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sldIdLst>
    <p:sldId id="256" r:id="rId2"/>
    <p:sldId id="257" r:id="rId3"/>
    <p:sldId id="258" r:id="rId4"/>
    <p:sldId id="260" r:id="rId5"/>
    <p:sldId id="263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9"/>
    <p:restoredTop sz="94710"/>
  </p:normalViewPr>
  <p:slideViewPr>
    <p:cSldViewPr snapToGrid="0" snapToObjects="1">
      <p:cViewPr>
        <p:scale>
          <a:sx n="130" d="100"/>
          <a:sy n="130" d="100"/>
        </p:scale>
        <p:origin x="78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3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9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1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5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3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7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7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3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12/13/19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4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21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2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ados.gov.br/dataset/serie-historica-de-precos-de-combustiveis-por-revend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2D4E16-7511-49E8-A0A7-C0B38A9213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B4756-7DC3-CD48-957C-95B1165A3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dirty="0" err="1"/>
              <a:t>Pós</a:t>
            </a:r>
            <a:r>
              <a:rPr lang="en-US" dirty="0"/>
              <a:t> </a:t>
            </a:r>
            <a:r>
              <a:rPr lang="en-US" dirty="0" err="1"/>
              <a:t>Graduação</a:t>
            </a:r>
            <a:r>
              <a:rPr lang="en-US" dirty="0"/>
              <a:t> </a:t>
            </a:r>
            <a:r>
              <a:rPr lang="en-US" b="1" dirty="0"/>
              <a:t>FACENS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F7188-474B-CB48-AC00-94BBF5DD2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Inteligência</a:t>
            </a:r>
            <a:r>
              <a:rPr lang="en-US" dirty="0"/>
              <a:t> Artificial </a:t>
            </a:r>
            <a:r>
              <a:rPr lang="en-US" dirty="0" err="1"/>
              <a:t>Aplicada</a:t>
            </a:r>
            <a:r>
              <a:rPr lang="en-US" dirty="0"/>
              <a:t> (Machine Learning)</a:t>
            </a:r>
          </a:p>
        </p:txBody>
      </p:sp>
      <p:sp>
        <p:nvSpPr>
          <p:cNvPr id="38" name="Rectangle 34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title 2">
            <a:extLst>
              <a:ext uri="{FF2B5EF4-FFF2-40B4-BE49-F238E27FC236}">
                <a16:creationId xmlns:a16="http://schemas.microsoft.com/office/drawing/2014/main" id="{8487A14D-B601-A740-AC77-08A0CB450FF7}"/>
              </a:ext>
            </a:extLst>
          </p:cNvPr>
          <p:cNvSpPr txBox="1">
            <a:spLocks/>
          </p:cNvSpPr>
          <p:nvPr/>
        </p:nvSpPr>
        <p:spPr>
          <a:xfrm>
            <a:off x="1629101" y="5848489"/>
            <a:ext cx="8936846" cy="457201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b="1" dirty="0"/>
              <a:t>LEONARDO FAVERO BOCARDI		RA: 120767</a:t>
            </a:r>
          </a:p>
        </p:txBody>
      </p:sp>
    </p:spTree>
    <p:extLst>
      <p:ext uri="{BB962C8B-B14F-4D97-AF65-F5344CB8AC3E}">
        <p14:creationId xmlns:p14="http://schemas.microsoft.com/office/powerpoint/2010/main" val="3608517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A88E33-9400-434B-B7B3-A160567C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30" y="727823"/>
            <a:ext cx="3579088" cy="5402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spc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Homoce-dasticidade</a:t>
            </a:r>
            <a:r>
              <a:rPr lang="en-US" sz="48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 </a:t>
            </a:r>
            <a:r>
              <a:rPr lang="en-US" sz="4800" spc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Erro</a:t>
            </a:r>
            <a:endParaRPr lang="en-US" sz="4800" spc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3C57A-2B04-D143-A9FC-D7051EB76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21614" y="727823"/>
            <a:ext cx="6927842" cy="3072900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stats_model.fittedvalues</a:t>
            </a:r>
            <a:r>
              <a:rPr lang="en-US" dirty="0"/>
              <a:t>, </a:t>
            </a:r>
            <a:r>
              <a:rPr lang="en-US" dirty="0" err="1"/>
              <a:t>stats_model.resid</a:t>
            </a:r>
            <a:r>
              <a:rPr lang="en-US" dirty="0"/>
              <a:t>, 'o') 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 err="1"/>
              <a:t>plt.title</a:t>
            </a:r>
            <a:r>
              <a:rPr lang="en-US" dirty="0"/>
              <a:t>('Residuals vs Fitted Values') 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 err="1"/>
              <a:t>plt.xlabel</a:t>
            </a:r>
            <a:r>
              <a:rPr lang="en-US" dirty="0"/>
              <a:t>('Fitted Values') 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 err="1"/>
              <a:t>plt.ylabel</a:t>
            </a:r>
            <a:r>
              <a:rPr lang="en-US" dirty="0"/>
              <a:t>('Residuals')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4D7378-8DA6-7541-A55F-01CF8101D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92" y="2471233"/>
            <a:ext cx="51943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4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DE9B99-ADEF-4DA4-A716-52D0A8BE5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20860D-8992-496E-BC22-8450E344B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1A24F5-0731-CC45-AE0F-C439EF9D0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spc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Conhecendo</a:t>
            </a:r>
            <a:r>
              <a:rPr lang="en-US" sz="36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 Dataset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04873-D3D6-844A-A578-23B7BEC4A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36723" y="1420706"/>
            <a:ext cx="5514758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 err="1"/>
              <a:t>Preços</a:t>
            </a:r>
            <a:r>
              <a:rPr lang="en-US" dirty="0"/>
              <a:t> </a:t>
            </a:r>
            <a:r>
              <a:rPr lang="en-US" dirty="0" err="1"/>
              <a:t>semanais</a:t>
            </a:r>
            <a:r>
              <a:rPr lang="en-US" dirty="0"/>
              <a:t> de </a:t>
            </a:r>
            <a:r>
              <a:rPr lang="en-US" dirty="0" err="1"/>
              <a:t>venda</a:t>
            </a:r>
            <a:r>
              <a:rPr lang="en-US" dirty="0"/>
              <a:t> de GLP, </a:t>
            </a:r>
            <a:r>
              <a:rPr lang="en-US" dirty="0" err="1"/>
              <a:t>especificando</a:t>
            </a:r>
            <a:r>
              <a:rPr lang="en-US" dirty="0"/>
              <a:t> valor de </a:t>
            </a:r>
            <a:r>
              <a:rPr lang="en-US" dirty="0" err="1"/>
              <a:t>compra</a:t>
            </a:r>
            <a:r>
              <a:rPr lang="en-US" dirty="0"/>
              <a:t>, de </a:t>
            </a:r>
            <a:r>
              <a:rPr lang="en-US" dirty="0" err="1"/>
              <a:t>venda</a:t>
            </a:r>
            <a:r>
              <a:rPr lang="en-US" dirty="0"/>
              <a:t>, </a:t>
            </a:r>
            <a:r>
              <a:rPr lang="en-US" dirty="0" err="1"/>
              <a:t>unidade</a:t>
            </a:r>
            <a:r>
              <a:rPr lang="en-US" dirty="0"/>
              <a:t> de </a:t>
            </a:r>
            <a:r>
              <a:rPr lang="en-US" dirty="0" err="1"/>
              <a:t>medida</a:t>
            </a:r>
            <a:r>
              <a:rPr lang="en-US" dirty="0"/>
              <a:t> (R$/</a:t>
            </a:r>
            <a:r>
              <a:rPr lang="en-US" dirty="0" err="1"/>
              <a:t>litro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R$/13kg), para </a:t>
            </a:r>
            <a:r>
              <a:rPr lang="en-US" dirty="0" err="1"/>
              <a:t>revenda</a:t>
            </a:r>
            <a:r>
              <a:rPr lang="en-US" dirty="0"/>
              <a:t> e Bandeira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Fonte: </a:t>
            </a:r>
            <a:r>
              <a:rPr lang="en-US" dirty="0">
                <a:hlinkClick r:id="rId3"/>
              </a:rPr>
              <a:t>Série histórica de preços de combustíveis, por revenda</a:t>
            </a:r>
            <a:endParaRPr lang="en-US" dirty="0"/>
          </a:p>
          <a:p>
            <a:pPr algn="just">
              <a:lnSpc>
                <a:spcPct val="10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86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A88E33-9400-434B-B7B3-A160567C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30" y="727823"/>
            <a:ext cx="3329150" cy="5402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spc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Limpeza</a:t>
            </a:r>
            <a:r>
              <a:rPr lang="en-US" sz="48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dos Dados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3C57A-2B04-D143-A9FC-D7051EB76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21614" y="727823"/>
            <a:ext cx="6927842" cy="3072900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/>
              <a:t>data = </a:t>
            </a:r>
            <a:r>
              <a:rPr lang="en-US" dirty="0" err="1"/>
              <a:t>pd.read_csv</a:t>
            </a:r>
            <a:r>
              <a:rPr lang="en-US" dirty="0"/>
              <a:t>('2019-1_GLP.csv', encoding = 'UTF-8', delimiter='\t', </a:t>
            </a:r>
            <a:r>
              <a:rPr lang="en-US" dirty="0" err="1"/>
              <a:t>error_bad_lines</a:t>
            </a:r>
            <a:r>
              <a:rPr lang="en-US" dirty="0"/>
              <a:t>=False) 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endParaRPr lang="en-US" dirty="0"/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/>
              <a:t>data['Valor de Venda'] = </a:t>
            </a:r>
            <a:r>
              <a:rPr lang="en-US" dirty="0" err="1"/>
              <a:t>pd.to_numeric</a:t>
            </a:r>
            <a:r>
              <a:rPr lang="en-US" dirty="0"/>
              <a:t>(data['Valor de Venda'], errors='coerce')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/>
              <a:t>data['Valor de </a:t>
            </a:r>
            <a:r>
              <a:rPr lang="en-US" dirty="0" err="1"/>
              <a:t>Compra</a:t>
            </a:r>
            <a:r>
              <a:rPr lang="en-US" dirty="0"/>
              <a:t>'] = </a:t>
            </a:r>
            <a:r>
              <a:rPr lang="en-US" dirty="0" err="1"/>
              <a:t>pd.to_numeric</a:t>
            </a:r>
            <a:r>
              <a:rPr lang="en-US" dirty="0"/>
              <a:t>(data['Valor de </a:t>
            </a:r>
            <a:r>
              <a:rPr lang="en-US" dirty="0" err="1"/>
              <a:t>Compra</a:t>
            </a:r>
            <a:r>
              <a:rPr lang="en-US" dirty="0"/>
              <a:t>'], errors='coerce’)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endParaRPr lang="en-US" dirty="0"/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 err="1"/>
              <a:t>data.dropna</a:t>
            </a:r>
            <a:r>
              <a:rPr lang="en-US" dirty="0"/>
              <a:t>(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9E509FE-98E6-5040-99CF-7FA74F92E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685" y="4153642"/>
            <a:ext cx="7204161" cy="183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A88E33-9400-434B-B7B3-A160567C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30" y="727823"/>
            <a:ext cx="3329150" cy="5402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spc="0">
                <a:solidFill>
                  <a:schemeClr val="tx1">
                    <a:lumMod val="85000"/>
                    <a:lumOff val="15000"/>
                  </a:schemeClr>
                </a:solidFill>
              </a:rPr>
              <a:t>Exploração dos Dados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3C57A-2B04-D143-A9FC-D7051EB76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21614" y="727823"/>
            <a:ext cx="6927842" cy="3072900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/>
              <a:t>figure = </a:t>
            </a:r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=(16,10))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 err="1"/>
              <a:t>plt.scatter</a:t>
            </a:r>
            <a:r>
              <a:rPr lang="en-US" dirty="0"/>
              <a:t>(data['Valor de </a:t>
            </a:r>
            <a:r>
              <a:rPr lang="en-US" dirty="0" err="1"/>
              <a:t>Compra</a:t>
            </a:r>
            <a:r>
              <a:rPr lang="en-US" dirty="0"/>
              <a:t>'], data['Valor de Venda'])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 err="1"/>
              <a:t>plt.xlabel</a:t>
            </a:r>
            <a:r>
              <a:rPr lang="en-US" dirty="0"/>
              <a:t>('Valor de </a:t>
            </a:r>
            <a:r>
              <a:rPr lang="en-US" dirty="0" err="1"/>
              <a:t>Compra</a:t>
            </a:r>
            <a:r>
              <a:rPr lang="en-US" dirty="0"/>
              <a:t>')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 err="1"/>
              <a:t>plt.ylabel</a:t>
            </a:r>
            <a:r>
              <a:rPr lang="en-US" dirty="0"/>
              <a:t>('Valor de Venda')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E8229-CD65-5D45-8E6C-79B9F8AF8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012" y="2361634"/>
            <a:ext cx="6102900" cy="376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A88E33-9400-434B-B7B3-A160567C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30" y="727823"/>
            <a:ext cx="3329150" cy="5402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spc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Rodando</a:t>
            </a:r>
            <a:r>
              <a:rPr lang="en-US" sz="48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 </a:t>
            </a:r>
            <a:r>
              <a:rPr lang="en-US" sz="4800" spc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Regressão</a:t>
            </a:r>
            <a:r>
              <a:rPr lang="en-US" sz="48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Linear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3C57A-2B04-D143-A9FC-D7051EB76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21614" y="727823"/>
            <a:ext cx="6927842" cy="5402352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90000"/>
              </a:lnSpc>
              <a:buFont typeface="Garamond" pitchFamily="18" charset="0"/>
              <a:buChar char="◦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=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pd.DataFrame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(data['Valor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Compra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']) #independent</a:t>
            </a:r>
          </a:p>
          <a:p>
            <a:pPr indent="-182880">
              <a:lnSpc>
                <a:spcPct val="90000"/>
              </a:lnSpc>
              <a:buFont typeface="Garamond" pitchFamily="18" charset="0"/>
              <a:buChar char="◦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= data['Valor de Venda'] #dependent</a:t>
            </a:r>
          </a:p>
          <a:p>
            <a:pPr indent="-182880">
              <a:lnSpc>
                <a:spcPct val="90000"/>
              </a:lnSpc>
              <a:buFont typeface="Garamond" pitchFamily="18" charset="0"/>
              <a:buChar char="◦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>
              <a:lnSpc>
                <a:spcPct val="90000"/>
              </a:lnSpc>
              <a:buFont typeface="Garamond" pitchFamily="18" charset="0"/>
              <a:buChar char="◦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num in range(0,1000):</a:t>
            </a:r>
          </a:p>
          <a:p>
            <a:pPr indent="-182880">
              <a:lnSpc>
                <a:spcPct val="90000"/>
              </a:lnSpc>
              <a:buFont typeface="Garamond" pitchFamily="18" charset="0"/>
              <a:buChar char="◦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X_train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X_test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y_train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y_test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train_test_split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(X, y,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test_size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=0.33)</a:t>
            </a:r>
          </a:p>
          <a:p>
            <a:pPr indent="-182880">
              <a:lnSpc>
                <a:spcPct val="90000"/>
              </a:lnSpc>
              <a:buFont typeface="Garamond" pitchFamily="18" charset="0"/>
              <a:buChar char="◦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>
              <a:lnSpc>
                <a:spcPct val="90000"/>
              </a:lnSpc>
              <a:buFont typeface="Garamond" pitchFamily="18" charset="0"/>
              <a:buChar char="◦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linearRegressor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LinearRegression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indent="-182880">
              <a:lnSpc>
                <a:spcPct val="90000"/>
              </a:lnSpc>
              <a:buFont typeface="Garamond" pitchFamily="18" charset="0"/>
              <a:buChar char="◦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model =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linearRegressor.fit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X_train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y_train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>
              <a:lnSpc>
                <a:spcPct val="90000"/>
              </a:lnSpc>
              <a:buFont typeface="Garamond" pitchFamily="18" charset="0"/>
              <a:buChar char="◦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intercept =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linearRegressor.intercept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</a:p>
          <a:p>
            <a:pPr indent="-182880">
              <a:lnSpc>
                <a:spcPct val="90000"/>
              </a:lnSpc>
              <a:buFont typeface="Garamond" pitchFamily="18" charset="0"/>
              <a:buChar char="◦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coef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linearRegressor.coef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</a:p>
          <a:p>
            <a:pPr indent="-182880">
              <a:lnSpc>
                <a:spcPct val="90000"/>
              </a:lnSpc>
              <a:buFont typeface="Garamond" pitchFamily="18" charset="0"/>
              <a:buChar char="◦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y_pred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linearRegressor.predict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X_test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379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F6E106-3D2C-B744-9162-5D255852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30" y="727823"/>
            <a:ext cx="3329150" cy="5402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spc="0">
                <a:solidFill>
                  <a:schemeClr val="tx1">
                    <a:lumMod val="85000"/>
                    <a:lumOff val="15000"/>
                  </a:schemeClr>
                </a:solidFill>
              </a:rPr>
              <a:t>Analisando os Erros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27A0E-B719-1043-BC6F-5F7EF7C60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21614" y="727823"/>
            <a:ext cx="6927842" cy="3072900"/>
          </a:xfrm>
        </p:spPr>
        <p:txBody>
          <a:bodyPr vert="horz" lIns="91440" tIns="45720" rIns="91440" bIns="45720" numCol="1" rtlCol="0">
            <a:normAutofit/>
          </a:bodyPr>
          <a:lstStyle/>
          <a:p>
            <a:pPr indent="-182880">
              <a:lnSpc>
                <a:spcPct val="90000"/>
              </a:lnSpc>
              <a:spcBef>
                <a:spcPts val="200"/>
              </a:spcBef>
              <a:buFont typeface="Garamond" pitchFamily="18" charset="0"/>
              <a:buChar char="◦"/>
            </a:pPr>
            <a:r>
              <a:rPr lang="en-US" sz="1100"/>
              <a:t>   mae = []</a:t>
            </a:r>
          </a:p>
          <a:p>
            <a:pPr indent="-182880">
              <a:lnSpc>
                <a:spcPct val="90000"/>
              </a:lnSpc>
              <a:spcBef>
                <a:spcPts val="200"/>
              </a:spcBef>
              <a:buFont typeface="Garamond" pitchFamily="18" charset="0"/>
              <a:buChar char="◦"/>
            </a:pPr>
            <a:r>
              <a:rPr lang="en-US" sz="1100"/>
              <a:t>   mse = []</a:t>
            </a:r>
          </a:p>
          <a:p>
            <a:pPr indent="-182880">
              <a:lnSpc>
                <a:spcPct val="90000"/>
              </a:lnSpc>
              <a:spcBef>
                <a:spcPts val="200"/>
              </a:spcBef>
              <a:buFont typeface="Garamond" pitchFamily="18" charset="0"/>
              <a:buChar char="◦"/>
            </a:pPr>
            <a:r>
              <a:rPr lang="en-US" sz="1100"/>
              <a:t>   rmse = []</a:t>
            </a:r>
          </a:p>
          <a:p>
            <a:pPr indent="-182880">
              <a:lnSpc>
                <a:spcPct val="90000"/>
              </a:lnSpc>
              <a:spcBef>
                <a:spcPts val="200"/>
              </a:spcBef>
              <a:buFont typeface="Garamond" pitchFamily="18" charset="0"/>
              <a:buChar char="◦"/>
            </a:pPr>
            <a:r>
              <a:rPr lang="en-US" sz="1100"/>
              <a:t>   best_intercept = float('inf’)</a:t>
            </a:r>
          </a:p>
          <a:p>
            <a:pPr indent="-182880">
              <a:lnSpc>
                <a:spcPct val="90000"/>
              </a:lnSpc>
              <a:spcBef>
                <a:spcPts val="200"/>
              </a:spcBef>
              <a:buFont typeface="Garamond" pitchFamily="18" charset="0"/>
              <a:buChar char="◦"/>
            </a:pPr>
            <a:r>
              <a:rPr lang="en-US" sz="1100"/>
              <a:t>   best_coef = float('inf’)</a:t>
            </a:r>
          </a:p>
          <a:p>
            <a:pPr indent="-182880">
              <a:lnSpc>
                <a:spcPct val="90000"/>
              </a:lnSpc>
              <a:spcBef>
                <a:spcPts val="200"/>
              </a:spcBef>
              <a:buFont typeface="Garamond" pitchFamily="18" charset="0"/>
              <a:buChar char="◦"/>
            </a:pPr>
            <a:r>
              <a:rPr lang="en-US" sz="1100"/>
              <a:t>   best_rmse = float('inf') </a:t>
            </a:r>
          </a:p>
          <a:p>
            <a:pPr indent="-182880">
              <a:lnSpc>
                <a:spcPct val="90000"/>
              </a:lnSpc>
              <a:spcBef>
                <a:spcPts val="200"/>
              </a:spcBef>
              <a:buFont typeface="Garamond" pitchFamily="18" charset="0"/>
              <a:buChar char="◦"/>
            </a:pPr>
            <a:endParaRPr lang="en-US" sz="1100"/>
          </a:p>
          <a:p>
            <a:pPr indent="-182880">
              <a:lnSpc>
                <a:spcPct val="90000"/>
              </a:lnSpc>
              <a:spcBef>
                <a:spcPts val="200"/>
              </a:spcBef>
              <a:buFont typeface="Garamond" pitchFamily="18" charset="0"/>
              <a:buChar char="◦"/>
            </a:pPr>
            <a:r>
              <a:rPr lang="en-US" sz="1100"/>
              <a:t>    mae.append(metrics.mean_absolute_error(y_test, y_pred))</a:t>
            </a:r>
          </a:p>
          <a:p>
            <a:pPr indent="-182880">
              <a:lnSpc>
                <a:spcPct val="90000"/>
              </a:lnSpc>
              <a:spcBef>
                <a:spcPts val="200"/>
              </a:spcBef>
              <a:buFont typeface="Garamond" pitchFamily="18" charset="0"/>
              <a:buChar char="◦"/>
            </a:pPr>
            <a:r>
              <a:rPr lang="en-US" sz="1100"/>
              <a:t>    mse.append(metrics.mean_squared_error(y_test, y_pred))</a:t>
            </a:r>
          </a:p>
          <a:p>
            <a:pPr indent="-182880">
              <a:lnSpc>
                <a:spcPct val="90000"/>
              </a:lnSpc>
              <a:spcBef>
                <a:spcPts val="200"/>
              </a:spcBef>
              <a:buFont typeface="Garamond" pitchFamily="18" charset="0"/>
              <a:buChar char="◦"/>
            </a:pPr>
            <a:r>
              <a:rPr lang="en-US" sz="1100"/>
              <a:t>    rmse.append(np.sqrt(metrics.mean_absolute_error(y_test, y_pred)))</a:t>
            </a:r>
          </a:p>
          <a:p>
            <a:pPr indent="-182880">
              <a:lnSpc>
                <a:spcPct val="90000"/>
              </a:lnSpc>
              <a:spcBef>
                <a:spcPts val="200"/>
              </a:spcBef>
              <a:buFont typeface="Garamond" pitchFamily="18" charset="0"/>
              <a:buChar char="◦"/>
            </a:pPr>
            <a:endParaRPr lang="en-US" sz="1100"/>
          </a:p>
          <a:p>
            <a:pPr indent="-182880">
              <a:lnSpc>
                <a:spcPct val="90000"/>
              </a:lnSpc>
              <a:spcBef>
                <a:spcPts val="200"/>
              </a:spcBef>
              <a:buFont typeface="Garamond" pitchFamily="18" charset="0"/>
              <a:buChar char="◦"/>
            </a:pPr>
            <a:r>
              <a:rPr lang="en-US" sz="1100"/>
              <a:t>    if np.sqrt(metrics.mean_absolute_error(y_test, y_pred)) &lt; best_rmse:</a:t>
            </a:r>
          </a:p>
          <a:p>
            <a:pPr indent="-182880">
              <a:lnSpc>
                <a:spcPct val="90000"/>
              </a:lnSpc>
              <a:spcBef>
                <a:spcPts val="200"/>
              </a:spcBef>
              <a:buFont typeface="Garamond" pitchFamily="18" charset="0"/>
              <a:buChar char="◦"/>
            </a:pPr>
            <a:r>
              <a:rPr lang="en-US" sz="1100"/>
              <a:t>        best_model = model</a:t>
            </a:r>
          </a:p>
          <a:p>
            <a:pPr indent="-182880">
              <a:lnSpc>
                <a:spcPct val="90000"/>
              </a:lnSpc>
              <a:spcBef>
                <a:spcPts val="200"/>
              </a:spcBef>
              <a:buFont typeface="Garamond" pitchFamily="18" charset="0"/>
              <a:buChar char="◦"/>
            </a:pPr>
            <a:r>
              <a:rPr lang="en-US" sz="1100"/>
              <a:t>        best_intercept = intercept</a:t>
            </a:r>
          </a:p>
          <a:p>
            <a:pPr indent="-182880">
              <a:lnSpc>
                <a:spcPct val="90000"/>
              </a:lnSpc>
              <a:spcBef>
                <a:spcPts val="200"/>
              </a:spcBef>
              <a:buFont typeface="Garamond" pitchFamily="18" charset="0"/>
              <a:buChar char="◦"/>
            </a:pPr>
            <a:r>
              <a:rPr lang="en-US" sz="1100"/>
              <a:t>        best_coef = coef</a:t>
            </a:r>
          </a:p>
          <a:p>
            <a:pPr indent="-182880">
              <a:lnSpc>
                <a:spcPct val="90000"/>
              </a:lnSpc>
              <a:spcBef>
                <a:spcPts val="200"/>
              </a:spcBef>
              <a:buFont typeface="Garamond" pitchFamily="18" charset="0"/>
              <a:buChar char="◦"/>
            </a:pPr>
            <a:r>
              <a:rPr lang="en-US" sz="1100"/>
              <a:t>        best_rmse = np.sqrt(metrics.mean_absolute_error(y_test, y_pred))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8020E2-375E-DC41-B30F-F6619B4A3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763" y="4063117"/>
            <a:ext cx="6722145" cy="206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1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C7D9EA-0493-264A-8818-320BA2B8E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794" y="2000991"/>
            <a:ext cx="3532554" cy="430530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A88E33-9400-434B-B7B3-A160567C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30" y="727823"/>
            <a:ext cx="3329150" cy="5402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spc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Utilizando</a:t>
            </a:r>
            <a:r>
              <a:rPr lang="en-US" sz="48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800" spc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StatsModel</a:t>
            </a:r>
            <a:endParaRPr lang="en-US" sz="4800" spc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3C57A-2B04-D143-A9FC-D7051EB76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21614" y="727823"/>
            <a:ext cx="6927842" cy="3072900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 err="1"/>
              <a:t>stats_model</a:t>
            </a:r>
            <a:r>
              <a:rPr lang="en-US" dirty="0"/>
              <a:t> = </a:t>
            </a:r>
            <a:r>
              <a:rPr lang="en-US" dirty="0" err="1"/>
              <a:t>sm.OLS</a:t>
            </a:r>
            <a:r>
              <a:rPr lang="en-US" dirty="0"/>
              <a:t>(</a:t>
            </a:r>
            <a:r>
              <a:rPr lang="en-US" dirty="0" err="1"/>
              <a:t>best_X_train</a:t>
            </a:r>
            <a:r>
              <a:rPr lang="en-US" dirty="0"/>
              <a:t>, </a:t>
            </a:r>
            <a:r>
              <a:rPr lang="en-US" dirty="0" err="1"/>
              <a:t>best_y_train</a:t>
            </a:r>
            <a:r>
              <a:rPr lang="en-US" dirty="0"/>
              <a:t>).fit()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 err="1"/>
              <a:t>stats_predictions</a:t>
            </a:r>
            <a:r>
              <a:rPr lang="en-US" dirty="0"/>
              <a:t> = </a:t>
            </a:r>
            <a:r>
              <a:rPr lang="en-US" dirty="0" err="1"/>
              <a:t>stats_model.predict</a:t>
            </a:r>
            <a:r>
              <a:rPr lang="en-US" dirty="0"/>
              <a:t>(</a:t>
            </a:r>
            <a:r>
              <a:rPr lang="en-US" dirty="0" err="1"/>
              <a:t>best_X_train</a:t>
            </a:r>
            <a:r>
              <a:rPr lang="en-US" dirty="0"/>
              <a:t>)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 err="1"/>
              <a:t>stats_model.summary</a:t>
            </a:r>
            <a:r>
              <a:rPr lang="en-US" dirty="0"/>
              <a:t>()</a:t>
            </a:r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E2739344-5FF4-E34C-BC26-0B2F6AF554A3}"/>
              </a:ext>
            </a:extLst>
          </p:cNvPr>
          <p:cNvSpPr/>
          <p:nvPr/>
        </p:nvSpPr>
        <p:spPr>
          <a:xfrm>
            <a:off x="9009796" y="2089295"/>
            <a:ext cx="1250731" cy="838311"/>
          </a:xfrm>
          <a:prstGeom prst="borderCallout1">
            <a:avLst>
              <a:gd name="adj1" fmla="val 18750"/>
              <a:gd name="adj2" fmla="val -8333"/>
              <a:gd name="adj3" fmla="val 64255"/>
              <a:gd name="adj4" fmla="val -397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49% de </a:t>
            </a:r>
            <a:r>
              <a:rPr lang="en-US" sz="1200" dirty="0" err="1"/>
              <a:t>variância</a:t>
            </a:r>
            <a:r>
              <a:rPr lang="en-US" sz="1200" dirty="0"/>
              <a:t> </a:t>
            </a:r>
            <a:r>
              <a:rPr lang="en-US" sz="1200" dirty="0" err="1"/>
              <a:t>explicada</a:t>
            </a:r>
            <a:r>
              <a:rPr lang="en-US" sz="1200" dirty="0"/>
              <a:t> </a:t>
            </a:r>
            <a:r>
              <a:rPr lang="en-US" sz="1200" dirty="0" err="1"/>
              <a:t>pelo</a:t>
            </a:r>
            <a:r>
              <a:rPr lang="en-US" sz="1200" dirty="0"/>
              <a:t> </a:t>
            </a:r>
            <a:r>
              <a:rPr lang="en-US" sz="1200" dirty="0" err="1"/>
              <a:t>modelo</a:t>
            </a:r>
            <a:endParaRPr lang="en-US" sz="1200" dirty="0"/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65D13BE6-B7CA-204E-80F5-8041EDAEE846}"/>
              </a:ext>
            </a:extLst>
          </p:cNvPr>
          <p:cNvSpPr/>
          <p:nvPr/>
        </p:nvSpPr>
        <p:spPr>
          <a:xfrm>
            <a:off x="9299767" y="3315330"/>
            <a:ext cx="1250731" cy="838311"/>
          </a:xfrm>
          <a:prstGeom prst="borderCallout1">
            <a:avLst>
              <a:gd name="adj1" fmla="val 18750"/>
              <a:gd name="adj2" fmla="val -8333"/>
              <a:gd name="adj3" fmla="val -27877"/>
              <a:gd name="adj4" fmla="val -64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Rejeitamos</a:t>
            </a:r>
            <a:r>
              <a:rPr lang="en-US" sz="1200" dirty="0"/>
              <a:t> a H</a:t>
            </a:r>
            <a:r>
              <a:rPr lang="en-US" sz="1200" baseline="-25000" dirty="0"/>
              <a:t>0</a:t>
            </a:r>
            <a:r>
              <a:rPr lang="en-US" sz="1200" dirty="0"/>
              <a:t> de que a </a:t>
            </a:r>
            <a:r>
              <a:rPr lang="en-US" sz="1200" dirty="0" err="1"/>
              <a:t>regressão</a:t>
            </a:r>
            <a:r>
              <a:rPr lang="en-US" sz="1200" dirty="0"/>
              <a:t> </a:t>
            </a:r>
            <a:r>
              <a:rPr lang="en-US" sz="1200" dirty="0" err="1"/>
              <a:t>é</a:t>
            </a:r>
            <a:r>
              <a:rPr lang="en-US" sz="1200" dirty="0"/>
              <a:t> </a:t>
            </a:r>
            <a:r>
              <a:rPr lang="en-US" sz="1200" dirty="0" err="1"/>
              <a:t>nula</a:t>
            </a:r>
            <a:endParaRPr lang="en-US" sz="1200" dirty="0"/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6D39605D-17B2-A642-A67D-81A8180F4BC8}"/>
              </a:ext>
            </a:extLst>
          </p:cNvPr>
          <p:cNvSpPr/>
          <p:nvPr/>
        </p:nvSpPr>
        <p:spPr>
          <a:xfrm>
            <a:off x="9768025" y="4821805"/>
            <a:ext cx="1250731" cy="838311"/>
          </a:xfrm>
          <a:prstGeom prst="borderCallout1">
            <a:avLst>
              <a:gd name="adj1" fmla="val 18750"/>
              <a:gd name="adj2" fmla="val -8333"/>
              <a:gd name="adj3" fmla="val 6734"/>
              <a:gd name="adj4" fmla="val -1690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Rejeitamos</a:t>
            </a:r>
            <a:r>
              <a:rPr lang="en-US" sz="1200" dirty="0"/>
              <a:t> a H</a:t>
            </a:r>
            <a:r>
              <a:rPr lang="en-US" sz="1200" baseline="-25000" dirty="0"/>
              <a:t>0</a:t>
            </a:r>
            <a:r>
              <a:rPr lang="en-US" sz="1200" dirty="0"/>
              <a:t> de que </a:t>
            </a:r>
            <a:r>
              <a:rPr lang="en-US" sz="1200" dirty="0" err="1"/>
              <a:t>os</a:t>
            </a:r>
            <a:r>
              <a:rPr lang="en-US" sz="1200" dirty="0"/>
              <a:t> coef. </a:t>
            </a:r>
            <a:r>
              <a:rPr lang="en-US" sz="1200" dirty="0" err="1"/>
              <a:t>são</a:t>
            </a:r>
            <a:r>
              <a:rPr lang="en-US" sz="1200" dirty="0"/>
              <a:t> </a:t>
            </a:r>
            <a:r>
              <a:rPr lang="en-US" sz="1200" dirty="0" err="1"/>
              <a:t>nulos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3673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A88E33-9400-434B-B7B3-A160567C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30" y="727823"/>
            <a:ext cx="3579088" cy="5402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spc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Visualizando</a:t>
            </a:r>
            <a:r>
              <a:rPr lang="en-US" sz="48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 </a:t>
            </a:r>
            <a:r>
              <a:rPr lang="en-US" sz="4800" spc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Previsão</a:t>
            </a:r>
            <a:endParaRPr lang="en-US" sz="4800" spc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3C57A-2B04-D143-A9FC-D7051EB76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21614" y="727823"/>
            <a:ext cx="6927842" cy="3072900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 err="1"/>
              <a:t>df.plot</a:t>
            </a:r>
            <a:r>
              <a:rPr lang="en-US" dirty="0"/>
              <a:t>(kind='bar',</a:t>
            </a:r>
            <a:r>
              <a:rPr lang="en-US" dirty="0" err="1"/>
              <a:t>figsize</a:t>
            </a:r>
            <a:r>
              <a:rPr lang="en-US" dirty="0"/>
              <a:t>=(16,10))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 err="1"/>
              <a:t>plt.grid</a:t>
            </a:r>
            <a:r>
              <a:rPr lang="en-US" dirty="0"/>
              <a:t>(which='major', </a:t>
            </a:r>
            <a:r>
              <a:rPr lang="en-US" dirty="0" err="1"/>
              <a:t>linestyle</a:t>
            </a:r>
            <a:r>
              <a:rPr lang="en-US" dirty="0"/>
              <a:t>='-', linewidth='0.5', color='gray')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 err="1"/>
              <a:t>plt.grid</a:t>
            </a:r>
            <a:r>
              <a:rPr lang="en-US" dirty="0"/>
              <a:t>(which='minor', </a:t>
            </a:r>
            <a:r>
              <a:rPr lang="en-US" dirty="0" err="1"/>
              <a:t>linestyle</a:t>
            </a:r>
            <a:r>
              <a:rPr lang="en-US" dirty="0"/>
              <a:t>=':', linewidth='0.5', color='black')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03C9F-C273-FB4F-94E4-A49E04C07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777" y="2468123"/>
            <a:ext cx="5981329" cy="385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8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A88E33-9400-434B-B7B3-A160567C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30" y="727823"/>
            <a:ext cx="3579088" cy="5402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spc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Visualizando</a:t>
            </a:r>
            <a:r>
              <a:rPr lang="en-US" sz="4800" spc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 </a:t>
            </a:r>
            <a:r>
              <a:rPr lang="en-US" sz="4800" spc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Previsão</a:t>
            </a:r>
            <a:endParaRPr lang="en-US" sz="4800" spc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3C57A-2B04-D143-A9FC-D7051EB76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21614" y="727823"/>
            <a:ext cx="6927842" cy="3072900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/>
              <a:t>figure = </a:t>
            </a:r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=(16,10))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best_X_test</a:t>
            </a:r>
            <a:r>
              <a:rPr lang="en-US" dirty="0"/>
              <a:t>, </a:t>
            </a:r>
            <a:r>
              <a:rPr lang="en-US" dirty="0" err="1"/>
              <a:t>best_y_test</a:t>
            </a:r>
            <a:r>
              <a:rPr lang="en-US" dirty="0"/>
              <a:t>)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best_X_test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, color='red', linewidth=2)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52ED55-F1D4-864B-AA41-997B806D3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962" y="2015782"/>
            <a:ext cx="6927842" cy="427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78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342441"/>
      </a:dk2>
      <a:lt2>
        <a:srgbClr val="E2E8E7"/>
      </a:lt2>
      <a:accent1>
        <a:srgbClr val="C34D64"/>
      </a:accent1>
      <a:accent2>
        <a:srgbClr val="B13B83"/>
      </a:accent2>
      <a:accent3>
        <a:srgbClr val="C04DC3"/>
      </a:accent3>
      <a:accent4>
        <a:srgbClr val="7D3BB1"/>
      </a:accent4>
      <a:accent5>
        <a:srgbClr val="5D4DC3"/>
      </a:accent5>
      <a:accent6>
        <a:srgbClr val="3B5CB1"/>
      </a:accent6>
      <a:hlink>
        <a:srgbClr val="8161CA"/>
      </a:hlink>
      <a:folHlink>
        <a:srgbClr val="7F7F7F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706</Words>
  <Application>Microsoft Macintosh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Avenir Next LT Pro</vt:lpstr>
      <vt:lpstr>Avenir Next LT Pro Light</vt:lpstr>
      <vt:lpstr>Garamond</vt:lpstr>
      <vt:lpstr>SavonVTI</vt:lpstr>
      <vt:lpstr>Pós Graduação FACENS</vt:lpstr>
      <vt:lpstr>Conhecendo o Dataset</vt:lpstr>
      <vt:lpstr>Limpeza dos Dados</vt:lpstr>
      <vt:lpstr>Exploração dos Dados</vt:lpstr>
      <vt:lpstr>Rodando a Regressão Linear</vt:lpstr>
      <vt:lpstr>Analisando os Erros</vt:lpstr>
      <vt:lpstr>Utilizando StatsModel</vt:lpstr>
      <vt:lpstr>Visualizando a Previsão</vt:lpstr>
      <vt:lpstr>Visualizando a Previsão</vt:lpstr>
      <vt:lpstr>Homoce-dasticidade do Erro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Pós Graduação FACENS</dc:title>
  <dc:creator>Leonardo Favero Bocardi</dc:creator>
  <cp:lastModifiedBy>Leonardo Favero Bocardi</cp:lastModifiedBy>
  <cp:revision>8</cp:revision>
  <dcterms:created xsi:type="dcterms:W3CDTF">2019-12-13T13:16:21Z</dcterms:created>
  <dcterms:modified xsi:type="dcterms:W3CDTF">2019-12-13T15:15:00Z</dcterms:modified>
</cp:coreProperties>
</file>