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850E2-2FCC-4D05-AC9D-21A374B759CD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Introdução a inteligência artificial</a:t>
            </a:r>
            <a:br>
              <a:rPr lang="pt-BR" dirty="0"/>
            </a:br>
            <a:r>
              <a:rPr lang="pt-BR" dirty="0"/>
              <a:t>turma 2019/2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Johannes Von Lochter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johannes.lochter@facens.br</a:t>
            </a:r>
          </a:p>
        </p:txBody>
      </p:sp>
    </p:spTree>
    <p:extLst>
      <p:ext uri="{BB962C8B-B14F-4D97-AF65-F5344CB8AC3E}">
        <p14:creationId xmlns:p14="http://schemas.microsoft.com/office/powerpoint/2010/main" val="391771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4"/>
                </a:solidFill>
              </a:rPr>
              <a:t>TESTE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428875"/>
            <a:ext cx="3171825" cy="2000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1" y="2219325"/>
            <a:ext cx="3743325" cy="18097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063" y="2313350"/>
            <a:ext cx="3409950" cy="19526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11" y="4345305"/>
            <a:ext cx="2914650" cy="21907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703" y="4773168"/>
            <a:ext cx="3305175" cy="19145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4762908"/>
            <a:ext cx="30194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3"/>
                </a:solidFill>
              </a:rPr>
              <a:t>TREINO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3" y="3455126"/>
            <a:ext cx="3238500" cy="1619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4" y="2499632"/>
            <a:ext cx="3724275" cy="16287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864" y="3710125"/>
            <a:ext cx="2000250" cy="20002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495" y="4543207"/>
            <a:ext cx="3009900" cy="19716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243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4"/>
                </a:solidFill>
              </a:rPr>
              <a:t>TESTE</a:t>
            </a:r>
            <a:endParaRPr lang="pt-BR" dirty="0">
              <a:solidFill>
                <a:schemeClr val="accent3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31" y="4233373"/>
            <a:ext cx="3381375" cy="1638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1" y="2084832"/>
            <a:ext cx="3438525" cy="17716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87" y="4531887"/>
            <a:ext cx="3276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: tudo integrado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conhecer </a:t>
            </a:r>
            <a:r>
              <a:rPr lang="pt-BR" sz="2800" dirty="0" err="1"/>
              <a:t>Scikit-Learn</a:t>
            </a:r>
            <a:r>
              <a:rPr lang="pt-BR" sz="2800" dirty="0"/>
              <a:t>, uma das bibliotecas mais utilizadas para aprendizado de máquina.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Atividade prática: </a:t>
            </a:r>
            <a:r>
              <a:rPr lang="pt-BR" sz="2800" b="1" dirty="0">
                <a:solidFill>
                  <a:schemeClr val="accent4"/>
                </a:solidFill>
              </a:rPr>
              <a:t>01_01_Intro.ipynb</a:t>
            </a:r>
          </a:p>
        </p:txBody>
      </p:sp>
    </p:spTree>
    <p:extLst>
      <p:ext uri="{BB962C8B-B14F-4D97-AF65-F5344CB8AC3E}">
        <p14:creationId xmlns:p14="http://schemas.microsoft.com/office/powerpoint/2010/main" val="203544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validação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151017"/>
            <a:ext cx="9720073" cy="4158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/>
              <a:t>Hold</a:t>
            </a:r>
            <a:r>
              <a:rPr lang="pt-BR" sz="2800" b="1" dirty="0"/>
              <a:t>-Out                                    Cross </a:t>
            </a:r>
            <a:r>
              <a:rPr lang="pt-BR" sz="2800" b="1" dirty="0" err="1"/>
              <a:t>Validation</a:t>
            </a:r>
            <a:r>
              <a:rPr lang="pt-BR" sz="2800" b="1" dirty="0"/>
              <a:t> (k = 3)</a:t>
            </a:r>
          </a:p>
          <a:p>
            <a:pPr marL="0" indent="0">
              <a:buNone/>
            </a:pPr>
            <a:endParaRPr lang="pt-BR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82102"/>
              </p:ext>
            </p:extLst>
          </p:nvPr>
        </p:nvGraphicFramePr>
        <p:xfrm>
          <a:off x="1024128" y="2705220"/>
          <a:ext cx="136202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21">
                  <a:extLst>
                    <a:ext uri="{9D8B030D-6E8A-4147-A177-3AD203B41FA5}">
                      <a16:colId xmlns:a16="http://schemas.microsoft.com/office/drawing/2014/main" val="325978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3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1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7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9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9645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717074" y="3753394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Treino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17074" y="5612387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C000"/>
                </a:solidFill>
              </a:rPr>
              <a:t>Teste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30617"/>
              </p:ext>
            </p:extLst>
          </p:nvPr>
        </p:nvGraphicFramePr>
        <p:xfrm>
          <a:off x="5884164" y="2705220"/>
          <a:ext cx="136202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21">
                  <a:extLst>
                    <a:ext uri="{9D8B030D-6E8A-4147-A177-3AD203B41FA5}">
                      <a16:colId xmlns:a16="http://schemas.microsoft.com/office/drawing/2014/main" val="325978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3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1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7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9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9645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74356"/>
              </p:ext>
            </p:extLst>
          </p:nvPr>
        </p:nvGraphicFramePr>
        <p:xfrm>
          <a:off x="7939387" y="2722748"/>
          <a:ext cx="136202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21">
                  <a:extLst>
                    <a:ext uri="{9D8B030D-6E8A-4147-A177-3AD203B41FA5}">
                      <a16:colId xmlns:a16="http://schemas.microsoft.com/office/drawing/2014/main" val="325978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3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1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7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9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9645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48745"/>
              </p:ext>
            </p:extLst>
          </p:nvPr>
        </p:nvGraphicFramePr>
        <p:xfrm>
          <a:off x="9898816" y="2722748"/>
          <a:ext cx="136202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21">
                  <a:extLst>
                    <a:ext uri="{9D8B030D-6E8A-4147-A177-3AD203B41FA5}">
                      <a16:colId xmlns:a16="http://schemas.microsoft.com/office/drawing/2014/main" val="325978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3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1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7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9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4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validação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1"/>
                </a:solidFill>
              </a:rPr>
              <a:t>As estratégias de validação são extraídas do campo da estatística e estão associadas a tornar o protocolo experimental robusto, minimizando que os resultados não tenham sido encontrados por acaso.</a:t>
            </a:r>
          </a:p>
          <a:p>
            <a:pPr marL="0" indent="0" algn="just">
              <a:buNone/>
            </a:pPr>
            <a:r>
              <a:rPr lang="pt-BR" sz="2800" dirty="0"/>
              <a:t>Enquanto o </a:t>
            </a:r>
            <a:r>
              <a:rPr lang="pt-BR" sz="2800" dirty="0" err="1"/>
              <a:t>Hold</a:t>
            </a:r>
            <a:r>
              <a:rPr lang="pt-BR" sz="2800" dirty="0"/>
              <a:t>-Out é executado uma única vez, mas corre o risco de amostras simples caírem no conjunto de teste, </a:t>
            </a:r>
            <a:r>
              <a:rPr lang="pt-BR" sz="2800" dirty="0">
                <a:solidFill>
                  <a:schemeClr val="accent4">
                    <a:lumMod val="75000"/>
                  </a:schemeClr>
                </a:solidFill>
              </a:rPr>
              <a:t>o Cross </a:t>
            </a:r>
            <a:r>
              <a:rPr lang="pt-BR" sz="2800" dirty="0" err="1">
                <a:solidFill>
                  <a:schemeClr val="accent4">
                    <a:lumMod val="75000"/>
                  </a:schemeClr>
                </a:solidFill>
              </a:rPr>
              <a:t>Validation</a:t>
            </a:r>
            <a:r>
              <a:rPr lang="pt-BR" sz="2800" dirty="0">
                <a:solidFill>
                  <a:schemeClr val="accent4">
                    <a:lumMod val="75000"/>
                  </a:schemeClr>
                </a:solidFill>
              </a:rPr>
              <a:t> é executado várias vezes, e o resultado final é a média com desvio padrão, se assim fizer sentido. </a:t>
            </a:r>
            <a:r>
              <a:rPr lang="pt-BR" sz="2800" dirty="0"/>
              <a:t>Em alguns cenários, Cross-</a:t>
            </a:r>
            <a:r>
              <a:rPr lang="pt-BR" sz="2800" dirty="0" err="1"/>
              <a:t>Validation</a:t>
            </a:r>
            <a:r>
              <a:rPr lang="pt-BR" sz="2800" dirty="0"/>
              <a:t> é proibitivo devido o tempo que demandaria.</a:t>
            </a:r>
          </a:p>
        </p:txBody>
      </p:sp>
    </p:spTree>
    <p:extLst>
      <p:ext uri="{BB962C8B-B14F-4D97-AF65-F5344CB8AC3E}">
        <p14:creationId xmlns:p14="http://schemas.microsoft.com/office/powerpoint/2010/main" val="278703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validação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 estratégia </a:t>
            </a:r>
            <a:r>
              <a:rPr lang="pt-BR" sz="2800" dirty="0" err="1"/>
              <a:t>Leave</a:t>
            </a:r>
            <a:r>
              <a:rPr lang="pt-BR" sz="2800" dirty="0"/>
              <a:t>-</a:t>
            </a:r>
            <a:r>
              <a:rPr lang="pt-BR" sz="2800" dirty="0" err="1"/>
              <a:t>One</a:t>
            </a:r>
            <a:r>
              <a:rPr lang="pt-BR" sz="2800" dirty="0"/>
              <a:t>-Out é vista como o protocolo experimental mais robusto, e mais caro também computacionalmente. Implica em treinar com </a:t>
            </a:r>
            <a:r>
              <a:rPr lang="pt-BR" sz="2800" b="1" dirty="0">
                <a:solidFill>
                  <a:schemeClr val="accent1"/>
                </a:solidFill>
              </a:rPr>
              <a:t>n – 1</a:t>
            </a:r>
            <a:r>
              <a:rPr lang="pt-BR" sz="2800" dirty="0"/>
              <a:t> amostras e testar a amostra isolada, repetindo o processo </a:t>
            </a:r>
            <a:r>
              <a:rPr lang="pt-BR" sz="2800" b="1" dirty="0">
                <a:solidFill>
                  <a:schemeClr val="accent1"/>
                </a:solidFill>
              </a:rPr>
              <a:t>n</a:t>
            </a:r>
            <a:r>
              <a:rPr lang="pt-BR" sz="2800" dirty="0"/>
              <a:t> vezes até que todas as mostras tenham sido expostas ao teste.</a:t>
            </a:r>
          </a:p>
        </p:txBody>
      </p:sp>
    </p:spTree>
    <p:extLst>
      <p:ext uri="{BB962C8B-B14F-4D97-AF65-F5344CB8AC3E}">
        <p14:creationId xmlns:p14="http://schemas.microsoft.com/office/powerpoint/2010/main" val="347001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: divisão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 partir dos conceitos explorados de validação de modelo e divisão de dados, vamos aplica-los de forma prática: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01_02_Validacao.ipynb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A8B9-CF65-4AD7-A250-724AAB05CFE5}"/>
              </a:ext>
            </a:extLst>
          </p:cNvPr>
          <p:cNvSpPr txBox="1"/>
          <p:nvPr/>
        </p:nvSpPr>
        <p:spPr>
          <a:xfrm>
            <a:off x="1024128" y="5872674"/>
            <a:ext cx="795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ATIVIDADE DE AVALIAÇÃO 1 – EXERCÍCIO AO FINAL DO NOTEBOOK</a:t>
            </a:r>
          </a:p>
        </p:txBody>
      </p:sp>
    </p:spTree>
    <p:extLst>
      <p:ext uri="{BB962C8B-B14F-4D97-AF65-F5344CB8AC3E}">
        <p14:creationId xmlns:p14="http://schemas.microsoft.com/office/powerpoint/2010/main" val="33355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Autofit/>
          </a:bodyPr>
          <a:lstStyle/>
          <a:p>
            <a:r>
              <a:rPr lang="pt-BR" sz="2400" dirty="0"/>
              <a:t>Formação:</a:t>
            </a:r>
          </a:p>
          <a:p>
            <a:r>
              <a:rPr lang="pt-BR" sz="2400" dirty="0"/>
              <a:t>- Tecnólogo em Processamento de Dados (FATEC/SO)</a:t>
            </a:r>
          </a:p>
          <a:p>
            <a:r>
              <a:rPr lang="pt-BR" sz="2400" dirty="0"/>
              <a:t>- Especialista em Engenharia e Administração de Banco de Dados (UNICAMP)</a:t>
            </a:r>
          </a:p>
          <a:p>
            <a:r>
              <a:rPr lang="pt-BR" sz="2400" dirty="0"/>
              <a:t>- Mestre em Ciência da Computação (UFSCar)</a:t>
            </a:r>
          </a:p>
          <a:p>
            <a:r>
              <a:rPr lang="pt-BR" sz="2400" dirty="0"/>
              <a:t>- Doutorando em Engenharia Elétrica (UNICAMP)</a:t>
            </a:r>
          </a:p>
          <a:p>
            <a:endParaRPr lang="pt-BR" sz="2400" dirty="0"/>
          </a:p>
          <a:p>
            <a:r>
              <a:rPr lang="pt-BR" sz="2400" dirty="0"/>
              <a:t>Atuação:</a:t>
            </a:r>
          </a:p>
          <a:p>
            <a:r>
              <a:rPr lang="pt-BR" sz="2400" dirty="0"/>
              <a:t>- Processamento de Linguagem Natural</a:t>
            </a:r>
          </a:p>
          <a:p>
            <a:r>
              <a:rPr lang="pt-BR" sz="2400" dirty="0"/>
              <a:t>- Aprendizagem Profunda (</a:t>
            </a:r>
            <a:r>
              <a:rPr lang="pt-BR" sz="2400" dirty="0" err="1"/>
              <a:t>Deep</a:t>
            </a:r>
            <a:r>
              <a:rPr lang="pt-BR" sz="2400" dirty="0"/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32554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ENCONTRO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Objetivos:</a:t>
            </a:r>
          </a:p>
          <a:p>
            <a:r>
              <a:rPr lang="pt-BR" sz="2400" dirty="0"/>
              <a:t>- Falar das regras do jogo;</a:t>
            </a:r>
          </a:p>
          <a:p>
            <a:r>
              <a:rPr lang="pt-BR" sz="2400" dirty="0"/>
              <a:t>- Entender o fluxo de uma aplicação em aprendizado de máquina;</a:t>
            </a:r>
          </a:p>
          <a:p>
            <a:r>
              <a:rPr lang="pt-BR" sz="2400" dirty="0"/>
              <a:t>- Experimentar a dinâmica: como uma máquina se sente classificando coisas;</a:t>
            </a:r>
          </a:p>
          <a:p>
            <a:r>
              <a:rPr lang="pt-BR" sz="2400" dirty="0"/>
              <a:t>- Integrar dados e um método de aprendizagem;</a:t>
            </a:r>
          </a:p>
          <a:p>
            <a:r>
              <a:rPr lang="pt-BR" sz="2400" dirty="0"/>
              <a:t>- Falar sobre a divisão de dados e a importância disso; e</a:t>
            </a:r>
          </a:p>
          <a:p>
            <a:r>
              <a:rPr lang="pt-BR" sz="2400" dirty="0"/>
              <a:t>- Discutir estratégias de validação de modelo.</a:t>
            </a:r>
          </a:p>
        </p:txBody>
      </p:sp>
    </p:spTree>
    <p:extLst>
      <p:ext uri="{BB962C8B-B14F-4D97-AF65-F5344CB8AC3E}">
        <p14:creationId xmlns:p14="http://schemas.microsoft.com/office/powerpoint/2010/main" val="366300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4 atividades – 2,5 pontos cada encontro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As atividades serão conduzidas em duplas a cada encontro.</a:t>
            </a:r>
          </a:p>
        </p:txBody>
      </p:sp>
    </p:spTree>
    <p:extLst>
      <p:ext uri="{BB962C8B-B14F-4D97-AF65-F5344CB8AC3E}">
        <p14:creationId xmlns:p14="http://schemas.microsoft.com/office/powerpoint/2010/main" val="27782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926698-CA56-488D-A43E-17FF3F90BF4A}"/>
              </a:ext>
            </a:extLst>
          </p:cNvPr>
          <p:cNvSpPr txBox="1"/>
          <p:nvPr/>
        </p:nvSpPr>
        <p:spPr>
          <a:xfrm>
            <a:off x="1113028" y="3584448"/>
            <a:ext cx="1055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Momento de discussão</a:t>
            </a:r>
          </a:p>
        </p:txBody>
      </p:sp>
    </p:spTree>
    <p:extLst>
      <p:ext uri="{BB962C8B-B14F-4D97-AF65-F5344CB8AC3E}">
        <p14:creationId xmlns:p14="http://schemas.microsoft.com/office/powerpoint/2010/main" val="370350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aplicações em </a:t>
            </a:r>
            <a:r>
              <a:rPr lang="pt-BR" dirty="0" err="1"/>
              <a:t>am</a:t>
            </a:r>
            <a:endParaRPr lang="pt-BR" dirty="0"/>
          </a:p>
        </p:txBody>
      </p:sp>
      <p:sp>
        <p:nvSpPr>
          <p:cNvPr id="5" name="TextBox 116"/>
          <p:cNvSpPr txBox="1"/>
          <p:nvPr/>
        </p:nvSpPr>
        <p:spPr>
          <a:xfrm>
            <a:off x="8411269" y="5893355"/>
            <a:ext cx="1583887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6" name="TextBox 120"/>
          <p:cNvSpPr txBox="1"/>
          <p:nvPr/>
        </p:nvSpPr>
        <p:spPr>
          <a:xfrm>
            <a:off x="6650717" y="5893355"/>
            <a:ext cx="1498216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7" name="Rectangle 89"/>
          <p:cNvSpPr/>
          <p:nvPr/>
        </p:nvSpPr>
        <p:spPr>
          <a:xfrm>
            <a:off x="6712146" y="5950973"/>
            <a:ext cx="1379689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Modelo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+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Medidas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8" name="TextBox 122"/>
          <p:cNvSpPr txBox="1"/>
          <p:nvPr/>
        </p:nvSpPr>
        <p:spPr>
          <a:xfrm>
            <a:off x="8001008" y="3034620"/>
            <a:ext cx="1498216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9" name="TextBox 124"/>
          <p:cNvSpPr txBox="1"/>
          <p:nvPr/>
        </p:nvSpPr>
        <p:spPr>
          <a:xfrm>
            <a:off x="7032855" y="1910655"/>
            <a:ext cx="2264706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10" name="TextBox 118"/>
          <p:cNvSpPr txBox="1"/>
          <p:nvPr/>
        </p:nvSpPr>
        <p:spPr>
          <a:xfrm>
            <a:off x="4587164" y="5893355"/>
            <a:ext cx="1497529" cy="430624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11" name="TextBox 126"/>
          <p:cNvSpPr txBox="1"/>
          <p:nvPr/>
        </p:nvSpPr>
        <p:spPr>
          <a:xfrm>
            <a:off x="4587164" y="3034620"/>
            <a:ext cx="1497529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12" name="TextBox 138"/>
          <p:cNvSpPr txBox="1"/>
          <p:nvPr/>
        </p:nvSpPr>
        <p:spPr>
          <a:xfrm>
            <a:off x="2376686" y="3741400"/>
            <a:ext cx="2363161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543564" y="2066869"/>
            <a:ext cx="1498216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1587110" y="5255408"/>
            <a:ext cx="1498216" cy="43062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endParaRPr lang="en-US" sz="1200" dirty="0">
              <a:cs typeface="Lato Light"/>
            </a:endParaRPr>
          </a:p>
        </p:txBody>
      </p:sp>
      <p:grpSp>
        <p:nvGrpSpPr>
          <p:cNvPr id="15" name="组合 3"/>
          <p:cNvGrpSpPr/>
          <p:nvPr/>
        </p:nvGrpSpPr>
        <p:grpSpPr>
          <a:xfrm>
            <a:off x="1323829" y="2587782"/>
            <a:ext cx="893877" cy="894110"/>
            <a:chOff x="1373834" y="5254853"/>
            <a:chExt cx="835518" cy="835735"/>
          </a:xfrm>
        </p:grpSpPr>
        <p:grpSp>
          <p:nvGrpSpPr>
            <p:cNvPr id="16" name="Group 45"/>
            <p:cNvGrpSpPr/>
            <p:nvPr/>
          </p:nvGrpSpPr>
          <p:grpSpPr>
            <a:xfrm rot="21316916">
              <a:off x="1373834" y="5254853"/>
              <a:ext cx="835518" cy="835735"/>
              <a:chOff x="5013110" y="5059616"/>
              <a:chExt cx="3378533" cy="3379413"/>
            </a:xfrm>
          </p:grpSpPr>
          <p:sp>
            <p:nvSpPr>
              <p:cNvPr id="1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200" dirty="0"/>
              </a:p>
            </p:txBody>
          </p:sp>
          <p:sp>
            <p:nvSpPr>
              <p:cNvPr id="1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200" dirty="0"/>
              </a:p>
            </p:txBody>
          </p:sp>
        </p:grpSp>
        <p:sp>
          <p:nvSpPr>
            <p:cNvPr id="17" name="Shape 2858"/>
            <p:cNvSpPr/>
            <p:nvPr/>
          </p:nvSpPr>
          <p:spPr>
            <a:xfrm>
              <a:off x="1631010" y="5486416"/>
              <a:ext cx="292245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909"/>
                  </a:moveTo>
                  <a:cubicBezTo>
                    <a:pt x="5498" y="4909"/>
                    <a:pt x="1200" y="4030"/>
                    <a:pt x="1200" y="2945"/>
                  </a:cubicBezTo>
                  <a:cubicBezTo>
                    <a:pt x="1200" y="1861"/>
                    <a:pt x="5498" y="982"/>
                    <a:pt x="10800" y="982"/>
                  </a:cubicBezTo>
                  <a:cubicBezTo>
                    <a:pt x="16102" y="982"/>
                    <a:pt x="20400" y="1861"/>
                    <a:pt x="20400" y="2945"/>
                  </a:cubicBezTo>
                  <a:cubicBezTo>
                    <a:pt x="20400" y="4030"/>
                    <a:pt x="16102" y="4909"/>
                    <a:pt x="10800" y="4909"/>
                  </a:cubicBezTo>
                  <a:moveTo>
                    <a:pt x="20400" y="6873"/>
                  </a:moveTo>
                  <a:cubicBezTo>
                    <a:pt x="20400" y="7957"/>
                    <a:pt x="16102" y="8836"/>
                    <a:pt x="10800" y="8836"/>
                  </a:cubicBezTo>
                  <a:cubicBezTo>
                    <a:pt x="5498" y="8836"/>
                    <a:pt x="1200" y="7957"/>
                    <a:pt x="1200" y="6873"/>
                  </a:cubicBezTo>
                  <a:lnTo>
                    <a:pt x="1200" y="4291"/>
                  </a:lnTo>
                  <a:cubicBezTo>
                    <a:pt x="2993" y="5240"/>
                    <a:pt x="6615" y="5891"/>
                    <a:pt x="10800" y="5891"/>
                  </a:cubicBezTo>
                  <a:cubicBezTo>
                    <a:pt x="14986" y="5891"/>
                    <a:pt x="18607" y="5240"/>
                    <a:pt x="20400" y="4291"/>
                  </a:cubicBezTo>
                  <a:cubicBezTo>
                    <a:pt x="20400" y="4291"/>
                    <a:pt x="20400" y="6873"/>
                    <a:pt x="20400" y="6873"/>
                  </a:cubicBezTo>
                  <a:close/>
                  <a:moveTo>
                    <a:pt x="10800" y="10800"/>
                  </a:moveTo>
                  <a:cubicBezTo>
                    <a:pt x="5498" y="10800"/>
                    <a:pt x="1200" y="9921"/>
                    <a:pt x="1200" y="8836"/>
                  </a:cubicBezTo>
                  <a:cubicBezTo>
                    <a:pt x="1200" y="8672"/>
                    <a:pt x="1309" y="8514"/>
                    <a:pt x="1494" y="8362"/>
                  </a:cubicBezTo>
                  <a:cubicBezTo>
                    <a:pt x="3370" y="9232"/>
                    <a:pt x="6830" y="9818"/>
                    <a:pt x="10800" y="9818"/>
                  </a:cubicBezTo>
                  <a:cubicBezTo>
                    <a:pt x="14770" y="9818"/>
                    <a:pt x="18230" y="9232"/>
                    <a:pt x="20106" y="8362"/>
                  </a:cubicBezTo>
                  <a:cubicBezTo>
                    <a:pt x="20291" y="8514"/>
                    <a:pt x="20400" y="8672"/>
                    <a:pt x="20400" y="8836"/>
                  </a:cubicBezTo>
                  <a:cubicBezTo>
                    <a:pt x="20400" y="9921"/>
                    <a:pt x="16102" y="10800"/>
                    <a:pt x="10800" y="10800"/>
                  </a:cubicBezTo>
                  <a:moveTo>
                    <a:pt x="20400" y="12764"/>
                  </a:moveTo>
                  <a:cubicBezTo>
                    <a:pt x="20400" y="13848"/>
                    <a:pt x="16102" y="14727"/>
                    <a:pt x="10800" y="14727"/>
                  </a:cubicBezTo>
                  <a:cubicBezTo>
                    <a:pt x="5498" y="14727"/>
                    <a:pt x="1200" y="13848"/>
                    <a:pt x="1200" y="12764"/>
                  </a:cubicBezTo>
                  <a:lnTo>
                    <a:pt x="1200" y="10182"/>
                  </a:lnTo>
                  <a:cubicBezTo>
                    <a:pt x="2993" y="11131"/>
                    <a:pt x="6615" y="11782"/>
                    <a:pt x="10800" y="11782"/>
                  </a:cubicBezTo>
                  <a:cubicBezTo>
                    <a:pt x="14986" y="11782"/>
                    <a:pt x="18607" y="11131"/>
                    <a:pt x="20400" y="10182"/>
                  </a:cubicBezTo>
                  <a:cubicBezTo>
                    <a:pt x="20400" y="10182"/>
                    <a:pt x="20400" y="12764"/>
                    <a:pt x="20400" y="12764"/>
                  </a:cubicBezTo>
                  <a:close/>
                  <a:moveTo>
                    <a:pt x="10800" y="16691"/>
                  </a:moveTo>
                  <a:cubicBezTo>
                    <a:pt x="5498" y="16691"/>
                    <a:pt x="1200" y="15812"/>
                    <a:pt x="1200" y="14727"/>
                  </a:cubicBezTo>
                  <a:cubicBezTo>
                    <a:pt x="1200" y="14563"/>
                    <a:pt x="1309" y="14405"/>
                    <a:pt x="1494" y="14253"/>
                  </a:cubicBezTo>
                  <a:cubicBezTo>
                    <a:pt x="3370" y="15123"/>
                    <a:pt x="6830" y="15709"/>
                    <a:pt x="10800" y="15709"/>
                  </a:cubicBezTo>
                  <a:cubicBezTo>
                    <a:pt x="14770" y="15709"/>
                    <a:pt x="18230" y="15123"/>
                    <a:pt x="20106" y="14253"/>
                  </a:cubicBezTo>
                  <a:cubicBezTo>
                    <a:pt x="20291" y="14405"/>
                    <a:pt x="20400" y="14563"/>
                    <a:pt x="20400" y="14727"/>
                  </a:cubicBezTo>
                  <a:cubicBezTo>
                    <a:pt x="20400" y="15812"/>
                    <a:pt x="16102" y="16691"/>
                    <a:pt x="10800" y="16691"/>
                  </a:cubicBezTo>
                  <a:moveTo>
                    <a:pt x="20400" y="18655"/>
                  </a:moveTo>
                  <a:cubicBezTo>
                    <a:pt x="20400" y="19739"/>
                    <a:pt x="16102" y="20618"/>
                    <a:pt x="10800" y="20618"/>
                  </a:cubicBezTo>
                  <a:cubicBezTo>
                    <a:pt x="5498" y="20618"/>
                    <a:pt x="1200" y="19739"/>
                    <a:pt x="1200" y="18655"/>
                  </a:cubicBezTo>
                  <a:lnTo>
                    <a:pt x="1200" y="16073"/>
                  </a:lnTo>
                  <a:cubicBezTo>
                    <a:pt x="2993" y="17022"/>
                    <a:pt x="6615" y="17673"/>
                    <a:pt x="10800" y="17673"/>
                  </a:cubicBezTo>
                  <a:cubicBezTo>
                    <a:pt x="14986" y="17673"/>
                    <a:pt x="18607" y="17022"/>
                    <a:pt x="20400" y="16073"/>
                  </a:cubicBezTo>
                  <a:cubicBezTo>
                    <a:pt x="20400" y="16073"/>
                    <a:pt x="20400" y="18655"/>
                    <a:pt x="20400" y="18655"/>
                  </a:cubicBezTo>
                  <a:close/>
                  <a:moveTo>
                    <a:pt x="21600" y="2945"/>
                  </a:moveTo>
                  <a:cubicBezTo>
                    <a:pt x="21600" y="1319"/>
                    <a:pt x="16765" y="0"/>
                    <a:pt x="10800" y="0"/>
                  </a:cubicBezTo>
                  <a:cubicBezTo>
                    <a:pt x="4835" y="0"/>
                    <a:pt x="0" y="1319"/>
                    <a:pt x="0" y="2945"/>
                  </a:cubicBezTo>
                  <a:lnTo>
                    <a:pt x="0" y="6873"/>
                  </a:lnTo>
                  <a:cubicBezTo>
                    <a:pt x="0" y="7218"/>
                    <a:pt x="229" y="7547"/>
                    <a:pt x="628" y="7855"/>
                  </a:cubicBezTo>
                  <a:cubicBezTo>
                    <a:pt x="229" y="8162"/>
                    <a:pt x="0" y="8492"/>
                    <a:pt x="0" y="8836"/>
                  </a:cubicBezTo>
                  <a:lnTo>
                    <a:pt x="0" y="12764"/>
                  </a:lnTo>
                  <a:cubicBezTo>
                    <a:pt x="0" y="13109"/>
                    <a:pt x="229" y="13438"/>
                    <a:pt x="628" y="13745"/>
                  </a:cubicBezTo>
                  <a:cubicBezTo>
                    <a:pt x="229" y="14053"/>
                    <a:pt x="0" y="14383"/>
                    <a:pt x="0" y="14727"/>
                  </a:cubicBezTo>
                  <a:lnTo>
                    <a:pt x="0" y="18655"/>
                  </a:lnTo>
                  <a:cubicBezTo>
                    <a:pt x="0" y="20281"/>
                    <a:pt x="4835" y="21600"/>
                    <a:pt x="10800" y="21600"/>
                  </a:cubicBezTo>
                  <a:cubicBezTo>
                    <a:pt x="16765" y="21600"/>
                    <a:pt x="21600" y="20281"/>
                    <a:pt x="21600" y="18655"/>
                  </a:cubicBezTo>
                  <a:lnTo>
                    <a:pt x="21600" y="14727"/>
                  </a:lnTo>
                  <a:cubicBezTo>
                    <a:pt x="21600" y="14383"/>
                    <a:pt x="21371" y="14053"/>
                    <a:pt x="20972" y="13745"/>
                  </a:cubicBezTo>
                  <a:cubicBezTo>
                    <a:pt x="21371" y="13438"/>
                    <a:pt x="21600" y="13109"/>
                    <a:pt x="21600" y="12764"/>
                  </a:cubicBezTo>
                  <a:lnTo>
                    <a:pt x="21600" y="8836"/>
                  </a:lnTo>
                  <a:cubicBezTo>
                    <a:pt x="21600" y="8492"/>
                    <a:pt x="21371" y="8162"/>
                    <a:pt x="20972" y="7855"/>
                  </a:cubicBezTo>
                  <a:cubicBezTo>
                    <a:pt x="21371" y="7547"/>
                    <a:pt x="21600" y="7218"/>
                    <a:pt x="21600" y="6873"/>
                  </a:cubicBezTo>
                  <a:cubicBezTo>
                    <a:pt x="21600" y="6873"/>
                    <a:pt x="21600" y="2945"/>
                    <a:pt x="21600" y="294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20" name="Rectangle 89"/>
          <p:cNvSpPr/>
          <p:nvPr/>
        </p:nvSpPr>
        <p:spPr>
          <a:xfrm>
            <a:off x="1631563" y="2153674"/>
            <a:ext cx="1600904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Conjunto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de dados</a:t>
            </a:r>
          </a:p>
        </p:txBody>
      </p:sp>
      <p:grpSp>
        <p:nvGrpSpPr>
          <p:cNvPr id="21" name="组合 11"/>
          <p:cNvGrpSpPr/>
          <p:nvPr/>
        </p:nvGrpSpPr>
        <p:grpSpPr>
          <a:xfrm>
            <a:off x="1323829" y="4225530"/>
            <a:ext cx="893877" cy="894110"/>
            <a:chOff x="2344048" y="4293810"/>
            <a:chExt cx="835518" cy="835735"/>
          </a:xfrm>
        </p:grpSpPr>
        <p:grpSp>
          <p:nvGrpSpPr>
            <p:cNvPr id="22" name="Group 45"/>
            <p:cNvGrpSpPr/>
            <p:nvPr/>
          </p:nvGrpSpPr>
          <p:grpSpPr>
            <a:xfrm rot="21316916">
              <a:off x="2344048" y="4293810"/>
              <a:ext cx="835518" cy="835735"/>
              <a:chOff x="5013110" y="5059616"/>
              <a:chExt cx="3378533" cy="3379413"/>
            </a:xfrm>
          </p:grpSpPr>
          <p:sp>
            <p:nvSpPr>
              <p:cNvPr id="24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200" dirty="0"/>
              </a:p>
            </p:txBody>
          </p:sp>
          <p:sp>
            <p:nvSpPr>
              <p:cNvPr id="25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200" dirty="0"/>
              </a:p>
            </p:txBody>
          </p:sp>
        </p:grpSp>
        <p:sp>
          <p:nvSpPr>
            <p:cNvPr id="23" name="Shape 2618"/>
            <p:cNvSpPr/>
            <p:nvPr/>
          </p:nvSpPr>
          <p:spPr>
            <a:xfrm>
              <a:off x="2588280" y="4519622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extrusionOk="0">
                  <a:moveTo>
                    <a:pt x="2560" y="18308"/>
                  </a:moveTo>
                  <a:cubicBezTo>
                    <a:pt x="2472" y="18397"/>
                    <a:pt x="2418" y="18520"/>
                    <a:pt x="2418" y="18655"/>
                  </a:cubicBezTo>
                  <a:cubicBezTo>
                    <a:pt x="2418" y="18926"/>
                    <a:pt x="2635" y="19146"/>
                    <a:pt x="2902" y="19146"/>
                  </a:cubicBezTo>
                  <a:cubicBezTo>
                    <a:pt x="3169" y="19146"/>
                    <a:pt x="3385" y="18926"/>
                    <a:pt x="3385" y="18655"/>
                  </a:cubicBezTo>
                  <a:cubicBezTo>
                    <a:pt x="3385" y="18384"/>
                    <a:pt x="3169" y="18164"/>
                    <a:pt x="2902" y="18164"/>
                  </a:cubicBezTo>
                  <a:cubicBezTo>
                    <a:pt x="2768" y="18164"/>
                    <a:pt x="2647" y="18219"/>
                    <a:pt x="2560" y="18308"/>
                  </a:cubicBezTo>
                  <a:moveTo>
                    <a:pt x="20499" y="4279"/>
                  </a:moveTo>
                  <a:lnTo>
                    <a:pt x="20091" y="4692"/>
                  </a:lnTo>
                  <a:lnTo>
                    <a:pt x="20088" y="4688"/>
                  </a:lnTo>
                  <a:lnTo>
                    <a:pt x="17670" y="7143"/>
                  </a:lnTo>
                  <a:lnTo>
                    <a:pt x="17664" y="7137"/>
                  </a:lnTo>
                  <a:cubicBezTo>
                    <a:pt x="17227" y="7580"/>
                    <a:pt x="16624" y="7853"/>
                    <a:pt x="15958" y="7853"/>
                  </a:cubicBezTo>
                  <a:cubicBezTo>
                    <a:pt x="14624" y="7853"/>
                    <a:pt x="13543" y="6755"/>
                    <a:pt x="13543" y="5401"/>
                  </a:cubicBezTo>
                  <a:cubicBezTo>
                    <a:pt x="13543" y="4725"/>
                    <a:pt x="13813" y="4113"/>
                    <a:pt x="14248" y="3670"/>
                  </a:cubicBezTo>
                  <a:lnTo>
                    <a:pt x="13563" y="2975"/>
                  </a:lnTo>
                  <a:cubicBezTo>
                    <a:pt x="12951" y="3596"/>
                    <a:pt x="12571" y="4452"/>
                    <a:pt x="12571" y="5401"/>
                  </a:cubicBezTo>
                  <a:cubicBezTo>
                    <a:pt x="12571" y="7300"/>
                    <a:pt x="14087" y="8840"/>
                    <a:pt x="15958" y="8840"/>
                  </a:cubicBezTo>
                  <a:cubicBezTo>
                    <a:pt x="16893" y="8840"/>
                    <a:pt x="17737" y="8454"/>
                    <a:pt x="18348" y="7832"/>
                  </a:cubicBezTo>
                  <a:lnTo>
                    <a:pt x="18353" y="7837"/>
                  </a:lnTo>
                  <a:lnTo>
                    <a:pt x="20152" y="6011"/>
                  </a:lnTo>
                  <a:cubicBezTo>
                    <a:pt x="20516" y="7368"/>
                    <a:pt x="20343" y="8670"/>
                    <a:pt x="19540" y="9505"/>
                  </a:cubicBezTo>
                  <a:lnTo>
                    <a:pt x="16947" y="12198"/>
                  </a:lnTo>
                  <a:cubicBezTo>
                    <a:pt x="16605" y="12553"/>
                    <a:pt x="16104" y="12766"/>
                    <a:pt x="15610" y="12766"/>
                  </a:cubicBezTo>
                  <a:cubicBezTo>
                    <a:pt x="15590" y="12765"/>
                    <a:pt x="13953" y="12652"/>
                    <a:pt x="12318" y="11611"/>
                  </a:cubicBezTo>
                  <a:lnTo>
                    <a:pt x="12314" y="11620"/>
                  </a:lnTo>
                  <a:cubicBezTo>
                    <a:pt x="12239" y="11572"/>
                    <a:pt x="12155" y="11537"/>
                    <a:pt x="12060" y="11537"/>
                  </a:cubicBezTo>
                  <a:cubicBezTo>
                    <a:pt x="11897" y="11537"/>
                    <a:pt x="11759" y="11625"/>
                    <a:pt x="11671" y="11753"/>
                  </a:cubicBezTo>
                  <a:lnTo>
                    <a:pt x="11654" y="11742"/>
                  </a:lnTo>
                  <a:lnTo>
                    <a:pt x="4270" y="20043"/>
                  </a:lnTo>
                  <a:cubicBezTo>
                    <a:pt x="3919" y="20399"/>
                    <a:pt x="3436" y="20618"/>
                    <a:pt x="2902" y="20618"/>
                  </a:cubicBezTo>
                  <a:cubicBezTo>
                    <a:pt x="1833" y="20618"/>
                    <a:pt x="967" y="19740"/>
                    <a:pt x="967" y="18655"/>
                  </a:cubicBezTo>
                  <a:cubicBezTo>
                    <a:pt x="967" y="18113"/>
                    <a:pt x="1184" y="17622"/>
                    <a:pt x="1534" y="17267"/>
                  </a:cubicBezTo>
                  <a:lnTo>
                    <a:pt x="9684" y="9801"/>
                  </a:lnTo>
                  <a:lnTo>
                    <a:pt x="9671" y="9786"/>
                  </a:lnTo>
                  <a:cubicBezTo>
                    <a:pt x="9796" y="9698"/>
                    <a:pt x="9884" y="9557"/>
                    <a:pt x="9884" y="9389"/>
                  </a:cubicBezTo>
                  <a:cubicBezTo>
                    <a:pt x="9884" y="9283"/>
                    <a:pt x="9844" y="9190"/>
                    <a:pt x="9787" y="9110"/>
                  </a:cubicBezTo>
                  <a:lnTo>
                    <a:pt x="9790" y="9107"/>
                  </a:lnTo>
                  <a:cubicBezTo>
                    <a:pt x="8390" y="7219"/>
                    <a:pt x="8340" y="5816"/>
                    <a:pt x="9546" y="4488"/>
                  </a:cubicBezTo>
                  <a:lnTo>
                    <a:pt x="12130" y="1805"/>
                  </a:lnTo>
                  <a:cubicBezTo>
                    <a:pt x="12785" y="1125"/>
                    <a:pt x="13641" y="982"/>
                    <a:pt x="14244" y="982"/>
                  </a:cubicBezTo>
                  <a:lnTo>
                    <a:pt x="14246" y="982"/>
                  </a:lnTo>
                  <a:cubicBezTo>
                    <a:pt x="14611" y="982"/>
                    <a:pt x="14988" y="1037"/>
                    <a:pt x="15366" y="1136"/>
                  </a:cubicBezTo>
                  <a:lnTo>
                    <a:pt x="13559" y="2970"/>
                  </a:lnTo>
                  <a:lnTo>
                    <a:pt x="14243" y="3664"/>
                  </a:lnTo>
                  <a:lnTo>
                    <a:pt x="16661" y="1210"/>
                  </a:lnTo>
                  <a:lnTo>
                    <a:pt x="16657" y="1206"/>
                  </a:lnTo>
                  <a:lnTo>
                    <a:pt x="17082" y="775"/>
                  </a:lnTo>
                  <a:cubicBezTo>
                    <a:pt x="16139" y="269"/>
                    <a:pt x="15160" y="0"/>
                    <a:pt x="14246" y="0"/>
                  </a:cubicBezTo>
                  <a:lnTo>
                    <a:pt x="14244" y="0"/>
                  </a:lnTo>
                  <a:cubicBezTo>
                    <a:pt x="13167" y="0"/>
                    <a:pt x="12182" y="361"/>
                    <a:pt x="11460" y="1111"/>
                  </a:cubicBezTo>
                  <a:lnTo>
                    <a:pt x="8867" y="3804"/>
                  </a:lnTo>
                  <a:cubicBezTo>
                    <a:pt x="7163" y="5672"/>
                    <a:pt x="7613" y="7584"/>
                    <a:pt x="8769" y="9315"/>
                  </a:cubicBezTo>
                  <a:lnTo>
                    <a:pt x="850" y="16572"/>
                  </a:lnTo>
                  <a:cubicBezTo>
                    <a:pt x="325" y="17106"/>
                    <a:pt x="0" y="17842"/>
                    <a:pt x="0" y="18655"/>
                  </a:cubicBezTo>
                  <a:cubicBezTo>
                    <a:pt x="0" y="20282"/>
                    <a:pt x="1299" y="21600"/>
                    <a:pt x="2902" y="21600"/>
                  </a:cubicBezTo>
                  <a:cubicBezTo>
                    <a:pt x="3703" y="21600"/>
                    <a:pt x="4429" y="21271"/>
                    <a:pt x="4954" y="20738"/>
                  </a:cubicBezTo>
                  <a:lnTo>
                    <a:pt x="12160" y="12652"/>
                  </a:lnTo>
                  <a:cubicBezTo>
                    <a:pt x="13800" y="13590"/>
                    <a:pt x="15363" y="13747"/>
                    <a:pt x="15606" y="13747"/>
                  </a:cubicBezTo>
                  <a:cubicBezTo>
                    <a:pt x="16313" y="13747"/>
                    <a:pt x="17067" y="13463"/>
                    <a:pt x="17617" y="12892"/>
                  </a:cubicBezTo>
                  <a:lnTo>
                    <a:pt x="20209" y="10198"/>
                  </a:lnTo>
                  <a:cubicBezTo>
                    <a:pt x="21560" y="8795"/>
                    <a:pt x="21600" y="6433"/>
                    <a:pt x="20499" y="4279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26" name="Rectangle 89"/>
          <p:cNvSpPr/>
          <p:nvPr/>
        </p:nvSpPr>
        <p:spPr>
          <a:xfrm>
            <a:off x="1676530" y="5323844"/>
            <a:ext cx="1538386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Limpeza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de dados</a:t>
            </a:r>
          </a:p>
        </p:txBody>
      </p:sp>
      <p:sp>
        <p:nvSpPr>
          <p:cNvPr id="27" name="Shape 2896"/>
          <p:cNvSpPr/>
          <p:nvPr/>
        </p:nvSpPr>
        <p:spPr>
          <a:xfrm rot="10800000">
            <a:off x="1656126" y="3588619"/>
            <a:ext cx="229284" cy="58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" name="Shape 2896"/>
          <p:cNvSpPr/>
          <p:nvPr/>
        </p:nvSpPr>
        <p:spPr>
          <a:xfrm rot="5400000">
            <a:off x="2462506" y="4436113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29" name="Group 45"/>
          <p:cNvGrpSpPr/>
          <p:nvPr/>
        </p:nvGrpSpPr>
        <p:grpSpPr>
          <a:xfrm rot="21316916">
            <a:off x="3087483" y="4247610"/>
            <a:ext cx="893877" cy="894110"/>
            <a:chOff x="5013110" y="5059616"/>
            <a:chExt cx="3378533" cy="3379413"/>
          </a:xfrm>
        </p:grpSpPr>
        <p:sp>
          <p:nvSpPr>
            <p:cNvPr id="30" name="Oval 46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31" name="Oval 47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sp>
        <p:nvSpPr>
          <p:cNvPr id="32" name="Rectangle 89"/>
          <p:cNvSpPr/>
          <p:nvPr/>
        </p:nvSpPr>
        <p:spPr>
          <a:xfrm>
            <a:off x="2712875" y="3835962"/>
            <a:ext cx="1713242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Engenharia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de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Atributos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33" name="Group 45"/>
          <p:cNvGrpSpPr/>
          <p:nvPr/>
        </p:nvGrpSpPr>
        <p:grpSpPr>
          <a:xfrm rot="21316916">
            <a:off x="5733583" y="3447669"/>
            <a:ext cx="893877" cy="894110"/>
            <a:chOff x="5013110" y="5059616"/>
            <a:chExt cx="3378533" cy="3379413"/>
          </a:xfrm>
        </p:grpSpPr>
        <p:sp>
          <p:nvSpPr>
            <p:cNvPr id="34" name="Oval 46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35" name="Oval 47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grpSp>
        <p:nvGrpSpPr>
          <p:cNvPr id="36" name="Group 45"/>
          <p:cNvGrpSpPr/>
          <p:nvPr/>
        </p:nvGrpSpPr>
        <p:grpSpPr>
          <a:xfrm rot="21316916">
            <a:off x="5733583" y="4971127"/>
            <a:ext cx="893877" cy="894110"/>
            <a:chOff x="5013110" y="5059616"/>
            <a:chExt cx="3378533" cy="3379413"/>
          </a:xfrm>
        </p:grpSpPr>
        <p:sp>
          <p:nvSpPr>
            <p:cNvPr id="37" name="Oval 46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38" name="Oval 47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grpSp>
        <p:nvGrpSpPr>
          <p:cNvPr id="39" name="Group 67"/>
          <p:cNvGrpSpPr/>
          <p:nvPr/>
        </p:nvGrpSpPr>
        <p:grpSpPr>
          <a:xfrm rot="21316916">
            <a:off x="7567851" y="3447669"/>
            <a:ext cx="893877" cy="894110"/>
            <a:chOff x="5013110" y="5059616"/>
            <a:chExt cx="3378533" cy="3379413"/>
          </a:xfrm>
        </p:grpSpPr>
        <p:sp>
          <p:nvSpPr>
            <p:cNvPr id="40" name="Oval 68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41" name="Oval 69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sp>
        <p:nvSpPr>
          <p:cNvPr id="42" name="Oval 68"/>
          <p:cNvSpPr/>
          <p:nvPr/>
        </p:nvSpPr>
        <p:spPr>
          <a:xfrm rot="21316916">
            <a:off x="7567851" y="4971127"/>
            <a:ext cx="893877" cy="89411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1200" dirty="0"/>
          </a:p>
        </p:txBody>
      </p:sp>
      <p:sp>
        <p:nvSpPr>
          <p:cNvPr id="43" name="Oval 69"/>
          <p:cNvSpPr/>
          <p:nvPr/>
        </p:nvSpPr>
        <p:spPr>
          <a:xfrm rot="21316916">
            <a:off x="7640079" y="5043374"/>
            <a:ext cx="749420" cy="7496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1200" dirty="0"/>
          </a:p>
        </p:txBody>
      </p:sp>
      <p:grpSp>
        <p:nvGrpSpPr>
          <p:cNvPr id="44" name="Group 67"/>
          <p:cNvGrpSpPr/>
          <p:nvPr/>
        </p:nvGrpSpPr>
        <p:grpSpPr>
          <a:xfrm rot="21316916">
            <a:off x="9249263" y="4971127"/>
            <a:ext cx="893877" cy="894110"/>
            <a:chOff x="5013110" y="5059616"/>
            <a:chExt cx="3378533" cy="3379413"/>
          </a:xfrm>
        </p:grpSpPr>
        <p:sp>
          <p:nvSpPr>
            <p:cNvPr id="45" name="Oval 68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46" name="Oval 69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sp>
        <p:nvSpPr>
          <p:cNvPr id="47" name="Shape 2584"/>
          <p:cNvSpPr/>
          <p:nvPr/>
        </p:nvSpPr>
        <p:spPr>
          <a:xfrm>
            <a:off x="9474719" y="5195367"/>
            <a:ext cx="458567" cy="45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48" name="Group 67"/>
          <p:cNvGrpSpPr/>
          <p:nvPr/>
        </p:nvGrpSpPr>
        <p:grpSpPr>
          <a:xfrm rot="21316916">
            <a:off x="6562138" y="2372580"/>
            <a:ext cx="893877" cy="894110"/>
            <a:chOff x="5013110" y="5059616"/>
            <a:chExt cx="3378533" cy="3379413"/>
          </a:xfrm>
        </p:grpSpPr>
        <p:sp>
          <p:nvSpPr>
            <p:cNvPr id="49" name="Oval 68"/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  <p:sp>
          <p:nvSpPr>
            <p:cNvPr id="50" name="Oval 69"/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200" dirty="0"/>
            </a:p>
          </p:txBody>
        </p:sp>
      </p:grpSp>
      <p:sp>
        <p:nvSpPr>
          <p:cNvPr id="51" name="Rectangle 89"/>
          <p:cNvSpPr/>
          <p:nvPr/>
        </p:nvSpPr>
        <p:spPr>
          <a:xfrm>
            <a:off x="4765821" y="3018350"/>
            <a:ext cx="1131223" cy="452440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Dados de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Treinamento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2" name="Rectangle 89"/>
          <p:cNvSpPr/>
          <p:nvPr/>
        </p:nvSpPr>
        <p:spPr>
          <a:xfrm>
            <a:off x="7161655" y="1986747"/>
            <a:ext cx="1998191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Algoritmo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de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Aprendizagem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3" name="Rectangle 89"/>
          <p:cNvSpPr/>
          <p:nvPr/>
        </p:nvSpPr>
        <p:spPr>
          <a:xfrm>
            <a:off x="8113357" y="3119947"/>
            <a:ext cx="1251449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Modelo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Treinado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4" name="Rectangle 89"/>
          <p:cNvSpPr/>
          <p:nvPr/>
        </p:nvSpPr>
        <p:spPr>
          <a:xfrm>
            <a:off x="4852678" y="5978681"/>
            <a:ext cx="1025810" cy="267774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Novos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Dados</a:t>
            </a:r>
          </a:p>
        </p:txBody>
      </p:sp>
      <p:sp>
        <p:nvSpPr>
          <p:cNvPr id="55" name="Rectangle 89"/>
          <p:cNvSpPr/>
          <p:nvPr/>
        </p:nvSpPr>
        <p:spPr>
          <a:xfrm>
            <a:off x="8645533" y="5895557"/>
            <a:ext cx="1025426" cy="452440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Avaliação</a:t>
            </a: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do </a:t>
            </a:r>
            <a:r>
              <a:rPr lang="en-US" sz="1200" b="1" dirty="0" err="1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rPr>
              <a:t>Modelo</a:t>
            </a:r>
            <a:endParaRPr lang="en-US" sz="1200" b="1" dirty="0">
              <a:solidFill>
                <a:schemeClr val="tx2"/>
              </a:solidFill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6" name="Shape 2896"/>
          <p:cNvSpPr/>
          <p:nvPr/>
        </p:nvSpPr>
        <p:spPr>
          <a:xfrm rot="5400000">
            <a:off x="5302204" y="3632770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7" name="Shape 2896"/>
          <p:cNvSpPr/>
          <p:nvPr/>
        </p:nvSpPr>
        <p:spPr>
          <a:xfrm rot="5400000">
            <a:off x="5302204" y="5098494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8" name="Shape 2896"/>
          <p:cNvSpPr/>
          <p:nvPr/>
        </p:nvSpPr>
        <p:spPr>
          <a:xfrm rot="5400000">
            <a:off x="6981915" y="3632770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9" name="Shape 2896"/>
          <p:cNvSpPr/>
          <p:nvPr/>
        </p:nvSpPr>
        <p:spPr>
          <a:xfrm rot="5400000">
            <a:off x="6981915" y="5174922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0" name="Shape 2896"/>
          <p:cNvSpPr/>
          <p:nvPr/>
        </p:nvSpPr>
        <p:spPr>
          <a:xfrm rot="5400000">
            <a:off x="8739756" y="5174922"/>
            <a:ext cx="229284" cy="58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1" name="Shape 2896"/>
          <p:cNvSpPr/>
          <p:nvPr/>
        </p:nvSpPr>
        <p:spPr>
          <a:xfrm rot="10800000">
            <a:off x="6939475" y="3231957"/>
            <a:ext cx="229284" cy="58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cxnSp>
        <p:nvCxnSpPr>
          <p:cNvPr id="62" name="直接连接符 66"/>
          <p:cNvCxnSpPr/>
          <p:nvPr/>
        </p:nvCxnSpPr>
        <p:spPr>
          <a:xfrm rot="5400000">
            <a:off x="4398880" y="4656686"/>
            <a:ext cx="1463553" cy="1699"/>
          </a:xfrm>
          <a:prstGeom prst="line">
            <a:avLst/>
          </a:prstGeom>
          <a:solidFill>
            <a:schemeClr val="accent2"/>
          </a:solidFill>
          <a:ln w="31750">
            <a:solidFill>
              <a:srgbClr val="C00000"/>
            </a:solidFill>
            <a:miter lim="400000"/>
          </a:ln>
        </p:spPr>
      </p:cxnSp>
      <p:sp>
        <p:nvSpPr>
          <p:cNvPr id="63" name="Shape 2896"/>
          <p:cNvSpPr/>
          <p:nvPr/>
        </p:nvSpPr>
        <p:spPr>
          <a:xfrm rot="10800000">
            <a:off x="7931322" y="4339306"/>
            <a:ext cx="229284" cy="58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4" name="椭圆 68"/>
          <p:cNvSpPr/>
          <p:nvPr/>
        </p:nvSpPr>
        <p:spPr>
          <a:xfrm>
            <a:off x="5936660" y="5783827"/>
            <a:ext cx="152856" cy="152856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椭圆 69"/>
          <p:cNvSpPr/>
          <p:nvPr/>
        </p:nvSpPr>
        <p:spPr>
          <a:xfrm>
            <a:off x="7949989" y="5783827"/>
            <a:ext cx="152856" cy="152856"/>
          </a:xfrm>
          <a:prstGeom prst="ellipse">
            <a:avLst/>
          </a:prstGeom>
          <a:solidFill>
            <a:srgbClr val="92D05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椭圆 70"/>
          <p:cNvSpPr/>
          <p:nvPr/>
        </p:nvSpPr>
        <p:spPr>
          <a:xfrm>
            <a:off x="9631402" y="5783827"/>
            <a:ext cx="152856" cy="152856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椭圆 71"/>
          <p:cNvSpPr/>
          <p:nvPr/>
        </p:nvSpPr>
        <p:spPr>
          <a:xfrm>
            <a:off x="5936660" y="3392928"/>
            <a:ext cx="152856" cy="152856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椭圆 72"/>
          <p:cNvSpPr/>
          <p:nvPr/>
        </p:nvSpPr>
        <p:spPr>
          <a:xfrm>
            <a:off x="7949989" y="3392928"/>
            <a:ext cx="152856" cy="152856"/>
          </a:xfrm>
          <a:prstGeom prst="ellipse">
            <a:avLst/>
          </a:prstGeom>
          <a:solidFill>
            <a:srgbClr val="92D05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9" name="椭圆 73"/>
          <p:cNvSpPr/>
          <p:nvPr/>
        </p:nvSpPr>
        <p:spPr>
          <a:xfrm>
            <a:off x="3459224" y="4129805"/>
            <a:ext cx="152856" cy="152856"/>
          </a:xfrm>
          <a:prstGeom prst="ellipse">
            <a:avLst/>
          </a:prstGeom>
          <a:solidFill>
            <a:srgbClr val="0070C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70" name="Shape 2696"/>
          <p:cNvSpPr/>
          <p:nvPr/>
        </p:nvSpPr>
        <p:spPr>
          <a:xfrm>
            <a:off x="3359223" y="4481989"/>
            <a:ext cx="382138" cy="382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1" name="Shape 2786"/>
          <p:cNvSpPr/>
          <p:nvPr/>
        </p:nvSpPr>
        <p:spPr>
          <a:xfrm>
            <a:off x="5988341" y="3717709"/>
            <a:ext cx="420352" cy="382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2" name="Shape 2589"/>
          <p:cNvSpPr/>
          <p:nvPr/>
        </p:nvSpPr>
        <p:spPr>
          <a:xfrm>
            <a:off x="5952675" y="5215696"/>
            <a:ext cx="458567" cy="41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3" name="Shape 2605"/>
          <p:cNvSpPr/>
          <p:nvPr/>
        </p:nvSpPr>
        <p:spPr>
          <a:xfrm>
            <a:off x="6793373" y="2576394"/>
            <a:ext cx="385033" cy="382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4" name="Shape 2574"/>
          <p:cNvSpPr/>
          <p:nvPr/>
        </p:nvSpPr>
        <p:spPr>
          <a:xfrm>
            <a:off x="7832800" y="3697329"/>
            <a:ext cx="382138" cy="420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5" name="Shape 2563"/>
          <p:cNvSpPr/>
          <p:nvPr/>
        </p:nvSpPr>
        <p:spPr>
          <a:xfrm>
            <a:off x="7807324" y="5154554"/>
            <a:ext cx="458566" cy="458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cxnSp>
        <p:nvCxnSpPr>
          <p:cNvPr id="76" name="直接连接符 80"/>
          <p:cNvCxnSpPr/>
          <p:nvPr/>
        </p:nvCxnSpPr>
        <p:spPr>
          <a:xfrm>
            <a:off x="4036883" y="4728249"/>
            <a:ext cx="1078407" cy="1699"/>
          </a:xfrm>
          <a:prstGeom prst="line">
            <a:avLst/>
          </a:prstGeom>
          <a:solidFill>
            <a:schemeClr val="accent2"/>
          </a:solidFill>
          <a:ln w="31750">
            <a:solidFill>
              <a:srgbClr val="C00000"/>
            </a:solidFill>
            <a:miter lim="400000"/>
          </a:ln>
        </p:spPr>
      </p:cxnSp>
      <p:sp>
        <p:nvSpPr>
          <p:cNvPr id="77" name="椭圆 81"/>
          <p:cNvSpPr/>
          <p:nvPr/>
        </p:nvSpPr>
        <p:spPr>
          <a:xfrm>
            <a:off x="7058321" y="2277092"/>
            <a:ext cx="152856" cy="152856"/>
          </a:xfrm>
          <a:prstGeom prst="ellipse">
            <a:avLst/>
          </a:prstGeom>
          <a:solidFill>
            <a:srgbClr val="92D05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椭圆 82"/>
          <p:cNvSpPr/>
          <p:nvPr/>
        </p:nvSpPr>
        <p:spPr>
          <a:xfrm>
            <a:off x="1691221" y="2468785"/>
            <a:ext cx="152856" cy="152856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79" name="椭圆 114"/>
          <p:cNvSpPr/>
          <p:nvPr/>
        </p:nvSpPr>
        <p:spPr>
          <a:xfrm>
            <a:off x="1691223" y="5103615"/>
            <a:ext cx="152856" cy="15285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9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3"/>
                </a:solidFill>
              </a:rPr>
              <a:t>TREINO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65" y="3083786"/>
            <a:ext cx="2895600" cy="20288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68" y="3040923"/>
            <a:ext cx="3200400" cy="21145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6084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3"/>
                </a:solidFill>
              </a:rPr>
              <a:t>teste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0" y="2557326"/>
            <a:ext cx="3076575" cy="18478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2466975"/>
            <a:ext cx="3095625" cy="1924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169" y="2476363"/>
            <a:ext cx="2924175" cy="2009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580" y="4596493"/>
            <a:ext cx="3067050" cy="2019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286" y="4644118"/>
            <a:ext cx="3019425" cy="1924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605" y="4725080"/>
            <a:ext cx="3419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máquinas se sentem classificando coisas? </a:t>
            </a:r>
            <a:r>
              <a:rPr lang="pt-BR" dirty="0">
                <a:solidFill>
                  <a:schemeClr val="accent3"/>
                </a:solidFill>
              </a:rPr>
              <a:t>TREINO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7" y="2084832"/>
            <a:ext cx="3571875" cy="18764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13" y="1865757"/>
            <a:ext cx="3200400" cy="20955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85" y="2084832"/>
            <a:ext cx="3419475" cy="20097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069" y="4460066"/>
            <a:ext cx="2562225" cy="1752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4513135"/>
            <a:ext cx="2533650" cy="18954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7"/>
          <a:srcRect b="4584"/>
          <a:stretch/>
        </p:blipFill>
        <p:spPr>
          <a:xfrm>
            <a:off x="7413580" y="4611106"/>
            <a:ext cx="3762375" cy="16995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749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2576</TotalTime>
  <Words>468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Gill Sans</vt:lpstr>
      <vt:lpstr>Tw Cen MT</vt:lpstr>
      <vt:lpstr>Tw Cen MT Condensed</vt:lpstr>
      <vt:lpstr>Wingdings 3</vt:lpstr>
      <vt:lpstr>Integral</vt:lpstr>
      <vt:lpstr>Introdução a inteligência artificial turma 2019/2</vt:lpstr>
      <vt:lpstr>professor</vt:lpstr>
      <vt:lpstr>PRIMEIRO ENCONTRO</vt:lpstr>
      <vt:lpstr>Regras do jogo</vt:lpstr>
      <vt:lpstr>inteligência</vt:lpstr>
      <vt:lpstr>Fluxo de aplicações em am</vt:lpstr>
      <vt:lpstr>Como máquinas se sentem classificando coisas? TREINO</vt:lpstr>
      <vt:lpstr>Como máquinas se sentem classificando coisas? teste</vt:lpstr>
      <vt:lpstr>Como máquinas se sentem classificando coisas? TREINO</vt:lpstr>
      <vt:lpstr>Como máquinas se sentem classificando coisas? TESTE</vt:lpstr>
      <vt:lpstr>Como máquinas se sentem classificando coisas? TREINO</vt:lpstr>
      <vt:lpstr>Como máquinas se sentem classificando coisas? TESTE</vt:lpstr>
      <vt:lpstr>Scikit-learn: tudo integrado</vt:lpstr>
      <vt:lpstr>Estratégias de validação</vt:lpstr>
      <vt:lpstr>Estratégias de validação</vt:lpstr>
      <vt:lpstr>Estratégias de validação</vt:lpstr>
      <vt:lpstr>Scikit-learn: divisão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em aprendizado de máquina 2019/1</dc:title>
  <dc:creator>Johannes Lochter</dc:creator>
  <cp:lastModifiedBy>Johannes Von Lochter</cp:lastModifiedBy>
  <cp:revision>36</cp:revision>
  <dcterms:created xsi:type="dcterms:W3CDTF">2019-01-24T15:28:39Z</dcterms:created>
  <dcterms:modified xsi:type="dcterms:W3CDTF">2020-01-11T11:10:25Z</dcterms:modified>
</cp:coreProperties>
</file>