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6" r:id="rId4"/>
    <p:sldId id="408" r:id="rId5"/>
    <p:sldId id="409" r:id="rId6"/>
    <p:sldId id="410" r:id="rId7"/>
    <p:sldId id="412" r:id="rId8"/>
    <p:sldId id="414" r:id="rId9"/>
    <p:sldId id="416" r:id="rId10"/>
    <p:sldId id="417" r:id="rId11"/>
    <p:sldId id="419" r:id="rId12"/>
    <p:sldId id="420" r:id="rId13"/>
    <p:sldId id="424" r:id="rId14"/>
    <p:sldId id="426" r:id="rId15"/>
    <p:sldId id="269" r:id="rId16"/>
    <p:sldId id="427" r:id="rId17"/>
    <p:sldId id="299" r:id="rId18"/>
    <p:sldId id="290" r:id="rId19"/>
    <p:sldId id="284" r:id="rId20"/>
    <p:sldId id="294" r:id="rId21"/>
    <p:sldId id="295" r:id="rId22"/>
    <p:sldId id="296" r:id="rId23"/>
    <p:sldId id="29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6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1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2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7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9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3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850E2-2FCC-4D05-AC9D-21A374B759CD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 a inteligência artificial</a:t>
            </a:r>
            <a:br>
              <a:rPr lang="pt-BR" sz="4000" dirty="0"/>
            </a:br>
            <a:r>
              <a:rPr lang="pt-BR" sz="4000" dirty="0"/>
              <a:t>turma 2019/2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02435" cy="1463040"/>
          </a:xfrm>
        </p:spPr>
        <p:txBody>
          <a:bodyPr/>
          <a:lstStyle/>
          <a:p>
            <a:r>
              <a:rPr lang="pt-BR" dirty="0"/>
              <a:t>Johannes Von </a:t>
            </a:r>
            <a:r>
              <a:rPr lang="pt-BR" dirty="0" err="1"/>
              <a:t>Lochter</a:t>
            </a:r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JOHANNES.LOCHTER@FACENS.BR</a:t>
            </a:r>
          </a:p>
        </p:txBody>
      </p:sp>
    </p:spTree>
    <p:extLst>
      <p:ext uri="{BB962C8B-B14F-4D97-AF65-F5344CB8AC3E}">
        <p14:creationId xmlns:p14="http://schemas.microsoft.com/office/powerpoint/2010/main" val="391771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8233"/>
            <a:ext cx="9270279" cy="48583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accent1"/>
                </a:solidFill>
              </a:rPr>
              <a:t>Para realizar a validação do modelo é necessário ter uma etapa de treino e uma etapa de teste.</a:t>
            </a:r>
          </a:p>
          <a:p>
            <a:pPr marL="0" indent="0" algn="just">
              <a:buNone/>
            </a:pPr>
            <a:endParaRPr lang="pt-BR" altLang="pt-BR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83" y="3015420"/>
            <a:ext cx="5838825" cy="3667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2515" y="2956175"/>
            <a:ext cx="4288388" cy="372160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025352" y="4447647"/>
            <a:ext cx="89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Treino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879309" y="4479650"/>
            <a:ext cx="89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Teste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28871" y="2956175"/>
            <a:ext cx="1435037" cy="37216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6808188" y="3835564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" name="Oval 111"/>
          <p:cNvSpPr/>
          <p:nvPr/>
        </p:nvSpPr>
        <p:spPr>
          <a:xfrm>
            <a:off x="3979499" y="3828000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3979499" y="5011947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Oval 113"/>
          <p:cNvSpPr/>
          <p:nvPr/>
        </p:nvSpPr>
        <p:spPr>
          <a:xfrm>
            <a:off x="5439213" y="5011947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Oval 114"/>
          <p:cNvSpPr/>
          <p:nvPr/>
        </p:nvSpPr>
        <p:spPr>
          <a:xfrm>
            <a:off x="8264245" y="6163512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Oval 115"/>
          <p:cNvSpPr/>
          <p:nvPr/>
        </p:nvSpPr>
        <p:spPr>
          <a:xfrm>
            <a:off x="6804807" y="6196651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Oval 116"/>
          <p:cNvSpPr/>
          <p:nvPr/>
        </p:nvSpPr>
        <p:spPr>
          <a:xfrm>
            <a:off x="3961211" y="6178747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8" name="Oval 117"/>
          <p:cNvSpPr/>
          <p:nvPr/>
        </p:nvSpPr>
        <p:spPr>
          <a:xfrm>
            <a:off x="5424250" y="6193982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Oval 118"/>
          <p:cNvSpPr/>
          <p:nvPr/>
        </p:nvSpPr>
        <p:spPr>
          <a:xfrm>
            <a:off x="5424250" y="3811043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Oval 119"/>
          <p:cNvSpPr/>
          <p:nvPr/>
        </p:nvSpPr>
        <p:spPr>
          <a:xfrm>
            <a:off x="6784081" y="5011947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Oval 120"/>
          <p:cNvSpPr/>
          <p:nvPr/>
        </p:nvSpPr>
        <p:spPr>
          <a:xfrm>
            <a:off x="8281832" y="3828000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" name="Oval 121"/>
          <p:cNvSpPr/>
          <p:nvPr/>
        </p:nvSpPr>
        <p:spPr>
          <a:xfrm>
            <a:off x="8290625" y="4995756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839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214" y="1875938"/>
            <a:ext cx="9270279" cy="48583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Em seguida, é gerado um modelo a partir dos dados de treino e esse modelo é aplicado aos dados de teste para fazer as predições.</a:t>
            </a:r>
          </a:p>
          <a:p>
            <a:pPr marL="0" indent="0" algn="just">
              <a:buNone/>
            </a:pPr>
            <a:endParaRPr lang="pt-BR" altLang="pt-B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27" y="3015954"/>
            <a:ext cx="5838825" cy="3667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34259" y="2956709"/>
            <a:ext cx="4288388" cy="372160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607096" y="4448181"/>
            <a:ext cx="89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Treino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461053" y="4480184"/>
            <a:ext cx="89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Teste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910615" y="2956709"/>
            <a:ext cx="1435037" cy="37216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8389932" y="3836098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2" name="Oval 111"/>
          <p:cNvSpPr/>
          <p:nvPr/>
        </p:nvSpPr>
        <p:spPr>
          <a:xfrm>
            <a:off x="5561243" y="3828534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5561243" y="5012481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Oval 113"/>
          <p:cNvSpPr/>
          <p:nvPr/>
        </p:nvSpPr>
        <p:spPr>
          <a:xfrm>
            <a:off x="7020957" y="5012481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Oval 114"/>
          <p:cNvSpPr/>
          <p:nvPr/>
        </p:nvSpPr>
        <p:spPr>
          <a:xfrm>
            <a:off x="9845989" y="6164046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Oval 115"/>
          <p:cNvSpPr/>
          <p:nvPr/>
        </p:nvSpPr>
        <p:spPr>
          <a:xfrm>
            <a:off x="8386551" y="6197185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Oval 116"/>
          <p:cNvSpPr/>
          <p:nvPr/>
        </p:nvSpPr>
        <p:spPr>
          <a:xfrm>
            <a:off x="5542955" y="6179281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8" name="Oval 117"/>
          <p:cNvSpPr/>
          <p:nvPr/>
        </p:nvSpPr>
        <p:spPr>
          <a:xfrm>
            <a:off x="7005994" y="6194516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Oval 118"/>
          <p:cNvSpPr/>
          <p:nvPr/>
        </p:nvSpPr>
        <p:spPr>
          <a:xfrm>
            <a:off x="7005994" y="3811577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Oval 119"/>
          <p:cNvSpPr/>
          <p:nvPr/>
        </p:nvSpPr>
        <p:spPr>
          <a:xfrm>
            <a:off x="8365825" y="5012481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Oval 120"/>
          <p:cNvSpPr/>
          <p:nvPr/>
        </p:nvSpPr>
        <p:spPr>
          <a:xfrm>
            <a:off x="9863576" y="3828534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" name="Oval 121"/>
          <p:cNvSpPr/>
          <p:nvPr/>
        </p:nvSpPr>
        <p:spPr>
          <a:xfrm>
            <a:off x="9872369" y="4996290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9352" y="2868021"/>
            <a:ext cx="5453295" cy="3810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</a:t>
            </a:r>
          </a:p>
          <a:p>
            <a:pPr algn="ctr"/>
            <a:r>
              <a:rPr lang="pt-BR" dirty="0"/>
              <a:t>TREINADO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89643" y="4300625"/>
            <a:ext cx="2011680" cy="9964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9010113" y="3260320"/>
            <a:ext cx="664536" cy="6862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Oval 23"/>
          <p:cNvSpPr/>
          <p:nvPr/>
        </p:nvSpPr>
        <p:spPr>
          <a:xfrm>
            <a:off x="9010113" y="4464135"/>
            <a:ext cx="664536" cy="6862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9019257" y="5680453"/>
            <a:ext cx="664536" cy="6862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431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8931"/>
            <a:ext cx="9270279" cy="48583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A matriz de confusão é calculada baseando-se na </a:t>
            </a:r>
            <a:r>
              <a:rPr lang="pt-BR" sz="2800" b="1" dirty="0">
                <a:solidFill>
                  <a:schemeClr val="accent1"/>
                </a:solidFill>
              </a:rPr>
              <a:t>referência</a:t>
            </a:r>
            <a:r>
              <a:rPr lang="pt-BR" sz="2800" dirty="0"/>
              <a:t> das imagens e nas </a:t>
            </a:r>
            <a:r>
              <a:rPr lang="pt-BR" sz="2800" b="1" dirty="0">
                <a:solidFill>
                  <a:schemeClr val="accent1"/>
                </a:solidFill>
              </a:rPr>
              <a:t>predições</a:t>
            </a:r>
            <a:r>
              <a:rPr lang="pt-BR" sz="2800" dirty="0"/>
              <a:t> feitas pelo modelo.</a:t>
            </a:r>
          </a:p>
          <a:p>
            <a:pPr marL="0" indent="0" algn="just">
              <a:buNone/>
            </a:pPr>
            <a:endParaRPr lang="pt-BR" altLang="pt-BR" sz="2800" dirty="0"/>
          </a:p>
        </p:txBody>
      </p:sp>
      <p:sp>
        <p:nvSpPr>
          <p:cNvPr id="26" name="Oval 25"/>
          <p:cNvSpPr/>
          <p:nvPr/>
        </p:nvSpPr>
        <p:spPr>
          <a:xfrm>
            <a:off x="3198589" y="6010135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3216176" y="3674623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Oval 27"/>
          <p:cNvSpPr/>
          <p:nvPr/>
        </p:nvSpPr>
        <p:spPr>
          <a:xfrm>
            <a:off x="3224969" y="4842379"/>
            <a:ext cx="405282" cy="405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2362713" y="3106409"/>
            <a:ext cx="664536" cy="6862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2362713" y="4310224"/>
            <a:ext cx="664536" cy="6862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2371857" y="5526542"/>
            <a:ext cx="664536" cy="68623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488764" y="3883938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812611" y="3429448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4229093" y="4236101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37734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6787"/>
            <a:ext cx="9270279" cy="48583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Em seguida, são calculadas as métricas para ter conhecimento do desempenho do modelo:</a:t>
            </a:r>
          </a:p>
          <a:p>
            <a:pPr marL="0" indent="0" algn="just">
              <a:buNone/>
            </a:pPr>
            <a:endParaRPr lang="pt-BR" altLang="pt-BR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181095" y="3222665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504942" y="2768175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921424" y="3574828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858" y="2768175"/>
            <a:ext cx="3922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pt-BR" dirty="0"/>
              <a:t>ACC = (VP+VN) / TOTAL</a:t>
            </a:r>
          </a:p>
          <a:p>
            <a:pPr algn="just"/>
            <a:r>
              <a:rPr lang="pt-BR" altLang="pt-BR" dirty="0"/>
              <a:t>P = VP / (VP + FP)</a:t>
            </a:r>
          </a:p>
          <a:p>
            <a:pPr algn="just"/>
            <a:r>
              <a:rPr lang="pt-BR" altLang="pt-BR" dirty="0"/>
              <a:t>R = VP / (VP + FN) </a:t>
            </a:r>
          </a:p>
          <a:p>
            <a:pPr algn="just"/>
            <a:r>
              <a:rPr lang="pt-BR" altLang="pt-BR" dirty="0"/>
              <a:t>F = 2 * (P * R / (P + R))</a:t>
            </a:r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58964" y="5160264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VN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82811" y="4705774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899293" y="5512427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43636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6787"/>
            <a:ext cx="9270279" cy="48583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Em seguida, são calculadas as métricas para ter conhecimento do desempenho do modelo:</a:t>
            </a:r>
          </a:p>
          <a:p>
            <a:pPr marL="0" indent="0" algn="just">
              <a:buNone/>
            </a:pPr>
            <a:endParaRPr lang="pt-BR" altLang="pt-BR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181095" y="3222665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504942" y="2768175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921424" y="3574828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858" y="2768175"/>
            <a:ext cx="3922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pt-BR" dirty="0"/>
              <a:t>ACC = (VP+VN) / TOTAL</a:t>
            </a:r>
          </a:p>
          <a:p>
            <a:pPr algn="just"/>
            <a:r>
              <a:rPr lang="pt-BR" altLang="pt-BR" dirty="0"/>
              <a:t>P = VP / (VP + FP)</a:t>
            </a:r>
          </a:p>
          <a:p>
            <a:pPr algn="just"/>
            <a:r>
              <a:rPr lang="pt-BR" altLang="pt-BR" dirty="0"/>
              <a:t>R = VP / (VP + FN) </a:t>
            </a:r>
          </a:p>
          <a:p>
            <a:pPr algn="just"/>
            <a:r>
              <a:rPr lang="pt-BR" altLang="pt-BR" dirty="0"/>
              <a:t>F = 2 * (P * R / (P + R))</a:t>
            </a:r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58964" y="5160264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VN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82811" y="4705774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899293" y="5512427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438BE17B-2728-41B6-B25D-FA857755D115}"/>
              </a:ext>
            </a:extLst>
          </p:cNvPr>
          <p:cNvSpPr txBox="1"/>
          <p:nvPr/>
        </p:nvSpPr>
        <p:spPr>
          <a:xfrm>
            <a:off x="7075858" y="4335185"/>
            <a:ext cx="3922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pt-BR" dirty="0">
                <a:solidFill>
                  <a:schemeClr val="accent1"/>
                </a:solidFill>
              </a:rPr>
              <a:t>ACC = 2/3 = 0,66 = 66%</a:t>
            </a:r>
          </a:p>
          <a:p>
            <a:pPr algn="just"/>
            <a:r>
              <a:rPr lang="pt-BR" altLang="pt-BR" dirty="0">
                <a:solidFill>
                  <a:schemeClr val="accent1"/>
                </a:solidFill>
              </a:rPr>
              <a:t>P = 1 / 2 = 0,5 = 50%</a:t>
            </a:r>
          </a:p>
          <a:p>
            <a:pPr algn="just"/>
            <a:r>
              <a:rPr lang="pt-BR" altLang="pt-BR" dirty="0">
                <a:solidFill>
                  <a:schemeClr val="accent1"/>
                </a:solidFill>
              </a:rPr>
              <a:t>R = 1 / 1 = 100%</a:t>
            </a:r>
          </a:p>
          <a:p>
            <a:pPr algn="just"/>
            <a:r>
              <a:rPr lang="pt-BR" altLang="pt-BR" dirty="0">
                <a:solidFill>
                  <a:schemeClr val="accent1"/>
                </a:solidFill>
              </a:rPr>
              <a:t>F = 2 * (0,5  / 1,5) = 0,66</a:t>
            </a:r>
          </a:p>
          <a:p>
            <a:pPr algn="just"/>
            <a:endParaRPr lang="pt-BR" altLang="pt-BR" dirty="0">
              <a:solidFill>
                <a:schemeClr val="accent1"/>
              </a:solidFill>
            </a:endParaRPr>
          </a:p>
          <a:p>
            <a:pPr algn="just"/>
            <a:endParaRPr lang="pt-BR" alt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2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desempenho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Para essa primeira etapa, vamos utilizar um notebook de referência disponível no espaço virtual da disciplina: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accent4"/>
                </a:solidFill>
              </a:rPr>
              <a:t>02_01_Metricas.ipynb</a:t>
            </a:r>
          </a:p>
        </p:txBody>
      </p:sp>
    </p:spTree>
    <p:extLst>
      <p:ext uri="{BB962C8B-B14F-4D97-AF65-F5344CB8AC3E}">
        <p14:creationId xmlns:p14="http://schemas.microsoft.com/office/powerpoint/2010/main" val="203544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atributos x redução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Uma confusão muito comum é com relação aos conceitos de seleção de atributos e redução de dimensionalidade.</a:t>
            </a:r>
          </a:p>
          <a:p>
            <a:pPr marL="0" indent="0" algn="just">
              <a:buNone/>
            </a:pPr>
            <a:endParaRPr lang="pt-BR" sz="2800" b="1" dirty="0">
              <a:solidFill>
                <a:schemeClr val="accent4"/>
              </a:solidFill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2060"/>
                </a:solidFill>
              </a:rPr>
              <a:t>Enquanto a seleção de atributos reduz o número de atributos selecionando os mais relevantes, </a:t>
            </a:r>
            <a:r>
              <a:rPr lang="pt-BR" sz="2800" b="1" dirty="0">
                <a:solidFill>
                  <a:srgbClr val="00B0F0"/>
                </a:solidFill>
              </a:rPr>
              <a:t>a redução tenta encontrar uma representação menor que mantém as informações da representação original.</a:t>
            </a:r>
          </a:p>
        </p:txBody>
      </p:sp>
    </p:spTree>
    <p:extLst>
      <p:ext uri="{BB962C8B-B14F-4D97-AF65-F5344CB8AC3E}">
        <p14:creationId xmlns:p14="http://schemas.microsoft.com/office/powerpoint/2010/main" val="317065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atributos x redução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As funções no </a:t>
            </a:r>
            <a:r>
              <a:rPr lang="pt-BR" sz="2800" dirty="0" err="1"/>
              <a:t>Scikit-Learn</a:t>
            </a:r>
            <a:r>
              <a:rPr lang="pt-BR" sz="2800" dirty="0"/>
              <a:t> para seleção de atributos e redução:</a:t>
            </a:r>
          </a:p>
          <a:p>
            <a:pPr marL="0" indent="0" algn="just">
              <a:buNone/>
            </a:pPr>
            <a:endParaRPr lang="pt-BR" sz="2800" b="1" dirty="0">
              <a:solidFill>
                <a:schemeClr val="accent4"/>
              </a:solidFill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2060"/>
                </a:solidFill>
              </a:rPr>
              <a:t>Seleção de atributos: </a:t>
            </a:r>
            <a:r>
              <a:rPr lang="pt-BR" sz="2800" b="1" dirty="0" err="1"/>
              <a:t>SelectKBest</a:t>
            </a:r>
            <a:r>
              <a:rPr lang="pt-BR" sz="2800" b="1" dirty="0"/>
              <a:t>()</a:t>
            </a: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2060"/>
                </a:solidFill>
              </a:rPr>
              <a:t>Redução de dimensionalidade: </a:t>
            </a:r>
            <a:r>
              <a:rPr lang="pt-BR" sz="2800" b="1" dirty="0"/>
              <a:t>PCA()</a:t>
            </a:r>
          </a:p>
        </p:txBody>
      </p:sp>
    </p:spTree>
    <p:extLst>
      <p:ext uri="{BB962C8B-B14F-4D97-AF65-F5344CB8AC3E}">
        <p14:creationId xmlns:p14="http://schemas.microsoft.com/office/powerpoint/2010/main" val="353880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atributos x redução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Nessa etapa, vamos utilizar um notebook de referência disponível no espaço virtual da disciplina: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accent4"/>
                </a:solidFill>
              </a:rPr>
              <a:t>02_02_Selecao.ipynb</a:t>
            </a:r>
          </a:p>
        </p:txBody>
      </p:sp>
    </p:spTree>
    <p:extLst>
      <p:ext uri="{BB962C8B-B14F-4D97-AF65-F5344CB8AC3E}">
        <p14:creationId xmlns:p14="http://schemas.microsoft.com/office/powerpoint/2010/main" val="248089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Comitês de máquinas (ensemble)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Um comitê de máquinas, ou ensemble, é a combinação de vários modelos para chegar a uma resposta final. Existe dois grupos de ensemble: </a:t>
            </a:r>
            <a:r>
              <a:rPr lang="pt-BR" sz="2800" dirty="0" err="1">
                <a:solidFill>
                  <a:schemeClr val="accent1"/>
                </a:solidFill>
              </a:rPr>
              <a:t>bagging</a:t>
            </a:r>
            <a:r>
              <a:rPr lang="pt-BR" sz="2800" dirty="0"/>
              <a:t> e </a:t>
            </a:r>
            <a:r>
              <a:rPr lang="pt-BR" sz="2800" dirty="0" err="1">
                <a:solidFill>
                  <a:schemeClr val="accent1"/>
                </a:solidFill>
              </a:rPr>
              <a:t>boosting</a:t>
            </a:r>
            <a:r>
              <a:rPr lang="pt-BR" sz="2800" dirty="0"/>
              <a:t>. Ambos criam subgrupos de amostras e atributos para gerar novos modelos e combiná-los ao final.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É como um grupo de diferentes especialistas opinando em um problema com característica em comum a todos.</a:t>
            </a:r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281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ENCONTRO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Objetivos:</a:t>
            </a:r>
          </a:p>
          <a:p>
            <a:r>
              <a:rPr lang="pt-BR" sz="2400" dirty="0"/>
              <a:t>- Discutir diferentes métricas de desempenho;</a:t>
            </a:r>
          </a:p>
          <a:p>
            <a:r>
              <a:rPr lang="pt-BR" sz="2400" dirty="0"/>
              <a:t>- Abordar seleção de atributos e redução de dimensionalidade;</a:t>
            </a:r>
          </a:p>
          <a:p>
            <a:r>
              <a:rPr lang="pt-BR" sz="2400" dirty="0"/>
              <a:t>- Falar sobre comitês de máquina (ensemble);</a:t>
            </a:r>
          </a:p>
          <a:p>
            <a:r>
              <a:rPr lang="pt-BR" sz="2400" dirty="0"/>
              <a:t>- Analisar resultados sob a perspectiva de custo e desempenho.</a:t>
            </a:r>
          </a:p>
        </p:txBody>
      </p:sp>
    </p:spTree>
    <p:extLst>
      <p:ext uri="{BB962C8B-B14F-4D97-AF65-F5344CB8AC3E}">
        <p14:creationId xmlns:p14="http://schemas.microsoft.com/office/powerpoint/2010/main" val="366300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Comitês de máquinas (ensemble)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err="1">
                <a:solidFill>
                  <a:schemeClr val="accent1"/>
                </a:solidFill>
              </a:rPr>
              <a:t>Bagging</a:t>
            </a:r>
            <a:r>
              <a:rPr lang="pt-BR" sz="2800" dirty="0"/>
              <a:t>: cria-se vários modelos a partir de uma mesma redistribuição de dados, e combina-se os resultados desses modelos.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  <p:pic>
        <p:nvPicPr>
          <p:cNvPr id="5122" name="Picture 2" descr="Single Bagging and Boosting Parallel Sequential Algorithm Comparison Vers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652" y="3745424"/>
            <a:ext cx="7620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9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Comitês de máquinas (ensemble)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err="1">
                <a:solidFill>
                  <a:schemeClr val="accent1"/>
                </a:solidFill>
              </a:rPr>
              <a:t>Boosting</a:t>
            </a:r>
            <a:r>
              <a:rPr lang="pt-BR" sz="2800" dirty="0"/>
              <a:t>: cria-se vários modelos de forma sequencial, e há maior chance de aparecer os dados que os modelos anteriores erraram.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  <p:pic>
        <p:nvPicPr>
          <p:cNvPr id="5122" name="Picture 2" descr="Single Bagging and Boosting Parallel Sequential Algorithm Comparison Vers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652" y="3745424"/>
            <a:ext cx="7620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4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Comitês de máquinas (ensemble)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Não existe uma regra para qual método é melhor, mas normalmente as técnicas baseadas em </a:t>
            </a:r>
            <a:r>
              <a:rPr lang="pt-BR" sz="2800" i="1" dirty="0" err="1"/>
              <a:t>bagging</a:t>
            </a:r>
            <a:r>
              <a:rPr lang="pt-BR" sz="2800" dirty="0"/>
              <a:t> podem reduzir </a:t>
            </a:r>
            <a:r>
              <a:rPr lang="pt-BR" sz="2800" i="1" dirty="0" err="1"/>
              <a:t>overfitting</a:t>
            </a:r>
            <a:r>
              <a:rPr lang="pt-BR" sz="2800" dirty="0"/>
              <a:t> enquanto </a:t>
            </a:r>
            <a:r>
              <a:rPr lang="pt-BR" sz="2800" i="1" dirty="0" err="1"/>
              <a:t>boosting</a:t>
            </a:r>
            <a:r>
              <a:rPr lang="pt-BR" sz="2800" dirty="0"/>
              <a:t> podem piorar a situação.</a:t>
            </a:r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17637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Comitês de máquinas (ensemble)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Nessa etapa, vamos utilizar um notebook de referência disponível no espaço virtual da disciplina: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accent4"/>
                </a:solidFill>
              </a:rPr>
              <a:t>02_03_Comites.ipynb</a:t>
            </a:r>
          </a:p>
        </p:txBody>
      </p:sp>
    </p:spTree>
    <p:extLst>
      <p:ext uri="{BB962C8B-B14F-4D97-AF65-F5344CB8AC3E}">
        <p14:creationId xmlns:p14="http://schemas.microsoft.com/office/powerpoint/2010/main" val="10518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desempenho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Uma das maneiras de analisar se um modelo treinado teve bom desempenho é utilizando medidas ou métricas de desempenho. Essas métricas são fortemente baseadas na matriz de confusão, e servem para tarefas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3559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45475"/>
            <a:ext cx="9194070" cy="42209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dirty="0">
                <a:solidFill>
                  <a:schemeClr val="accent1"/>
                </a:solidFill>
              </a:rPr>
              <a:t>A matriz de confusão correlaciona a classe conhecida e a classe prevista por um modelo treinado. </a:t>
            </a:r>
          </a:p>
          <a:p>
            <a:pPr marL="0" indent="0" algn="just">
              <a:buNone/>
            </a:pPr>
            <a:r>
              <a:rPr lang="pt-BR" altLang="pt-BR" sz="2800" dirty="0"/>
              <a:t>Considere um problema com duas classes (doente - positivo e saudável - negativo). A matriz poderia ser assim: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93988" y="4467996"/>
          <a:ext cx="4953330" cy="1435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110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651110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651110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478551">
                <a:tc>
                  <a:txBody>
                    <a:bodyPr/>
                    <a:lstStyle/>
                    <a:p>
                      <a:endParaRPr lang="pt-BR" sz="2300" dirty="0"/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Positivo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Negativo</a:t>
                      </a:r>
                    </a:p>
                  </a:txBody>
                  <a:tcPr marL="117999" marR="117999" marT="58999" marB="58999"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478551">
                <a:tc>
                  <a:txBody>
                    <a:bodyPr/>
                    <a:lstStyle/>
                    <a:p>
                      <a:r>
                        <a:rPr lang="pt-BR" sz="2300" dirty="0"/>
                        <a:t>Positivo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999" marR="117999" marT="58999" marB="58999"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478551">
                <a:tc>
                  <a:txBody>
                    <a:bodyPr/>
                    <a:lstStyle/>
                    <a:p>
                      <a:r>
                        <a:rPr lang="pt-BR" sz="2300" dirty="0"/>
                        <a:t>Negativo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999" marR="117999" marT="58999" marB="58999"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0" y="3910193"/>
            <a:ext cx="1675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346" y="5185822"/>
            <a:ext cx="1957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234509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45475"/>
            <a:ext cx="9194070" cy="42209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dirty="0"/>
              <a:t>A matriz de confusão também facilita a visualização dos verdadeiros positivos e negativos, e dos falsos positivos e negativos. São essas informações que são consideradas para calcular as principais medidas ou métricas: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93988" y="4467996"/>
          <a:ext cx="4953330" cy="1435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110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651110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651110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478551">
                <a:tc>
                  <a:txBody>
                    <a:bodyPr/>
                    <a:lstStyle/>
                    <a:p>
                      <a:endParaRPr lang="pt-BR" sz="2300" dirty="0"/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Positivo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Negativo</a:t>
                      </a:r>
                    </a:p>
                  </a:txBody>
                  <a:tcPr marL="117999" marR="117999" marT="58999" marB="58999"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478551">
                <a:tc>
                  <a:txBody>
                    <a:bodyPr/>
                    <a:lstStyle/>
                    <a:p>
                      <a:r>
                        <a:rPr lang="pt-BR" sz="2300" dirty="0"/>
                        <a:t>Positivo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VP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FN</a:t>
                      </a:r>
                    </a:p>
                  </a:txBody>
                  <a:tcPr marL="117999" marR="117999" marT="58999" marB="58999"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478551">
                <a:tc>
                  <a:txBody>
                    <a:bodyPr/>
                    <a:lstStyle/>
                    <a:p>
                      <a:r>
                        <a:rPr lang="pt-BR" sz="2300" dirty="0"/>
                        <a:t>Negativo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FP</a:t>
                      </a:r>
                    </a:p>
                  </a:txBody>
                  <a:tcPr marL="117999" marR="117999" marT="58999" marB="589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VN</a:t>
                      </a:r>
                    </a:p>
                  </a:txBody>
                  <a:tcPr marL="117999" marR="117999" marT="58999" marB="58999"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0" y="3910193"/>
            <a:ext cx="1675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346" y="5185822"/>
            <a:ext cx="1957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139980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Acurácia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2276"/>
            <a:ext cx="10055204" cy="42209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dirty="0"/>
              <a:t>A acurácia mede a quantidade de acertos com relação a quantidade de amostras analisadas. A fórmula é dada por:</a:t>
            </a:r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r>
              <a:rPr lang="pt-BR" altLang="pt-BR" sz="2800" dirty="0"/>
              <a:t>				ACC = (VP+VN) / TOTAL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33866" y="4916762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VN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7713" y="4462272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74195" y="5268925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34466" y="4893159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58313" y="4438669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552666" y="5268925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89704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64841"/>
            <a:ext cx="8915400" cy="42209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dirty="0"/>
              <a:t>A proporção de verdadeiros positivos em relação a todas as predições positivas.</a:t>
            </a:r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r>
              <a:rPr lang="pt-BR" altLang="pt-BR" sz="2800" dirty="0"/>
              <a:t>				P = VP / (VP + FP)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58885" y="4890129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VN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82732" y="4435639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599214" y="5242292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659485" y="4866526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83332" y="4412036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377685" y="5242292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398769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Revocação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564" y="1964841"/>
            <a:ext cx="10084308" cy="42209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dirty="0"/>
              <a:t>A proporção de exemplos positivos classificados como positivos. Nenhum exemplo positivo é deixado de fora.</a:t>
            </a:r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r>
              <a:rPr lang="pt-BR" altLang="pt-BR" sz="2800" dirty="0"/>
              <a:t>				R = VP / (VP + FN)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05154" y="4907884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VN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1" y="4453394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845483" y="5260047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05754" y="4884281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29601" y="4429791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623954" y="5260047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284951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F-Medida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564" y="1808315"/>
            <a:ext cx="9720072" cy="42209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dirty="0"/>
              <a:t>A combinação das medidas anteriores (precisão e </a:t>
            </a:r>
            <a:r>
              <a:rPr lang="pt-BR" altLang="pt-BR" sz="2800" dirty="0" err="1"/>
              <a:t>revocação</a:t>
            </a:r>
            <a:r>
              <a:rPr lang="pt-BR" altLang="pt-BR" sz="2800" dirty="0"/>
              <a:t>) podem ser analisadas conjuntamente na F-medida.</a:t>
            </a:r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r>
              <a:rPr lang="pt-BR" altLang="pt-BR" sz="2800" dirty="0"/>
              <a:t>F = 2 * (P * R / (P + R))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95180" y="5009122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VN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9027" y="4554632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35509" y="5361285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795780" y="4985519"/>
          <a:ext cx="3838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82">
                  <a:extLst>
                    <a:ext uri="{9D8B030D-6E8A-4147-A177-3AD203B41FA5}">
                      <a16:colId xmlns:a16="http://schemas.microsoft.com/office/drawing/2014/main" val="2259644006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335158780"/>
                    </a:ext>
                  </a:extLst>
                </a:gridCol>
                <a:gridCol w="1279482">
                  <a:extLst>
                    <a:ext uri="{9D8B030D-6E8A-4147-A177-3AD203B41FA5}">
                      <a16:colId xmlns:a16="http://schemas.microsoft.com/office/drawing/2014/main" val="30749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546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19627" y="4531029"/>
            <a:ext cx="241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Previsto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513980" y="5361285"/>
            <a:ext cx="2044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Referência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3715" y="2892432"/>
            <a:ext cx="1328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 = 0,66</a:t>
            </a:r>
          </a:p>
          <a:p>
            <a:r>
              <a:rPr lang="pt-BR" sz="2400" dirty="0"/>
              <a:t>R = 0,40</a:t>
            </a:r>
          </a:p>
        </p:txBody>
      </p:sp>
    </p:spTree>
    <p:extLst>
      <p:ext uri="{BB962C8B-B14F-4D97-AF65-F5344CB8AC3E}">
        <p14:creationId xmlns:p14="http://schemas.microsoft.com/office/powerpoint/2010/main" val="1152653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4280</TotalTime>
  <Words>993</Words>
  <Application>Microsoft Office PowerPoint</Application>
  <PresentationFormat>Widescreen</PresentationFormat>
  <Paragraphs>273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Tw Cen MT</vt:lpstr>
      <vt:lpstr>Tw Cen MT Condensed</vt:lpstr>
      <vt:lpstr>Wingdings 3</vt:lpstr>
      <vt:lpstr>Integral</vt:lpstr>
      <vt:lpstr>Introdução a inteligência artificial turma 2019/2</vt:lpstr>
      <vt:lpstr>SEGUNDO ENCONTRO</vt:lpstr>
      <vt:lpstr>Métricas de desempenho</vt:lpstr>
      <vt:lpstr>Matriz de Confusão</vt:lpstr>
      <vt:lpstr>Matriz de Confusão</vt:lpstr>
      <vt:lpstr>Acurácia</vt:lpstr>
      <vt:lpstr>Precisão</vt:lpstr>
      <vt:lpstr>Revocação</vt:lpstr>
      <vt:lpstr>F-Medida</vt:lpstr>
      <vt:lpstr>EXEMPLO</vt:lpstr>
      <vt:lpstr>EXEMPLO</vt:lpstr>
      <vt:lpstr>EXEMPLO</vt:lpstr>
      <vt:lpstr>EXEMPLO</vt:lpstr>
      <vt:lpstr>EXEMPLO</vt:lpstr>
      <vt:lpstr>Métricas de desempenho</vt:lpstr>
      <vt:lpstr>Seleção de atributos x redução</vt:lpstr>
      <vt:lpstr>Seleção de atributos x redução</vt:lpstr>
      <vt:lpstr>Seleção de atributos x redução</vt:lpstr>
      <vt:lpstr>Comitês de máquinas (ensemble)</vt:lpstr>
      <vt:lpstr>Comitês de máquinas (ensemble)</vt:lpstr>
      <vt:lpstr>Comitês de máquinas (ensemble)</vt:lpstr>
      <vt:lpstr>Comitês de máquinas (ensemble)</vt:lpstr>
      <vt:lpstr>Comitês de máquinas (ensemble)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em aprendizado de máquina 2019/1</dc:title>
  <dc:creator>Johannes Lochter</dc:creator>
  <cp:lastModifiedBy>Johannes Lochter</cp:lastModifiedBy>
  <cp:revision>67</cp:revision>
  <dcterms:created xsi:type="dcterms:W3CDTF">2019-01-24T15:28:39Z</dcterms:created>
  <dcterms:modified xsi:type="dcterms:W3CDTF">2020-01-25T10:21:43Z</dcterms:modified>
</cp:coreProperties>
</file>