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55640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11280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866918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822558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778198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733837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689477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645117" algn="l" defTabSz="191128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612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umann" initials="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F"/>
    <a:srgbClr val="6A0032"/>
    <a:srgbClr val="73103F"/>
    <a:srgbClr val="DEA449"/>
    <a:srgbClr val="E5AE4A"/>
    <a:srgbClr val="3399FF"/>
    <a:srgbClr val="9E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29" autoAdjust="0"/>
    <p:restoredTop sz="93285" autoAdjust="0"/>
  </p:normalViewPr>
  <p:slideViewPr>
    <p:cSldViewPr>
      <p:cViewPr>
        <p:scale>
          <a:sx n="25" d="100"/>
          <a:sy n="25" d="100"/>
        </p:scale>
        <p:origin x="54" y="-534"/>
      </p:cViewPr>
      <p:guideLst>
        <p:guide orient="horz" pos="11520"/>
        <p:guide pos="16128"/>
        <p:guide orient="horz" pos="10368"/>
        <p:guide pos="13824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1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1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6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2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78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33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89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4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6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6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0"/>
            <a:ext cx="37307520" cy="6537960"/>
          </a:xfrm>
        </p:spPr>
        <p:txBody>
          <a:bodyPr anchor="t"/>
          <a:lstStyle>
            <a:lvl1pPr algn="l">
              <a:defRPr sz="8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6"/>
            <a:ext cx="37307520" cy="7200900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56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112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6691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82255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7819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73383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8947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64511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0"/>
          </a:xfrm>
        </p:spPr>
        <p:txBody>
          <a:bodyPr/>
          <a:lstStyle>
            <a:lvl1pPr>
              <a:defRPr sz="6000"/>
            </a:lvl1pPr>
            <a:lvl2pPr>
              <a:defRPr sz="51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0"/>
          </a:xfrm>
        </p:spPr>
        <p:txBody>
          <a:bodyPr/>
          <a:lstStyle>
            <a:lvl1pPr>
              <a:defRPr sz="6000"/>
            </a:lvl1pPr>
            <a:lvl2pPr>
              <a:defRPr sz="51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1"/>
            <a:ext cx="19392903" cy="3070860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5640" indent="0">
              <a:buNone/>
              <a:defRPr sz="4200" b="1"/>
            </a:lvl2pPr>
            <a:lvl3pPr marL="1911280" indent="0">
              <a:buNone/>
              <a:defRPr sz="3900" b="1"/>
            </a:lvl3pPr>
            <a:lvl4pPr marL="2866918" indent="0">
              <a:buNone/>
              <a:defRPr sz="3300" b="1"/>
            </a:lvl4pPr>
            <a:lvl5pPr marL="3822558" indent="0">
              <a:buNone/>
              <a:defRPr sz="3300" b="1"/>
            </a:lvl5pPr>
            <a:lvl6pPr marL="4778198" indent="0">
              <a:buNone/>
              <a:defRPr sz="3300" b="1"/>
            </a:lvl6pPr>
            <a:lvl7pPr marL="5733837" indent="0">
              <a:buNone/>
              <a:defRPr sz="3300" b="1"/>
            </a:lvl7pPr>
            <a:lvl8pPr marL="6689477" indent="0">
              <a:buNone/>
              <a:defRPr sz="3300" b="1"/>
            </a:lvl8pPr>
            <a:lvl9pPr marL="7645117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1"/>
            <a:ext cx="19392903" cy="18966180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9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5" y="7368541"/>
            <a:ext cx="19400520" cy="3070860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55640" indent="0">
              <a:buNone/>
              <a:defRPr sz="4200" b="1"/>
            </a:lvl2pPr>
            <a:lvl3pPr marL="1911280" indent="0">
              <a:buNone/>
              <a:defRPr sz="3900" b="1"/>
            </a:lvl3pPr>
            <a:lvl4pPr marL="2866918" indent="0">
              <a:buNone/>
              <a:defRPr sz="3300" b="1"/>
            </a:lvl4pPr>
            <a:lvl5pPr marL="3822558" indent="0">
              <a:buNone/>
              <a:defRPr sz="3300" b="1"/>
            </a:lvl5pPr>
            <a:lvl6pPr marL="4778198" indent="0">
              <a:buNone/>
              <a:defRPr sz="3300" b="1"/>
            </a:lvl6pPr>
            <a:lvl7pPr marL="5733837" indent="0">
              <a:buNone/>
              <a:defRPr sz="3300" b="1"/>
            </a:lvl7pPr>
            <a:lvl8pPr marL="6689477" indent="0">
              <a:buNone/>
              <a:defRPr sz="3300" b="1"/>
            </a:lvl8pPr>
            <a:lvl9pPr marL="7645117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5" y="10439401"/>
            <a:ext cx="19400520" cy="18966180"/>
          </a:xfrm>
        </p:spPr>
        <p:txBody>
          <a:bodyPr/>
          <a:lstStyle>
            <a:lvl1pPr>
              <a:defRPr sz="5100"/>
            </a:lvl1pPr>
            <a:lvl2pPr>
              <a:defRPr sz="4200"/>
            </a:lvl2pPr>
            <a:lvl3pPr>
              <a:defRPr sz="39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6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3" cy="55778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6"/>
            <a:ext cx="24536400" cy="28094940"/>
          </a:xfrm>
        </p:spPr>
        <p:txBody>
          <a:bodyPr/>
          <a:lstStyle>
            <a:lvl1pPr>
              <a:defRPr sz="6700"/>
            </a:lvl1pPr>
            <a:lvl2pPr>
              <a:defRPr sz="6000"/>
            </a:lvl2pPr>
            <a:lvl3pPr>
              <a:defRPr sz="51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6"/>
            <a:ext cx="14439903" cy="22517100"/>
          </a:xfrm>
        </p:spPr>
        <p:txBody>
          <a:bodyPr/>
          <a:lstStyle>
            <a:lvl1pPr marL="0" indent="0">
              <a:buNone/>
              <a:defRPr sz="3000"/>
            </a:lvl1pPr>
            <a:lvl2pPr marL="955640" indent="0">
              <a:buNone/>
              <a:defRPr sz="2600"/>
            </a:lvl2pPr>
            <a:lvl3pPr marL="1911280" indent="0">
              <a:buNone/>
              <a:defRPr sz="2100"/>
            </a:lvl3pPr>
            <a:lvl4pPr marL="2866918" indent="0">
              <a:buNone/>
              <a:defRPr sz="1900"/>
            </a:lvl4pPr>
            <a:lvl5pPr marL="3822558" indent="0">
              <a:buNone/>
              <a:defRPr sz="1900"/>
            </a:lvl5pPr>
            <a:lvl6pPr marL="4778198" indent="0">
              <a:buNone/>
              <a:defRPr sz="1900"/>
            </a:lvl6pPr>
            <a:lvl7pPr marL="5733837" indent="0">
              <a:buNone/>
              <a:defRPr sz="1900"/>
            </a:lvl7pPr>
            <a:lvl8pPr marL="6689477" indent="0">
              <a:buNone/>
              <a:defRPr sz="1900"/>
            </a:lvl8pPr>
            <a:lvl9pPr marL="7645117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4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0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6700"/>
            </a:lvl1pPr>
            <a:lvl2pPr marL="955640" indent="0">
              <a:buNone/>
              <a:defRPr sz="6000"/>
            </a:lvl2pPr>
            <a:lvl3pPr marL="1911280" indent="0">
              <a:buNone/>
              <a:defRPr sz="5100"/>
            </a:lvl3pPr>
            <a:lvl4pPr marL="2866918" indent="0">
              <a:buNone/>
              <a:defRPr sz="4200"/>
            </a:lvl4pPr>
            <a:lvl5pPr marL="3822558" indent="0">
              <a:buNone/>
              <a:defRPr sz="4200"/>
            </a:lvl5pPr>
            <a:lvl6pPr marL="4778198" indent="0">
              <a:buNone/>
              <a:defRPr sz="4200"/>
            </a:lvl6pPr>
            <a:lvl7pPr marL="5733837" indent="0">
              <a:buNone/>
              <a:defRPr sz="4200"/>
            </a:lvl7pPr>
            <a:lvl8pPr marL="6689477" indent="0">
              <a:buNone/>
              <a:defRPr sz="4200"/>
            </a:lvl8pPr>
            <a:lvl9pPr marL="7645117" indent="0">
              <a:buNone/>
              <a:defRPr sz="4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0"/>
            <a:ext cx="26334720" cy="3863340"/>
          </a:xfrm>
        </p:spPr>
        <p:txBody>
          <a:bodyPr/>
          <a:lstStyle>
            <a:lvl1pPr marL="0" indent="0">
              <a:buNone/>
              <a:defRPr sz="3000"/>
            </a:lvl1pPr>
            <a:lvl2pPr marL="955640" indent="0">
              <a:buNone/>
              <a:defRPr sz="2600"/>
            </a:lvl2pPr>
            <a:lvl3pPr marL="1911280" indent="0">
              <a:buNone/>
              <a:defRPr sz="2100"/>
            </a:lvl3pPr>
            <a:lvl4pPr marL="2866918" indent="0">
              <a:buNone/>
              <a:defRPr sz="1900"/>
            </a:lvl4pPr>
            <a:lvl5pPr marL="3822558" indent="0">
              <a:buNone/>
              <a:defRPr sz="1900"/>
            </a:lvl5pPr>
            <a:lvl6pPr marL="4778198" indent="0">
              <a:buNone/>
              <a:defRPr sz="1900"/>
            </a:lvl6pPr>
            <a:lvl7pPr marL="5733837" indent="0">
              <a:buNone/>
              <a:defRPr sz="1900"/>
            </a:lvl7pPr>
            <a:lvl8pPr marL="6689477" indent="0">
              <a:buNone/>
              <a:defRPr sz="1900"/>
            </a:lvl8pPr>
            <a:lvl9pPr marL="7645117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2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0"/>
            <a:ext cx="39502080" cy="5486400"/>
          </a:xfrm>
          <a:prstGeom prst="rect">
            <a:avLst/>
          </a:prstGeom>
        </p:spPr>
        <p:txBody>
          <a:bodyPr vert="horz" lIns="191128" tIns="95564" rIns="191128" bIns="955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0"/>
          </a:xfrm>
          <a:prstGeom prst="rect">
            <a:avLst/>
          </a:prstGeom>
        </p:spPr>
        <p:txBody>
          <a:bodyPr vert="horz" lIns="191128" tIns="95564" rIns="191128" bIns="955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1"/>
            <a:ext cx="10241280" cy="1752600"/>
          </a:xfrm>
          <a:prstGeom prst="rect">
            <a:avLst/>
          </a:prstGeom>
        </p:spPr>
        <p:txBody>
          <a:bodyPr vert="horz" lIns="191128" tIns="95564" rIns="191128" bIns="95564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E819-34A3-491B-BF44-DEEAC29B88E4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1"/>
            <a:ext cx="13898880" cy="1752600"/>
          </a:xfrm>
          <a:prstGeom prst="rect">
            <a:avLst/>
          </a:prstGeom>
        </p:spPr>
        <p:txBody>
          <a:bodyPr vert="horz" lIns="191128" tIns="95564" rIns="191128" bIns="95564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1"/>
            <a:ext cx="10241280" cy="1752600"/>
          </a:xfrm>
          <a:prstGeom prst="rect">
            <a:avLst/>
          </a:prstGeom>
        </p:spPr>
        <p:txBody>
          <a:bodyPr vert="horz" lIns="191128" tIns="95564" rIns="191128" bIns="95564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FC17-BF84-4CAF-A87F-9779EFF93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11280" rtl="0" eaLnBrk="1" latinLnBrk="0" hangingPunct="1">
        <a:spcBef>
          <a:spcPct val="0"/>
        </a:spcBef>
        <a:buNone/>
        <a:defRPr sz="9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6730" indent="-716730" algn="l" defTabSz="1911280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52915" indent="-597275" algn="l" defTabSz="1911280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389098" indent="-477820" algn="l" defTabSz="191128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344738" indent="-477820" algn="l" defTabSz="191128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00378" indent="-477820" algn="l" defTabSz="1911280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56017" indent="-477820" algn="l" defTabSz="191128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211657" indent="-477820" algn="l" defTabSz="191128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67297" indent="-477820" algn="l" defTabSz="191128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22937" indent="-477820" algn="l" defTabSz="1911280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55640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11280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866918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822558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778198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33837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9477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45117" algn="l" defTabSz="191128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gateway.nrcs.usda.gov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3891200" cy="5637291"/>
          </a:xfrm>
          <a:prstGeom prst="rect">
            <a:avLst/>
          </a:prstGeom>
          <a:solidFill>
            <a:srgbClr val="6A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7" y="411480"/>
            <a:ext cx="35596285" cy="5029200"/>
          </a:xfrm>
        </p:spPr>
        <p:txBody>
          <a:bodyPr>
            <a:normAutofit/>
          </a:bodyPr>
          <a:lstStyle/>
          <a:p>
            <a:pPr algn="l"/>
            <a:r>
              <a:rPr lang="en-US" sz="8800" spc="-131" dirty="0" smtClean="0">
                <a:solidFill>
                  <a:srgbClr val="FFD24F"/>
                </a:solidFill>
              </a:rPr>
              <a:t>Cell Tower Coverage Model in Leelanau, Michigan</a:t>
            </a:r>
            <a:r>
              <a:rPr lang="en-US" sz="5300" dirty="0">
                <a:solidFill>
                  <a:srgbClr val="FFD24F"/>
                </a:solidFill>
              </a:rPr>
              <a:t/>
            </a:r>
            <a:br>
              <a:rPr lang="en-US" sz="5300" dirty="0">
                <a:solidFill>
                  <a:srgbClr val="FFD24F"/>
                </a:solidFill>
              </a:rPr>
            </a:br>
            <a:r>
              <a:rPr lang="en-US" sz="7000" dirty="0" smtClean="0">
                <a:solidFill>
                  <a:schemeClr val="bg1"/>
                </a:solidFill>
              </a:rPr>
              <a:t>Leo Furnari</a:t>
            </a:r>
            <a:r>
              <a:rPr lang="en-US" sz="7000" dirty="0">
                <a:solidFill>
                  <a:schemeClr val="bg1"/>
                </a:solidFill>
              </a:rPr>
              <a:t/>
            </a:r>
            <a:br>
              <a:rPr lang="en-US" sz="7000" dirty="0">
                <a:solidFill>
                  <a:schemeClr val="bg1"/>
                </a:solidFill>
              </a:rPr>
            </a:br>
            <a:endParaRPr lang="en-US" sz="7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30996" y="1110486"/>
            <a:ext cx="848142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Dept. of Geography</a:t>
            </a:r>
          </a:p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GEO </a:t>
            </a:r>
            <a:r>
              <a:rPr lang="en-US" sz="7200" dirty="0">
                <a:solidFill>
                  <a:schemeClr val="bg1"/>
                </a:solidFill>
              </a:rPr>
              <a:t>503 Final Project </a:t>
            </a:r>
            <a:endParaRPr lang="en-US" sz="7200" dirty="0" smtClean="0">
              <a:solidFill>
                <a:schemeClr val="bg1"/>
              </a:solidFill>
            </a:endParaRPr>
          </a:p>
          <a:p>
            <a:pPr algn="r"/>
            <a:r>
              <a:rPr lang="en-US" sz="7200" dirty="0" smtClean="0">
                <a:solidFill>
                  <a:schemeClr val="bg1"/>
                </a:solidFill>
              </a:rPr>
              <a:t>Spring </a:t>
            </a:r>
            <a:r>
              <a:rPr lang="en-US" sz="7200" dirty="0">
                <a:solidFill>
                  <a:schemeClr val="bg1"/>
                </a:solidFill>
              </a:rPr>
              <a:t>2016</a:t>
            </a:r>
            <a:endParaRPr lang="en-US" sz="7200" dirty="0"/>
          </a:p>
        </p:txBody>
      </p:sp>
      <p:sp>
        <p:nvSpPr>
          <p:cNvPr id="80" name="Rectangle 79"/>
          <p:cNvSpPr/>
          <p:nvPr/>
        </p:nvSpPr>
        <p:spPr>
          <a:xfrm>
            <a:off x="381000" y="30452568"/>
            <a:ext cx="43031420" cy="19324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u="sng" dirty="0" smtClean="0">
                <a:solidFill>
                  <a:schemeClr val="tx1"/>
                </a:solidFill>
              </a:rPr>
              <a:t>References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1. </a:t>
            </a:r>
            <a:r>
              <a:rPr lang="en-US" sz="3600" b="1" dirty="0">
                <a:solidFill>
                  <a:schemeClr val="tx1"/>
                </a:solidFill>
              </a:rPr>
              <a:t>National Elevation Dataset 30 Meter 1-degree Tiles. (n.d.). Retrieved March 25, 2016, from </a:t>
            </a:r>
            <a:r>
              <a:rPr lang="en-US" sz="3600" b="1" dirty="0">
                <a:solidFill>
                  <a:schemeClr val="tx1"/>
                </a:solidFill>
                <a:hlinkClick r:id="rId2"/>
              </a:rPr>
              <a:t>http://datagateway.nrcs.usda.gov</a:t>
            </a:r>
            <a:r>
              <a:rPr lang="en-US" sz="3600" b="1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3600" b="1" dirty="0" smtClean="0">
                <a:solidFill>
                  <a:schemeClr val="tx1"/>
                </a:solidFill>
              </a:rPr>
              <a:t> Publication </a:t>
            </a:r>
            <a:r>
              <a:rPr lang="en-US" sz="3600" b="1" dirty="0">
                <a:solidFill>
                  <a:schemeClr val="tx1"/>
                </a:solidFill>
              </a:rPr>
              <a:t>Place: Fort Worth, TX. Publisher: National Cartography &amp; Geospatial Center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2. Federal </a:t>
            </a:r>
            <a:r>
              <a:rPr lang="en-US" sz="3600" b="1" dirty="0">
                <a:solidFill>
                  <a:schemeClr val="tx1"/>
                </a:solidFill>
              </a:rPr>
              <a:t>Communications Commission (FCC) Geospatial Data, United States - Minnesota Geospatial Commons. (n.d.). Retrieved March 30, 2016, from https://gisdata.mn.gov/dataset/util-fcc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950" y="18869678"/>
            <a:ext cx="8699046" cy="11383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0" y="18869678"/>
            <a:ext cx="8715418" cy="11466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019800"/>
            <a:ext cx="14798306" cy="1809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Introduction</a:t>
            </a:r>
            <a:endParaRPr lang="en-US" dirty="0" smtClean="0"/>
          </a:p>
          <a:p>
            <a:r>
              <a:rPr lang="en-US" dirty="0" smtClean="0"/>
              <a:t>The area of Leelanau county was observed for cellular coverage analysis. An area of south Leelanau, consisting of a largely farmlands, was found to have a dead spot. This study proposes that a cellular tower be built to increase the overall coverage and present a budget for its initial cost and management.</a:t>
            </a:r>
          </a:p>
          <a:p>
            <a:endParaRPr lang="en-US" u="sng" dirty="0" smtClean="0"/>
          </a:p>
          <a:p>
            <a:r>
              <a:rPr lang="en-US" b="1" u="sng" dirty="0" smtClean="0"/>
              <a:t>Data and methods</a:t>
            </a:r>
            <a:endParaRPr lang="en-US" dirty="0" smtClean="0"/>
          </a:p>
          <a:p>
            <a:r>
              <a:rPr lang="en-US" dirty="0" smtClean="0"/>
              <a:t>The data used in this study was gathered through the USDA Geospatial Data Gateway</a:t>
            </a:r>
            <a:r>
              <a:rPr lang="en-US" baseline="30000" dirty="0" smtClean="0"/>
              <a:t>1</a:t>
            </a:r>
            <a:r>
              <a:rPr lang="en-US" dirty="0" smtClean="0"/>
              <a:t> and the FCC</a:t>
            </a:r>
            <a:r>
              <a:rPr lang="en-US" baseline="30000" dirty="0" smtClean="0"/>
              <a:t>2</a:t>
            </a:r>
            <a:r>
              <a:rPr lang="en-US" dirty="0" smtClean="0"/>
              <a:t> . Included in the USDA data was elevation data (DEMs) with filenames such as “</a:t>
            </a:r>
            <a:r>
              <a:rPr lang="en-US" i="1" dirty="0" smtClean="0"/>
              <a:t>ned30m45086.tif</a:t>
            </a:r>
            <a:r>
              <a:rPr lang="en-US" dirty="0" smtClean="0"/>
              <a:t>”. Each of the 30m DEMs were mosaicked into one file with the ArcGIS Mosaic tool. A Fill function was run on the resulting DEM to ensure that there were no inconsistencies in the data, </a:t>
            </a:r>
            <a:r>
              <a:rPr lang="en-US" i="1" dirty="0" smtClean="0"/>
              <a:t>“demfill”.</a:t>
            </a:r>
            <a:r>
              <a:rPr lang="en-US" dirty="0" smtClean="0"/>
              <a:t> This file was essential to each of the viewshed functions. The FCC data included a file “</a:t>
            </a:r>
            <a:r>
              <a:rPr lang="en-US" i="1" dirty="0" smtClean="0"/>
              <a:t>cellular.shp” </a:t>
            </a:r>
            <a:r>
              <a:rPr lang="en-US" dirty="0" smtClean="0"/>
              <a:t>which contained all of the cellular towers in the US. This shapefile was projected to the same coordinate system, </a:t>
            </a:r>
            <a:r>
              <a:rPr lang="en-US" i="1" dirty="0" smtClean="0"/>
              <a:t>“Export_cellular.shp”.</a:t>
            </a:r>
            <a:endParaRPr lang="en-US" i="1" dirty="0"/>
          </a:p>
          <a:p>
            <a:r>
              <a:rPr lang="en-US" dirty="0" smtClean="0"/>
              <a:t>A </a:t>
            </a:r>
            <a:r>
              <a:rPr lang="en-US" dirty="0"/>
              <a:t>viewshed function was run on </a:t>
            </a:r>
            <a:r>
              <a:rPr lang="en-US" i="1" dirty="0"/>
              <a:t>demfill </a:t>
            </a:r>
            <a:r>
              <a:rPr lang="en-US" dirty="0"/>
              <a:t>with </a:t>
            </a:r>
            <a:r>
              <a:rPr lang="en-US" i="1" dirty="0"/>
              <a:t>Export_cellular.shp </a:t>
            </a:r>
            <a:r>
              <a:rPr lang="en-US" dirty="0"/>
              <a:t> as the input point</a:t>
            </a:r>
            <a:r>
              <a:rPr lang="en-US" i="1" dirty="0"/>
              <a:t>. </a:t>
            </a:r>
            <a:r>
              <a:rPr lang="en-US" dirty="0"/>
              <a:t>This was considered the original tower layout, “</a:t>
            </a:r>
            <a:r>
              <a:rPr lang="en-US" i="1" dirty="0"/>
              <a:t>viewtow”</a:t>
            </a:r>
            <a:r>
              <a:rPr lang="en-US" dirty="0"/>
              <a:t>. The data in this shapefile was reclassified to ensure that </a:t>
            </a:r>
            <a:r>
              <a:rPr lang="en-US" dirty="0" smtClean="0"/>
              <a:t>all non-visible areas were eliminated from the raster, “</a:t>
            </a:r>
            <a:r>
              <a:rPr lang="en-US" i="1" dirty="0" smtClean="0"/>
              <a:t>classviewfin”. </a:t>
            </a:r>
            <a:r>
              <a:rPr lang="en-US" dirty="0"/>
              <a:t>The raster data now represented fully visible data, a Euclidean Distance function was run on </a:t>
            </a:r>
            <a:r>
              <a:rPr lang="en-US" i="1" dirty="0"/>
              <a:t>classviewfin </a:t>
            </a:r>
            <a:r>
              <a:rPr lang="en-US" dirty="0"/>
              <a:t>which created “</a:t>
            </a:r>
            <a:r>
              <a:rPr lang="en-US" i="1" dirty="0"/>
              <a:t>euccell4”.</a:t>
            </a:r>
            <a:r>
              <a:rPr lang="en-US" dirty="0"/>
              <a:t> </a:t>
            </a:r>
            <a:r>
              <a:rPr lang="en-US" dirty="0" smtClean="0"/>
              <a:t>A binary reclassification layer </a:t>
            </a:r>
            <a:r>
              <a:rPr lang="en-US" i="1" dirty="0" smtClean="0"/>
              <a:t>“viewreclass1” </a:t>
            </a:r>
            <a:r>
              <a:rPr lang="en-US" dirty="0" smtClean="0"/>
              <a:t>was used in a Raster Calculation along with </a:t>
            </a:r>
            <a:r>
              <a:rPr lang="en-US" i="1" dirty="0" smtClean="0"/>
              <a:t>euccell4</a:t>
            </a:r>
            <a:r>
              <a:rPr lang="en-US" dirty="0" smtClean="0"/>
              <a:t> to remove excessive layers and create “</a:t>
            </a:r>
            <a:r>
              <a:rPr lang="en-US" i="1" dirty="0" smtClean="0"/>
              <a:t>viewcalc”, </a:t>
            </a:r>
            <a:r>
              <a:rPr lang="en-US" dirty="0" smtClean="0"/>
              <a:t>an moderately accurate representation of the signal strength of each tower given the DEM.</a:t>
            </a:r>
            <a:endParaRPr lang="en-US" b="1" dirty="0"/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17900" y="6019800"/>
            <a:ext cx="1449452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Discussion</a:t>
            </a:r>
          </a:p>
          <a:p>
            <a:r>
              <a:rPr lang="en-US" dirty="0" smtClean="0"/>
              <a:t>Further research into RF communications for monitoring of various data can be accomplished with similar data. </a:t>
            </a:r>
          </a:p>
          <a:p>
            <a:endParaRPr lang="en-US" dirty="0" smtClean="0"/>
          </a:p>
          <a:p>
            <a:r>
              <a:rPr lang="en-US" b="1" u="sng" dirty="0" smtClean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73300" y="6019800"/>
            <a:ext cx="134493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Methods, cont.</a:t>
            </a:r>
          </a:p>
          <a:p>
            <a:r>
              <a:rPr lang="en-US" dirty="0" smtClean="0"/>
              <a:t>The </a:t>
            </a:r>
            <a:r>
              <a:rPr lang="en-US" dirty="0"/>
              <a:t>proposed tower was found to have a good, high-elevation area that does not intrude on urban development</a:t>
            </a:r>
            <a:r>
              <a:rPr lang="en-US" dirty="0" smtClean="0"/>
              <a:t>. The Create Feature Class tool in ArcGIS was used to create the vector point layer in this spot, “</a:t>
            </a:r>
            <a:r>
              <a:rPr lang="en-US" i="1" dirty="0" smtClean="0"/>
              <a:t>newtower.shp”.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22253432"/>
            <a:ext cx="17192433" cy="8002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311" y="19029313"/>
            <a:ext cx="8559639" cy="1106459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8821400" y="15110497"/>
            <a:ext cx="186672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Results</a:t>
            </a:r>
          </a:p>
          <a:p>
            <a:r>
              <a:rPr lang="en-US" dirty="0" smtClean="0"/>
              <a:t>Figure 1 is the ArcGIS </a:t>
            </a:r>
            <a:r>
              <a:rPr lang="en-US" dirty="0" err="1" smtClean="0"/>
              <a:t>ModelBuilder</a:t>
            </a:r>
            <a:r>
              <a:rPr lang="en-US" dirty="0" smtClean="0"/>
              <a:t> model for the project. Figure 2 is the DEM of Leelanau County. Figure 3 is the propagation model of the original towers. Figure 4 is the propagation model of the proposed tower.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821400" y="18024865"/>
            <a:ext cx="6400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31950" y="18021205"/>
            <a:ext cx="86990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47309" y="18026247"/>
            <a:ext cx="5943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Figure 4.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30073" y="22056820"/>
            <a:ext cx="195996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6A500E00E16449202C4CA85148084" ma:contentTypeVersion="0" ma:contentTypeDescription="Create a new document." ma:contentTypeScope="" ma:versionID="bd8e1f732c7e3d6f88136f63265600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CFD46A-BBE8-4BA6-8E0A-7ABA56EB2A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A2FAE-7976-4C68-8B1C-37EE570CD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294E9D-1B44-4D82-8BD5-E08377F3C0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IGLR-research-poster</Template>
  <TotalTime>1458</TotalTime>
  <Words>499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posters-template</vt:lpstr>
      <vt:lpstr>Cell Tower Coverage Model in Leelanau, Michigan Leo Furnari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 Names here Department Name, Central Michigan University, Mount Pleasant, Michigan 48859 USA</dc:title>
  <dc:creator>Lynch, Alexander Robert</dc:creator>
  <cp:lastModifiedBy>Furnari, Leo Vincenzo</cp:lastModifiedBy>
  <cp:revision>105</cp:revision>
  <dcterms:created xsi:type="dcterms:W3CDTF">2016-03-22T13:31:03Z</dcterms:created>
  <dcterms:modified xsi:type="dcterms:W3CDTF">2016-04-25T18:58:28Z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0x0101006356A500E00E16449202C4CA85148084</vt:lpwstr>
  </property>
</Properties>
</file>