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43891200" cy="32918400"/>
  <p:notesSz cx="6858000" cy="9144000"/>
  <p:defaultTextStyle>
    <a:defPPr>
      <a:defRPr lang="en-US"/>
    </a:defPPr>
    <a:lvl1pPr marL="0" algn="l" defTabSz="1911280" rtl="0" eaLnBrk="1" latinLnBrk="0" hangingPunct="1">
      <a:defRPr sz="3900" kern="1200">
        <a:solidFill>
          <a:schemeClr val="tx1"/>
        </a:solidFill>
        <a:latin typeface="+mn-lt"/>
        <a:ea typeface="+mn-ea"/>
        <a:cs typeface="+mn-cs"/>
      </a:defRPr>
    </a:lvl1pPr>
    <a:lvl2pPr marL="955640" algn="l" defTabSz="1911280" rtl="0" eaLnBrk="1" latinLnBrk="0" hangingPunct="1">
      <a:defRPr sz="3900" kern="1200">
        <a:solidFill>
          <a:schemeClr val="tx1"/>
        </a:solidFill>
        <a:latin typeface="+mn-lt"/>
        <a:ea typeface="+mn-ea"/>
        <a:cs typeface="+mn-cs"/>
      </a:defRPr>
    </a:lvl2pPr>
    <a:lvl3pPr marL="1911280" algn="l" defTabSz="1911280" rtl="0" eaLnBrk="1" latinLnBrk="0" hangingPunct="1">
      <a:defRPr sz="3900" kern="1200">
        <a:solidFill>
          <a:schemeClr val="tx1"/>
        </a:solidFill>
        <a:latin typeface="+mn-lt"/>
        <a:ea typeface="+mn-ea"/>
        <a:cs typeface="+mn-cs"/>
      </a:defRPr>
    </a:lvl3pPr>
    <a:lvl4pPr marL="2866918" algn="l" defTabSz="1911280" rtl="0" eaLnBrk="1" latinLnBrk="0" hangingPunct="1">
      <a:defRPr sz="3900" kern="1200">
        <a:solidFill>
          <a:schemeClr val="tx1"/>
        </a:solidFill>
        <a:latin typeface="+mn-lt"/>
        <a:ea typeface="+mn-ea"/>
        <a:cs typeface="+mn-cs"/>
      </a:defRPr>
    </a:lvl4pPr>
    <a:lvl5pPr marL="3822558" algn="l" defTabSz="1911280" rtl="0" eaLnBrk="1" latinLnBrk="0" hangingPunct="1">
      <a:defRPr sz="3900" kern="1200">
        <a:solidFill>
          <a:schemeClr val="tx1"/>
        </a:solidFill>
        <a:latin typeface="+mn-lt"/>
        <a:ea typeface="+mn-ea"/>
        <a:cs typeface="+mn-cs"/>
      </a:defRPr>
    </a:lvl5pPr>
    <a:lvl6pPr marL="4778198" algn="l" defTabSz="1911280" rtl="0" eaLnBrk="1" latinLnBrk="0" hangingPunct="1">
      <a:defRPr sz="3900" kern="1200">
        <a:solidFill>
          <a:schemeClr val="tx1"/>
        </a:solidFill>
        <a:latin typeface="+mn-lt"/>
        <a:ea typeface="+mn-ea"/>
        <a:cs typeface="+mn-cs"/>
      </a:defRPr>
    </a:lvl6pPr>
    <a:lvl7pPr marL="5733837" algn="l" defTabSz="1911280" rtl="0" eaLnBrk="1" latinLnBrk="0" hangingPunct="1">
      <a:defRPr sz="3900" kern="1200">
        <a:solidFill>
          <a:schemeClr val="tx1"/>
        </a:solidFill>
        <a:latin typeface="+mn-lt"/>
        <a:ea typeface="+mn-ea"/>
        <a:cs typeface="+mn-cs"/>
      </a:defRPr>
    </a:lvl7pPr>
    <a:lvl8pPr marL="6689477" algn="l" defTabSz="1911280" rtl="0" eaLnBrk="1" latinLnBrk="0" hangingPunct="1">
      <a:defRPr sz="3900" kern="1200">
        <a:solidFill>
          <a:schemeClr val="tx1"/>
        </a:solidFill>
        <a:latin typeface="+mn-lt"/>
        <a:ea typeface="+mn-ea"/>
        <a:cs typeface="+mn-cs"/>
      </a:defRPr>
    </a:lvl8pPr>
    <a:lvl9pPr marL="7645117" algn="l" defTabSz="1911280"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guide id="3" orient="horz" pos="10368">
          <p15:clr>
            <a:srgbClr val="A4A3A4"/>
          </p15:clr>
        </p15:guide>
        <p15:guide id="4"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umann" initials="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032"/>
    <a:srgbClr val="FFD24F"/>
    <a:srgbClr val="F2B953"/>
    <a:srgbClr val="F6C54D"/>
    <a:srgbClr val="73103F"/>
    <a:srgbClr val="DEA449"/>
    <a:srgbClr val="E5AE4A"/>
    <a:srgbClr val="3399FF"/>
    <a:srgbClr val="9E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29" autoAdjust="0"/>
    <p:restoredTop sz="93285" autoAdjust="0"/>
  </p:normalViewPr>
  <p:slideViewPr>
    <p:cSldViewPr>
      <p:cViewPr varScale="1">
        <p:scale>
          <a:sx n="15" d="100"/>
          <a:sy n="15" d="100"/>
        </p:scale>
        <p:origin x="108" y="822"/>
      </p:cViewPr>
      <p:guideLst>
        <p:guide orient="horz" pos="11520"/>
        <p:guide pos="16128"/>
        <p:guide orient="horz" pos="10368"/>
        <p:guide pos="13824"/>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1"/>
            <a:ext cx="37307520" cy="7056120"/>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955640" indent="0" algn="ctr">
              <a:buNone/>
              <a:defRPr>
                <a:solidFill>
                  <a:schemeClr val="tx1">
                    <a:tint val="75000"/>
                  </a:schemeClr>
                </a:solidFill>
              </a:defRPr>
            </a:lvl2pPr>
            <a:lvl3pPr marL="1911280" indent="0" algn="ctr">
              <a:buNone/>
              <a:defRPr>
                <a:solidFill>
                  <a:schemeClr val="tx1">
                    <a:tint val="75000"/>
                  </a:schemeClr>
                </a:solidFill>
              </a:defRPr>
            </a:lvl3pPr>
            <a:lvl4pPr marL="2866918" indent="0" algn="ctr">
              <a:buNone/>
              <a:defRPr>
                <a:solidFill>
                  <a:schemeClr val="tx1">
                    <a:tint val="75000"/>
                  </a:schemeClr>
                </a:solidFill>
              </a:defRPr>
            </a:lvl4pPr>
            <a:lvl5pPr marL="3822558" indent="0" algn="ctr">
              <a:buNone/>
              <a:defRPr>
                <a:solidFill>
                  <a:schemeClr val="tx1">
                    <a:tint val="75000"/>
                  </a:schemeClr>
                </a:solidFill>
              </a:defRPr>
            </a:lvl5pPr>
            <a:lvl6pPr marL="4778198" indent="0" algn="ctr">
              <a:buNone/>
              <a:defRPr>
                <a:solidFill>
                  <a:schemeClr val="tx1">
                    <a:tint val="75000"/>
                  </a:schemeClr>
                </a:solidFill>
              </a:defRPr>
            </a:lvl6pPr>
            <a:lvl7pPr marL="5733837" indent="0" algn="ctr">
              <a:buNone/>
              <a:defRPr>
                <a:solidFill>
                  <a:schemeClr val="tx1">
                    <a:tint val="75000"/>
                  </a:schemeClr>
                </a:solidFill>
              </a:defRPr>
            </a:lvl7pPr>
            <a:lvl8pPr marL="6689477" indent="0" algn="ctr">
              <a:buNone/>
              <a:defRPr>
                <a:solidFill>
                  <a:schemeClr val="tx1">
                    <a:tint val="75000"/>
                  </a:schemeClr>
                </a:solidFill>
              </a:defRPr>
            </a:lvl8pPr>
            <a:lvl9pPr marL="76451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227585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203746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6"/>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6"/>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51631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304359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0"/>
            <a:ext cx="37307520" cy="6537960"/>
          </a:xfrm>
        </p:spPr>
        <p:txBody>
          <a:bodyPr anchor="t"/>
          <a:lstStyle>
            <a:lvl1pPr algn="l">
              <a:defRPr sz="84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6"/>
            <a:ext cx="37307520" cy="7200900"/>
          </a:xfrm>
        </p:spPr>
        <p:txBody>
          <a:bodyPr anchor="b"/>
          <a:lstStyle>
            <a:lvl1pPr marL="0" indent="0">
              <a:buNone/>
              <a:defRPr sz="4200">
                <a:solidFill>
                  <a:schemeClr val="tx1">
                    <a:tint val="75000"/>
                  </a:schemeClr>
                </a:solidFill>
              </a:defRPr>
            </a:lvl1pPr>
            <a:lvl2pPr marL="955640" indent="0">
              <a:buNone/>
              <a:defRPr sz="3900">
                <a:solidFill>
                  <a:schemeClr val="tx1">
                    <a:tint val="75000"/>
                  </a:schemeClr>
                </a:solidFill>
              </a:defRPr>
            </a:lvl2pPr>
            <a:lvl3pPr marL="1911280" indent="0">
              <a:buNone/>
              <a:defRPr sz="3300">
                <a:solidFill>
                  <a:schemeClr val="tx1">
                    <a:tint val="75000"/>
                  </a:schemeClr>
                </a:solidFill>
              </a:defRPr>
            </a:lvl3pPr>
            <a:lvl4pPr marL="2866918" indent="0">
              <a:buNone/>
              <a:defRPr sz="3000">
                <a:solidFill>
                  <a:schemeClr val="tx1">
                    <a:tint val="75000"/>
                  </a:schemeClr>
                </a:solidFill>
              </a:defRPr>
            </a:lvl4pPr>
            <a:lvl5pPr marL="3822558" indent="0">
              <a:buNone/>
              <a:defRPr sz="3000">
                <a:solidFill>
                  <a:schemeClr val="tx1">
                    <a:tint val="75000"/>
                  </a:schemeClr>
                </a:solidFill>
              </a:defRPr>
            </a:lvl5pPr>
            <a:lvl6pPr marL="4778198" indent="0">
              <a:buNone/>
              <a:defRPr sz="3000">
                <a:solidFill>
                  <a:schemeClr val="tx1">
                    <a:tint val="75000"/>
                  </a:schemeClr>
                </a:solidFill>
              </a:defRPr>
            </a:lvl6pPr>
            <a:lvl7pPr marL="5733837" indent="0">
              <a:buNone/>
              <a:defRPr sz="3000">
                <a:solidFill>
                  <a:schemeClr val="tx1">
                    <a:tint val="75000"/>
                  </a:schemeClr>
                </a:solidFill>
              </a:defRPr>
            </a:lvl7pPr>
            <a:lvl8pPr marL="6689477" indent="0">
              <a:buNone/>
              <a:defRPr sz="3000">
                <a:solidFill>
                  <a:schemeClr val="tx1">
                    <a:tint val="75000"/>
                  </a:schemeClr>
                </a:solidFill>
              </a:defRPr>
            </a:lvl8pPr>
            <a:lvl9pPr marL="7645117" indent="0">
              <a:buNone/>
              <a:defRPr sz="3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30140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0"/>
          </a:xfrm>
        </p:spPr>
        <p:txBody>
          <a:bodyPr/>
          <a:lstStyle>
            <a:lvl1pPr>
              <a:defRPr sz="6000"/>
            </a:lvl1pPr>
            <a:lvl2pPr>
              <a:defRPr sz="5100"/>
            </a:lvl2pPr>
            <a:lvl3pPr>
              <a:defRPr sz="42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0"/>
          </a:xfrm>
        </p:spPr>
        <p:txBody>
          <a:bodyPr/>
          <a:lstStyle>
            <a:lvl1pPr>
              <a:defRPr sz="6000"/>
            </a:lvl1pPr>
            <a:lvl2pPr>
              <a:defRPr sz="5100"/>
            </a:lvl2pPr>
            <a:lvl3pPr>
              <a:defRPr sz="42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114311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2" y="7368541"/>
            <a:ext cx="19392903" cy="3070860"/>
          </a:xfrm>
        </p:spPr>
        <p:txBody>
          <a:bodyPr anchor="b"/>
          <a:lstStyle>
            <a:lvl1pPr marL="0" indent="0">
              <a:buNone/>
              <a:defRPr sz="5100" b="1"/>
            </a:lvl1pPr>
            <a:lvl2pPr marL="955640" indent="0">
              <a:buNone/>
              <a:defRPr sz="4200" b="1"/>
            </a:lvl2pPr>
            <a:lvl3pPr marL="1911280" indent="0">
              <a:buNone/>
              <a:defRPr sz="3900" b="1"/>
            </a:lvl3pPr>
            <a:lvl4pPr marL="2866918" indent="0">
              <a:buNone/>
              <a:defRPr sz="3300" b="1"/>
            </a:lvl4pPr>
            <a:lvl5pPr marL="3822558" indent="0">
              <a:buNone/>
              <a:defRPr sz="3300" b="1"/>
            </a:lvl5pPr>
            <a:lvl6pPr marL="4778198" indent="0">
              <a:buNone/>
              <a:defRPr sz="3300" b="1"/>
            </a:lvl6pPr>
            <a:lvl7pPr marL="5733837" indent="0">
              <a:buNone/>
              <a:defRPr sz="3300" b="1"/>
            </a:lvl7pPr>
            <a:lvl8pPr marL="6689477" indent="0">
              <a:buNone/>
              <a:defRPr sz="3300" b="1"/>
            </a:lvl8pPr>
            <a:lvl9pPr marL="7645117" indent="0">
              <a:buNone/>
              <a:defRPr sz="3300" b="1"/>
            </a:lvl9pPr>
          </a:lstStyle>
          <a:p>
            <a:pPr lvl="0"/>
            <a:r>
              <a:rPr lang="en-US" smtClean="0"/>
              <a:t>Click to edit Master text styles</a:t>
            </a:r>
          </a:p>
        </p:txBody>
      </p:sp>
      <p:sp>
        <p:nvSpPr>
          <p:cNvPr id="4" name="Content Placeholder 3"/>
          <p:cNvSpPr>
            <a:spLocks noGrp="1"/>
          </p:cNvSpPr>
          <p:nvPr>
            <p:ph sz="half" idx="2"/>
          </p:nvPr>
        </p:nvSpPr>
        <p:spPr>
          <a:xfrm>
            <a:off x="2194562" y="10439401"/>
            <a:ext cx="19392903" cy="18966180"/>
          </a:xfrm>
        </p:spPr>
        <p:txBody>
          <a:bodyPr/>
          <a:lstStyle>
            <a:lvl1pPr>
              <a:defRPr sz="5100"/>
            </a:lvl1pPr>
            <a:lvl2pPr>
              <a:defRPr sz="4200"/>
            </a:lvl2pPr>
            <a:lvl3pPr>
              <a:defRPr sz="39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5" y="7368541"/>
            <a:ext cx="19400520" cy="3070860"/>
          </a:xfrm>
        </p:spPr>
        <p:txBody>
          <a:bodyPr anchor="b"/>
          <a:lstStyle>
            <a:lvl1pPr marL="0" indent="0">
              <a:buNone/>
              <a:defRPr sz="5100" b="1"/>
            </a:lvl1pPr>
            <a:lvl2pPr marL="955640" indent="0">
              <a:buNone/>
              <a:defRPr sz="4200" b="1"/>
            </a:lvl2pPr>
            <a:lvl3pPr marL="1911280" indent="0">
              <a:buNone/>
              <a:defRPr sz="3900" b="1"/>
            </a:lvl3pPr>
            <a:lvl4pPr marL="2866918" indent="0">
              <a:buNone/>
              <a:defRPr sz="3300" b="1"/>
            </a:lvl4pPr>
            <a:lvl5pPr marL="3822558" indent="0">
              <a:buNone/>
              <a:defRPr sz="3300" b="1"/>
            </a:lvl5pPr>
            <a:lvl6pPr marL="4778198" indent="0">
              <a:buNone/>
              <a:defRPr sz="3300" b="1"/>
            </a:lvl6pPr>
            <a:lvl7pPr marL="5733837" indent="0">
              <a:buNone/>
              <a:defRPr sz="3300" b="1"/>
            </a:lvl7pPr>
            <a:lvl8pPr marL="6689477" indent="0">
              <a:buNone/>
              <a:defRPr sz="3300" b="1"/>
            </a:lvl8pPr>
            <a:lvl9pPr marL="7645117" indent="0">
              <a:buNone/>
              <a:defRPr sz="3300" b="1"/>
            </a:lvl9pPr>
          </a:lstStyle>
          <a:p>
            <a:pPr lvl="0"/>
            <a:r>
              <a:rPr lang="en-US" smtClean="0"/>
              <a:t>Click to edit Master text styles</a:t>
            </a:r>
          </a:p>
        </p:txBody>
      </p:sp>
      <p:sp>
        <p:nvSpPr>
          <p:cNvPr id="6" name="Content Placeholder 5"/>
          <p:cNvSpPr>
            <a:spLocks noGrp="1"/>
          </p:cNvSpPr>
          <p:nvPr>
            <p:ph sz="quarter" idx="4"/>
          </p:nvPr>
        </p:nvSpPr>
        <p:spPr>
          <a:xfrm>
            <a:off x="22296125" y="10439401"/>
            <a:ext cx="19400520" cy="18966180"/>
          </a:xfrm>
        </p:spPr>
        <p:txBody>
          <a:bodyPr/>
          <a:lstStyle>
            <a:lvl1pPr>
              <a:defRPr sz="5100"/>
            </a:lvl1pPr>
            <a:lvl2pPr>
              <a:defRPr sz="4200"/>
            </a:lvl2pPr>
            <a:lvl3pPr>
              <a:defRPr sz="39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357881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157899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326606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3" cy="5577840"/>
          </a:xfrm>
        </p:spPr>
        <p:txBody>
          <a:bodyPr anchor="b"/>
          <a:lstStyle>
            <a:lvl1pPr algn="l">
              <a:defRPr sz="4200" b="1"/>
            </a:lvl1pPr>
          </a:lstStyle>
          <a:p>
            <a:r>
              <a:rPr lang="en-US" smtClean="0"/>
              <a:t>Click to edit Master title style</a:t>
            </a:r>
            <a:endParaRPr lang="en-US"/>
          </a:p>
        </p:txBody>
      </p:sp>
      <p:sp>
        <p:nvSpPr>
          <p:cNvPr id="3" name="Content Placeholder 2"/>
          <p:cNvSpPr>
            <a:spLocks noGrp="1"/>
          </p:cNvSpPr>
          <p:nvPr>
            <p:ph idx="1"/>
          </p:nvPr>
        </p:nvSpPr>
        <p:spPr>
          <a:xfrm>
            <a:off x="17160240" y="1310646"/>
            <a:ext cx="24536400" cy="28094940"/>
          </a:xfrm>
        </p:spPr>
        <p:txBody>
          <a:bodyPr/>
          <a:lstStyle>
            <a:lvl1pPr>
              <a:defRPr sz="6700"/>
            </a:lvl1pPr>
            <a:lvl2pPr>
              <a:defRPr sz="6000"/>
            </a:lvl2pPr>
            <a:lvl3pPr>
              <a:defRPr sz="5100"/>
            </a:lvl3pPr>
            <a:lvl4pPr>
              <a:defRPr sz="4200"/>
            </a:lvl4pPr>
            <a:lvl5pPr>
              <a:defRPr sz="4200"/>
            </a:lvl5pPr>
            <a:lvl6pPr>
              <a:defRPr sz="4200"/>
            </a:lvl6pPr>
            <a:lvl7pPr>
              <a:defRPr sz="4200"/>
            </a:lvl7pPr>
            <a:lvl8pPr>
              <a:defRPr sz="4200"/>
            </a:lvl8pPr>
            <a:lvl9pPr>
              <a:defRPr sz="4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6"/>
            <a:ext cx="14439903" cy="22517100"/>
          </a:xfrm>
        </p:spPr>
        <p:txBody>
          <a:bodyPr/>
          <a:lstStyle>
            <a:lvl1pPr marL="0" indent="0">
              <a:buNone/>
              <a:defRPr sz="3000"/>
            </a:lvl1pPr>
            <a:lvl2pPr marL="955640" indent="0">
              <a:buNone/>
              <a:defRPr sz="2600"/>
            </a:lvl2pPr>
            <a:lvl3pPr marL="1911280" indent="0">
              <a:buNone/>
              <a:defRPr sz="2100"/>
            </a:lvl3pPr>
            <a:lvl4pPr marL="2866918" indent="0">
              <a:buNone/>
              <a:defRPr sz="1900"/>
            </a:lvl4pPr>
            <a:lvl5pPr marL="3822558" indent="0">
              <a:buNone/>
              <a:defRPr sz="1900"/>
            </a:lvl5pPr>
            <a:lvl6pPr marL="4778198" indent="0">
              <a:buNone/>
              <a:defRPr sz="1900"/>
            </a:lvl6pPr>
            <a:lvl7pPr marL="5733837" indent="0">
              <a:buNone/>
              <a:defRPr sz="1900"/>
            </a:lvl7pPr>
            <a:lvl8pPr marL="6689477" indent="0">
              <a:buNone/>
              <a:defRPr sz="1900"/>
            </a:lvl8pPr>
            <a:lvl9pPr marL="7645117" indent="0">
              <a:buNone/>
              <a:defRPr sz="1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133504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0"/>
          </a:xfrm>
        </p:spPr>
        <p:txBody>
          <a:bodyPr anchor="b"/>
          <a:lstStyle>
            <a:lvl1pPr algn="l">
              <a:defRPr sz="42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6700"/>
            </a:lvl1pPr>
            <a:lvl2pPr marL="955640" indent="0">
              <a:buNone/>
              <a:defRPr sz="6000"/>
            </a:lvl2pPr>
            <a:lvl3pPr marL="1911280" indent="0">
              <a:buNone/>
              <a:defRPr sz="5100"/>
            </a:lvl3pPr>
            <a:lvl4pPr marL="2866918" indent="0">
              <a:buNone/>
              <a:defRPr sz="4200"/>
            </a:lvl4pPr>
            <a:lvl5pPr marL="3822558" indent="0">
              <a:buNone/>
              <a:defRPr sz="4200"/>
            </a:lvl5pPr>
            <a:lvl6pPr marL="4778198" indent="0">
              <a:buNone/>
              <a:defRPr sz="4200"/>
            </a:lvl6pPr>
            <a:lvl7pPr marL="5733837" indent="0">
              <a:buNone/>
              <a:defRPr sz="4200"/>
            </a:lvl7pPr>
            <a:lvl8pPr marL="6689477" indent="0">
              <a:buNone/>
              <a:defRPr sz="4200"/>
            </a:lvl8pPr>
            <a:lvl9pPr marL="7645117" indent="0">
              <a:buNone/>
              <a:defRPr sz="4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02983" y="25763220"/>
            <a:ext cx="26334720" cy="3863340"/>
          </a:xfrm>
        </p:spPr>
        <p:txBody>
          <a:bodyPr/>
          <a:lstStyle>
            <a:lvl1pPr marL="0" indent="0">
              <a:buNone/>
              <a:defRPr sz="3000"/>
            </a:lvl1pPr>
            <a:lvl2pPr marL="955640" indent="0">
              <a:buNone/>
              <a:defRPr sz="2600"/>
            </a:lvl2pPr>
            <a:lvl3pPr marL="1911280" indent="0">
              <a:buNone/>
              <a:defRPr sz="2100"/>
            </a:lvl3pPr>
            <a:lvl4pPr marL="2866918" indent="0">
              <a:buNone/>
              <a:defRPr sz="1900"/>
            </a:lvl4pPr>
            <a:lvl5pPr marL="3822558" indent="0">
              <a:buNone/>
              <a:defRPr sz="1900"/>
            </a:lvl5pPr>
            <a:lvl6pPr marL="4778198" indent="0">
              <a:buNone/>
              <a:defRPr sz="1900"/>
            </a:lvl6pPr>
            <a:lvl7pPr marL="5733837" indent="0">
              <a:buNone/>
              <a:defRPr sz="1900"/>
            </a:lvl7pPr>
            <a:lvl8pPr marL="6689477" indent="0">
              <a:buNone/>
              <a:defRPr sz="1900"/>
            </a:lvl8pPr>
            <a:lvl9pPr marL="7645117" indent="0">
              <a:buNone/>
              <a:defRPr sz="1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FE819-34A3-491B-BF44-DEEAC29B88E4}" type="datetimeFigureOut">
              <a:rPr lang="en-US" smtClean="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EFC17-BF84-4CAF-A87F-9779EFF939D6}" type="slidenum">
              <a:rPr lang="en-US" smtClean="0"/>
              <a:t>‹#›</a:t>
            </a:fld>
            <a:endParaRPr lang="en-US" dirty="0"/>
          </a:p>
        </p:txBody>
      </p:sp>
    </p:spTree>
    <p:extLst>
      <p:ext uri="{BB962C8B-B14F-4D97-AF65-F5344CB8AC3E}">
        <p14:creationId xmlns:p14="http://schemas.microsoft.com/office/powerpoint/2010/main" val="403202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0"/>
            <a:ext cx="39502080" cy="5486400"/>
          </a:xfrm>
          <a:prstGeom prst="rect">
            <a:avLst/>
          </a:prstGeom>
        </p:spPr>
        <p:txBody>
          <a:bodyPr vert="horz" lIns="191128" tIns="95564" rIns="191128" bIns="955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0"/>
          </a:xfrm>
          <a:prstGeom prst="rect">
            <a:avLst/>
          </a:prstGeom>
        </p:spPr>
        <p:txBody>
          <a:bodyPr vert="horz" lIns="191128" tIns="95564" rIns="191128" bIns="955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1"/>
            <a:ext cx="10241280" cy="1752600"/>
          </a:xfrm>
          <a:prstGeom prst="rect">
            <a:avLst/>
          </a:prstGeom>
        </p:spPr>
        <p:txBody>
          <a:bodyPr vert="horz" lIns="191128" tIns="95564" rIns="191128" bIns="95564" rtlCol="0" anchor="ctr"/>
          <a:lstStyle>
            <a:lvl1pPr algn="l">
              <a:defRPr sz="2600">
                <a:solidFill>
                  <a:schemeClr val="tx1">
                    <a:tint val="75000"/>
                  </a:schemeClr>
                </a:solidFill>
              </a:defRPr>
            </a:lvl1pPr>
          </a:lstStyle>
          <a:p>
            <a:fld id="{E05FE819-34A3-491B-BF44-DEEAC29B88E4}" type="datetimeFigureOut">
              <a:rPr lang="en-US" smtClean="0"/>
              <a:t>4/27/2016</a:t>
            </a:fld>
            <a:endParaRPr lang="en-US" dirty="0"/>
          </a:p>
        </p:txBody>
      </p:sp>
      <p:sp>
        <p:nvSpPr>
          <p:cNvPr id="5" name="Footer Placeholder 4"/>
          <p:cNvSpPr>
            <a:spLocks noGrp="1"/>
          </p:cNvSpPr>
          <p:nvPr>
            <p:ph type="ftr" sz="quarter" idx="3"/>
          </p:nvPr>
        </p:nvSpPr>
        <p:spPr>
          <a:xfrm>
            <a:off x="14996160" y="30510481"/>
            <a:ext cx="13898880" cy="1752600"/>
          </a:xfrm>
          <a:prstGeom prst="rect">
            <a:avLst/>
          </a:prstGeom>
        </p:spPr>
        <p:txBody>
          <a:bodyPr vert="horz" lIns="191128" tIns="95564" rIns="191128" bIns="95564"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1"/>
            <a:ext cx="10241280" cy="1752600"/>
          </a:xfrm>
          <a:prstGeom prst="rect">
            <a:avLst/>
          </a:prstGeom>
        </p:spPr>
        <p:txBody>
          <a:bodyPr vert="horz" lIns="191128" tIns="95564" rIns="191128" bIns="95564" rtlCol="0" anchor="ctr"/>
          <a:lstStyle>
            <a:lvl1pPr algn="r">
              <a:defRPr sz="2600">
                <a:solidFill>
                  <a:schemeClr val="tx1">
                    <a:tint val="75000"/>
                  </a:schemeClr>
                </a:solidFill>
              </a:defRPr>
            </a:lvl1pPr>
          </a:lstStyle>
          <a:p>
            <a:fld id="{C1CEFC17-BF84-4CAF-A87F-9779EFF939D6}" type="slidenum">
              <a:rPr lang="en-US" smtClean="0"/>
              <a:t>‹#›</a:t>
            </a:fld>
            <a:endParaRPr lang="en-US" dirty="0"/>
          </a:p>
        </p:txBody>
      </p:sp>
    </p:spTree>
    <p:extLst>
      <p:ext uri="{BB962C8B-B14F-4D97-AF65-F5344CB8AC3E}">
        <p14:creationId xmlns:p14="http://schemas.microsoft.com/office/powerpoint/2010/main" val="74836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11280" rtl="0" eaLnBrk="1" latinLnBrk="0" hangingPunct="1">
        <a:spcBef>
          <a:spcPct val="0"/>
        </a:spcBef>
        <a:buNone/>
        <a:defRPr sz="9300" kern="1200">
          <a:solidFill>
            <a:schemeClr val="tx1"/>
          </a:solidFill>
          <a:latin typeface="+mj-lt"/>
          <a:ea typeface="+mj-ea"/>
          <a:cs typeface="+mj-cs"/>
        </a:defRPr>
      </a:lvl1pPr>
    </p:titleStyle>
    <p:bodyStyle>
      <a:lvl1pPr marL="716730" indent="-716730" algn="l" defTabSz="1911280" rtl="0" eaLnBrk="1" latinLnBrk="0" hangingPunct="1">
        <a:spcBef>
          <a:spcPct val="20000"/>
        </a:spcBef>
        <a:buFont typeface="Arial" pitchFamily="34" charset="0"/>
        <a:buChar char="•"/>
        <a:defRPr sz="6700" kern="1200">
          <a:solidFill>
            <a:schemeClr val="tx1"/>
          </a:solidFill>
          <a:latin typeface="+mn-lt"/>
          <a:ea typeface="+mn-ea"/>
          <a:cs typeface="+mn-cs"/>
        </a:defRPr>
      </a:lvl1pPr>
      <a:lvl2pPr marL="1552915" indent="-597275" algn="l" defTabSz="1911280" rtl="0" eaLnBrk="1" latinLnBrk="0" hangingPunct="1">
        <a:spcBef>
          <a:spcPct val="20000"/>
        </a:spcBef>
        <a:buFont typeface="Arial" pitchFamily="34" charset="0"/>
        <a:buChar char="–"/>
        <a:defRPr sz="6000" kern="1200">
          <a:solidFill>
            <a:schemeClr val="tx1"/>
          </a:solidFill>
          <a:latin typeface="+mn-lt"/>
          <a:ea typeface="+mn-ea"/>
          <a:cs typeface="+mn-cs"/>
        </a:defRPr>
      </a:lvl2pPr>
      <a:lvl3pPr marL="2389098" indent="-477820" algn="l" defTabSz="1911280"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344738" indent="-477820" algn="l" defTabSz="1911280" rtl="0" eaLnBrk="1" latinLnBrk="0" hangingPunct="1">
        <a:spcBef>
          <a:spcPct val="20000"/>
        </a:spcBef>
        <a:buFont typeface="Arial" pitchFamily="34" charset="0"/>
        <a:buChar char="–"/>
        <a:defRPr sz="4200" kern="1200">
          <a:solidFill>
            <a:schemeClr val="tx1"/>
          </a:solidFill>
          <a:latin typeface="+mn-lt"/>
          <a:ea typeface="+mn-ea"/>
          <a:cs typeface="+mn-cs"/>
        </a:defRPr>
      </a:lvl4pPr>
      <a:lvl5pPr marL="4300378" indent="-477820" algn="l" defTabSz="1911280" rtl="0" eaLnBrk="1" latinLnBrk="0" hangingPunct="1">
        <a:spcBef>
          <a:spcPct val="20000"/>
        </a:spcBef>
        <a:buFont typeface="Arial" pitchFamily="34" charset="0"/>
        <a:buChar char="»"/>
        <a:defRPr sz="4200" kern="1200">
          <a:solidFill>
            <a:schemeClr val="tx1"/>
          </a:solidFill>
          <a:latin typeface="+mn-lt"/>
          <a:ea typeface="+mn-ea"/>
          <a:cs typeface="+mn-cs"/>
        </a:defRPr>
      </a:lvl5pPr>
      <a:lvl6pPr marL="5256017" indent="-477820" algn="l" defTabSz="1911280" rtl="0" eaLnBrk="1" latinLnBrk="0" hangingPunct="1">
        <a:spcBef>
          <a:spcPct val="20000"/>
        </a:spcBef>
        <a:buFont typeface="Arial" pitchFamily="34" charset="0"/>
        <a:buChar char="•"/>
        <a:defRPr sz="4200" kern="1200">
          <a:solidFill>
            <a:schemeClr val="tx1"/>
          </a:solidFill>
          <a:latin typeface="+mn-lt"/>
          <a:ea typeface="+mn-ea"/>
          <a:cs typeface="+mn-cs"/>
        </a:defRPr>
      </a:lvl6pPr>
      <a:lvl7pPr marL="6211657" indent="-477820" algn="l" defTabSz="1911280" rtl="0" eaLnBrk="1" latinLnBrk="0" hangingPunct="1">
        <a:spcBef>
          <a:spcPct val="20000"/>
        </a:spcBef>
        <a:buFont typeface="Arial" pitchFamily="34" charset="0"/>
        <a:buChar char="•"/>
        <a:defRPr sz="4200" kern="1200">
          <a:solidFill>
            <a:schemeClr val="tx1"/>
          </a:solidFill>
          <a:latin typeface="+mn-lt"/>
          <a:ea typeface="+mn-ea"/>
          <a:cs typeface="+mn-cs"/>
        </a:defRPr>
      </a:lvl7pPr>
      <a:lvl8pPr marL="7167297" indent="-477820" algn="l" defTabSz="1911280" rtl="0" eaLnBrk="1" latinLnBrk="0" hangingPunct="1">
        <a:spcBef>
          <a:spcPct val="20000"/>
        </a:spcBef>
        <a:buFont typeface="Arial" pitchFamily="34" charset="0"/>
        <a:buChar char="•"/>
        <a:defRPr sz="4200" kern="1200">
          <a:solidFill>
            <a:schemeClr val="tx1"/>
          </a:solidFill>
          <a:latin typeface="+mn-lt"/>
          <a:ea typeface="+mn-ea"/>
          <a:cs typeface="+mn-cs"/>
        </a:defRPr>
      </a:lvl8pPr>
      <a:lvl9pPr marL="8122937" indent="-477820" algn="l" defTabSz="1911280" rtl="0" eaLnBrk="1" latinLnBrk="0" hangingPunct="1">
        <a:spcBef>
          <a:spcPct val="20000"/>
        </a:spcBef>
        <a:buFont typeface="Arial" pitchFamily="34" charset="0"/>
        <a:buChar char="•"/>
        <a:defRPr sz="4200" kern="1200">
          <a:solidFill>
            <a:schemeClr val="tx1"/>
          </a:solidFill>
          <a:latin typeface="+mn-lt"/>
          <a:ea typeface="+mn-ea"/>
          <a:cs typeface="+mn-cs"/>
        </a:defRPr>
      </a:lvl9pPr>
    </p:bodyStyle>
    <p:otherStyle>
      <a:defPPr>
        <a:defRPr lang="en-US"/>
      </a:defPPr>
      <a:lvl1pPr marL="0" algn="l" defTabSz="1911280" rtl="0" eaLnBrk="1" latinLnBrk="0" hangingPunct="1">
        <a:defRPr sz="3900" kern="1200">
          <a:solidFill>
            <a:schemeClr val="tx1"/>
          </a:solidFill>
          <a:latin typeface="+mn-lt"/>
          <a:ea typeface="+mn-ea"/>
          <a:cs typeface="+mn-cs"/>
        </a:defRPr>
      </a:lvl1pPr>
      <a:lvl2pPr marL="955640" algn="l" defTabSz="1911280" rtl="0" eaLnBrk="1" latinLnBrk="0" hangingPunct="1">
        <a:defRPr sz="3900" kern="1200">
          <a:solidFill>
            <a:schemeClr val="tx1"/>
          </a:solidFill>
          <a:latin typeface="+mn-lt"/>
          <a:ea typeface="+mn-ea"/>
          <a:cs typeface="+mn-cs"/>
        </a:defRPr>
      </a:lvl2pPr>
      <a:lvl3pPr marL="1911280" algn="l" defTabSz="1911280" rtl="0" eaLnBrk="1" latinLnBrk="0" hangingPunct="1">
        <a:defRPr sz="3900" kern="1200">
          <a:solidFill>
            <a:schemeClr val="tx1"/>
          </a:solidFill>
          <a:latin typeface="+mn-lt"/>
          <a:ea typeface="+mn-ea"/>
          <a:cs typeface="+mn-cs"/>
        </a:defRPr>
      </a:lvl3pPr>
      <a:lvl4pPr marL="2866918" algn="l" defTabSz="1911280" rtl="0" eaLnBrk="1" latinLnBrk="0" hangingPunct="1">
        <a:defRPr sz="3900" kern="1200">
          <a:solidFill>
            <a:schemeClr val="tx1"/>
          </a:solidFill>
          <a:latin typeface="+mn-lt"/>
          <a:ea typeface="+mn-ea"/>
          <a:cs typeface="+mn-cs"/>
        </a:defRPr>
      </a:lvl4pPr>
      <a:lvl5pPr marL="3822558" algn="l" defTabSz="1911280" rtl="0" eaLnBrk="1" latinLnBrk="0" hangingPunct="1">
        <a:defRPr sz="3900" kern="1200">
          <a:solidFill>
            <a:schemeClr val="tx1"/>
          </a:solidFill>
          <a:latin typeface="+mn-lt"/>
          <a:ea typeface="+mn-ea"/>
          <a:cs typeface="+mn-cs"/>
        </a:defRPr>
      </a:lvl5pPr>
      <a:lvl6pPr marL="4778198" algn="l" defTabSz="1911280" rtl="0" eaLnBrk="1" latinLnBrk="0" hangingPunct="1">
        <a:defRPr sz="3900" kern="1200">
          <a:solidFill>
            <a:schemeClr val="tx1"/>
          </a:solidFill>
          <a:latin typeface="+mn-lt"/>
          <a:ea typeface="+mn-ea"/>
          <a:cs typeface="+mn-cs"/>
        </a:defRPr>
      </a:lvl6pPr>
      <a:lvl7pPr marL="5733837" algn="l" defTabSz="1911280" rtl="0" eaLnBrk="1" latinLnBrk="0" hangingPunct="1">
        <a:defRPr sz="3900" kern="1200">
          <a:solidFill>
            <a:schemeClr val="tx1"/>
          </a:solidFill>
          <a:latin typeface="+mn-lt"/>
          <a:ea typeface="+mn-ea"/>
          <a:cs typeface="+mn-cs"/>
        </a:defRPr>
      </a:lvl7pPr>
      <a:lvl8pPr marL="6689477" algn="l" defTabSz="1911280" rtl="0" eaLnBrk="1" latinLnBrk="0" hangingPunct="1">
        <a:defRPr sz="3900" kern="1200">
          <a:solidFill>
            <a:schemeClr val="tx1"/>
          </a:solidFill>
          <a:latin typeface="+mn-lt"/>
          <a:ea typeface="+mn-ea"/>
          <a:cs typeface="+mn-cs"/>
        </a:defRPr>
      </a:lvl8pPr>
      <a:lvl9pPr marL="7645117" algn="l" defTabSz="1911280"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sdata.mn.gov/dataset/util-fc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datagateway.nrcs.usda.gov/"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43891200" cy="5637291"/>
          </a:xfrm>
          <a:prstGeom prst="rect">
            <a:avLst/>
          </a:prstGeom>
          <a:solidFill>
            <a:srgbClr val="6A0032"/>
          </a:solidFill>
          <a:ln>
            <a:noFill/>
          </a:ln>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pPr algn="r"/>
            <a:endParaRPr lang="en-US" dirty="0"/>
          </a:p>
        </p:txBody>
      </p:sp>
      <p:sp>
        <p:nvSpPr>
          <p:cNvPr id="2" name="Title 1"/>
          <p:cNvSpPr>
            <a:spLocks noGrp="1"/>
          </p:cNvSpPr>
          <p:nvPr>
            <p:ph type="ctrTitle"/>
          </p:nvPr>
        </p:nvSpPr>
        <p:spPr>
          <a:xfrm>
            <a:off x="391887" y="411480"/>
            <a:ext cx="35596285" cy="5029200"/>
          </a:xfrm>
        </p:spPr>
        <p:txBody>
          <a:bodyPr>
            <a:normAutofit/>
          </a:bodyPr>
          <a:lstStyle/>
          <a:p>
            <a:pPr algn="l"/>
            <a:r>
              <a:rPr lang="en-US" sz="8800" spc="-131" dirty="0" smtClean="0">
                <a:solidFill>
                  <a:srgbClr val="FFD24F"/>
                </a:solidFill>
              </a:rPr>
              <a:t>Cell Tower Coverage Model in Leelanau, Michigan</a:t>
            </a:r>
            <a:r>
              <a:rPr lang="en-US" sz="5300" dirty="0">
                <a:solidFill>
                  <a:srgbClr val="FFD24F"/>
                </a:solidFill>
              </a:rPr>
              <a:t/>
            </a:r>
            <a:br>
              <a:rPr lang="en-US" sz="5300" dirty="0">
                <a:solidFill>
                  <a:srgbClr val="FFD24F"/>
                </a:solidFill>
              </a:rPr>
            </a:br>
            <a:r>
              <a:rPr lang="en-US" sz="5300" dirty="0" smtClean="0">
                <a:solidFill>
                  <a:srgbClr val="FFD24F"/>
                </a:solidFill>
              </a:rPr>
              <a:t/>
            </a:r>
            <a:br>
              <a:rPr lang="en-US" sz="5300" dirty="0" smtClean="0">
                <a:solidFill>
                  <a:srgbClr val="FFD24F"/>
                </a:solidFill>
              </a:rPr>
            </a:br>
            <a:r>
              <a:rPr lang="en-US" sz="7200" dirty="0" smtClean="0">
                <a:solidFill>
                  <a:schemeClr val="bg1"/>
                </a:solidFill>
              </a:rPr>
              <a:t>Created by: Leo Furnari</a:t>
            </a:r>
            <a:r>
              <a:rPr lang="en-US" sz="7000" dirty="0">
                <a:solidFill>
                  <a:schemeClr val="bg1"/>
                </a:solidFill>
              </a:rPr>
              <a:t/>
            </a:r>
            <a:br>
              <a:rPr lang="en-US" sz="7000" dirty="0">
                <a:solidFill>
                  <a:schemeClr val="bg1"/>
                </a:solidFill>
              </a:rPr>
            </a:br>
            <a:endParaRPr lang="en-US" sz="7000" dirty="0">
              <a:solidFill>
                <a:schemeClr val="bg1"/>
              </a:solidFill>
            </a:endParaRPr>
          </a:p>
        </p:txBody>
      </p:sp>
      <p:sp>
        <p:nvSpPr>
          <p:cNvPr id="19" name="Rectangle 18"/>
          <p:cNvSpPr/>
          <p:nvPr/>
        </p:nvSpPr>
        <p:spPr>
          <a:xfrm>
            <a:off x="34930996" y="1110486"/>
            <a:ext cx="8481424" cy="3416320"/>
          </a:xfrm>
          <a:prstGeom prst="rect">
            <a:avLst/>
          </a:prstGeom>
        </p:spPr>
        <p:txBody>
          <a:bodyPr wrap="none">
            <a:spAutoFit/>
          </a:bodyPr>
          <a:lstStyle/>
          <a:p>
            <a:pPr algn="r"/>
            <a:r>
              <a:rPr lang="en-US" sz="7200" dirty="0" smtClean="0">
                <a:solidFill>
                  <a:schemeClr val="bg1"/>
                </a:solidFill>
              </a:rPr>
              <a:t>Dept. of Geography</a:t>
            </a:r>
          </a:p>
          <a:p>
            <a:pPr algn="r"/>
            <a:r>
              <a:rPr lang="en-US" sz="7200" dirty="0" smtClean="0">
                <a:solidFill>
                  <a:schemeClr val="bg1"/>
                </a:solidFill>
              </a:rPr>
              <a:t>GEO </a:t>
            </a:r>
            <a:r>
              <a:rPr lang="en-US" sz="7200" dirty="0">
                <a:solidFill>
                  <a:schemeClr val="bg1"/>
                </a:solidFill>
              </a:rPr>
              <a:t>503 Final Project </a:t>
            </a:r>
            <a:endParaRPr lang="en-US" sz="7200" dirty="0" smtClean="0">
              <a:solidFill>
                <a:schemeClr val="bg1"/>
              </a:solidFill>
            </a:endParaRPr>
          </a:p>
          <a:p>
            <a:pPr algn="r"/>
            <a:r>
              <a:rPr lang="en-US" sz="7200" dirty="0" smtClean="0">
                <a:solidFill>
                  <a:schemeClr val="bg1"/>
                </a:solidFill>
              </a:rPr>
              <a:t>Spring </a:t>
            </a:r>
            <a:r>
              <a:rPr lang="en-US" sz="7200" dirty="0">
                <a:solidFill>
                  <a:schemeClr val="bg1"/>
                </a:solidFill>
              </a:rPr>
              <a:t>2016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1950" y="18571731"/>
            <a:ext cx="8699046" cy="110448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9134" y="18702912"/>
            <a:ext cx="8715418" cy="11044897"/>
          </a:xfrm>
          <a:prstGeom prst="rect">
            <a:avLst/>
          </a:prstGeom>
          <a:solidFill>
            <a:srgbClr val="6A0032"/>
          </a:solidFill>
        </p:spPr>
      </p:pic>
      <p:sp>
        <p:nvSpPr>
          <p:cNvPr id="11" name="TextBox 10"/>
          <p:cNvSpPr txBox="1"/>
          <p:nvPr/>
        </p:nvSpPr>
        <p:spPr>
          <a:xfrm>
            <a:off x="0" y="6019800"/>
            <a:ext cx="14456987" cy="17497098"/>
          </a:xfrm>
          <a:prstGeom prst="rect">
            <a:avLst/>
          </a:prstGeom>
          <a:noFill/>
          <a:ln>
            <a:solidFill>
              <a:schemeClr val="tx1"/>
            </a:solidFill>
          </a:ln>
        </p:spPr>
        <p:txBody>
          <a:bodyPr wrap="square" rtlCol="0">
            <a:spAutoFit/>
          </a:bodyPr>
          <a:lstStyle/>
          <a:p>
            <a:pPr algn="ctr"/>
            <a:r>
              <a:rPr lang="en-US" b="1" u="sng" dirty="0" smtClean="0"/>
              <a:t>Introduction</a:t>
            </a:r>
            <a:endParaRPr lang="en-US" dirty="0" smtClean="0"/>
          </a:p>
          <a:p>
            <a:r>
              <a:rPr lang="en-US" b="1" dirty="0" smtClean="0"/>
              <a:t>The area of Leelanau county, Michigan was observed for cellular coverage analysis. An area of south Leelanau, consisting of a largely farmlands, was found to have a dead spot. This study proposes that a cellular tower be built to increase the overall coverage in the county.</a:t>
            </a:r>
          </a:p>
          <a:p>
            <a:endParaRPr lang="en-US" dirty="0"/>
          </a:p>
          <a:p>
            <a:pPr algn="ctr"/>
            <a:r>
              <a:rPr lang="en-US" b="1" u="sng" dirty="0" smtClean="0"/>
              <a:t>Data and methods</a:t>
            </a:r>
            <a:endParaRPr lang="en-US" dirty="0" smtClean="0"/>
          </a:p>
          <a:p>
            <a:r>
              <a:rPr lang="en-US" b="1" dirty="0" smtClean="0"/>
              <a:t>The data used in this study was gathered through the USDA Geospatial Data Gateway</a:t>
            </a:r>
            <a:r>
              <a:rPr lang="en-US" b="1" baseline="30000" dirty="0" smtClean="0"/>
              <a:t>1</a:t>
            </a:r>
            <a:r>
              <a:rPr lang="en-US" b="1" dirty="0" smtClean="0"/>
              <a:t> and the FCC</a:t>
            </a:r>
            <a:r>
              <a:rPr lang="en-US" b="1" baseline="30000" dirty="0" smtClean="0"/>
              <a:t>2</a:t>
            </a:r>
            <a:r>
              <a:rPr lang="en-US" b="1" dirty="0" smtClean="0"/>
              <a:t> . </a:t>
            </a:r>
            <a:r>
              <a:rPr lang="en-US" b="1" dirty="0" smtClean="0"/>
              <a:t>ArcGIS was used to process all of the data for this study. Included </a:t>
            </a:r>
            <a:r>
              <a:rPr lang="en-US" b="1" dirty="0" smtClean="0"/>
              <a:t>in the USDA data was elevation data (DEMs) with filenames such as “</a:t>
            </a:r>
            <a:r>
              <a:rPr lang="en-US" b="1" i="1" dirty="0" smtClean="0"/>
              <a:t>ned30m45086.tif</a:t>
            </a:r>
            <a:r>
              <a:rPr lang="en-US" b="1" dirty="0" smtClean="0"/>
              <a:t>”. Each of the 30m DEMs were mosaicked into one file with the ArcGIS Mosaic tool. A Fill function was run on the resulting DEM to ensure that there were no inconsistencies in the data, </a:t>
            </a:r>
            <a:r>
              <a:rPr lang="en-US" b="1" i="1" dirty="0" smtClean="0"/>
              <a:t>“demfill”.</a:t>
            </a:r>
            <a:r>
              <a:rPr lang="en-US" b="1" dirty="0" smtClean="0"/>
              <a:t> This file was essential to each of the viewshed functions. The FCC data included a file “</a:t>
            </a:r>
            <a:r>
              <a:rPr lang="en-US" b="1" i="1" dirty="0" smtClean="0"/>
              <a:t>cellular.shp” </a:t>
            </a:r>
            <a:r>
              <a:rPr lang="en-US" b="1" dirty="0" smtClean="0"/>
              <a:t>which contained all of the cellular towers in the US. This shapefile was projected to the same coordinate system, </a:t>
            </a:r>
            <a:r>
              <a:rPr lang="en-US" b="1" i="1" dirty="0" smtClean="0"/>
              <a:t>“Export_cellular.shp</a:t>
            </a:r>
            <a:r>
              <a:rPr lang="en-US" b="1" i="1" dirty="0" smtClean="0"/>
              <a:t>”.</a:t>
            </a:r>
            <a:endParaRPr lang="en-US" b="1" i="1" dirty="0"/>
          </a:p>
          <a:p>
            <a:r>
              <a:rPr lang="en-US" b="1" dirty="0" smtClean="0"/>
              <a:t>A </a:t>
            </a:r>
            <a:r>
              <a:rPr lang="en-US" b="1" dirty="0"/>
              <a:t>viewshed function was run on </a:t>
            </a:r>
            <a:r>
              <a:rPr lang="en-US" b="1" i="1" dirty="0"/>
              <a:t>demfill </a:t>
            </a:r>
            <a:r>
              <a:rPr lang="en-US" b="1" dirty="0"/>
              <a:t>with </a:t>
            </a:r>
            <a:r>
              <a:rPr lang="en-US" b="1" i="1" dirty="0"/>
              <a:t>Export_cellular.shp </a:t>
            </a:r>
            <a:r>
              <a:rPr lang="en-US" b="1" dirty="0"/>
              <a:t> as the input point</a:t>
            </a:r>
            <a:r>
              <a:rPr lang="en-US" b="1" i="1" dirty="0"/>
              <a:t>. </a:t>
            </a:r>
            <a:r>
              <a:rPr lang="en-US" b="1" dirty="0"/>
              <a:t>This was considered the original tower layout, “</a:t>
            </a:r>
            <a:r>
              <a:rPr lang="en-US" b="1" i="1" dirty="0"/>
              <a:t>viewtow”</a:t>
            </a:r>
            <a:r>
              <a:rPr lang="en-US" b="1" dirty="0"/>
              <a:t>. The data in this shapefile was reclassified to ensure that </a:t>
            </a:r>
            <a:r>
              <a:rPr lang="en-US" b="1" dirty="0" smtClean="0"/>
              <a:t>all non-visible areas were eliminated from the raster, “</a:t>
            </a:r>
            <a:r>
              <a:rPr lang="en-US" b="1" i="1" dirty="0" smtClean="0"/>
              <a:t>classviewfin”. </a:t>
            </a:r>
            <a:r>
              <a:rPr lang="en-US" b="1" dirty="0"/>
              <a:t>The raster data now represented fully visible data, a Euclidean Distance function was run on </a:t>
            </a:r>
            <a:r>
              <a:rPr lang="en-US" b="1" i="1" dirty="0"/>
              <a:t>classviewfin </a:t>
            </a:r>
            <a:r>
              <a:rPr lang="en-US" b="1" dirty="0"/>
              <a:t>which created “</a:t>
            </a:r>
            <a:r>
              <a:rPr lang="en-US" b="1" i="1" dirty="0"/>
              <a:t>euccell4”.</a:t>
            </a:r>
            <a:r>
              <a:rPr lang="en-US" b="1" dirty="0"/>
              <a:t> </a:t>
            </a:r>
            <a:r>
              <a:rPr lang="en-US" b="1" dirty="0" smtClean="0"/>
              <a:t>A binary reclassification layer </a:t>
            </a:r>
            <a:r>
              <a:rPr lang="en-US" b="1" i="1" dirty="0" smtClean="0"/>
              <a:t>“viewreclass1” </a:t>
            </a:r>
            <a:r>
              <a:rPr lang="en-US" b="1" dirty="0" smtClean="0"/>
              <a:t>was used in a Raster Calculation along with </a:t>
            </a:r>
            <a:r>
              <a:rPr lang="en-US" b="1" i="1" dirty="0" smtClean="0"/>
              <a:t>euccell4</a:t>
            </a:r>
            <a:r>
              <a:rPr lang="en-US" b="1" dirty="0" smtClean="0"/>
              <a:t> to remove excessive layers and create “</a:t>
            </a:r>
            <a:r>
              <a:rPr lang="en-US" b="1" i="1" dirty="0" smtClean="0"/>
              <a:t>viewcalc”, </a:t>
            </a:r>
            <a:r>
              <a:rPr lang="en-US" b="1" dirty="0" smtClean="0"/>
              <a:t>an moderately accurate representation of the signal strength of each tower given the </a:t>
            </a:r>
            <a:r>
              <a:rPr lang="en-US" b="1" dirty="0" smtClean="0"/>
              <a:t>DEM.</a:t>
            </a:r>
          </a:p>
        </p:txBody>
      </p:sp>
      <p:sp>
        <p:nvSpPr>
          <p:cNvPr id="12" name="TextBox 11"/>
          <p:cNvSpPr txBox="1"/>
          <p:nvPr/>
        </p:nvSpPr>
        <p:spPr>
          <a:xfrm>
            <a:off x="28422600" y="6019800"/>
            <a:ext cx="15468600" cy="9094797"/>
          </a:xfrm>
          <a:prstGeom prst="rect">
            <a:avLst/>
          </a:prstGeom>
          <a:noFill/>
          <a:ln>
            <a:solidFill>
              <a:schemeClr val="tx1"/>
            </a:solidFill>
          </a:ln>
        </p:spPr>
        <p:txBody>
          <a:bodyPr wrap="square" rtlCol="0">
            <a:spAutoFit/>
          </a:bodyPr>
          <a:lstStyle/>
          <a:p>
            <a:pPr algn="ctr"/>
            <a:r>
              <a:rPr lang="en-US" b="1" u="sng" dirty="0" smtClean="0"/>
              <a:t>Discussion</a:t>
            </a:r>
          </a:p>
          <a:p>
            <a:r>
              <a:rPr lang="en-US" b="1" dirty="0" smtClean="0"/>
              <a:t>Similar studies can be done using a more realistic model involving atmospheric variables and the actual physics of signal propagation, rather than viewshed analysis. Further </a:t>
            </a:r>
            <a:r>
              <a:rPr lang="en-US" b="1" dirty="0" smtClean="0"/>
              <a:t>research into RF communications </a:t>
            </a:r>
            <a:r>
              <a:rPr lang="en-US" b="1" dirty="0" smtClean="0"/>
              <a:t>can </a:t>
            </a:r>
            <a:r>
              <a:rPr lang="en-US" b="1" dirty="0" smtClean="0"/>
              <a:t>be accomplished with similar data. </a:t>
            </a:r>
            <a:r>
              <a:rPr lang="en-US" b="1" dirty="0" smtClean="0"/>
              <a:t>Various communication commissions hold federal data which represents wireless network towers. Coverage optimization is becoming increasingly important in an age of connected monitoring devices. Data veracity depends on reliable connections from sensors to gateways. Reduction </a:t>
            </a:r>
            <a:r>
              <a:rPr lang="en-US" b="1" dirty="0" smtClean="0"/>
              <a:t>of expenses can be achieved with optimization packages for ArcGIS.</a:t>
            </a:r>
            <a:endParaRPr lang="en-US" dirty="0" smtClean="0"/>
          </a:p>
          <a:p>
            <a:pPr algn="ctr"/>
            <a:r>
              <a:rPr lang="en-US" b="1" u="sng" dirty="0" smtClean="0"/>
              <a:t>Conclusion</a:t>
            </a:r>
          </a:p>
          <a:p>
            <a:r>
              <a:rPr lang="en-US" b="1" dirty="0" smtClean="0"/>
              <a:t>It was found that a single tower could satisfy </a:t>
            </a:r>
            <a:r>
              <a:rPr lang="en-US" b="1" dirty="0"/>
              <a:t>f</a:t>
            </a:r>
            <a:r>
              <a:rPr lang="en-US" b="1" dirty="0" smtClean="0"/>
              <a:t>ull coverage in the county. </a:t>
            </a:r>
            <a:r>
              <a:rPr lang="en-US" b="1" dirty="0" smtClean="0"/>
              <a:t>The initial setup of cell towers in the county was satisfactory with little room for improvement. Given the expenses of the project, it would depend on the funding available for maintenance to be considered viable.</a:t>
            </a:r>
            <a:endParaRPr lang="en-US" b="1" dirty="0"/>
          </a:p>
        </p:txBody>
      </p:sp>
      <p:sp>
        <p:nvSpPr>
          <p:cNvPr id="8" name="TextBox 7"/>
          <p:cNvSpPr txBox="1"/>
          <p:nvPr/>
        </p:nvSpPr>
        <p:spPr>
          <a:xfrm>
            <a:off x="14456987" y="6019800"/>
            <a:ext cx="13965613" cy="9094797"/>
          </a:xfrm>
          <a:prstGeom prst="rect">
            <a:avLst/>
          </a:prstGeom>
          <a:noFill/>
          <a:ln>
            <a:solidFill>
              <a:schemeClr val="tx1"/>
            </a:solidFill>
          </a:ln>
        </p:spPr>
        <p:txBody>
          <a:bodyPr wrap="square" rtlCol="0">
            <a:spAutoFit/>
          </a:bodyPr>
          <a:lstStyle/>
          <a:p>
            <a:pPr algn="ctr"/>
            <a:r>
              <a:rPr lang="en-US" b="1" u="sng" dirty="0" smtClean="0"/>
              <a:t>Methods, cont.</a:t>
            </a:r>
          </a:p>
          <a:p>
            <a:r>
              <a:rPr lang="en-US" b="1" dirty="0" smtClean="0"/>
              <a:t>The </a:t>
            </a:r>
            <a:r>
              <a:rPr lang="en-US" b="1" dirty="0"/>
              <a:t>proposed tower was found to have a good, high-elevation area that does not intrude on urban development</a:t>
            </a:r>
            <a:r>
              <a:rPr lang="en-US" b="1" dirty="0" smtClean="0"/>
              <a:t>. The Create Feature Class tool in ArcGIS was used to create the vector point layer in this spot, “</a:t>
            </a:r>
            <a:r>
              <a:rPr lang="en-US" b="1" i="1" dirty="0" smtClean="0"/>
              <a:t>newtower.shp”.  </a:t>
            </a:r>
            <a:r>
              <a:rPr lang="en-US" b="1" dirty="0" smtClean="0"/>
              <a:t>The attribute </a:t>
            </a:r>
            <a:r>
              <a:rPr lang="en-US" b="1" dirty="0" smtClean="0"/>
              <a:t>table of the new tower was altered to add a field named “OFFSETA”, which was given a value of 50 to measure its height in meters. </a:t>
            </a:r>
            <a:r>
              <a:rPr lang="en-US" b="1" dirty="0" smtClean="0"/>
              <a:t>Similar </a:t>
            </a:r>
            <a:r>
              <a:rPr lang="en-US" b="1" dirty="0" smtClean="0"/>
              <a:t>operations to that of </a:t>
            </a:r>
            <a:r>
              <a:rPr lang="en-US" b="1" i="1" dirty="0" smtClean="0"/>
              <a:t>Export_cellular.shp </a:t>
            </a:r>
            <a:r>
              <a:rPr lang="en-US" b="1" dirty="0" smtClean="0"/>
              <a:t>were done on this file to make another propagation model to fill in the gaps of the previous one: </a:t>
            </a:r>
          </a:p>
          <a:p>
            <a:r>
              <a:rPr lang="en-US" b="1" dirty="0" smtClean="0"/>
              <a:t>(recall parameters necessary for the tools from previous sections)</a:t>
            </a:r>
          </a:p>
          <a:p>
            <a:endParaRPr lang="en-US" b="1" dirty="0" smtClean="0"/>
          </a:p>
          <a:p>
            <a:pPr marL="571500" indent="-571500">
              <a:buFont typeface="Arial" panose="020B0604020202020204" pitchFamily="34" charset="0"/>
              <a:buChar char="•"/>
            </a:pPr>
            <a:r>
              <a:rPr lang="en-US" b="1" dirty="0" smtClean="0"/>
              <a:t>Viewshed: “</a:t>
            </a:r>
            <a:r>
              <a:rPr lang="en-US" b="1" i="1" dirty="0" smtClean="0"/>
              <a:t>newview</a:t>
            </a:r>
            <a:r>
              <a:rPr lang="en-US" b="1" i="1" dirty="0" smtClean="0"/>
              <a:t>”</a:t>
            </a:r>
            <a:r>
              <a:rPr lang="en-US" b="1" dirty="0" smtClean="0"/>
              <a:t>.</a:t>
            </a:r>
            <a:endParaRPr lang="en-US" b="1" dirty="0" smtClean="0"/>
          </a:p>
          <a:p>
            <a:pPr marL="571500" indent="-571500">
              <a:buFont typeface="Arial" panose="020B0604020202020204" pitchFamily="34" charset="0"/>
              <a:buChar char="•"/>
            </a:pPr>
            <a:r>
              <a:rPr lang="en-US" b="1" dirty="0" smtClean="0"/>
              <a:t>Reclassify: “</a:t>
            </a:r>
            <a:r>
              <a:rPr lang="en-US" b="1" i="1" dirty="0" smtClean="0"/>
              <a:t>classviewfin2</a:t>
            </a:r>
            <a:r>
              <a:rPr lang="en-US" b="1" i="1" dirty="0" smtClean="0"/>
              <a:t>”.</a:t>
            </a:r>
            <a:endParaRPr lang="en-US" b="1" i="1" dirty="0" smtClean="0"/>
          </a:p>
          <a:p>
            <a:pPr marL="571500" indent="-571500">
              <a:buFont typeface="Arial" panose="020B0604020202020204" pitchFamily="34" charset="0"/>
              <a:buChar char="•"/>
            </a:pPr>
            <a:r>
              <a:rPr lang="en-US" b="1" dirty="0" smtClean="0"/>
              <a:t>Euclidean Distance:</a:t>
            </a:r>
            <a:r>
              <a:rPr lang="en-US" b="1" i="1" dirty="0"/>
              <a:t> </a:t>
            </a:r>
            <a:r>
              <a:rPr lang="en-US" b="1" i="1" dirty="0" smtClean="0"/>
              <a:t>“newtowdist</a:t>
            </a:r>
            <a:r>
              <a:rPr lang="en-US" b="1" i="1" dirty="0" smtClean="0"/>
              <a:t>”.</a:t>
            </a:r>
            <a:endParaRPr lang="en-US" b="1" i="1" dirty="0" smtClean="0"/>
          </a:p>
          <a:p>
            <a:pPr marL="571500" indent="-571500">
              <a:buFont typeface="Arial" panose="020B0604020202020204" pitchFamily="34" charset="0"/>
              <a:buChar char="•"/>
            </a:pPr>
            <a:r>
              <a:rPr lang="en-US" b="1" dirty="0" smtClean="0"/>
              <a:t>Raster Calculator: “</a:t>
            </a:r>
            <a:r>
              <a:rPr lang="en-US" b="1" i="1" dirty="0" smtClean="0"/>
              <a:t>newcalc</a:t>
            </a:r>
            <a:r>
              <a:rPr lang="en-US" b="1" i="1" dirty="0" smtClean="0"/>
              <a:t>”.</a:t>
            </a: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623676"/>
            <a:ext cx="17672310" cy="6446376"/>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2311" y="18571732"/>
            <a:ext cx="8559639" cy="11044897"/>
          </a:xfrm>
          <a:prstGeom prst="rect">
            <a:avLst/>
          </a:prstGeom>
        </p:spPr>
      </p:pic>
      <p:sp>
        <p:nvSpPr>
          <p:cNvPr id="20" name="Rectangle 19"/>
          <p:cNvSpPr/>
          <p:nvPr/>
        </p:nvSpPr>
        <p:spPr>
          <a:xfrm>
            <a:off x="14456986" y="15119915"/>
            <a:ext cx="29434213" cy="3693319"/>
          </a:xfrm>
          <a:prstGeom prst="rect">
            <a:avLst/>
          </a:prstGeom>
          <a:ln>
            <a:solidFill>
              <a:schemeClr val="tx1"/>
            </a:solidFill>
          </a:ln>
        </p:spPr>
        <p:txBody>
          <a:bodyPr wrap="square">
            <a:spAutoFit/>
          </a:bodyPr>
          <a:lstStyle/>
          <a:p>
            <a:pPr algn="ctr"/>
            <a:r>
              <a:rPr lang="en-US" b="1" u="sng" dirty="0" smtClean="0"/>
              <a:t>Results</a:t>
            </a:r>
          </a:p>
          <a:p>
            <a:pPr algn="ctr"/>
            <a:r>
              <a:rPr lang="en-US" b="1" dirty="0" smtClean="0"/>
              <a:t>Based on modern pricing conventions for cell towers, a single tower built in this area would cost around $200,000</a:t>
            </a:r>
            <a:r>
              <a:rPr lang="en-US" b="1" baseline="30000" dirty="0" smtClean="0"/>
              <a:t>3</a:t>
            </a:r>
            <a:r>
              <a:rPr lang="en-US" b="1" dirty="0" smtClean="0"/>
              <a:t>.</a:t>
            </a:r>
          </a:p>
          <a:p>
            <a:pPr algn="ctr"/>
            <a:r>
              <a:rPr lang="en-US" b="1" i="1" dirty="0" smtClean="0"/>
              <a:t>Figure </a:t>
            </a:r>
            <a:r>
              <a:rPr lang="en-US" b="1" i="1" dirty="0" smtClean="0"/>
              <a:t>1</a:t>
            </a:r>
            <a:r>
              <a:rPr lang="en-US" b="1" dirty="0" smtClean="0"/>
              <a:t> is the ArcGIS ModelBuilder for the project. </a:t>
            </a:r>
          </a:p>
          <a:p>
            <a:pPr algn="ctr"/>
            <a:r>
              <a:rPr lang="en-US" b="1" i="1" dirty="0" smtClean="0"/>
              <a:t>Figure 2</a:t>
            </a:r>
            <a:r>
              <a:rPr lang="en-US" b="1" dirty="0" smtClean="0"/>
              <a:t> is the DEM of Leelanau County, </a:t>
            </a:r>
            <a:r>
              <a:rPr lang="en-US" b="1" i="1" dirty="0" smtClean="0"/>
              <a:t>ned30m45086.tif</a:t>
            </a:r>
            <a:r>
              <a:rPr lang="en-US" b="1" dirty="0" smtClean="0"/>
              <a:t>. </a:t>
            </a:r>
          </a:p>
          <a:p>
            <a:pPr algn="ctr"/>
            <a:r>
              <a:rPr lang="en-US" b="1" i="1" dirty="0" smtClean="0"/>
              <a:t>Figure 3 </a:t>
            </a:r>
            <a:r>
              <a:rPr lang="en-US" b="1" dirty="0" smtClean="0"/>
              <a:t>is the propagation model of the original towers, </a:t>
            </a:r>
            <a:r>
              <a:rPr lang="en-US" b="1" i="1" dirty="0" smtClean="0"/>
              <a:t>viewcalc</a:t>
            </a:r>
            <a:r>
              <a:rPr lang="en-US" b="1" dirty="0" smtClean="0"/>
              <a:t>. </a:t>
            </a:r>
          </a:p>
          <a:p>
            <a:pPr algn="ctr"/>
            <a:r>
              <a:rPr lang="en-US" b="1" i="1" dirty="0" smtClean="0"/>
              <a:t>Figure 4 </a:t>
            </a:r>
            <a:r>
              <a:rPr lang="en-US" b="1" dirty="0" smtClean="0"/>
              <a:t>is the propagation model of the proposed tower, </a:t>
            </a:r>
            <a:r>
              <a:rPr lang="en-US" b="1" i="1" dirty="0" smtClean="0"/>
              <a:t>newcalc</a:t>
            </a:r>
            <a:r>
              <a:rPr lang="en-US" b="1" dirty="0" smtClean="0"/>
              <a:t>.</a:t>
            </a:r>
            <a:endParaRPr lang="en-US" b="1" dirty="0"/>
          </a:p>
        </p:txBody>
      </p:sp>
      <p:sp>
        <p:nvSpPr>
          <p:cNvPr id="21" name="TextBox 20"/>
          <p:cNvSpPr txBox="1"/>
          <p:nvPr/>
        </p:nvSpPr>
        <p:spPr>
          <a:xfrm>
            <a:off x="18696310" y="29503448"/>
            <a:ext cx="6400800" cy="692497"/>
          </a:xfrm>
          <a:prstGeom prst="rect">
            <a:avLst/>
          </a:prstGeom>
          <a:noFill/>
        </p:spPr>
        <p:txBody>
          <a:bodyPr wrap="square" rtlCol="0">
            <a:spAutoFit/>
          </a:bodyPr>
          <a:lstStyle/>
          <a:p>
            <a:pPr algn="ctr"/>
            <a:r>
              <a:rPr lang="en-US" b="1" i="1" dirty="0" smtClean="0"/>
              <a:t>Figure 2</a:t>
            </a:r>
            <a:r>
              <a:rPr lang="en-US" dirty="0" smtClean="0"/>
              <a:t>.</a:t>
            </a:r>
            <a:endParaRPr lang="en-US" dirty="0"/>
          </a:p>
        </p:txBody>
      </p:sp>
      <p:sp>
        <p:nvSpPr>
          <p:cNvPr id="22" name="TextBox 21"/>
          <p:cNvSpPr txBox="1"/>
          <p:nvPr/>
        </p:nvSpPr>
        <p:spPr>
          <a:xfrm>
            <a:off x="25840225" y="29580740"/>
            <a:ext cx="8699046" cy="692497"/>
          </a:xfrm>
          <a:prstGeom prst="rect">
            <a:avLst/>
          </a:prstGeom>
          <a:noFill/>
        </p:spPr>
        <p:txBody>
          <a:bodyPr wrap="square" rtlCol="0">
            <a:spAutoFit/>
          </a:bodyPr>
          <a:lstStyle/>
          <a:p>
            <a:pPr algn="ctr"/>
            <a:r>
              <a:rPr lang="en-US" b="1" i="1" dirty="0" smtClean="0"/>
              <a:t>Figure 3</a:t>
            </a:r>
            <a:r>
              <a:rPr lang="en-US" i="1" dirty="0" smtClean="0"/>
              <a:t>.</a:t>
            </a:r>
            <a:endParaRPr lang="en-US" i="1" dirty="0"/>
          </a:p>
        </p:txBody>
      </p:sp>
      <p:sp>
        <p:nvSpPr>
          <p:cNvPr id="23" name="TextBox 22"/>
          <p:cNvSpPr txBox="1"/>
          <p:nvPr/>
        </p:nvSpPr>
        <p:spPr>
          <a:xfrm>
            <a:off x="35240704" y="29580739"/>
            <a:ext cx="5943600" cy="692497"/>
          </a:xfrm>
          <a:prstGeom prst="rect">
            <a:avLst/>
          </a:prstGeom>
          <a:noFill/>
        </p:spPr>
        <p:txBody>
          <a:bodyPr wrap="square" rtlCol="0">
            <a:spAutoFit/>
          </a:bodyPr>
          <a:lstStyle/>
          <a:p>
            <a:pPr algn="ctr"/>
            <a:r>
              <a:rPr lang="en-US" b="1" i="1" dirty="0" smtClean="0"/>
              <a:t>Figure 4.</a:t>
            </a:r>
            <a:endParaRPr lang="en-US" b="1" i="1" dirty="0"/>
          </a:p>
        </p:txBody>
      </p:sp>
      <p:sp>
        <p:nvSpPr>
          <p:cNvPr id="24" name="TextBox 23"/>
          <p:cNvSpPr txBox="1"/>
          <p:nvPr/>
        </p:nvSpPr>
        <p:spPr>
          <a:xfrm>
            <a:off x="8041282" y="29616629"/>
            <a:ext cx="1981633" cy="692497"/>
          </a:xfrm>
          <a:prstGeom prst="rect">
            <a:avLst/>
          </a:prstGeom>
          <a:noFill/>
        </p:spPr>
        <p:txBody>
          <a:bodyPr wrap="none" rtlCol="0">
            <a:spAutoFit/>
          </a:bodyPr>
          <a:lstStyle/>
          <a:p>
            <a:r>
              <a:rPr lang="en-US" b="1" i="1" dirty="0" smtClean="0"/>
              <a:t>Figure 1</a:t>
            </a:r>
            <a:r>
              <a:rPr lang="en-US" dirty="0" smtClean="0"/>
              <a:t>.</a:t>
            </a:r>
            <a:endParaRPr lang="en-US" dirty="0"/>
          </a:p>
        </p:txBody>
      </p:sp>
      <p:sp>
        <p:nvSpPr>
          <p:cNvPr id="3" name="TextBox 2"/>
          <p:cNvSpPr txBox="1"/>
          <p:nvPr/>
        </p:nvSpPr>
        <p:spPr>
          <a:xfrm>
            <a:off x="391887" y="30380015"/>
            <a:ext cx="43020533" cy="2308324"/>
          </a:xfrm>
          <a:prstGeom prst="rect">
            <a:avLst/>
          </a:prstGeom>
          <a:noFill/>
        </p:spPr>
        <p:txBody>
          <a:bodyPr wrap="square" rtlCol="0">
            <a:spAutoFit/>
          </a:bodyPr>
          <a:lstStyle/>
          <a:p>
            <a:r>
              <a:rPr lang="en-US" sz="3600" b="1" u="sng" dirty="0"/>
              <a:t>References</a:t>
            </a:r>
          </a:p>
          <a:p>
            <a:r>
              <a:rPr lang="en-US" sz="3600" b="1" dirty="0"/>
              <a:t>1. National Elevation Dataset 30 Meter 1-degree Tiles. (n.d.). Retrieved March 25, 2016, from </a:t>
            </a:r>
            <a:r>
              <a:rPr lang="en-US" sz="3600" b="1" dirty="0">
                <a:hlinkClick r:id="rId6"/>
              </a:rPr>
              <a:t>http://datagateway.nrcs.usda.gov/</a:t>
            </a:r>
            <a:r>
              <a:rPr lang="en-US" sz="3600" b="1" dirty="0"/>
              <a:t> Publication Place: Fort Worth, TX. Publisher: National Cartography &amp; Geospatial Center</a:t>
            </a:r>
          </a:p>
          <a:p>
            <a:r>
              <a:rPr lang="en-US" sz="3600" b="1" dirty="0"/>
              <a:t>2. Federal Communications Commission (FCC) Geospatial Data, United States - Minnesota Geospatial Commons. (n.d.). Retrieved March 30, 2016, from </a:t>
            </a:r>
            <a:r>
              <a:rPr lang="en-US" sz="3600" b="1" dirty="0">
                <a:hlinkClick r:id="rId7"/>
              </a:rPr>
              <a:t>https://</a:t>
            </a:r>
            <a:r>
              <a:rPr lang="en-US" sz="3600" b="1" dirty="0" smtClean="0">
                <a:hlinkClick r:id="rId7"/>
              </a:rPr>
              <a:t>gisdata.mn.gov/dataset/util-fcc</a:t>
            </a:r>
            <a:endParaRPr lang="en-US" sz="3600" b="1" dirty="0"/>
          </a:p>
          <a:p>
            <a:r>
              <a:rPr lang="en-US" sz="3600" b="1" dirty="0"/>
              <a:t>3. Foster, N. (2015, June 09). How Much Does A Cell Tower Cost? | Airwave Advisors. Retrieved April 27, 2016, from http://www.airwaveadvisors.com/how-much-does-a-cell-tower-cost</a:t>
            </a:r>
            <a:r>
              <a:rPr lang="en-US" sz="3600" b="1" dirty="0" smtClean="0"/>
              <a:t>/</a:t>
            </a:r>
            <a:endParaRPr lang="en-US" sz="3600" dirty="0"/>
          </a:p>
        </p:txBody>
      </p:sp>
    </p:spTree>
    <p:extLst>
      <p:ext uri="{BB962C8B-B14F-4D97-AF65-F5344CB8AC3E}">
        <p14:creationId xmlns:p14="http://schemas.microsoft.com/office/powerpoint/2010/main" val="576414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56A500E00E16449202C4CA85148084" ma:contentTypeVersion="0" ma:contentTypeDescription="Create a new document." ma:contentTypeScope="" ma:versionID="bd8e1f732c7e3d6f88136f632656002e">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94E9D-1B44-4D82-8BD5-E08377F3C0F4}">
  <ds:schemaRefs>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E23A2FAE-7976-4C68-8B1C-37EE570CD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3CFD46A-BBE8-4BA6-8E0A-7ABA56EB2A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IGLR-research-poster</Template>
  <TotalTime>1621</TotalTime>
  <Words>781</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posters-template</vt:lpstr>
      <vt:lpstr>Cell Tower Coverage Model in Leelanau, Michigan  Created by: Leo Furnari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Names here Department Name, Central Michigan University, Mount Pleasant, Michigan 48859 USA</dc:title>
  <dc:creator>Lynch, Alexander Robert</dc:creator>
  <cp:lastModifiedBy>Furnari, Leo Vincenzo</cp:lastModifiedBy>
  <cp:revision>132</cp:revision>
  <dcterms:created xsi:type="dcterms:W3CDTF">2016-03-22T13:31:03Z</dcterms:created>
  <dcterms:modified xsi:type="dcterms:W3CDTF">2016-04-27T18:21:29Z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0x0101006356A500E00E16449202C4CA85148084</vt:lpwstr>
  </property>
</Properties>
</file>