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68" r:id="rId2"/>
    <p:sldId id="299" r:id="rId3"/>
    <p:sldId id="296" r:id="rId4"/>
    <p:sldId id="257" r:id="rId5"/>
    <p:sldId id="269" r:id="rId6"/>
    <p:sldId id="260" r:id="rId7"/>
    <p:sldId id="261" r:id="rId8"/>
    <p:sldId id="297" r:id="rId9"/>
    <p:sldId id="263" r:id="rId10"/>
    <p:sldId id="264" r:id="rId11"/>
    <p:sldId id="265" r:id="rId12"/>
    <p:sldId id="266" r:id="rId13"/>
    <p:sldId id="267" r:id="rId14"/>
    <p:sldId id="281" r:id="rId15"/>
    <p:sldId id="292" r:id="rId16"/>
    <p:sldId id="293" r:id="rId17"/>
    <p:sldId id="294" r:id="rId18"/>
    <p:sldId id="298" r:id="rId19"/>
    <p:sldId id="29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uyen pham" initials="t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52" autoAdjust="0"/>
  </p:normalViewPr>
  <p:slideViewPr>
    <p:cSldViewPr snapToGrid="0">
      <p:cViewPr varScale="1">
        <p:scale>
          <a:sx n="81" d="100"/>
          <a:sy n="81" d="100"/>
        </p:scale>
        <p:origin x="754" y="6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1E8979-5EB3-4ECC-9E44-9D93B386D185}" type="datetimeFigureOut">
              <a:rPr lang="en-US" smtClean="0"/>
              <a:t>6/1/2022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AEF18F-C256-4E1A-8903-F0BA7EED6D9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FE73D1F-47F2-46A1-8278-34ED81CA0EC3}" type="datetimeFigureOut">
              <a:rPr lang="en-US" smtClean="0"/>
              <a:t>6/1/2022</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A48461A-51EA-4AD2-A775-7D38DF3FA954}"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E73D1F-47F2-46A1-8278-34ED81CA0EC3}" type="datetimeFigureOut">
              <a:rPr lang="en-US" smtClean="0"/>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48461A-51EA-4AD2-A775-7D38DF3FA954}"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E73D1F-47F2-46A1-8278-34ED81CA0EC3}" type="datetimeFigureOut">
              <a:rPr lang="en-US" smtClean="0"/>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48461A-51EA-4AD2-A775-7D38DF3FA954}"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E73D1F-47F2-46A1-8278-34ED81CA0EC3}" type="datetimeFigureOut">
              <a:rPr lang="en-US" smtClean="0"/>
              <a:t>6/1/2022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48461A-51EA-4AD2-A775-7D38DF3FA95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E73D1F-47F2-46A1-8278-34ED81CA0EC3}" type="datetimeFigureOut">
              <a:rPr lang="en-US" smtClean="0"/>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48461A-51EA-4AD2-A775-7D38DF3FA954}"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9FE73D1F-47F2-46A1-8278-34ED81CA0EC3}" type="datetimeFigureOut">
              <a:rPr lang="en-US" smtClean="0"/>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48461A-51EA-4AD2-A775-7D38DF3FA954}"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E73D1F-47F2-46A1-8278-34ED81CA0EC3}" type="datetimeFigureOut">
              <a:rPr lang="en-US" smtClean="0"/>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48461A-51EA-4AD2-A775-7D38DF3FA954}"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E73D1F-47F2-46A1-8278-34ED81CA0EC3}" type="datetimeFigureOut">
              <a:rPr lang="en-US" smtClean="0"/>
              <a:t>6/1/2022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48461A-51EA-4AD2-A775-7D38DF3FA954}"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E73D1F-47F2-46A1-8278-34ED81CA0EC3}" type="datetimeFigureOut">
              <a:rPr lang="en-US" smtClean="0"/>
              <a:t>6/1/2022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48461A-51EA-4AD2-A775-7D38DF3FA954}"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E73D1F-47F2-46A1-8278-34ED81CA0EC3}" type="datetimeFigureOut">
              <a:rPr lang="en-US" smtClean="0"/>
              <a:t>6/1/2022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48461A-51EA-4AD2-A775-7D38DF3FA954}"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E73D1F-47F2-46A1-8278-34ED81CA0EC3}" type="datetimeFigureOut">
              <a:rPr lang="en-US" smtClean="0"/>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48461A-51EA-4AD2-A775-7D38DF3FA954}"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E73D1F-47F2-46A1-8278-34ED81CA0EC3}" type="datetimeFigureOut">
              <a:rPr lang="en-US" smtClean="0"/>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48461A-51EA-4AD2-A775-7D38DF3FA954}"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p:cNvPicPr>
            <a:picLocks noChangeAspect="1"/>
          </p:cNvPicPr>
          <p:nvPr/>
        </p:nvPicPr>
        <p:blipFill>
          <a:blip r:embed="rId14"/>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9FE73D1F-47F2-46A1-8278-34ED81CA0EC3}" type="datetimeFigureOut">
              <a:rPr lang="en-US" smtClean="0"/>
              <a:t>6/1/2022</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5A48461A-51EA-4AD2-A775-7D38DF3FA95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itchFamily="2" charset="-122"/>
        </a:defRPr>
      </a:lvl2pPr>
      <a:lvl3pPr algn="l" rtl="0" fontAlgn="base">
        <a:spcBef>
          <a:spcPct val="0"/>
        </a:spcBef>
        <a:spcAft>
          <a:spcPct val="0"/>
        </a:spcAft>
        <a:defRPr sz="3600">
          <a:solidFill>
            <a:schemeClr val="tx1"/>
          </a:solidFill>
          <a:latin typeface="Arial" panose="020B0604020202020204" pitchFamily="34" charset="0"/>
          <a:ea typeface="SimSun" pitchFamily="2" charset="-122"/>
        </a:defRPr>
      </a:lvl3pPr>
      <a:lvl4pPr algn="l" rtl="0" fontAlgn="base">
        <a:spcBef>
          <a:spcPct val="0"/>
        </a:spcBef>
        <a:spcAft>
          <a:spcPct val="0"/>
        </a:spcAft>
        <a:defRPr sz="3600">
          <a:solidFill>
            <a:schemeClr val="tx1"/>
          </a:solidFill>
          <a:latin typeface="Arial" panose="020B0604020202020204" pitchFamily="34" charset="0"/>
          <a:ea typeface="SimSun" pitchFamily="2" charset="-122"/>
        </a:defRPr>
      </a:lvl4pPr>
      <a:lvl5pPr algn="l" rtl="0" fontAlgn="base">
        <a:spcBef>
          <a:spcPct val="0"/>
        </a:spcBef>
        <a:spcAft>
          <a:spcPct val="0"/>
        </a:spcAft>
        <a:defRPr sz="3600">
          <a:solidFill>
            <a:schemeClr val="tx1"/>
          </a:solidFill>
          <a:latin typeface="Arial" panose="020B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jpe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660"/>
            <a:ext cx="12192000" cy="460375"/>
          </a:xfrm>
          <a:prstGeom prst="rect">
            <a:avLst/>
          </a:prstGeom>
          <a:noFill/>
        </p:spPr>
        <p:txBody>
          <a:bodyPr wrap="square" rtlCol="0">
            <a:spAutoFit/>
          </a:bodyPr>
          <a:lstStyle/>
          <a:p>
            <a:pPr algn="ctr"/>
            <a:r>
              <a:rPr lang="en-US" sz="2400">
                <a:latin typeface="Times New Roman" panose="02020603050405020304" pitchFamily="18" charset="0"/>
                <a:ea typeface="Comfortaa"/>
                <a:cs typeface="Times New Roman" panose="02020603050405020304" pitchFamily="18" charset="0"/>
                <a:sym typeface="Comfortaa"/>
              </a:rPr>
              <a:t>TRƯỜNG ĐẠI HỌC BÁCH KHOA ĐÀ NẴNG</a:t>
            </a:r>
          </a:p>
        </p:txBody>
      </p:sp>
      <p:sp>
        <p:nvSpPr>
          <p:cNvPr id="4" name="TextBox 3"/>
          <p:cNvSpPr txBox="1"/>
          <p:nvPr/>
        </p:nvSpPr>
        <p:spPr>
          <a:xfrm>
            <a:off x="0" y="781261"/>
            <a:ext cx="12192000" cy="646331"/>
          </a:xfrm>
          <a:prstGeom prst="rect">
            <a:avLst/>
          </a:prstGeom>
          <a:noFill/>
        </p:spPr>
        <p:txBody>
          <a:bodyPr wrap="square" rtlCol="0">
            <a:spAutoFit/>
          </a:bodyPr>
          <a:lstStyle/>
          <a:p>
            <a:pPr algn="ctr"/>
            <a:r>
              <a:rPr lang="en-US" sz="1800" i="0" u="none" strike="noStrike" cap="none">
                <a:latin typeface="Times New Roman" panose="02020603050405020304" pitchFamily="18" charset="0"/>
                <a:ea typeface="Comfortaa"/>
                <a:cs typeface="Times New Roman" panose="02020603050405020304" pitchFamily="18" charset="0"/>
                <a:sym typeface="Comfortaa"/>
              </a:rPr>
              <a:t>KHOA ĐIỆN TỬ VIỄN THÔNG</a:t>
            </a:r>
            <a:endParaRPr lang="en-US">
              <a:latin typeface="Times New Roman" panose="02020603050405020304" pitchFamily="18" charset="0"/>
              <a:cs typeface="Times New Roman" panose="02020603050405020304" pitchFamily="18" charset="0"/>
            </a:endParaRPr>
          </a:p>
          <a:p>
            <a:endParaRPr lang="en-US"/>
          </a:p>
        </p:txBody>
      </p:sp>
      <p:cxnSp>
        <p:nvCxnSpPr>
          <p:cNvPr id="5" name="Google Shape;116;p2"/>
          <p:cNvCxnSpPr/>
          <p:nvPr/>
        </p:nvCxnSpPr>
        <p:spPr>
          <a:xfrm>
            <a:off x="5067300" y="1219200"/>
            <a:ext cx="2057400" cy="0"/>
          </a:xfrm>
          <a:prstGeom prst="straightConnector1">
            <a:avLst/>
          </a:prstGeom>
          <a:noFill/>
          <a:ln w="19050" cap="flat" cmpd="sng">
            <a:solidFill>
              <a:schemeClr val="dk1"/>
            </a:solidFill>
            <a:prstDash val="solid"/>
            <a:round/>
            <a:headEnd type="none" w="sm" len="sm"/>
            <a:tailEnd type="none" w="sm" len="sm"/>
          </a:ln>
        </p:spPr>
      </p:cxnSp>
      <p:pic>
        <p:nvPicPr>
          <p:cNvPr id="6" name="Google Shape;109;p2" descr="C:\Users\ASUS-PRO\Downloads\1.jpg"/>
          <p:cNvPicPr preferRelativeResize="0"/>
          <p:nvPr/>
        </p:nvPicPr>
        <p:blipFill rotWithShape="1">
          <a:blip r:embed="rId2"/>
          <a:srcRect/>
          <a:stretch>
            <a:fillRect/>
          </a:stretch>
        </p:blipFill>
        <p:spPr>
          <a:xfrm>
            <a:off x="509075" y="431588"/>
            <a:ext cx="1172163" cy="1137285"/>
          </a:xfrm>
          <a:prstGeom prst="rect">
            <a:avLst/>
          </a:prstGeom>
          <a:noFill/>
          <a:ln>
            <a:noFill/>
          </a:ln>
        </p:spPr>
      </p:pic>
      <p:pic>
        <p:nvPicPr>
          <p:cNvPr id="7" name="Google Shape;110;p2" descr="C:\Users\ASUS-PRO\Downloads\2.jpg"/>
          <p:cNvPicPr preferRelativeResize="0"/>
          <p:nvPr/>
        </p:nvPicPr>
        <p:blipFill rotWithShape="1">
          <a:blip r:embed="rId3"/>
          <a:srcRect l="12978" t="11731" r="12827" b="11431"/>
          <a:stretch>
            <a:fillRect/>
          </a:stretch>
        </p:blipFill>
        <p:spPr>
          <a:xfrm>
            <a:off x="10447692" y="406312"/>
            <a:ext cx="1159615" cy="1159614"/>
          </a:xfrm>
          <a:prstGeom prst="ellipse">
            <a:avLst/>
          </a:prstGeom>
          <a:noFill/>
          <a:ln>
            <a:noFill/>
          </a:ln>
        </p:spPr>
      </p:pic>
      <p:sp>
        <p:nvSpPr>
          <p:cNvPr id="8" name="TextBox 7"/>
          <p:cNvSpPr txBox="1"/>
          <p:nvPr/>
        </p:nvSpPr>
        <p:spPr>
          <a:xfrm>
            <a:off x="0" y="1568949"/>
            <a:ext cx="12192000" cy="1630045"/>
          </a:xfrm>
          <a:prstGeom prst="rect">
            <a:avLst/>
          </a:prstGeom>
          <a:noFill/>
        </p:spPr>
        <p:txBody>
          <a:bodyPr wrap="square" rtlCol="0">
            <a:spAutoFit/>
          </a:bodyPr>
          <a:lstStyle/>
          <a:p>
            <a:pPr algn="ctr"/>
            <a:r>
              <a:rPr lang="en-US" sz="5400">
                <a:latin typeface="Times New Roman" panose="02020603050405020304" pitchFamily="18" charset="0"/>
                <a:cs typeface="Times New Roman" panose="02020603050405020304" pitchFamily="18" charset="0"/>
              </a:rPr>
              <a:t>BÁO CÁO CUỐI KÌ</a:t>
            </a:r>
          </a:p>
          <a:p>
            <a:pPr algn="ctr"/>
            <a:endParaRPr lang="en-US" sz="1400">
              <a:latin typeface="Times New Roman" panose="02020603050405020304" pitchFamily="18" charset="0"/>
              <a:cs typeface="Times New Roman" panose="02020603050405020304" pitchFamily="18" charset="0"/>
            </a:endParaRPr>
          </a:p>
          <a:p>
            <a:pPr algn="ctr"/>
            <a:r>
              <a:rPr lang="en-US" sz="3200">
                <a:latin typeface="Times New Roman" panose="02020603050405020304" pitchFamily="18" charset="0"/>
                <a:cs typeface="Times New Roman" panose="02020603050405020304" pitchFamily="18" charset="0"/>
              </a:rPr>
              <a:t>CHUYÊN ĐỀ-KTMT</a:t>
            </a:r>
          </a:p>
        </p:txBody>
      </p:sp>
      <p:sp>
        <p:nvSpPr>
          <p:cNvPr id="10" name="TextBox 9"/>
          <p:cNvSpPr txBox="1"/>
          <p:nvPr/>
        </p:nvSpPr>
        <p:spPr>
          <a:xfrm>
            <a:off x="3774446" y="3936100"/>
            <a:ext cx="4643022" cy="224536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sym typeface="+mn-ea"/>
              </a:rPr>
              <a:t>GVHD:</a:t>
            </a:r>
            <a:r>
              <a:rPr lang="vi-VN" altLang="en-US" sz="2000">
                <a:latin typeface="Times New Roman" panose="02020603050405020304" pitchFamily="18" charset="0"/>
                <a:cs typeface="Times New Roman" panose="02020603050405020304" pitchFamily="18" charset="0"/>
                <a:sym typeface="+mn-ea"/>
              </a:rPr>
              <a:t>	T</a:t>
            </a:r>
            <a:r>
              <a:rPr lang="en-US" sz="2000">
                <a:latin typeface="Times New Roman" panose="02020603050405020304" pitchFamily="18" charset="0"/>
                <a:cs typeface="Times New Roman" panose="02020603050405020304" pitchFamily="18" charset="0"/>
                <a:sym typeface="+mn-ea"/>
              </a:rPr>
              <a:t>rần Thị Minh Hạnh</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Thành viên nhóm 6:</a:t>
            </a:r>
          </a:p>
          <a:p>
            <a:r>
              <a:rPr lang="vi-VN" altLang="en-US"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Huỳnh Sơn Đông            </a:t>
            </a:r>
            <a:r>
              <a:rPr lang="vi-VN" altLang="en-US"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18DT3</a:t>
            </a:r>
          </a:p>
          <a:p>
            <a:r>
              <a:rPr lang="vi-VN" altLang="en-US"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Lê Chí Đức                   </a:t>
            </a:r>
            <a:r>
              <a:rPr lang="vi-VN" altLang="en-US"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18DT3</a:t>
            </a:r>
          </a:p>
          <a:p>
            <a:r>
              <a:rPr lang="vi-VN" altLang="en-US"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Võ Lý Hoàng Hoan      </a:t>
            </a:r>
            <a:r>
              <a:rPr lang="vi-VN" altLang="en-US"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18DT3</a:t>
            </a:r>
          </a:p>
          <a:p>
            <a:r>
              <a:rPr lang="vi-VN" altLang="en-US"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Lê Văn Mạnh                  </a:t>
            </a:r>
            <a:r>
              <a:rPr lang="vi-VN" altLang="en-US"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18DT3</a:t>
            </a:r>
          </a:p>
          <a:p>
            <a:r>
              <a:rPr lang="vi-VN" altLang="en-US"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Phạm Thị Thanh Tuyền</a:t>
            </a:r>
            <a:r>
              <a:rPr lang="vi-VN" altLang="en-US"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18DT3</a:t>
            </a:r>
          </a:p>
        </p:txBody>
      </p:sp>
      <p:sp>
        <p:nvSpPr>
          <p:cNvPr id="2" name="Text Box 1"/>
          <p:cNvSpPr txBox="1"/>
          <p:nvPr/>
        </p:nvSpPr>
        <p:spPr>
          <a:xfrm>
            <a:off x="2056130" y="3337560"/>
            <a:ext cx="8079740" cy="460375"/>
          </a:xfrm>
          <a:prstGeom prst="rect">
            <a:avLst/>
          </a:prstGeom>
          <a:noFill/>
        </p:spPr>
        <p:txBody>
          <a:bodyPr wrap="square" rtlCol="0">
            <a:spAutoFit/>
          </a:bodyPr>
          <a:lstStyle/>
          <a:p>
            <a:pPr algn="ctr"/>
            <a:r>
              <a:rPr lang="vi-VN" altLang="en-US" sz="2400" i="1">
                <a:latin typeface="Times New Roman" panose="02020603050405020304" pitchFamily="18" charset="0"/>
                <a:cs typeface="Times New Roman" panose="02020603050405020304" pitchFamily="18" charset="0"/>
              </a:rPr>
              <a:t>Đề tài: Phân loại 5 loại rau củ quả sử dụng HOG, PCA và SVM</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643467" y="321734"/>
            <a:ext cx="10905066" cy="1135737"/>
          </a:xfrm>
          <a:prstGeom prst="rect">
            <a:avLst/>
          </a:prstGeom>
        </p:spPr>
        <p:txBody>
          <a:bodyPr spcFirstLastPara="1" vert="horz" lIns="91440" tIns="45720" rIns="91440" bIns="45720" rtlCol="0" anchor="ctr" anchorCtr="0">
            <a:normAutofit/>
          </a:bodyPr>
          <a:lstStyle/>
          <a:p>
            <a:pPr lvl="0" algn="just">
              <a:spcBef>
                <a:spcPct val="0"/>
              </a:spcBef>
            </a:pPr>
            <a:r>
              <a:rPr lang="en-US" sz="3200" b="1" i="1" kern="1200">
                <a:solidFill>
                  <a:schemeClr val="tx1"/>
                </a:solidFill>
                <a:latin typeface="Times New Roman" panose="02020603050405020304" pitchFamily="18" charset="0"/>
                <a:cs typeface="Times New Roman" panose="02020603050405020304" pitchFamily="18" charset="0"/>
              </a:rPr>
              <a:t>3.</a:t>
            </a:r>
            <a:r>
              <a:rPr lang="vi-VN" altLang="en-US" sz="3200" b="1" i="1" kern="1200">
                <a:solidFill>
                  <a:schemeClr val="tx1"/>
                </a:solidFill>
                <a:latin typeface="Times New Roman" panose="02020603050405020304" pitchFamily="18" charset="0"/>
                <a:cs typeface="Times New Roman" panose="02020603050405020304" pitchFamily="18" charset="0"/>
              </a:rPr>
              <a:t> </a:t>
            </a:r>
            <a:r>
              <a:rPr lang="en-US" sz="3200" b="1" i="1" kern="1200">
                <a:solidFill>
                  <a:schemeClr val="tx1"/>
                </a:solidFill>
                <a:latin typeface="Times New Roman" panose="02020603050405020304" pitchFamily="18" charset="0"/>
                <a:cs typeface="Times New Roman" panose="02020603050405020304" pitchFamily="18" charset="0"/>
              </a:rPr>
              <a:t>Support Vector Machine - SVM</a:t>
            </a:r>
            <a:endParaRPr lang="en-US" sz="3200" b="1" i="1" u="sng" kern="1200">
              <a:solidFill>
                <a:schemeClr val="tx1"/>
              </a:solidFill>
              <a:latin typeface="Times New Roman" panose="02020603050405020304" pitchFamily="18" charset="0"/>
              <a:cs typeface="Times New Roman" panose="02020603050405020304" pitchFamily="18" charset="0"/>
            </a:endParaRPr>
          </a:p>
        </p:txBody>
      </p:sp>
      <p:sp>
        <p:nvSpPr>
          <p:cNvPr id="92" name="Google Shape;92;p15"/>
          <p:cNvSpPr txBox="1">
            <a:spLocks noGrp="1"/>
          </p:cNvSpPr>
          <p:nvPr>
            <p:ph type="subTitle" idx="1"/>
          </p:nvPr>
        </p:nvSpPr>
        <p:spPr>
          <a:xfrm>
            <a:off x="643255" y="1457325"/>
            <a:ext cx="6572885" cy="4394200"/>
          </a:xfrm>
          <a:prstGeom prst="rect">
            <a:avLst/>
          </a:prstGeom>
        </p:spPr>
        <p:txBody>
          <a:bodyPr spcFirstLastPara="1" vert="horz" lIns="91440" tIns="45720" rIns="91440" bIns="45720" rtlCol="0" anchorCtr="0">
            <a:normAutofit/>
          </a:bodyPr>
          <a:lstStyle/>
          <a:p>
            <a:pPr marL="0" lvl="0" indent="0" algn="just" fontAlgn="base">
              <a:lnSpc>
                <a:spcPct val="150000"/>
              </a:lnSpc>
              <a:spcAft>
                <a:spcPts val="600"/>
              </a:spcAft>
              <a:buFont typeface="Arial" panose="020B0604020202020204" pitchFamily="34" charset="0"/>
              <a:buNone/>
            </a:pPr>
            <a:r>
              <a:rPr lang="en-US" sz="2400" b="1" i="1">
                <a:solidFill>
                  <a:schemeClr val="tx1"/>
                </a:solidFill>
                <a:latin typeface="Times New Roman" panose="02020603050405020304" pitchFamily="18" charset="0"/>
                <a:cs typeface="Times New Roman" panose="02020603050405020304" pitchFamily="18" charset="0"/>
              </a:rPr>
              <a:t>Định nghĩa:</a:t>
            </a:r>
          </a:p>
          <a:p>
            <a:pPr marL="0" indent="0" algn="just" fontAlgn="base">
              <a:lnSpc>
                <a:spcPct val="150000"/>
              </a:lnSpc>
              <a:spcAft>
                <a:spcPts val="600"/>
              </a:spcAft>
              <a:buNone/>
            </a:pPr>
            <a:r>
              <a:rPr lang="en-US" sz="2000">
                <a:solidFill>
                  <a:schemeClr val="tx1"/>
                </a:solidFill>
                <a:latin typeface="Times New Roman" panose="02020603050405020304" pitchFamily="18" charset="0"/>
                <a:cs typeface="Times New Roman" panose="02020603050405020304" pitchFamily="18" charset="0"/>
              </a:rPr>
              <a:t>Support Vector Machine (SVM) là một mô hình học máy rất mạnh mẽ và linh hoạt, có khả năng thực hiện phân loại tuyến tính hoặc phi tuyến, hồi quy và thậm chí phát hiện ngoại lệ.</a:t>
            </a:r>
          </a:p>
          <a:p>
            <a:pPr marL="0" indent="0" algn="just" fontAlgn="base">
              <a:lnSpc>
                <a:spcPct val="150000"/>
              </a:lnSpc>
              <a:spcAft>
                <a:spcPts val="600"/>
              </a:spcAft>
              <a:buNone/>
            </a:pPr>
            <a:r>
              <a:rPr lang="en-US" sz="2000">
                <a:solidFill>
                  <a:schemeClr val="tx1"/>
                </a:solidFill>
                <a:latin typeface="Times New Roman" panose="02020603050405020304" pitchFamily="18" charset="0"/>
                <a:cs typeface="Times New Roman" panose="02020603050405020304" pitchFamily="18" charset="0"/>
              </a:rPr>
              <a:t>Đây là một trong những mô hình phổ biến nhất trong học máy. SVM đặc biệt thích hợp để phân loại các tập dữ liệu phức tạp nhưng có kích thước vừa hoặc nhỏ.</a:t>
            </a:r>
          </a:p>
          <a:p>
            <a:pPr fontAlgn="base">
              <a:spcAft>
                <a:spcPts val="600"/>
              </a:spcAft>
              <a:buFont typeface="Arial" panose="020B0604020202020204" pitchFamily="34" charset="0"/>
              <a:buChar char="•"/>
            </a:pPr>
            <a:endParaRPr lang="en-US" sz="2000">
              <a:solidFill>
                <a:schemeClr val="tx1"/>
              </a:solidFill>
            </a:endParaRPr>
          </a:p>
        </p:txBody>
      </p:sp>
      <p:pic>
        <p:nvPicPr>
          <p:cNvPr id="5" name="Picture 4" descr="Chart, scatter chart&#10;&#10;Description automatically generated"/>
          <p:cNvPicPr>
            <a:picLocks noChangeAspect="1"/>
          </p:cNvPicPr>
          <p:nvPr/>
        </p:nvPicPr>
        <p:blipFill>
          <a:blip r:embed="rId3"/>
          <a:stretch>
            <a:fillRect/>
          </a:stretch>
        </p:blipFill>
        <p:spPr>
          <a:xfrm>
            <a:off x="7368540" y="1649730"/>
            <a:ext cx="4180205" cy="4009390"/>
          </a:xfrm>
          <a:prstGeom prst="rect">
            <a:avLst/>
          </a:prstGeom>
        </p:spPr>
      </p:pic>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1000"/>
                                        <p:tgtEl>
                                          <p:spTgt spid="91"/>
                                        </p:tgtEl>
                                      </p:cBhvr>
                                    </p:animEffect>
                                    <p:anim calcmode="lin" valueType="num">
                                      <p:cBhvr>
                                        <p:cTn id="8" dur="1000" fill="hold"/>
                                        <p:tgtEl>
                                          <p:spTgt spid="91"/>
                                        </p:tgtEl>
                                        <p:attrNameLst>
                                          <p:attrName>ppt_x</p:attrName>
                                        </p:attrNameLst>
                                      </p:cBhvr>
                                      <p:tavLst>
                                        <p:tav tm="0">
                                          <p:val>
                                            <p:strVal val="#ppt_x"/>
                                          </p:val>
                                        </p:tav>
                                        <p:tav tm="100000">
                                          <p:val>
                                            <p:strVal val="#ppt_x"/>
                                          </p:val>
                                        </p:tav>
                                      </p:tavLst>
                                    </p:anim>
                                    <p:anim calcmode="lin" valueType="num">
                                      <p:cBhvr>
                                        <p:cTn id="9"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92">
                                            <p:txEl>
                                              <p:pRg st="0" end="0"/>
                                            </p:txEl>
                                          </p:spTgt>
                                        </p:tgtEl>
                                        <p:attrNameLst>
                                          <p:attrName>style.visibility</p:attrName>
                                        </p:attrNameLst>
                                      </p:cBhvr>
                                      <p:to>
                                        <p:strVal val="visible"/>
                                      </p:to>
                                    </p:set>
                                    <p:animEffect transition="in" filter="wipe(down)">
                                      <p:cBhvr>
                                        <p:cTn id="21" dur="500"/>
                                        <p:tgtEl>
                                          <p:spTgt spid="9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92">
                                            <p:txEl>
                                              <p:pRg st="1" end="1"/>
                                            </p:txEl>
                                          </p:spTgt>
                                        </p:tgtEl>
                                        <p:attrNameLst>
                                          <p:attrName>style.visibility</p:attrName>
                                        </p:attrNameLst>
                                      </p:cBhvr>
                                      <p:to>
                                        <p:strVal val="visible"/>
                                      </p:to>
                                    </p:set>
                                    <p:animEffect transition="in" filter="wheel(1)">
                                      <p:cBhvr>
                                        <p:cTn id="26" dur="2000"/>
                                        <p:tgtEl>
                                          <p:spTgt spid="92">
                                            <p:txEl>
                                              <p:pRg st="1" end="1"/>
                                            </p:txEl>
                                          </p:spTgt>
                                        </p:tgtEl>
                                      </p:cBhvr>
                                    </p:animEffect>
                                  </p:childTnLst>
                                </p:cTn>
                              </p:par>
                              <p:par>
                                <p:cTn id="27" presetID="21" presetClass="entr" presetSubtype="1" fill="hold" nodeType="withEffect">
                                  <p:stCondLst>
                                    <p:cond delay="0"/>
                                  </p:stCondLst>
                                  <p:childTnLst>
                                    <p:set>
                                      <p:cBhvr>
                                        <p:cTn id="28" dur="1" fill="hold">
                                          <p:stCondLst>
                                            <p:cond delay="0"/>
                                          </p:stCondLst>
                                        </p:cTn>
                                        <p:tgtEl>
                                          <p:spTgt spid="92">
                                            <p:txEl>
                                              <p:pRg st="2" end="2"/>
                                            </p:txEl>
                                          </p:spTgt>
                                        </p:tgtEl>
                                        <p:attrNameLst>
                                          <p:attrName>style.visibility</p:attrName>
                                        </p:attrNameLst>
                                      </p:cBhvr>
                                      <p:to>
                                        <p:strVal val="visible"/>
                                      </p:to>
                                    </p:set>
                                    <p:animEffect transition="in" filter="wheel(1)">
                                      <p:cBhvr>
                                        <p:cTn id="29" dur="2000"/>
                                        <p:tgtEl>
                                          <p:spTgt spid="9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20410" y="1562735"/>
            <a:ext cx="5817870" cy="1851660"/>
          </a:xfrm>
        </p:spPr>
        <p:txBody>
          <a:bodyPr/>
          <a:lstStyle/>
          <a:p>
            <a:r>
              <a:rPr lang="en-US" sz="2000">
                <a:latin typeface="Times New Roman" panose="02020603050405020304" pitchFamily="18" charset="0"/>
                <a:cs typeface="Times New Roman" panose="02020603050405020304" pitchFamily="18" charset="0"/>
              </a:rPr>
              <a:t>C</a:t>
            </a:r>
            <a:r>
              <a:rPr lang="vi-VN" sz="2000">
                <a:latin typeface="Times New Roman" panose="02020603050405020304" pitchFamily="18" charset="0"/>
                <a:cs typeface="Times New Roman" panose="02020603050405020304" pitchFamily="18" charset="0"/>
              </a:rPr>
              <a:t>ho </a:t>
            </a:r>
            <a:r>
              <a:rPr lang="vi-VN" sz="2000" dirty="0">
                <a:latin typeface="Times New Roman" panose="02020603050405020304" pitchFamily="18" charset="0"/>
                <a:cs typeface="Times New Roman" panose="02020603050405020304" pitchFamily="18" charset="0"/>
              </a:rPr>
              <a:t>thấy tập dữ liệu có thể được phân tách dễ dàng bằng một đường </a:t>
            </a:r>
            <a:r>
              <a:rPr lang="vi-VN" sz="2000">
                <a:latin typeface="Times New Roman" panose="02020603050405020304" pitchFamily="18" charset="0"/>
                <a:cs typeface="Times New Roman" panose="02020603050405020304" pitchFamily="18" charset="0"/>
              </a:rPr>
              <a:t>thẳng. </a:t>
            </a:r>
            <a:r>
              <a:rPr lang="vi-VN" sz="2000" dirty="0">
                <a:latin typeface="Times New Roman" panose="02020603050405020304" pitchFamily="18" charset="0"/>
                <a:cs typeface="Times New Roman" panose="02020603050405020304" pitchFamily="18" charset="0"/>
              </a:rPr>
              <a:t>Ta thấy được các ranh giới quyết định của ba bộ phân loại </a:t>
            </a:r>
            <a:r>
              <a:rPr lang="vi-VN" sz="2000">
                <a:latin typeface="Times New Roman" panose="02020603050405020304" pitchFamily="18" charset="0"/>
                <a:cs typeface="Times New Roman" panose="02020603050405020304" pitchFamily="18" charset="0"/>
              </a:rPr>
              <a:t>tuyến tính</a:t>
            </a:r>
            <a:r>
              <a:rPr lang="en-US" sz="2000">
                <a:latin typeface="Times New Roman" panose="02020603050405020304" pitchFamily="18" charset="0"/>
                <a:cs typeface="Times New Roman" panose="02020603050405020304" pitchFamily="18" charset="0"/>
              </a:rPr>
              <a:t>.</a:t>
            </a:r>
            <a:r>
              <a:rPr lang="vi-VN" sz="200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4" name="Picture 3" descr="IMG_256"/>
          <p:cNvPicPr/>
          <p:nvPr/>
        </p:nvPicPr>
        <p:blipFill>
          <a:blip r:embed="rId2"/>
          <a:stretch>
            <a:fillRect/>
          </a:stretch>
        </p:blipFill>
        <p:spPr>
          <a:xfrm>
            <a:off x="838835" y="1677670"/>
            <a:ext cx="4582160" cy="4220845"/>
          </a:xfrm>
          <a:prstGeom prst="rect">
            <a:avLst/>
          </a:prstGeom>
          <a:noFill/>
          <a:ln w="9525">
            <a:noFill/>
          </a:ln>
        </p:spPr>
      </p:pic>
      <p:sp>
        <p:nvSpPr>
          <p:cNvPr id="7" name="Subtitle 6"/>
          <p:cNvSpPr>
            <a:spLocks noGrp="1"/>
          </p:cNvSpPr>
          <p:nvPr>
            <p:ph type="subTitle" idx="1"/>
          </p:nvPr>
        </p:nvSpPr>
        <p:spPr>
          <a:xfrm>
            <a:off x="769955" y="729864"/>
            <a:ext cx="2951255" cy="408677"/>
          </a:xfrm>
        </p:spPr>
        <p:txBody>
          <a:bodyPr/>
          <a:lstStyle/>
          <a:p>
            <a:pPr marL="0" indent="0">
              <a:buNone/>
            </a:pPr>
            <a:r>
              <a:rPr lang="en-US" sz="2400" b="1" i="1" err="1">
                <a:latin typeface="Times New Roman" panose="02020603050405020304" pitchFamily="18" charset="0"/>
                <a:cs typeface="Times New Roman" panose="02020603050405020304" pitchFamily="18" charset="0"/>
              </a:rPr>
              <a:t>Phân</a:t>
            </a:r>
            <a:r>
              <a:rPr lang="en-US" sz="2400" b="1" i="1">
                <a:latin typeface="Times New Roman" panose="02020603050405020304" pitchFamily="18" charset="0"/>
                <a:cs typeface="Times New Roman" panose="02020603050405020304" pitchFamily="18" charset="0"/>
              </a:rPr>
              <a:t> tích:</a:t>
            </a:r>
            <a:endParaRPr lang="en-US" sz="2400" b="1" i="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40780" y="1390650"/>
            <a:ext cx="5472430" cy="4060190"/>
          </a:xfrm>
        </p:spPr>
        <p:txBody>
          <a:bodyPr/>
          <a:lstStyle/>
          <a:p>
            <a:pPr>
              <a:lnSpc>
                <a:spcPct val="150000"/>
              </a:lnSpc>
            </a:pPr>
            <a:r>
              <a:rPr lang="vi-VN" sz="2000">
                <a:latin typeface="Times New Roman" panose="02020603050405020304" pitchFamily="18" charset="0"/>
                <a:cs typeface="Times New Roman" panose="02020603050405020304" pitchFamily="18" charset="0"/>
              </a:rPr>
              <a:t>Có </a:t>
            </a:r>
            <a:r>
              <a:rPr lang="vi-VN" sz="2000" dirty="0">
                <a:latin typeface="Times New Roman" panose="02020603050405020304" pitchFamily="18" charset="0"/>
                <a:cs typeface="Times New Roman" panose="02020603050405020304" pitchFamily="18" charset="0"/>
              </a:rPr>
              <a:t>hai loại phân loại </a:t>
            </a:r>
            <a:r>
              <a:rPr lang="vi-VN" sz="2000">
                <a:latin typeface="Times New Roman" panose="02020603050405020304" pitchFamily="18" charset="0"/>
                <a:cs typeface="Times New Roman" panose="02020603050405020304" pitchFamily="18" charset="0"/>
              </a:rPr>
              <a:t>lề là</a:t>
            </a:r>
            <a:r>
              <a:rPr lang="en-US" sz="2000">
                <a:latin typeface="Times New Roman" panose="02020603050405020304" pitchFamily="18" charset="0"/>
                <a:cs typeface="Times New Roman" panose="02020603050405020304" pitchFamily="18" charset="0"/>
              </a:rPr>
              <a:t>:</a:t>
            </a:r>
            <a:r>
              <a:rPr lang="vi-VN" sz="200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phân loại lề </a:t>
            </a:r>
            <a:r>
              <a:rPr lang="vi-VN" sz="2000">
                <a:latin typeface="Times New Roman" panose="02020603050405020304" pitchFamily="18" charset="0"/>
                <a:cs typeface="Times New Roman" panose="02020603050405020304" pitchFamily="18" charset="0"/>
              </a:rPr>
              <a:t>cứng và </a:t>
            </a:r>
            <a:r>
              <a:rPr lang="vi-VN" sz="2000" dirty="0">
                <a:latin typeface="Times New Roman" panose="02020603050405020304" pitchFamily="18" charset="0"/>
                <a:cs typeface="Times New Roman" panose="02020603050405020304" pitchFamily="18" charset="0"/>
              </a:rPr>
              <a:t>phân loại </a:t>
            </a:r>
            <a:r>
              <a:rPr lang="vi-VN" sz="2000">
                <a:latin typeface="Times New Roman" panose="02020603050405020304" pitchFamily="18" charset="0"/>
                <a:cs typeface="Times New Roman" panose="02020603050405020304" pitchFamily="18" charset="0"/>
              </a:rPr>
              <a:t>lề mềm</a:t>
            </a:r>
            <a:r>
              <a:rPr lang="en-US" sz="2000">
                <a:latin typeface="Times New Roman" panose="02020603050405020304" pitchFamily="18" charset="0"/>
                <a:cs typeface="Times New Roman" panose="02020603050405020304" pitchFamily="18" charset="0"/>
              </a:rPr>
              <a:t>.</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a:t>
            </a:r>
            <a:r>
              <a:rPr lang="vi-VN" sz="2000">
                <a:latin typeface="Times New Roman" panose="02020603050405020304" pitchFamily="18" charset="0"/>
                <a:cs typeface="Times New Roman" panose="02020603050405020304" pitchFamily="18" charset="0"/>
              </a:rPr>
              <a:t>Phân </a:t>
            </a:r>
            <a:r>
              <a:rPr lang="vi-VN" sz="2000" dirty="0">
                <a:latin typeface="Times New Roman" panose="02020603050405020304" pitchFamily="18" charset="0"/>
                <a:cs typeface="Times New Roman" panose="02020603050405020304" pitchFamily="18" charset="0"/>
              </a:rPr>
              <a:t>loại lề </a:t>
            </a:r>
            <a:r>
              <a:rPr lang="vi-VN" sz="2000">
                <a:latin typeface="Times New Roman" panose="02020603050405020304" pitchFamily="18" charset="0"/>
                <a:cs typeface="Times New Roman" panose="02020603050405020304" pitchFamily="18" charset="0"/>
              </a:rPr>
              <a:t>cứng (</a:t>
            </a:r>
            <a:r>
              <a:rPr lang="vi-VN" sz="2000" i="1">
                <a:latin typeface="Times New Roman" panose="02020603050405020304" pitchFamily="18" charset="0"/>
                <a:cs typeface="Times New Roman" panose="02020603050405020304" pitchFamily="18" charset="0"/>
              </a:rPr>
              <a:t>hard margin classification</a:t>
            </a:r>
            <a:r>
              <a:rPr lang="vi-VN" sz="2000">
                <a:latin typeface="Times New Roman" panose="02020603050405020304" pitchFamily="18" charset="0"/>
                <a:cs typeface="Times New Roman" panose="02020603050405020304" pitchFamily="18" charset="0"/>
              </a:rPr>
              <a:t>) là </a:t>
            </a:r>
            <a:r>
              <a:rPr lang="vi-VN" sz="2000" dirty="0">
                <a:latin typeface="Times New Roman" panose="02020603050405020304" pitchFamily="18" charset="0"/>
                <a:cs typeface="Times New Roman" panose="02020603050405020304" pitchFamily="18" charset="0"/>
              </a:rPr>
              <a:t>phân loại áp đặt nghiêm ngặt rằng tất cả các trường hợp cùng một lớp phải đều nằm ở cùng một phía</a:t>
            </a:r>
            <a:r>
              <a:rPr lang="vi-VN" sz="2000">
                <a:latin typeface="Times New Roman" panose="02020603050405020304" pitchFamily="18" charset="0"/>
                <a:cs typeface="Times New Roman" panose="02020603050405020304" pitchFamily="18" charset="0"/>
              </a:rPr>
              <a:t>. </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a:t>
            </a:r>
            <a:r>
              <a:rPr lang="vi-VN" sz="2000">
                <a:latin typeface="Times New Roman" panose="02020603050405020304" pitchFamily="18" charset="0"/>
                <a:cs typeface="Times New Roman" panose="02020603050405020304" pitchFamily="18" charset="0"/>
              </a:rPr>
              <a:t>Phân </a:t>
            </a:r>
            <a:r>
              <a:rPr lang="vi-VN" sz="2000" dirty="0">
                <a:latin typeface="Times New Roman" panose="02020603050405020304" pitchFamily="18" charset="0"/>
                <a:cs typeface="Times New Roman" panose="02020603050405020304" pitchFamily="18" charset="0"/>
              </a:rPr>
              <a:t>loại lề </a:t>
            </a:r>
            <a:r>
              <a:rPr lang="vi-VN" sz="2000">
                <a:latin typeface="Times New Roman" panose="02020603050405020304" pitchFamily="18" charset="0"/>
                <a:cs typeface="Times New Roman" panose="02020603050405020304" pitchFamily="18" charset="0"/>
              </a:rPr>
              <a:t>mềm (</a:t>
            </a:r>
            <a:r>
              <a:rPr lang="vi-VN" sz="2000" i="1">
                <a:latin typeface="Times New Roman" panose="02020603050405020304" pitchFamily="18" charset="0"/>
                <a:cs typeface="Times New Roman" panose="02020603050405020304" pitchFamily="18" charset="0"/>
              </a:rPr>
              <a:t>s</a:t>
            </a:r>
            <a:r>
              <a:rPr lang="en-US" sz="2000" i="1">
                <a:latin typeface="Times New Roman" panose="02020603050405020304" pitchFamily="18" charset="0"/>
                <a:cs typeface="Times New Roman" panose="02020603050405020304" pitchFamily="18" charset="0"/>
              </a:rPr>
              <a:t>oft margin classification) </a:t>
            </a:r>
            <a:r>
              <a:rPr lang="vi-VN" sz="2000">
                <a:latin typeface="Times New Roman" panose="02020603050405020304" pitchFamily="18" charset="0"/>
                <a:cs typeface="Times New Roman" panose="02020603050405020304" pitchFamily="18" charset="0"/>
              </a:rPr>
              <a:t>có </a:t>
            </a:r>
            <a:r>
              <a:rPr lang="vi-VN" sz="2000" dirty="0">
                <a:latin typeface="Times New Roman" panose="02020603050405020304" pitchFamily="18" charset="0"/>
                <a:cs typeface="Times New Roman" panose="02020603050405020304" pitchFamily="18" charset="0"/>
              </a:rPr>
              <a:t>mục tiêu là tìm ra sự cân bằng giữa việc giữ cho lề càng rộng càng tốt và đồng thời cho phép các trường hợp vi phạm ở mức </a:t>
            </a:r>
            <a:r>
              <a:rPr lang="vi-VN" sz="2000">
                <a:latin typeface="Times New Roman" panose="02020603050405020304" pitchFamily="18" charset="0"/>
                <a:cs typeface="Times New Roman" panose="02020603050405020304" pitchFamily="18" charset="0"/>
              </a:rPr>
              <a:t>tối thiểu</a:t>
            </a:r>
            <a:r>
              <a:rPr lang="en-US" sz="200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69955" y="729864"/>
            <a:ext cx="2951255" cy="408677"/>
          </a:xfrm>
        </p:spPr>
        <p:txBody>
          <a:bodyPr/>
          <a:lstStyle/>
          <a:p>
            <a:pPr marL="0" indent="0">
              <a:buNone/>
            </a:pPr>
            <a:r>
              <a:rPr lang="en-US" sz="2400" b="1" i="1" err="1">
                <a:latin typeface="Times New Roman" panose="02020603050405020304" pitchFamily="18" charset="0"/>
                <a:cs typeface="Times New Roman" panose="02020603050405020304" pitchFamily="18" charset="0"/>
              </a:rPr>
              <a:t>Phân</a:t>
            </a:r>
            <a:r>
              <a:rPr lang="en-US" sz="2400" b="1" i="1">
                <a:latin typeface="Times New Roman" panose="02020603050405020304" pitchFamily="18" charset="0"/>
                <a:cs typeface="Times New Roman" panose="02020603050405020304" pitchFamily="18" charset="0"/>
              </a:rPr>
              <a:t> tích:</a:t>
            </a:r>
            <a:endParaRPr lang="en-US" sz="2400" b="1" i="1" dirty="0">
              <a:latin typeface="Times New Roman" panose="02020603050405020304" pitchFamily="18" charset="0"/>
              <a:cs typeface="Times New Roman" panose="02020603050405020304" pitchFamily="18" charset="0"/>
            </a:endParaRPr>
          </a:p>
        </p:txBody>
      </p:sp>
      <p:pic>
        <p:nvPicPr>
          <p:cNvPr id="7" name="Picture 6" descr="IMG_256"/>
          <p:cNvPicPr/>
          <p:nvPr/>
        </p:nvPicPr>
        <p:blipFill>
          <a:blip r:embed="rId2"/>
          <a:stretch>
            <a:fillRect/>
          </a:stretch>
        </p:blipFill>
        <p:spPr>
          <a:xfrm>
            <a:off x="930910" y="1390650"/>
            <a:ext cx="4986020" cy="4392930"/>
          </a:xfrm>
          <a:prstGeom prst="rect">
            <a:avLst/>
          </a:prstGeom>
          <a:noFill/>
          <a:ln w="9525">
            <a:noFill/>
          </a:ln>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7285" y="5010969"/>
            <a:ext cx="9980209" cy="1364923"/>
          </a:xfrm>
        </p:spPr>
        <p:txBody>
          <a:bodyPr/>
          <a:lstStyle/>
          <a:p>
            <a:r>
              <a:rPr lang="vi-VN" sz="2000">
                <a:latin typeface="Times New Roman" panose="02020603050405020304" pitchFamily="18" charset="0"/>
                <a:cs typeface="Times New Roman" panose="02020603050405020304" pitchFamily="18" charset="0"/>
              </a:rPr>
              <a:t>V</a:t>
            </a:r>
            <a:r>
              <a:rPr lang="vi-VN" sz="2000" dirty="0">
                <a:latin typeface="Times New Roman" panose="02020603050405020304" pitchFamily="18" charset="0"/>
                <a:cs typeface="Times New Roman" panose="02020603050405020304" pitchFamily="18" charset="0"/>
              </a:rPr>
              <a:t>ới giá trị C cao thì bộ phân loại làm cho ít vi phạm lề hơn nhưng kết quả là làm lề nhỏ hơn</a:t>
            </a:r>
            <a:r>
              <a:rPr lang="vi-VN" sz="2000">
                <a:latin typeface="Times New Roman" panose="02020603050405020304" pitchFamily="18" charset="0"/>
                <a:cs typeface="Times New Roman" panose="02020603050405020304" pitchFamily="18" charset="0"/>
              </a:rPr>
              <a:t>. </a:t>
            </a:r>
            <a:br>
              <a:rPr lang="en-US" sz="2000">
                <a:latin typeface="Times New Roman" panose="02020603050405020304" pitchFamily="18" charset="0"/>
                <a:cs typeface="Times New Roman" panose="02020603050405020304" pitchFamily="18" charset="0"/>
              </a:rPr>
            </a:br>
            <a:r>
              <a:rPr lang="vi-VN" sz="2000">
                <a:latin typeface="Times New Roman" panose="02020603050405020304" pitchFamily="18" charset="0"/>
                <a:cs typeface="Times New Roman" panose="02020603050405020304" pitchFamily="18" charset="0"/>
              </a:rPr>
              <a:t>Ngược </a:t>
            </a:r>
            <a:r>
              <a:rPr lang="vi-VN" sz="2000" dirty="0">
                <a:latin typeface="Times New Roman" panose="02020603050405020304" pitchFamily="18" charset="0"/>
                <a:cs typeface="Times New Roman" panose="02020603050405020304" pitchFamily="18" charset="0"/>
              </a:rPr>
              <a:t>lại, sử dụng giá trị C thấp thì lề lớn hơn nhiều, nhưng nhiều trường hợp vi phạm lề hơn.</a:t>
            </a:r>
            <a:endParaRPr lang="en-US" sz="2000" dirty="0">
              <a:latin typeface="Times New Roman" panose="02020603050405020304" pitchFamily="18" charset="0"/>
              <a:cs typeface="Times New Roman" panose="02020603050405020304" pitchFamily="18" charset="0"/>
            </a:endParaRPr>
          </a:p>
        </p:txBody>
      </p:sp>
      <p:pic>
        <p:nvPicPr>
          <p:cNvPr id="9" name="Picture 8" descr="The-balance-between-the-width-of-the-margin-and-penalties-for-margin-violations-is"/>
          <p:cNvPicPr/>
          <p:nvPr/>
        </p:nvPicPr>
        <p:blipFill>
          <a:blip r:embed="rId2"/>
          <a:srcRect t="9425"/>
          <a:stretch>
            <a:fillRect/>
          </a:stretch>
        </p:blipFill>
        <p:spPr>
          <a:xfrm>
            <a:off x="1083310" y="1328420"/>
            <a:ext cx="9808845" cy="3681730"/>
          </a:xfrm>
          <a:prstGeom prst="rect">
            <a:avLst/>
          </a:prstGeom>
        </p:spPr>
      </p:pic>
      <p:sp>
        <p:nvSpPr>
          <p:cNvPr id="6" name="Subtitle 5"/>
          <p:cNvSpPr>
            <a:spLocks noGrp="1"/>
          </p:cNvSpPr>
          <p:nvPr>
            <p:ph type="subTitle" idx="1"/>
          </p:nvPr>
        </p:nvSpPr>
        <p:spPr>
          <a:xfrm>
            <a:off x="722330" y="635249"/>
            <a:ext cx="2951255" cy="408677"/>
          </a:xfrm>
        </p:spPr>
        <p:txBody>
          <a:bodyPr/>
          <a:lstStyle/>
          <a:p>
            <a:pPr marL="0" indent="0">
              <a:buNone/>
            </a:pPr>
            <a:r>
              <a:rPr lang="en-US" sz="2400" b="1" i="1" err="1">
                <a:latin typeface="Times New Roman" panose="02020603050405020304" pitchFamily="18" charset="0"/>
                <a:cs typeface="Times New Roman" panose="02020603050405020304" pitchFamily="18" charset="0"/>
              </a:rPr>
              <a:t>Phân</a:t>
            </a:r>
            <a:r>
              <a:rPr lang="en-US" sz="2400" b="1" i="1">
                <a:latin typeface="Times New Roman" panose="02020603050405020304" pitchFamily="18" charset="0"/>
                <a:cs typeface="Times New Roman" panose="02020603050405020304" pitchFamily="18" charset="0"/>
              </a:rPr>
              <a:t> tích:</a:t>
            </a:r>
            <a:endParaRPr lang="en-US" sz="2400" b="1" i="1"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8340" y="973455"/>
            <a:ext cx="6107430" cy="829945"/>
          </a:xfrm>
          <a:prstGeom prst="rect">
            <a:avLst/>
          </a:prstGeom>
          <a:noFill/>
        </p:spPr>
        <p:txBody>
          <a:bodyPr wrap="square" rtlCol="0">
            <a:spAutoFit/>
          </a:bodyPr>
          <a:lstStyle/>
          <a:p>
            <a:pPr algn="l">
              <a:lnSpc>
                <a:spcPct val="150000"/>
              </a:lnSpc>
            </a:pPr>
            <a:r>
              <a:rPr lang="en-US" sz="3200" b="1" i="1">
                <a:latin typeface="Times New Roman" panose="02020603050405020304" pitchFamily="18" charset="0"/>
                <a:cs typeface="Times New Roman" panose="02020603050405020304" pitchFamily="18" charset="0"/>
              </a:rPr>
              <a:t>1.</a:t>
            </a:r>
            <a:r>
              <a:rPr lang="vi-VN" altLang="en-US" sz="3200" b="1" i="1">
                <a:latin typeface="Times New Roman" panose="02020603050405020304" pitchFamily="18" charset="0"/>
                <a:cs typeface="Times New Roman" panose="02020603050405020304" pitchFamily="18" charset="0"/>
              </a:rPr>
              <a:t> </a:t>
            </a:r>
            <a:r>
              <a:rPr lang="en-US" sz="3200" b="1" i="1">
                <a:latin typeface="Times New Roman" panose="02020603050405020304" pitchFamily="18" charset="0"/>
                <a:cs typeface="Times New Roman" panose="02020603050405020304" pitchFamily="18" charset="0"/>
              </a:rPr>
              <a:t>C</a:t>
            </a:r>
            <a:r>
              <a:rPr lang="vi-VN" altLang="en-US" sz="3200" b="1" i="1">
                <a:latin typeface="Times New Roman" panose="02020603050405020304" pitchFamily="18" charset="0"/>
                <a:cs typeface="Times New Roman" panose="02020603050405020304" pitchFamily="18" charset="0"/>
              </a:rPr>
              <a:t>ơ sở dữ liệu:</a:t>
            </a:r>
          </a:p>
        </p:txBody>
      </p:sp>
      <p:sp>
        <p:nvSpPr>
          <p:cNvPr id="3" name="TextBox 2"/>
          <p:cNvSpPr txBox="1"/>
          <p:nvPr/>
        </p:nvSpPr>
        <p:spPr>
          <a:xfrm>
            <a:off x="526598" y="1646143"/>
            <a:ext cx="11227324" cy="1938020"/>
          </a:xfrm>
          <a:prstGeom prst="rect">
            <a:avLst/>
          </a:prstGeom>
          <a:noFill/>
        </p:spPr>
        <p:txBody>
          <a:bodyPr wrap="square" rtlCol="0">
            <a:spAutoFit/>
          </a:bodyPr>
          <a:lstStyle/>
          <a:p>
            <a:pPr algn="just">
              <a:lnSpc>
                <a:spcPct val="150000"/>
              </a:lnSpc>
            </a:pPr>
            <a:r>
              <a:rPr lang="en-US" sz="2000">
                <a:latin typeface="Times New Roman" panose="02020603050405020304" pitchFamily="18" charset="0"/>
                <a:ea typeface="SimSun" pitchFamily="2" charset="-122"/>
                <a:cs typeface="Times New Roman" panose="02020603050405020304" pitchFamily="18" charset="0"/>
              </a:rPr>
              <a:t>-G</a:t>
            </a:r>
            <a:r>
              <a:rPr lang="vi-VN" sz="2000">
                <a:effectLst/>
                <a:latin typeface="Times New Roman" panose="02020603050405020304" pitchFamily="18" charset="0"/>
                <a:ea typeface="SimSun" pitchFamily="2" charset="-122"/>
                <a:cs typeface="Times New Roman" panose="02020603050405020304" pitchFamily="18" charset="0"/>
              </a:rPr>
              <a:t>ồm 5 loại củ quả gồm eggplant (cà tím), ginger (gừng), onion (hành), potato (khoai tây), tomato (cà chua).</a:t>
            </a:r>
            <a:endParaRPr lang="en-US" sz="2000">
              <a:latin typeface="Times New Roman" panose="02020603050405020304" pitchFamily="18" charset="0"/>
              <a:ea typeface="SimSun" pitchFamily="2" charset="-122"/>
              <a:cs typeface="Times New Roman" panose="02020603050405020304" pitchFamily="18" charset="0"/>
            </a:endParaRPr>
          </a:p>
          <a:p>
            <a:pPr algn="just">
              <a:lnSpc>
                <a:spcPct val="150000"/>
              </a:lnSpc>
            </a:pPr>
            <a:r>
              <a:rPr lang="en-US" sz="2000">
                <a:latin typeface="Times New Roman" panose="02020603050405020304" pitchFamily="18" charset="0"/>
                <a:ea typeface="SimSun" pitchFamily="2" charset="-122"/>
                <a:cs typeface="Times New Roman" panose="02020603050405020304" pitchFamily="18" charset="0"/>
              </a:rPr>
              <a:t>-</a:t>
            </a:r>
            <a:r>
              <a:rPr lang="vi-VN" sz="2000">
                <a:effectLst/>
                <a:latin typeface="Times New Roman" panose="02020603050405020304" pitchFamily="18" charset="0"/>
                <a:ea typeface="SimSun" pitchFamily="2" charset="-122"/>
                <a:cs typeface="Times New Roman" panose="02020603050405020304" pitchFamily="18" charset="0"/>
              </a:rPr>
              <a:t>Tổng số ảnh: 2850 ảnh (train: 2140 ảnh, test: 710 ảnh).</a:t>
            </a:r>
            <a:endParaRPr lang="en-US" sz="2000">
              <a:latin typeface="Times New Roman" panose="02020603050405020304" pitchFamily="18" charset="0"/>
              <a:ea typeface="SimSun" pitchFamily="2" charset="-122"/>
              <a:cs typeface="Times New Roman" panose="02020603050405020304" pitchFamily="18" charset="0"/>
            </a:endParaRPr>
          </a:p>
          <a:p>
            <a:pPr algn="just">
              <a:lnSpc>
                <a:spcPct val="150000"/>
              </a:lnSpc>
            </a:pPr>
            <a:r>
              <a:rPr lang="en-US" sz="2000">
                <a:effectLst/>
                <a:latin typeface="Times New Roman" panose="02020603050405020304" pitchFamily="18" charset="0"/>
                <a:ea typeface="SimSun" pitchFamily="2" charset="-122"/>
                <a:cs typeface="Times New Roman" panose="02020603050405020304" pitchFamily="18" charset="0"/>
              </a:rPr>
              <a:t>-</a:t>
            </a:r>
            <a:r>
              <a:rPr lang="vi-VN" sz="2000">
                <a:effectLst/>
                <a:latin typeface="Times New Roman" panose="02020603050405020304" pitchFamily="18" charset="0"/>
                <a:ea typeface="SimSun" pitchFamily="2" charset="-122"/>
                <a:cs typeface="Times New Roman" panose="02020603050405020304" pitchFamily="18" charset="0"/>
              </a:rPr>
              <a:t>Kích thước mỗi ảnh: 100x100 pixels.</a:t>
            </a:r>
            <a:endParaRPr lang="en-US" sz="2000">
              <a:effectLst/>
              <a:latin typeface="Times New Roman" panose="02020603050405020304" pitchFamily="18" charset="0"/>
              <a:ea typeface="SimSun" pitchFamily="2" charset="-122"/>
              <a:cs typeface="Times New Roman" panose="02020603050405020304" pitchFamily="18" charset="0"/>
            </a:endParaRPr>
          </a:p>
          <a:p>
            <a:pPr algn="just">
              <a:lnSpc>
                <a:spcPct val="150000"/>
              </a:lnSpc>
            </a:pPr>
            <a:r>
              <a:rPr lang="vi-VN" sz="2000">
                <a:effectLst/>
                <a:latin typeface="Times New Roman" panose="02020603050405020304" pitchFamily="18" charset="0"/>
                <a:ea typeface="SimSun" pitchFamily="2" charset="-122"/>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p:txBody>
      </p:sp>
      <p:sp>
        <p:nvSpPr>
          <p:cNvPr id="10" name="TextBox 9"/>
          <p:cNvSpPr txBox="1"/>
          <p:nvPr/>
        </p:nvSpPr>
        <p:spPr>
          <a:xfrm>
            <a:off x="672917" y="6014166"/>
            <a:ext cx="1176009" cy="400110"/>
          </a:xfrm>
          <a:prstGeom prst="rect">
            <a:avLst/>
          </a:prstGeom>
          <a:noFill/>
        </p:spPr>
        <p:txBody>
          <a:bodyPr wrap="square" rtlCol="0">
            <a:spAutoFit/>
          </a:bodyPr>
          <a:lstStyle/>
          <a:p>
            <a:pPr algn="just"/>
            <a:r>
              <a:rPr lang="en-US" sz="2000">
                <a:latin typeface="Times New Roman" panose="02020603050405020304" pitchFamily="18" charset="0"/>
                <a:ea typeface="SimSun" pitchFamily="2" charset="-122"/>
                <a:cs typeface="Times New Roman" panose="02020603050405020304" pitchFamily="18" charset="0"/>
              </a:rPr>
              <a:t>E</a:t>
            </a:r>
            <a:r>
              <a:rPr lang="vi-VN" sz="2000">
                <a:effectLst/>
                <a:latin typeface="Times New Roman" panose="02020603050405020304" pitchFamily="18" charset="0"/>
                <a:ea typeface="SimSun" pitchFamily="2" charset="-122"/>
                <a:cs typeface="Times New Roman" panose="02020603050405020304" pitchFamily="18" charset="0"/>
              </a:rPr>
              <a:t>ggplant</a:t>
            </a:r>
            <a:endParaRPr lang="en-US" sz="2000"/>
          </a:p>
        </p:txBody>
      </p:sp>
      <p:sp>
        <p:nvSpPr>
          <p:cNvPr id="11" name="TextBox 10"/>
          <p:cNvSpPr txBox="1"/>
          <p:nvPr/>
        </p:nvSpPr>
        <p:spPr>
          <a:xfrm>
            <a:off x="3109648" y="6014166"/>
            <a:ext cx="1036949"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Ginger</a:t>
            </a:r>
          </a:p>
        </p:txBody>
      </p:sp>
      <p:sp>
        <p:nvSpPr>
          <p:cNvPr id="12" name="TextBox 11"/>
          <p:cNvSpPr txBox="1"/>
          <p:nvPr/>
        </p:nvSpPr>
        <p:spPr>
          <a:xfrm>
            <a:off x="5411731" y="6014166"/>
            <a:ext cx="825867" cy="400110"/>
          </a:xfrm>
          <a:prstGeom prst="rect">
            <a:avLst/>
          </a:prstGeom>
          <a:noFill/>
        </p:spPr>
        <p:txBody>
          <a:bodyPr wrap="none" rtlCol="0">
            <a:spAutoFit/>
          </a:bodyPr>
          <a:lstStyle/>
          <a:p>
            <a:r>
              <a:rPr lang="en-US" sz="2000">
                <a:latin typeface="Times New Roman" panose="02020603050405020304" pitchFamily="18" charset="0"/>
                <a:cs typeface="Times New Roman" panose="02020603050405020304" pitchFamily="18" charset="0"/>
              </a:rPr>
              <a:t>Onion</a:t>
            </a:r>
          </a:p>
        </p:txBody>
      </p:sp>
      <p:sp>
        <p:nvSpPr>
          <p:cNvPr id="13" name="TextBox 12"/>
          <p:cNvSpPr txBox="1"/>
          <p:nvPr/>
        </p:nvSpPr>
        <p:spPr>
          <a:xfrm>
            <a:off x="8014925" y="5995302"/>
            <a:ext cx="1036949"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Potato</a:t>
            </a:r>
          </a:p>
        </p:txBody>
      </p:sp>
      <p:sp>
        <p:nvSpPr>
          <p:cNvPr id="14" name="TextBox 13"/>
          <p:cNvSpPr txBox="1"/>
          <p:nvPr/>
        </p:nvSpPr>
        <p:spPr>
          <a:xfrm>
            <a:off x="10330850" y="5995302"/>
            <a:ext cx="974103" cy="400110"/>
          </a:xfrm>
          <a:prstGeom prst="rect">
            <a:avLst/>
          </a:prstGeom>
          <a:noFill/>
        </p:spPr>
        <p:txBody>
          <a:bodyPr wrap="square" rtlCol="0">
            <a:spAutoFit/>
          </a:bodyPr>
          <a:lstStyle/>
          <a:p>
            <a:pPr algn="just"/>
            <a:r>
              <a:rPr lang="en-US" sz="2000">
                <a:latin typeface="Times New Roman" panose="02020603050405020304" pitchFamily="18" charset="0"/>
                <a:cs typeface="Times New Roman" panose="02020603050405020304" pitchFamily="18" charset="0"/>
              </a:rPr>
              <a:t>Tomato</a:t>
            </a:r>
          </a:p>
        </p:txBody>
      </p:sp>
      <p:sp>
        <p:nvSpPr>
          <p:cNvPr id="9" name="Text Box 8"/>
          <p:cNvSpPr txBox="1"/>
          <p:nvPr/>
        </p:nvSpPr>
        <p:spPr>
          <a:xfrm>
            <a:off x="688340" y="313690"/>
            <a:ext cx="7630160" cy="860425"/>
          </a:xfrm>
          <a:prstGeom prst="rect">
            <a:avLst/>
          </a:prstGeom>
          <a:noFill/>
        </p:spPr>
        <p:txBody>
          <a:bodyPr wrap="square" rtlCol="0">
            <a:spAutoFit/>
          </a:bodyPr>
          <a:lstStyle/>
          <a:p>
            <a:endParaRPr lang="en-US"/>
          </a:p>
          <a:p>
            <a:r>
              <a:rPr lang="en-US" sz="3200" b="1" i="1">
                <a:latin typeface="Times New Roman" panose="02020603050405020304" pitchFamily="18" charset="0"/>
                <a:cs typeface="Times New Roman" panose="02020603050405020304" pitchFamily="18" charset="0"/>
              </a:rPr>
              <a:t>III.</a:t>
            </a:r>
            <a:r>
              <a:rPr lang="vi-VN" altLang="en-US" sz="3200" b="1" i="1">
                <a:latin typeface="Times New Roman" panose="02020603050405020304" pitchFamily="18" charset="0"/>
                <a:cs typeface="Times New Roman" panose="02020603050405020304" pitchFamily="18" charset="0"/>
              </a:rPr>
              <a:t> </a:t>
            </a:r>
            <a:r>
              <a:rPr lang="en-US" sz="3200" b="1" i="1">
                <a:latin typeface="Times New Roman" panose="02020603050405020304" pitchFamily="18" charset="0"/>
                <a:cs typeface="Times New Roman" panose="02020603050405020304" pitchFamily="18" charset="0"/>
              </a:rPr>
              <a:t>Thực nghiệm và đánh giá kết quả:</a:t>
            </a:r>
          </a:p>
        </p:txBody>
      </p:sp>
      <p:pic>
        <p:nvPicPr>
          <p:cNvPr id="19" name="Picture 18"/>
          <p:cNvPicPr>
            <a:picLocks noChangeAspect="1"/>
          </p:cNvPicPr>
          <p:nvPr/>
        </p:nvPicPr>
        <p:blipFill>
          <a:blip r:embed="rId2"/>
          <a:stretch>
            <a:fillRect/>
          </a:stretch>
        </p:blipFill>
        <p:spPr>
          <a:xfrm>
            <a:off x="10076072" y="3806150"/>
            <a:ext cx="1677971" cy="1793646"/>
          </a:xfrm>
          <a:prstGeom prst="rect">
            <a:avLst/>
          </a:prstGeom>
        </p:spPr>
      </p:pic>
      <p:pic>
        <p:nvPicPr>
          <p:cNvPr id="20" name="Picture 19" descr="89_100"/>
          <p:cNvPicPr/>
          <p:nvPr/>
        </p:nvPicPr>
        <p:blipFill>
          <a:blip r:embed="rId3"/>
          <a:stretch>
            <a:fillRect/>
          </a:stretch>
        </p:blipFill>
        <p:spPr>
          <a:xfrm>
            <a:off x="362611" y="3836630"/>
            <a:ext cx="2328421" cy="1793646"/>
          </a:xfrm>
          <a:prstGeom prst="rect">
            <a:avLst/>
          </a:prstGeom>
        </p:spPr>
      </p:pic>
      <p:pic>
        <p:nvPicPr>
          <p:cNvPr id="21" name="Picture 20"/>
          <p:cNvPicPr>
            <a:picLocks noChangeAspect="1"/>
          </p:cNvPicPr>
          <p:nvPr/>
        </p:nvPicPr>
        <p:blipFill>
          <a:blip r:embed="rId4"/>
          <a:stretch>
            <a:fillRect/>
          </a:stretch>
        </p:blipFill>
        <p:spPr>
          <a:xfrm>
            <a:off x="3002511" y="3838789"/>
            <a:ext cx="1660164" cy="1793646"/>
          </a:xfrm>
          <a:prstGeom prst="rect">
            <a:avLst/>
          </a:prstGeom>
        </p:spPr>
      </p:pic>
      <p:pic>
        <p:nvPicPr>
          <p:cNvPr id="22" name="Picture 21" descr="95_100"/>
          <p:cNvPicPr/>
          <p:nvPr/>
        </p:nvPicPr>
        <p:blipFill>
          <a:blip r:embed="rId5"/>
          <a:stretch>
            <a:fillRect/>
          </a:stretch>
        </p:blipFill>
        <p:spPr>
          <a:xfrm>
            <a:off x="5265744" y="3806190"/>
            <a:ext cx="1660164" cy="1793646"/>
          </a:xfrm>
          <a:prstGeom prst="rect">
            <a:avLst/>
          </a:prstGeom>
        </p:spPr>
      </p:pic>
      <p:pic>
        <p:nvPicPr>
          <p:cNvPr id="23" name="Picture 22"/>
          <p:cNvPicPr>
            <a:picLocks noChangeAspect="1"/>
          </p:cNvPicPr>
          <p:nvPr/>
        </p:nvPicPr>
        <p:blipFill>
          <a:blip r:embed="rId6"/>
          <a:stretch>
            <a:fillRect/>
          </a:stretch>
        </p:blipFill>
        <p:spPr>
          <a:xfrm>
            <a:off x="7701592" y="3806190"/>
            <a:ext cx="1828800" cy="179364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 Box 104"/>
          <p:cNvSpPr txBox="1"/>
          <p:nvPr/>
        </p:nvSpPr>
        <p:spPr>
          <a:xfrm>
            <a:off x="797560" y="407035"/>
            <a:ext cx="5080000" cy="583565"/>
          </a:xfrm>
          <a:prstGeom prst="rect">
            <a:avLst/>
          </a:prstGeom>
          <a:noFill/>
          <a:ln w="9525">
            <a:noFill/>
          </a:ln>
        </p:spPr>
        <p:txBody>
          <a:bodyPr>
            <a:spAutoFit/>
          </a:bodyPr>
          <a:lstStyle/>
          <a:p>
            <a:pPr indent="0">
              <a:buNone/>
            </a:pPr>
            <a:r>
              <a:rPr lang="vi-VN" altLang="en-US" sz="3200" b="1" i="1">
                <a:latin typeface="Times New Roman" panose="02020603050405020304" pitchFamily="18" charset="0"/>
                <a:cs typeface="SimSun" charset="0"/>
              </a:rPr>
              <a:t>2. </a:t>
            </a:r>
            <a:r>
              <a:rPr lang="en-US" sz="3200" b="1" i="1">
                <a:latin typeface="Times New Roman" panose="02020603050405020304" pitchFamily="18" charset="0"/>
                <a:cs typeface="SimSun" charset="0"/>
              </a:rPr>
              <a:t>Phương pháp đánh giá:</a:t>
            </a:r>
          </a:p>
        </p:txBody>
      </p:sp>
      <p:pic>
        <p:nvPicPr>
          <p:cNvPr id="106" name="Picture 105"/>
          <p:cNvPicPr/>
          <p:nvPr/>
        </p:nvPicPr>
        <p:blipFill>
          <a:blip r:embed="rId2"/>
          <a:stretch>
            <a:fillRect/>
          </a:stretch>
        </p:blipFill>
        <p:spPr>
          <a:xfrm>
            <a:off x="797560" y="1190625"/>
            <a:ext cx="6377940" cy="1406525"/>
          </a:xfrm>
          <a:prstGeom prst="rect">
            <a:avLst/>
          </a:prstGeom>
          <a:noFill/>
          <a:ln w="9525">
            <a:noFill/>
          </a:ln>
        </p:spPr>
      </p:pic>
      <p:pic>
        <p:nvPicPr>
          <p:cNvPr id="4" name="Picture 3"/>
          <p:cNvPicPr>
            <a:picLocks noChangeAspect="1"/>
          </p:cNvPicPr>
          <p:nvPr/>
        </p:nvPicPr>
        <p:blipFill>
          <a:blip r:embed="rId3"/>
          <a:stretch>
            <a:fillRect/>
          </a:stretch>
        </p:blipFill>
        <p:spPr>
          <a:xfrm>
            <a:off x="797560" y="2796540"/>
            <a:ext cx="6377305" cy="3740150"/>
          </a:xfrm>
          <a:prstGeom prst="rect">
            <a:avLst/>
          </a:prstGeom>
        </p:spPr>
      </p:pic>
      <p:pic>
        <p:nvPicPr>
          <p:cNvPr id="5" name="Picture 4"/>
          <p:cNvPicPr>
            <a:picLocks noChangeAspect="1"/>
          </p:cNvPicPr>
          <p:nvPr/>
        </p:nvPicPr>
        <p:blipFill>
          <a:blip r:embed="rId4"/>
          <a:srcRect l="39433" t="5401" r="25549" b="14304"/>
          <a:stretch>
            <a:fillRect/>
          </a:stretch>
        </p:blipFill>
        <p:spPr>
          <a:xfrm>
            <a:off x="7451090" y="1190625"/>
            <a:ext cx="3990340" cy="46920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786" y="411506"/>
            <a:ext cx="10515600" cy="1325563"/>
          </a:xfrm>
        </p:spPr>
        <p:txBody>
          <a:bodyPr/>
          <a:lstStyle/>
          <a:p>
            <a:r>
              <a:rPr lang="vi-VN" altLang="en-US" sz="3200" b="1" i="1">
                <a:solidFill>
                  <a:srgbClr val="000000"/>
                </a:solidFill>
                <a:effectLst/>
                <a:latin typeface="Times New Roman" panose="02020603050405020304" pitchFamily="18" charset="0"/>
                <a:ea typeface="SimSun" pitchFamily="2" charset="-122"/>
                <a:cs typeface="Times New Roman" panose="02020603050405020304" pitchFamily="18" charset="0"/>
              </a:rPr>
              <a:t>3</a:t>
            </a:r>
            <a:r>
              <a:rPr lang="en-US" sz="3200" b="1" i="1">
                <a:solidFill>
                  <a:srgbClr val="000000"/>
                </a:solidFill>
                <a:effectLst/>
                <a:latin typeface="Times New Roman" panose="02020603050405020304" pitchFamily="18" charset="0"/>
                <a:ea typeface="SimSun" pitchFamily="2" charset="-122"/>
                <a:cs typeface="Times New Roman" panose="02020603050405020304" pitchFamily="18" charset="0"/>
              </a:rPr>
              <a:t>.</a:t>
            </a:r>
            <a:r>
              <a:rPr lang="vi-VN" altLang="en-US" sz="3200" b="1" i="1">
                <a:solidFill>
                  <a:srgbClr val="000000"/>
                </a:solidFill>
                <a:effectLst/>
                <a:latin typeface="Times New Roman" panose="02020603050405020304" pitchFamily="18" charset="0"/>
                <a:ea typeface="SimSun" pitchFamily="2" charset="-122"/>
                <a:cs typeface="Times New Roman" panose="02020603050405020304" pitchFamily="18" charset="0"/>
              </a:rPr>
              <a:t> </a:t>
            </a:r>
            <a:r>
              <a:rPr lang="en-US" sz="3200" b="1" i="1">
                <a:solidFill>
                  <a:srgbClr val="000000"/>
                </a:solidFill>
                <a:effectLst/>
                <a:latin typeface="Times New Roman" panose="02020603050405020304" pitchFamily="18" charset="0"/>
                <a:ea typeface="SimSun" pitchFamily="2" charset="-122"/>
                <a:cs typeface="Times New Roman" panose="02020603050405020304" pitchFamily="18" charset="0"/>
              </a:rPr>
              <a:t>Kết quả và đánh giá kết quả:</a:t>
            </a:r>
            <a:br>
              <a:rPr lang="en-US" sz="3200" b="1" i="1">
                <a:solidFill>
                  <a:srgbClr val="000000"/>
                </a:solidFill>
                <a:effectLst/>
                <a:latin typeface="Times New Roman" panose="02020603050405020304" pitchFamily="18" charset="0"/>
                <a:ea typeface="SimSun" pitchFamily="2" charset="-122"/>
                <a:cs typeface="Times New Roman" panose="02020603050405020304" pitchFamily="18" charset="0"/>
              </a:rPr>
            </a:br>
            <a:r>
              <a:rPr lang="vi-VN" sz="2400" b="1" i="1">
                <a:solidFill>
                  <a:srgbClr val="000000"/>
                </a:solidFill>
                <a:effectLst/>
                <a:latin typeface="Times New Roman" panose="02020603050405020304" pitchFamily="18" charset="0"/>
                <a:ea typeface="SimSun" pitchFamily="2" charset="-122"/>
                <a:cs typeface="Times New Roman" panose="02020603050405020304" pitchFamily="18" charset="0"/>
              </a:rPr>
              <a:t>Accuracy </a:t>
            </a:r>
            <a:r>
              <a:rPr lang="en-US" sz="2400" b="1" i="1">
                <a:solidFill>
                  <a:srgbClr val="000000"/>
                </a:solidFill>
                <a:effectLst/>
                <a:latin typeface="Times New Roman" panose="02020603050405020304" pitchFamily="18" charset="0"/>
                <a:ea typeface="SimSun" pitchFamily="2" charset="-122"/>
                <a:cs typeface="Times New Roman" panose="02020603050405020304" pitchFamily="18" charset="0"/>
              </a:rPr>
              <a:t>(</a:t>
            </a:r>
            <a:r>
              <a:rPr lang="vi-VN" sz="2400" b="1" i="1">
                <a:solidFill>
                  <a:srgbClr val="000000"/>
                </a:solidFill>
                <a:effectLst/>
                <a:latin typeface="Times New Roman" panose="02020603050405020304" pitchFamily="18" charset="0"/>
                <a:ea typeface="SimSun" pitchFamily="2" charset="-122"/>
                <a:cs typeface="Times New Roman" panose="02020603050405020304" pitchFamily="18" charset="0"/>
              </a:rPr>
              <a:t>độ chính xác</a:t>
            </a:r>
            <a:r>
              <a:rPr lang="en-US" sz="2400" b="1" i="1">
                <a:solidFill>
                  <a:srgbClr val="000000"/>
                </a:solidFill>
                <a:effectLst/>
                <a:latin typeface="Times New Roman" panose="02020603050405020304" pitchFamily="18" charset="0"/>
                <a:ea typeface="SimSun" pitchFamily="2" charset="-122"/>
                <a:cs typeface="Times New Roman" panose="02020603050405020304" pitchFamily="18" charset="0"/>
              </a:rPr>
              <a:t>)</a:t>
            </a:r>
            <a:r>
              <a:rPr lang="vi-VN" sz="2400" b="1" i="1">
                <a:solidFill>
                  <a:srgbClr val="000000"/>
                </a:solidFill>
                <a:effectLst/>
                <a:latin typeface="Times New Roman" panose="02020603050405020304" pitchFamily="18" charset="0"/>
                <a:ea typeface="SimSun" pitchFamily="2" charset="-122"/>
                <a:cs typeface="Times New Roman" panose="02020603050405020304" pitchFamily="18" charset="0"/>
              </a:rPr>
              <a:t>:</a:t>
            </a:r>
          </a:p>
        </p:txBody>
      </p:sp>
      <p:graphicFrame>
        <p:nvGraphicFramePr>
          <p:cNvPr id="3" name="Table 2"/>
          <p:cNvGraphicFramePr>
            <a:graphicFrameLocks noGrp="1"/>
          </p:cNvGraphicFramePr>
          <p:nvPr/>
        </p:nvGraphicFramePr>
        <p:xfrm>
          <a:off x="793266" y="1737052"/>
          <a:ext cx="10605940" cy="3153592"/>
        </p:xfrm>
        <a:graphic>
          <a:graphicData uri="http://schemas.openxmlformats.org/drawingml/2006/table">
            <a:tbl>
              <a:tblPr firstRow="1" firstCol="1" bandRow="1">
                <a:tableStyleId>{5C22544A-7EE6-4342-B048-85BDC9FD1C3A}</a:tableStyleId>
              </a:tblPr>
              <a:tblGrid>
                <a:gridCol w="3877591">
                  <a:extLst>
                    <a:ext uri="{9D8B030D-6E8A-4147-A177-3AD203B41FA5}">
                      <a16:colId xmlns:a16="http://schemas.microsoft.com/office/drawing/2014/main" val="20000"/>
                    </a:ext>
                  </a:extLst>
                </a:gridCol>
                <a:gridCol w="3320534">
                  <a:extLst>
                    <a:ext uri="{9D8B030D-6E8A-4147-A177-3AD203B41FA5}">
                      <a16:colId xmlns:a16="http://schemas.microsoft.com/office/drawing/2014/main" val="20001"/>
                    </a:ext>
                  </a:extLst>
                </a:gridCol>
                <a:gridCol w="3407815">
                  <a:extLst>
                    <a:ext uri="{9D8B030D-6E8A-4147-A177-3AD203B41FA5}">
                      <a16:colId xmlns:a16="http://schemas.microsoft.com/office/drawing/2014/main" val="20002"/>
                    </a:ext>
                  </a:extLst>
                </a:gridCol>
              </a:tblGrid>
              <a:tr h="701675">
                <a:tc>
                  <a:txBody>
                    <a:bodyPr/>
                    <a:lstStyle/>
                    <a:p>
                      <a:pPr marL="0" marR="0" algn="ctr">
                        <a:spcBef>
                          <a:spcPts val="0"/>
                        </a:spcBef>
                        <a:spcAft>
                          <a:spcPts val="0"/>
                        </a:spcAft>
                      </a:pPr>
                      <a:r>
                        <a:rPr lang="vi-VN" sz="2400">
                          <a:effectLst/>
                          <a:latin typeface="Times New Roman" panose="02020603050405020304" pitchFamily="18" charset="0"/>
                          <a:cs typeface="Times New Roman" panose="02020603050405020304" pitchFamily="18" charset="0"/>
                        </a:rPr>
                        <a:t> </a:t>
                      </a:r>
                      <a:endParaRPr lang="vi-VN" sz="2400">
                        <a:effectLst/>
                        <a:latin typeface="Times New Roman" panose="02020603050405020304" pitchFamily="18" charset="0"/>
                        <a:ea typeface="SimSun"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2400">
                          <a:effectLst/>
                          <a:latin typeface="Times New Roman" panose="02020603050405020304" pitchFamily="18" charset="0"/>
                          <a:cs typeface="Times New Roman" panose="02020603050405020304" pitchFamily="18" charset="0"/>
                        </a:rPr>
                        <a:t>Sử dụng scikit-learn</a:t>
                      </a:r>
                      <a:endParaRPr lang="vi-VN" sz="2400">
                        <a:effectLst/>
                        <a:latin typeface="Times New Roman" panose="02020603050405020304" pitchFamily="18" charset="0"/>
                        <a:ea typeface="SimSun"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2400">
                          <a:effectLst/>
                          <a:latin typeface="Times New Roman" panose="02020603050405020304" pitchFamily="18" charset="0"/>
                          <a:cs typeface="Times New Roman" panose="02020603050405020304" pitchFamily="18" charset="0"/>
                        </a:rPr>
                        <a:t>Không sử dụng </a:t>
                      </a:r>
                      <a:endParaRPr lang="en-US" sz="240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vi-VN" sz="2400">
                          <a:effectLst/>
                          <a:latin typeface="Times New Roman" panose="02020603050405020304" pitchFamily="18" charset="0"/>
                          <a:cs typeface="Times New Roman" panose="02020603050405020304" pitchFamily="18" charset="0"/>
                        </a:rPr>
                        <a:t>scikit-learn</a:t>
                      </a:r>
                      <a:endParaRPr lang="en-US" sz="2400">
                        <a:effectLst/>
                        <a:latin typeface="Times New Roman" panose="02020603050405020304" pitchFamily="18" charset="0"/>
                        <a:ea typeface="SimSun"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74252">
                <a:tc>
                  <a:txBody>
                    <a:bodyPr/>
                    <a:lstStyle/>
                    <a:p>
                      <a:pPr marL="0" marR="0" algn="ctr">
                        <a:spcBef>
                          <a:spcPts val="0"/>
                        </a:spcBef>
                        <a:spcAft>
                          <a:spcPts val="0"/>
                        </a:spcAft>
                      </a:pPr>
                      <a:r>
                        <a:rPr lang="vi-VN" sz="2400">
                          <a:effectLst/>
                          <a:latin typeface="Times New Roman" panose="02020603050405020304" pitchFamily="18" charset="0"/>
                          <a:cs typeface="Times New Roman" panose="02020603050405020304" pitchFamily="18" charset="0"/>
                        </a:rPr>
                        <a:t>HOG, PCA (0.9), SVM</a:t>
                      </a:r>
                      <a:endParaRPr lang="vi-VN" sz="2400">
                        <a:effectLst/>
                        <a:latin typeface="Times New Roman" panose="02020603050405020304" pitchFamily="18" charset="0"/>
                        <a:ea typeface="SimSun"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2400">
                          <a:effectLst/>
                          <a:latin typeface="Times New Roman" panose="02020603050405020304" pitchFamily="18" charset="0"/>
                          <a:cs typeface="Times New Roman" panose="02020603050405020304" pitchFamily="18" charset="0"/>
                        </a:rPr>
                        <a:t>53,66%</a:t>
                      </a:r>
                      <a:endParaRPr lang="vi-VN" sz="2400">
                        <a:effectLst/>
                        <a:latin typeface="Times New Roman" panose="02020603050405020304" pitchFamily="18" charset="0"/>
                        <a:ea typeface="SimSun"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2400">
                          <a:effectLst/>
                          <a:latin typeface="Times New Roman" panose="02020603050405020304" pitchFamily="18" charset="0"/>
                          <a:cs typeface="Times New Roman" panose="02020603050405020304" pitchFamily="18" charset="0"/>
                        </a:rPr>
                        <a:t> </a:t>
                      </a:r>
                      <a:endParaRPr lang="vi-VN" sz="2400">
                        <a:effectLst/>
                        <a:latin typeface="Times New Roman" panose="02020603050405020304" pitchFamily="18" charset="0"/>
                        <a:ea typeface="SimSun"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74252">
                <a:tc>
                  <a:txBody>
                    <a:bodyPr/>
                    <a:lstStyle/>
                    <a:p>
                      <a:pPr marL="0" marR="0" algn="ctr">
                        <a:spcBef>
                          <a:spcPts val="0"/>
                        </a:spcBef>
                        <a:spcAft>
                          <a:spcPts val="0"/>
                        </a:spcAft>
                      </a:pPr>
                      <a:r>
                        <a:rPr lang="vi-VN" sz="2400">
                          <a:effectLst/>
                          <a:latin typeface="Times New Roman" panose="02020603050405020304" pitchFamily="18" charset="0"/>
                          <a:cs typeface="Times New Roman" panose="02020603050405020304" pitchFamily="18" charset="0"/>
                        </a:rPr>
                        <a:t>PCA (d=6), SVM</a:t>
                      </a:r>
                      <a:endParaRPr lang="vi-VN" sz="2400">
                        <a:effectLst/>
                        <a:latin typeface="Times New Roman" panose="02020603050405020304" pitchFamily="18" charset="0"/>
                        <a:ea typeface="SimSun"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2400">
                          <a:effectLst/>
                          <a:latin typeface="Times New Roman" panose="02020603050405020304" pitchFamily="18" charset="0"/>
                          <a:cs typeface="Times New Roman" panose="02020603050405020304" pitchFamily="18" charset="0"/>
                        </a:rPr>
                        <a:t> </a:t>
                      </a:r>
                      <a:endParaRPr lang="vi-VN" sz="2400">
                        <a:effectLst/>
                        <a:latin typeface="Times New Roman" panose="02020603050405020304" pitchFamily="18" charset="0"/>
                        <a:ea typeface="SimSun"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2400">
                          <a:effectLst/>
                          <a:latin typeface="Times New Roman" panose="02020603050405020304" pitchFamily="18" charset="0"/>
                          <a:cs typeface="Times New Roman" panose="02020603050405020304" pitchFamily="18" charset="0"/>
                        </a:rPr>
                        <a:t>82,08%</a:t>
                      </a:r>
                      <a:endParaRPr lang="vi-VN" sz="2400">
                        <a:effectLst/>
                        <a:latin typeface="Times New Roman" panose="02020603050405020304" pitchFamily="18" charset="0"/>
                        <a:ea typeface="SimSun"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515184">
                <a:tc>
                  <a:txBody>
                    <a:bodyPr/>
                    <a:lstStyle/>
                    <a:p>
                      <a:pPr marL="0" marR="0" algn="ctr">
                        <a:spcBef>
                          <a:spcPts val="0"/>
                        </a:spcBef>
                        <a:spcAft>
                          <a:spcPts val="0"/>
                        </a:spcAft>
                      </a:pPr>
                      <a:r>
                        <a:rPr lang="vi-VN" sz="2400">
                          <a:effectLst/>
                          <a:latin typeface="Times New Roman" panose="02020603050405020304" pitchFamily="18" charset="0"/>
                          <a:cs typeface="Times New Roman" panose="02020603050405020304" pitchFamily="18" charset="0"/>
                        </a:rPr>
                        <a:t>HOG, SVM (linear) </a:t>
                      </a:r>
                      <a:endParaRPr lang="vi-VN" sz="2400">
                        <a:effectLst/>
                        <a:latin typeface="Times New Roman" panose="02020603050405020304" pitchFamily="18" charset="0"/>
                        <a:ea typeface="SimSun" pitchFamily="2" charset="-122"/>
                        <a:cs typeface="Times New Roman" panose="02020603050405020304" pitchFamily="18" charset="0"/>
                      </a:endParaRPr>
                    </a:p>
                  </a:txBody>
                  <a:tcPr marL="68580" marR="68580" marT="0" marB="0"/>
                </a:tc>
                <a:tc gridSpan="2">
                  <a:txBody>
                    <a:bodyPr/>
                    <a:lstStyle/>
                    <a:p>
                      <a:pPr marL="0" marR="0" algn="ctr">
                        <a:spcBef>
                          <a:spcPts val="0"/>
                        </a:spcBef>
                        <a:spcAft>
                          <a:spcPts val="0"/>
                        </a:spcAft>
                      </a:pPr>
                      <a:r>
                        <a:rPr lang="vi-VN" sz="2400">
                          <a:effectLst/>
                          <a:latin typeface="Times New Roman" panose="02020603050405020304" pitchFamily="18" charset="0"/>
                          <a:cs typeface="Times New Roman" panose="02020603050405020304" pitchFamily="18" charset="0"/>
                        </a:rPr>
                        <a:t>86,61%</a:t>
                      </a:r>
                      <a:endParaRPr lang="vi-VN" sz="2400">
                        <a:effectLst/>
                        <a:latin typeface="Times New Roman" panose="02020603050405020304" pitchFamily="18" charset="0"/>
                        <a:ea typeface="SimSun" pitchFamily="2" charset="-122"/>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3"/>
                  </a:ext>
                </a:extLst>
              </a:tr>
              <a:tr h="474252">
                <a:tc>
                  <a:txBody>
                    <a:bodyPr/>
                    <a:lstStyle/>
                    <a:p>
                      <a:pPr marL="0" marR="0" algn="ctr">
                        <a:spcBef>
                          <a:spcPts val="0"/>
                        </a:spcBef>
                        <a:spcAft>
                          <a:spcPts val="0"/>
                        </a:spcAft>
                      </a:pPr>
                      <a:r>
                        <a:rPr lang="vi-VN" sz="2400">
                          <a:effectLst/>
                          <a:latin typeface="Times New Roman" panose="02020603050405020304" pitchFamily="18" charset="0"/>
                          <a:cs typeface="Times New Roman" panose="02020603050405020304" pitchFamily="18" charset="0"/>
                        </a:rPr>
                        <a:t>HOG, SVM (rbf)</a:t>
                      </a:r>
                      <a:endParaRPr lang="vi-VN" sz="2400">
                        <a:effectLst/>
                        <a:latin typeface="Times New Roman" panose="02020603050405020304" pitchFamily="18" charset="0"/>
                        <a:ea typeface="SimSun" pitchFamily="2" charset="-122"/>
                        <a:cs typeface="Times New Roman" panose="02020603050405020304" pitchFamily="18" charset="0"/>
                      </a:endParaRPr>
                    </a:p>
                  </a:txBody>
                  <a:tcPr marL="68580" marR="68580" marT="0" marB="0"/>
                </a:tc>
                <a:tc gridSpan="2">
                  <a:txBody>
                    <a:bodyPr/>
                    <a:lstStyle/>
                    <a:p>
                      <a:pPr marL="0" marR="0" algn="ctr">
                        <a:spcBef>
                          <a:spcPts val="0"/>
                        </a:spcBef>
                        <a:spcAft>
                          <a:spcPts val="0"/>
                        </a:spcAft>
                      </a:pPr>
                      <a:r>
                        <a:rPr lang="vi-VN" sz="2400">
                          <a:effectLst/>
                          <a:latin typeface="Times New Roman" panose="02020603050405020304" pitchFamily="18" charset="0"/>
                          <a:cs typeface="Times New Roman" panose="02020603050405020304" pitchFamily="18" charset="0"/>
                        </a:rPr>
                        <a:t>82,11%</a:t>
                      </a:r>
                      <a:endParaRPr lang="vi-VN" sz="2400">
                        <a:effectLst/>
                        <a:latin typeface="Times New Roman" panose="02020603050405020304" pitchFamily="18" charset="0"/>
                        <a:ea typeface="SimSun" pitchFamily="2" charset="-122"/>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4"/>
                  </a:ext>
                </a:extLst>
              </a:tr>
              <a:tr h="484132">
                <a:tc>
                  <a:txBody>
                    <a:bodyPr/>
                    <a:lstStyle/>
                    <a:p>
                      <a:pPr marL="0" marR="0" algn="ctr">
                        <a:spcBef>
                          <a:spcPts val="0"/>
                        </a:spcBef>
                        <a:spcAft>
                          <a:spcPts val="0"/>
                        </a:spcAft>
                      </a:pPr>
                      <a:r>
                        <a:rPr lang="vi-VN" sz="2400">
                          <a:effectLst/>
                          <a:latin typeface="Times New Roman" panose="02020603050405020304" pitchFamily="18" charset="0"/>
                          <a:cs typeface="Times New Roman" panose="02020603050405020304" pitchFamily="18" charset="0"/>
                        </a:rPr>
                        <a:t>HOG, KNN (K=3)</a:t>
                      </a:r>
                      <a:endParaRPr lang="vi-VN" sz="2400">
                        <a:effectLst/>
                        <a:latin typeface="Times New Roman" panose="02020603050405020304" pitchFamily="18" charset="0"/>
                        <a:ea typeface="SimSun" pitchFamily="2" charset="-122"/>
                        <a:cs typeface="Times New Roman" panose="02020603050405020304" pitchFamily="18" charset="0"/>
                      </a:endParaRPr>
                    </a:p>
                  </a:txBody>
                  <a:tcPr marL="68580" marR="68580" marT="0" marB="0"/>
                </a:tc>
                <a:tc gridSpan="2">
                  <a:txBody>
                    <a:bodyPr/>
                    <a:lstStyle/>
                    <a:p>
                      <a:pPr marL="0" marR="0" algn="ctr">
                        <a:spcBef>
                          <a:spcPts val="0"/>
                        </a:spcBef>
                        <a:spcAft>
                          <a:spcPts val="0"/>
                        </a:spcAft>
                      </a:pPr>
                      <a:r>
                        <a:rPr lang="vi-VN" sz="2400">
                          <a:effectLst/>
                          <a:latin typeface="Times New Roman" panose="02020603050405020304" pitchFamily="18" charset="0"/>
                          <a:cs typeface="Times New Roman" panose="02020603050405020304" pitchFamily="18" charset="0"/>
                        </a:rPr>
                        <a:t>83,66%</a:t>
                      </a:r>
                      <a:endParaRPr lang="vi-VN" sz="2400">
                        <a:effectLst/>
                        <a:latin typeface="Times New Roman" panose="02020603050405020304" pitchFamily="18" charset="0"/>
                        <a:ea typeface="SimSun" pitchFamily="2" charset="-122"/>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5"/>
                  </a:ext>
                </a:extLst>
              </a:tr>
            </a:tbl>
          </a:graphicData>
        </a:graphic>
      </p:graphicFrame>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IMG_256"/>
          <p:cNvPicPr>
            <a:picLocks noGrp="1"/>
          </p:cNvPicPr>
          <p:nvPr>
            <p:ph idx="1"/>
          </p:nvPr>
        </p:nvPicPr>
        <p:blipFill>
          <a:blip r:embed="rId2"/>
          <a:stretch>
            <a:fillRect/>
          </a:stretch>
        </p:blipFill>
        <p:spPr>
          <a:xfrm>
            <a:off x="4050030" y="264795"/>
            <a:ext cx="8141970" cy="6593205"/>
          </a:xfrm>
          <a:prstGeom prst="rect">
            <a:avLst/>
          </a:prstGeom>
          <a:noFill/>
        </p:spPr>
      </p:pic>
      <p:sp>
        <p:nvSpPr>
          <p:cNvPr id="107" name="Text Box 106"/>
          <p:cNvSpPr txBox="1"/>
          <p:nvPr/>
        </p:nvSpPr>
        <p:spPr>
          <a:xfrm>
            <a:off x="269370" y="576776"/>
            <a:ext cx="3491924" cy="584775"/>
          </a:xfrm>
          <a:prstGeom prst="rect">
            <a:avLst/>
          </a:prstGeom>
          <a:noFill/>
          <a:ln w="9525">
            <a:noFill/>
          </a:ln>
        </p:spPr>
        <p:txBody>
          <a:bodyPr wrap="square">
            <a:spAutoFit/>
          </a:bodyPr>
          <a:lstStyle/>
          <a:p>
            <a:pPr marL="0" indent="0"/>
            <a:r>
              <a:rPr lang="en-US" sz="3200" b="1" i="1">
                <a:solidFill>
                  <a:srgbClr val="000000"/>
                </a:solidFill>
                <a:latin typeface="Times New Roman" panose="02020603050405020304" pitchFamily="18" charset="0"/>
                <a:cs typeface="SimSun" charset="0"/>
              </a:rPr>
              <a:t>Confusion matrix</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nvGraphicFramePr>
        <p:xfrm>
          <a:off x="544830" y="1520825"/>
          <a:ext cx="11102340" cy="4290060"/>
        </p:xfrm>
        <a:graphic>
          <a:graphicData uri="http://schemas.openxmlformats.org/drawingml/2006/table">
            <a:tbl>
              <a:tblPr firstRow="1" bandRow="1">
                <a:tableStyleId>{5940675A-B579-460E-94D1-54222C63F5DA}</a:tableStyleId>
              </a:tblPr>
              <a:tblGrid>
                <a:gridCol w="2775585">
                  <a:extLst>
                    <a:ext uri="{9D8B030D-6E8A-4147-A177-3AD203B41FA5}">
                      <a16:colId xmlns:a16="http://schemas.microsoft.com/office/drawing/2014/main" val="20000"/>
                    </a:ext>
                  </a:extLst>
                </a:gridCol>
                <a:gridCol w="2775585">
                  <a:extLst>
                    <a:ext uri="{9D8B030D-6E8A-4147-A177-3AD203B41FA5}">
                      <a16:colId xmlns:a16="http://schemas.microsoft.com/office/drawing/2014/main" val="20001"/>
                    </a:ext>
                  </a:extLst>
                </a:gridCol>
                <a:gridCol w="2775585">
                  <a:extLst>
                    <a:ext uri="{9D8B030D-6E8A-4147-A177-3AD203B41FA5}">
                      <a16:colId xmlns:a16="http://schemas.microsoft.com/office/drawing/2014/main" val="20002"/>
                    </a:ext>
                  </a:extLst>
                </a:gridCol>
                <a:gridCol w="2775585">
                  <a:extLst>
                    <a:ext uri="{9D8B030D-6E8A-4147-A177-3AD203B41FA5}">
                      <a16:colId xmlns:a16="http://schemas.microsoft.com/office/drawing/2014/main" val="20003"/>
                    </a:ext>
                  </a:extLst>
                </a:gridCol>
              </a:tblGrid>
              <a:tr h="905510">
                <a:tc>
                  <a:txBody>
                    <a:bodyPr/>
                    <a:lstStyle/>
                    <a:p>
                      <a:pPr indent="0" algn="ctr">
                        <a:buNone/>
                      </a:pPr>
                      <a:endParaRPr lang="en-US" sz="2800" b="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a:noFill/>
                    </a:lnR>
                    <a:lnT cap="flat">
                      <a:noFill/>
                    </a:lnT>
                    <a:lnB cap="flat">
                      <a:noFill/>
                    </a:lnB>
                    <a:lnTlToBr>
                      <a:noFill/>
                    </a:lnTlToBr>
                    <a:lnBlToTr>
                      <a:noFill/>
                    </a:lnBlToTr>
                    <a:noFill/>
                  </a:tcPr>
                </a:tc>
                <a:tc>
                  <a:txBody>
                    <a:bodyPr/>
                    <a:lstStyle/>
                    <a:p>
                      <a:pPr indent="0" algn="ctr">
                        <a:buNone/>
                      </a:pPr>
                      <a:r>
                        <a:rPr lang="en-US" sz="2800" b="1">
                          <a:solidFill>
                            <a:schemeClr val="tx1"/>
                          </a:solidFill>
                          <a:latin typeface="Times New Roman" panose="02020603050405020304" pitchFamily="18" charset="0"/>
                          <a:cs typeface="Times New Roman" panose="02020603050405020304" pitchFamily="18" charset="0"/>
                        </a:rPr>
                        <a:t>Precision</a:t>
                      </a:r>
                      <a:endParaRPr lang="en-US" sz="2800" b="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a:noFill/>
                    </a:lnR>
                    <a:lnT cap="flat">
                      <a:noFill/>
                    </a:lnT>
                    <a:lnB cap="flat">
                      <a:noFill/>
                    </a:lnB>
                    <a:lnTlToBr>
                      <a:noFill/>
                    </a:lnTlToBr>
                    <a:lnBlToTr>
                      <a:noFill/>
                    </a:lnBlToTr>
                    <a:noFill/>
                  </a:tcPr>
                </a:tc>
                <a:tc>
                  <a:txBody>
                    <a:bodyPr/>
                    <a:lstStyle/>
                    <a:p>
                      <a:pPr indent="0" algn="ctr">
                        <a:buNone/>
                      </a:pPr>
                      <a:r>
                        <a:rPr lang="en-US" sz="2800" b="1">
                          <a:solidFill>
                            <a:schemeClr val="tx1"/>
                          </a:solidFill>
                          <a:latin typeface="Times New Roman" panose="02020603050405020304" pitchFamily="18" charset="0"/>
                          <a:cs typeface="Times New Roman" panose="02020603050405020304" pitchFamily="18" charset="0"/>
                        </a:rPr>
                        <a:t>Recall</a:t>
                      </a:r>
                      <a:endParaRPr lang="en-US" sz="2800" b="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a:noFill/>
                    </a:lnR>
                    <a:lnT cap="flat">
                      <a:noFill/>
                    </a:lnT>
                    <a:lnB cap="flat">
                      <a:noFill/>
                    </a:lnB>
                    <a:lnTlToBr>
                      <a:noFill/>
                    </a:lnTlToBr>
                    <a:lnBlToTr>
                      <a:noFill/>
                    </a:lnBlToTr>
                    <a:noFill/>
                  </a:tcPr>
                </a:tc>
                <a:tc>
                  <a:txBody>
                    <a:bodyPr/>
                    <a:lstStyle/>
                    <a:p>
                      <a:pPr indent="0" algn="ctr">
                        <a:buNone/>
                      </a:pPr>
                      <a:r>
                        <a:rPr lang="en-US" sz="2800" b="1">
                          <a:solidFill>
                            <a:schemeClr val="tx1"/>
                          </a:solidFill>
                          <a:latin typeface="Times New Roman" panose="02020603050405020304" pitchFamily="18" charset="0"/>
                          <a:cs typeface="Times New Roman" panose="02020603050405020304" pitchFamily="18" charset="0"/>
                        </a:rPr>
                        <a:t>F1-score</a:t>
                      </a:r>
                      <a:endParaRPr lang="en-US" sz="2800" b="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568325">
                <a:tc>
                  <a:txBody>
                    <a:bodyPr/>
                    <a:lstStyle/>
                    <a:p>
                      <a:pPr indent="0" algn="ctr">
                        <a:buNone/>
                      </a:pPr>
                      <a:r>
                        <a:rPr lang="en-US" sz="2800" b="1">
                          <a:solidFill>
                            <a:schemeClr val="tx1"/>
                          </a:solidFill>
                          <a:latin typeface="Times New Roman" panose="02020603050405020304" pitchFamily="18" charset="0"/>
                          <a:cs typeface="Times New Roman" panose="02020603050405020304" pitchFamily="18" charset="0"/>
                        </a:rPr>
                        <a:t>Eggplant</a:t>
                      </a:r>
                      <a:endParaRPr lang="en-US" sz="2800" b="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a:noFill/>
                    </a:lnR>
                    <a:lnT cap="flat">
                      <a:noFill/>
                    </a:lnT>
                    <a:lnB cap="flat">
                      <a:noFill/>
                    </a:lnB>
                    <a:lnTlToBr>
                      <a:noFill/>
                    </a:lnTlToBr>
                    <a:lnBlToTr>
                      <a:noFill/>
                    </a:lnBlToTr>
                    <a:noFill/>
                  </a:tcPr>
                </a:tc>
                <a:tc>
                  <a:txBody>
                    <a:bodyPr/>
                    <a:lstStyle/>
                    <a:p>
                      <a:pPr indent="0" algn="ctr">
                        <a:buNone/>
                      </a:pPr>
                      <a:r>
                        <a:rPr lang="en-US" sz="2800" b="0">
                          <a:solidFill>
                            <a:schemeClr val="tx1"/>
                          </a:solidFill>
                          <a:latin typeface="Times New Roman" panose="02020603050405020304" pitchFamily="18" charset="0"/>
                          <a:cs typeface="Times New Roman" panose="02020603050405020304" pitchFamily="18" charset="0"/>
                        </a:rPr>
                        <a:t>1</a:t>
                      </a:r>
                      <a:endParaRPr lang="en-US" sz="2800" b="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a:noFill/>
                    </a:lnR>
                    <a:lnT cap="flat">
                      <a:noFill/>
                    </a:lnT>
                    <a:lnB cap="flat">
                      <a:noFill/>
                    </a:lnB>
                    <a:lnTlToBr>
                      <a:noFill/>
                    </a:lnTlToBr>
                    <a:lnBlToTr>
                      <a:noFill/>
                    </a:lnBlToTr>
                    <a:noFill/>
                  </a:tcPr>
                </a:tc>
                <a:tc>
                  <a:txBody>
                    <a:bodyPr/>
                    <a:lstStyle/>
                    <a:p>
                      <a:pPr indent="0" algn="ctr">
                        <a:buNone/>
                      </a:pPr>
                      <a:r>
                        <a:rPr lang="en-US" sz="2800" b="0">
                          <a:solidFill>
                            <a:schemeClr val="tx1"/>
                          </a:solidFill>
                          <a:latin typeface="Times New Roman" panose="02020603050405020304" pitchFamily="18" charset="0"/>
                          <a:cs typeface="Times New Roman" panose="02020603050405020304" pitchFamily="18" charset="0"/>
                        </a:rPr>
                        <a:t>0.8065</a:t>
                      </a:r>
                      <a:endParaRPr lang="en-US" sz="2800" b="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a:noFill/>
                    </a:lnR>
                    <a:lnT cap="flat">
                      <a:noFill/>
                    </a:lnT>
                    <a:lnB cap="flat">
                      <a:noFill/>
                    </a:lnB>
                    <a:lnTlToBr>
                      <a:noFill/>
                    </a:lnTlToBr>
                    <a:lnBlToTr>
                      <a:noFill/>
                    </a:lnBlToTr>
                    <a:noFill/>
                  </a:tcPr>
                </a:tc>
                <a:tc>
                  <a:txBody>
                    <a:bodyPr/>
                    <a:lstStyle/>
                    <a:p>
                      <a:pPr indent="0" algn="ctr">
                        <a:buNone/>
                      </a:pPr>
                      <a:r>
                        <a:rPr lang="en-US" sz="2800" b="0">
                          <a:solidFill>
                            <a:schemeClr val="tx1"/>
                          </a:solidFill>
                          <a:latin typeface="Times New Roman" panose="02020603050405020304" pitchFamily="18" charset="0"/>
                          <a:cs typeface="Times New Roman" panose="02020603050405020304" pitchFamily="18" charset="0"/>
                        </a:rPr>
                        <a:t>0.8929</a:t>
                      </a:r>
                      <a:endParaRPr lang="en-US" sz="2800" b="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1"/>
                  </a:ext>
                </a:extLst>
              </a:tr>
              <a:tr h="603250">
                <a:tc>
                  <a:txBody>
                    <a:bodyPr/>
                    <a:lstStyle/>
                    <a:p>
                      <a:pPr indent="0" algn="ctr">
                        <a:buNone/>
                      </a:pPr>
                      <a:r>
                        <a:rPr lang="en-US" sz="2800" b="1">
                          <a:solidFill>
                            <a:schemeClr val="tx1"/>
                          </a:solidFill>
                          <a:latin typeface="Times New Roman" panose="02020603050405020304" pitchFamily="18" charset="0"/>
                          <a:cs typeface="Times New Roman" panose="02020603050405020304" pitchFamily="18" charset="0"/>
                        </a:rPr>
                        <a:t>Ginger</a:t>
                      </a:r>
                      <a:endParaRPr lang="en-US" sz="2800" b="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a:noFill/>
                    </a:lnR>
                    <a:lnT cap="flat">
                      <a:noFill/>
                    </a:lnT>
                    <a:lnB cap="flat">
                      <a:noFill/>
                    </a:lnB>
                    <a:lnTlToBr>
                      <a:noFill/>
                    </a:lnTlToBr>
                    <a:lnBlToTr>
                      <a:noFill/>
                    </a:lnBlToTr>
                    <a:noFill/>
                  </a:tcPr>
                </a:tc>
                <a:tc>
                  <a:txBody>
                    <a:bodyPr/>
                    <a:lstStyle/>
                    <a:p>
                      <a:pPr indent="0" algn="ctr">
                        <a:buNone/>
                      </a:pPr>
                      <a:r>
                        <a:rPr lang="en-US" sz="2800" b="0">
                          <a:solidFill>
                            <a:schemeClr val="tx1"/>
                          </a:solidFill>
                          <a:latin typeface="Times New Roman" panose="02020603050405020304" pitchFamily="18" charset="0"/>
                          <a:cs typeface="Times New Roman" panose="02020603050405020304" pitchFamily="18" charset="0"/>
                        </a:rPr>
                        <a:t>0.9155</a:t>
                      </a:r>
                      <a:endParaRPr lang="en-US" sz="2800" b="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a:noFill/>
                    </a:lnR>
                    <a:lnT cap="flat">
                      <a:noFill/>
                    </a:lnT>
                    <a:lnB cap="flat">
                      <a:noFill/>
                    </a:lnB>
                    <a:lnTlToBr>
                      <a:noFill/>
                    </a:lnTlToBr>
                    <a:lnBlToTr>
                      <a:noFill/>
                    </a:lnBlToTr>
                    <a:noFill/>
                  </a:tcPr>
                </a:tc>
                <a:tc>
                  <a:txBody>
                    <a:bodyPr/>
                    <a:lstStyle/>
                    <a:p>
                      <a:pPr indent="0" algn="ctr">
                        <a:buNone/>
                      </a:pPr>
                      <a:r>
                        <a:rPr lang="en-US" sz="2800" b="0">
                          <a:solidFill>
                            <a:schemeClr val="tx1"/>
                          </a:solidFill>
                          <a:latin typeface="Times New Roman" panose="02020603050405020304" pitchFamily="18" charset="0"/>
                          <a:cs typeface="Times New Roman" panose="02020603050405020304" pitchFamily="18" charset="0"/>
                        </a:rPr>
                        <a:t>0.65</a:t>
                      </a:r>
                      <a:endParaRPr lang="en-US" sz="2800" b="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a:noFill/>
                    </a:lnR>
                    <a:lnT cap="flat">
                      <a:noFill/>
                    </a:lnT>
                    <a:lnB cap="flat">
                      <a:noFill/>
                    </a:lnB>
                    <a:lnTlToBr>
                      <a:noFill/>
                    </a:lnTlToBr>
                    <a:lnBlToTr>
                      <a:noFill/>
                    </a:lnBlToTr>
                    <a:noFill/>
                  </a:tcPr>
                </a:tc>
                <a:tc>
                  <a:txBody>
                    <a:bodyPr/>
                    <a:lstStyle/>
                    <a:p>
                      <a:pPr indent="0" algn="ctr">
                        <a:buNone/>
                      </a:pPr>
                      <a:r>
                        <a:rPr lang="en-US" sz="2800" b="0">
                          <a:solidFill>
                            <a:schemeClr val="tx1"/>
                          </a:solidFill>
                          <a:latin typeface="Times New Roman" panose="02020603050405020304" pitchFamily="18" charset="0"/>
                          <a:cs typeface="Times New Roman" panose="02020603050405020304" pitchFamily="18" charset="0"/>
                        </a:rPr>
                        <a:t>0.7602</a:t>
                      </a:r>
                      <a:endParaRPr lang="en-US" sz="2800" b="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502920">
                <a:tc>
                  <a:txBody>
                    <a:bodyPr/>
                    <a:lstStyle/>
                    <a:p>
                      <a:pPr indent="0" algn="ctr">
                        <a:buNone/>
                      </a:pPr>
                      <a:r>
                        <a:rPr lang="en-US" sz="2800" b="1">
                          <a:solidFill>
                            <a:schemeClr val="tx1"/>
                          </a:solidFill>
                          <a:latin typeface="Times New Roman" panose="02020603050405020304" pitchFamily="18" charset="0"/>
                          <a:cs typeface="Times New Roman" panose="02020603050405020304" pitchFamily="18" charset="0"/>
                        </a:rPr>
                        <a:t>Onion</a:t>
                      </a:r>
                      <a:endParaRPr lang="en-US" sz="2800" b="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a:noFill/>
                    </a:lnR>
                    <a:lnT cap="flat">
                      <a:noFill/>
                    </a:lnT>
                    <a:lnB cap="flat">
                      <a:noFill/>
                    </a:lnB>
                    <a:lnTlToBr>
                      <a:noFill/>
                    </a:lnTlToBr>
                    <a:lnBlToTr>
                      <a:noFill/>
                    </a:lnBlToTr>
                    <a:noFill/>
                  </a:tcPr>
                </a:tc>
                <a:tc>
                  <a:txBody>
                    <a:bodyPr/>
                    <a:lstStyle/>
                    <a:p>
                      <a:pPr indent="0" algn="ctr">
                        <a:buNone/>
                      </a:pPr>
                      <a:r>
                        <a:rPr lang="en-US" sz="2800" b="0">
                          <a:solidFill>
                            <a:schemeClr val="tx1"/>
                          </a:solidFill>
                          <a:latin typeface="Times New Roman" panose="02020603050405020304" pitchFamily="18" charset="0"/>
                          <a:cs typeface="Times New Roman" panose="02020603050405020304" pitchFamily="18" charset="0"/>
                        </a:rPr>
                        <a:t>0.72</a:t>
                      </a:r>
                      <a:endParaRPr lang="en-US" sz="2800" b="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a:noFill/>
                    </a:lnR>
                    <a:lnT cap="flat">
                      <a:noFill/>
                    </a:lnT>
                    <a:lnB cap="flat">
                      <a:noFill/>
                    </a:lnB>
                    <a:lnTlToBr>
                      <a:noFill/>
                    </a:lnTlToBr>
                    <a:lnBlToTr>
                      <a:noFill/>
                    </a:lnBlToTr>
                    <a:noFill/>
                  </a:tcPr>
                </a:tc>
                <a:tc>
                  <a:txBody>
                    <a:bodyPr/>
                    <a:lstStyle/>
                    <a:p>
                      <a:pPr indent="0" algn="ctr">
                        <a:buNone/>
                      </a:pPr>
                      <a:r>
                        <a:rPr lang="en-US" sz="2800" b="0">
                          <a:solidFill>
                            <a:schemeClr val="tx1"/>
                          </a:solidFill>
                          <a:latin typeface="Times New Roman" panose="02020603050405020304" pitchFamily="18" charset="0"/>
                          <a:cs typeface="Times New Roman" panose="02020603050405020304" pitchFamily="18" charset="0"/>
                        </a:rPr>
                        <a:t>0.96</a:t>
                      </a:r>
                      <a:endParaRPr lang="en-US" sz="2800" b="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a:noFill/>
                    </a:lnR>
                    <a:lnT cap="flat">
                      <a:noFill/>
                    </a:lnT>
                    <a:lnB cap="flat">
                      <a:noFill/>
                    </a:lnB>
                    <a:lnTlToBr>
                      <a:noFill/>
                    </a:lnTlToBr>
                    <a:lnBlToTr>
                      <a:noFill/>
                    </a:lnBlToTr>
                    <a:noFill/>
                  </a:tcPr>
                </a:tc>
                <a:tc>
                  <a:txBody>
                    <a:bodyPr/>
                    <a:lstStyle/>
                    <a:p>
                      <a:pPr indent="0" algn="ctr">
                        <a:buNone/>
                      </a:pPr>
                      <a:r>
                        <a:rPr lang="en-US" sz="2800" b="0">
                          <a:solidFill>
                            <a:schemeClr val="tx1"/>
                          </a:solidFill>
                          <a:latin typeface="Times New Roman" panose="02020603050405020304" pitchFamily="18" charset="0"/>
                          <a:cs typeface="Times New Roman" panose="02020603050405020304" pitchFamily="18" charset="0"/>
                        </a:rPr>
                        <a:t>0.8228</a:t>
                      </a:r>
                      <a:endParaRPr lang="en-US" sz="2800" b="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603885">
                <a:tc>
                  <a:txBody>
                    <a:bodyPr/>
                    <a:lstStyle/>
                    <a:p>
                      <a:pPr indent="0" algn="ctr">
                        <a:buNone/>
                      </a:pPr>
                      <a:r>
                        <a:rPr lang="en-US" sz="2800" b="1">
                          <a:solidFill>
                            <a:schemeClr val="tx1"/>
                          </a:solidFill>
                          <a:latin typeface="Times New Roman" panose="02020603050405020304" pitchFamily="18" charset="0"/>
                          <a:cs typeface="Times New Roman" panose="02020603050405020304" pitchFamily="18" charset="0"/>
                        </a:rPr>
                        <a:t>Potato</a:t>
                      </a:r>
                      <a:endParaRPr lang="en-US" sz="2800" b="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a:noFill/>
                    </a:lnR>
                    <a:lnT cap="flat">
                      <a:noFill/>
                    </a:lnT>
                    <a:lnB cap="flat">
                      <a:noFill/>
                    </a:lnB>
                    <a:lnTlToBr>
                      <a:noFill/>
                    </a:lnTlToBr>
                    <a:lnBlToTr>
                      <a:noFill/>
                    </a:lnBlToTr>
                    <a:noFill/>
                  </a:tcPr>
                </a:tc>
                <a:tc>
                  <a:txBody>
                    <a:bodyPr/>
                    <a:lstStyle/>
                    <a:p>
                      <a:pPr indent="0" algn="ctr">
                        <a:buNone/>
                      </a:pPr>
                      <a:r>
                        <a:rPr lang="en-US" sz="2800" b="0">
                          <a:solidFill>
                            <a:schemeClr val="tx1"/>
                          </a:solidFill>
                          <a:latin typeface="Times New Roman" panose="02020603050405020304" pitchFamily="18" charset="0"/>
                          <a:cs typeface="Times New Roman" panose="02020603050405020304" pitchFamily="18" charset="0"/>
                        </a:rPr>
                        <a:t>0.6573</a:t>
                      </a:r>
                      <a:endParaRPr lang="en-US" sz="2800" b="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a:noFill/>
                    </a:lnR>
                    <a:lnT cap="flat">
                      <a:noFill/>
                    </a:lnT>
                    <a:lnB cap="flat">
                      <a:noFill/>
                    </a:lnB>
                    <a:lnTlToBr>
                      <a:noFill/>
                    </a:lnTlToBr>
                    <a:lnBlToTr>
                      <a:noFill/>
                    </a:lnBlToTr>
                    <a:noFill/>
                  </a:tcPr>
                </a:tc>
                <a:tc>
                  <a:txBody>
                    <a:bodyPr/>
                    <a:lstStyle/>
                    <a:p>
                      <a:pPr indent="0" algn="ctr">
                        <a:buNone/>
                      </a:pPr>
                      <a:r>
                        <a:rPr lang="en-US" sz="2800" b="0">
                          <a:solidFill>
                            <a:schemeClr val="tx1"/>
                          </a:solidFill>
                          <a:latin typeface="Times New Roman" panose="02020603050405020304" pitchFamily="18" charset="0"/>
                          <a:cs typeface="Times New Roman" panose="02020603050405020304" pitchFamily="18" charset="0"/>
                        </a:rPr>
                        <a:t>0.6267</a:t>
                      </a:r>
                      <a:endParaRPr lang="en-US" sz="2800" b="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a:noFill/>
                    </a:lnR>
                    <a:lnT cap="flat">
                      <a:noFill/>
                    </a:lnT>
                    <a:lnB cap="flat">
                      <a:noFill/>
                    </a:lnB>
                    <a:lnTlToBr>
                      <a:noFill/>
                    </a:lnTlToBr>
                    <a:lnBlToTr>
                      <a:noFill/>
                    </a:lnBlToTr>
                    <a:noFill/>
                  </a:tcPr>
                </a:tc>
                <a:tc>
                  <a:txBody>
                    <a:bodyPr/>
                    <a:lstStyle/>
                    <a:p>
                      <a:pPr indent="0" algn="ctr">
                        <a:buNone/>
                      </a:pPr>
                      <a:r>
                        <a:rPr lang="en-US" sz="2800" b="0">
                          <a:solidFill>
                            <a:schemeClr val="tx1"/>
                          </a:solidFill>
                          <a:latin typeface="Times New Roman" panose="02020603050405020304" pitchFamily="18" charset="0"/>
                          <a:cs typeface="Times New Roman" panose="02020603050405020304" pitchFamily="18" charset="0"/>
                        </a:rPr>
                        <a:t>0.6416</a:t>
                      </a:r>
                      <a:endParaRPr lang="en-US" sz="2800" b="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603250">
                <a:tc>
                  <a:txBody>
                    <a:bodyPr/>
                    <a:lstStyle/>
                    <a:p>
                      <a:pPr indent="0" algn="ctr">
                        <a:buNone/>
                      </a:pPr>
                      <a:r>
                        <a:rPr lang="en-US" sz="2800" b="1">
                          <a:solidFill>
                            <a:schemeClr val="tx1"/>
                          </a:solidFill>
                          <a:latin typeface="Times New Roman" panose="02020603050405020304" pitchFamily="18" charset="0"/>
                          <a:cs typeface="Times New Roman" panose="02020603050405020304" pitchFamily="18" charset="0"/>
                        </a:rPr>
                        <a:t>Tomato</a:t>
                      </a:r>
                      <a:endParaRPr lang="en-US" sz="2800" b="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a:noFill/>
                    </a:lnR>
                    <a:lnT cap="flat">
                      <a:noFill/>
                    </a:lnT>
                    <a:lnB cap="flat">
                      <a:noFill/>
                    </a:lnB>
                    <a:lnTlToBr>
                      <a:noFill/>
                    </a:lnTlToBr>
                    <a:lnBlToTr>
                      <a:noFill/>
                    </a:lnBlToTr>
                    <a:noFill/>
                  </a:tcPr>
                </a:tc>
                <a:tc>
                  <a:txBody>
                    <a:bodyPr/>
                    <a:lstStyle/>
                    <a:p>
                      <a:pPr indent="0" algn="ctr">
                        <a:buNone/>
                      </a:pPr>
                      <a:r>
                        <a:rPr lang="en-US" sz="2800" b="0">
                          <a:solidFill>
                            <a:schemeClr val="tx1"/>
                          </a:solidFill>
                          <a:latin typeface="Times New Roman" panose="02020603050405020304" pitchFamily="18" charset="0"/>
                          <a:cs typeface="Times New Roman" panose="02020603050405020304" pitchFamily="18" charset="0"/>
                        </a:rPr>
                        <a:t>0.9059</a:t>
                      </a:r>
                      <a:endParaRPr lang="en-US" sz="2800" b="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a:noFill/>
                    </a:lnR>
                    <a:lnT cap="flat">
                      <a:noFill/>
                    </a:lnT>
                    <a:lnB cap="flat">
                      <a:noFill/>
                    </a:lnB>
                    <a:lnTlToBr>
                      <a:noFill/>
                    </a:lnTlToBr>
                    <a:lnBlToTr>
                      <a:noFill/>
                    </a:lnBlToTr>
                    <a:noFill/>
                  </a:tcPr>
                </a:tc>
                <a:tc>
                  <a:txBody>
                    <a:bodyPr/>
                    <a:lstStyle/>
                    <a:p>
                      <a:pPr indent="0" algn="ctr">
                        <a:buNone/>
                      </a:pPr>
                      <a:r>
                        <a:rPr lang="en-US" sz="2800" b="0">
                          <a:solidFill>
                            <a:schemeClr val="tx1"/>
                          </a:solidFill>
                          <a:latin typeface="Times New Roman" panose="02020603050405020304" pitchFamily="18" charset="0"/>
                          <a:cs typeface="Times New Roman" panose="02020603050405020304" pitchFamily="18" charset="0"/>
                        </a:rPr>
                        <a:t>1</a:t>
                      </a:r>
                      <a:endParaRPr lang="en-US" sz="2800" b="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a:noFill/>
                    </a:lnR>
                    <a:lnT cap="flat">
                      <a:noFill/>
                    </a:lnT>
                    <a:lnB cap="flat">
                      <a:noFill/>
                    </a:lnB>
                    <a:lnTlToBr>
                      <a:noFill/>
                    </a:lnTlToBr>
                    <a:lnBlToTr>
                      <a:noFill/>
                    </a:lnBlToTr>
                    <a:noFill/>
                  </a:tcPr>
                </a:tc>
                <a:tc>
                  <a:txBody>
                    <a:bodyPr/>
                    <a:lstStyle/>
                    <a:p>
                      <a:pPr indent="0" algn="ctr">
                        <a:buNone/>
                      </a:pPr>
                      <a:r>
                        <a:rPr lang="en-US" sz="2800" b="0">
                          <a:solidFill>
                            <a:schemeClr val="tx1"/>
                          </a:solidFill>
                          <a:latin typeface="Times New Roman" panose="02020603050405020304" pitchFamily="18" charset="0"/>
                          <a:cs typeface="Times New Roman" panose="02020603050405020304" pitchFamily="18" charset="0"/>
                        </a:rPr>
                        <a:t>0.9506</a:t>
                      </a:r>
                      <a:endParaRPr lang="en-US" sz="2800" b="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502920">
                <a:tc>
                  <a:txBody>
                    <a:bodyPr/>
                    <a:lstStyle/>
                    <a:p>
                      <a:pPr indent="0" algn="ctr">
                        <a:buNone/>
                      </a:pPr>
                      <a:r>
                        <a:rPr lang="en-US" sz="2800" b="1" i="1">
                          <a:solidFill>
                            <a:schemeClr val="tx1"/>
                          </a:solidFill>
                          <a:latin typeface="Times New Roman" panose="02020603050405020304" pitchFamily="18" charset="0"/>
                          <a:cs typeface="Times New Roman" panose="02020603050405020304" pitchFamily="18" charset="0"/>
                        </a:rPr>
                        <a:t>Macro</a:t>
                      </a:r>
                      <a:endParaRPr lang="en-US" sz="2800" b="1" i="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a:noFill/>
                    </a:lnR>
                    <a:lnT cap="flat">
                      <a:noFill/>
                    </a:lnT>
                    <a:lnB cap="flat">
                      <a:noFill/>
                    </a:lnB>
                    <a:lnTlToBr>
                      <a:noFill/>
                    </a:lnTlToBr>
                    <a:lnBlToTr>
                      <a:noFill/>
                    </a:lnBlToTr>
                    <a:noFill/>
                  </a:tcPr>
                </a:tc>
                <a:tc>
                  <a:txBody>
                    <a:bodyPr/>
                    <a:lstStyle/>
                    <a:p>
                      <a:pPr indent="0" algn="ctr">
                        <a:buNone/>
                      </a:pPr>
                      <a:r>
                        <a:rPr lang="en-US" sz="2800" b="1" i="1">
                          <a:solidFill>
                            <a:schemeClr val="tx1"/>
                          </a:solidFill>
                          <a:latin typeface="Times New Roman" panose="02020603050405020304" pitchFamily="18" charset="0"/>
                          <a:cs typeface="Times New Roman" panose="02020603050405020304" pitchFamily="18" charset="0"/>
                        </a:rPr>
                        <a:t> </a:t>
                      </a:r>
                      <a:endParaRPr lang="en-US" sz="2800" b="1" i="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a:noFill/>
                    </a:lnR>
                    <a:lnT cap="flat">
                      <a:noFill/>
                    </a:lnT>
                    <a:lnB cap="flat">
                      <a:noFill/>
                    </a:lnB>
                    <a:lnTlToBr>
                      <a:noFill/>
                    </a:lnTlToBr>
                    <a:lnBlToTr>
                      <a:noFill/>
                    </a:lnBlToTr>
                    <a:noFill/>
                  </a:tcPr>
                </a:tc>
                <a:tc>
                  <a:txBody>
                    <a:bodyPr/>
                    <a:lstStyle/>
                    <a:p>
                      <a:pPr indent="0" algn="ctr">
                        <a:buNone/>
                      </a:pPr>
                      <a:r>
                        <a:rPr lang="en-US" sz="2800" b="1" i="1">
                          <a:solidFill>
                            <a:schemeClr val="tx1"/>
                          </a:solidFill>
                          <a:latin typeface="Times New Roman" panose="02020603050405020304" pitchFamily="18" charset="0"/>
                          <a:cs typeface="Times New Roman" panose="02020603050405020304" pitchFamily="18" charset="0"/>
                        </a:rPr>
                        <a:t> </a:t>
                      </a:r>
                      <a:endParaRPr lang="en-US" sz="2800" b="1" i="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a:noFill/>
                    </a:lnR>
                    <a:lnT cap="flat">
                      <a:noFill/>
                    </a:lnT>
                    <a:lnB cap="flat">
                      <a:noFill/>
                    </a:lnB>
                    <a:lnTlToBr>
                      <a:noFill/>
                    </a:lnTlToBr>
                    <a:lnBlToTr>
                      <a:noFill/>
                    </a:lnBlToTr>
                    <a:noFill/>
                  </a:tcPr>
                </a:tc>
                <a:tc>
                  <a:txBody>
                    <a:bodyPr/>
                    <a:lstStyle/>
                    <a:p>
                      <a:pPr indent="0" algn="ctr">
                        <a:buNone/>
                      </a:pPr>
                      <a:r>
                        <a:rPr lang="en-US" sz="2800" b="1" i="1">
                          <a:solidFill>
                            <a:schemeClr val="tx1"/>
                          </a:solidFill>
                          <a:latin typeface="Times New Roman" panose="02020603050405020304" pitchFamily="18" charset="0"/>
                          <a:cs typeface="Times New Roman" panose="02020603050405020304" pitchFamily="18" charset="0"/>
                        </a:rPr>
                        <a:t>0.8136</a:t>
                      </a:r>
                      <a:endParaRPr lang="en-US" sz="2800" b="1" i="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 name="Text Box 5"/>
          <p:cNvSpPr txBox="1"/>
          <p:nvPr/>
        </p:nvSpPr>
        <p:spPr>
          <a:xfrm>
            <a:off x="1018858" y="580390"/>
            <a:ext cx="1294130" cy="460375"/>
          </a:xfrm>
          <a:prstGeom prst="rect">
            <a:avLst/>
          </a:prstGeom>
          <a:noFill/>
        </p:spPr>
        <p:txBody>
          <a:bodyPr wrap="none" rtlCol="0" anchor="t">
            <a:spAutoFit/>
          </a:bodyPr>
          <a:lstStyle/>
          <a:p>
            <a:pPr indent="0" algn="ctr">
              <a:buNone/>
            </a:pPr>
            <a:r>
              <a:rPr lang="en-US" sz="2400" b="1" i="1">
                <a:latin typeface="Times New Roman" panose="02020603050405020304" pitchFamily="18" charset="0"/>
                <a:cs typeface="Times New Roman" panose="02020603050405020304" pitchFamily="18" charset="0"/>
                <a:sym typeface="+mn-ea"/>
              </a:rPr>
              <a:t>F1-score</a:t>
            </a: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 y="2731692"/>
            <a:ext cx="12192000" cy="1014730"/>
          </a:xfrm>
          <a:prstGeom prst="rect">
            <a:avLst/>
          </a:prstGeom>
          <a:noFill/>
        </p:spPr>
        <p:txBody>
          <a:bodyPr wrap="square" rtlCol="0">
            <a:spAutoFit/>
          </a:bodyPr>
          <a:lstStyle/>
          <a:p>
            <a:pPr algn="ctr"/>
            <a:r>
              <a:rPr lang="en-US" sz="6000" b="1" kern="120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ea typeface="+mj-ea"/>
                <a:cs typeface="Times New Roman" panose="02020603050405020304" pitchFamily="18" charset="0"/>
              </a:rPr>
              <a:t>Cám</a:t>
            </a:r>
            <a:r>
              <a:rPr lang="en-US" sz="6000" b="1" kern="1200" cap="none" spc="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ea typeface="+mj-ea"/>
                <a:cs typeface="Times New Roman" panose="02020603050405020304" pitchFamily="18" charset="0"/>
              </a:rPr>
              <a:t> </a:t>
            </a:r>
            <a:r>
              <a:rPr lang="en-US" sz="6000" b="1" kern="120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ea typeface="+mj-ea"/>
                <a:cs typeface="Times New Roman" panose="02020603050405020304" pitchFamily="18" charset="0"/>
              </a:rPr>
              <a:t>ơn</a:t>
            </a:r>
            <a:r>
              <a:rPr lang="en-US" sz="6000" b="1" kern="1200" cap="none" spc="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ea typeface="+mj-ea"/>
                <a:cs typeface="Times New Roman" panose="02020603050405020304" pitchFamily="18" charset="0"/>
              </a:rPr>
              <a:t> </a:t>
            </a:r>
            <a:r>
              <a:rPr lang="vi-VN" altLang="en-US" sz="6000" b="1" kern="1200" cap="none" spc="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ea typeface="+mj-ea"/>
                <a:cs typeface="Times New Roman" panose="02020603050405020304" pitchFamily="18" charset="0"/>
              </a:rPr>
              <a:t>cô </a:t>
            </a:r>
            <a:r>
              <a:rPr lang="en-US" sz="6000" b="1" kern="120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ea typeface="+mj-ea"/>
                <a:cs typeface="Times New Roman" panose="02020603050405020304" pitchFamily="18" charset="0"/>
              </a:rPr>
              <a:t>và</a:t>
            </a:r>
            <a:r>
              <a:rPr lang="en-US" sz="6000" b="1" kern="1200" cap="none" spc="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ea typeface="+mj-ea"/>
                <a:cs typeface="Times New Roman" panose="02020603050405020304" pitchFamily="18" charset="0"/>
              </a:rPr>
              <a:t> </a:t>
            </a:r>
            <a:r>
              <a:rPr lang="en-US" sz="6000" b="1" kern="120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ea typeface="+mj-ea"/>
                <a:cs typeface="Times New Roman" panose="02020603050405020304" pitchFamily="18" charset="0"/>
              </a:rPr>
              <a:t>các</a:t>
            </a:r>
            <a:r>
              <a:rPr lang="en-US" sz="6000" b="1" kern="1200" cap="none" spc="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ea typeface="+mj-ea"/>
                <a:cs typeface="Times New Roman" panose="02020603050405020304" pitchFamily="18" charset="0"/>
              </a:rPr>
              <a:t> </a:t>
            </a:r>
            <a:r>
              <a:rPr lang="en-US" sz="6000" b="1" kern="120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ea typeface="+mj-ea"/>
                <a:cs typeface="Times New Roman" panose="02020603050405020304" pitchFamily="18" charset="0"/>
              </a:rPr>
              <a:t>bạn</a:t>
            </a:r>
            <a:r>
              <a:rPr lang="en-US" sz="6000" b="1" kern="1200" cap="none" spc="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ea typeface="+mj-ea"/>
                <a:cs typeface="Times New Roman" panose="02020603050405020304" pitchFamily="18" charset="0"/>
              </a:rPr>
              <a:t> </a:t>
            </a:r>
            <a:r>
              <a:rPr lang="en-US" sz="6000" b="1" kern="120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ea typeface="+mj-ea"/>
                <a:cs typeface="Times New Roman" panose="02020603050405020304" pitchFamily="18" charset="0"/>
              </a:rPr>
              <a:t>đã</a:t>
            </a:r>
            <a:r>
              <a:rPr lang="en-US" sz="6000" b="1" kern="1200" cap="none" spc="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ea typeface="+mj-ea"/>
                <a:cs typeface="Times New Roman" panose="02020603050405020304" pitchFamily="18" charset="0"/>
              </a:rPr>
              <a:t> </a:t>
            </a:r>
            <a:r>
              <a:rPr lang="en-US" sz="6000" b="1" kern="120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ea typeface="+mj-ea"/>
                <a:cs typeface="Times New Roman" panose="02020603050405020304" pitchFamily="18" charset="0"/>
              </a:rPr>
              <a:t>lắng</a:t>
            </a:r>
            <a:r>
              <a:rPr lang="en-US" sz="6000" b="1" kern="1200" cap="none" spc="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ea typeface="+mj-ea"/>
                <a:cs typeface="Times New Roman" panose="02020603050405020304" pitchFamily="18" charset="0"/>
              </a:rPr>
              <a:t> </a:t>
            </a:r>
            <a:r>
              <a:rPr lang="en-US" sz="6000" b="1" kern="120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ea typeface="+mj-ea"/>
                <a:cs typeface="Times New Roman" panose="02020603050405020304" pitchFamily="18" charset="0"/>
              </a:rPr>
              <a:t>nghe</a:t>
            </a:r>
            <a:endParaRPr lang="en-US" sz="6000" b="1" kern="1200" cap="none" spc="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ea typeface="+mj-ea"/>
              <a:cs typeface="Times New Roman" panose="02020603050405020304" pitchFamily="18" charset="0"/>
            </a:endParaRPr>
          </a:p>
        </p:txBody>
      </p:sp>
    </p:spTree>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D3FB9DB-AF1D-4C17-B588-9C19B6B89328}"/>
              </a:ext>
            </a:extLst>
          </p:cNvPr>
          <p:cNvSpPr/>
          <p:nvPr/>
        </p:nvSpPr>
        <p:spPr bwMode="auto">
          <a:xfrm>
            <a:off x="6991543" y="586149"/>
            <a:ext cx="3280528" cy="1461154"/>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just" defTabSz="914400" rtl="0" eaLnBrk="1" fontAlgn="base" latinLnBrk="0" hangingPunct="1">
              <a:lnSpc>
                <a:spcPct val="150000"/>
              </a:lnSpc>
              <a:spcBef>
                <a:spcPct val="0"/>
              </a:spcBef>
              <a:spcAft>
                <a:spcPct val="0"/>
              </a:spcAft>
              <a:buClrTx/>
              <a:buSzTx/>
              <a:buFontTx/>
              <a:buNone/>
            </a:pPr>
            <a:r>
              <a:rPr lang="en-US" sz="2000" b="1">
                <a:latin typeface="Times New Roman" panose="02020603050405020304" pitchFamily="18" charset="0"/>
                <a:ea typeface="SimSun" pitchFamily="2" charset="-122"/>
                <a:cs typeface="Times New Roman" panose="02020603050405020304" pitchFamily="18" charset="0"/>
              </a:rPr>
              <a:t>I</a:t>
            </a:r>
            <a:r>
              <a:rPr kumimoji="0" lang="en-US" sz="2000" b="1" i="0" u="none" strike="noStrike" cap="none" normalizeH="0" baseline="0">
                <a:ln>
                  <a:noFill/>
                </a:ln>
                <a:solidFill>
                  <a:schemeClr val="tx1"/>
                </a:solidFill>
                <a:effectLst/>
                <a:latin typeface="Times New Roman" panose="02020603050405020304" pitchFamily="18" charset="0"/>
                <a:ea typeface="SimSun" pitchFamily="2" charset="-122"/>
                <a:cs typeface="Times New Roman" panose="02020603050405020304" pitchFamily="18" charset="0"/>
              </a:rPr>
              <a:t>.GIỚI THIỆU ĐỀ TÀI</a:t>
            </a:r>
          </a:p>
        </p:txBody>
      </p:sp>
      <p:sp>
        <p:nvSpPr>
          <p:cNvPr id="4" name="Rectangle 3">
            <a:extLst>
              <a:ext uri="{FF2B5EF4-FFF2-40B4-BE49-F238E27FC236}">
                <a16:creationId xmlns:a16="http://schemas.microsoft.com/office/drawing/2014/main" id="{9C6049C0-DDE9-4996-A392-3458BD836B2C}"/>
              </a:ext>
            </a:extLst>
          </p:cNvPr>
          <p:cNvSpPr/>
          <p:nvPr/>
        </p:nvSpPr>
        <p:spPr bwMode="auto">
          <a:xfrm>
            <a:off x="7006427" y="2698423"/>
            <a:ext cx="3280528" cy="1461154"/>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just" defTabSz="914400" rtl="0" eaLnBrk="1" fontAlgn="base" latinLnBrk="0" hangingPunct="1">
              <a:lnSpc>
                <a:spcPct val="150000"/>
              </a:lnSpc>
              <a:spcBef>
                <a:spcPct val="0"/>
              </a:spcBef>
              <a:spcAft>
                <a:spcPct val="0"/>
              </a:spcAft>
              <a:buClrTx/>
              <a:buSzTx/>
              <a:buFontTx/>
              <a:buNone/>
            </a:pPr>
            <a:r>
              <a:rPr kumimoji="0" lang="en-US" sz="2000" b="1" i="0" u="none" strike="noStrike" cap="none" normalizeH="0" baseline="0">
                <a:ln>
                  <a:noFill/>
                </a:ln>
                <a:solidFill>
                  <a:schemeClr val="tx1"/>
                </a:solidFill>
                <a:effectLst/>
                <a:latin typeface="Times New Roman" panose="02020603050405020304" pitchFamily="18" charset="0"/>
                <a:ea typeface="SimSun" pitchFamily="2" charset="-122"/>
                <a:cs typeface="Times New Roman" panose="02020603050405020304" pitchFamily="18" charset="0"/>
              </a:rPr>
              <a:t>II.NỘI DUNG PHƯƠNG </a:t>
            </a:r>
          </a:p>
          <a:p>
            <a:pPr marL="0" marR="0" indent="0" algn="just" defTabSz="914400" rtl="0" eaLnBrk="1" fontAlgn="base" latinLnBrk="0" hangingPunct="1">
              <a:lnSpc>
                <a:spcPct val="150000"/>
              </a:lnSpc>
              <a:spcBef>
                <a:spcPct val="0"/>
              </a:spcBef>
              <a:spcAft>
                <a:spcPct val="0"/>
              </a:spcAft>
              <a:buClrTx/>
              <a:buSzTx/>
              <a:buFontTx/>
              <a:buNone/>
            </a:pPr>
            <a:r>
              <a:rPr kumimoji="0" lang="en-US" sz="2000" b="1" i="0" u="none" strike="noStrike" cap="none" normalizeH="0" baseline="0">
                <a:ln>
                  <a:noFill/>
                </a:ln>
                <a:solidFill>
                  <a:schemeClr val="tx1"/>
                </a:solidFill>
                <a:effectLst/>
                <a:latin typeface="Times New Roman" panose="02020603050405020304" pitchFamily="18" charset="0"/>
                <a:ea typeface="SimSun" pitchFamily="2" charset="-122"/>
                <a:cs typeface="Times New Roman" panose="02020603050405020304" pitchFamily="18" charset="0"/>
              </a:rPr>
              <a:t>PHÁP</a:t>
            </a:r>
          </a:p>
        </p:txBody>
      </p:sp>
      <p:sp>
        <p:nvSpPr>
          <p:cNvPr id="5" name="Rectangle 4">
            <a:extLst>
              <a:ext uri="{FF2B5EF4-FFF2-40B4-BE49-F238E27FC236}">
                <a16:creationId xmlns:a16="http://schemas.microsoft.com/office/drawing/2014/main" id="{9688617F-F02E-4D25-A3FD-7474668A947A}"/>
              </a:ext>
            </a:extLst>
          </p:cNvPr>
          <p:cNvSpPr/>
          <p:nvPr/>
        </p:nvSpPr>
        <p:spPr bwMode="auto">
          <a:xfrm>
            <a:off x="6991543" y="4810697"/>
            <a:ext cx="3280528" cy="1377654"/>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just" defTabSz="914400" rtl="0" eaLnBrk="1" fontAlgn="base" latinLnBrk="0" hangingPunct="1">
              <a:lnSpc>
                <a:spcPct val="150000"/>
              </a:lnSpc>
              <a:spcBef>
                <a:spcPct val="0"/>
              </a:spcBef>
              <a:spcAft>
                <a:spcPct val="0"/>
              </a:spcAft>
              <a:buClrTx/>
              <a:buSzTx/>
              <a:buFontTx/>
              <a:buNone/>
            </a:pPr>
            <a:r>
              <a:rPr kumimoji="0" lang="en-US" sz="2000" b="1" i="0" u="none" strike="noStrike" cap="none" normalizeH="0" baseline="0">
                <a:ln>
                  <a:noFill/>
                </a:ln>
                <a:solidFill>
                  <a:schemeClr val="tx1"/>
                </a:solidFill>
                <a:effectLst/>
                <a:latin typeface="Times New Roman" panose="02020603050405020304" pitchFamily="18" charset="0"/>
                <a:ea typeface="SimSun" pitchFamily="2" charset="-122"/>
                <a:cs typeface="Times New Roman" panose="02020603050405020304" pitchFamily="18" charset="0"/>
              </a:rPr>
              <a:t>III.THỰC NGHIỆM VÀ</a:t>
            </a:r>
          </a:p>
          <a:p>
            <a:pPr marL="0" marR="0" indent="0" algn="just" defTabSz="914400" rtl="0" eaLnBrk="1" fontAlgn="base" latinLnBrk="0" hangingPunct="1">
              <a:lnSpc>
                <a:spcPct val="150000"/>
              </a:lnSpc>
              <a:spcBef>
                <a:spcPct val="0"/>
              </a:spcBef>
              <a:spcAft>
                <a:spcPct val="0"/>
              </a:spcAft>
              <a:buClrTx/>
              <a:buSzTx/>
              <a:buFontTx/>
              <a:buNone/>
            </a:pPr>
            <a:r>
              <a:rPr kumimoji="0" lang="en-US" sz="2000" b="1" i="0" u="none" strike="noStrike" cap="none" normalizeH="0" baseline="0">
                <a:ln>
                  <a:noFill/>
                </a:ln>
                <a:solidFill>
                  <a:schemeClr val="tx1"/>
                </a:solidFill>
                <a:effectLst/>
                <a:latin typeface="Times New Roman" panose="02020603050405020304" pitchFamily="18" charset="0"/>
                <a:ea typeface="SimSun" pitchFamily="2" charset="-122"/>
                <a:cs typeface="Times New Roman" panose="02020603050405020304" pitchFamily="18" charset="0"/>
              </a:rPr>
              <a:t> ĐÁNH GIÁ KẾT QUẢ</a:t>
            </a:r>
          </a:p>
        </p:txBody>
      </p:sp>
      <p:sp>
        <p:nvSpPr>
          <p:cNvPr id="6" name="Rectangle 5">
            <a:extLst>
              <a:ext uri="{FF2B5EF4-FFF2-40B4-BE49-F238E27FC236}">
                <a16:creationId xmlns:a16="http://schemas.microsoft.com/office/drawing/2014/main" id="{F4BDC614-1128-47F0-9EAD-C2ABA5033ACD}"/>
              </a:ext>
            </a:extLst>
          </p:cNvPr>
          <p:cNvSpPr/>
          <p:nvPr/>
        </p:nvSpPr>
        <p:spPr bwMode="auto">
          <a:xfrm>
            <a:off x="1018095" y="2047303"/>
            <a:ext cx="3139126" cy="2763394"/>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sz="4000" b="1">
                <a:latin typeface="Times New Roman" panose="02020603050405020304" pitchFamily="18" charset="0"/>
                <a:ea typeface="SimSun" pitchFamily="2" charset="-122"/>
                <a:cs typeface="Times New Roman" panose="02020603050405020304" pitchFamily="18" charset="0"/>
              </a:rPr>
              <a:t>NỘI DỤNG</a:t>
            </a:r>
            <a:endParaRPr kumimoji="0" lang="en-US" sz="4000" b="1" i="0" u="none" strike="noStrike" cap="none" normalizeH="0" baseline="0">
              <a:ln>
                <a:noFill/>
              </a:ln>
              <a:solidFill>
                <a:schemeClr val="tx1"/>
              </a:solidFill>
              <a:effectLst/>
              <a:latin typeface="Times New Roman" panose="02020603050405020304" pitchFamily="18" charset="0"/>
              <a:ea typeface="SimSun" pitchFamily="2" charset="-122"/>
              <a:cs typeface="Times New Roman" panose="02020603050405020304" pitchFamily="18" charset="0"/>
            </a:endParaRPr>
          </a:p>
        </p:txBody>
      </p:sp>
      <p:sp>
        <p:nvSpPr>
          <p:cNvPr id="14" name="Arrow: Right 13">
            <a:extLst>
              <a:ext uri="{FF2B5EF4-FFF2-40B4-BE49-F238E27FC236}">
                <a16:creationId xmlns:a16="http://schemas.microsoft.com/office/drawing/2014/main" id="{8600A9A5-53DF-4B7A-8AF9-2081F41C2A72}"/>
              </a:ext>
            </a:extLst>
          </p:cNvPr>
          <p:cNvSpPr/>
          <p:nvPr/>
        </p:nvSpPr>
        <p:spPr bwMode="auto">
          <a:xfrm rot="20140287">
            <a:off x="4212960" y="1748454"/>
            <a:ext cx="2733256" cy="320511"/>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a typeface="SimSun" pitchFamily="2" charset="-122"/>
            </a:endParaRPr>
          </a:p>
        </p:txBody>
      </p:sp>
      <p:sp>
        <p:nvSpPr>
          <p:cNvPr id="15" name="Arrow: Right 14">
            <a:extLst>
              <a:ext uri="{FF2B5EF4-FFF2-40B4-BE49-F238E27FC236}">
                <a16:creationId xmlns:a16="http://schemas.microsoft.com/office/drawing/2014/main" id="{50D027A0-D134-4680-9911-4099C755E993}"/>
              </a:ext>
            </a:extLst>
          </p:cNvPr>
          <p:cNvSpPr/>
          <p:nvPr/>
        </p:nvSpPr>
        <p:spPr bwMode="auto">
          <a:xfrm>
            <a:off x="4344083" y="3273458"/>
            <a:ext cx="2662344" cy="311084"/>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a typeface="SimSun" pitchFamily="2" charset="-122"/>
            </a:endParaRPr>
          </a:p>
        </p:txBody>
      </p:sp>
      <p:sp>
        <p:nvSpPr>
          <p:cNvPr id="16" name="Arrow: Right 15">
            <a:extLst>
              <a:ext uri="{FF2B5EF4-FFF2-40B4-BE49-F238E27FC236}">
                <a16:creationId xmlns:a16="http://schemas.microsoft.com/office/drawing/2014/main" id="{1006B8D7-24FD-4215-94F6-94974D290E2D}"/>
              </a:ext>
            </a:extLst>
          </p:cNvPr>
          <p:cNvSpPr/>
          <p:nvPr/>
        </p:nvSpPr>
        <p:spPr bwMode="auto">
          <a:xfrm rot="1628354">
            <a:off x="4264609" y="4830386"/>
            <a:ext cx="2821293" cy="332503"/>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a typeface="SimSun" pitchFamily="2" charset="-122"/>
            </a:endParaRPr>
          </a:p>
        </p:txBody>
      </p:sp>
    </p:spTree>
    <p:extLst>
      <p:ext uri="{BB962C8B-B14F-4D97-AF65-F5344CB8AC3E}">
        <p14:creationId xmlns:p14="http://schemas.microsoft.com/office/powerpoint/2010/main" val="91928914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80">
                                          <p:stCondLst>
                                            <p:cond delay="0"/>
                                          </p:stCondLst>
                                        </p:cTn>
                                        <p:tgtEl>
                                          <p:spTgt spid="3"/>
                                        </p:tgtEl>
                                      </p:cBhvr>
                                    </p:animEffect>
                                    <p:anim calcmode="lin" valueType="num">
                                      <p:cBhvr>
                                        <p:cTn id="20"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5" dur="26">
                                          <p:stCondLst>
                                            <p:cond delay="650"/>
                                          </p:stCondLst>
                                        </p:cTn>
                                        <p:tgtEl>
                                          <p:spTgt spid="3"/>
                                        </p:tgtEl>
                                      </p:cBhvr>
                                      <p:to x="100000" y="60000"/>
                                    </p:animScale>
                                    <p:animScale>
                                      <p:cBhvr>
                                        <p:cTn id="26" dur="166" decel="50000">
                                          <p:stCondLst>
                                            <p:cond delay="676"/>
                                          </p:stCondLst>
                                        </p:cTn>
                                        <p:tgtEl>
                                          <p:spTgt spid="3"/>
                                        </p:tgtEl>
                                      </p:cBhvr>
                                      <p:to x="100000" y="100000"/>
                                    </p:animScale>
                                    <p:animScale>
                                      <p:cBhvr>
                                        <p:cTn id="27" dur="26">
                                          <p:stCondLst>
                                            <p:cond delay="1312"/>
                                          </p:stCondLst>
                                        </p:cTn>
                                        <p:tgtEl>
                                          <p:spTgt spid="3"/>
                                        </p:tgtEl>
                                      </p:cBhvr>
                                      <p:to x="100000" y="80000"/>
                                    </p:animScale>
                                    <p:animScale>
                                      <p:cBhvr>
                                        <p:cTn id="28" dur="166" decel="50000">
                                          <p:stCondLst>
                                            <p:cond delay="1338"/>
                                          </p:stCondLst>
                                        </p:cTn>
                                        <p:tgtEl>
                                          <p:spTgt spid="3"/>
                                        </p:tgtEl>
                                      </p:cBhvr>
                                      <p:to x="100000" y="100000"/>
                                    </p:animScale>
                                    <p:animScale>
                                      <p:cBhvr>
                                        <p:cTn id="29" dur="26">
                                          <p:stCondLst>
                                            <p:cond delay="1642"/>
                                          </p:stCondLst>
                                        </p:cTn>
                                        <p:tgtEl>
                                          <p:spTgt spid="3"/>
                                        </p:tgtEl>
                                      </p:cBhvr>
                                      <p:to x="100000" y="90000"/>
                                    </p:animScale>
                                    <p:animScale>
                                      <p:cBhvr>
                                        <p:cTn id="30" dur="166" decel="50000">
                                          <p:stCondLst>
                                            <p:cond delay="1668"/>
                                          </p:stCondLst>
                                        </p:cTn>
                                        <p:tgtEl>
                                          <p:spTgt spid="3"/>
                                        </p:tgtEl>
                                      </p:cBhvr>
                                      <p:to x="100000" y="100000"/>
                                    </p:animScale>
                                    <p:animScale>
                                      <p:cBhvr>
                                        <p:cTn id="31" dur="26">
                                          <p:stCondLst>
                                            <p:cond delay="1808"/>
                                          </p:stCondLst>
                                        </p:cTn>
                                        <p:tgtEl>
                                          <p:spTgt spid="3"/>
                                        </p:tgtEl>
                                      </p:cBhvr>
                                      <p:to x="100000" y="95000"/>
                                    </p:animScale>
                                    <p:animScale>
                                      <p:cBhvr>
                                        <p:cTn id="32" dur="166" decel="50000">
                                          <p:stCondLst>
                                            <p:cond delay="1834"/>
                                          </p:stCondLst>
                                        </p:cTn>
                                        <p:tgtEl>
                                          <p:spTgt spid="3"/>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1000" fill="hold"/>
                                        <p:tgtEl>
                                          <p:spTgt spid="4"/>
                                        </p:tgtEl>
                                        <p:attrNameLst>
                                          <p:attrName>ppt_w</p:attrName>
                                        </p:attrNameLst>
                                      </p:cBhvr>
                                      <p:tavLst>
                                        <p:tav tm="0">
                                          <p:val>
                                            <p:fltVal val="0"/>
                                          </p:val>
                                        </p:tav>
                                        <p:tav tm="100000">
                                          <p:val>
                                            <p:strVal val="#ppt_w"/>
                                          </p:val>
                                        </p:tav>
                                      </p:tavLst>
                                    </p:anim>
                                    <p:anim calcmode="lin" valueType="num">
                                      <p:cBhvr>
                                        <p:cTn id="44" dur="1000" fill="hold"/>
                                        <p:tgtEl>
                                          <p:spTgt spid="4"/>
                                        </p:tgtEl>
                                        <p:attrNameLst>
                                          <p:attrName>ppt_h</p:attrName>
                                        </p:attrNameLst>
                                      </p:cBhvr>
                                      <p:tavLst>
                                        <p:tav tm="0">
                                          <p:val>
                                            <p:fltVal val="0"/>
                                          </p:val>
                                        </p:tav>
                                        <p:tav tm="100000">
                                          <p:val>
                                            <p:strVal val="#ppt_h"/>
                                          </p:val>
                                        </p:tav>
                                      </p:tavLst>
                                    </p:anim>
                                    <p:anim calcmode="lin" valueType="num">
                                      <p:cBhvr>
                                        <p:cTn id="45" dur="1000" fill="hold"/>
                                        <p:tgtEl>
                                          <p:spTgt spid="4"/>
                                        </p:tgtEl>
                                        <p:attrNameLst>
                                          <p:attrName>style.rotation</p:attrName>
                                        </p:attrNameLst>
                                      </p:cBhvr>
                                      <p:tavLst>
                                        <p:tav tm="0">
                                          <p:val>
                                            <p:fltVal val="90"/>
                                          </p:val>
                                        </p:tav>
                                        <p:tav tm="100000">
                                          <p:val>
                                            <p:fltVal val="0"/>
                                          </p:val>
                                        </p:tav>
                                      </p:tavLst>
                                    </p:anim>
                                    <p:animEffect transition="in" filter="fade">
                                      <p:cBhvr>
                                        <p:cTn id="46" dur="1000"/>
                                        <p:tgtEl>
                                          <p:spTgt spid="4"/>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5" presetClass="entr" presetSubtype="0"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fade">
                                      <p:cBhvr>
                                        <p:cTn id="57" dur="2000"/>
                                        <p:tgtEl>
                                          <p:spTgt spid="5"/>
                                        </p:tgtEl>
                                      </p:cBhvr>
                                    </p:animEffect>
                                    <p:anim calcmode="lin" valueType="num">
                                      <p:cBhvr>
                                        <p:cTn id="58" dur="2000" fill="hold"/>
                                        <p:tgtEl>
                                          <p:spTgt spid="5"/>
                                        </p:tgtEl>
                                        <p:attrNameLst>
                                          <p:attrName>ppt_w</p:attrName>
                                        </p:attrNameLst>
                                      </p:cBhvr>
                                      <p:tavLst>
                                        <p:tav tm="0" fmla="#ppt_w*sin(2.5*pi*$)">
                                          <p:val>
                                            <p:fltVal val="0"/>
                                          </p:val>
                                        </p:tav>
                                        <p:tav tm="100000">
                                          <p:val>
                                            <p:fltVal val="1"/>
                                          </p:val>
                                        </p:tav>
                                      </p:tavLst>
                                    </p:anim>
                                    <p:anim calcmode="lin" valueType="num">
                                      <p:cBhvr>
                                        <p:cTn id="5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14" grpId="0" animBg="1"/>
      <p:bldP spid="15"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23265" y="607695"/>
            <a:ext cx="3417570" cy="583565"/>
          </a:xfrm>
          <a:prstGeom prst="rect">
            <a:avLst/>
          </a:prstGeom>
          <a:noFill/>
        </p:spPr>
        <p:txBody>
          <a:bodyPr wrap="square" rtlCol="0">
            <a:spAutoFit/>
          </a:bodyPr>
          <a:lstStyle/>
          <a:p>
            <a:r>
              <a:rPr lang="vi-VN" altLang="en-US" sz="3200" b="1" i="1">
                <a:latin typeface="Times New Roman" panose="02020603050405020304" pitchFamily="18" charset="0"/>
                <a:cs typeface="Times New Roman" panose="02020603050405020304" pitchFamily="18" charset="0"/>
              </a:rPr>
              <a:t>I. Giới thiệu đề tài:</a:t>
            </a:r>
          </a:p>
        </p:txBody>
      </p:sp>
      <p:pic>
        <p:nvPicPr>
          <p:cNvPr id="100" name="Picture 99"/>
          <p:cNvPicPr/>
          <p:nvPr/>
        </p:nvPicPr>
        <p:blipFill>
          <a:blip r:embed="rId2"/>
          <a:stretch>
            <a:fillRect/>
          </a:stretch>
        </p:blipFill>
        <p:spPr>
          <a:xfrm>
            <a:off x="1241425" y="1663700"/>
            <a:ext cx="1188085" cy="1878330"/>
          </a:xfrm>
          <a:prstGeom prst="rect">
            <a:avLst/>
          </a:prstGeom>
          <a:noFill/>
          <a:ln w="9525">
            <a:noFill/>
          </a:ln>
        </p:spPr>
      </p:pic>
      <p:pic>
        <p:nvPicPr>
          <p:cNvPr id="101" name="Picture 100"/>
          <p:cNvPicPr/>
          <p:nvPr/>
        </p:nvPicPr>
        <p:blipFill>
          <a:blip r:embed="rId3"/>
          <a:stretch>
            <a:fillRect/>
          </a:stretch>
        </p:blipFill>
        <p:spPr>
          <a:xfrm>
            <a:off x="1294130" y="3542030"/>
            <a:ext cx="1188085" cy="1189990"/>
          </a:xfrm>
          <a:prstGeom prst="rect">
            <a:avLst/>
          </a:prstGeom>
          <a:noFill/>
          <a:ln w="9525">
            <a:noFill/>
          </a:ln>
        </p:spPr>
      </p:pic>
      <p:pic>
        <p:nvPicPr>
          <p:cNvPr id="102" name="Picture 101"/>
          <p:cNvPicPr/>
          <p:nvPr/>
        </p:nvPicPr>
        <p:blipFill>
          <a:blip r:embed="rId4"/>
          <a:stretch>
            <a:fillRect/>
          </a:stretch>
        </p:blipFill>
        <p:spPr>
          <a:xfrm>
            <a:off x="2482215" y="3636010"/>
            <a:ext cx="1155700" cy="1148080"/>
          </a:xfrm>
          <a:prstGeom prst="rect">
            <a:avLst/>
          </a:prstGeom>
          <a:noFill/>
          <a:ln w="9525">
            <a:noFill/>
          </a:ln>
        </p:spPr>
      </p:pic>
      <p:pic>
        <p:nvPicPr>
          <p:cNvPr id="103" name="Picture 102"/>
          <p:cNvPicPr/>
          <p:nvPr/>
        </p:nvPicPr>
        <p:blipFill>
          <a:blip r:embed="rId5"/>
          <a:stretch>
            <a:fillRect/>
          </a:stretch>
        </p:blipFill>
        <p:spPr>
          <a:xfrm>
            <a:off x="2475230" y="2649855"/>
            <a:ext cx="1064260" cy="986155"/>
          </a:xfrm>
          <a:prstGeom prst="rect">
            <a:avLst/>
          </a:prstGeom>
          <a:noFill/>
          <a:ln w="9525">
            <a:noFill/>
          </a:ln>
        </p:spPr>
      </p:pic>
      <p:pic>
        <p:nvPicPr>
          <p:cNvPr id="104" name="Picture 103"/>
          <p:cNvPicPr/>
          <p:nvPr/>
        </p:nvPicPr>
        <p:blipFill>
          <a:blip r:embed="rId6"/>
          <a:stretch>
            <a:fillRect/>
          </a:stretch>
        </p:blipFill>
        <p:spPr>
          <a:xfrm rot="10800000">
            <a:off x="2475230" y="1663700"/>
            <a:ext cx="1162685" cy="986155"/>
          </a:xfrm>
          <a:prstGeom prst="rect">
            <a:avLst/>
          </a:prstGeom>
          <a:noFill/>
          <a:ln w="9525">
            <a:noFill/>
          </a:ln>
        </p:spPr>
      </p:pic>
      <p:pic>
        <p:nvPicPr>
          <p:cNvPr id="4" name="Picture 3"/>
          <p:cNvPicPr>
            <a:picLocks noChangeAspect="1"/>
          </p:cNvPicPr>
          <p:nvPr/>
        </p:nvPicPr>
        <p:blipFill>
          <a:blip r:embed="rId7"/>
          <a:stretch>
            <a:fillRect/>
          </a:stretch>
        </p:blipFill>
        <p:spPr>
          <a:xfrm>
            <a:off x="4427220" y="1276350"/>
            <a:ext cx="6641465" cy="3248025"/>
          </a:xfrm>
          <a:prstGeom prst="rect">
            <a:avLst/>
          </a:prstGeom>
        </p:spPr>
      </p:pic>
      <p:pic>
        <p:nvPicPr>
          <p:cNvPr id="3" name="Picture 2"/>
          <p:cNvPicPr>
            <a:picLocks noChangeAspect="1"/>
          </p:cNvPicPr>
          <p:nvPr/>
        </p:nvPicPr>
        <p:blipFill>
          <a:blip r:embed="rId8"/>
          <a:stretch>
            <a:fillRect/>
          </a:stretch>
        </p:blipFill>
        <p:spPr>
          <a:xfrm>
            <a:off x="3502342" y="2638124"/>
            <a:ext cx="4660265" cy="3295650"/>
          </a:xfrm>
          <a:prstGeom prst="rect">
            <a:avLst/>
          </a:prstGeom>
        </p:spPr>
      </p:pic>
      <p:pic>
        <p:nvPicPr>
          <p:cNvPr id="5" name="Picture 4"/>
          <p:cNvPicPr>
            <a:picLocks noChangeAspect="1"/>
          </p:cNvPicPr>
          <p:nvPr/>
        </p:nvPicPr>
        <p:blipFill>
          <a:blip r:embed="rId9"/>
          <a:srcRect l="50753" b="10445"/>
          <a:stretch>
            <a:fillRect/>
          </a:stretch>
        </p:blipFill>
        <p:spPr>
          <a:xfrm>
            <a:off x="7830185" y="1129665"/>
            <a:ext cx="3987165" cy="38982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xfrm>
            <a:off x="0" y="581025"/>
            <a:ext cx="6203315" cy="577850"/>
          </a:xfrm>
          <a:prstGeom prst="rect">
            <a:avLst/>
          </a:prstGeom>
        </p:spPr>
        <p:txBody>
          <a:bodyPr spcFirstLastPara="1" vert="horz" wrap="square" lIns="121900" tIns="121900" rIns="121900" bIns="121900" rtlCol="0" anchor="b" anchorCtr="0">
            <a:noAutofit/>
          </a:bodyPr>
          <a:lstStyle/>
          <a:p>
            <a:pPr algn="ctr"/>
            <a:r>
              <a:rPr lang="vi-VN" altLang="en-GB" sz="3200" b="1" i="1" dirty="0">
                <a:latin typeface="Times New Roman" panose="02020603050405020304" pitchFamily="18" charset="0"/>
                <a:cs typeface="Times New Roman" panose="02020603050405020304" pitchFamily="18" charset="0"/>
              </a:rPr>
              <a:t>II. </a:t>
            </a:r>
            <a:r>
              <a:rPr lang="en-GB" sz="3200" b="1" i="1" dirty="0">
                <a:latin typeface="Times New Roman" panose="02020603050405020304" pitchFamily="18" charset="0"/>
                <a:cs typeface="Times New Roman" panose="02020603050405020304" pitchFamily="18" charset="0"/>
              </a:rPr>
              <a:t>Nội dung phương pháp</a:t>
            </a:r>
            <a:endParaRPr sz="3200" b="1" i="1" dirty="0">
              <a:latin typeface="Times New Roman" panose="02020603050405020304" pitchFamily="18" charset="0"/>
              <a:cs typeface="Times New Roman" panose="02020603050405020304" pitchFamily="18" charset="0"/>
            </a:endParaRPr>
          </a:p>
        </p:txBody>
      </p:sp>
      <p:sp>
        <p:nvSpPr>
          <p:cNvPr id="2" name="Rectangle 1"/>
          <p:cNvSpPr/>
          <p:nvPr/>
        </p:nvSpPr>
        <p:spPr>
          <a:xfrm>
            <a:off x="1522095" y="2997835"/>
            <a:ext cx="8780145" cy="1753235"/>
          </a:xfrm>
          <a:prstGeom prst="rect">
            <a:avLst/>
          </a:prstGeom>
        </p:spPr>
        <p:txBody>
          <a:bodyPr wrap="square">
            <a:spAutoFit/>
          </a:bodyPr>
          <a:lstStyle/>
          <a:p>
            <a:pPr marL="457200" lvl="0" indent="-355600">
              <a:spcBef>
                <a:spcPts val="600"/>
              </a:spcBef>
              <a:buSzPts val="2000"/>
              <a:buChar char="▪"/>
            </a:pPr>
            <a:r>
              <a:rPr lang="vi-VN" sz="3600" dirty="0">
                <a:latin typeface="Times New Roman" panose="02020603050405020304" pitchFamily="18" charset="0"/>
                <a:cs typeface="Times New Roman" panose="02020603050405020304" pitchFamily="18" charset="0"/>
              </a:rPr>
              <a:t>Histogram of oriented gradients (HOG) </a:t>
            </a:r>
            <a:endParaRPr lang="en-US" sz="3600" dirty="0">
              <a:latin typeface="Times New Roman" panose="02020603050405020304" pitchFamily="18" charset="0"/>
              <a:cs typeface="Times New Roman" panose="02020603050405020304" pitchFamily="18" charset="0"/>
            </a:endParaRPr>
          </a:p>
          <a:p>
            <a:pPr marL="457200" lvl="0" indent="-355600">
              <a:buSzPts val="2000"/>
              <a:buChar char="▪"/>
            </a:pPr>
            <a:r>
              <a:rPr lang="en-US" sz="3600" dirty="0">
                <a:latin typeface="Times New Roman" panose="02020603050405020304" pitchFamily="18" charset="0"/>
                <a:cs typeface="Times New Roman" panose="02020603050405020304" pitchFamily="18" charset="0"/>
              </a:rPr>
              <a:t>Principal Component Analysis (PCA)</a:t>
            </a:r>
          </a:p>
          <a:p>
            <a:pPr marL="457200" lvl="0" indent="-355600">
              <a:buSzPts val="2000"/>
              <a:buChar char="▪"/>
            </a:pPr>
            <a:r>
              <a:rPr lang="vi-VN" sz="3600" dirty="0">
                <a:latin typeface="Times New Roman" panose="02020603050405020304" pitchFamily="18" charset="0"/>
                <a:cs typeface="Times New Roman" panose="02020603050405020304" pitchFamily="18" charset="0"/>
              </a:rPr>
              <a:t>Support Vector Machine (SVM)</a:t>
            </a:r>
            <a:endParaRPr lang="en-US" sz="3600" dirty="0">
              <a:latin typeface="Times New Roman" panose="02020603050405020304" pitchFamily="18" charset="0"/>
              <a:cs typeface="Times New Roman" panose="02020603050405020304" pitchFamily="18" charset="0"/>
            </a:endParaRPr>
          </a:p>
        </p:txBody>
      </p:sp>
      <p:sp>
        <p:nvSpPr>
          <p:cNvPr id="4" name="Rectangle 3"/>
          <p:cNvSpPr/>
          <p:nvPr/>
        </p:nvSpPr>
        <p:spPr>
          <a:xfrm>
            <a:off x="1339194" y="2786743"/>
            <a:ext cx="9125109" cy="2177143"/>
          </a:xfrm>
          <a:prstGeom prst="rect">
            <a:avLst/>
          </a:prstGeom>
          <a:noFill/>
          <a:ln w="69850" cmpd="thickThin">
            <a:solidFill>
              <a:schemeClr val="tx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ppt_x"/>
                                          </p:val>
                                        </p:tav>
                                        <p:tav tm="100000">
                                          <p:val>
                                            <p:strVal val="#ppt_x"/>
                                          </p:val>
                                        </p:tav>
                                      </p:tavLst>
                                    </p:anim>
                                    <p:anim calcmode="lin" valueType="num">
                                      <p:cBhvr additive="base">
                                        <p:cTn id="8"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p:cTn id="13"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2">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 calcmode="lin" valueType="num">
                                      <p:cBhvr additive="base">
                                        <p:cTn id="2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 calcmode="lin" valueType="num">
                                      <p:cBhvr>
                                        <p:cTn id="27"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29"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085" y="488315"/>
            <a:ext cx="7727950" cy="705485"/>
          </a:xfrm>
        </p:spPr>
        <p:txBody>
          <a:bodyPr/>
          <a:lstStyle/>
          <a:p>
            <a:r>
              <a:rPr lang="en-US" b="1" i="1">
                <a:latin typeface="Times New Roman" panose="02020603050405020304" pitchFamily="18" charset="0"/>
                <a:cs typeface="Times New Roman" panose="02020603050405020304" pitchFamily="18" charset="0"/>
              </a:rPr>
              <a:t>1.</a:t>
            </a:r>
            <a:r>
              <a:rPr lang="vi-VN" altLang="en-US" b="1" i="1">
                <a:latin typeface="Times New Roman" panose="02020603050405020304" pitchFamily="18" charset="0"/>
                <a:cs typeface="Times New Roman" panose="02020603050405020304" pitchFamily="18" charset="0"/>
              </a:rPr>
              <a:t> </a:t>
            </a:r>
            <a:r>
              <a:rPr lang="en-US" b="1" i="1">
                <a:latin typeface="Times New Roman" panose="02020603050405020304" pitchFamily="18" charset="0"/>
                <a:cs typeface="Times New Roman" panose="02020603050405020304" pitchFamily="18" charset="0"/>
              </a:rPr>
              <a:t>Histogram of oriented gradients</a:t>
            </a:r>
            <a:r>
              <a:rPr lang="vi-VN" b="1" i="1">
                <a:latin typeface="Times New Roman" panose="02020603050405020304" pitchFamily="18" charset="0"/>
                <a:cs typeface="Times New Roman" panose="02020603050405020304" pitchFamily="18" charset="0"/>
              </a:rPr>
              <a:t> - </a:t>
            </a:r>
            <a:r>
              <a:rPr lang="en-US" b="1" i="1">
                <a:latin typeface="Times New Roman" panose="02020603050405020304" pitchFamily="18" charset="0"/>
                <a:cs typeface="Times New Roman" panose="02020603050405020304" pitchFamily="18" charset="0"/>
              </a:rPr>
              <a:t>HOG</a:t>
            </a:r>
            <a:endParaRPr lang="en-US" b="1" i="1"/>
          </a:p>
        </p:txBody>
      </p:sp>
      <p:sp>
        <p:nvSpPr>
          <p:cNvPr id="4" name="Text Placeholder 3"/>
          <p:cNvSpPr>
            <a:spLocks noGrp="1"/>
          </p:cNvSpPr>
          <p:nvPr>
            <p:ph type="body" sz="half" idx="2"/>
          </p:nvPr>
        </p:nvSpPr>
        <p:spPr>
          <a:xfrm>
            <a:off x="426085" y="1435735"/>
            <a:ext cx="4257040" cy="4531995"/>
          </a:xfrm>
        </p:spPr>
        <p:txBody>
          <a:bodyPr/>
          <a:lstStyle/>
          <a:p>
            <a:pPr lvl="0" algn="l" fontAlgn="base">
              <a:lnSpc>
                <a:spcPct val="150000"/>
              </a:lnSpc>
            </a:pPr>
            <a:r>
              <a:rPr lang="vi-VN" sz="2400" b="1" i="1">
                <a:latin typeface="Times New Roman" panose="02020603050405020304" pitchFamily="18" charset="0"/>
                <a:cs typeface="Times New Roman" panose="02020603050405020304" pitchFamily="18" charset="0"/>
              </a:rPr>
              <a:t>Định nghĩa:</a:t>
            </a:r>
            <a:r>
              <a:rPr lang="vi-VN" sz="2400" i="1">
                <a:latin typeface="Times New Roman" panose="02020603050405020304" pitchFamily="18" charset="0"/>
                <a:cs typeface="Times New Roman" panose="02020603050405020304" pitchFamily="18" charset="0"/>
              </a:rPr>
              <a:t> </a:t>
            </a:r>
          </a:p>
          <a:p>
            <a:pPr lvl="0" algn="l" fontAlgn="base">
              <a:lnSpc>
                <a:spcPct val="150000"/>
              </a:lnSpc>
            </a:pPr>
            <a:r>
              <a:rPr lang="vi-VN" sz="2000" b="1">
                <a:latin typeface="Times New Roman" panose="02020603050405020304" pitchFamily="18" charset="0"/>
                <a:cs typeface="Times New Roman" panose="02020603050405020304" pitchFamily="18" charset="0"/>
              </a:rPr>
              <a:t>Histogram of oriented gradients (HOG)</a:t>
            </a:r>
            <a:r>
              <a:rPr lang="en-US" sz="2000" b="1">
                <a:latin typeface="Times New Roman" panose="02020603050405020304" pitchFamily="18" charset="0"/>
                <a:cs typeface="Times New Roman" panose="02020603050405020304" pitchFamily="18" charset="0"/>
              </a:rPr>
              <a:t>:</a:t>
            </a:r>
            <a:r>
              <a:rPr lang="vi-VN" sz="2000">
                <a:latin typeface="Times New Roman" panose="02020603050405020304" pitchFamily="18" charset="0"/>
                <a:cs typeface="Times New Roman" panose="02020603050405020304" pitchFamily="18" charset="0"/>
              </a:rPr>
              <a:t> là một mô tả đặc trưng được sử dụng trong thị giác máy tính và xử lý hình ảnh cho mục đích phát hiện đối tượng. </a:t>
            </a:r>
            <a:endParaRPr lang="en-US" sz="2000">
              <a:latin typeface="Times New Roman" panose="02020603050405020304" pitchFamily="18" charset="0"/>
              <a:cs typeface="Times New Roman" panose="02020603050405020304" pitchFamily="18" charset="0"/>
            </a:endParaRPr>
          </a:p>
          <a:p>
            <a:pPr algn="l" fontAlgn="base">
              <a:lnSpc>
                <a:spcPct val="150000"/>
              </a:lnSpc>
            </a:pP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Chúng ta cũng có thể sử dụng các mô tả HOG để định lượng và đại diện cho cả hình dạng và kết cấu.</a:t>
            </a:r>
            <a:endParaRPr lang="en-US" sz="200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5134610" y="1579245"/>
            <a:ext cx="6641465" cy="41738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p:cTn id="12"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p:cTn id="19"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4">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 calcmode="lin" valueType="num">
                                      <p:cBhvr>
                                        <p:cTn id="26"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4">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ppt_x"/>
                                          </p:val>
                                        </p:tav>
                                        <p:tav tm="100000">
                                          <p:val>
                                            <p:strVal val="#ppt_x"/>
                                          </p:val>
                                        </p:tav>
                                      </p:tavLst>
                                    </p:anim>
                                    <p:anim calcmode="lin" valueType="num">
                                      <p:cBhvr additive="base">
                                        <p:cTn id="3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581025" y="815340"/>
            <a:ext cx="4393565" cy="607695"/>
          </a:xfrm>
          <a:prstGeom prst="rect">
            <a:avLst/>
          </a:prstGeom>
        </p:spPr>
        <p:txBody>
          <a:bodyPr spcFirstLastPara="1" vert="horz" wrap="square" lIns="121900" tIns="121900" rIns="121900" bIns="121900" rtlCol="0" anchor="b" anchorCtr="0">
            <a:noAutofit/>
          </a:bodyPr>
          <a:lstStyle/>
          <a:p>
            <a:pPr algn="l"/>
            <a:r>
              <a:rPr lang="en-GB" sz="2400" b="1" i="1" dirty="0">
                <a:latin typeface="Times New Roman" panose="02020603050405020304" pitchFamily="18" charset="0"/>
                <a:cs typeface="Times New Roman" panose="02020603050405020304" pitchFamily="18" charset="0"/>
              </a:rPr>
              <a:t>Các kiến thức liên quan</a:t>
            </a:r>
          </a:p>
        </p:txBody>
      </p:sp>
      <mc:AlternateContent xmlns:mc="http://schemas.openxmlformats.org/markup-compatibility/2006" xmlns:a14="http://schemas.microsoft.com/office/drawing/2010/main">
        <mc:Choice Requires="a14">
          <p:sp>
            <p:nvSpPr>
              <p:cNvPr id="105" name="Google Shape;105;p17"/>
              <p:cNvSpPr txBox="1">
                <a:spLocks noGrp="1"/>
              </p:cNvSpPr>
              <p:nvPr>
                <p:ph type="body" idx="1"/>
              </p:nvPr>
            </p:nvSpPr>
            <p:spPr>
              <a:xfrm>
                <a:off x="581025" y="1423035"/>
                <a:ext cx="11146790" cy="4407535"/>
              </a:xfrm>
              <a:prstGeom prst="rect">
                <a:avLst/>
              </a:prstGeom>
            </p:spPr>
            <p:txBody>
              <a:bodyPr spcFirstLastPara="1" vert="horz" wrap="square" lIns="121900" tIns="121900" rIns="121900" bIns="121900" rtlCol="0" anchor="t" anchorCtr="0">
                <a:noAutofit/>
              </a:bodyPr>
              <a:lstStyle/>
              <a:p>
                <a:pPr algn="just">
                  <a:lnSpc>
                    <a:spcPct val="100000"/>
                  </a:lnSpc>
                  <a:spcBef>
                    <a:spcPts val="0"/>
                  </a:spcBef>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Feature Descriptor</a:t>
                </a:r>
                <a:endParaRPr lang="en-US" sz="2000">
                  <a:latin typeface="Times New Roman" panose="02020603050405020304" pitchFamily="18" charset="0"/>
                  <a:cs typeface="Times New Roman" panose="02020603050405020304" pitchFamily="18" charset="0"/>
                </a:endParaRPr>
              </a:p>
              <a:p>
                <a:pPr algn="just">
                  <a:lnSpc>
                    <a:spcPct val="100000"/>
                  </a:lnSpc>
                  <a:spcBef>
                    <a:spcPts val="0"/>
                  </a:spcBef>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Histogram</a:t>
                </a:r>
                <a:endParaRPr lang="en-US" sz="2000">
                  <a:latin typeface="Times New Roman" panose="02020603050405020304" pitchFamily="18" charset="0"/>
                  <a:cs typeface="Times New Roman" panose="02020603050405020304" pitchFamily="18" charset="0"/>
                </a:endParaRPr>
              </a:p>
              <a:p>
                <a:pPr algn="just">
                  <a:lnSpc>
                    <a:spcPct val="100000"/>
                  </a:lnSpc>
                  <a:spcBef>
                    <a:spcPts val="0"/>
                  </a:spcBef>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Gradient</a:t>
                </a:r>
                <a:endParaRPr lang="en-US" sz="2000" dirty="0">
                  <a:latin typeface="Times New Roman" panose="02020603050405020304" pitchFamily="18" charset="0"/>
                  <a:cs typeface="Times New Roman" panose="02020603050405020304" pitchFamily="18" charset="0"/>
                </a:endParaRPr>
              </a:p>
              <a:p>
                <a:pPr algn="just">
                  <a:lnSpc>
                    <a:spcPct val="100000"/>
                  </a:lnSpc>
                  <a:spcBef>
                    <a:spcPts val="0"/>
                  </a:spcBef>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Local cell</a:t>
                </a:r>
                <a:endParaRPr lang="en-US" sz="2000">
                  <a:latin typeface="Times New Roman" panose="02020603050405020304" pitchFamily="18" charset="0"/>
                  <a:cs typeface="Times New Roman" panose="02020603050405020304" pitchFamily="18" charset="0"/>
                </a:endParaRPr>
              </a:p>
              <a:p>
                <a:pPr algn="just">
                  <a:lnSpc>
                    <a:spcPct val="100000"/>
                  </a:lnSpc>
                  <a:spcBef>
                    <a:spcPts val="0"/>
                  </a:spcBef>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Local portion</a:t>
                </a:r>
                <a:endParaRPr lang="en-US" sz="2000">
                  <a:latin typeface="Times New Roman" panose="02020603050405020304" pitchFamily="18" charset="0"/>
                  <a:cs typeface="Times New Roman" panose="02020603050405020304" pitchFamily="18" charset="0"/>
                </a:endParaRPr>
              </a:p>
              <a:p>
                <a:pPr algn="just">
                  <a:lnSpc>
                    <a:spcPct val="100000"/>
                  </a:lnSpc>
                  <a:spcBef>
                    <a:spcPts val="0"/>
                  </a:spcBef>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Local normalization</a:t>
                </a:r>
                <a:endParaRPr lang="en-US" sz="2000">
                  <a:latin typeface="Times New Roman" panose="02020603050405020304" pitchFamily="18" charset="0"/>
                  <a:cs typeface="Times New Roman" panose="02020603050405020304" pitchFamily="18" charset="0"/>
                </a:endParaRPr>
              </a:p>
              <a:p>
                <a:pPr algn="just">
                  <a:lnSpc>
                    <a:spcPct val="100000"/>
                  </a:lnSpc>
                  <a:spcBef>
                    <a:spcPts val="0"/>
                  </a:spcBef>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Gradient direction</a:t>
                </a:r>
                <a:r>
                  <a:rPr lang="en-US" sz="2000">
                    <a:latin typeface="Times New Roman" panose="02020603050405020304" pitchFamily="18" charset="0"/>
                    <a:cs typeface="Times New Roman" panose="02020603050405020304" pitchFamily="18" charset="0"/>
                  </a:rPr>
                  <a:t>:</a:t>
                </a:r>
                <a:r>
                  <a:rPr lang="vi-VN" sz="200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phương gradient được tính như sau: </a:t>
                </a:r>
              </a:p>
              <a:p>
                <a:pPr lvl="5" algn="just">
                  <a:lnSpc>
                    <a:spcPct val="100000"/>
                  </a:lnSpc>
                  <a:spcBef>
                    <a:spcPts val="0"/>
                  </a:spcBef>
                  <a:buFont typeface="Arial" panose="020B0604020202020204" pitchFamily="34" charset="0"/>
                  <a:buChar char="•"/>
                </a:pPr>
                <a:r>
                  <a:rPr lang="el-GR" sz="2800">
                    <a:latin typeface="Times New Roman" panose="02020603050405020304" pitchFamily="18" charset="0"/>
                    <a:cs typeface="Times New Roman" panose="02020603050405020304" pitchFamily="18" charset="0"/>
                  </a:rPr>
                  <a:t>θ</a:t>
                </a:r>
                <a:r>
                  <a:rPr lang="en-US" sz="280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arctan</a:t>
                </a:r>
                <a:r>
                  <a:rPr lang="en-US" sz="2800" dirty="0">
                    <a:latin typeface="Times New Roman" panose="02020603050405020304" pitchFamily="18" charset="0"/>
                    <a:cs typeface="Times New Roman" panose="02020603050405020304" pitchFamily="18" charset="0"/>
                  </a:rPr>
                  <a:t>(</a:t>
                </a:r>
                <a14:m>
                  <m:oMath xmlns:m="http://schemas.openxmlformats.org/officeDocument/2006/math">
                    <m:f>
                      <m:fPr>
                        <m:ctrlPr>
                          <a:rPr lang="en-US" sz="2800" i="1" smtClean="0">
                            <a:latin typeface="Cambria Math" panose="02040503050406030204" pitchFamily="18" charset="0"/>
                            <a:cs typeface="DejaVu Math TeX Gyre" panose="02000503000000000000" charset="0"/>
                          </a:rPr>
                        </m:ctrlPr>
                      </m:fPr>
                      <m:num>
                        <m:sSub>
                          <m:sSubPr>
                            <m:ctrlPr>
                              <a:rPr lang="en-US" sz="2800" i="1" smtClean="0">
                                <a:latin typeface="Cambria Math" panose="02040503050406030204" pitchFamily="18" charset="0"/>
                                <a:cs typeface="DejaVu Math TeX Gyre" panose="02000503000000000000" charset="0"/>
                              </a:rPr>
                            </m:ctrlPr>
                          </m:sSubPr>
                          <m:e>
                            <m:r>
                              <a:rPr lang="en-US" sz="2800" b="0" i="1" smtClean="0">
                                <a:latin typeface="Cambria Math" panose="02040503050406030204" pitchFamily="18" charset="0"/>
                                <a:cs typeface="DejaVu Math TeX Gyre" panose="02000503000000000000" charset="0"/>
                              </a:rPr>
                              <m:t>𝐺</m:t>
                            </m:r>
                          </m:e>
                          <m:sub>
                            <m:r>
                              <a:rPr lang="en-US" sz="2800" b="0" i="1" smtClean="0">
                                <a:latin typeface="Cambria Math" panose="02040503050406030204" pitchFamily="18" charset="0"/>
                                <a:cs typeface="DejaVu Math TeX Gyre" panose="02000503000000000000" charset="0"/>
                              </a:rPr>
                              <m:t>𝑥</m:t>
                            </m:r>
                          </m:sub>
                        </m:sSub>
                      </m:num>
                      <m:den>
                        <m:sSub>
                          <m:sSubPr>
                            <m:ctrlPr>
                              <a:rPr lang="en-US" sz="2800" i="1" smtClean="0">
                                <a:latin typeface="Cambria Math" panose="02040503050406030204" pitchFamily="18" charset="0"/>
                                <a:cs typeface="DejaVu Math TeX Gyre" panose="02000503000000000000" charset="0"/>
                              </a:rPr>
                            </m:ctrlPr>
                          </m:sSubPr>
                          <m:e>
                            <m:r>
                              <a:rPr lang="en-US" sz="2800" b="0" i="1" smtClean="0">
                                <a:latin typeface="Cambria Math" panose="02040503050406030204" pitchFamily="18" charset="0"/>
                                <a:cs typeface="DejaVu Math TeX Gyre" panose="02000503000000000000" charset="0"/>
                              </a:rPr>
                              <m:t>𝐺</m:t>
                            </m:r>
                          </m:e>
                          <m:sub>
                            <m:r>
                              <a:rPr lang="en-US" sz="2800" b="0" i="1" smtClean="0">
                                <a:latin typeface="Cambria Math" panose="02040503050406030204" pitchFamily="18" charset="0"/>
                                <a:cs typeface="DejaVu Math TeX Gyre" panose="02000503000000000000" charset="0"/>
                              </a:rPr>
                              <m:t>𝑦</m:t>
                            </m:r>
                          </m:sub>
                        </m:sSub>
                      </m:den>
                    </m:f>
                  </m:oMath>
                </a14:m>
                <a:r>
                  <a:rPr lang="en-US" sz="2800" dirty="0">
                    <a:latin typeface="Times New Roman" panose="02020603050405020304" pitchFamily="18" charset="0"/>
                    <a:cs typeface="Times New Roman" panose="02020603050405020304" pitchFamily="18" charset="0"/>
                  </a:rPr>
                  <a:t>)</a:t>
                </a:r>
              </a:p>
              <a:p>
                <a:pPr algn="just">
                  <a:lnSpc>
                    <a:spcPct val="100000"/>
                  </a:lnSpc>
                  <a:spcBef>
                    <a:spcPts val="0"/>
                  </a:spcBef>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lnSpc>
                    <a:spcPct val="100000"/>
                  </a:lnSpc>
                  <a:spcBef>
                    <a:spcPts val="0"/>
                  </a:spcBef>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Gradient magnitude</a:t>
                </a:r>
                <a:r>
                  <a:rPr lang="vi-VN" sz="2000">
                    <a:latin typeface="Times New Roman" panose="02020603050405020304" pitchFamily="18" charset="0"/>
                    <a:cs typeface="Times New Roman" panose="02020603050405020304" pitchFamily="18" charset="0"/>
                  </a:rPr>
                  <a:t>: Độ </a:t>
                </a:r>
                <a:r>
                  <a:rPr lang="vi-VN" sz="2000" dirty="0">
                    <a:latin typeface="Times New Roman" panose="02020603050405020304" pitchFamily="18" charset="0"/>
                    <a:cs typeface="Times New Roman" panose="02020603050405020304" pitchFamily="18" charset="0"/>
                  </a:rPr>
                  <a:t>lớn gradient được tính </a:t>
                </a:r>
                <a:r>
                  <a:rPr lang="vi-VN" sz="2000">
                    <a:latin typeface="Times New Roman" panose="02020603050405020304" pitchFamily="18" charset="0"/>
                    <a:cs typeface="Times New Roman" panose="02020603050405020304" pitchFamily="18" charset="0"/>
                  </a:rPr>
                  <a:t>như sau</a:t>
                </a:r>
                <a:r>
                  <a:rPr lang="en-US" sz="2000">
                    <a:latin typeface="Times New Roman" panose="02020603050405020304" pitchFamily="18" charset="0"/>
                    <a:cs typeface="Times New Roman" panose="02020603050405020304" pitchFamily="18" charset="0"/>
                  </a:rPr>
                  <a:t>:</a:t>
                </a:r>
              </a:p>
              <a:p>
                <a:pPr algn="just">
                  <a:lnSpc>
                    <a:spcPct val="100000"/>
                  </a:lnSpc>
                  <a:spcBef>
                    <a:spcPts val="0"/>
                  </a:spcBef>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lvl="4" algn="just">
                  <a:lnSpc>
                    <a:spcPct val="100000"/>
                  </a:lnSpc>
                  <a:spcBef>
                    <a:spcPts val="0"/>
                  </a:spcBef>
                  <a:buFont typeface="Arial" panose="020B0604020202020204" pitchFamily="34" charset="0"/>
                  <a:buChar char="•"/>
                </a:pPr>
                <a14:m>
                  <m:oMath xmlns:m="http://schemas.openxmlformats.org/officeDocument/2006/math">
                    <m:r>
                      <a:rPr lang="en-US" sz="2800">
                        <a:latin typeface="Cambria Math" panose="02040503050406030204" pitchFamily="18" charset="0"/>
                        <a:ea typeface="MS Mincho" charset="0"/>
                        <a:cs typeface="DejaVu Math TeX Gyre" panose="02000503000000000000" charset="0"/>
                      </a:rPr>
                      <m:t> </m:t>
                    </m:r>
                    <m:d>
                      <m:dPr>
                        <m:begChr m:val="|"/>
                        <m:endChr m:val="|"/>
                        <m:ctrlPr>
                          <a:rPr lang="en-US" sz="2800" i="1" dirty="0" smtClean="0">
                            <a:latin typeface="Cambria Math" panose="02040503050406030204" pitchFamily="18" charset="0"/>
                            <a:cs typeface="DejaVu Math TeX Gyre" panose="02000503000000000000" charset="0"/>
                          </a:rPr>
                        </m:ctrlPr>
                      </m:dPr>
                      <m:e>
                        <m:r>
                          <a:rPr lang="en-US" sz="2800" b="0" i="1" dirty="0" smtClean="0">
                            <a:latin typeface="Cambria Math" panose="02040503050406030204" pitchFamily="18" charset="0"/>
                            <a:cs typeface="DejaVu Math TeX Gyre" panose="02000503000000000000" charset="0"/>
                          </a:rPr>
                          <m:t>𝐺</m:t>
                        </m:r>
                      </m:e>
                    </m:d>
                  </m:oMath>
                </a14:m>
                <a:r>
                  <a:rPr lang="en-US" sz="2800" dirty="0">
                    <a:latin typeface="Times New Roman" panose="02020603050405020304" pitchFamily="18" charset="0"/>
                    <a:cs typeface="Times New Roman" panose="02020603050405020304" pitchFamily="18" charset="0"/>
                  </a:rPr>
                  <a:t> = </a:t>
                </a:r>
                <a14:m>
                  <m:oMath xmlns:m="http://schemas.openxmlformats.org/officeDocument/2006/math">
                    <m:rad>
                      <m:radPr>
                        <m:degHide m:val="on"/>
                        <m:ctrlPr>
                          <a:rPr lang="en-US" sz="2800" i="1" dirty="0" smtClean="0">
                            <a:latin typeface="Cambria Math" panose="02040503050406030204" pitchFamily="18" charset="0"/>
                            <a:cs typeface="DejaVu Math TeX Gyre" panose="02000503000000000000" charset="0"/>
                          </a:rPr>
                        </m:ctrlPr>
                      </m:radPr>
                      <m:deg/>
                      <m:e>
                        <m:sSubSup>
                          <m:sSubSupPr>
                            <m:ctrlPr>
                              <a:rPr lang="en-US" sz="2800" i="1" dirty="0" smtClean="0">
                                <a:latin typeface="Cambria Math" panose="02040503050406030204" pitchFamily="18" charset="0"/>
                                <a:cs typeface="DejaVu Math TeX Gyre" panose="02000503000000000000" charset="0"/>
                              </a:rPr>
                            </m:ctrlPr>
                          </m:sSubSupPr>
                          <m:e>
                            <m:r>
                              <a:rPr lang="en-US" sz="2800" b="0" i="1" dirty="0" smtClean="0">
                                <a:latin typeface="Cambria Math" panose="02040503050406030204" pitchFamily="18" charset="0"/>
                                <a:cs typeface="DejaVu Math TeX Gyre" panose="02000503000000000000" charset="0"/>
                              </a:rPr>
                              <m:t>𝐺</m:t>
                            </m:r>
                          </m:e>
                          <m:sub>
                            <m:r>
                              <a:rPr lang="en-US" sz="2800" b="0" i="1" dirty="0" smtClean="0">
                                <a:latin typeface="Cambria Math" panose="02040503050406030204" pitchFamily="18" charset="0"/>
                                <a:cs typeface="DejaVu Math TeX Gyre" panose="02000503000000000000" charset="0"/>
                              </a:rPr>
                              <m:t>𝑥</m:t>
                            </m:r>
                          </m:sub>
                          <m:sup>
                            <m:r>
                              <a:rPr lang="en-US" sz="2800" i="1" dirty="0" smtClean="0">
                                <a:latin typeface="Cambria Math" panose="02040503050406030204" pitchFamily="18" charset="0"/>
                                <a:ea typeface="MS Mincho" charset="0"/>
                                <a:cs typeface="DejaVu Math TeX Gyre" panose="02000503000000000000" charset="0"/>
                              </a:rPr>
                              <m:t>2</m:t>
                            </m:r>
                          </m:sup>
                        </m:sSubSup>
                        <m:r>
                          <a:rPr lang="en-US" sz="2800" b="0" i="1" dirty="0" smtClean="0">
                            <a:latin typeface="Cambria Math" panose="02040503050406030204" pitchFamily="18" charset="0"/>
                            <a:ea typeface="MS Mincho" charset="0"/>
                            <a:cs typeface="DejaVu Math TeX Gyre" panose="02000503000000000000" charset="0"/>
                          </a:rPr>
                          <m:t>+</m:t>
                        </m:r>
                        <m:sSubSup>
                          <m:sSubSupPr>
                            <m:ctrlPr>
                              <a:rPr lang="en-US" sz="2800" i="1" dirty="0">
                                <a:latin typeface="Cambria Math" panose="02040503050406030204" pitchFamily="18" charset="0"/>
                                <a:cs typeface="DejaVu Math TeX Gyre" panose="02000503000000000000" charset="0"/>
                              </a:rPr>
                            </m:ctrlPr>
                          </m:sSubSupPr>
                          <m:e>
                            <m:r>
                              <a:rPr lang="en-US" sz="2800" b="0" i="1" dirty="0" smtClean="0">
                                <a:latin typeface="Cambria Math" panose="02040503050406030204" pitchFamily="18" charset="0"/>
                                <a:cs typeface="DejaVu Math TeX Gyre" panose="02000503000000000000" charset="0"/>
                              </a:rPr>
                              <m:t>𝐺</m:t>
                            </m:r>
                          </m:e>
                          <m:sub>
                            <m:r>
                              <a:rPr lang="en-US" sz="2800" b="0" i="1" dirty="0" smtClean="0">
                                <a:latin typeface="Cambria Math" panose="02040503050406030204" pitchFamily="18" charset="0"/>
                                <a:cs typeface="DejaVu Math TeX Gyre" panose="02000503000000000000" charset="0"/>
                              </a:rPr>
                              <m:t>𝑦</m:t>
                            </m:r>
                          </m:sub>
                          <m:sup>
                            <m:r>
                              <a:rPr lang="en-US" sz="2800" i="1" dirty="0">
                                <a:latin typeface="Cambria Math" panose="02040503050406030204" pitchFamily="18" charset="0"/>
                                <a:ea typeface="MS Mincho" charset="0"/>
                                <a:cs typeface="DejaVu Math TeX Gyre" panose="02000503000000000000" charset="0"/>
                              </a:rPr>
                              <m:t>2</m:t>
                            </m:r>
                          </m:sup>
                        </m:sSubSup>
                      </m:e>
                    </m:rad>
                  </m:oMath>
                </a14:m>
                <a:endParaRPr lang="en-US" sz="2800" dirty="0">
                  <a:latin typeface="Times New Roman" panose="02020603050405020304" pitchFamily="18" charset="0"/>
                  <a:cs typeface="Times New Roman" panose="02020603050405020304" pitchFamily="18" charset="0"/>
                </a:endParaRPr>
              </a:p>
              <a:p>
                <a:pPr>
                  <a:spcBef>
                    <a:spcPts val="0"/>
                  </a:spcBef>
                </a:pPr>
                <a:endParaRPr lang="en-US" sz="1600" dirty="0"/>
              </a:p>
              <a:p>
                <a:pPr>
                  <a:spcBef>
                    <a:spcPts val="0"/>
                  </a:spcBef>
                </a:pPr>
                <a:endParaRPr lang="en-US" b="1" dirty="0"/>
              </a:p>
            </p:txBody>
          </p:sp>
        </mc:Choice>
        <mc:Fallback xmlns="">
          <p:sp>
            <p:nvSpPr>
              <p:cNvPr id="105" name="Google Shape;105;p17"/>
              <p:cNvSpPr txBox="1">
                <a:spLocks noRot="1" noChangeAspect="1" noMove="1" noResize="1" noEditPoints="1" noAdjustHandles="1" noChangeArrowheads="1" noChangeShapeType="1" noTextEdit="1"/>
              </p:cNvSpPr>
              <p:nvPr>
                <p:ph type="body" idx="1"/>
              </p:nvPr>
            </p:nvSpPr>
            <p:spPr>
              <a:xfrm>
                <a:off x="581025" y="1423035"/>
                <a:ext cx="11146790" cy="4407535"/>
              </a:xfrm>
              <a:prstGeom prst="rect">
                <a:avLst/>
              </a:prstGeom>
              <a:blipFill rotWithShape="1">
                <a:blip r:embed="rId3"/>
                <a:stretch>
                  <a:fillRect b="-15113"/>
                </a:stretch>
              </a:blipFill>
            </p:spPr>
            <p:txBody>
              <a:bodyPr/>
              <a:lstStyle/>
              <a:p>
                <a:r>
                  <a:rPr lang="en-US" altLang="en-US">
                    <a:noFill/>
                  </a:rPr>
                  <a:t> </a:t>
                </a:r>
              </a:p>
            </p:txBody>
          </p:sp>
        </mc:Fallback>
      </mc:AlternateContent>
      <p:sp>
        <p:nvSpPr>
          <p:cNvPr id="110" name="Google Shape;110;p17"/>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GB"/>
              <a:t>6</a:t>
            </a:fld>
            <a:endParaRPr lang="en-GB"/>
          </a:p>
        </p:txBody>
      </p:sp>
      <p:pic>
        <p:nvPicPr>
          <p:cNvPr id="2" name="Picture 1"/>
          <p:cNvPicPr>
            <a:picLocks noChangeAspect="1"/>
          </p:cNvPicPr>
          <p:nvPr/>
        </p:nvPicPr>
        <p:blipFill>
          <a:blip r:embed="rId4"/>
          <a:srcRect b="5256"/>
          <a:stretch>
            <a:fillRect/>
          </a:stretch>
        </p:blipFill>
        <p:spPr>
          <a:xfrm>
            <a:off x="7449185" y="1423035"/>
            <a:ext cx="4034155" cy="44075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 name="Title 7"/>
          <p:cNvSpPr>
            <a:spLocks noGrp="1"/>
          </p:cNvSpPr>
          <p:nvPr>
            <p:ph type="ctrTitle"/>
          </p:nvPr>
        </p:nvSpPr>
        <p:spPr>
          <a:xfrm>
            <a:off x="561937" y="693999"/>
            <a:ext cx="6098649" cy="612251"/>
          </a:xfrm>
        </p:spPr>
        <p:txBody>
          <a:bodyPr/>
          <a:lstStyle/>
          <a:p>
            <a:pPr algn="l"/>
            <a:r>
              <a:rPr lang="en-US" sz="2400" b="1" i="1" dirty="0" err="1">
                <a:latin typeface="Times New Roman" panose="02020603050405020304" pitchFamily="18" charset="0"/>
                <a:cs typeface="Times New Roman" panose="02020603050405020304" pitchFamily="18" charset="0"/>
              </a:rPr>
              <a:t>Nguyên</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lý</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hoạt</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động</a:t>
            </a:r>
            <a:r>
              <a:rPr lang="en-US" sz="2400" b="1" i="1" dirty="0">
                <a:latin typeface="Times New Roman" panose="02020603050405020304" pitchFamily="18" charset="0"/>
                <a:cs typeface="Times New Roman" panose="02020603050405020304" pitchFamily="18" charset="0"/>
              </a:rPr>
              <a:t> </a:t>
            </a:r>
            <a:r>
              <a:rPr lang="en-US" sz="2400" b="1" i="1" err="1">
                <a:latin typeface="Times New Roman" panose="02020603050405020304" pitchFamily="18" charset="0"/>
                <a:cs typeface="Times New Roman" panose="02020603050405020304" pitchFamily="18" charset="0"/>
              </a:rPr>
              <a:t>của</a:t>
            </a:r>
            <a:r>
              <a:rPr lang="en-US" sz="2400" b="1" i="1">
                <a:latin typeface="Times New Roman" panose="02020603050405020304" pitchFamily="18" charset="0"/>
                <a:cs typeface="Times New Roman" panose="02020603050405020304" pitchFamily="18" charset="0"/>
              </a:rPr>
              <a:t> HOG:</a:t>
            </a:r>
            <a:endParaRPr lang="en-US" sz="2400" b="1" i="1" dirty="0">
              <a:latin typeface="Times New Roman" panose="02020603050405020304" pitchFamily="18" charset="0"/>
              <a:cs typeface="Times New Roman" panose="02020603050405020304" pitchFamily="18" charset="0"/>
            </a:endParaRPr>
          </a:p>
        </p:txBody>
      </p:sp>
      <p:sp>
        <p:nvSpPr>
          <p:cNvPr id="86" name="Google Shape;86;p14"/>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GB"/>
              <a:t>7</a:t>
            </a:fld>
            <a:endParaRPr lang="en-GB"/>
          </a:p>
        </p:txBody>
      </p:sp>
      <p:sp>
        <p:nvSpPr>
          <p:cNvPr id="84" name="Google Shape;84;p14"/>
          <p:cNvSpPr txBox="1">
            <a:spLocks noGrp="1"/>
          </p:cNvSpPr>
          <p:nvPr>
            <p:ph type="subTitle" idx="4294967295"/>
          </p:nvPr>
        </p:nvSpPr>
        <p:spPr>
          <a:xfrm>
            <a:off x="561975" y="1433830"/>
            <a:ext cx="8092440" cy="3791585"/>
          </a:xfrm>
          <a:prstGeom prst="rect">
            <a:avLst/>
          </a:prstGeom>
        </p:spPr>
        <p:txBody>
          <a:bodyPr spcFirstLastPara="1" vert="horz" wrap="square" lIns="121900" tIns="121900" rIns="121900" bIns="121900" rtlCol="0" anchor="b" anchorCtr="0">
            <a:noAutofit/>
          </a:bodyPr>
          <a:lstStyle/>
          <a:p>
            <a:pPr marL="0" indent="0" algn="l">
              <a:lnSpc>
                <a:spcPct val="150000"/>
              </a:lnSpc>
              <a:spcBef>
                <a:spcPts val="800"/>
              </a:spcBef>
              <a:buNone/>
            </a:pPr>
            <a:r>
              <a:rPr lang="vi-VN" altLang="en-US" sz="2000" dirty="0">
                <a:latin typeface="Times New Roman" panose="02020603050405020304" pitchFamily="18" charset="0"/>
                <a:cs typeface="Times New Roman" panose="02020603050405020304" pitchFamily="18" charset="0"/>
              </a:rPr>
              <a:t>	H</a:t>
            </a:r>
            <a:r>
              <a:rPr lang="en-US" sz="2000" dirty="0">
                <a:latin typeface="Times New Roman" panose="02020603050405020304" pitchFamily="18" charset="0"/>
                <a:cs typeface="Times New Roman" panose="02020603050405020304" pitchFamily="18" charset="0"/>
              </a:rPr>
              <a:t>ình dạng của một vật thể cục bộ có thể được mô tả thông qua ma trận độ lớn gradient (gradient magnitude) và ma trận phương gradient (gradient direction). </a:t>
            </a:r>
          </a:p>
          <a:p>
            <a:pPr marL="0" indent="0" algn="l">
              <a:lnSpc>
                <a:spcPct val="150000"/>
              </a:lnSpc>
              <a:spcBef>
                <a:spcPts val="800"/>
              </a:spcBef>
              <a:buNone/>
            </a:pPr>
            <a:r>
              <a:rPr lang="vi-VN"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Quá trình tính toán HOG sẽ trượt 7 lần theo chiều rộng và 15 lần theo chiều cao. Ta sẽ có tổng cộng 7x15=105 patches, mỗi patch tương ứng với 1 véc tơ histogram kích thước 1x36. Do đó véc tơ HOG của ảnh sẽ có kích thước là 105x36=3780 chiều. Đây là một véc tơ kích thước lớn nên có thể mô phỏng được đặc trưng của ảnh khá tốt.</a:t>
            </a:r>
          </a:p>
        </p:txBody>
      </p:sp>
      <p:pic>
        <p:nvPicPr>
          <p:cNvPr id="2" name="Picture 1"/>
          <p:cNvPicPr>
            <a:picLocks noChangeAspect="1"/>
          </p:cNvPicPr>
          <p:nvPr/>
        </p:nvPicPr>
        <p:blipFill>
          <a:blip r:embed="rId3"/>
          <a:stretch>
            <a:fillRect/>
          </a:stretch>
        </p:blipFill>
        <p:spPr>
          <a:xfrm>
            <a:off x="8737600" y="1433830"/>
            <a:ext cx="2771775" cy="440690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Google Shape;91;p15"/>
          <p:cNvSpPr txBox="1">
            <a:spLocks noGrp="1"/>
          </p:cNvSpPr>
          <p:nvPr>
            <p:ph type="ctrTitle"/>
          </p:nvPr>
        </p:nvSpPr>
        <p:spPr>
          <a:xfrm>
            <a:off x="464185" y="394335"/>
            <a:ext cx="8887460" cy="845820"/>
          </a:xfrm>
          <a:prstGeom prst="rect">
            <a:avLst/>
          </a:prstGeom>
        </p:spPr>
        <p:txBody>
          <a:bodyPr spcFirstLastPara="1" vert="horz" lIns="91440" tIns="45720" rIns="91440" bIns="45720" rtlCol="0" anchor="b" anchorCtr="0">
            <a:normAutofit/>
          </a:bodyPr>
          <a:lstStyle/>
          <a:p>
            <a:pPr>
              <a:spcBef>
                <a:spcPct val="0"/>
              </a:spcBef>
            </a:pPr>
            <a:r>
              <a:rPr lang="en-US" sz="3200" b="1" i="1" kern="1200">
                <a:solidFill>
                  <a:schemeClr val="tx1"/>
                </a:solidFill>
                <a:latin typeface="Times New Roman" panose="02020603050405020304" pitchFamily="18" charset="0"/>
                <a:cs typeface="Times New Roman" panose="02020603050405020304" pitchFamily="18" charset="0"/>
              </a:rPr>
              <a:t>2.</a:t>
            </a:r>
            <a:r>
              <a:rPr lang="vi-VN" altLang="en-US" sz="3200" b="1" i="1" kern="1200">
                <a:solidFill>
                  <a:schemeClr val="tx1"/>
                </a:solidFill>
                <a:latin typeface="Times New Roman" panose="02020603050405020304" pitchFamily="18" charset="0"/>
                <a:cs typeface="Times New Roman" panose="02020603050405020304" pitchFamily="18" charset="0"/>
              </a:rPr>
              <a:t> </a:t>
            </a:r>
            <a:r>
              <a:rPr lang="en-US" sz="3200" b="1" i="1" kern="1200">
                <a:solidFill>
                  <a:schemeClr val="tx1"/>
                </a:solidFill>
                <a:latin typeface="Times New Roman" panose="02020603050405020304" pitchFamily="18" charset="0"/>
                <a:cs typeface="Times New Roman" panose="02020603050405020304" pitchFamily="18" charset="0"/>
              </a:rPr>
              <a:t>Principal Component Analysis - PCA</a:t>
            </a:r>
            <a:endParaRPr lang="en-US" sz="3200" i="1" kern="1200">
              <a:solidFill>
                <a:schemeClr val="tx1"/>
              </a:solidFill>
              <a:latin typeface="Times New Roman" panose="02020603050405020304" pitchFamily="18" charset="0"/>
              <a:cs typeface="Times New Roman" panose="02020603050405020304" pitchFamily="18" charset="0"/>
            </a:endParaRPr>
          </a:p>
        </p:txBody>
      </p:sp>
      <p:sp>
        <p:nvSpPr>
          <p:cNvPr id="92" name="Google Shape;92;p15"/>
          <p:cNvSpPr txBox="1">
            <a:spLocks noGrp="1"/>
          </p:cNvSpPr>
          <p:nvPr>
            <p:ph type="subTitle" idx="1"/>
          </p:nvPr>
        </p:nvSpPr>
        <p:spPr>
          <a:xfrm>
            <a:off x="557530" y="1539240"/>
            <a:ext cx="5853430" cy="3780155"/>
          </a:xfrm>
          <a:prstGeom prst="rect">
            <a:avLst/>
          </a:prstGeom>
        </p:spPr>
        <p:txBody>
          <a:bodyPr spcFirstLastPara="1" vert="horz" lIns="91440" tIns="45720" rIns="91440" bIns="45720" rtlCol="0" anchor="t" anchorCtr="0">
            <a:normAutofit/>
          </a:bodyPr>
          <a:lstStyle/>
          <a:p>
            <a:pPr marL="0" lvl="0" indent="0" algn="just" fontAlgn="base">
              <a:lnSpc>
                <a:spcPct val="150000"/>
              </a:lnSpc>
              <a:spcAft>
                <a:spcPts val="600"/>
              </a:spcAft>
              <a:buFont typeface="Arial" panose="020B0604020202020204" pitchFamily="34" charset="0"/>
              <a:buNone/>
            </a:pPr>
            <a:r>
              <a:rPr lang="en-US" sz="2400" b="1" i="1">
                <a:solidFill>
                  <a:schemeClr val="tx1"/>
                </a:solidFill>
                <a:latin typeface="Times New Roman" panose="02020603050405020304" pitchFamily="18" charset="0"/>
                <a:cs typeface="Times New Roman" panose="02020603050405020304" pitchFamily="18" charset="0"/>
              </a:rPr>
              <a:t>Định nghĩa:</a:t>
            </a:r>
          </a:p>
          <a:p>
            <a:pPr marL="0" indent="0" algn="l" fontAlgn="base">
              <a:lnSpc>
                <a:spcPct val="150000"/>
              </a:lnSpc>
              <a:spcAft>
                <a:spcPts val="600"/>
              </a:spcAft>
              <a:buNone/>
            </a:pPr>
            <a:r>
              <a:rPr lang="en-US" sz="2400">
                <a:latin typeface="Times New Roman" panose="02020603050405020304" pitchFamily="18" charset="0"/>
                <a:cs typeface="Times New Roman" panose="02020603050405020304" pitchFamily="18" charset="0"/>
                <a:sym typeface="+mn-ea"/>
              </a:rPr>
              <a:t>Principal Component Analysis (PCA): cho đến nay là thuật toán giảm kích thước phổ biến nhất.</a:t>
            </a:r>
            <a:r>
              <a:rPr lang="vi-VN" altLang="en-US" sz="2400">
                <a:latin typeface="Times New Roman" panose="02020603050405020304" pitchFamily="18" charset="0"/>
                <a:cs typeface="Times New Roman" panose="02020603050405020304" pitchFamily="18" charset="0"/>
                <a:sym typeface="+mn-ea"/>
              </a:rPr>
              <a:t> </a:t>
            </a:r>
            <a:r>
              <a:rPr lang="en-US" sz="2400">
                <a:latin typeface="Times New Roman" panose="02020603050405020304" pitchFamily="18" charset="0"/>
                <a:cs typeface="Times New Roman" panose="02020603050405020304" pitchFamily="18" charset="0"/>
                <a:sym typeface="+mn-ea"/>
              </a:rPr>
              <a:t>Đầu tiên, </a:t>
            </a:r>
            <a:r>
              <a:rPr lang="vi-VN" altLang="en-US" sz="2400">
                <a:latin typeface="Times New Roman" panose="02020603050405020304" pitchFamily="18" charset="0"/>
                <a:cs typeface="Times New Roman" panose="02020603050405020304" pitchFamily="18" charset="0"/>
                <a:sym typeface="+mn-ea"/>
              </a:rPr>
              <a:t>PCA </a:t>
            </a:r>
            <a:r>
              <a:rPr lang="en-US" sz="2400">
                <a:latin typeface="Times New Roman" panose="02020603050405020304" pitchFamily="18" charset="0"/>
                <a:cs typeface="Times New Roman" panose="02020603050405020304" pitchFamily="18" charset="0"/>
                <a:sym typeface="+mn-ea"/>
              </a:rPr>
              <a:t>xác định siêu phẳng nằm gần dữ liệu nhất và sau đó nó chiếu dữ liệu lên đó.</a:t>
            </a:r>
            <a:endParaRPr lang="en-US" sz="2400">
              <a:solidFill>
                <a:schemeClr val="tx1"/>
              </a:solidFill>
              <a:latin typeface="Times New Roman" panose="02020603050405020304" pitchFamily="18" charset="0"/>
              <a:cs typeface="Times New Roman" panose="02020603050405020304" pitchFamily="18" charset="0"/>
            </a:endParaRPr>
          </a:p>
          <a:p>
            <a:pPr marL="0" lvl="0" indent="0" algn="just" fontAlgn="base">
              <a:lnSpc>
                <a:spcPct val="150000"/>
              </a:lnSpc>
              <a:spcAft>
                <a:spcPts val="600"/>
              </a:spcAft>
              <a:buFont typeface="Arial" panose="020B0604020202020204" pitchFamily="34" charset="0"/>
              <a:buNone/>
            </a:pPr>
            <a:endParaRPr lang="en-US" sz="2400" i="1">
              <a:solidFill>
                <a:schemeClr val="tx1"/>
              </a:solidFill>
              <a:latin typeface="Times New Roman" panose="02020603050405020304" pitchFamily="18" charset="0"/>
              <a:cs typeface="Times New Roman" panose="02020603050405020304" pitchFamily="18" charset="0"/>
            </a:endParaRPr>
          </a:p>
          <a:p>
            <a:pPr marL="0" indent="0">
              <a:spcAft>
                <a:spcPts val="600"/>
              </a:spcAft>
              <a:buFont typeface="Arial" panose="020B0604020202020204" pitchFamily="34" charset="0"/>
              <a:buNone/>
            </a:pPr>
            <a:endParaRPr lang="en-US" sz="2200">
              <a:solidFill>
                <a:schemeClr val="tx1"/>
              </a:solidFill>
            </a:endParaRPr>
          </a:p>
        </p:txBody>
      </p:sp>
      <p:pic>
        <p:nvPicPr>
          <p:cNvPr id="4" name="Picture 3"/>
          <p:cNvPicPr>
            <a:picLocks noChangeAspect="1"/>
          </p:cNvPicPr>
          <p:nvPr/>
        </p:nvPicPr>
        <p:blipFill>
          <a:blip r:embed="rId2"/>
          <a:stretch>
            <a:fillRect/>
          </a:stretch>
        </p:blipFill>
        <p:spPr>
          <a:xfrm>
            <a:off x="6410960" y="1539240"/>
            <a:ext cx="4660265" cy="32956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down)">
                                      <p:cBhvr>
                                        <p:cTn id="7" dur="580">
                                          <p:stCondLst>
                                            <p:cond delay="0"/>
                                          </p:stCondLst>
                                        </p:cTn>
                                        <p:tgtEl>
                                          <p:spTgt spid="91"/>
                                        </p:tgtEl>
                                      </p:cBhvr>
                                    </p:animEffect>
                                    <p:anim calcmode="lin" valueType="num">
                                      <p:cBhvr>
                                        <p:cTn id="8" dur="1822" tmFilter="0,0; 0.14,0.36; 0.43,0.73; 0.71,0.91; 1.0,1.0">
                                          <p:stCondLst>
                                            <p:cond delay="0"/>
                                          </p:stCondLst>
                                        </p:cTn>
                                        <p:tgtEl>
                                          <p:spTgt spid="9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1"/>
                                        </p:tgtEl>
                                        <p:attrNameLst>
                                          <p:attrName>ppt_y</p:attrName>
                                        </p:attrNameLst>
                                      </p:cBhvr>
                                      <p:tavLst>
                                        <p:tav tm="0" fmla="#ppt_y-sin(pi*$)/81">
                                          <p:val>
                                            <p:fltVal val="0"/>
                                          </p:val>
                                        </p:tav>
                                        <p:tav tm="100000">
                                          <p:val>
                                            <p:fltVal val="1"/>
                                          </p:val>
                                        </p:tav>
                                      </p:tavLst>
                                    </p:anim>
                                    <p:animScale>
                                      <p:cBhvr>
                                        <p:cTn id="13" dur="26">
                                          <p:stCondLst>
                                            <p:cond delay="650"/>
                                          </p:stCondLst>
                                        </p:cTn>
                                        <p:tgtEl>
                                          <p:spTgt spid="91"/>
                                        </p:tgtEl>
                                      </p:cBhvr>
                                      <p:to x="100000" y="60000"/>
                                    </p:animScale>
                                    <p:animScale>
                                      <p:cBhvr>
                                        <p:cTn id="14" dur="166" decel="50000">
                                          <p:stCondLst>
                                            <p:cond delay="676"/>
                                          </p:stCondLst>
                                        </p:cTn>
                                        <p:tgtEl>
                                          <p:spTgt spid="91"/>
                                        </p:tgtEl>
                                      </p:cBhvr>
                                      <p:to x="100000" y="100000"/>
                                    </p:animScale>
                                    <p:animScale>
                                      <p:cBhvr>
                                        <p:cTn id="15" dur="26">
                                          <p:stCondLst>
                                            <p:cond delay="1312"/>
                                          </p:stCondLst>
                                        </p:cTn>
                                        <p:tgtEl>
                                          <p:spTgt spid="91"/>
                                        </p:tgtEl>
                                      </p:cBhvr>
                                      <p:to x="100000" y="80000"/>
                                    </p:animScale>
                                    <p:animScale>
                                      <p:cBhvr>
                                        <p:cTn id="16" dur="166" decel="50000">
                                          <p:stCondLst>
                                            <p:cond delay="1338"/>
                                          </p:stCondLst>
                                        </p:cTn>
                                        <p:tgtEl>
                                          <p:spTgt spid="91"/>
                                        </p:tgtEl>
                                      </p:cBhvr>
                                      <p:to x="100000" y="100000"/>
                                    </p:animScale>
                                    <p:animScale>
                                      <p:cBhvr>
                                        <p:cTn id="17" dur="26">
                                          <p:stCondLst>
                                            <p:cond delay="1642"/>
                                          </p:stCondLst>
                                        </p:cTn>
                                        <p:tgtEl>
                                          <p:spTgt spid="91"/>
                                        </p:tgtEl>
                                      </p:cBhvr>
                                      <p:to x="100000" y="90000"/>
                                    </p:animScale>
                                    <p:animScale>
                                      <p:cBhvr>
                                        <p:cTn id="18" dur="166" decel="50000">
                                          <p:stCondLst>
                                            <p:cond delay="1668"/>
                                          </p:stCondLst>
                                        </p:cTn>
                                        <p:tgtEl>
                                          <p:spTgt spid="91"/>
                                        </p:tgtEl>
                                      </p:cBhvr>
                                      <p:to x="100000" y="100000"/>
                                    </p:animScale>
                                    <p:animScale>
                                      <p:cBhvr>
                                        <p:cTn id="19" dur="26">
                                          <p:stCondLst>
                                            <p:cond delay="1808"/>
                                          </p:stCondLst>
                                        </p:cTn>
                                        <p:tgtEl>
                                          <p:spTgt spid="91"/>
                                        </p:tgtEl>
                                      </p:cBhvr>
                                      <p:to x="100000" y="95000"/>
                                    </p:animScale>
                                    <p:animScale>
                                      <p:cBhvr>
                                        <p:cTn id="20" dur="166" decel="50000">
                                          <p:stCondLst>
                                            <p:cond delay="1834"/>
                                          </p:stCondLst>
                                        </p:cTn>
                                        <p:tgtEl>
                                          <p:spTgt spid="91"/>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92">
                                            <p:txEl>
                                              <p:pRg st="0" end="0"/>
                                            </p:txEl>
                                          </p:spTgt>
                                        </p:tgtEl>
                                        <p:attrNameLst>
                                          <p:attrName>style.visibility</p:attrName>
                                        </p:attrNameLst>
                                      </p:cBhvr>
                                      <p:to>
                                        <p:strVal val="visible"/>
                                      </p:to>
                                    </p:set>
                                    <p:anim calcmode="lin" valueType="num">
                                      <p:cBhvr>
                                        <p:cTn id="25" dur="1000" fill="hold"/>
                                        <p:tgtEl>
                                          <p:spTgt spid="92">
                                            <p:txEl>
                                              <p:pRg st="0" end="0"/>
                                            </p:txEl>
                                          </p:spTgt>
                                        </p:tgtEl>
                                        <p:attrNameLst>
                                          <p:attrName>ppt_w</p:attrName>
                                        </p:attrNameLst>
                                      </p:cBhvr>
                                      <p:tavLst>
                                        <p:tav tm="0">
                                          <p:val>
                                            <p:fltVal val="0"/>
                                          </p:val>
                                        </p:tav>
                                        <p:tav tm="100000">
                                          <p:val>
                                            <p:strVal val="#ppt_w"/>
                                          </p:val>
                                        </p:tav>
                                      </p:tavLst>
                                    </p:anim>
                                    <p:anim calcmode="lin" valueType="num">
                                      <p:cBhvr>
                                        <p:cTn id="26" dur="1000" fill="hold"/>
                                        <p:tgtEl>
                                          <p:spTgt spid="92">
                                            <p:txEl>
                                              <p:pRg st="0" end="0"/>
                                            </p:txEl>
                                          </p:spTgt>
                                        </p:tgtEl>
                                        <p:attrNameLst>
                                          <p:attrName>ppt_h</p:attrName>
                                        </p:attrNameLst>
                                      </p:cBhvr>
                                      <p:tavLst>
                                        <p:tav tm="0">
                                          <p:val>
                                            <p:fltVal val="0"/>
                                          </p:val>
                                        </p:tav>
                                        <p:tav tm="100000">
                                          <p:val>
                                            <p:strVal val="#ppt_h"/>
                                          </p:val>
                                        </p:tav>
                                      </p:tavLst>
                                    </p:anim>
                                    <p:anim calcmode="lin" valueType="num">
                                      <p:cBhvr>
                                        <p:cTn id="27" dur="1000" fill="hold"/>
                                        <p:tgtEl>
                                          <p:spTgt spid="92">
                                            <p:txEl>
                                              <p:pRg st="0" end="0"/>
                                            </p:txEl>
                                          </p:spTgt>
                                        </p:tgtEl>
                                        <p:attrNameLst>
                                          <p:attrName>style.rotation</p:attrName>
                                        </p:attrNameLst>
                                      </p:cBhvr>
                                      <p:tavLst>
                                        <p:tav tm="0">
                                          <p:val>
                                            <p:fltVal val="90"/>
                                          </p:val>
                                        </p:tav>
                                        <p:tav tm="100000">
                                          <p:val>
                                            <p:fltVal val="0"/>
                                          </p:val>
                                        </p:tav>
                                      </p:tavLst>
                                    </p:anim>
                                    <p:animEffect transition="in" filter="fade">
                                      <p:cBhvr>
                                        <p:cTn id="28" dur="1000"/>
                                        <p:tgtEl>
                                          <p:spTgt spid="92">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0" nodeType="clickEffect">
                                  <p:stCondLst>
                                    <p:cond delay="0"/>
                                  </p:stCondLst>
                                  <p:childTnLst>
                                    <p:set>
                                      <p:cBhvr>
                                        <p:cTn id="32" dur="1" fill="hold">
                                          <p:stCondLst>
                                            <p:cond delay="0"/>
                                          </p:stCondLst>
                                        </p:cTn>
                                        <p:tgtEl>
                                          <p:spTgt spid="92">
                                            <p:txEl>
                                              <p:pRg st="1" end="1"/>
                                            </p:txEl>
                                          </p:spTgt>
                                        </p:tgtEl>
                                        <p:attrNameLst>
                                          <p:attrName>style.visibility</p:attrName>
                                        </p:attrNameLst>
                                      </p:cBhvr>
                                      <p:to>
                                        <p:strVal val="visible"/>
                                      </p:to>
                                    </p:set>
                                    <p:anim calcmode="lin" valueType="num">
                                      <p:cBhvr>
                                        <p:cTn id="33" dur="1000" fill="hold"/>
                                        <p:tgtEl>
                                          <p:spTgt spid="92">
                                            <p:txEl>
                                              <p:pRg st="1" end="1"/>
                                            </p:txEl>
                                          </p:spTgt>
                                        </p:tgtEl>
                                        <p:attrNameLst>
                                          <p:attrName>ppt_w</p:attrName>
                                        </p:attrNameLst>
                                      </p:cBhvr>
                                      <p:tavLst>
                                        <p:tav tm="0">
                                          <p:val>
                                            <p:fltVal val="0"/>
                                          </p:val>
                                        </p:tav>
                                        <p:tav tm="100000">
                                          <p:val>
                                            <p:strVal val="#ppt_w"/>
                                          </p:val>
                                        </p:tav>
                                      </p:tavLst>
                                    </p:anim>
                                    <p:anim calcmode="lin" valueType="num">
                                      <p:cBhvr>
                                        <p:cTn id="34" dur="1000" fill="hold"/>
                                        <p:tgtEl>
                                          <p:spTgt spid="92">
                                            <p:txEl>
                                              <p:pRg st="1" end="1"/>
                                            </p:txEl>
                                          </p:spTgt>
                                        </p:tgtEl>
                                        <p:attrNameLst>
                                          <p:attrName>ppt_h</p:attrName>
                                        </p:attrNameLst>
                                      </p:cBhvr>
                                      <p:tavLst>
                                        <p:tav tm="0">
                                          <p:val>
                                            <p:fltVal val="0"/>
                                          </p:val>
                                        </p:tav>
                                        <p:tav tm="100000">
                                          <p:val>
                                            <p:strVal val="#ppt_h"/>
                                          </p:val>
                                        </p:tav>
                                      </p:tavLst>
                                    </p:anim>
                                    <p:anim calcmode="lin" valueType="num">
                                      <p:cBhvr>
                                        <p:cTn id="35" dur="1000" fill="hold"/>
                                        <p:tgtEl>
                                          <p:spTgt spid="92">
                                            <p:txEl>
                                              <p:pRg st="1" end="1"/>
                                            </p:txEl>
                                          </p:spTgt>
                                        </p:tgtEl>
                                        <p:attrNameLst>
                                          <p:attrName>style.rotation</p:attrName>
                                        </p:attrNameLst>
                                      </p:cBhvr>
                                      <p:tavLst>
                                        <p:tav tm="0">
                                          <p:val>
                                            <p:fltVal val="90"/>
                                          </p:val>
                                        </p:tav>
                                        <p:tav tm="100000">
                                          <p:val>
                                            <p:fltVal val="0"/>
                                          </p:val>
                                        </p:tav>
                                      </p:tavLst>
                                    </p:anim>
                                    <p:animEffect transition="in" filter="fade">
                                      <p:cBhvr>
                                        <p:cTn id="36" dur="1000"/>
                                        <p:tgtEl>
                                          <p:spTgt spid="92">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7060" y="1282065"/>
            <a:ext cx="4902200" cy="1176655"/>
          </a:xfrm>
        </p:spPr>
        <p:txBody>
          <a:bodyPr/>
          <a:lstStyle/>
          <a:p>
            <a:pPr>
              <a:lnSpc>
                <a:spcPct val="100000"/>
              </a:lnSpc>
            </a:pPr>
            <a:r>
              <a:rPr lang="en-US" sz="2000" dirty="0" err="1">
                <a:latin typeface="Times New Roman" panose="02020603050405020304" pitchFamily="18" charset="0"/>
                <a:cs typeface="Times New Roman" panose="02020603050405020304" pitchFamily="18" charset="0"/>
              </a:rPr>
              <a:t>Trước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ta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chiếu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huấn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luyện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phẳng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bé</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trước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tiên</a:t>
            </a:r>
            <a:r>
              <a:rPr lang="en-US" sz="2000" dirty="0">
                <a:latin typeface="Times New Roman" panose="02020603050405020304" pitchFamily="18" charset="0"/>
                <a:cs typeface="Times New Roman" panose="02020603050405020304" pitchFamily="18" charset="0"/>
              </a:rPr>
              <a:t> ta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chọn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phẳng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phù</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vi-VN"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06785" y="707753"/>
            <a:ext cx="3728257" cy="574113"/>
          </a:xfrm>
        </p:spPr>
        <p:txBody>
          <a:bodyPr/>
          <a:lstStyle/>
          <a:p>
            <a:pPr marL="0" indent="0" algn="l">
              <a:buNone/>
            </a:pPr>
            <a:r>
              <a:rPr lang="en-US" sz="2400" b="1" i="1" dirty="0" err="1">
                <a:latin typeface="Times New Roman" panose="02020603050405020304" pitchFamily="18" charset="0"/>
                <a:cs typeface="Times New Roman" panose="02020603050405020304" pitchFamily="18" charset="0"/>
              </a:rPr>
              <a:t>Cách</a:t>
            </a:r>
            <a:r>
              <a:rPr lang="en-US" sz="2400" b="1" i="1" dirty="0">
                <a:latin typeface="Times New Roman" panose="02020603050405020304" pitchFamily="18" charset="0"/>
                <a:cs typeface="Times New Roman" panose="02020603050405020304" pitchFamily="18" charset="0"/>
              </a:rPr>
              <a:t> </a:t>
            </a:r>
            <a:r>
              <a:rPr lang="en-US" sz="2400" b="1" i="1" err="1">
                <a:latin typeface="Times New Roman" panose="02020603050405020304" pitchFamily="18" charset="0"/>
                <a:cs typeface="Times New Roman" panose="02020603050405020304" pitchFamily="18" charset="0"/>
              </a:rPr>
              <a:t>thực</a:t>
            </a:r>
            <a:r>
              <a:rPr lang="en-US" sz="2400" b="1" i="1">
                <a:latin typeface="Times New Roman" panose="02020603050405020304" pitchFamily="18" charset="0"/>
                <a:cs typeface="Times New Roman" panose="02020603050405020304" pitchFamily="18" charset="0"/>
              </a:rPr>
              <a:t> hiện:</a:t>
            </a:r>
            <a:endParaRPr lang="en-US" sz="2400" b="1" i="1" dirty="0">
              <a:latin typeface="Times New Roman" panose="02020603050405020304" pitchFamily="18" charset="0"/>
              <a:cs typeface="Times New Roman" panose="02020603050405020304" pitchFamily="18" charset="0"/>
            </a:endParaRPr>
          </a:p>
        </p:txBody>
      </p:sp>
      <p:pic>
        <p:nvPicPr>
          <p:cNvPr id="5" name="Picture 4" descr="IMG_256"/>
          <p:cNvPicPr/>
          <p:nvPr/>
        </p:nvPicPr>
        <p:blipFill>
          <a:blip r:embed="rId2"/>
          <a:stretch>
            <a:fillRect/>
          </a:stretch>
        </p:blipFill>
        <p:spPr>
          <a:xfrm>
            <a:off x="607060" y="2458720"/>
            <a:ext cx="5370830" cy="3808730"/>
          </a:xfrm>
          <a:prstGeom prst="rect">
            <a:avLst/>
          </a:prstGeom>
          <a:noFill/>
          <a:ln w="9525">
            <a:noFill/>
          </a:ln>
        </p:spPr>
      </p:pic>
      <p:sp>
        <p:nvSpPr>
          <p:cNvPr id="10" name="Rectangle 9"/>
          <p:cNvSpPr/>
          <p:nvPr/>
        </p:nvSpPr>
        <p:spPr>
          <a:xfrm>
            <a:off x="6265545" y="1064260"/>
            <a:ext cx="5729605" cy="2953385"/>
          </a:xfrm>
          <a:prstGeom prst="rect">
            <a:avLst/>
          </a:prstGeom>
        </p:spPr>
        <p:txBody>
          <a:bodyPr wrap="square">
            <a:spAutoFit/>
          </a:bodyPr>
          <a:lstStyle/>
          <a:p>
            <a:pPr indent="266700" algn="l" fontAlgn="base">
              <a:lnSpc>
                <a:spcPct val="150000"/>
              </a:lnSpc>
              <a:spcAft>
                <a:spcPts val="0"/>
              </a:spcAft>
            </a:pPr>
            <a:r>
              <a:rPr lang="vi-VN" sz="2000" dirty="0">
                <a:latin typeface="Times New Roman" panose="02020603050405020304" pitchFamily="18" charset="0"/>
                <a:cs typeface="Times New Roman" panose="02020603050405020304" pitchFamily="18" charset="0"/>
              </a:rPr>
              <a:t>Để tìm các thành phần chính của tập dữ liệu ta phải sử dụng kỹ thuật phân tích nhân tử ma trận tiêu chuẩn được gọi là </a:t>
            </a:r>
            <a:r>
              <a:rPr lang="vi-VN" sz="2000" dirty="0">
                <a:solidFill>
                  <a:srgbClr val="FF0000"/>
                </a:solidFill>
                <a:latin typeface="Times New Roman" panose="02020603050405020304" pitchFamily="18" charset="0"/>
                <a:cs typeface="Times New Roman" panose="02020603050405020304" pitchFamily="18" charset="0"/>
              </a:rPr>
              <a:t>Singular Value Decomposition (SVD)</a:t>
            </a:r>
            <a:r>
              <a:rPr lang="vi-VN" sz="2000" dirty="0">
                <a:latin typeface="Times New Roman" panose="02020603050405020304" pitchFamily="18" charset="0"/>
                <a:cs typeface="Times New Roman" panose="02020603050405020304" pitchFamily="18" charset="0"/>
              </a:rPr>
              <a:t> có thể phân rã ma trận tập huấn luyện X thành tích điểm của ba ma trận:</a:t>
            </a:r>
            <a:endParaRPr lang="en-US" sz="2000" dirty="0">
              <a:latin typeface="Times New Roman" panose="02020603050405020304" pitchFamily="18" charset="0"/>
              <a:cs typeface="Times New Roman" panose="02020603050405020304" pitchFamily="18" charset="0"/>
            </a:endParaRPr>
          </a:p>
          <a:p>
            <a:pPr indent="266700" algn="just" fontAlgn="base">
              <a:lnSpc>
                <a:spcPct val="150000"/>
              </a:lnSpc>
              <a:spcAft>
                <a:spcPts val="0"/>
              </a:spcAft>
            </a:pPr>
            <a:r>
              <a:rPr lang="en-US" sz="2000" dirty="0">
                <a:latin typeface="Times New Roman" panose="02020603050405020304" pitchFamily="18" charset="0"/>
                <a:ea typeface="SimSun" pitchFamily="2" charset="-122"/>
                <a:cs typeface="Times New Roman" panose="02020603050405020304" pitchFamily="18" charset="0"/>
              </a:rPr>
              <a:t>		</a:t>
            </a:r>
            <a:r>
              <a:rPr lang="en-US" sz="2400" dirty="0">
                <a:latin typeface="Times New Roman" panose="02020603050405020304" pitchFamily="18" charset="0"/>
                <a:ea typeface="SimSun" pitchFamily="2" charset="-122"/>
                <a:cs typeface="Times New Roman" panose="02020603050405020304" pitchFamily="18" charset="0"/>
              </a:rPr>
              <a:t>X = U.S.V</a:t>
            </a:r>
            <a:r>
              <a:rPr lang="en-US" sz="2400" baseline="30000" dirty="0">
                <a:latin typeface="Times New Roman" panose="02020603050405020304" pitchFamily="18" charset="0"/>
                <a:ea typeface="SimSun" pitchFamily="2" charset="-122"/>
                <a:cs typeface="Times New Roman" panose="02020603050405020304" pitchFamily="18" charset="0"/>
              </a:rPr>
              <a:t>*</a:t>
            </a:r>
            <a:endParaRPr lang="en-US" sz="2400" baseline="30000" dirty="0">
              <a:effectLst/>
              <a:latin typeface="Times New Roman" panose="02020603050405020304" pitchFamily="18" charset="0"/>
              <a:ea typeface="SimSun" pitchFamily="2" charset="-122"/>
              <a:cs typeface="Times New Roman" panose="02020603050405020304" pitchFamily="18" charset="0"/>
            </a:endParaRPr>
          </a:p>
        </p:txBody>
      </p:sp>
      <p:sp>
        <p:nvSpPr>
          <p:cNvPr id="11" name="Rectangle 10"/>
          <p:cNvSpPr/>
          <p:nvPr/>
        </p:nvSpPr>
        <p:spPr>
          <a:xfrm>
            <a:off x="6265545" y="4017633"/>
            <a:ext cx="5729493" cy="1783715"/>
          </a:xfrm>
          <a:prstGeom prst="rect">
            <a:avLst/>
          </a:prstGeom>
        </p:spPr>
        <p:txBody>
          <a:bodyPr wrap="square">
            <a:spAutoFit/>
          </a:bodyPr>
          <a:lstStyle/>
          <a:p>
            <a:pPr indent="266700" algn="just">
              <a:lnSpc>
                <a:spcPct val="150000"/>
              </a:lnSpc>
              <a:spcAft>
                <a:spcPts val="0"/>
              </a:spcAft>
            </a:pPr>
            <a:r>
              <a:rPr lang="vi-VN" sz="2000" dirty="0">
                <a:latin typeface="Times New Roman" panose="02020603050405020304" pitchFamily="18" charset="0"/>
                <a:cs typeface="Times New Roman" panose="02020603050405020304" pitchFamily="18" charset="0"/>
              </a:rPr>
              <a:t>Trong đó: </a:t>
            </a:r>
            <a:endParaRPr lang="en-US" sz="2000" dirty="0">
              <a:effectLst/>
              <a:latin typeface="Times New Roman" panose="02020603050405020304" pitchFamily="18" charset="0"/>
              <a:ea typeface="SimSun" pitchFamily="2" charset="-122"/>
              <a:cs typeface="Times New Roman" panose="02020603050405020304" pitchFamily="18" charset="0"/>
            </a:endParaRPr>
          </a:p>
          <a:p>
            <a:pPr marL="266700" indent="-211455" algn="just">
              <a:spcAft>
                <a:spcPts val="0"/>
              </a:spcAft>
            </a:pPr>
            <a:r>
              <a:rPr lang="vi-VN" sz="2000" b="1" dirty="0">
                <a:solidFill>
                  <a:schemeClr val="tx1"/>
                </a:solidFill>
                <a:latin typeface="Times New Roman" panose="02020603050405020304" pitchFamily="18" charset="0"/>
                <a:cs typeface="Times New Roman" panose="02020603050405020304" pitchFamily="18" charset="0"/>
              </a:rPr>
              <a:t>X</a:t>
            </a:r>
            <a:r>
              <a:rPr lang="vi-VN" sz="2000" b="1" i="1" baseline="-25000" dirty="0">
                <a:solidFill>
                  <a:schemeClr val="tx1"/>
                </a:solidFill>
                <a:effectLst/>
                <a:latin typeface="Times New Roman" panose="02020603050405020304" pitchFamily="18" charset="0"/>
                <a:cs typeface="Times New Roman" panose="02020603050405020304" pitchFamily="18" charset="0"/>
              </a:rPr>
              <a:t>m x n</a:t>
            </a:r>
            <a:r>
              <a:rPr lang="vi-VN" sz="2000" b="1" dirty="0">
                <a:solidFill>
                  <a:schemeClr val="tx1"/>
                </a:solidFill>
                <a:latin typeface="Times New Roman" panose="02020603050405020304" pitchFamily="18" charset="0"/>
                <a:cs typeface="Times New Roman" panose="02020603050405020304" pitchFamily="18" charset="0"/>
              </a:rPr>
              <a:t> </a:t>
            </a:r>
            <a:r>
              <a:rPr lang="vi-VN" sz="2000" dirty="0">
                <a:solidFill>
                  <a:schemeClr val="tx1"/>
                </a:solidFill>
                <a:latin typeface="Times New Roman" panose="02020603050405020304" pitchFamily="18" charset="0"/>
                <a:cs typeface="Times New Roman" panose="02020603050405020304" pitchFamily="18" charset="0"/>
              </a:rPr>
              <a:t>là ma trận huấn luyện.</a:t>
            </a:r>
            <a:r>
              <a:rPr lang="vi-VN" sz="2000" i="1" dirty="0">
                <a:solidFill>
                  <a:schemeClr val="tx1"/>
                </a:solidFill>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itchFamily="2" charset="-122"/>
              <a:cs typeface="Times New Roman" panose="02020603050405020304" pitchFamily="18" charset="0"/>
            </a:endParaRPr>
          </a:p>
          <a:p>
            <a:pPr marL="266700" indent="-211455" algn="just">
              <a:spcAft>
                <a:spcPts val="0"/>
              </a:spcAft>
            </a:pPr>
            <a:r>
              <a:rPr lang="vi-VN" sz="2000" b="1" dirty="0">
                <a:solidFill>
                  <a:schemeClr val="tx1"/>
                </a:solidFill>
                <a:latin typeface="Times New Roman" panose="02020603050405020304" pitchFamily="18" charset="0"/>
                <a:cs typeface="Times New Roman" panose="02020603050405020304" pitchFamily="18" charset="0"/>
              </a:rPr>
              <a:t>U</a:t>
            </a:r>
            <a:r>
              <a:rPr lang="vi-VN" sz="2000" b="1" i="1" baseline="-25000" dirty="0">
                <a:solidFill>
                  <a:schemeClr val="tx1"/>
                </a:solidFill>
                <a:effectLst/>
                <a:latin typeface="Times New Roman" panose="02020603050405020304" pitchFamily="18" charset="0"/>
                <a:cs typeface="Times New Roman" panose="02020603050405020304" pitchFamily="18" charset="0"/>
              </a:rPr>
              <a:t>m x m</a:t>
            </a:r>
            <a:r>
              <a:rPr lang="vi-VN" sz="2000" dirty="0">
                <a:solidFill>
                  <a:schemeClr val="tx1"/>
                </a:solidFill>
                <a:latin typeface="Times New Roman" panose="02020603050405020304" pitchFamily="18" charset="0"/>
                <a:cs typeface="Times New Roman" panose="02020603050405020304" pitchFamily="18" charset="0"/>
              </a:rPr>
              <a:t>,</a:t>
            </a:r>
            <a:r>
              <a:rPr lang="vi-VN" sz="2000" b="1" dirty="0">
                <a:solidFill>
                  <a:schemeClr val="tx1"/>
                </a:solidFill>
                <a:latin typeface="Times New Roman" panose="02020603050405020304" pitchFamily="18" charset="0"/>
                <a:cs typeface="Times New Roman" panose="02020603050405020304" pitchFamily="18" charset="0"/>
              </a:rPr>
              <a:t> V</a:t>
            </a:r>
            <a:r>
              <a:rPr lang="vi-VN" sz="2000" b="1" i="1" baseline="-25000" dirty="0">
                <a:solidFill>
                  <a:schemeClr val="tx1"/>
                </a:solidFill>
                <a:effectLst/>
                <a:latin typeface="Times New Roman" panose="02020603050405020304" pitchFamily="18" charset="0"/>
                <a:cs typeface="Times New Roman" panose="02020603050405020304" pitchFamily="18" charset="0"/>
              </a:rPr>
              <a:t>n x n</a:t>
            </a:r>
            <a:r>
              <a:rPr lang="vi-VN" sz="2000" dirty="0">
                <a:solidFill>
                  <a:schemeClr val="tx1"/>
                </a:solidFill>
                <a:latin typeface="Times New Roman" panose="02020603050405020304" pitchFamily="18" charset="0"/>
                <a:cs typeface="Times New Roman" panose="02020603050405020304" pitchFamily="18" charset="0"/>
              </a:rPr>
              <a:t> là các ma trận trực giao.</a:t>
            </a:r>
            <a:endParaRPr lang="en-US" sz="2000" dirty="0">
              <a:solidFill>
                <a:schemeClr val="tx1"/>
              </a:solidFill>
              <a:effectLst/>
              <a:latin typeface="Times New Roman" panose="02020603050405020304" pitchFamily="18" charset="0"/>
              <a:ea typeface="SimSun" pitchFamily="2" charset="-122"/>
              <a:cs typeface="Times New Roman" panose="02020603050405020304" pitchFamily="18" charset="0"/>
            </a:endParaRPr>
          </a:p>
          <a:p>
            <a:pPr marL="266700" indent="-211455" algn="just">
              <a:spcAft>
                <a:spcPts val="0"/>
              </a:spcAft>
            </a:pPr>
            <a:r>
              <a:rPr lang="vi-VN" sz="2000" b="1" dirty="0">
                <a:solidFill>
                  <a:schemeClr val="tx1"/>
                </a:solidFill>
                <a:latin typeface="Times New Roman" panose="02020603050405020304" pitchFamily="18" charset="0"/>
                <a:cs typeface="Times New Roman" panose="02020603050405020304" pitchFamily="18" charset="0"/>
              </a:rPr>
              <a:t>S</a:t>
            </a:r>
            <a:r>
              <a:rPr lang="vi-VN" sz="2000" b="1" i="1" baseline="-25000" dirty="0">
                <a:solidFill>
                  <a:schemeClr val="tx1"/>
                </a:solidFill>
                <a:effectLst/>
                <a:latin typeface="Times New Roman" panose="02020603050405020304" pitchFamily="18" charset="0"/>
                <a:cs typeface="Times New Roman" panose="02020603050405020304" pitchFamily="18" charset="0"/>
              </a:rPr>
              <a:t>m x n</a:t>
            </a:r>
            <a:r>
              <a:rPr lang="vi-VN" sz="2000" dirty="0">
                <a:solidFill>
                  <a:schemeClr val="tx1"/>
                </a:solidFill>
                <a:effectLst/>
                <a:latin typeface="Times New Roman" panose="02020603050405020304" pitchFamily="18" charset="0"/>
                <a:cs typeface="Times New Roman" panose="02020603050405020304" pitchFamily="18" charset="0"/>
              </a:rPr>
              <a:t> </a:t>
            </a:r>
            <a:r>
              <a:rPr lang="vi-VN" sz="2000" dirty="0">
                <a:solidFill>
                  <a:schemeClr val="tx1"/>
                </a:solidFill>
                <a:latin typeface="Times New Roman" panose="02020603050405020304" pitchFamily="18" charset="0"/>
                <a:cs typeface="Times New Roman" panose="02020603050405020304" pitchFamily="18" charset="0"/>
              </a:rPr>
              <a:t>là ma trận đường chéo chữ nhật với các số thực không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âm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1048</Words>
  <Application>Microsoft Office PowerPoint</Application>
  <PresentationFormat>Widescreen</PresentationFormat>
  <Paragraphs>127</Paragraphs>
  <Slides>19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Cambria Math</vt:lpstr>
      <vt:lpstr>Times New Roman</vt:lpstr>
      <vt:lpstr>Green Color</vt:lpstr>
      <vt:lpstr>PowerPoint Presentation</vt:lpstr>
      <vt:lpstr>PowerPoint Presentation</vt:lpstr>
      <vt:lpstr>PowerPoint Presentation</vt:lpstr>
      <vt:lpstr>II. Nội dung phương pháp</vt:lpstr>
      <vt:lpstr>1. Histogram of oriented gradients - HOG</vt:lpstr>
      <vt:lpstr>Các kiến thức liên quan</vt:lpstr>
      <vt:lpstr>Nguyên lý hoạt động của HOG:</vt:lpstr>
      <vt:lpstr>2. Principal Component Analysis - PCA</vt:lpstr>
      <vt:lpstr>Trước khi ta có thể chiếu tập huấn luyện lên một siêu phẳng có chiều bé hơn, trước tiên ta cần phải chọn siêu phẳng phù hợp. </vt:lpstr>
      <vt:lpstr>3. Support Vector Machine - SVM</vt:lpstr>
      <vt:lpstr>Cho thấy tập dữ liệu có thể được phân tách dễ dàng bằng một đường thẳng. Ta thấy được các ranh giới quyết định của ba bộ phân loại tuyến tính. </vt:lpstr>
      <vt:lpstr>Có hai loại phân loại lề là: phân loại lề cứng và phân loại lề mềm. +Phân loại lề cứng (hard margin classification) là phân loại áp đặt nghiêm ngặt rằng tất cả các trường hợp cùng một lớp phải đều nằm ở cùng một phía.  +Phân loại lề mềm (soft margin classification) có mục tiêu là tìm ra sự cân bằng giữa việc giữ cho lề càng rộng càng tốt và đồng thời cho phép các trường hợp vi phạm ở mức tối thiểu.</vt:lpstr>
      <vt:lpstr>Với giá trị C cao thì bộ phân loại làm cho ít vi phạm lề hơn nhưng kết quả là làm lề nhỏ hơn.  Ngược lại, sử dụng giá trị C thấp thì lề lớn hơn nhiều, nhưng nhiều trường hợp vi phạm lề hơn.</vt:lpstr>
      <vt:lpstr>PowerPoint Presentation</vt:lpstr>
      <vt:lpstr>PowerPoint Presentation</vt:lpstr>
      <vt:lpstr>3. Kết quả và đánh giá kết quả: Accuracy (độ chính xác):</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Nội dung phương pháp</dc:title>
  <dc:creator>Admin</dc:creator>
  <cp:lastModifiedBy>tuyen pham</cp:lastModifiedBy>
  <cp:revision>36</cp:revision>
  <dcterms:created xsi:type="dcterms:W3CDTF">2022-06-01T15:06:41Z</dcterms:created>
  <dcterms:modified xsi:type="dcterms:W3CDTF">2022-06-01T15:43:11Z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1033-11.1.0.10976</vt:lpwstr>
  </property>
</Properties>
</file>