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0287000" cx="18288000"/>
  <p:notesSz cx="10287000" cy="18288000"/>
  <p:embeddedFontLst>
    <p:embeddedFont>
      <p:font typeface="Roboto"/>
      <p:regular r:id="rId17"/>
      <p:bold r:id="rId18"/>
      <p:italic r:id="rId19"/>
      <p:boldItalic r:id="rId20"/>
    </p:embeddedFont>
    <p:embeddedFont>
      <p:font typeface="Int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wtlkga+aFLqozwE99BU63Ww9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Inter-bold.fntdata"/><Relationship Id="rId10" Type="http://schemas.openxmlformats.org/officeDocument/2006/relationships/slide" Target="slides/slide6.xml"/><Relationship Id="rId21" Type="http://schemas.openxmlformats.org/officeDocument/2006/relationships/font" Target="fonts/Inter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b9003bf4_0_94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80b9003bf4_0_9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80b9003bf4_0_9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b9003bf4_0_86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80b9003bf4_0_8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80b9003bf4_0_8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b9003bf4_0_104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280b9003bf4_0_10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80b9003bf4_0_10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97b990a13c_4_5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g197b990a13c_4_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197b990a13c_4_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80b9003bf4_0_2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g280b9003bf4_0_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280b9003bf4_0_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80b9003bf4_0_17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280b9003bf4_0_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280b9003bf4_0_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80b9003bf4_0_32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280b9003bf4_0_3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80b9003bf4_0_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b9003bf4_0_47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280b9003bf4_0_4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80b9003bf4_0_4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f70dc2611_0_3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22f70dc2611_0_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2f70dc2611_0_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0b9003bf4_0_61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280b9003bf4_0_6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80b9003bf4_0_6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0b9003bf4_0_71:notes"/>
          <p:cNvSpPr/>
          <p:nvPr>
            <p:ph idx="2" type="sldImg"/>
          </p:nvPr>
        </p:nvSpPr>
        <p:spPr>
          <a:xfrm>
            <a:off x="-1166813" y="0"/>
            <a:ext cx="5334000" cy="30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280b9003bf4_0_7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80b9003bf4_0_7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050" y="952500"/>
            <a:ext cx="421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029869" y="3495687"/>
            <a:ext cx="11753819" cy="476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754750" y="3825127"/>
            <a:ext cx="117708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lang="en-US" sz="7500">
                <a:solidFill>
                  <a:srgbClr val="0E0E0E"/>
                </a:solidFill>
                <a:latin typeface="Verdana"/>
                <a:ea typeface="Verdana"/>
                <a:cs typeface="Verdana"/>
                <a:sym typeface="Verdana"/>
              </a:rPr>
              <a:t>Финальные проекты на Java</a:t>
            </a:r>
            <a:endParaRPr b="1" sz="7500">
              <a:solidFill>
                <a:srgbClr val="0E0E0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preencoded.png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59025" y="952500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294175" y="1047722"/>
            <a:ext cx="397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Java 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812400" y="7008200"/>
            <a:ext cx="140307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Verdana"/>
                <a:ea typeface="Verdana"/>
                <a:cs typeface="Verdana"/>
                <a:sym typeface="Verdana"/>
              </a:rPr>
              <a:t>Цели, архитектура, стек, плюсы и минусы, выводы 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Verdana"/>
                <a:ea typeface="Verdana"/>
                <a:cs typeface="Verdana"/>
                <a:sym typeface="Verdana"/>
              </a:rPr>
              <a:t>и минимальные требования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b9003bf4_0_94"/>
          <p:cNvSpPr/>
          <p:nvPr/>
        </p:nvSpPr>
        <p:spPr>
          <a:xfrm>
            <a:off x="1946425" y="818025"/>
            <a:ext cx="11224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Анализ выбора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6" name="Google Shape;106;g280b9003bf4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g280b9003bf4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80b9003bf4_0_94"/>
          <p:cNvSpPr txBox="1"/>
          <p:nvPr/>
        </p:nvSpPr>
        <p:spPr>
          <a:xfrm>
            <a:off x="1002475" y="2017125"/>
            <a:ext cx="14358600" cy="7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3. Java Telegram Bot</a:t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Плюсы:</a:t>
            </a:r>
            <a:endParaRPr sz="1900" u="sng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Работа с популярным мессенджером Telegram.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Возможность интеграции с различными сторонними сервисами.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Практическая польза — создание реального бота для пользователей.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Минусы: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Требует понимания работы API Telegram и сторонних сервисов.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4. Pizza Project</a:t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Плюсы:</a:t>
            </a:r>
            <a:endParaRPr sz="1900" u="sng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Работа с реальным бизнес-кейсом — управление пиццерией.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Возможность изучить CRUD-операции в деталях.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Понимание взаимодействия между различными сущностями (пицца, кафе).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Ясный и понятный веб-интерфейс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Минусы:</a:t>
            </a:r>
            <a:endParaRPr sz="1900" u="sng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Относительно простой проект без сложных интеграций или алгоритмов.</a:t>
            </a:r>
            <a:endParaRPr sz="15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0b9003bf4_0_86"/>
          <p:cNvSpPr/>
          <p:nvPr/>
        </p:nvSpPr>
        <p:spPr>
          <a:xfrm>
            <a:off x="1992675" y="818025"/>
            <a:ext cx="11224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Выводы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5" name="Google Shape;115;g280b9003bf4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g280b9003bf4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80b9003bf4_0_86"/>
          <p:cNvSpPr txBox="1"/>
          <p:nvPr/>
        </p:nvSpPr>
        <p:spPr>
          <a:xfrm>
            <a:off x="1002475" y="2205475"/>
            <a:ext cx="14358600" cy="5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Общий вывод:</a:t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Все проекты предоставляют отличную возможность для закрепления изученного и освоения нового материала по Java и связанных технологий. 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Выбор конкретного проекта зависит от ваших интересов.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Основы веб-разработки и архитектуры, URL Shortener — отличный выбор.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Множество технологий, Banking Microservice будет наилучшим вариантом.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Telegram Bot подойдет для всех: работа с популярными API и создание реального приложения для пользователей.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Pizza Project идеально подходит для изучения базовых операций разработки и работы с реальными бизнес-кейсами.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0b9003bf4_0_104"/>
          <p:cNvSpPr/>
          <p:nvPr/>
        </p:nvSpPr>
        <p:spPr>
          <a:xfrm>
            <a:off x="1992675" y="818025"/>
            <a:ext cx="11224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Минимальные требования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g280b9003bf4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g280b9003bf4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80b9003bf4_0_104"/>
          <p:cNvSpPr txBox="1"/>
          <p:nvPr/>
        </p:nvSpPr>
        <p:spPr>
          <a:xfrm>
            <a:off x="1002475" y="2382250"/>
            <a:ext cx="14358600" cy="6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Трехуровневая архитектура: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Каждый проект должен иметь разделение на уровни контроллера, сервиса и репозитория.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База данных: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Необходимо иметь базу данных для хранения и извлечения данных. Может быть реализована как реляционная (например, MySQL), так и NoSQL (например, MongoDB) база данных.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RESTful API: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Проекты должны предоставлять API для взаимодействия с функциональностью. Это включает в себя создание, чтение, обновление и удаление данных.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Безопасность: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Доступ к определенным функциям (например, добавление или удаление данных) должен быть ограничен и требовать аутентификации.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Тестирование: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Основные функции и методы должны быть покрыты юнит-тестами.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Документация: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Необходимо иметь документацию для API, описывающую доступные конечные точки, параметры и ожидаемые ответы.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Интеграция с внешними сервисами: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В зависимости от проекта, может потребоваться интеграция с внешними API или сервисами (например, Telegram API или сторонние сервисы для получения данных).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Миграция базы данных: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Для управления изменениями в структуре базы данных рекомендуется использовать инструменты миграции, такие как Liquibase или Flyway.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Логирование: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Все важные события и ошибки в приложении должны быть залогированы.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g197b990a13c_4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g197b990a13c_4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456" y="3944013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g197b990a13c_4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g197b990a13c_4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Идеи для имплементации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97b990a13c_4_5"/>
          <p:cNvSpPr txBox="1"/>
          <p:nvPr/>
        </p:nvSpPr>
        <p:spPr>
          <a:xfrm>
            <a:off x="1923050" y="2736075"/>
            <a:ext cx="102300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Char char="●"/>
            </a:pPr>
            <a:r>
              <a:rPr b="1" lang="en-US" sz="3600">
                <a:latin typeface="Verdana"/>
                <a:ea typeface="Verdana"/>
                <a:cs typeface="Verdana"/>
                <a:sym typeface="Verdana"/>
              </a:rPr>
              <a:t>Банковское приложение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Char char="●"/>
            </a:pPr>
            <a:r>
              <a:rPr b="1" lang="en-US" sz="3600">
                <a:latin typeface="Verdana"/>
                <a:ea typeface="Verdana"/>
                <a:cs typeface="Verdana"/>
                <a:sym typeface="Verdana"/>
              </a:rPr>
              <a:t>Java чат-бот Телеграмм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Char char="●"/>
            </a:pPr>
            <a:r>
              <a:rPr b="1" lang="en-US" sz="3600">
                <a:latin typeface="Verdana"/>
                <a:ea typeface="Verdana"/>
                <a:cs typeface="Verdana"/>
                <a:sym typeface="Verdana"/>
              </a:rPr>
              <a:t>Сервис для сокращения URL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Char char="●"/>
            </a:pPr>
            <a:r>
              <a:rPr b="1" lang="en-US" sz="3600">
                <a:latin typeface="Verdana"/>
                <a:ea typeface="Verdana"/>
                <a:cs typeface="Verdana"/>
                <a:sym typeface="Verdana"/>
              </a:rPr>
              <a:t>Приложение для заказа пиццы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g280b9003bf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0611" y="0"/>
            <a:ext cx="3577387" cy="10286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g280b9003bf4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456" y="3944013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g280b9003bf4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g280b9003bf4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80b9003bf4_0_2"/>
          <p:cNvSpPr/>
          <p:nvPr/>
        </p:nvSpPr>
        <p:spPr>
          <a:xfrm>
            <a:off x="954000" y="972000"/>
            <a:ext cx="14098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 - Банковский микросервис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g280b9003bf4_0_2"/>
          <p:cNvSpPr txBox="1"/>
          <p:nvPr/>
        </p:nvSpPr>
        <p:spPr>
          <a:xfrm>
            <a:off x="666750" y="1619400"/>
            <a:ext cx="13562100" cy="7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Цели проекта "Банковский микросервис":</a:t>
            </a:r>
            <a:endParaRPr b="1"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Централизованное управление:</a:t>
            </a:r>
            <a:r>
              <a:rPr lang="en-US" sz="2000"/>
              <a:t> Создание микросервиса, который позволит банковским учреждениям управлять операциями своих клиентов, такими как переводы, проверка баланса и управление профилями клиентов.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Оптимизация банковских операций:</a:t>
            </a:r>
            <a:r>
              <a:rPr lang="en-US" sz="2000"/>
              <a:t> Автоматизация основных банковских операций, что ускорит процесс обработки транзакций и улучшит обслуживание клиентов.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Безопасность и конфиденциальность:</a:t>
            </a:r>
            <a:r>
              <a:rPr lang="en-US" sz="2000"/>
              <a:t> Обеспечение высокого уровня безопасности для всех банковских операций и данных клиентов, используя современные методы шифрования и аутентификации.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Масштабируемость:</a:t>
            </a:r>
            <a:r>
              <a:rPr lang="en-US" sz="2000"/>
              <a:t> Разработка микросервиса таким образом, чтобы он мог обслуживать большое количество клиентов одновременно, обеспечивая стабильную работу даже при высоких нагрузках.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Интеграция с другими системами:</a:t>
            </a:r>
            <a:r>
              <a:rPr lang="en-US" sz="2000"/>
              <a:t> Возможность легкой интеграции с другими банковскими и финансовыми системами, такими как системы обработки платежей или кредитные бюро.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Автоматизированное тестирование:</a:t>
            </a:r>
            <a:r>
              <a:rPr lang="en-US" sz="2000"/>
              <a:t> Внедрение автоматических тестов для проверки корректности всех банковских операций и обеспечения высокого качества программного обеспечения.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Документирование API:</a:t>
            </a:r>
            <a:r>
              <a:rPr lang="en-US" sz="2000"/>
              <a:t> Создание подробной документации для API микросервиса, что облегчит его интеграцию с другими системами и упростит работу разработчиков.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Отчетность и аналитика:</a:t>
            </a:r>
            <a:r>
              <a:rPr lang="en-US" sz="2000"/>
              <a:t> Внедрение инструментов для сбора статистики и аналитики по банковским операциям, что позволит банкам лучше понимать потребности своих клиентов и оптимизировать свои услуги.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Обратная связь с клиентами:</a:t>
            </a:r>
            <a:r>
              <a:rPr lang="en-US" sz="2000"/>
              <a:t> Возможность для клиентов оставлять отзывы или предложения по улучшению банковских услуг, что поможет банку улучшить качество своего обслуживания.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g280b9003bf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0611" y="0"/>
            <a:ext cx="3577387" cy="10286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" name="Google Shape;46;g280b9003bf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456" y="3944013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g280b9003bf4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" name="Google Shape;48;g280b9003bf4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280b9003bf4_0_17"/>
          <p:cNvSpPr/>
          <p:nvPr/>
        </p:nvSpPr>
        <p:spPr>
          <a:xfrm>
            <a:off x="954000" y="972000"/>
            <a:ext cx="14098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 - </a:t>
            </a:r>
            <a:r>
              <a:rPr b="1"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 Telegram Bot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80b9003bf4_0_17"/>
          <p:cNvSpPr txBox="1"/>
          <p:nvPr/>
        </p:nvSpPr>
        <p:spPr>
          <a:xfrm>
            <a:off x="666750" y="1619400"/>
            <a:ext cx="14098800" cy="7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Цели проекта "Java Telegram Bot":</a:t>
            </a:r>
            <a:endParaRPr b="1"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Многозадачность и интеграция</a:t>
            </a:r>
            <a:r>
              <a:rPr lang="en-US" sz="2000"/>
              <a:t>: Разработка бота, который может интегрироваться с различными сторонними сервисами, такими как метеорологические службы, биржевые платформы и новостные агентства, чтобы предоставлять актуальную информацию подписчикам.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Персонализация контента:</a:t>
            </a:r>
            <a:r>
              <a:rPr lang="en-US" sz="2000"/>
              <a:t> Возможность для пользователей настроить свои предпочтения, чтобы получать информацию, которая их интересует, например, погода в конкретном городе или новости по определенной теме.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Безопасность и конфиденциальность:</a:t>
            </a:r>
            <a:r>
              <a:rPr lang="en-US" sz="2000"/>
              <a:t> Обеспечение безопасности данных пользователей и их настроек, а также обеспечение конфиденциальности переписки между ботом и пользователем.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Статистика для администратора:</a:t>
            </a:r>
            <a:r>
              <a:rPr lang="en-US" sz="2000"/>
              <a:t> Внедрение функционала, который позволит администратору бота просматривать статистику по активности пользователей, популярности определенных запросов и другие ключевые метрики.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Масштабируемость:</a:t>
            </a:r>
            <a:r>
              <a:rPr lang="en-US" sz="2000"/>
              <a:t> Построение архитектуры бота таким образом, чтобы он мог обслуживать большое количество пользователей одновременно, обеспечивая стабильную работу даже при высоких нагрузках.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Автоматизированные уведомления:</a:t>
            </a:r>
            <a:r>
              <a:rPr lang="en-US" sz="2000"/>
              <a:t> Возможность для пользователей настроить автоматические уведомления о новой информации, основываясь на их предпочтениях.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Обратная связь:</a:t>
            </a:r>
            <a:r>
              <a:rPr lang="en-US" sz="2000"/>
              <a:t> Внедрение функционала, который позволит пользователям оставлять отзывы или предложения по улучшению работы бота, что поможет улучшить качество предоставляемой информации и функционала.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Соблюдение стандартов Telegram:</a:t>
            </a:r>
            <a:r>
              <a:rPr lang="en-US" sz="2000"/>
              <a:t> Обеспечение соответствия всех функций и возможностей бота стандартам и требованиям платформы Telegram.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Непрерывное обновление:</a:t>
            </a:r>
            <a:r>
              <a:rPr lang="en-US" sz="2000"/>
              <a:t> Разработка механизма, который позволит быстро и легко обновлять информацию и добавлять новые источники данных, чтобы бот всегда предоставлял актуальную и релевантную информацию.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g280b9003bf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0611" y="0"/>
            <a:ext cx="3577387" cy="10286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g280b9003bf4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450" y="3944025"/>
            <a:ext cx="8888549" cy="6310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g280b9003bf4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" name="Google Shape;59;g280b9003bf4_0_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80b9003bf4_0_32"/>
          <p:cNvSpPr/>
          <p:nvPr/>
        </p:nvSpPr>
        <p:spPr>
          <a:xfrm>
            <a:off x="954000" y="972000"/>
            <a:ext cx="14098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 - </a:t>
            </a:r>
            <a:r>
              <a:rPr b="1"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"Pizza"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80b9003bf4_0_32"/>
          <p:cNvSpPr txBox="1"/>
          <p:nvPr/>
        </p:nvSpPr>
        <p:spPr>
          <a:xfrm>
            <a:off x="666750" y="1619400"/>
            <a:ext cx="13562100" cy="8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Цели проекта "Pizza":</a:t>
            </a:r>
            <a:endParaRPr b="1"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Разработка интегрированной системы управления:</a:t>
            </a:r>
            <a:r>
              <a:rPr lang="en-US" sz="2000"/>
              <a:t> Создание системы, которая позволит администраторам управлять меню пиццерии, а также информацией о кафе, в которых эти пиццы доступны.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Оптимизация процессов:</a:t>
            </a:r>
            <a:r>
              <a:rPr lang="en-US" sz="2000"/>
              <a:t> Основная идея заключается в том, чтобы автоматизировать процессы создания, чтения, обновления и удаления (CRUD) записей о пиццах и кафе. Это может значительно ускорить рабочие процессы.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Безопасность данных:</a:t>
            </a:r>
            <a:r>
              <a:rPr lang="en-US" sz="2000"/>
              <a:t> Обеспечение безопасности данных клиентов и информации о продуктах с помощью современных методов аутентификации и авторизации.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Расширяемость:</a:t>
            </a:r>
            <a:r>
              <a:rPr lang="en-US" sz="2000"/>
              <a:t> Создание системы таким образом, чтобы в будущем можно было легко добавлять новые функции или интегрироваться с другими системами.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Масштабируемость:</a:t>
            </a:r>
            <a:r>
              <a:rPr lang="en-US" sz="2000"/>
              <a:t> Построение архитектуры таким образом, чтобы приложение могло обслуживать большое количество пользователей одновременно без сбоев.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Аналитика и отчетность:</a:t>
            </a:r>
            <a:r>
              <a:rPr lang="en-US" sz="2000"/>
              <a:t> Внедрение инструментов для сбора статистики и аналитики, которые помогут администраторам понимать популярность различных пицц, частоту заказов и другие ключевые метрики.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Обратная связь:</a:t>
            </a:r>
            <a:r>
              <a:rPr lang="en-US" sz="2000"/>
              <a:t> Возможность для клиентов оставлять отзывы о пицце или кафе, что поможет улучшить качество услуг и предложений.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Интеграция с внешними системами:</a:t>
            </a:r>
            <a:r>
              <a:rPr lang="en-US" sz="2000">
                <a:solidFill>
                  <a:schemeClr val="dk1"/>
                </a:solidFill>
              </a:rPr>
              <a:t> (Опционально) </a:t>
            </a:r>
            <a:r>
              <a:rPr lang="en-US" sz="2000"/>
              <a:t>Возможность интеграции с другими системами или платформами, такими как системы доставки или платежные системы.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Интерактивный интерфейс:</a:t>
            </a:r>
            <a:r>
              <a:rPr lang="en-US" sz="2000"/>
              <a:t> (Опционально) Разработка простого и интуитивно понятного интерфейса для клиентов, чтобы они могли легко выбирать пиццу и кафе.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Экологичность:</a:t>
            </a:r>
            <a:r>
              <a:rPr lang="en-US" sz="2000"/>
              <a:t> (Опционально) Внедрение функций, которые позволят клиентам выбирать экологически чистые варианты пиццы</a:t>
            </a:r>
            <a:r>
              <a:rPr lang="en-US" sz="2000"/>
              <a:t> или кафе</a:t>
            </a:r>
            <a:r>
              <a:rPr lang="en-US" sz="2000"/>
              <a:t>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g280b9003bf4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0611" y="0"/>
            <a:ext cx="3577387" cy="10286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g280b9003bf4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450" y="3944025"/>
            <a:ext cx="8888549" cy="6310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g280b9003bf4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g280b9003bf4_0_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80b9003bf4_0_47"/>
          <p:cNvSpPr/>
          <p:nvPr/>
        </p:nvSpPr>
        <p:spPr>
          <a:xfrm>
            <a:off x="954000" y="972000"/>
            <a:ext cx="14098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3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 - URL Shortener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280b9003bf4_0_47"/>
          <p:cNvSpPr txBox="1"/>
          <p:nvPr/>
        </p:nvSpPr>
        <p:spPr>
          <a:xfrm>
            <a:off x="666750" y="1619400"/>
            <a:ext cx="14043900" cy="7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Цели проекта "URL Shortener":</a:t>
            </a:r>
            <a:endParaRPr b="1"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Эффективное сокращение URL:</a:t>
            </a:r>
            <a:r>
              <a:rPr lang="en-US" sz="2000"/>
              <a:t> Разработка сервиса, который быстро и надежно преобразует длинные URL-адреса в короткие, удобные для использования ссылки.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Удобство использования:</a:t>
            </a:r>
            <a:r>
              <a:rPr lang="en-US" sz="2000"/>
              <a:t> Создание интуитивно понятного интерфейса, который позволит пользователям без труда сокращать URL-адреса и управлять ими.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Безопасность:</a:t>
            </a:r>
            <a:r>
              <a:rPr lang="en-US" sz="2000"/>
              <a:t> Обеспечение безопасности сокращенных URL-адресов, предотвращение возможности создания вредоносных или мошеннических ссылок через сервис.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Статистика и аналитика:</a:t>
            </a:r>
            <a:r>
              <a:rPr lang="en-US" sz="2000"/>
              <a:t> Внедрение инструментов для отслеживания статистики переходов по сокращенным ссылкам, что позволит пользователям понимать популярность и эффективность их ссылок.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Производительность и масштабируемость:</a:t>
            </a:r>
            <a:r>
              <a:rPr lang="en-US" sz="2000"/>
              <a:t> Разработка сервиса таким образом, чтобы он мог обрабатывать большое количество запросов одновременно и быстро возвращать результаты.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Постоянство и надежность:</a:t>
            </a:r>
            <a:r>
              <a:rPr lang="en-US" sz="2000"/>
              <a:t> Обеспечение того, чтобы сокращенные URL-адреса были постоянными и всегда вели к нужному ресурсу, даже после длительного времени.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Интеграция с другими платформами:</a:t>
            </a:r>
            <a:r>
              <a:rPr lang="en-US" sz="2000"/>
              <a:t> Возможность легкой интеграции сервиса с другими веб-сайтами и приложениями, чтобы пользователи могли сокращать URL-адреса прямо из интерфейсов этих платформ.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Расширяемость:</a:t>
            </a:r>
            <a:r>
              <a:rPr lang="en-US" sz="2000"/>
              <a:t> Построение архитектуры сервиса таким образом, чтобы в будущем можно было легко добавлять новые функции и возможности.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u="sng"/>
              <a:t>Экологичность:</a:t>
            </a:r>
            <a:r>
              <a:rPr lang="en-US" sz="2000"/>
              <a:t> Сокращение длинных URL-адресов помогает уменьшить объем передаваемых данных, что положительно сказывается на экологии, сокращая электроэнергию на передачу и обработку данных.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f70dc2611_0_3"/>
          <p:cNvSpPr/>
          <p:nvPr/>
        </p:nvSpPr>
        <p:spPr>
          <a:xfrm>
            <a:off x="866825" y="818025"/>
            <a:ext cx="12230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Архитектура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9" name="Google Shape;79;g22f70dc261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0" name="Google Shape;80;g22f70dc2611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2f70dc2611_0_3"/>
          <p:cNvSpPr txBox="1"/>
          <p:nvPr/>
        </p:nvSpPr>
        <p:spPr>
          <a:xfrm>
            <a:off x="866825" y="2092875"/>
            <a:ext cx="14494200" cy="7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AutoNum type="arabicPeriod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Слой представления (</a:t>
            </a: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Presentation Layer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): Этот слой отвечает за интерфейс пользователя, будь то веб-интерфейс, мобильное приложение или API для сторонних систем. Он обрабатывает пользовательский ввод и отображает данные пользователю.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AutoNum type="arabicPeriod" startAt="2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Слой бизнес-логики (</a:t>
            </a: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Business Logic Layer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): Здесь содержится основная бизнес-логика приложения. Этот слой обрабатывает данные, полученные от слоя представления, выполняет необходимые вычисления или обработку и передает данные на следующий слой или возвращает их обратно в слой представления.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AutoNum type="arabicPeriod" startAt="3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Слой доступа к данным (</a:t>
            </a: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Data Access Layer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): Этот слой отвечает за взаимодействие с базой данных или другими внешними системами хранения данных. Он содержит все операции CRUD (создание, чтение, обновление, удаление) и обеспечивает абстракцию от конкретной системы хранения данных.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Дополнительные компоненты: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AutoNum type="arabicPeriod" startAt="4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Слой сервисов (</a:t>
            </a: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Service Layer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): Может быть добавлен между слоем представления и слоем бизнес-логики, особенно если есть необходимость в реализации бизнес-логики, которая должна быть доступна через несколько различных интерфейсов.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AutoNum type="arabicPeriod" startAt="5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Слой интеграции (</a:t>
            </a: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Integration Layer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): Если приложение интегрируется с внешними системами или сервисами, этот слой может обеспечивать необходимую абстракцию и трансформацию данных.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0b9003bf4_0_61"/>
          <p:cNvSpPr/>
          <p:nvPr/>
        </p:nvSpPr>
        <p:spPr>
          <a:xfrm>
            <a:off x="866825" y="818025"/>
            <a:ext cx="11224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Универсальный стек технологий: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8" name="Google Shape;88;g280b9003bf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g280b9003bf4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80b9003bf4_0_61"/>
          <p:cNvSpPr txBox="1"/>
          <p:nvPr/>
        </p:nvSpPr>
        <p:spPr>
          <a:xfrm>
            <a:off x="1002475" y="2776100"/>
            <a:ext cx="14358600" cy="6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Язык программирования: Java (версии от 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 до 19)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Основной фреймворк: Spring Boot (версии от 2.7.*.RELEASE)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Базы данных: MySQL, Mongo, H2 in-memory database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Миграция базы данных: Liquibase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Тестирование: Mockito, JUnit 5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Документация API: Swagger, </a:t>
            </a: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Postman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Документация кода: JavaDoc, AsciiDoc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Maven (для сборки проекта)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JaCoCo (для измерения покрытия кода тестами)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MapStruct (для маппинга объектов)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Hibernate и JPA (для работы с базой данных)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SLF4J (для логирования)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GitHub (для хранения кода и документации)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Word Office (для документации)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Docker (опционально для развертывания)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Char char="●"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Kafka (для асинхронного сбора статистики, опционально)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0b9003bf4_0_71"/>
          <p:cNvSpPr/>
          <p:nvPr/>
        </p:nvSpPr>
        <p:spPr>
          <a:xfrm>
            <a:off x="1946425" y="818025"/>
            <a:ext cx="11224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b="1" lang="en-US" sz="64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Анализ выбора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7" name="Google Shape;97;g280b9003bf4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g280b9003bf4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6191" y="5305425"/>
            <a:ext cx="678181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80b9003bf4_0_71"/>
          <p:cNvSpPr txBox="1"/>
          <p:nvPr/>
        </p:nvSpPr>
        <p:spPr>
          <a:xfrm>
            <a:off x="1079600" y="2017125"/>
            <a:ext cx="14358600" cy="7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900"/>
              <a:buFont typeface="Verdana"/>
              <a:buAutoNum type="arabicPeriod"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URL Shortener</a:t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Плюсы: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Отличный проект для изучения основных принципов веб-разработки.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Реализация URL Shortener — популярная задача, которая может быть использована в реальной жизни.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Возможность изучить различные базы данных (MySQL, Mongo).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Минусы: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Относительно простой проект.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2. Backend Development of a Banking Microservice</a:t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Плюсы: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Комплексный проект, включающий в себя множество аспектов разработки.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Возможность изучить дополнительные технологии и инструменты.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Работа с финансовыми данными требует высокой степени безопасности и надежности.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u="sng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Минусы: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1717"/>
                </a:solidFill>
                <a:latin typeface="Verdana"/>
                <a:ea typeface="Verdana"/>
                <a:cs typeface="Verdana"/>
                <a:sym typeface="Verdana"/>
              </a:rPr>
              <a:t>Проект может потребовать более детального планирования и анализа из-за специфики работы с финансовыми данными.</a:t>
            </a:r>
            <a:endParaRPr sz="1900">
              <a:solidFill>
                <a:srgbClr val="17171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2022-11-15T10:50:05Z</dcterms:created>
  <dc:creator>PptxGenJS</dc:creator>
</cp:coreProperties>
</file>