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99866-3657-4747-A45F-2B6FE1318ABB}" type="datetimeFigureOut">
              <a:rPr lang="fr-FR" smtClean="0"/>
              <a:t>06/02/2017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40EF-78E7-486E-81C6-AF6E6DF34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7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AC56-0383-4BB3-A43D-E55B9621DE37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6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F86A-0290-4577-A05D-1DCEB48AC7D7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12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8A6D-A77B-4410-99F1-DDC77BA871AC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41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0285-38F0-4A6A-AAD4-586B08AE6E12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66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1E12-2C7A-4F70-9184-F03696BE80F7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0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4532-8056-486C-A64C-E659F7B07E15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3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E2A4-5678-41E8-8831-5351C13E54E3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3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6DC1-BA2A-45F9-BB23-2C2146A20361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7505-23D5-4721-857A-E8B7D2472931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CCE4-1732-4756-9605-DF409EFD572B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78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7AC5-0F65-4E7C-A09F-F950630B2E31}" type="datetime1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6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1958-E0D2-4263-9FAC-50A375559397}" type="datetime1">
              <a:rPr lang="fr-FR" smtClean="0"/>
              <a:t>06/02/2017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7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475F-9372-4680-BBD1-8FDF7EEBC84F}" type="datetime1">
              <a:rPr lang="fr-FR" smtClean="0"/>
              <a:t>06/02/2017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78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2D0-3073-4795-8EA2-1B053D66E983}" type="datetime1">
              <a:rPr lang="fr-FR" smtClean="0"/>
              <a:t>06/02/2017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12CA-7B8A-415D-9E98-48BF6BA725D4}" type="datetime1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9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E870-80B8-4DF7-8CA8-10D18DF62B3C}" type="datetime1">
              <a:rPr lang="fr-FR" smtClean="0"/>
              <a:t>06/02/2017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C702-09E1-4C23-BE13-85551658C966}" type="datetime1">
              <a:rPr lang="fr-FR" smtClean="0"/>
              <a:t>06/02/2017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8CBDE-E859-4651-9DE7-12093418D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9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9427" y="3113588"/>
            <a:ext cx="9039496" cy="928813"/>
          </a:xfrm>
        </p:spPr>
        <p:txBody>
          <a:bodyPr/>
          <a:lstStyle/>
          <a:p>
            <a:pPr algn="ctr"/>
            <a:r>
              <a:rPr lang="fr-FR" sz="4400" dirty="0" smtClean="0">
                <a:latin typeface="Gill Sans MT" panose="020B0502020104020203" pitchFamily="34" charset="0"/>
              </a:rPr>
              <a:t>Thématique n°1 : </a:t>
            </a:r>
            <a:br>
              <a:rPr lang="fr-FR" sz="4400" dirty="0" smtClean="0">
                <a:latin typeface="Gill Sans MT" panose="020B0502020104020203" pitchFamily="34" charset="0"/>
              </a:rPr>
            </a:br>
            <a:r>
              <a:rPr lang="fr-FR" sz="4400" dirty="0" smtClean="0">
                <a:latin typeface="Gill Sans MT" panose="020B0502020104020203" pitchFamily="34" charset="0"/>
              </a:rPr>
              <a:t>LES STAGES</a:t>
            </a:r>
            <a:endParaRPr lang="fr-FR" sz="4400" dirty="0">
              <a:latin typeface="Gill Sans MT" panose="020B05020201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719" y="4429656"/>
            <a:ext cx="7766936" cy="1096899"/>
          </a:xfrm>
        </p:spPr>
        <p:txBody>
          <a:bodyPr>
            <a:noAutofit/>
          </a:bodyPr>
          <a:lstStyle/>
          <a:p>
            <a:pPr algn="l"/>
            <a:endParaRPr lang="fr-FR" sz="3200" dirty="0">
              <a:latin typeface="Gill Sans MT" panose="020B050202010402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81611" y="6238603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t>1</a:t>
            </a:fld>
            <a:r>
              <a:rPr lang="fr-FR" sz="20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  <a:endParaRPr lang="fr-FR" sz="2000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40604" y="209008"/>
            <a:ext cx="8064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Présentation du 06/02/2017 faite par </a:t>
            </a:r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Boutkchad</a:t>
            </a:r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Khalid, </a:t>
            </a:r>
            <a:r>
              <a:rPr lang="fr-FR" sz="3200" dirty="0" err="1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Legris</a:t>
            </a:r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Thomas &amp; Guilpain 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Léo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" y="5410200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55363"/>
            <a:ext cx="8596668" cy="1320800"/>
          </a:xfrm>
        </p:spPr>
        <p:txBody>
          <a:bodyPr>
            <a:noAutofit/>
          </a:bodyPr>
          <a:lstStyle/>
          <a:p>
            <a:pPr lvl="0"/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Expérience et Réseau </a:t>
            </a:r>
            <a:r>
              <a:rPr lang="fr-FR" sz="44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professionnel (1/2)</a:t>
            </a:r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812297"/>
            <a:ext cx="8596668" cy="3880773"/>
          </a:xfrm>
        </p:spPr>
        <p:txBody>
          <a:bodyPr/>
          <a:lstStyle/>
          <a:p>
            <a:pPr lvl="1"/>
            <a:r>
              <a:rPr lang="fr-FR" sz="3200" b="1" dirty="0">
                <a:latin typeface="Gill Sans MT" panose="020B0502020104020203" pitchFamily="34" charset="0"/>
              </a:rPr>
              <a:t>Conséquences positives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Plus mûrs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Nombreuses responsabilités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11794" y="6327945"/>
            <a:ext cx="892972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10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1890287"/>
            <a:ext cx="352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Expérience :</a:t>
            </a:r>
            <a:endParaRPr lang="fr-FR" sz="4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2536"/>
            <a:ext cx="8923866" cy="1320800"/>
          </a:xfrm>
        </p:spPr>
        <p:txBody>
          <a:bodyPr>
            <a:normAutofit fontScale="90000"/>
          </a:bodyPr>
          <a:lstStyle/>
          <a:p>
            <a:r>
              <a:rPr lang="fr-FR" sz="49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Expérience et Réseau professionnel </a:t>
            </a:r>
            <a:r>
              <a:rPr lang="fr-FR" sz="49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(2/2</a:t>
            </a:r>
            <a:r>
              <a:rPr lang="fr-FR" sz="49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)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787606"/>
            <a:ext cx="8596668" cy="3880773"/>
          </a:xfrm>
        </p:spPr>
        <p:txBody>
          <a:bodyPr/>
          <a:lstStyle/>
          <a:p>
            <a:pPr lvl="1"/>
            <a:r>
              <a:rPr lang="fr-FR" sz="3200" b="1" dirty="0">
                <a:latin typeface="Gill Sans MT" panose="020B0502020104020203" pitchFamily="34" charset="0"/>
              </a:rPr>
              <a:t>Bon comportement = création d’un réseau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Contact plus rapide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Bouche à </a:t>
            </a:r>
            <a:r>
              <a:rPr lang="fr-FR" sz="3200" b="1" dirty="0" smtClean="0">
                <a:latin typeface="Gill Sans MT" panose="020B0502020104020203" pitchFamily="34" charset="0"/>
              </a:rPr>
              <a:t>oreille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77109" y="6303254"/>
            <a:ext cx="853783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11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1795464"/>
            <a:ext cx="543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Réseau professionnel :</a:t>
            </a:r>
            <a:endParaRPr lang="fr-FR" sz="4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>
                <a:latin typeface="Gill Sans MT" panose="020B0502020104020203" pitchFamily="34" charset="0"/>
              </a:rPr>
              <a:t>Conclusion :</a:t>
            </a:r>
            <a:endParaRPr lang="fr-FR" sz="4400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0294" y="2101278"/>
            <a:ext cx="8596668" cy="446228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latin typeface="Gill Sans MT" panose="020B0502020104020203" pitchFamily="34" charset="0"/>
              </a:rPr>
              <a:t>Connaissance de :</a:t>
            </a:r>
          </a:p>
          <a:p>
            <a:pPr lvl="3"/>
            <a:r>
              <a:rPr lang="fr-FR" sz="3200" b="1" dirty="0" smtClean="0">
                <a:latin typeface="Gill Sans MT" panose="020B0502020104020203" pitchFamily="34" charset="0"/>
              </a:rPr>
              <a:t> Environnement / </a:t>
            </a:r>
            <a:r>
              <a:rPr lang="fr-FR" sz="3200" b="1" dirty="0">
                <a:latin typeface="Gill Sans MT" panose="020B0502020104020203" pitchFamily="34" charset="0"/>
              </a:rPr>
              <a:t>Objectif professionnel</a:t>
            </a:r>
            <a:endParaRPr lang="fr-FR" sz="3200" b="1" dirty="0" smtClean="0">
              <a:latin typeface="Gill Sans MT" panose="020B0502020104020203" pitchFamily="34" charset="0"/>
            </a:endParaRPr>
          </a:p>
          <a:p>
            <a:pPr lvl="3"/>
            <a:r>
              <a:rPr lang="fr-FR" sz="3200" b="1" dirty="0" smtClean="0">
                <a:latin typeface="Gill Sans MT" panose="020B0502020104020203" pitchFamily="34" charset="0"/>
              </a:rPr>
              <a:t>Processus </a:t>
            </a:r>
            <a:r>
              <a:rPr lang="fr-FR" sz="3200" b="1" dirty="0">
                <a:latin typeface="Gill Sans MT" panose="020B0502020104020203" pitchFamily="34" charset="0"/>
              </a:rPr>
              <a:t>de </a:t>
            </a:r>
            <a:r>
              <a:rPr lang="fr-FR" sz="3200" b="1" dirty="0" smtClean="0">
                <a:latin typeface="Gill Sans MT" panose="020B0502020104020203" pitchFamily="34" charset="0"/>
              </a:rPr>
              <a:t>recrutement</a:t>
            </a:r>
          </a:p>
          <a:p>
            <a:pPr lvl="3"/>
            <a:r>
              <a:rPr lang="fr-FR" sz="3200" b="1" dirty="0">
                <a:latin typeface="Gill Sans MT" panose="020B0502020104020203" pitchFamily="34" charset="0"/>
              </a:rPr>
              <a:t>La vie en Entreprise</a:t>
            </a:r>
          </a:p>
          <a:p>
            <a:r>
              <a:rPr lang="fr-FR" sz="3200" b="1" dirty="0" smtClean="0">
                <a:latin typeface="Gill Sans MT" panose="020B0502020104020203" pitchFamily="34" charset="0"/>
              </a:rPr>
              <a:t>Mise en </a:t>
            </a:r>
            <a:r>
              <a:rPr lang="fr-FR" sz="3200" b="1" dirty="0">
                <a:latin typeface="Gill Sans MT" panose="020B0502020104020203" pitchFamily="34" charset="0"/>
              </a:rPr>
              <a:t>place </a:t>
            </a:r>
            <a:r>
              <a:rPr lang="fr-FR" sz="3200" b="1" dirty="0" smtClean="0">
                <a:latin typeface="Gill Sans MT" panose="020B0502020104020203" pitchFamily="34" charset="0"/>
              </a:rPr>
              <a:t>du réseau professionnel</a:t>
            </a:r>
            <a:endParaRPr lang="fr-FR" sz="3200" b="1" dirty="0">
              <a:latin typeface="Gill Sans MT" panose="020B0502020104020203" pitchFamily="34" charset="0"/>
            </a:endParaRPr>
          </a:p>
          <a:p>
            <a:r>
              <a:rPr lang="fr-FR" sz="3200" b="1" dirty="0" smtClean="0">
                <a:latin typeface="Gill Sans MT" panose="020B0502020104020203" pitchFamily="34" charset="0"/>
              </a:rPr>
              <a:t>Rapport de stage</a:t>
            </a:r>
            <a:endParaRPr lang="fr-FR" sz="3200" b="1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50984" y="6380996"/>
            <a:ext cx="866846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12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  <a:p>
            <a:endParaRPr lang="fr-FR" sz="2000" b="1" dirty="0">
              <a:latin typeface="Gill Sans MT" panose="020B05020201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7334" y="1399163"/>
            <a:ext cx="7944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Plusieurs étapes pour réussir son stage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59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2069" y="178526"/>
            <a:ext cx="9548947" cy="13208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Gill Sans MT" panose="020B0502020104020203" pitchFamily="34" charset="0"/>
              </a:rPr>
              <a:t>Problématique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Quelle est la marche à suivre pour trouver et réussir son stage en tant qu’Elève-Ingénieur ?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700" y="1390668"/>
            <a:ext cx="9093683" cy="483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b="1" dirty="0" smtClean="0">
                <a:solidFill>
                  <a:schemeClr val="accent1"/>
                </a:solidFill>
                <a:latin typeface="Gill Sans MT" panose="020B0502020104020203" pitchFamily="34" charset="0"/>
              </a:rPr>
              <a:t>I. Orienter son stage</a:t>
            </a:r>
          </a:p>
          <a:p>
            <a:pPr marL="457200" lvl="1" indent="0">
              <a:buNone/>
            </a:pPr>
            <a:r>
              <a:rPr lang="fr-FR" sz="1800" b="1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sz="18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</a:t>
            </a:r>
            <a:r>
              <a:rPr lang="fr-FR" sz="18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Cibler correctement son environnement de </a:t>
            </a:r>
            <a:r>
              <a:rPr lang="fr-FR" sz="18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stage</a:t>
            </a:r>
          </a:p>
          <a:p>
            <a:pPr marL="914400" lvl="2" indent="0">
              <a:buNone/>
            </a:pP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a. Objectif </a:t>
            </a:r>
            <a:r>
              <a:rPr lang="fr-F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professionnel / </a:t>
            </a: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Environnement</a:t>
            </a:r>
          </a:p>
          <a:p>
            <a:pPr marL="914400" lvl="2" indent="0">
              <a:buNone/>
            </a:pP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b. </a:t>
            </a:r>
            <a:r>
              <a:rPr lang="fr-F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Où trouver les </a:t>
            </a: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offres ? </a:t>
            </a:r>
            <a:r>
              <a:rPr lang="fr-FR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Par quels </a:t>
            </a:r>
            <a:r>
              <a:rPr lang="fr-FR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moyens ?</a:t>
            </a:r>
            <a:endParaRPr lang="fr-FR" sz="1600" b="1" dirty="0">
              <a:solidFill>
                <a:schemeClr val="accent6">
                  <a:lumMod val="60000"/>
                  <a:lumOff val="40000"/>
                </a:schemeClr>
              </a:solidFill>
              <a:latin typeface="Gill Sans MT" panose="020B0502020104020203" pitchFamily="34" charset="0"/>
            </a:endParaRPr>
          </a:p>
          <a:p>
            <a:pPr marL="114300" lvl="0" indent="0">
              <a:buNone/>
            </a:pP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2.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Etapes pour se faire 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recruter</a:t>
            </a:r>
          </a:p>
          <a:p>
            <a:pPr marL="0" indent="0" fontAlgn="base">
              <a:buNone/>
            </a:pP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indent="0" fontAlgn="base">
              <a:buNone/>
            </a:pPr>
            <a:r>
              <a:rPr lang="fr-FR" sz="2000" b="1" dirty="0" smtClean="0">
                <a:solidFill>
                  <a:schemeClr val="accent1"/>
                </a:solidFill>
                <a:latin typeface="Gill Sans MT" panose="020B0502020104020203" pitchFamily="34" charset="0"/>
              </a:rPr>
              <a:t>II. </a:t>
            </a:r>
            <a:r>
              <a:rPr lang="fr-FR" sz="20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Déroulement du stage au sein de l’entreprise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Modalités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2.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Comportement à adopter dans l’entreprise et rédaction du rapport de stage</a:t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b="1" dirty="0" smtClean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2000" b="1" dirty="0" smtClean="0">
                <a:solidFill>
                  <a:schemeClr val="accent1"/>
                </a:solidFill>
                <a:latin typeface="Gill Sans MT" panose="020B0502020104020203" pitchFamily="34" charset="0"/>
              </a:rPr>
              <a:t>III. </a:t>
            </a:r>
            <a:r>
              <a:rPr lang="fr-FR" sz="20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Conséquence de ce stage </a:t>
            </a:r>
            <a:endParaRPr lang="fr-FR" sz="2000" b="1" dirty="0" smtClean="0">
              <a:solidFill>
                <a:schemeClr val="accent1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Attentes de la CTI</a:t>
            </a:r>
          </a:p>
          <a:p>
            <a:pPr marL="0" lvl="0" indent="0">
              <a:buNone/>
            </a:pP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2.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Expérience et Réseau professionnel</a:t>
            </a:r>
          </a:p>
          <a:p>
            <a:pPr marL="0" indent="0">
              <a:buNone/>
            </a:pPr>
            <a:endParaRPr lang="fr-FR" sz="1600" b="1" dirty="0" smtClean="0"/>
          </a:p>
          <a:p>
            <a:pPr marL="0" indent="0">
              <a:buNone/>
            </a:pPr>
            <a:endParaRPr lang="fr-FR" sz="1600" dirty="0"/>
          </a:p>
          <a:p>
            <a:pPr marL="114300" indent="0">
              <a:buNone/>
            </a:pPr>
            <a:endParaRPr lang="fr-FR" sz="16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68548" y="6229928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2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7029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823" y="302365"/>
            <a:ext cx="11991703" cy="1320800"/>
          </a:xfrm>
        </p:spPr>
        <p:txBody>
          <a:bodyPr>
            <a:normAutofit fontScale="90000"/>
          </a:bodyPr>
          <a:lstStyle/>
          <a:p>
            <a:pPr lvl="0"/>
            <a:r>
              <a:rPr lang="fr-FR" sz="4900" b="1" dirty="0" smtClean="0">
                <a:latin typeface="Gill Sans MT" panose="020B0502020104020203" pitchFamily="34" charset="0"/>
              </a:rPr>
              <a:t>I. Orienter </a:t>
            </a:r>
            <a:r>
              <a:rPr lang="fr-FR" sz="4900" b="1" dirty="0">
                <a:latin typeface="Gill Sans MT" panose="020B0502020104020203" pitchFamily="34" charset="0"/>
              </a:rPr>
              <a:t>son stage</a:t>
            </a:r>
            <a:br>
              <a:rPr lang="fr-FR" sz="4900" b="1" dirty="0">
                <a:latin typeface="Gill Sans MT" panose="020B0502020104020203" pitchFamily="34" charset="0"/>
              </a:rPr>
            </a:br>
            <a:r>
              <a:rPr lang="fr-FR" sz="4900" b="1" dirty="0" smtClean="0"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</a:rPr>
              <a:t>1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. Cibler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correctement son environnement 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	</a:t>
            </a:r>
            <a:r>
              <a:rPr lang="fr-FR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de 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>stage</a:t>
            </a:r>
            <a:r>
              <a:rPr lang="fr-FR" b="1" dirty="0">
                <a:latin typeface="Gill Sans MT" panose="020B0502020104020203" pitchFamily="34" charset="0"/>
              </a:rPr>
              <a:t/>
            </a:r>
            <a:br>
              <a:rPr lang="fr-FR" b="1" dirty="0">
                <a:latin typeface="Gill Sans MT" panose="020B0502020104020203" pitchFamily="34" charset="0"/>
              </a:rPr>
            </a:br>
            <a:r>
              <a:rPr lang="fr-FR" b="1" dirty="0" smtClean="0">
                <a:latin typeface="Gill Sans MT" panose="020B0502020104020203" pitchFamily="34" charset="0"/>
              </a:rPr>
              <a:t>		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a. Objectif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professionnel / Environnement</a:t>
            </a: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1337" y="3095897"/>
            <a:ext cx="9052559" cy="2945465"/>
          </a:xfrm>
        </p:spPr>
        <p:txBody>
          <a:bodyPr>
            <a:normAutofit/>
          </a:bodyPr>
          <a:lstStyle/>
          <a:p>
            <a:pPr lvl="2"/>
            <a:r>
              <a:rPr lang="fr-FR" sz="3200" b="1" dirty="0">
                <a:latin typeface="Gill Sans MT" panose="020B0502020104020203" pitchFamily="34" charset="0"/>
              </a:rPr>
              <a:t>Secteur d’activité visé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Type d’entreprise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Plusieurs questions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Réponse = image globale de l’entreprise</a:t>
            </a:r>
            <a:endParaRPr lang="fr-FR" sz="3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r-FR" sz="3200" dirty="0">
              <a:latin typeface="Gill Sans MT" panose="020B050202010402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68549" y="6289557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3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844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04847"/>
            <a:ext cx="8596668" cy="1320800"/>
          </a:xfrm>
        </p:spPr>
        <p:txBody>
          <a:bodyPr>
            <a:noAutofit/>
          </a:bodyPr>
          <a:lstStyle/>
          <a:p>
            <a:pPr lvl="2" algn="l" defTabSz="457200" rtl="0">
              <a:spcBef>
                <a:spcPct val="0"/>
              </a:spcBef>
            </a:pPr>
            <a:r>
              <a:rPr lang="fr-F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b. Où trouver les offres ? Par quels moyens ?</a:t>
            </a:r>
            <a:br>
              <a:rPr lang="fr-F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</a:b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6420" y="2199777"/>
            <a:ext cx="8596668" cy="3880773"/>
          </a:xfrm>
        </p:spPr>
        <p:txBody>
          <a:bodyPr/>
          <a:lstStyle/>
          <a:p>
            <a:pPr lvl="0"/>
            <a:r>
              <a:rPr lang="fr-FR" sz="3200" b="1" dirty="0">
                <a:latin typeface="Gill Sans MT" panose="020B0502020104020203" pitchFamily="34" charset="0"/>
              </a:rPr>
              <a:t>Internet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Forums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Entourage</a:t>
            </a:r>
            <a:endParaRPr lang="fr-FR" sz="3200" b="1" dirty="0">
              <a:latin typeface="Gill Sans MT" panose="020B0502020104020203" pitchFamily="34" charset="0"/>
            </a:endParaRP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SOIE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07737" y="6276495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4</a:t>
            </a:fld>
            <a:r>
              <a:rPr lang="fr-FR" sz="20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  <a:endParaRPr lang="fr-FR" sz="2000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4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70161"/>
            <a:ext cx="8596668" cy="1320800"/>
          </a:xfrm>
        </p:spPr>
        <p:txBody>
          <a:bodyPr/>
          <a:lstStyle/>
          <a:p>
            <a:pPr lvl="0"/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Etapes pour se faire recruter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FR" sz="3200" b="1" dirty="0">
                <a:latin typeface="Gill Sans MT" panose="020B0502020104020203" pitchFamily="34" charset="0"/>
              </a:rPr>
              <a:t>Besoin de recrutement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Profil, qualités, expérience recherchés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Chercher les offres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 smtClean="0">
                <a:latin typeface="Gill Sans MT" panose="020B0502020104020203" pitchFamily="34" charset="0"/>
              </a:rPr>
              <a:t>Envoyer sa candidature</a:t>
            </a:r>
            <a:endParaRPr lang="fr-FR" sz="3200" dirty="0">
              <a:latin typeface="Gill Sans MT" panose="020B0502020104020203" pitchFamily="34" charset="0"/>
            </a:endParaRPr>
          </a:p>
          <a:p>
            <a:pPr lvl="2"/>
            <a:r>
              <a:rPr lang="fr-FR" sz="3200" b="1" dirty="0">
                <a:latin typeface="Gill Sans MT" panose="020B0502020104020203" pitchFamily="34" charset="0"/>
              </a:rPr>
              <a:t>Rédaction de la convention</a:t>
            </a:r>
            <a:endParaRPr lang="fr-FR" sz="3200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07738" y="6263431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5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997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643" y="30915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4900" b="1" dirty="0">
                <a:latin typeface="Gill Sans MT" panose="020B0502020104020203" pitchFamily="34" charset="0"/>
              </a:rPr>
              <a:t>II. Déroulement du stage au sein de </a:t>
            </a:r>
            <a:r>
              <a:rPr lang="fr-FR" sz="4900" b="1" dirty="0" smtClean="0">
                <a:latin typeface="Gill Sans MT" panose="020B0502020104020203" pitchFamily="34" charset="0"/>
              </a:rPr>
              <a:t>l’entreprise</a:t>
            </a:r>
            <a:br>
              <a:rPr lang="fr-FR" sz="4900" b="1" dirty="0" smtClean="0">
                <a:latin typeface="Gill Sans MT" panose="020B0502020104020203" pitchFamily="34" charset="0"/>
              </a:rPr>
            </a:br>
            <a:r>
              <a:rPr lang="fr-FR" sz="4900" b="1" dirty="0" smtClean="0">
                <a:latin typeface="Gill Sans MT" panose="020B0502020104020203" pitchFamily="34" charset="0"/>
              </a:rPr>
              <a:t>	</a:t>
            </a:r>
            <a:r>
              <a:rPr lang="fr-FR" sz="4400" b="1" dirty="0" smtClean="0">
                <a:solidFill>
                  <a:schemeClr val="accent2"/>
                </a:solidFill>
              </a:rPr>
              <a:t>1</a:t>
            </a:r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. Modalités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r>
              <a:rPr lang="fr-FR" b="1" dirty="0">
                <a:latin typeface="Gill Sans MT" panose="020B0502020104020203" pitchFamily="34" charset="0"/>
              </a:rPr>
              <a:t/>
            </a:r>
            <a:br>
              <a:rPr lang="fr-FR" b="1" dirty="0"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4169" y="2742096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fr-FR" sz="3200" b="1" dirty="0">
                <a:latin typeface="Gill Sans MT" panose="020B0502020104020203" pitchFamily="34" charset="0"/>
              </a:rPr>
              <a:t>7 à 12 mois de stages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ESIR1</a:t>
            </a:r>
            <a:r>
              <a:rPr lang="fr-FR" sz="3200" b="1" dirty="0">
                <a:latin typeface="Gill Sans MT" panose="020B0502020104020203" pitchFamily="34" charset="0"/>
              </a:rPr>
              <a:t> : 1 à 2 mois de stage ouvrier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ESIR2</a:t>
            </a:r>
            <a:r>
              <a:rPr lang="fr-FR" sz="3200" b="1" dirty="0">
                <a:latin typeface="Gill Sans MT" panose="020B0502020104020203" pitchFamily="34" charset="0"/>
              </a:rPr>
              <a:t> </a:t>
            </a:r>
            <a:r>
              <a:rPr lang="fr-FR" sz="3200" b="1" dirty="0" smtClean="0">
                <a:latin typeface="Gill Sans MT" panose="020B0502020104020203" pitchFamily="34" charset="0"/>
              </a:rPr>
              <a:t>: 2 </a:t>
            </a:r>
            <a:r>
              <a:rPr lang="fr-FR" sz="3200" b="1" dirty="0">
                <a:latin typeface="Gill Sans MT" panose="020B0502020104020203" pitchFamily="34" charset="0"/>
              </a:rPr>
              <a:t>à 4 mois niveau technicien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ESIR3</a:t>
            </a:r>
            <a:r>
              <a:rPr lang="fr-FR" sz="3200" b="1" dirty="0">
                <a:latin typeface="Gill Sans MT" panose="020B0502020104020203" pitchFamily="34" charset="0"/>
              </a:rPr>
              <a:t> : 4 à 6 mois de stage de fin </a:t>
            </a:r>
            <a:r>
              <a:rPr lang="fr-FR" sz="3200" b="1" dirty="0" smtClean="0">
                <a:latin typeface="Gill Sans MT" panose="020B0502020104020203" pitchFamily="34" charset="0"/>
              </a:rPr>
              <a:t>d’études</a:t>
            </a:r>
            <a:endParaRPr lang="fr-FR" sz="3200" b="1" dirty="0">
              <a:latin typeface="Gill Sans MT" panose="020B0502020104020203" pitchFamily="34" charset="0"/>
            </a:endParaRP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Convention de stage</a:t>
            </a:r>
          </a:p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3.60</a:t>
            </a:r>
            <a:r>
              <a:rPr lang="fr-FR" sz="3200" b="1" dirty="0">
                <a:latin typeface="Gill Sans MT" panose="020B0502020104020203" pitchFamily="34" charset="0"/>
              </a:rPr>
              <a:t>€/h à partir de 2 mois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70583" y="6257744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6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4416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1320800"/>
          </a:xfrm>
        </p:spPr>
        <p:txBody>
          <a:bodyPr>
            <a:noAutofit/>
          </a:bodyPr>
          <a:lstStyle/>
          <a:p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Comportement à adopter dans l’entreprise et rédaction du rapport de </a:t>
            </a:r>
            <a:r>
              <a:rPr lang="fr-FR" sz="44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stage (1/2)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2912" y="2978331"/>
            <a:ext cx="8596668" cy="3618412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pPr lvl="0"/>
            <a:r>
              <a:rPr lang="fr-FR" sz="3800" b="1" dirty="0" smtClean="0">
                <a:latin typeface="Gill Sans MT" panose="020B0502020104020203" pitchFamily="34" charset="0"/>
              </a:rPr>
              <a:t>Vie </a:t>
            </a:r>
            <a:r>
              <a:rPr lang="fr-FR" sz="3800" b="1" dirty="0">
                <a:latin typeface="Gill Sans MT" panose="020B0502020104020203" pitchFamily="34" charset="0"/>
              </a:rPr>
              <a:t>en société (à l’écoute, poli..)</a:t>
            </a:r>
          </a:p>
          <a:p>
            <a:pPr lvl="0"/>
            <a:r>
              <a:rPr lang="fr-FR" sz="3800" b="1" dirty="0">
                <a:latin typeface="Gill Sans MT" panose="020B0502020104020203" pitchFamily="34" charset="0"/>
              </a:rPr>
              <a:t>Intégration avec collègues</a:t>
            </a:r>
          </a:p>
          <a:p>
            <a:pPr lvl="0"/>
            <a:r>
              <a:rPr lang="fr-FR" sz="3800" b="1" dirty="0">
                <a:latin typeface="Gill Sans MT" panose="020B0502020104020203" pitchFamily="34" charset="0"/>
              </a:rPr>
              <a:t>Respecter </a:t>
            </a:r>
            <a:r>
              <a:rPr lang="fr-FR" sz="3800" b="1" dirty="0" smtClean="0">
                <a:latin typeface="Gill Sans MT" panose="020B0502020104020203" pitchFamily="34" charset="0"/>
              </a:rPr>
              <a:t>codes &amp; culture</a:t>
            </a:r>
            <a:endParaRPr lang="fr-FR" sz="3800" b="1" dirty="0">
              <a:latin typeface="Gill Sans MT" panose="020B0502020104020203" pitchFamily="34" charset="0"/>
            </a:endParaRPr>
          </a:p>
          <a:p>
            <a:pPr lvl="0"/>
            <a:r>
              <a:rPr lang="fr-FR" sz="3800" b="1" dirty="0">
                <a:latin typeface="Gill Sans MT" panose="020B0502020104020203" pitchFamily="34" charset="0"/>
              </a:rPr>
              <a:t>Montrer </a:t>
            </a:r>
            <a:r>
              <a:rPr lang="fr-FR" sz="3800" b="1" dirty="0" smtClean="0">
                <a:latin typeface="Gill Sans MT" panose="020B0502020104020203" pitchFamily="34" charset="0"/>
              </a:rPr>
              <a:t>ses </a:t>
            </a:r>
            <a:r>
              <a:rPr lang="fr-FR" sz="3800" b="1" dirty="0">
                <a:latin typeface="Gill Sans MT" panose="020B0502020104020203" pitchFamily="34" charset="0"/>
              </a:rPr>
              <a:t>compétences</a:t>
            </a:r>
          </a:p>
          <a:p>
            <a:pPr lvl="0"/>
            <a:r>
              <a:rPr lang="fr-FR" sz="3800" b="1" dirty="0" smtClean="0">
                <a:latin typeface="Gill Sans MT" panose="020B0502020104020203" pitchFamily="34" charset="0"/>
              </a:rPr>
              <a:t>Communication</a:t>
            </a:r>
          </a:p>
          <a:p>
            <a:r>
              <a:rPr lang="fr-FR" sz="3800" b="1" dirty="0">
                <a:latin typeface="Gill Sans MT" panose="020B0502020104020203" pitchFamily="34" charset="0"/>
              </a:rPr>
              <a:t>Etre flexible, responsable </a:t>
            </a:r>
            <a:r>
              <a:rPr lang="fr-FR" sz="3800" b="1" dirty="0" smtClean="0">
                <a:latin typeface="Gill Sans MT" panose="020B0502020104020203" pitchFamily="34" charset="0"/>
              </a:rPr>
              <a:t>&amp; entreprenant</a:t>
            </a:r>
            <a:endParaRPr lang="fr-FR" sz="3800" b="1" dirty="0">
              <a:latin typeface="Gill Sans MT" panose="020B0502020104020203" pitchFamily="34" charset="0"/>
            </a:endParaRPr>
          </a:p>
          <a:p>
            <a:pPr lvl="0"/>
            <a:endParaRPr lang="fr-FR" sz="3200" b="1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07738" y="6231618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7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2506823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Comportement : </a:t>
            </a:r>
            <a:endParaRPr lang="fr-FR" sz="4000" b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00594"/>
            <a:ext cx="8596668" cy="1320800"/>
          </a:xfrm>
        </p:spPr>
        <p:txBody>
          <a:bodyPr>
            <a:noAutofit/>
          </a:bodyPr>
          <a:lstStyle/>
          <a:p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2. Comportement à adopter dans l’entreprise et rédaction du rapport de stage </a:t>
            </a:r>
            <a:r>
              <a:rPr lang="fr-FR" sz="44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(2/2</a:t>
            </a:r>
            <a:r>
              <a:rPr lang="fr-FR" sz="44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)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8409" y="3662770"/>
            <a:ext cx="8596668" cy="3880773"/>
          </a:xfrm>
        </p:spPr>
        <p:txBody>
          <a:bodyPr/>
          <a:lstStyle/>
          <a:p>
            <a:pPr lvl="0"/>
            <a:r>
              <a:rPr lang="fr-FR" sz="3200" b="1" dirty="0" smtClean="0">
                <a:latin typeface="Gill Sans MT" panose="020B0502020104020203" pitchFamily="34" charset="0"/>
              </a:rPr>
              <a:t>Bien </a:t>
            </a:r>
            <a:r>
              <a:rPr lang="fr-FR" sz="3200" b="1" dirty="0">
                <a:latin typeface="Gill Sans MT" panose="020B0502020104020203" pitchFamily="34" charset="0"/>
              </a:rPr>
              <a:t>s’organiser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ESIR 1 :  5 à 6 pages </a:t>
            </a:r>
            <a:r>
              <a:rPr lang="fr-FR" sz="3200" b="1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fr-FR" sz="3200" b="1" dirty="0">
                <a:latin typeface="Gill Sans MT" panose="020B0502020104020203" pitchFamily="34" charset="0"/>
              </a:rPr>
              <a:t> non noté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ESIR 2 : 15 à 20 pages </a:t>
            </a:r>
            <a:r>
              <a:rPr lang="fr-FR" sz="3200" b="1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fr-FR" sz="3200" b="1" dirty="0">
                <a:latin typeface="Gill Sans MT" panose="020B0502020104020203" pitchFamily="34" charset="0"/>
              </a:rPr>
              <a:t> noté</a:t>
            </a:r>
          </a:p>
          <a:p>
            <a:pPr lvl="0"/>
            <a:r>
              <a:rPr lang="fr-FR" sz="3200" b="1" dirty="0">
                <a:latin typeface="Gill Sans MT" panose="020B0502020104020203" pitchFamily="34" charset="0"/>
              </a:rPr>
              <a:t>ESIR 3 : 25 à 30 pages </a:t>
            </a:r>
            <a:r>
              <a:rPr lang="fr-FR" sz="3200" b="1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fr-FR" sz="3200" b="1" dirty="0">
                <a:latin typeface="Gill Sans MT" panose="020B0502020104020203" pitchFamily="34" charset="0"/>
              </a:rPr>
              <a:t> noté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294675" y="6263431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8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77334" y="2677885"/>
            <a:ext cx="49638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Rapport de stage :</a:t>
            </a:r>
            <a:endParaRPr lang="fr-FR" sz="4000" dirty="0" smtClean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00594"/>
            <a:ext cx="8596668" cy="1320800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sz="4900" b="1" dirty="0">
                <a:latin typeface="Gill Sans MT" panose="020B0502020104020203" pitchFamily="34" charset="0"/>
              </a:rPr>
              <a:t>III. Conséquence de ce stage </a:t>
            </a:r>
            <a:r>
              <a:rPr lang="fr-FR" b="1" dirty="0">
                <a:latin typeface="Gill Sans MT" panose="020B0502020104020203" pitchFamily="34" charset="0"/>
              </a:rPr>
              <a:t/>
            </a:r>
            <a:br>
              <a:rPr lang="fr-FR" b="1" dirty="0">
                <a:latin typeface="Gill Sans MT" panose="020B0502020104020203" pitchFamily="34" charset="0"/>
              </a:rPr>
            </a:b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fr-FR" sz="4900" b="1" dirty="0">
                <a:solidFill>
                  <a:schemeClr val="accent2"/>
                </a:solidFill>
              </a:rPr>
              <a:t>1</a:t>
            </a:r>
            <a:r>
              <a:rPr lang="fr-FR" sz="49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. Attentes de la CTI</a:t>
            </a:r>
            <a: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fr-F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9037" y="2343151"/>
            <a:ext cx="8596668" cy="3880773"/>
          </a:xfrm>
        </p:spPr>
        <p:txBody>
          <a:bodyPr/>
          <a:lstStyle/>
          <a:p>
            <a:pPr lvl="1"/>
            <a:r>
              <a:rPr lang="fr-FR" sz="3200" b="1" dirty="0">
                <a:latin typeface="Gill Sans MT" panose="020B0502020104020203" pitchFamily="34" charset="0"/>
              </a:rPr>
              <a:t>Obligation de faire des stages</a:t>
            </a:r>
          </a:p>
          <a:p>
            <a:pPr lvl="1"/>
            <a:r>
              <a:rPr lang="fr-FR" sz="3200" b="1">
                <a:latin typeface="Gill Sans MT" panose="020B0502020104020203" pitchFamily="34" charset="0"/>
              </a:rPr>
              <a:t>ECTS </a:t>
            </a:r>
            <a:r>
              <a:rPr lang="fr-FR" sz="3200" b="1" smtClean="0">
                <a:latin typeface="Gill Sans MT" panose="020B0502020104020203" pitchFamily="34" charset="0"/>
              </a:rPr>
              <a:t>reçus </a:t>
            </a:r>
            <a:r>
              <a:rPr lang="fr-FR" sz="3200" b="1" dirty="0">
                <a:latin typeface="Gill Sans MT" panose="020B0502020104020203" pitchFamily="34" charset="0"/>
              </a:rPr>
              <a:t>par l’élève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Choix du stage important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Expérience</a:t>
            </a:r>
          </a:p>
          <a:p>
            <a:pPr lvl="1"/>
            <a:r>
              <a:rPr lang="fr-FR" sz="3200" b="1" dirty="0">
                <a:latin typeface="Gill Sans MT" panose="020B0502020104020203" pitchFamily="34" charset="0"/>
              </a:rPr>
              <a:t>Réseau professionnel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20801" y="6269117"/>
            <a:ext cx="683339" cy="365125"/>
          </a:xfrm>
        </p:spPr>
        <p:txBody>
          <a:bodyPr/>
          <a:lstStyle/>
          <a:p>
            <a:fld id="{6E14D0BE-168F-45EB-8104-F8B546FF6549}" type="slidenum">
              <a:rPr lang="fr-FR" sz="2000" b="1">
                <a:solidFill>
                  <a:schemeClr val="accent2"/>
                </a:solidFill>
                <a:latin typeface="Gill Sans MT" panose="020B0502020104020203" pitchFamily="34" charset="0"/>
              </a:rPr>
              <a:pPr/>
              <a:t>9</a:t>
            </a:fld>
            <a:r>
              <a:rPr lang="fr-FR" sz="2000" b="1" dirty="0">
                <a:solidFill>
                  <a:schemeClr val="accent2"/>
                </a:solidFill>
                <a:latin typeface="Gill Sans MT" panose="020B0502020104020203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1200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2297</TotalTime>
  <Words>308</Words>
  <Application>Microsoft Office PowerPoint</Application>
  <PresentationFormat>Grand écran</PresentationFormat>
  <Paragraphs>90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Trebuchet MS</vt:lpstr>
      <vt:lpstr>Wingdings</vt:lpstr>
      <vt:lpstr>Wingdings 3</vt:lpstr>
      <vt:lpstr>Facette</vt:lpstr>
      <vt:lpstr>Thématique n°1 :  LES STAGES</vt:lpstr>
      <vt:lpstr>Problématique : Quelle est la marche à suivre pour trouver et réussir son stage en tant qu’Elève-Ingénieur ? </vt:lpstr>
      <vt:lpstr>I. Orienter son stage  1. Cibler correctement son environnement   de stage   a. Objectif professionnel / Environnement </vt:lpstr>
      <vt:lpstr>b. Où trouver les offres ? Par quels moyens ? </vt:lpstr>
      <vt:lpstr>2. Etapes pour se faire recruter </vt:lpstr>
      <vt:lpstr>II. Déroulement du stage au sein de l’entreprise  1. Modalités  </vt:lpstr>
      <vt:lpstr>2. Comportement à adopter dans l’entreprise et rédaction du rapport de stage (1/2)</vt:lpstr>
      <vt:lpstr>2. Comportement à adopter dans l’entreprise et rédaction du rapport de stage (2/2)</vt:lpstr>
      <vt:lpstr>III. Conséquence de ce stage   1. Attentes de la CTI </vt:lpstr>
      <vt:lpstr>2. Expérience et Réseau professionnel (1/2) </vt:lpstr>
      <vt:lpstr>2. Expérience et Réseau professionnel (2/2)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Thématique n°1 :  LES STAGES</dc:title>
  <dc:creator>MisTerLeO</dc:creator>
  <cp:lastModifiedBy>MisTerLeO</cp:lastModifiedBy>
  <cp:revision>19</cp:revision>
  <dcterms:created xsi:type="dcterms:W3CDTF">2017-02-03T17:56:26Z</dcterms:created>
  <dcterms:modified xsi:type="dcterms:W3CDTF">2017-02-06T19:44:14Z</dcterms:modified>
</cp:coreProperties>
</file>