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9"/>
  </p:notesMasterIdLst>
  <p:handoutMasterIdLst>
    <p:handoutMasterId r:id="rId40"/>
  </p:handoutMasterIdLst>
  <p:sldIdLst>
    <p:sldId id="256" r:id="rId3"/>
    <p:sldId id="257" r:id="rId4"/>
    <p:sldId id="287" r:id="rId5"/>
    <p:sldId id="258" r:id="rId6"/>
    <p:sldId id="288" r:id="rId7"/>
    <p:sldId id="259" r:id="rId8"/>
    <p:sldId id="260" r:id="rId9"/>
    <p:sldId id="261" r:id="rId10"/>
    <p:sldId id="262" r:id="rId11"/>
    <p:sldId id="263" r:id="rId12"/>
    <p:sldId id="285" r:id="rId13"/>
    <p:sldId id="264" r:id="rId14"/>
    <p:sldId id="265" r:id="rId15"/>
    <p:sldId id="289" r:id="rId16"/>
    <p:sldId id="290" r:id="rId17"/>
    <p:sldId id="291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92" r:id="rId36"/>
    <p:sldId id="283" r:id="rId37"/>
    <p:sldId id="284" r:id="rId38"/>
  </p:sldIdLst>
  <p:sldSz cx="9144000" cy="6858000" type="screen4x3"/>
  <p:notesSz cx="9144000" cy="6858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SimSun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SimSun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SimSun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SimSun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SimSun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SimSun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SimSun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SimSun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SimSun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F66D2-5236-47D9-BA22-CCB002F6D542}" type="datetimeFigureOut">
              <a:rPr lang="fr-FR" smtClean="0"/>
              <a:t>08/11/2016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8A349-75B8-4815-8E9F-23E70B31B30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  <p:sp>
        <p:nvSpPr>
          <p:cNvPr id="39939" name="AutoShap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  <p:sp>
        <p:nvSpPr>
          <p:cNvPr id="39940" name="AutoShap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" y="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5181601" y="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  <p:sp>
        <p:nvSpPr>
          <p:cNvPr id="39943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5913" y="514350"/>
            <a:ext cx="3425825" cy="25685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1219200" y="3257550"/>
            <a:ext cx="6699251" cy="308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noProof="0"/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5181600" y="6515100"/>
            <a:ext cx="3956051" cy="33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Verdana" pitchFamily="32" charset="0"/>
                <a:cs typeface="Arial Unicode MS" charset="0"/>
              </a:defRPr>
            </a:lvl1pPr>
          </a:lstStyle>
          <a:p>
            <a:pPr>
              <a:defRPr/>
            </a:pPr>
            <a:fld id="{9202C7AB-1BC8-4E8C-A2C1-775A39B9EBE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3121821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9F17AC-73B6-4D0E-9C1B-636DED8E7F69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06441C5-DC91-422C-BDED-B2ED6A6C0365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8F98DD-DDE8-4FEE-B5D9-157ACDC1D9B3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198372E-D3C5-4260-BF64-C901C0063365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04C0D3-A632-4A7B-A952-A417F764E3A1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CCEDC2F-FF9F-4114-AA22-9E9B8410A019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5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D4D84E-5ACF-480A-AD38-9658733E8363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FE674A2-C7CC-4579-B0B8-46F46801CE1B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4FFF28-CAC4-427B-AC2C-6B0E18FC7106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6FDFE1C-FA78-4530-A014-A1A8EE47B1DF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7CAABA-BF8C-4391-A786-634770950B71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55B3DDC-0912-4680-8FFE-BE0C8EDC4CE0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636FA3-6F09-4951-939F-AE67EA48082F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2D5242A-C6D9-43D2-8993-E33541421090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1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04B263-FA3C-4B4C-952C-E7152C4C833C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BD89638-F210-4D43-86FF-5136E837C978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AD06D12-E7B4-4083-BFAA-ACE619EFBE7C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3747B17-F93E-4617-A452-82E234DE298C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9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27A4DF-0128-41DB-A6AB-530B9F3B5C25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053263D-0AF9-491E-99AC-4C7EEA5DA1CF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047AE1-4CA8-49ED-AA91-A26B99CB1FDC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53A9EB2-7A9E-47E8-8068-7216B49FA811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7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ACF68A-6E45-48BA-B20A-501EB9938F6D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C307CBD-3F9B-479E-8963-91A93CF3D502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227959-3D68-46E7-A30C-B103C1031C35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83D6261-3E57-40EA-932B-AF8C7353AE6A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1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38A0E8-08D5-4E60-A1DD-6550BA0231B8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4E7588A-EB4B-4714-957E-A482F2B21631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5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13DE82-E1DD-4347-B5F9-7857811C5228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F720A00-D738-4A98-9738-3086657A0467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0629E3-B240-4435-8422-5C9E32947A22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FE7092B-72E2-4322-8046-1EF59DCACA24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F83315-6A3B-40A0-B19D-954F6A28A240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9CEAD71-346F-4257-BA85-5300A3E18421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7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481D51-8679-4622-B26C-AA62B2355BA8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7865BE2-84AA-454B-B7E4-038746F4785D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1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027A6E-CEF5-4FCE-84DE-2120A2482E8B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3862BC7-0F8E-495B-863D-D6D2EB4A70B6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5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79C947-DF73-457C-81B8-5F39D2766964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6BDEE1-FE9B-4AA1-A790-48BEC771751C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230EFB-FA73-4809-B9FC-350C010F51C9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C94DA0E-929B-4A19-BCF7-8CC4DC50659B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FE5477-DA6C-4DC7-9572-CF69981468D4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995FC14-91B8-41A4-960C-1BE6E67B18C2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7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CB06CA-2C5B-4F36-A6DA-E944D33994F4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018C504-6235-459E-88CE-3AAAF7FBBFEF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7253C-1934-4F04-8FCD-60BB1DA1A149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828AEE0-B2C9-4B4A-9703-92ADCFDE42EA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CF182E-D494-4DBE-B5AE-7F22AE2379E2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8253F7-42E3-48C1-BD23-8C58EE58996C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8980620-0328-4AA4-8066-E7459C29AFE6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D90D2AF-6232-48A0-B30B-186BC5A6612A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9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5B005A-E23D-47FF-8D33-E7A19880AF6F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0DE4928-5AE6-42C6-98E7-A035DC2B7302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3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E1247E-5AD2-4DCD-9BCA-2F7199D381B3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1D47715-E9FF-45EC-A82B-677F1A2864E5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17ED3D-1C47-4BD8-AB1F-5E6D9E8CCFAF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82A1DC7-76F4-4EB1-BA28-4458DD689E47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44268C-DF77-4561-A749-724F9B3504DA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73043D8-40F2-4007-B5C1-1F461DEB2F38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5B0DCC-7DE2-4ED8-A8C6-7968FBF6D1A9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7FA17F0-BB5D-4A5D-AC1E-F0C45B629B76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607C4E-0C1A-445A-9EB8-940B3722FF74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B1442C6-9212-44B8-800F-83E4A3D6269F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41F692-768A-48A1-AA42-F84AAB6FC55A}" type="slidenum">
              <a:rPr lang="fr-FR" altLang="fr-FR">
                <a:latin typeface="Verdana" pitchFamily="3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fr-FR" altLang="fr-FR">
              <a:latin typeface="Verdana" pitchFamily="32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5181601" y="6515100"/>
            <a:ext cx="3958167" cy="3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63A399-E0A5-4272-8E77-1A22ADD4B089}" type="slidenum">
              <a:rPr lang="fr-FR" altLang="fr-FR">
                <a:latin typeface="Verdana" pitchFamily="32" charset="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fr-FR" altLang="fr-FR">
              <a:latin typeface="Verdana" pitchFamily="32" charset="0"/>
              <a:cs typeface="Arial Unicode MS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25E62-36A1-480F-BC34-D48C767BDF4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391068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7BB62-F2B5-4A31-AF1F-CC84658C602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86639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91350" y="187325"/>
            <a:ext cx="2038350" cy="594995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71538" y="187325"/>
            <a:ext cx="5967412" cy="59499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489B1-0E87-4F61-AFD8-378D68B4E3F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225585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09EF8-252B-4679-ABE3-4D950BE823D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4158186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2EC3A-BBC6-4922-AEFD-AB958F75FBD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4277640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40513-FB2D-4B50-B239-9C686E97B86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326932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93312-BB4B-4104-975B-0028D4CDA1F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2869955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FA9BC-305E-429C-9652-C4DE4467D91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2438949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20FB1-3663-4F44-939C-1A3155F7274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2649327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D490D-EEDC-44BE-9771-AC80C44C560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1916374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1D6CF-022E-4875-AD2B-A3BD7963AEB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118909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82AFA-D96F-4BD9-BDD8-D251EB0AF11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3675201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3C7A1-B7DD-4F2B-91C7-1E0F78B6B7C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522130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99AA4-4F08-4ACB-B08E-16B74CD4771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34667303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1092200"/>
            <a:ext cx="1971675" cy="508476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1092200"/>
            <a:ext cx="5762625" cy="5084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225CF-134D-490C-B0FB-541645FD975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116008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6FD0D-2E0E-4F3D-8F50-F6D7D1A06DB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251089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6687" cy="42322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1900" y="1905000"/>
            <a:ext cx="3976688" cy="42322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97929-2623-4E38-B4B0-47B0C4E737A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195123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726C0-1602-46F2-9DF6-96374EEA512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53067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6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966A2-0CDB-4E39-9775-6A7611417E8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231100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D07AA-8B05-4C80-A708-AE358C90860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123632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328C7-8FE0-4156-8B71-85289036371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181008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B7A4B-9970-44DE-9AF7-26391A4F046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225365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0"/>
            <a:ext cx="9144000" cy="6864350"/>
            <a:chOff x="0" y="0"/>
            <a:chExt cx="5760" cy="4324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96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34" name="Rectangle 4"/>
            <p:cNvSpPr>
              <a:spLocks noChangeArrowheads="1"/>
            </p:cNvSpPr>
            <p:nvPr/>
          </p:nvSpPr>
          <p:spPr bwMode="auto">
            <a:xfrm>
              <a:off x="192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35" name="Rectangle 5"/>
            <p:cNvSpPr>
              <a:spLocks noChangeArrowheads="1"/>
            </p:cNvSpPr>
            <p:nvPr/>
          </p:nvSpPr>
          <p:spPr bwMode="auto">
            <a:xfrm>
              <a:off x="288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auto">
            <a:xfrm>
              <a:off x="384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480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auto">
            <a:xfrm>
              <a:off x="576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39" name="Rectangle 9"/>
            <p:cNvSpPr>
              <a:spLocks noChangeArrowheads="1"/>
            </p:cNvSpPr>
            <p:nvPr/>
          </p:nvSpPr>
          <p:spPr bwMode="auto">
            <a:xfrm>
              <a:off x="672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40" name="Rectangle 10"/>
            <p:cNvSpPr>
              <a:spLocks noChangeArrowheads="1"/>
            </p:cNvSpPr>
            <p:nvPr/>
          </p:nvSpPr>
          <p:spPr bwMode="auto">
            <a:xfrm>
              <a:off x="768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41" name="Rectangle 11"/>
            <p:cNvSpPr>
              <a:spLocks noChangeArrowheads="1"/>
            </p:cNvSpPr>
            <p:nvPr/>
          </p:nvSpPr>
          <p:spPr bwMode="auto">
            <a:xfrm>
              <a:off x="864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>
              <a:off x="960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056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44" name="Rectangle 14"/>
            <p:cNvSpPr>
              <a:spLocks noChangeArrowheads="1"/>
            </p:cNvSpPr>
            <p:nvPr/>
          </p:nvSpPr>
          <p:spPr bwMode="auto">
            <a:xfrm>
              <a:off x="1152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45" name="Rectangle 15"/>
            <p:cNvSpPr>
              <a:spLocks noChangeArrowheads="1"/>
            </p:cNvSpPr>
            <p:nvPr/>
          </p:nvSpPr>
          <p:spPr bwMode="auto">
            <a:xfrm>
              <a:off x="1248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46" name="Rectangle 16"/>
            <p:cNvSpPr>
              <a:spLocks noChangeArrowheads="1"/>
            </p:cNvSpPr>
            <p:nvPr/>
          </p:nvSpPr>
          <p:spPr bwMode="auto">
            <a:xfrm>
              <a:off x="1344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47" name="Rectangle 17"/>
            <p:cNvSpPr>
              <a:spLocks noChangeArrowheads="1"/>
            </p:cNvSpPr>
            <p:nvPr/>
          </p:nvSpPr>
          <p:spPr bwMode="auto">
            <a:xfrm>
              <a:off x="1440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48" name="Rectangle 18"/>
            <p:cNvSpPr>
              <a:spLocks noChangeArrowheads="1"/>
            </p:cNvSpPr>
            <p:nvPr/>
          </p:nvSpPr>
          <p:spPr bwMode="auto">
            <a:xfrm>
              <a:off x="1536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49" name="Rectangle 19"/>
            <p:cNvSpPr>
              <a:spLocks noChangeArrowheads="1"/>
            </p:cNvSpPr>
            <p:nvPr/>
          </p:nvSpPr>
          <p:spPr bwMode="auto">
            <a:xfrm>
              <a:off x="1632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50" name="Rectangle 20"/>
            <p:cNvSpPr>
              <a:spLocks noChangeArrowheads="1"/>
            </p:cNvSpPr>
            <p:nvPr/>
          </p:nvSpPr>
          <p:spPr bwMode="auto">
            <a:xfrm>
              <a:off x="1728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51" name="Rectangle 21"/>
            <p:cNvSpPr>
              <a:spLocks noChangeArrowheads="1"/>
            </p:cNvSpPr>
            <p:nvPr/>
          </p:nvSpPr>
          <p:spPr bwMode="auto">
            <a:xfrm>
              <a:off x="1824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52" name="Rectangle 22"/>
            <p:cNvSpPr>
              <a:spLocks noChangeArrowheads="1"/>
            </p:cNvSpPr>
            <p:nvPr/>
          </p:nvSpPr>
          <p:spPr bwMode="auto">
            <a:xfrm>
              <a:off x="1920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53" name="Rectangle 23"/>
            <p:cNvSpPr>
              <a:spLocks noChangeArrowheads="1"/>
            </p:cNvSpPr>
            <p:nvPr/>
          </p:nvSpPr>
          <p:spPr bwMode="auto">
            <a:xfrm>
              <a:off x="2016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54" name="Rectangle 24"/>
            <p:cNvSpPr>
              <a:spLocks noChangeArrowheads="1"/>
            </p:cNvSpPr>
            <p:nvPr/>
          </p:nvSpPr>
          <p:spPr bwMode="auto">
            <a:xfrm>
              <a:off x="2112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55" name="Rectangle 25"/>
            <p:cNvSpPr>
              <a:spLocks noChangeArrowheads="1"/>
            </p:cNvSpPr>
            <p:nvPr/>
          </p:nvSpPr>
          <p:spPr bwMode="auto">
            <a:xfrm>
              <a:off x="2208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56" name="Rectangle 26"/>
            <p:cNvSpPr>
              <a:spLocks noChangeArrowheads="1"/>
            </p:cNvSpPr>
            <p:nvPr/>
          </p:nvSpPr>
          <p:spPr bwMode="auto">
            <a:xfrm>
              <a:off x="2304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57" name="Rectangle 27"/>
            <p:cNvSpPr>
              <a:spLocks noChangeArrowheads="1"/>
            </p:cNvSpPr>
            <p:nvPr/>
          </p:nvSpPr>
          <p:spPr bwMode="auto">
            <a:xfrm>
              <a:off x="2400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58" name="Rectangle 28"/>
            <p:cNvSpPr>
              <a:spLocks noChangeArrowheads="1"/>
            </p:cNvSpPr>
            <p:nvPr/>
          </p:nvSpPr>
          <p:spPr bwMode="auto">
            <a:xfrm>
              <a:off x="2496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59" name="Rectangle 29"/>
            <p:cNvSpPr>
              <a:spLocks noChangeArrowheads="1"/>
            </p:cNvSpPr>
            <p:nvPr/>
          </p:nvSpPr>
          <p:spPr bwMode="auto">
            <a:xfrm>
              <a:off x="2592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60" name="Rectangle 30"/>
            <p:cNvSpPr>
              <a:spLocks noChangeArrowheads="1"/>
            </p:cNvSpPr>
            <p:nvPr/>
          </p:nvSpPr>
          <p:spPr bwMode="auto">
            <a:xfrm>
              <a:off x="2688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61" name="Rectangle 31"/>
            <p:cNvSpPr>
              <a:spLocks noChangeArrowheads="1"/>
            </p:cNvSpPr>
            <p:nvPr/>
          </p:nvSpPr>
          <p:spPr bwMode="auto">
            <a:xfrm>
              <a:off x="2784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62" name="Rectangle 32"/>
            <p:cNvSpPr>
              <a:spLocks noChangeArrowheads="1"/>
            </p:cNvSpPr>
            <p:nvPr/>
          </p:nvSpPr>
          <p:spPr bwMode="auto">
            <a:xfrm>
              <a:off x="2880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63" name="Rectangle 33"/>
            <p:cNvSpPr>
              <a:spLocks noChangeArrowheads="1"/>
            </p:cNvSpPr>
            <p:nvPr/>
          </p:nvSpPr>
          <p:spPr bwMode="auto">
            <a:xfrm>
              <a:off x="2976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64" name="Rectangle 34"/>
            <p:cNvSpPr>
              <a:spLocks noChangeArrowheads="1"/>
            </p:cNvSpPr>
            <p:nvPr/>
          </p:nvSpPr>
          <p:spPr bwMode="auto">
            <a:xfrm>
              <a:off x="3072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65" name="Rectangle 35"/>
            <p:cNvSpPr>
              <a:spLocks noChangeArrowheads="1"/>
            </p:cNvSpPr>
            <p:nvPr/>
          </p:nvSpPr>
          <p:spPr bwMode="auto">
            <a:xfrm>
              <a:off x="3168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66" name="Rectangle 36"/>
            <p:cNvSpPr>
              <a:spLocks noChangeArrowheads="1"/>
            </p:cNvSpPr>
            <p:nvPr/>
          </p:nvSpPr>
          <p:spPr bwMode="auto">
            <a:xfrm>
              <a:off x="3264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67" name="Rectangle 37"/>
            <p:cNvSpPr>
              <a:spLocks noChangeArrowheads="1"/>
            </p:cNvSpPr>
            <p:nvPr/>
          </p:nvSpPr>
          <p:spPr bwMode="auto">
            <a:xfrm>
              <a:off x="3360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68" name="Rectangle 38"/>
            <p:cNvSpPr>
              <a:spLocks noChangeArrowheads="1"/>
            </p:cNvSpPr>
            <p:nvPr/>
          </p:nvSpPr>
          <p:spPr bwMode="auto">
            <a:xfrm>
              <a:off x="3456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69" name="Rectangle 39"/>
            <p:cNvSpPr>
              <a:spLocks noChangeArrowheads="1"/>
            </p:cNvSpPr>
            <p:nvPr/>
          </p:nvSpPr>
          <p:spPr bwMode="auto">
            <a:xfrm>
              <a:off x="3552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70" name="Rectangle 40"/>
            <p:cNvSpPr>
              <a:spLocks noChangeArrowheads="1"/>
            </p:cNvSpPr>
            <p:nvPr/>
          </p:nvSpPr>
          <p:spPr bwMode="auto">
            <a:xfrm>
              <a:off x="3648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71" name="Rectangle 41"/>
            <p:cNvSpPr>
              <a:spLocks noChangeArrowheads="1"/>
            </p:cNvSpPr>
            <p:nvPr/>
          </p:nvSpPr>
          <p:spPr bwMode="auto">
            <a:xfrm>
              <a:off x="3744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72" name="Rectangle 42"/>
            <p:cNvSpPr>
              <a:spLocks noChangeArrowheads="1"/>
            </p:cNvSpPr>
            <p:nvPr/>
          </p:nvSpPr>
          <p:spPr bwMode="auto">
            <a:xfrm>
              <a:off x="3840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73" name="Rectangle 43"/>
            <p:cNvSpPr>
              <a:spLocks noChangeArrowheads="1"/>
            </p:cNvSpPr>
            <p:nvPr/>
          </p:nvSpPr>
          <p:spPr bwMode="auto">
            <a:xfrm>
              <a:off x="3936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74" name="Rectangle 44"/>
            <p:cNvSpPr>
              <a:spLocks noChangeArrowheads="1"/>
            </p:cNvSpPr>
            <p:nvPr/>
          </p:nvSpPr>
          <p:spPr bwMode="auto">
            <a:xfrm>
              <a:off x="4032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75" name="Rectangle 45"/>
            <p:cNvSpPr>
              <a:spLocks noChangeArrowheads="1"/>
            </p:cNvSpPr>
            <p:nvPr/>
          </p:nvSpPr>
          <p:spPr bwMode="auto">
            <a:xfrm>
              <a:off x="4128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76" name="Rectangle 46"/>
            <p:cNvSpPr>
              <a:spLocks noChangeArrowheads="1"/>
            </p:cNvSpPr>
            <p:nvPr/>
          </p:nvSpPr>
          <p:spPr bwMode="auto">
            <a:xfrm>
              <a:off x="4224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77" name="Rectangle 47"/>
            <p:cNvSpPr>
              <a:spLocks noChangeArrowheads="1"/>
            </p:cNvSpPr>
            <p:nvPr/>
          </p:nvSpPr>
          <p:spPr bwMode="auto">
            <a:xfrm>
              <a:off x="4320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78" name="Rectangle 48"/>
            <p:cNvSpPr>
              <a:spLocks noChangeArrowheads="1"/>
            </p:cNvSpPr>
            <p:nvPr/>
          </p:nvSpPr>
          <p:spPr bwMode="auto">
            <a:xfrm>
              <a:off x="4416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79" name="Rectangle 49"/>
            <p:cNvSpPr>
              <a:spLocks noChangeArrowheads="1"/>
            </p:cNvSpPr>
            <p:nvPr/>
          </p:nvSpPr>
          <p:spPr bwMode="auto">
            <a:xfrm>
              <a:off x="4512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80" name="Rectangle 50"/>
            <p:cNvSpPr>
              <a:spLocks noChangeArrowheads="1"/>
            </p:cNvSpPr>
            <p:nvPr/>
          </p:nvSpPr>
          <p:spPr bwMode="auto">
            <a:xfrm>
              <a:off x="4608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81" name="Rectangle 51"/>
            <p:cNvSpPr>
              <a:spLocks noChangeArrowheads="1"/>
            </p:cNvSpPr>
            <p:nvPr/>
          </p:nvSpPr>
          <p:spPr bwMode="auto">
            <a:xfrm>
              <a:off x="4704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82" name="Rectangle 52"/>
            <p:cNvSpPr>
              <a:spLocks noChangeArrowheads="1"/>
            </p:cNvSpPr>
            <p:nvPr/>
          </p:nvSpPr>
          <p:spPr bwMode="auto">
            <a:xfrm>
              <a:off x="4800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83" name="Rectangle 53"/>
            <p:cNvSpPr>
              <a:spLocks noChangeArrowheads="1"/>
            </p:cNvSpPr>
            <p:nvPr/>
          </p:nvSpPr>
          <p:spPr bwMode="auto">
            <a:xfrm>
              <a:off x="4896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84" name="Rectangle 54"/>
            <p:cNvSpPr>
              <a:spLocks noChangeArrowheads="1"/>
            </p:cNvSpPr>
            <p:nvPr/>
          </p:nvSpPr>
          <p:spPr bwMode="auto">
            <a:xfrm>
              <a:off x="4992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85" name="Rectangle 55"/>
            <p:cNvSpPr>
              <a:spLocks noChangeArrowheads="1"/>
            </p:cNvSpPr>
            <p:nvPr/>
          </p:nvSpPr>
          <p:spPr bwMode="auto">
            <a:xfrm>
              <a:off x="5088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86" name="Rectangle 56"/>
            <p:cNvSpPr>
              <a:spLocks noChangeArrowheads="1"/>
            </p:cNvSpPr>
            <p:nvPr/>
          </p:nvSpPr>
          <p:spPr bwMode="auto">
            <a:xfrm>
              <a:off x="5184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87" name="Rectangle 57"/>
            <p:cNvSpPr>
              <a:spLocks noChangeArrowheads="1"/>
            </p:cNvSpPr>
            <p:nvPr/>
          </p:nvSpPr>
          <p:spPr bwMode="auto">
            <a:xfrm>
              <a:off x="5280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88" name="Rectangle 58"/>
            <p:cNvSpPr>
              <a:spLocks noChangeArrowheads="1"/>
            </p:cNvSpPr>
            <p:nvPr/>
          </p:nvSpPr>
          <p:spPr bwMode="auto">
            <a:xfrm>
              <a:off x="5376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89" name="Rectangle 59"/>
            <p:cNvSpPr>
              <a:spLocks noChangeArrowheads="1"/>
            </p:cNvSpPr>
            <p:nvPr/>
          </p:nvSpPr>
          <p:spPr bwMode="auto">
            <a:xfrm>
              <a:off x="5472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90" name="Rectangle 60"/>
            <p:cNvSpPr>
              <a:spLocks noChangeArrowheads="1"/>
            </p:cNvSpPr>
            <p:nvPr/>
          </p:nvSpPr>
          <p:spPr bwMode="auto">
            <a:xfrm>
              <a:off x="5568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91" name="Rectangle 61"/>
            <p:cNvSpPr>
              <a:spLocks noChangeArrowheads="1"/>
            </p:cNvSpPr>
            <p:nvPr/>
          </p:nvSpPr>
          <p:spPr bwMode="auto">
            <a:xfrm>
              <a:off x="5664" y="6"/>
              <a:ext cx="46" cy="43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2" name="Rectangle 62"/>
            <p:cNvSpPr>
              <a:spLocks noChangeArrowheads="1"/>
            </p:cNvSpPr>
            <p:nvPr/>
          </p:nvSpPr>
          <p:spPr bwMode="auto">
            <a:xfrm>
              <a:off x="431" y="0"/>
              <a:ext cx="5329" cy="4318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1093" name="Rectangle 63"/>
            <p:cNvSpPr>
              <a:spLocks noChangeArrowheads="1"/>
            </p:cNvSpPr>
            <p:nvPr/>
          </p:nvSpPr>
          <p:spPr bwMode="auto">
            <a:xfrm>
              <a:off x="0" y="1081"/>
              <a:ext cx="4376" cy="45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</p:grpSp>
      <p:sp>
        <p:nvSpPr>
          <p:cNvPr id="1027" name="Rectangle 64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187325"/>
            <a:ext cx="815816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Cliquez pour éditer le format du texte-titre</a:t>
            </a:r>
          </a:p>
        </p:txBody>
      </p:sp>
      <p:sp>
        <p:nvSpPr>
          <p:cNvPr id="1028" name="Rectangle 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05775" cy="423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Cliquez pour éditer le format du plan de texte</a:t>
            </a:r>
          </a:p>
          <a:p>
            <a:pPr lvl="1"/>
            <a:r>
              <a:rPr lang="en-GB" altLang="fr-FR" smtClean="0"/>
              <a:t>Second niveau de plan</a:t>
            </a:r>
          </a:p>
          <a:p>
            <a:pPr lvl="2"/>
            <a:r>
              <a:rPr lang="en-GB" altLang="fr-FR" smtClean="0"/>
              <a:t>Troisième niveau de plan</a:t>
            </a:r>
          </a:p>
          <a:p>
            <a:pPr lvl="3"/>
            <a:r>
              <a:rPr lang="en-GB" altLang="fr-FR" smtClean="0"/>
              <a:t>Quatrième niveau de plan</a:t>
            </a:r>
          </a:p>
          <a:p>
            <a:pPr lvl="4"/>
            <a:r>
              <a:rPr lang="en-GB" altLang="fr-FR" smtClean="0"/>
              <a:t>Cinquième niveau de plan</a:t>
            </a:r>
          </a:p>
          <a:p>
            <a:pPr lvl="4"/>
            <a:r>
              <a:rPr lang="en-GB" altLang="fr-FR" smtClean="0"/>
              <a:t>Sixième niveau de plan</a:t>
            </a:r>
          </a:p>
          <a:p>
            <a:pPr lvl="4"/>
            <a:r>
              <a:rPr lang="en-GB" altLang="fr-FR" smtClean="0"/>
              <a:t>Septième niveau de plan</a:t>
            </a:r>
          </a:p>
        </p:txBody>
      </p:sp>
      <p:sp>
        <p:nvSpPr>
          <p:cNvPr id="1029" name="Text Box 66"/>
          <p:cNvSpPr txBox="1">
            <a:spLocks noChangeArrowheads="1"/>
          </p:cNvSpPr>
          <p:nvPr/>
        </p:nvSpPr>
        <p:spPr bwMode="auto">
          <a:xfrm>
            <a:off x="1152525" y="6283325"/>
            <a:ext cx="19018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  <p:sp>
        <p:nvSpPr>
          <p:cNvPr id="1030" name="Text Box 67"/>
          <p:cNvSpPr txBox="1">
            <a:spLocks noChangeArrowheads="1"/>
          </p:cNvSpPr>
          <p:nvPr/>
        </p:nvSpPr>
        <p:spPr bwMode="auto">
          <a:xfrm>
            <a:off x="3590925" y="6283325"/>
            <a:ext cx="2892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/>
          </p:nvPr>
        </p:nvSpPr>
        <p:spPr bwMode="auto">
          <a:xfrm>
            <a:off x="7019925" y="6283325"/>
            <a:ext cx="190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D1A7ABA-D8B1-4B5C-8202-EDF05125C26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3366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Verdana" panose="020B0604030504040204" pitchFamily="34" charset="0"/>
          <a:ea typeface="SimSun" panose="02010600030101010101" pitchFamily="2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Verdana" panose="020B0604030504040204" pitchFamily="34" charset="0"/>
          <a:ea typeface="SimSun" panose="02010600030101010101" pitchFamily="2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Verdana" panose="020B0604030504040204" pitchFamily="34" charset="0"/>
          <a:ea typeface="SimSun" panose="02010600030101010101" pitchFamily="2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Verdana" panose="020B0604030504040204" pitchFamily="34" charset="0"/>
          <a:ea typeface="SimSun" panose="02010600030101010101" pitchFamily="2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Verdana" panose="020B0604030504040204" pitchFamily="34" charset="0"/>
          <a:ea typeface="SimSun" panose="02010600030101010101" pitchFamily="2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Verdana" panose="020B0604030504040204" pitchFamily="34" charset="0"/>
          <a:ea typeface="SimSun" panose="02010600030101010101" pitchFamily="2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Verdana" panose="020B0604030504040204" pitchFamily="34" charset="0"/>
          <a:ea typeface="SimSun" panose="02010600030101010101" pitchFamily="2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Verdana" panose="020B060403050404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-3175" y="0"/>
            <a:ext cx="9144000" cy="6864350"/>
            <a:chOff x="-2" y="0"/>
            <a:chExt cx="5760" cy="4324"/>
          </a:xfrm>
        </p:grpSpPr>
        <p:grpSp>
          <p:nvGrpSpPr>
            <p:cNvPr id="2056" name="Group 2"/>
            <p:cNvGrpSpPr>
              <a:grpSpLocks/>
            </p:cNvGrpSpPr>
            <p:nvPr/>
          </p:nvGrpSpPr>
          <p:grpSpPr bwMode="auto">
            <a:xfrm>
              <a:off x="-2" y="0"/>
              <a:ext cx="5710" cy="4324"/>
              <a:chOff x="-2" y="0"/>
              <a:chExt cx="5710" cy="4324"/>
            </a:xfrm>
          </p:grpSpPr>
          <p:sp>
            <p:nvSpPr>
              <p:cNvPr id="2059" name="Rectangle 3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60" name="Rectangle 4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61" name="Rectangle 5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62" name="Rectangle 6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63" name="Rectangle 7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64" name="Rectangle 8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65" name="Rectangle 9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66" name="Rectangle 10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67" name="Rectangle 11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68" name="Rectangle 12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69" name="Rectangle 13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70" name="Rectangle 14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71" name="Rectangle 15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72" name="Rectangle 16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73" name="Rectangle 17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74" name="Rectangle 18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75" name="Rectangle 19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76" name="Rectangle 20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77" name="Rectangle 21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78" name="Rectangle 22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79" name="Rectangle 23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80" name="Rectangle 24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81" name="Rectangle 25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82" name="Rectangle 26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83" name="Rectangle 27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84" name="Rectangle 28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85" name="Rectangle 29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86" name="Rectangle 30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87" name="Rectangle 31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88" name="Rectangle 32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89" name="Rectangle 33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90" name="Rectangle 34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91" name="Rectangle 35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92" name="Rectangle 36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93" name="Rectangle 37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94" name="Rectangle 38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95" name="Rectangle 39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96" name="Rectangle 40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97" name="Rectangle 41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98" name="Rectangle 42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099" name="Rectangle 43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100" name="Rectangle 44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101" name="Rectangle 45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102" name="Rectangle 46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103" name="Rectangle 47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104" name="Rectangle 48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105" name="Rectangle 49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106" name="Rectangle 50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107" name="Rectangle 51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108" name="Rectangle 52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109" name="Rectangle 53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110" name="Rectangle 54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111" name="Rectangle 55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112" name="Rectangle 56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113" name="Rectangle 57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114" name="Rectangle 58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115" name="Rectangle 59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116" name="Rectangle 60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" name="Rectangle 61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  <p:sp>
            <p:nvSpPr>
              <p:cNvPr id="2118" name="Rectangle 62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6" cy="431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</a:pPr>
                <a:endParaRPr lang="fr-FR" altLang="fr-FR"/>
              </a:p>
            </p:txBody>
          </p:sp>
        </p:grpSp>
        <p:sp>
          <p:nvSpPr>
            <p:cNvPr id="2057" name="Rectangle 63"/>
            <p:cNvSpPr>
              <a:spLocks noChangeArrowheads="1"/>
            </p:cNvSpPr>
            <p:nvPr/>
          </p:nvSpPr>
          <p:spPr bwMode="auto">
            <a:xfrm>
              <a:off x="429" y="0"/>
              <a:ext cx="5329" cy="4318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  <p:sp>
          <p:nvSpPr>
            <p:cNvPr id="2058" name="Rectangle 64"/>
            <p:cNvSpPr>
              <a:spLocks noChangeArrowheads="1"/>
            </p:cNvSpPr>
            <p:nvPr/>
          </p:nvSpPr>
          <p:spPr bwMode="auto">
            <a:xfrm>
              <a:off x="0" y="0"/>
              <a:ext cx="5758" cy="319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fr-FR" altLang="fr-FR"/>
            </a:p>
          </p:txBody>
        </p:sp>
      </p:grpSp>
      <p:sp>
        <p:nvSpPr>
          <p:cNvPr id="2051" name="Rectangle 65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rgbClr val="3366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  <p:sp>
        <p:nvSpPr>
          <p:cNvPr id="2052" name="Rectangle 66"/>
          <p:cNvSpPr>
            <a:spLocks noGrp="1" noChangeArrowheads="1"/>
          </p:cNvSpPr>
          <p:nvPr>
            <p:ph type="title"/>
          </p:nvPr>
        </p:nvSpPr>
        <p:spPr bwMode="auto">
          <a:xfrm>
            <a:off x="779463" y="1092200"/>
            <a:ext cx="76739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Cliquez pour éditer le format du texte-titre</a:t>
            </a:r>
          </a:p>
        </p:txBody>
      </p:sp>
      <p:sp>
        <p:nvSpPr>
          <p:cNvPr id="2053" name="Text Box 67"/>
          <p:cNvSpPr txBox="1">
            <a:spLocks noChangeArrowheads="1"/>
          </p:cNvSpPr>
          <p:nvPr/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  <p:sp>
        <p:nvSpPr>
          <p:cNvPr id="2054" name="Text Box 68"/>
          <p:cNvSpPr txBox="1">
            <a:spLocks noChangeArrowheads="1"/>
          </p:cNvSpPr>
          <p:nvPr/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  <p:sp>
        <p:nvSpPr>
          <p:cNvPr id="2117" name="Rectangle 6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449263" algn="l"/>
                <a:tab pos="898525" algn="l"/>
                <a:tab pos="1347788" algn="l"/>
                <a:tab pos="1797050" algn="l"/>
              </a:tabLst>
              <a:defRPr sz="1400" smtClean="0">
                <a:solidFill>
                  <a:srgbClr val="000000"/>
                </a:solidFill>
                <a:latin typeface="Verdana" pitchFamily="32" charset="0"/>
                <a:cs typeface="Arial Unicode MS" charset="0"/>
              </a:defRPr>
            </a:lvl1pPr>
          </a:lstStyle>
          <a:p>
            <a:pPr>
              <a:defRPr/>
            </a:pPr>
            <a:fld id="{8E0101DD-B7E5-4E29-97DE-4E0103F8A14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3366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Verdana" panose="020B0604030504040204" pitchFamily="34" charset="0"/>
          <a:ea typeface="SimSun" panose="02010600030101010101" pitchFamily="2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Verdana" panose="020B0604030504040204" pitchFamily="34" charset="0"/>
          <a:ea typeface="SimSun" panose="02010600030101010101" pitchFamily="2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Verdana" panose="020B0604030504040204" pitchFamily="34" charset="0"/>
          <a:ea typeface="SimSun" panose="02010600030101010101" pitchFamily="2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Verdana" panose="020B0604030504040204" pitchFamily="34" charset="0"/>
          <a:ea typeface="SimSun" panose="02010600030101010101" pitchFamily="2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Verdana" panose="020B0604030504040204" pitchFamily="34" charset="0"/>
          <a:ea typeface="SimSun" panose="02010600030101010101" pitchFamily="2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Verdana" panose="020B0604030504040204" pitchFamily="34" charset="0"/>
          <a:ea typeface="SimSun" panose="02010600030101010101" pitchFamily="2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Verdana" panose="020B0604030504040204" pitchFamily="34" charset="0"/>
          <a:ea typeface="SimSun" panose="02010600030101010101" pitchFamily="2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Verdana" panose="020B060403050404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871538" y="857250"/>
            <a:ext cx="8162925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4400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033463" y="1916113"/>
            <a:ext cx="81105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fr-FR" altLang="fr-FR" b="1" dirty="0">
                <a:solidFill>
                  <a:srgbClr val="FF0000"/>
                </a:solidFill>
              </a:rPr>
              <a:t>Deuxième partie :</a:t>
            </a:r>
          </a:p>
          <a:p>
            <a:pPr eaLnBrk="1" hangingPunct="1">
              <a:buClr>
                <a:srgbClr val="9A0000"/>
              </a:buClr>
              <a:buSzPct val="75000"/>
              <a:buFont typeface="Wingdings" charset="2"/>
              <a:buNone/>
            </a:pPr>
            <a:endParaRPr lang="fr-FR" altLang="fr-FR" b="1" dirty="0">
              <a:solidFill>
                <a:srgbClr val="002060"/>
              </a:solidFill>
            </a:endParaRPr>
          </a:p>
          <a:p>
            <a:pPr algn="ctr" eaLnBrk="1" hangingPunct="1">
              <a:buClrTx/>
              <a:buSzPct val="75000"/>
              <a:buFontTx/>
              <a:buNone/>
            </a:pPr>
            <a:r>
              <a:rPr lang="fr-FR" altLang="fr-FR" b="1" dirty="0">
                <a:solidFill>
                  <a:schemeClr val="accent2">
                    <a:lumMod val="75000"/>
                  </a:schemeClr>
                </a:solidFill>
              </a:rPr>
              <a:t>Système comptable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1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609600" y="2133600"/>
            <a:ext cx="7848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>
                <a:solidFill>
                  <a:srgbClr val="336699"/>
                </a:solidFill>
              </a:rPr>
              <a:t>Le bilan est établit suivant des normes strictes, il obéit notamment aux principes suivants :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54050" y="3228975"/>
            <a:ext cx="8458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>
                <a:solidFill>
                  <a:srgbClr val="000099"/>
                </a:solidFill>
                <a:cs typeface="Times New Roman" pitchFamily="16" charset="0"/>
              </a:rPr>
              <a:t> -</a:t>
            </a:r>
            <a:r>
              <a:rPr lang="fr-FR" altLang="fr-FR" sz="2400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    </a:t>
            </a:r>
            <a:r>
              <a:rPr lang="fr-FR" altLang="fr-FR" sz="2400" b="1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PRINCIPE DE CONTINUITE DE L’ACTIVITE</a:t>
            </a:r>
            <a:r>
              <a:rPr lang="fr-FR" altLang="fr-FR" sz="2400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 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85800" y="4419600"/>
            <a:ext cx="8458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>
                <a:solidFill>
                  <a:srgbClr val="000099"/>
                </a:solidFill>
                <a:cs typeface="Times New Roman" pitchFamily="16" charset="0"/>
              </a:rPr>
              <a:t>-</a:t>
            </a:r>
            <a:r>
              <a:rPr lang="fr-FR" altLang="fr-FR" sz="2400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     </a:t>
            </a:r>
            <a:r>
              <a:rPr lang="fr-FR" altLang="fr-FR" sz="2400" b="1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PRINCIPE DU COUT HISTORIQUE</a:t>
            </a:r>
            <a:r>
              <a:rPr lang="fr-FR" altLang="fr-FR" sz="2400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 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85800" y="5105400"/>
            <a:ext cx="822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-     PRINCIPE DE NON-COMPENSATION</a:t>
            </a:r>
            <a:r>
              <a:rPr lang="fr-FR" altLang="fr-FR" sz="2400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 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762000" y="57912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-    PRINCIPE DE PRUDENCE</a:t>
            </a:r>
            <a:r>
              <a:rPr lang="fr-FR" altLang="fr-FR" sz="2400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 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90563" y="3821113"/>
            <a:ext cx="8458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>
                <a:solidFill>
                  <a:srgbClr val="000099"/>
                </a:solidFill>
                <a:cs typeface="Times New Roman" pitchFamily="16" charset="0"/>
              </a:rPr>
              <a:t>-</a:t>
            </a:r>
            <a:r>
              <a:rPr lang="fr-FR" altLang="fr-FR" sz="2400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     </a:t>
            </a:r>
            <a:r>
              <a:rPr lang="fr-FR" altLang="fr-FR" sz="2400" b="1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PRINCIPE DE LA PARTIE DOUBLE</a:t>
            </a:r>
            <a:endParaRPr lang="fr-FR" altLang="fr-FR" sz="2400">
              <a:solidFill>
                <a:srgbClr val="000099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10</a:t>
            </a:fld>
            <a:endParaRPr lang="fr-FR" altLang="fr-FR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5288" y="836613"/>
            <a:ext cx="7848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PRINCIPE DE LA CONTINUITE DES EXERCICES </a:t>
            </a:r>
            <a:r>
              <a:rPr lang="fr-FR" altLang="fr-FR" sz="2400" b="1">
                <a:solidFill>
                  <a:srgbClr val="0000CC"/>
                </a:solidFill>
                <a:cs typeface="Times New Roman" pitchFamily="16" charset="0"/>
              </a:rPr>
              <a:t>: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84213" y="260350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66700" y="2717800"/>
            <a:ext cx="8458200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fr-FR" altLang="fr-FR" sz="2800" b="1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- Les sommes figurant au bilan de l’exercice précédent sont reprise dans l’exercice :</a:t>
            </a: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539552" y="5445224"/>
            <a:ext cx="8382000" cy="1588"/>
          </a:xfrm>
          <a:prstGeom prst="line">
            <a:avLst/>
          </a:prstGeom>
          <a:noFill/>
          <a:ln w="63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914400" y="4724400"/>
            <a:ext cx="1588" cy="1219200"/>
          </a:xfrm>
          <a:prstGeom prst="line">
            <a:avLst/>
          </a:prstGeom>
          <a:noFill/>
          <a:ln w="9360" cap="sq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4495800" y="4724400"/>
            <a:ext cx="1588" cy="1219200"/>
          </a:xfrm>
          <a:prstGeom prst="line">
            <a:avLst/>
          </a:prstGeom>
          <a:noFill/>
          <a:ln w="9360" cap="sq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8077200" y="4800600"/>
            <a:ext cx="1588" cy="1143000"/>
          </a:xfrm>
          <a:prstGeom prst="line">
            <a:avLst/>
          </a:prstGeom>
          <a:noFill/>
          <a:ln w="9360" cap="sq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914400" y="4953000"/>
            <a:ext cx="3581400" cy="1588"/>
          </a:xfrm>
          <a:prstGeom prst="line">
            <a:avLst/>
          </a:prstGeom>
          <a:noFill/>
          <a:ln w="9360" cap="sq">
            <a:solidFill>
              <a:srgbClr val="00B05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4495800" y="4953000"/>
            <a:ext cx="3581400" cy="1588"/>
          </a:xfrm>
          <a:prstGeom prst="line">
            <a:avLst/>
          </a:prstGeom>
          <a:noFill/>
          <a:ln w="9360" cap="sq">
            <a:solidFill>
              <a:srgbClr val="00B05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1043608" y="4437112"/>
            <a:ext cx="3200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70C0"/>
                </a:solidFill>
              </a:rPr>
              <a:t>Exercice comptable</a:t>
            </a:r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4724400" y="4419600"/>
            <a:ext cx="3200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>
                <a:solidFill>
                  <a:srgbClr val="0070C0"/>
                </a:solidFill>
              </a:rPr>
              <a:t>Exercice comptable</a:t>
            </a:r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1219200" y="5029200"/>
            <a:ext cx="2743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fr-FR" altLang="fr-FR" sz="1800" b="1" i="1">
                <a:solidFill>
                  <a:srgbClr val="0070C0"/>
                </a:solidFill>
              </a:rPr>
              <a:t>En principe 12 mois</a:t>
            </a:r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5029200" y="5029200"/>
            <a:ext cx="2743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fr-FR" altLang="fr-FR" sz="1800" b="1" i="1">
                <a:solidFill>
                  <a:srgbClr val="0070C0"/>
                </a:solidFill>
              </a:rPr>
              <a:t>En principe 12 mois</a:t>
            </a:r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914400" y="5867400"/>
            <a:ext cx="304800" cy="1588"/>
          </a:xfrm>
          <a:prstGeom prst="line">
            <a:avLst/>
          </a:prstGeom>
          <a:noFill/>
          <a:ln w="9360" cap="sq">
            <a:solidFill>
              <a:srgbClr val="00B05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>
            <a:off x="4495800" y="5791200"/>
            <a:ext cx="228600" cy="1588"/>
          </a:xfrm>
          <a:prstGeom prst="line">
            <a:avLst/>
          </a:prstGeom>
          <a:noFill/>
          <a:ln w="9360" cap="sq">
            <a:solidFill>
              <a:srgbClr val="00B05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8077200" y="5791200"/>
            <a:ext cx="304800" cy="1588"/>
          </a:xfrm>
          <a:prstGeom prst="line">
            <a:avLst/>
          </a:prstGeom>
          <a:noFill/>
          <a:ln w="9360" cap="sq">
            <a:solidFill>
              <a:srgbClr val="00B05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228600" y="6096000"/>
            <a:ext cx="8458200" cy="5207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875"/>
              </a:spcBef>
              <a:buClrTx/>
              <a:buFontTx/>
              <a:buNone/>
            </a:pPr>
            <a:r>
              <a:rPr lang="fr-FR" altLang="fr-FR" sz="1400" b="1" i="1">
                <a:solidFill>
                  <a:srgbClr val="0070C0"/>
                </a:solidFill>
              </a:rPr>
              <a:t>A chaque début d’exercice les comptes de bilan sont réutilisés : principe de continuité des exercices.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11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3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609600" y="1905000"/>
            <a:ext cx="7848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336699"/>
                </a:solidFill>
              </a:rPr>
              <a:t>Pour fonctionner une entreprise a besoin :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5800" y="2819400"/>
            <a:ext cx="80010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3333CC"/>
                </a:solidFill>
              </a:rPr>
              <a:t>De </a:t>
            </a:r>
            <a:r>
              <a:rPr lang="fr-FR" altLang="fr-FR" sz="2400" b="1">
                <a:solidFill>
                  <a:srgbClr val="FF6600"/>
                </a:solidFill>
              </a:rPr>
              <a:t>RESSOURCES </a:t>
            </a:r>
            <a:r>
              <a:rPr lang="fr-FR" altLang="fr-FR" sz="2400" b="1">
                <a:solidFill>
                  <a:srgbClr val="336699"/>
                </a:solidFill>
              </a:rPr>
              <a:t>qu’elle utilise (qu’elle</a:t>
            </a:r>
            <a:r>
              <a:rPr lang="fr-FR" altLang="fr-FR" sz="2400" b="1">
                <a:solidFill>
                  <a:srgbClr val="DDDDDD"/>
                </a:solidFill>
              </a:rPr>
              <a:t> </a:t>
            </a:r>
            <a:r>
              <a:rPr lang="fr-FR" altLang="fr-FR" sz="2400" b="1">
                <a:solidFill>
                  <a:srgbClr val="FF6600"/>
                </a:solidFill>
              </a:rPr>
              <a:t>EMPLOIE) </a:t>
            </a:r>
            <a:r>
              <a:rPr lang="fr-FR" altLang="fr-FR" sz="2400" b="1">
                <a:solidFill>
                  <a:srgbClr val="336699"/>
                </a:solidFill>
              </a:rPr>
              <a:t>pour acquérir ce qui lui est nécessaire pour exercer son activité.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62000" y="4267200"/>
            <a:ext cx="79248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336699"/>
                </a:solidFill>
              </a:rPr>
              <a:t>Lorsqu’elle élabore son BILAN elle fait un état de ses</a:t>
            </a:r>
            <a:r>
              <a:rPr lang="fr-FR" altLang="fr-FR" sz="2400" b="1">
                <a:solidFill>
                  <a:srgbClr val="DDDDDD"/>
                </a:solidFill>
              </a:rPr>
              <a:t> </a:t>
            </a:r>
            <a:r>
              <a:rPr lang="fr-FR" altLang="fr-FR" sz="2400" b="1">
                <a:solidFill>
                  <a:srgbClr val="FF6600"/>
                </a:solidFill>
              </a:rPr>
              <a:t>RESSOURCES </a:t>
            </a:r>
            <a:r>
              <a:rPr lang="fr-FR" altLang="fr-FR" sz="2400" b="1">
                <a:solidFill>
                  <a:srgbClr val="336699"/>
                </a:solidFill>
              </a:rPr>
              <a:t>et de l’usage qu’elle en fait, donc de ses</a:t>
            </a:r>
            <a:r>
              <a:rPr lang="fr-FR" altLang="fr-FR" sz="2400" b="1">
                <a:solidFill>
                  <a:srgbClr val="DDDDDD"/>
                </a:solidFill>
              </a:rPr>
              <a:t> </a:t>
            </a:r>
            <a:r>
              <a:rPr lang="fr-FR" altLang="fr-FR" sz="2400" b="1">
                <a:solidFill>
                  <a:srgbClr val="FF6600"/>
                </a:solidFill>
              </a:rPr>
              <a:t>EMPLOIS.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213" y="1257300"/>
            <a:ext cx="8458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>
                <a:solidFill>
                  <a:srgbClr val="000099"/>
                </a:solidFill>
                <a:cs typeface="Times New Roman" pitchFamily="16" charset="0"/>
              </a:rPr>
              <a:t>-</a:t>
            </a:r>
            <a:r>
              <a:rPr lang="fr-FR" altLang="fr-FR" sz="2400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     </a:t>
            </a:r>
            <a:r>
              <a:rPr lang="fr-FR" altLang="fr-FR" sz="2400" b="1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PRINCIPE DE LA PARTIE DOUBLE</a:t>
            </a:r>
            <a:endParaRPr lang="fr-FR" altLang="fr-FR" sz="2400">
              <a:solidFill>
                <a:srgbClr val="000099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0"/>
          </p:nvPr>
        </p:nvSpPr>
        <p:spPr>
          <a:xfrm>
            <a:off x="7020272" y="6093296"/>
            <a:ext cx="1900238" cy="457200"/>
          </a:xfrm>
        </p:spPr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12</a:t>
            </a:fld>
            <a:endParaRPr lang="fr-FR" altLang="fr-FR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609600" y="1905000"/>
            <a:ext cx="7848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336699"/>
                </a:solidFill>
              </a:rPr>
              <a:t>Très rapidement nous utiliserons la terminologie: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48200" y="2743200"/>
            <a:ext cx="3505200" cy="3272307"/>
          </a:xfrm>
          <a:prstGeom prst="rect">
            <a:avLst/>
          </a:prstGeom>
          <a:noFill/>
          <a:ln w="63360" cap="sq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>
              <a:solidFill>
                <a:srgbClr val="0070C0"/>
              </a:solidFill>
            </a:endParaRPr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>
              <a:solidFill>
                <a:srgbClr val="0070C0"/>
              </a:solidFill>
            </a:endParaRPr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0070C0"/>
                </a:solidFill>
              </a:rPr>
              <a:t>LE PASSIF</a:t>
            </a:r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>
              <a:solidFill>
                <a:srgbClr val="0070C0"/>
              </a:solidFill>
            </a:endParaRPr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>
              <a:solidFill>
                <a:srgbClr val="0070C0"/>
              </a:solidFill>
            </a:endParaRPr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>
              <a:solidFill>
                <a:srgbClr val="0070C0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2819400"/>
            <a:ext cx="3505200" cy="3272307"/>
          </a:xfrm>
          <a:prstGeom prst="rect">
            <a:avLst/>
          </a:prstGeom>
          <a:noFill/>
          <a:ln w="63360" cap="sq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 dirty="0">
              <a:solidFill>
                <a:srgbClr val="0070C0"/>
              </a:solidFill>
            </a:endParaRPr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 dirty="0">
              <a:solidFill>
                <a:srgbClr val="0070C0"/>
              </a:solidFill>
            </a:endParaRPr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0070C0"/>
                </a:solidFill>
              </a:rPr>
              <a:t>L’ACTIF</a:t>
            </a:r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 dirty="0">
              <a:solidFill>
                <a:srgbClr val="0070C0"/>
              </a:solidFill>
            </a:endParaRPr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 dirty="0">
              <a:solidFill>
                <a:srgbClr val="0070C0"/>
              </a:solidFill>
            </a:endParaRPr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 dirty="0">
              <a:solidFill>
                <a:srgbClr val="0070C0"/>
              </a:solidFill>
            </a:endParaRP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1981200" y="4648200"/>
            <a:ext cx="4343400" cy="1066800"/>
          </a:xfrm>
          <a:prstGeom prst="leftArrow">
            <a:avLst>
              <a:gd name="adj1" fmla="val 50000"/>
              <a:gd name="adj2" fmla="val 101786"/>
            </a:avLst>
          </a:prstGeom>
          <a:solidFill>
            <a:srgbClr val="FF66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590800" y="4953000"/>
            <a:ext cx="3657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FFFFFF"/>
                </a:solidFill>
              </a:rPr>
              <a:t>Sert à financer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762000" y="6248400"/>
            <a:ext cx="7162800" cy="460375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FFFFFF"/>
                </a:solidFill>
              </a:rPr>
              <a:t>PASSIF = ACTIF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90500" y="1257300"/>
            <a:ext cx="8458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>
                <a:solidFill>
                  <a:srgbClr val="000099"/>
                </a:solidFill>
                <a:cs typeface="Times New Roman" pitchFamily="16" charset="0"/>
              </a:rPr>
              <a:t>-</a:t>
            </a:r>
            <a:r>
              <a:rPr lang="fr-FR" altLang="fr-FR" sz="2400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     </a:t>
            </a:r>
            <a:r>
              <a:rPr lang="fr-FR" altLang="fr-FR" sz="2400" b="1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PRINCIPE DE LA PARTIE DOUBLE</a:t>
            </a:r>
            <a:endParaRPr lang="fr-FR" altLang="fr-FR" sz="2400">
              <a:solidFill>
                <a:srgbClr val="000099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13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1268413"/>
            <a:ext cx="8458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>
                <a:solidFill>
                  <a:srgbClr val="000099"/>
                </a:solidFill>
                <a:cs typeface="Times New Roman" pitchFamily="16" charset="0"/>
              </a:rPr>
              <a:t>-</a:t>
            </a:r>
            <a:r>
              <a:rPr lang="fr-FR" altLang="fr-FR" sz="2400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     </a:t>
            </a:r>
            <a:r>
              <a:rPr lang="fr-FR" altLang="fr-FR" sz="2400" b="1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PRINCIPE DU COUT HISTORIQUE</a:t>
            </a:r>
            <a:r>
              <a:rPr lang="fr-FR" altLang="fr-FR" sz="2400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 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16388" name="ZoneTexte 3"/>
          <p:cNvSpPr txBox="1">
            <a:spLocks noChangeArrowheads="1"/>
          </p:cNvSpPr>
          <p:nvPr/>
        </p:nvSpPr>
        <p:spPr bwMode="auto">
          <a:xfrm>
            <a:off x="1331913" y="2276475"/>
            <a:ext cx="7632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fr-FR" altLang="fr-FR">
                <a:solidFill>
                  <a:srgbClr val="0070C0"/>
                </a:solidFill>
              </a:rPr>
              <a:t>- Les acquisitions figurent à leur coût d’acquisition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00113" y="3141663"/>
            <a:ext cx="3384550" cy="2308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Intérêt de la méthode :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dirty="0">
              <a:solidFill>
                <a:srgbClr val="0070C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eaLnBrk="1" hangingPunct="1">
              <a:buClr>
                <a:srgbClr val="000000"/>
              </a:buClr>
              <a:buSzPct val="100000"/>
              <a:buFontTx/>
              <a:buChar char="-"/>
              <a:defRPr/>
            </a:pP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Sa simplicité</a:t>
            </a:r>
          </a:p>
          <a:p>
            <a:pPr marL="342900" indent="-342900" eaLnBrk="1" hangingPunct="1">
              <a:buClr>
                <a:srgbClr val="000000"/>
              </a:buClr>
              <a:buSzPct val="100000"/>
              <a:buFontTx/>
              <a:buChar char="-"/>
              <a:defRPr/>
            </a:pP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Stabilité (aucune réévaluation n’est à appliquer)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686300" y="3141663"/>
            <a:ext cx="3384550" cy="1568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Limites de la méthode :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dirty="0">
              <a:solidFill>
                <a:srgbClr val="0070C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eaLnBrk="1" hangingPunct="1">
              <a:buClr>
                <a:srgbClr val="000000"/>
              </a:buClr>
              <a:buSzPct val="100000"/>
              <a:buFontTx/>
              <a:buChar char="-"/>
              <a:defRPr/>
            </a:pP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 décalage avec la valeur du marché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14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5536" y="548680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5138" y="1196975"/>
            <a:ext cx="822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-      PRINCIPE DE NON-COMPENSATION</a:t>
            </a:r>
            <a:r>
              <a:rPr lang="fr-FR" altLang="fr-FR" sz="2400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 </a:t>
            </a:r>
          </a:p>
        </p:txBody>
      </p:sp>
      <p:sp>
        <p:nvSpPr>
          <p:cNvPr id="17412" name="ZoneTexte 4"/>
          <p:cNvSpPr txBox="1">
            <a:spLocks noChangeArrowheads="1"/>
          </p:cNvSpPr>
          <p:nvPr/>
        </p:nvSpPr>
        <p:spPr bwMode="auto">
          <a:xfrm>
            <a:off x="1331913" y="2420938"/>
            <a:ext cx="6624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fr-FR" altLang="fr-FR">
                <a:solidFill>
                  <a:srgbClr val="0070C0"/>
                </a:solidFill>
              </a:rPr>
              <a:t>- Interdiction de compenser un passif par un actif,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16013" y="3213100"/>
            <a:ext cx="6551612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Exemples de situations :</a:t>
            </a:r>
          </a:p>
          <a:p>
            <a:pPr marL="342900" indent="-342900" eaLnBrk="1" hangingPunct="1">
              <a:buClr>
                <a:srgbClr val="000000"/>
              </a:buClr>
              <a:buSzPct val="100000"/>
              <a:buFontTx/>
              <a:buChar char="-"/>
              <a:defRPr/>
            </a:pP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Compenser une créance client avec une dette fournisseur,</a:t>
            </a:r>
          </a:p>
          <a:p>
            <a:pPr marL="342900" indent="-342900" eaLnBrk="1" hangingPunct="1">
              <a:buClr>
                <a:srgbClr val="000000"/>
              </a:buClr>
              <a:buSzPct val="100000"/>
              <a:buFontTx/>
              <a:buChar char="-"/>
              <a:defRPr/>
            </a:pP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Compenser une plus-value avec une moins-value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15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9552" y="620688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68313" y="1268413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-    PRINCIPE DE PRUDENCE</a:t>
            </a:r>
            <a:r>
              <a:rPr lang="fr-FR" altLang="fr-FR" sz="2400">
                <a:solidFill>
                  <a:srgbClr val="000099"/>
                </a:solidFill>
                <a:latin typeface="Times New Roman" pitchFamily="16" charset="0"/>
                <a:cs typeface="Times New Roman" pitchFamily="16" charset="0"/>
              </a:rPr>
              <a:t> 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71550" y="2492375"/>
            <a:ext cx="6480175" cy="4156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Objectif : toujours chercher à être au plus proche de la réalité.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dirty="0">
              <a:solidFill>
                <a:srgbClr val="0070C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eaLnBrk="1" hangingPunct="1">
              <a:buClr>
                <a:srgbClr val="000000"/>
              </a:buClr>
              <a:buSzPct val="100000"/>
              <a:buFontTx/>
              <a:buChar char="-"/>
              <a:defRPr/>
            </a:pP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Ne pas surestimer un risque pour minimiser le résultats</a:t>
            </a:r>
          </a:p>
          <a:p>
            <a:pPr marL="342900" indent="-342900" eaLnBrk="1" hangingPunct="1">
              <a:buClr>
                <a:srgbClr val="000000"/>
              </a:buClr>
              <a:buSzPct val="100000"/>
              <a:buFontTx/>
              <a:buChar char="-"/>
              <a:defRPr/>
            </a:pP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Ne pas l’ignorer pour améliorer le résultat</a:t>
            </a:r>
          </a:p>
          <a:p>
            <a:pPr marL="342900" indent="-342900" eaLnBrk="1" hangingPunct="1">
              <a:buClr>
                <a:srgbClr val="000000"/>
              </a:buClr>
              <a:buSzPct val="100000"/>
              <a:buFontTx/>
              <a:buChar char="-"/>
              <a:defRPr/>
            </a:pPr>
            <a:endParaRPr lang="fr-FR" dirty="0">
              <a:solidFill>
                <a:srgbClr val="0070C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Ainsi :</a:t>
            </a:r>
          </a:p>
          <a:p>
            <a:pPr marL="342900" indent="-342900" eaLnBrk="1" hangingPunct="1">
              <a:buClr>
                <a:srgbClr val="000000"/>
              </a:buClr>
              <a:buSzPct val="100000"/>
              <a:buFontTx/>
              <a:buChar char="-"/>
              <a:defRPr/>
            </a:pP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Une dépréciation est toujours constatée au bilan</a:t>
            </a:r>
          </a:p>
          <a:p>
            <a:pPr marL="342900" indent="-342900" eaLnBrk="1" hangingPunct="1">
              <a:buClr>
                <a:srgbClr val="000000"/>
              </a:buClr>
              <a:buSzPct val="100000"/>
              <a:buFontTx/>
              <a:buChar char="-"/>
              <a:defRPr/>
            </a:pP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Une plus-value potentielle n’est pas comptabilisée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16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683568" y="1124744"/>
            <a:ext cx="816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71550" y="1773238"/>
            <a:ext cx="79216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70C0"/>
                </a:solidFill>
              </a:rPr>
              <a:t>1/01 Mr X crée une entreprise et apporte 10 000 euros qu’il dépose en banque</a:t>
            </a:r>
          </a:p>
        </p:txBody>
      </p:sp>
      <p:graphicFrame>
        <p:nvGraphicFramePr>
          <p:cNvPr id="14339" name="Group 3"/>
          <p:cNvGraphicFramePr>
            <a:graphicFrameLocks noGrp="1"/>
          </p:cNvGraphicFramePr>
          <p:nvPr/>
        </p:nvGraphicFramePr>
        <p:xfrm>
          <a:off x="250825" y="3213100"/>
          <a:ext cx="8716963" cy="2392363"/>
        </p:xfrm>
        <a:graphic>
          <a:graphicData uri="http://schemas.openxmlformats.org/drawingml/2006/table">
            <a:tbl>
              <a:tblPr/>
              <a:tblGrid>
                <a:gridCol w="3384550">
                  <a:extLst>
                    <a:ext uri="{9D8B030D-6E8A-4147-A177-3AD203B41FA5}"/>
                  </a:extLst>
                </a:gridCol>
                <a:gridCol w="976313">
                  <a:extLst>
                    <a:ext uri="{9D8B030D-6E8A-4147-A177-3AD203B41FA5}"/>
                  </a:extLst>
                </a:gridCol>
                <a:gridCol w="3441700">
                  <a:extLst>
                    <a:ext uri="{9D8B030D-6E8A-4147-A177-3AD203B41FA5}"/>
                  </a:extLst>
                </a:gridCol>
                <a:gridCol w="914400">
                  <a:extLst>
                    <a:ext uri="{9D8B030D-6E8A-4147-A177-3AD203B41FA5}"/>
                  </a:extLst>
                </a:gridCol>
              </a:tblGrid>
              <a:tr h="50323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éléments</a:t>
                      </a:r>
                    </a:p>
                  </a:txBody>
                  <a:tcPr marL="90000" marR="90000" marT="468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mt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éléments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mt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5462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banque</a:t>
                      </a:r>
                    </a:p>
                  </a:txBody>
                  <a:tcPr marL="90000" marR="90000" marT="468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10 000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CAPITAL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10 000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10 000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10 000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9482" name="Text Box 47"/>
          <p:cNvSpPr txBox="1">
            <a:spLocks noChangeArrowheads="1"/>
          </p:cNvSpPr>
          <p:nvPr/>
        </p:nvSpPr>
        <p:spPr bwMode="auto">
          <a:xfrm>
            <a:off x="6804025" y="2781300"/>
            <a:ext cx="1512888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fr-FR" altLang="fr-FR" sz="1800">
                <a:solidFill>
                  <a:srgbClr val="00B050"/>
                </a:solidFill>
              </a:rPr>
              <a:t>PASSIF</a:t>
            </a:r>
          </a:p>
        </p:txBody>
      </p:sp>
      <p:sp>
        <p:nvSpPr>
          <p:cNvPr id="19483" name="Text Box 48"/>
          <p:cNvSpPr txBox="1">
            <a:spLocks noChangeArrowheads="1"/>
          </p:cNvSpPr>
          <p:nvPr/>
        </p:nvSpPr>
        <p:spPr bwMode="auto">
          <a:xfrm>
            <a:off x="251520" y="2780928"/>
            <a:ext cx="1512888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fr-FR" altLang="fr-FR" sz="1800" dirty="0" smtClean="0">
                <a:solidFill>
                  <a:srgbClr val="00B050"/>
                </a:solidFill>
              </a:rPr>
              <a:t>ACTIF</a:t>
            </a:r>
            <a:endParaRPr lang="fr-FR" altLang="fr-FR" sz="1800" dirty="0">
              <a:solidFill>
                <a:srgbClr val="00B050"/>
              </a:solidFill>
            </a:endParaRPr>
          </a:p>
        </p:txBody>
      </p:sp>
      <p:sp>
        <p:nvSpPr>
          <p:cNvPr id="19484" name="Text Box 49"/>
          <p:cNvSpPr txBox="1">
            <a:spLocks noChangeArrowheads="1"/>
          </p:cNvSpPr>
          <p:nvPr/>
        </p:nvSpPr>
        <p:spPr bwMode="auto">
          <a:xfrm>
            <a:off x="2195513" y="2781300"/>
            <a:ext cx="453707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750"/>
              </a:spcBef>
              <a:buClrTx/>
              <a:buFontTx/>
              <a:buNone/>
            </a:pPr>
            <a:r>
              <a:rPr lang="fr-FR" altLang="fr-FR" sz="1200" b="1" dirty="0">
                <a:solidFill>
                  <a:srgbClr val="0070C0"/>
                </a:solidFill>
              </a:rPr>
              <a:t>BILAN AU 1</a:t>
            </a:r>
            <a:r>
              <a:rPr lang="fr-FR" altLang="fr-FR" sz="1200" b="1" baseline="30000" dirty="0">
                <a:solidFill>
                  <a:srgbClr val="0070C0"/>
                </a:solidFill>
              </a:rPr>
              <a:t>ER</a:t>
            </a:r>
            <a:r>
              <a:rPr lang="fr-FR" altLang="fr-FR" sz="1200" b="1" dirty="0">
                <a:solidFill>
                  <a:srgbClr val="0070C0"/>
                </a:solidFill>
              </a:rPr>
              <a:t> JANVIER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17</a:t>
            </a:fld>
            <a:endParaRPr lang="fr-FR" altLang="fr-FR" dirty="0">
              <a:solidFill>
                <a:srgbClr val="00B050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 bwMode="auto">
          <a:xfrm>
            <a:off x="251520" y="5589240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/>
          <p:cNvCxnSpPr/>
          <p:nvPr/>
        </p:nvCxnSpPr>
        <p:spPr bwMode="auto">
          <a:xfrm>
            <a:off x="251520" y="5229200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necteur droit 11"/>
          <p:cNvCxnSpPr/>
          <p:nvPr/>
        </p:nvCxnSpPr>
        <p:spPr bwMode="auto">
          <a:xfrm>
            <a:off x="251520" y="3717032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eur droit 12"/>
          <p:cNvCxnSpPr/>
          <p:nvPr/>
        </p:nvCxnSpPr>
        <p:spPr bwMode="auto">
          <a:xfrm>
            <a:off x="251520" y="3212976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cteur droit 14"/>
          <p:cNvCxnSpPr/>
          <p:nvPr/>
        </p:nvCxnSpPr>
        <p:spPr bwMode="auto">
          <a:xfrm>
            <a:off x="251520" y="3212976"/>
            <a:ext cx="0" cy="237626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/>
          <p:cNvCxnSpPr/>
          <p:nvPr/>
        </p:nvCxnSpPr>
        <p:spPr bwMode="auto">
          <a:xfrm>
            <a:off x="3635896" y="3212976"/>
            <a:ext cx="0" cy="237626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/>
          <p:cNvCxnSpPr/>
          <p:nvPr/>
        </p:nvCxnSpPr>
        <p:spPr bwMode="auto">
          <a:xfrm>
            <a:off x="4644008" y="3212976"/>
            <a:ext cx="0" cy="237626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cteur droit 17"/>
          <p:cNvCxnSpPr/>
          <p:nvPr/>
        </p:nvCxnSpPr>
        <p:spPr bwMode="auto">
          <a:xfrm>
            <a:off x="8028384" y="3212976"/>
            <a:ext cx="0" cy="237626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539552" y="620688"/>
            <a:ext cx="816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FF0000"/>
                </a:solidFill>
              </a:rPr>
              <a:t>DOSSIER 1 – COMPRENDRE LE BILAN</a:t>
            </a:r>
          </a:p>
        </p:txBody>
      </p:sp>
      <p:graphicFrame>
        <p:nvGraphicFramePr>
          <p:cNvPr id="15362" name="Group 2"/>
          <p:cNvGraphicFramePr>
            <a:graphicFrameLocks noGrp="1"/>
          </p:cNvGraphicFramePr>
          <p:nvPr/>
        </p:nvGraphicFramePr>
        <p:xfrm>
          <a:off x="250825" y="3213100"/>
          <a:ext cx="8716963" cy="2320925"/>
        </p:xfrm>
        <a:graphic>
          <a:graphicData uri="http://schemas.openxmlformats.org/drawingml/2006/table">
            <a:tbl>
              <a:tblPr/>
              <a:tblGrid>
                <a:gridCol w="3384550">
                  <a:extLst>
                    <a:ext uri="{9D8B030D-6E8A-4147-A177-3AD203B41FA5}"/>
                  </a:extLst>
                </a:gridCol>
                <a:gridCol w="976313">
                  <a:extLst>
                    <a:ext uri="{9D8B030D-6E8A-4147-A177-3AD203B41FA5}"/>
                  </a:extLst>
                </a:gridCol>
                <a:gridCol w="3441700">
                  <a:extLst>
                    <a:ext uri="{9D8B030D-6E8A-4147-A177-3AD203B41FA5}"/>
                  </a:extLst>
                </a:gridCol>
                <a:gridCol w="914400">
                  <a:extLst>
                    <a:ext uri="{9D8B030D-6E8A-4147-A177-3AD203B41FA5}"/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éléments</a:t>
                      </a:r>
                    </a:p>
                  </a:txBody>
                  <a:tcPr marL="90000" marR="90000" marT="468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mt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éléments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mt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5462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Stock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banque</a:t>
                      </a:r>
                    </a:p>
                  </a:txBody>
                  <a:tcPr marL="90000" marR="90000" marT="468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5000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7500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CAPITAL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FOURNISSEURS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2500</a:t>
                      </a: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12 500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12 500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0505" name="Text Box 46"/>
          <p:cNvSpPr txBox="1">
            <a:spLocks noChangeArrowheads="1"/>
          </p:cNvSpPr>
          <p:nvPr/>
        </p:nvSpPr>
        <p:spPr bwMode="auto">
          <a:xfrm>
            <a:off x="6804025" y="2781300"/>
            <a:ext cx="1512888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fr-FR" altLang="fr-FR" sz="1800">
                <a:solidFill>
                  <a:srgbClr val="00B050"/>
                </a:solidFill>
              </a:rPr>
              <a:t>PASSIF</a:t>
            </a:r>
          </a:p>
        </p:txBody>
      </p:sp>
      <p:sp>
        <p:nvSpPr>
          <p:cNvPr id="20506" name="Text Box 47"/>
          <p:cNvSpPr txBox="1">
            <a:spLocks noChangeArrowheads="1"/>
          </p:cNvSpPr>
          <p:nvPr/>
        </p:nvSpPr>
        <p:spPr bwMode="auto">
          <a:xfrm>
            <a:off x="250825" y="2781300"/>
            <a:ext cx="1512888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fr-FR" altLang="fr-FR" sz="1800" dirty="0" smtClean="0">
                <a:solidFill>
                  <a:srgbClr val="00B050"/>
                </a:solidFill>
              </a:rPr>
              <a:t>ACTIF</a:t>
            </a:r>
            <a:endParaRPr lang="fr-FR" altLang="fr-FR" sz="1800" dirty="0">
              <a:solidFill>
                <a:srgbClr val="00B050"/>
              </a:solidFill>
            </a:endParaRPr>
          </a:p>
        </p:txBody>
      </p:sp>
      <p:sp>
        <p:nvSpPr>
          <p:cNvPr id="20507" name="Text Box 48"/>
          <p:cNvSpPr txBox="1">
            <a:spLocks noChangeArrowheads="1"/>
          </p:cNvSpPr>
          <p:nvPr/>
        </p:nvSpPr>
        <p:spPr bwMode="auto">
          <a:xfrm>
            <a:off x="2195513" y="2781300"/>
            <a:ext cx="453707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750"/>
              </a:spcBef>
              <a:buClrTx/>
              <a:buFontTx/>
              <a:buNone/>
            </a:pPr>
            <a:r>
              <a:rPr lang="fr-FR" altLang="fr-FR" sz="1200" b="1">
                <a:solidFill>
                  <a:srgbClr val="0070C0"/>
                </a:solidFill>
              </a:rPr>
              <a:t>BILAN AU 3 JANVIER</a:t>
            </a:r>
          </a:p>
        </p:txBody>
      </p: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179388" y="1125538"/>
            <a:ext cx="8497887" cy="120251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70C0"/>
                </a:solidFill>
              </a:rPr>
              <a:t>3/01 L’entreprise X achète un stock au fournisseur pour 5 000 euros. Il paie la moitié au  comptant (règlement immédiat) par chèque bancaire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18</a:t>
            </a:fld>
            <a:endParaRPr lang="fr-FR" altLang="fr-FR" dirty="0">
              <a:solidFill>
                <a:srgbClr val="00B050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 bwMode="auto">
          <a:xfrm>
            <a:off x="251520" y="5517232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cteur droit 9"/>
          <p:cNvCxnSpPr/>
          <p:nvPr/>
        </p:nvCxnSpPr>
        <p:spPr bwMode="auto">
          <a:xfrm>
            <a:off x="251520" y="5157192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/>
          <p:cNvCxnSpPr/>
          <p:nvPr/>
        </p:nvCxnSpPr>
        <p:spPr bwMode="auto">
          <a:xfrm>
            <a:off x="251520" y="3645024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necteur droit 11"/>
          <p:cNvCxnSpPr/>
          <p:nvPr/>
        </p:nvCxnSpPr>
        <p:spPr bwMode="auto">
          <a:xfrm>
            <a:off x="323528" y="3212976"/>
            <a:ext cx="864096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cteur droit 17"/>
          <p:cNvCxnSpPr/>
          <p:nvPr/>
        </p:nvCxnSpPr>
        <p:spPr bwMode="auto">
          <a:xfrm>
            <a:off x="251520" y="3212976"/>
            <a:ext cx="0" cy="230425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droit 18"/>
          <p:cNvCxnSpPr/>
          <p:nvPr/>
        </p:nvCxnSpPr>
        <p:spPr bwMode="auto">
          <a:xfrm>
            <a:off x="3635896" y="3212976"/>
            <a:ext cx="0" cy="230425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cteur droit 19"/>
          <p:cNvCxnSpPr/>
          <p:nvPr/>
        </p:nvCxnSpPr>
        <p:spPr bwMode="auto">
          <a:xfrm>
            <a:off x="4644008" y="3212976"/>
            <a:ext cx="0" cy="230425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Connecteur droit 23"/>
          <p:cNvCxnSpPr/>
          <p:nvPr/>
        </p:nvCxnSpPr>
        <p:spPr bwMode="auto">
          <a:xfrm>
            <a:off x="8028384" y="3212976"/>
            <a:ext cx="0" cy="230425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onnecteur droit 24"/>
          <p:cNvCxnSpPr/>
          <p:nvPr/>
        </p:nvCxnSpPr>
        <p:spPr bwMode="auto">
          <a:xfrm>
            <a:off x="8892480" y="3212976"/>
            <a:ext cx="0" cy="230425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5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67544" y="620688"/>
            <a:ext cx="816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7308850" y="2781300"/>
            <a:ext cx="1512888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fr-FR" altLang="fr-FR" sz="1800" dirty="0">
                <a:solidFill>
                  <a:srgbClr val="00B050"/>
                </a:solidFill>
              </a:rPr>
              <a:t>PASSIF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50825" y="2781300"/>
            <a:ext cx="1512888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fr-FR" altLang="fr-FR" sz="1800" dirty="0" smtClean="0">
                <a:solidFill>
                  <a:srgbClr val="00B050"/>
                </a:solidFill>
              </a:rPr>
              <a:t>ACTIF</a:t>
            </a:r>
            <a:endParaRPr lang="fr-FR" altLang="fr-FR" sz="1800" dirty="0">
              <a:solidFill>
                <a:srgbClr val="00B050"/>
              </a:solidFill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2195513" y="2781300"/>
            <a:ext cx="453707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750"/>
              </a:spcBef>
              <a:buClrTx/>
              <a:buFontTx/>
              <a:buNone/>
            </a:pPr>
            <a:r>
              <a:rPr lang="fr-FR" altLang="fr-FR" sz="1200" b="1" dirty="0">
                <a:solidFill>
                  <a:srgbClr val="0070C0"/>
                </a:solidFill>
              </a:rPr>
              <a:t>BILAN AU 5 JANVIER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9750" y="1209675"/>
            <a:ext cx="7921625" cy="15573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70C0"/>
                </a:solidFill>
              </a:rPr>
              <a:t>5/01 L’entreprise X vend 1/5 du stock 1 400 euros, 400€ payés au comptant le reste à 30 jours (crédit accordé à nos clients : vente à crédit)</a:t>
            </a:r>
          </a:p>
        </p:txBody>
      </p:sp>
      <p:graphicFrame>
        <p:nvGraphicFramePr>
          <p:cNvPr id="16390" name="Group 6"/>
          <p:cNvGraphicFramePr>
            <a:graphicFrameLocks noGrp="1"/>
          </p:cNvGraphicFramePr>
          <p:nvPr/>
        </p:nvGraphicFramePr>
        <p:xfrm>
          <a:off x="323850" y="3213100"/>
          <a:ext cx="8499475" cy="2954338"/>
        </p:xfrm>
        <a:graphic>
          <a:graphicData uri="http://schemas.openxmlformats.org/drawingml/2006/table">
            <a:tbl>
              <a:tblPr/>
              <a:tblGrid>
                <a:gridCol w="3298825">
                  <a:extLst>
                    <a:ext uri="{9D8B030D-6E8A-4147-A177-3AD203B41FA5}"/>
                  </a:extLst>
                </a:gridCol>
                <a:gridCol w="954088">
                  <a:extLst>
                    <a:ext uri="{9D8B030D-6E8A-4147-A177-3AD203B41FA5}"/>
                  </a:extLst>
                </a:gridCol>
                <a:gridCol w="3022600">
                  <a:extLst>
                    <a:ext uri="{9D8B030D-6E8A-4147-A177-3AD203B41FA5}"/>
                  </a:extLst>
                </a:gridCol>
                <a:gridCol w="1223962">
                  <a:extLst>
                    <a:ext uri="{9D8B030D-6E8A-4147-A177-3AD203B41FA5}"/>
                  </a:extLst>
                </a:gridCol>
              </a:tblGrid>
              <a:tr h="55086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éléments</a:t>
                      </a:r>
                    </a:p>
                  </a:txBody>
                  <a:tcPr marL="90000" marR="90000" marT="468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mt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éléments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mt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97643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Stock (5000 – 1000)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Clients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Banque 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(7 500 + 400)</a:t>
                      </a:r>
                    </a:p>
                  </a:txBody>
                  <a:tcPr marL="90000" marR="90000" marT="468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7 900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CAPITAL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RESULTAT (BENEFICE)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FOURNISSEURS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10 000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2 500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12 900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12 900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19</a:t>
            </a:fld>
            <a:endParaRPr lang="fr-FR" altLang="fr-FR" dirty="0">
              <a:solidFill>
                <a:srgbClr val="00B050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 bwMode="auto">
          <a:xfrm>
            <a:off x="323528" y="3212976"/>
            <a:ext cx="849694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cteur droit 9"/>
          <p:cNvCxnSpPr/>
          <p:nvPr/>
        </p:nvCxnSpPr>
        <p:spPr bwMode="auto">
          <a:xfrm>
            <a:off x="323528" y="3789040"/>
            <a:ext cx="849694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cteur droit 13"/>
          <p:cNvCxnSpPr/>
          <p:nvPr/>
        </p:nvCxnSpPr>
        <p:spPr bwMode="auto">
          <a:xfrm>
            <a:off x="323528" y="5733256"/>
            <a:ext cx="849694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/>
          <p:cNvCxnSpPr/>
          <p:nvPr/>
        </p:nvCxnSpPr>
        <p:spPr bwMode="auto">
          <a:xfrm>
            <a:off x="323528" y="6165304"/>
            <a:ext cx="849694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cteur droit 17"/>
          <p:cNvCxnSpPr/>
          <p:nvPr/>
        </p:nvCxnSpPr>
        <p:spPr bwMode="auto">
          <a:xfrm>
            <a:off x="323528" y="3212976"/>
            <a:ext cx="0" cy="295232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onnecteur droit 22"/>
          <p:cNvCxnSpPr/>
          <p:nvPr/>
        </p:nvCxnSpPr>
        <p:spPr bwMode="auto">
          <a:xfrm>
            <a:off x="3635896" y="3212976"/>
            <a:ext cx="0" cy="295232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Connecteur droit 23"/>
          <p:cNvCxnSpPr/>
          <p:nvPr/>
        </p:nvCxnSpPr>
        <p:spPr bwMode="auto">
          <a:xfrm>
            <a:off x="4572000" y="3212976"/>
            <a:ext cx="0" cy="295232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onnecteur droit 24"/>
          <p:cNvCxnSpPr/>
          <p:nvPr/>
        </p:nvCxnSpPr>
        <p:spPr bwMode="auto">
          <a:xfrm>
            <a:off x="8820472" y="3212976"/>
            <a:ext cx="0" cy="295232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Connecteur droit 26"/>
          <p:cNvCxnSpPr/>
          <p:nvPr/>
        </p:nvCxnSpPr>
        <p:spPr bwMode="auto">
          <a:xfrm>
            <a:off x="7596336" y="3284984"/>
            <a:ext cx="0" cy="295232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179388" y="2133600"/>
            <a:ext cx="9144000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1 - Fondements du système </a:t>
            </a:r>
            <a:endParaRPr lang="fr-FR" altLang="fr-FR" sz="2400" b="1" dirty="0" smtClean="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b="1" dirty="0" smtClean="0">
                <a:solidFill>
                  <a:srgbClr val="FF0000"/>
                </a:solidFill>
              </a:rPr>
              <a:t>d'information </a:t>
            </a:r>
            <a:r>
              <a:rPr lang="fr-FR" altLang="fr-FR" sz="2400" b="1" dirty="0">
                <a:solidFill>
                  <a:srgbClr val="FF0000"/>
                </a:solidFill>
              </a:rPr>
              <a:t>comptable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B050"/>
                </a:solidFill>
              </a:rPr>
              <a:t>Objectifs :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70C0"/>
                </a:solidFill>
              </a:rPr>
              <a:t>Comprendre les objectifs de la comptabilité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70C0"/>
                </a:solidFill>
              </a:rPr>
              <a:t>Qu’est-ce que le système comptable ?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70C0"/>
                </a:solidFill>
              </a:rPr>
              <a:t>Quelles obligations comptables ?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70C0"/>
                </a:solidFill>
              </a:rPr>
              <a:t>Le plan comptable, le système de la partie double.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-179388" y="620713"/>
            <a:ext cx="412432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9A0000"/>
              </a:buClr>
              <a:buFont typeface="Wingdings" charset="2"/>
              <a:buChar char=""/>
            </a:pPr>
            <a:r>
              <a:rPr lang="fr-FR" altLang="fr-FR" sz="2400" b="1" dirty="0">
                <a:solidFill>
                  <a:schemeClr val="accent2">
                    <a:lumMod val="75000"/>
                  </a:schemeClr>
                </a:solidFill>
              </a:rPr>
              <a:t>Systèmes comptables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2</a:t>
            </a:fld>
            <a:endParaRPr lang="fr-FR" altLang="fr-FR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67544" y="620688"/>
            <a:ext cx="816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FF0000"/>
                </a:solidFill>
              </a:rPr>
              <a:t>DOSSIER 1 – COMPRENDRE LE BILAN</a:t>
            </a:r>
          </a:p>
        </p:txBody>
      </p:sp>
      <p:graphicFrame>
        <p:nvGraphicFramePr>
          <p:cNvPr id="17410" name="Group 2"/>
          <p:cNvGraphicFramePr>
            <a:graphicFrameLocks noGrp="1"/>
          </p:cNvGraphicFramePr>
          <p:nvPr/>
        </p:nvGraphicFramePr>
        <p:xfrm>
          <a:off x="250825" y="3213100"/>
          <a:ext cx="8716963" cy="2322513"/>
        </p:xfrm>
        <a:graphic>
          <a:graphicData uri="http://schemas.openxmlformats.org/drawingml/2006/table">
            <a:tbl>
              <a:tblPr/>
              <a:tblGrid>
                <a:gridCol w="3384550">
                  <a:extLst>
                    <a:ext uri="{9D8B030D-6E8A-4147-A177-3AD203B41FA5}"/>
                  </a:extLst>
                </a:gridCol>
                <a:gridCol w="976313">
                  <a:extLst>
                    <a:ext uri="{9D8B030D-6E8A-4147-A177-3AD203B41FA5}"/>
                  </a:extLst>
                </a:gridCol>
                <a:gridCol w="3441700">
                  <a:extLst>
                    <a:ext uri="{9D8B030D-6E8A-4147-A177-3AD203B41FA5}"/>
                  </a:extLst>
                </a:gridCol>
                <a:gridCol w="914400">
                  <a:extLst>
                    <a:ext uri="{9D8B030D-6E8A-4147-A177-3AD203B41FA5}"/>
                  </a:extLst>
                </a:gridCol>
              </a:tblGrid>
              <a:tr h="43183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éléments</a:t>
                      </a:r>
                    </a:p>
                  </a:txBody>
                  <a:tcPr marL="90000" marR="90000" marT="46804" marB="46804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mt</a:t>
                      </a:r>
                    </a:p>
                  </a:txBody>
                  <a:tcPr marL="90000" marR="90000" marT="46804" marB="4680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éléments</a:t>
                      </a:r>
                    </a:p>
                  </a:txBody>
                  <a:tcPr marL="90000" marR="90000" marT="46804" marB="4680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mt</a:t>
                      </a:r>
                    </a:p>
                  </a:txBody>
                  <a:tcPr marL="90000" marR="90000" marT="46804" marB="4680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5477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vitrine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Banque (7900 – 400+20000)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Stock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Clients (créance)</a:t>
                      </a:r>
                    </a:p>
                  </a:txBody>
                  <a:tcPr marL="90000" marR="90000" marT="46804" marB="46804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27 500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1 000</a:t>
                      </a:r>
                    </a:p>
                  </a:txBody>
                  <a:tcPr marL="90000" marR="90000" marT="46804" marB="4680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CAPITAL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Bénéfice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Emprunt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Fournisseur (dette)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4" marB="4680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10 000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20000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2 500</a:t>
                      </a:r>
                    </a:p>
                  </a:txBody>
                  <a:tcPr marL="90000" marR="90000" marT="46804" marB="4680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4292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4" marB="46804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32 900</a:t>
                      </a:r>
                    </a:p>
                  </a:txBody>
                  <a:tcPr marL="90000" marR="90000" marT="46804" marB="4680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4" marB="4680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32 900</a:t>
                      </a:r>
                    </a:p>
                  </a:txBody>
                  <a:tcPr marL="90000" marR="90000" marT="46804" marB="4680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2553" name="Text Box 46"/>
          <p:cNvSpPr txBox="1">
            <a:spLocks noChangeArrowheads="1"/>
          </p:cNvSpPr>
          <p:nvPr/>
        </p:nvSpPr>
        <p:spPr bwMode="auto">
          <a:xfrm>
            <a:off x="7308850" y="2781300"/>
            <a:ext cx="1512888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fr-FR" altLang="fr-FR" sz="1800" dirty="0">
                <a:solidFill>
                  <a:srgbClr val="00B050"/>
                </a:solidFill>
              </a:rPr>
              <a:t>PASSIF</a:t>
            </a:r>
          </a:p>
        </p:txBody>
      </p:sp>
      <p:sp>
        <p:nvSpPr>
          <p:cNvPr id="22554" name="Text Box 47"/>
          <p:cNvSpPr txBox="1">
            <a:spLocks noChangeArrowheads="1"/>
          </p:cNvSpPr>
          <p:nvPr/>
        </p:nvSpPr>
        <p:spPr bwMode="auto">
          <a:xfrm>
            <a:off x="250825" y="2781300"/>
            <a:ext cx="1512888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fr-FR" altLang="fr-FR" sz="1800" dirty="0" smtClean="0">
                <a:solidFill>
                  <a:srgbClr val="00B050"/>
                </a:solidFill>
              </a:rPr>
              <a:t>ACTIF</a:t>
            </a:r>
            <a:endParaRPr lang="fr-FR" altLang="fr-FR" sz="1800" dirty="0"/>
          </a:p>
        </p:txBody>
      </p:sp>
      <p:sp>
        <p:nvSpPr>
          <p:cNvPr id="22555" name="Text Box 48"/>
          <p:cNvSpPr txBox="1">
            <a:spLocks noChangeArrowheads="1"/>
          </p:cNvSpPr>
          <p:nvPr/>
        </p:nvSpPr>
        <p:spPr bwMode="auto">
          <a:xfrm>
            <a:off x="2195513" y="2781300"/>
            <a:ext cx="453707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750"/>
              </a:spcBef>
              <a:buClrTx/>
              <a:buFontTx/>
              <a:buNone/>
            </a:pPr>
            <a:r>
              <a:rPr lang="fr-FR" altLang="fr-FR" sz="1200" b="1">
                <a:solidFill>
                  <a:srgbClr val="0070C0"/>
                </a:solidFill>
              </a:rPr>
              <a:t>BILAN AU 5 JANVIER</a:t>
            </a:r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250825" y="1125538"/>
            <a:ext cx="8570913" cy="119856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000" i="1" dirty="0">
                <a:solidFill>
                  <a:srgbClr val="0070C0"/>
                </a:solidFill>
              </a:rPr>
              <a:t>6/01 Achat d’une vitrine pour 400 euros, paiement comptant par chèque bancaire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000" i="1" dirty="0">
                <a:solidFill>
                  <a:srgbClr val="0070C0"/>
                </a:solidFill>
              </a:rPr>
              <a:t>Obtention d’un prêt de 20000 euros déposé en banque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20</a:t>
            </a:fld>
            <a:endParaRPr lang="fr-FR" altLang="fr-FR" dirty="0">
              <a:solidFill>
                <a:srgbClr val="00B050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 bwMode="auto">
          <a:xfrm>
            <a:off x="251520" y="3212976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cteur droit 9"/>
          <p:cNvCxnSpPr/>
          <p:nvPr/>
        </p:nvCxnSpPr>
        <p:spPr bwMode="auto">
          <a:xfrm>
            <a:off x="251520" y="3645024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/>
          <p:cNvCxnSpPr/>
          <p:nvPr/>
        </p:nvCxnSpPr>
        <p:spPr bwMode="auto">
          <a:xfrm>
            <a:off x="251520" y="5157192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necteur droit 11"/>
          <p:cNvCxnSpPr/>
          <p:nvPr/>
        </p:nvCxnSpPr>
        <p:spPr bwMode="auto">
          <a:xfrm>
            <a:off x="251520" y="5517232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eur droit 12"/>
          <p:cNvCxnSpPr/>
          <p:nvPr/>
        </p:nvCxnSpPr>
        <p:spPr bwMode="auto">
          <a:xfrm>
            <a:off x="251520" y="3212976"/>
            <a:ext cx="0" cy="230425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cteur droit 14"/>
          <p:cNvCxnSpPr/>
          <p:nvPr/>
        </p:nvCxnSpPr>
        <p:spPr bwMode="auto">
          <a:xfrm>
            <a:off x="3635896" y="3212976"/>
            <a:ext cx="0" cy="230425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/>
          <p:cNvCxnSpPr/>
          <p:nvPr/>
        </p:nvCxnSpPr>
        <p:spPr bwMode="auto">
          <a:xfrm>
            <a:off x="4644008" y="3212976"/>
            <a:ext cx="0" cy="230425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/>
          <p:cNvCxnSpPr/>
          <p:nvPr/>
        </p:nvCxnSpPr>
        <p:spPr bwMode="auto">
          <a:xfrm>
            <a:off x="8028384" y="3212976"/>
            <a:ext cx="0" cy="230425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cteur droit 17"/>
          <p:cNvCxnSpPr/>
          <p:nvPr/>
        </p:nvCxnSpPr>
        <p:spPr bwMode="auto">
          <a:xfrm>
            <a:off x="9144000" y="3140968"/>
            <a:ext cx="0" cy="230425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981075" y="620713"/>
            <a:ext cx="816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graphicFrame>
        <p:nvGraphicFramePr>
          <p:cNvPr id="18434" name="Group 2"/>
          <p:cNvGraphicFramePr>
            <a:graphicFrameLocks noGrp="1"/>
          </p:cNvGraphicFramePr>
          <p:nvPr/>
        </p:nvGraphicFramePr>
        <p:xfrm>
          <a:off x="250825" y="3213100"/>
          <a:ext cx="8716963" cy="2552700"/>
        </p:xfrm>
        <a:graphic>
          <a:graphicData uri="http://schemas.openxmlformats.org/drawingml/2006/table">
            <a:tbl>
              <a:tblPr/>
              <a:tblGrid>
                <a:gridCol w="3384550">
                  <a:extLst>
                    <a:ext uri="{9D8B030D-6E8A-4147-A177-3AD203B41FA5}"/>
                  </a:extLst>
                </a:gridCol>
                <a:gridCol w="976313">
                  <a:extLst>
                    <a:ext uri="{9D8B030D-6E8A-4147-A177-3AD203B41FA5}"/>
                  </a:extLst>
                </a:gridCol>
                <a:gridCol w="3441700">
                  <a:extLst>
                    <a:ext uri="{9D8B030D-6E8A-4147-A177-3AD203B41FA5}"/>
                  </a:extLst>
                </a:gridCol>
                <a:gridCol w="914400">
                  <a:extLst>
                    <a:ext uri="{9D8B030D-6E8A-4147-A177-3AD203B41FA5}"/>
                  </a:extLst>
                </a:gridCol>
              </a:tblGrid>
              <a:tr h="41112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éléments</a:t>
                      </a:r>
                    </a:p>
                  </a:txBody>
                  <a:tcPr marL="90000" marR="90000" marT="46796" marB="46796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mt</a:t>
                      </a:r>
                    </a:p>
                  </a:txBody>
                  <a:tcPr marL="90000" marR="90000" marT="46796" marB="46796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éléments</a:t>
                      </a:r>
                    </a:p>
                  </a:txBody>
                  <a:tcPr marL="90000" marR="90000" marT="46796" marB="46796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mt</a:t>
                      </a:r>
                    </a:p>
                  </a:txBody>
                  <a:tcPr marL="90000" marR="90000" marT="46796" marB="46796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79870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vitrine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Banque (27500 – 2100)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Stock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Clients (créance)</a:t>
                      </a:r>
                    </a:p>
                  </a:txBody>
                  <a:tcPr marL="90000" marR="90000" marT="46796" marB="46796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25 400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1 000</a:t>
                      </a:r>
                    </a:p>
                  </a:txBody>
                  <a:tcPr marL="90000" marR="90000" marT="46796" marB="46796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CAPITAL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RESULTAT DE L’EXERCIDE Bénéfice 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(400 -100)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Emprunt (20000 – 2000)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Fournisseur (dette)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796" marB="46796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10 000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300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18 000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2 500</a:t>
                      </a:r>
                    </a:p>
                  </a:txBody>
                  <a:tcPr marL="90000" marR="90000" marT="46796" marB="46796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4287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796" marB="46796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30 800</a:t>
                      </a:r>
                    </a:p>
                  </a:txBody>
                  <a:tcPr marL="90000" marR="90000" marT="46796" marB="46796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796" marB="46796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30 800</a:t>
                      </a:r>
                    </a:p>
                  </a:txBody>
                  <a:tcPr marL="90000" marR="90000" marT="46796" marB="46796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3577" name="Text Box 46"/>
          <p:cNvSpPr txBox="1">
            <a:spLocks noChangeArrowheads="1"/>
          </p:cNvSpPr>
          <p:nvPr/>
        </p:nvSpPr>
        <p:spPr bwMode="auto">
          <a:xfrm>
            <a:off x="7308304" y="2780928"/>
            <a:ext cx="1512888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fr-FR" altLang="fr-FR" sz="1800" dirty="0" smtClean="0">
                <a:solidFill>
                  <a:srgbClr val="00B050"/>
                </a:solidFill>
              </a:rPr>
              <a:t>PASSIF</a:t>
            </a:r>
            <a:endParaRPr lang="fr-FR" altLang="fr-FR" sz="1800" dirty="0">
              <a:solidFill>
                <a:srgbClr val="00B050"/>
              </a:solidFill>
            </a:endParaRPr>
          </a:p>
        </p:txBody>
      </p:sp>
      <p:sp>
        <p:nvSpPr>
          <p:cNvPr id="23578" name="Text Box 47"/>
          <p:cNvSpPr txBox="1">
            <a:spLocks noChangeArrowheads="1"/>
          </p:cNvSpPr>
          <p:nvPr/>
        </p:nvSpPr>
        <p:spPr bwMode="auto">
          <a:xfrm>
            <a:off x="250825" y="2781300"/>
            <a:ext cx="1512888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fr-FR" altLang="fr-FR" sz="1800" dirty="0" smtClean="0">
                <a:solidFill>
                  <a:srgbClr val="00B050"/>
                </a:solidFill>
              </a:rPr>
              <a:t>ACTIF</a:t>
            </a:r>
            <a:endParaRPr lang="fr-FR" altLang="fr-FR" sz="1800" dirty="0"/>
          </a:p>
        </p:txBody>
      </p:sp>
      <p:sp>
        <p:nvSpPr>
          <p:cNvPr id="23579" name="Text Box 48"/>
          <p:cNvSpPr txBox="1">
            <a:spLocks noChangeArrowheads="1"/>
          </p:cNvSpPr>
          <p:nvPr/>
        </p:nvSpPr>
        <p:spPr bwMode="auto">
          <a:xfrm>
            <a:off x="2195513" y="2781300"/>
            <a:ext cx="453707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750"/>
              </a:spcBef>
              <a:buClrTx/>
              <a:buFontTx/>
              <a:buNone/>
            </a:pPr>
            <a:r>
              <a:rPr lang="fr-FR" altLang="fr-FR" sz="1200" b="1">
                <a:solidFill>
                  <a:srgbClr val="0070C0"/>
                </a:solidFill>
              </a:rPr>
              <a:t>BILAN AU 31 JANVIER</a:t>
            </a:r>
          </a:p>
        </p:txBody>
      </p:sp>
      <p:sp>
        <p:nvSpPr>
          <p:cNvPr id="18481" name="Text Box 49"/>
          <p:cNvSpPr txBox="1">
            <a:spLocks noChangeArrowheads="1"/>
          </p:cNvSpPr>
          <p:nvPr/>
        </p:nvSpPr>
        <p:spPr bwMode="auto">
          <a:xfrm>
            <a:off x="684213" y="1412875"/>
            <a:ext cx="7921625" cy="120251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>
                <a:solidFill>
                  <a:srgbClr val="0070C0"/>
                </a:solidFill>
              </a:rPr>
              <a:t>31/01 remboursement de la première mensualité d’emprunt pour 2 000 euros augmenté des intérêts 100 euros, versement par prélèvement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idx="10"/>
          </p:nvPr>
        </p:nvSpPr>
        <p:spPr>
          <a:xfrm>
            <a:off x="7020272" y="6237312"/>
            <a:ext cx="1900238" cy="457200"/>
          </a:xfrm>
        </p:spPr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21</a:t>
            </a:fld>
            <a:endParaRPr lang="fr-FR" altLang="fr-FR" dirty="0">
              <a:solidFill>
                <a:srgbClr val="00B050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 bwMode="auto">
          <a:xfrm>
            <a:off x="251520" y="3212976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cteur droit 9"/>
          <p:cNvCxnSpPr/>
          <p:nvPr/>
        </p:nvCxnSpPr>
        <p:spPr bwMode="auto">
          <a:xfrm>
            <a:off x="251520" y="3645024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/>
          <p:cNvCxnSpPr/>
          <p:nvPr/>
        </p:nvCxnSpPr>
        <p:spPr bwMode="auto">
          <a:xfrm>
            <a:off x="251520" y="5445224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necteur droit 11"/>
          <p:cNvCxnSpPr/>
          <p:nvPr/>
        </p:nvCxnSpPr>
        <p:spPr bwMode="auto">
          <a:xfrm>
            <a:off x="251520" y="5733256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eur droit 12"/>
          <p:cNvCxnSpPr/>
          <p:nvPr/>
        </p:nvCxnSpPr>
        <p:spPr bwMode="auto">
          <a:xfrm>
            <a:off x="251520" y="3212976"/>
            <a:ext cx="0" cy="252028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/>
          <p:cNvCxnSpPr/>
          <p:nvPr/>
        </p:nvCxnSpPr>
        <p:spPr bwMode="auto">
          <a:xfrm>
            <a:off x="3635896" y="3212976"/>
            <a:ext cx="0" cy="252028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/>
          <p:cNvCxnSpPr/>
          <p:nvPr/>
        </p:nvCxnSpPr>
        <p:spPr bwMode="auto">
          <a:xfrm>
            <a:off x="8964488" y="3212976"/>
            <a:ext cx="0" cy="252028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cteur droit 17"/>
          <p:cNvCxnSpPr/>
          <p:nvPr/>
        </p:nvCxnSpPr>
        <p:spPr bwMode="auto">
          <a:xfrm>
            <a:off x="4644008" y="3212976"/>
            <a:ext cx="0" cy="252028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droit 18"/>
          <p:cNvCxnSpPr/>
          <p:nvPr/>
        </p:nvCxnSpPr>
        <p:spPr bwMode="auto">
          <a:xfrm>
            <a:off x="8028384" y="3212976"/>
            <a:ext cx="0" cy="252028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8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5536" y="620688"/>
            <a:ext cx="816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graphicFrame>
        <p:nvGraphicFramePr>
          <p:cNvPr id="19458" name="Group 2"/>
          <p:cNvGraphicFramePr>
            <a:graphicFrameLocks noGrp="1"/>
          </p:cNvGraphicFramePr>
          <p:nvPr/>
        </p:nvGraphicFramePr>
        <p:xfrm>
          <a:off x="250825" y="2565400"/>
          <a:ext cx="8716963" cy="2393950"/>
        </p:xfrm>
        <a:graphic>
          <a:graphicData uri="http://schemas.openxmlformats.org/drawingml/2006/table">
            <a:tbl>
              <a:tblPr/>
              <a:tblGrid>
                <a:gridCol w="3384550">
                  <a:extLst>
                    <a:ext uri="{9D8B030D-6E8A-4147-A177-3AD203B41FA5}"/>
                  </a:extLst>
                </a:gridCol>
                <a:gridCol w="976313">
                  <a:extLst>
                    <a:ext uri="{9D8B030D-6E8A-4147-A177-3AD203B41FA5}"/>
                  </a:extLst>
                </a:gridCol>
                <a:gridCol w="3441700">
                  <a:extLst>
                    <a:ext uri="{9D8B030D-6E8A-4147-A177-3AD203B41FA5}"/>
                  </a:extLst>
                </a:gridCol>
                <a:gridCol w="914400">
                  <a:extLst>
                    <a:ext uri="{9D8B030D-6E8A-4147-A177-3AD203B41FA5}"/>
                  </a:extLst>
                </a:gridCol>
              </a:tblGrid>
              <a:tr h="5032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éléments</a:t>
                      </a:r>
                    </a:p>
                  </a:txBody>
                  <a:tcPr marL="90000" marR="90000" marT="46804" marB="46804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mt</a:t>
                      </a:r>
                    </a:p>
                  </a:txBody>
                  <a:tcPr marL="90000" marR="90000" marT="46804" marB="4680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éléments</a:t>
                      </a:r>
                    </a:p>
                  </a:txBody>
                  <a:tcPr marL="90000" marR="90000" marT="46804" marB="4680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mt</a:t>
                      </a:r>
                    </a:p>
                  </a:txBody>
                  <a:tcPr marL="90000" marR="90000" marT="46804" marB="4680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54774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Vitrine (stable)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Banque (fluctuant)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Stock (fluctuant)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Clients (créance) (fluctuant)</a:t>
                      </a:r>
                    </a:p>
                  </a:txBody>
                  <a:tcPr marL="90000" marR="90000" marT="46804" marB="46804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25 400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1 000</a:t>
                      </a:r>
                    </a:p>
                  </a:txBody>
                  <a:tcPr marL="90000" marR="90000" marT="46804" marB="4680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CAPITAL (stable)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Bénéfice (stable)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Emprunt (fluctuant)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Fournisseur (dette) (fluctuant)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4" marB="4680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10 000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300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18 000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2 500</a:t>
                      </a:r>
                    </a:p>
                  </a:txBody>
                  <a:tcPr marL="90000" marR="90000" marT="46804" marB="4680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4292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4" marB="46804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30 800</a:t>
                      </a:r>
                    </a:p>
                  </a:txBody>
                  <a:tcPr marL="90000" marR="90000" marT="46804" marB="4680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4" marB="4680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30 800</a:t>
                      </a:r>
                    </a:p>
                  </a:txBody>
                  <a:tcPr marL="90000" marR="90000" marT="46804" marB="4680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4601" name="Text Box 46"/>
          <p:cNvSpPr txBox="1">
            <a:spLocks noChangeArrowheads="1"/>
          </p:cNvSpPr>
          <p:nvPr/>
        </p:nvSpPr>
        <p:spPr bwMode="auto">
          <a:xfrm>
            <a:off x="7308850" y="1989138"/>
            <a:ext cx="1512888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fr-FR" altLang="fr-FR" sz="1800" dirty="0">
                <a:solidFill>
                  <a:srgbClr val="00B050"/>
                </a:solidFill>
              </a:rPr>
              <a:t>PASSIF</a:t>
            </a:r>
          </a:p>
        </p:txBody>
      </p:sp>
      <p:sp>
        <p:nvSpPr>
          <p:cNvPr id="24602" name="Text Box 47"/>
          <p:cNvSpPr txBox="1">
            <a:spLocks noChangeArrowheads="1"/>
          </p:cNvSpPr>
          <p:nvPr/>
        </p:nvSpPr>
        <p:spPr bwMode="auto">
          <a:xfrm>
            <a:off x="323850" y="1989138"/>
            <a:ext cx="1512888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fr-FR" altLang="fr-FR" sz="1800" dirty="0" smtClean="0">
                <a:solidFill>
                  <a:srgbClr val="00B050"/>
                </a:solidFill>
              </a:rPr>
              <a:t>ACTIF</a:t>
            </a:r>
            <a:endParaRPr lang="fr-FR" altLang="fr-FR" sz="1800" dirty="0"/>
          </a:p>
        </p:txBody>
      </p:sp>
      <p:sp>
        <p:nvSpPr>
          <p:cNvPr id="24603" name="Text Box 48"/>
          <p:cNvSpPr txBox="1">
            <a:spLocks noChangeArrowheads="1"/>
          </p:cNvSpPr>
          <p:nvPr/>
        </p:nvSpPr>
        <p:spPr bwMode="auto">
          <a:xfrm>
            <a:off x="2268538" y="1989138"/>
            <a:ext cx="453707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750"/>
              </a:spcBef>
              <a:buClrTx/>
              <a:buFontTx/>
              <a:buNone/>
            </a:pPr>
            <a:r>
              <a:rPr lang="fr-FR" altLang="fr-FR" sz="1200" b="1">
                <a:solidFill>
                  <a:srgbClr val="0070C0"/>
                </a:solidFill>
              </a:rPr>
              <a:t>BILAN AU 31 JANVIER</a:t>
            </a:r>
          </a:p>
        </p:txBody>
      </p: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84213" y="1412875"/>
            <a:ext cx="7921625" cy="4603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>
                <a:solidFill>
                  <a:srgbClr val="0070C0"/>
                </a:solidFill>
              </a:rPr>
              <a:t>Le classement des postes du bilan :</a:t>
            </a:r>
          </a:p>
        </p:txBody>
      </p:sp>
      <p:sp>
        <p:nvSpPr>
          <p:cNvPr id="24605" name="Text Box 50"/>
          <p:cNvSpPr txBox="1">
            <a:spLocks noChangeArrowheads="1"/>
          </p:cNvSpPr>
          <p:nvPr/>
        </p:nvSpPr>
        <p:spPr bwMode="auto">
          <a:xfrm>
            <a:off x="251520" y="4891179"/>
            <a:ext cx="8675688" cy="196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fr-FR" altLang="fr-FR" sz="2000" dirty="0">
                <a:solidFill>
                  <a:srgbClr val="0070C0"/>
                </a:solidFill>
              </a:rPr>
              <a:t>Problème de présentation :</a:t>
            </a:r>
          </a:p>
          <a:p>
            <a:pPr eaLnBrk="1" hangingPunct="1">
              <a:spcBef>
                <a:spcPts val="1250"/>
              </a:spcBef>
              <a:buFont typeface="Verdana" pitchFamily="32" charset="0"/>
              <a:buChar char="-"/>
            </a:pPr>
            <a:r>
              <a:rPr lang="fr-FR" altLang="fr-FR" sz="2000" dirty="0">
                <a:solidFill>
                  <a:srgbClr val="0070C0"/>
                </a:solidFill>
              </a:rPr>
              <a:t>Ce bilan ne permet un classement précis des rubriques, ce qui rend difficile l’analyse et la comparaison des sommes</a:t>
            </a:r>
          </a:p>
          <a:p>
            <a:pPr eaLnBrk="1" hangingPunct="1">
              <a:spcBef>
                <a:spcPts val="1250"/>
              </a:spcBef>
              <a:buFont typeface="Verdana" pitchFamily="32" charset="0"/>
              <a:buChar char="-"/>
            </a:pPr>
            <a:r>
              <a:rPr lang="fr-FR" altLang="fr-FR" sz="2000" dirty="0">
                <a:solidFill>
                  <a:srgbClr val="0070C0"/>
                </a:solidFill>
              </a:rPr>
              <a:t> la terminologie est spécifique à l’entreprise, ce qui ne répond pas à la règle de comparabilité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 algn="r">
                <a:defRPr/>
              </a:pPr>
              <a:t>22</a:t>
            </a:fld>
            <a:endParaRPr lang="fr-FR" altLang="fr-FR" dirty="0">
              <a:solidFill>
                <a:srgbClr val="00B050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251520" y="2564904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/>
          <p:cNvCxnSpPr/>
          <p:nvPr/>
        </p:nvCxnSpPr>
        <p:spPr bwMode="auto">
          <a:xfrm>
            <a:off x="251520" y="3068960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necteur droit 11"/>
          <p:cNvCxnSpPr/>
          <p:nvPr/>
        </p:nvCxnSpPr>
        <p:spPr bwMode="auto">
          <a:xfrm>
            <a:off x="251520" y="4581128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eur droit 12"/>
          <p:cNvCxnSpPr/>
          <p:nvPr/>
        </p:nvCxnSpPr>
        <p:spPr bwMode="auto">
          <a:xfrm>
            <a:off x="251520" y="4941168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cteur droit 13"/>
          <p:cNvCxnSpPr/>
          <p:nvPr/>
        </p:nvCxnSpPr>
        <p:spPr bwMode="auto">
          <a:xfrm>
            <a:off x="251520" y="2564904"/>
            <a:ext cx="0" cy="237626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/>
          <p:cNvCxnSpPr/>
          <p:nvPr/>
        </p:nvCxnSpPr>
        <p:spPr bwMode="auto">
          <a:xfrm>
            <a:off x="8028384" y="2564904"/>
            <a:ext cx="0" cy="237626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/>
          <p:cNvCxnSpPr/>
          <p:nvPr/>
        </p:nvCxnSpPr>
        <p:spPr bwMode="auto">
          <a:xfrm>
            <a:off x="8892480" y="2564904"/>
            <a:ext cx="0" cy="237626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cteur droit 17"/>
          <p:cNvCxnSpPr/>
          <p:nvPr/>
        </p:nvCxnSpPr>
        <p:spPr bwMode="auto">
          <a:xfrm>
            <a:off x="3635896" y="2564904"/>
            <a:ext cx="0" cy="237626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droit 18"/>
          <p:cNvCxnSpPr/>
          <p:nvPr/>
        </p:nvCxnSpPr>
        <p:spPr bwMode="auto">
          <a:xfrm>
            <a:off x="4572000" y="2564904"/>
            <a:ext cx="0" cy="237626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9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67544" y="620688"/>
            <a:ext cx="816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graphicFrame>
        <p:nvGraphicFramePr>
          <p:cNvPr id="20482" name="Group 2"/>
          <p:cNvGraphicFramePr>
            <a:graphicFrameLocks noGrp="1"/>
          </p:cNvGraphicFramePr>
          <p:nvPr/>
        </p:nvGraphicFramePr>
        <p:xfrm>
          <a:off x="250825" y="2565400"/>
          <a:ext cx="8716963" cy="3816350"/>
        </p:xfrm>
        <a:graphic>
          <a:graphicData uri="http://schemas.openxmlformats.org/drawingml/2006/table">
            <a:tbl>
              <a:tblPr/>
              <a:tblGrid>
                <a:gridCol w="3384550">
                  <a:extLst>
                    <a:ext uri="{9D8B030D-6E8A-4147-A177-3AD203B41FA5}"/>
                  </a:extLst>
                </a:gridCol>
                <a:gridCol w="976313">
                  <a:extLst>
                    <a:ext uri="{9D8B030D-6E8A-4147-A177-3AD203B41FA5}"/>
                  </a:extLst>
                </a:gridCol>
                <a:gridCol w="3441700">
                  <a:extLst>
                    <a:ext uri="{9D8B030D-6E8A-4147-A177-3AD203B41FA5}"/>
                  </a:extLst>
                </a:gridCol>
                <a:gridCol w="914400">
                  <a:extLst>
                    <a:ext uri="{9D8B030D-6E8A-4147-A177-3AD203B41FA5}"/>
                  </a:extLst>
                </a:gridCol>
              </a:tblGrid>
              <a:tr h="80486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éléments</a:t>
                      </a:r>
                    </a:p>
                  </a:txBody>
                  <a:tcPr marL="90000" marR="90000" marT="468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mt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éléments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mt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649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IMMOBILISATIONS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Vitrine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ACTIF CIRCULANT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Banque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Stock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Clients (créance)</a:t>
                      </a:r>
                    </a:p>
                  </a:txBody>
                  <a:tcPr marL="90000" marR="90000" marT="468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25 400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1 000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CAPITAUX PROPRES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CAPITAL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Bénéfice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DETTES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Emprunt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Fournisseur (dette)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10 000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300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18 000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2 500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3498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30 800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30 800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5625" name="Text Box 46"/>
          <p:cNvSpPr txBox="1">
            <a:spLocks noChangeArrowheads="1"/>
          </p:cNvSpPr>
          <p:nvPr/>
        </p:nvSpPr>
        <p:spPr bwMode="auto">
          <a:xfrm>
            <a:off x="7308850" y="1989138"/>
            <a:ext cx="1512888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fr-FR" altLang="fr-FR" sz="1800" dirty="0">
                <a:solidFill>
                  <a:srgbClr val="00B050"/>
                </a:solidFill>
              </a:rPr>
              <a:t>PASSIF</a:t>
            </a:r>
          </a:p>
        </p:txBody>
      </p:sp>
      <p:sp>
        <p:nvSpPr>
          <p:cNvPr id="25626" name="Text Box 47"/>
          <p:cNvSpPr txBox="1">
            <a:spLocks noChangeArrowheads="1"/>
          </p:cNvSpPr>
          <p:nvPr/>
        </p:nvSpPr>
        <p:spPr bwMode="auto">
          <a:xfrm>
            <a:off x="323850" y="1989138"/>
            <a:ext cx="1512888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fr-FR" altLang="fr-FR" sz="1800" dirty="0" smtClean="0">
                <a:solidFill>
                  <a:srgbClr val="00B050"/>
                </a:solidFill>
              </a:rPr>
              <a:t>ACTIF</a:t>
            </a:r>
            <a:endParaRPr lang="fr-FR" altLang="fr-FR" sz="1800" dirty="0">
              <a:solidFill>
                <a:srgbClr val="00B050"/>
              </a:solidFill>
            </a:endParaRPr>
          </a:p>
        </p:txBody>
      </p:sp>
      <p:sp>
        <p:nvSpPr>
          <p:cNvPr id="25627" name="Text Box 48"/>
          <p:cNvSpPr txBox="1">
            <a:spLocks noChangeArrowheads="1"/>
          </p:cNvSpPr>
          <p:nvPr/>
        </p:nvSpPr>
        <p:spPr bwMode="auto">
          <a:xfrm>
            <a:off x="2268538" y="1989138"/>
            <a:ext cx="453707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750"/>
              </a:spcBef>
              <a:buClrTx/>
              <a:buFontTx/>
              <a:buNone/>
            </a:pPr>
            <a:r>
              <a:rPr lang="fr-FR" altLang="fr-FR" sz="1200" b="1">
                <a:solidFill>
                  <a:srgbClr val="0070C0"/>
                </a:solidFill>
              </a:rPr>
              <a:t>BILAN AU 31 JANVIER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684213" y="1196975"/>
            <a:ext cx="7921625" cy="4603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>
                <a:solidFill>
                  <a:srgbClr val="0070C0"/>
                </a:solidFill>
              </a:rPr>
              <a:t>Application d’un classement normalisé :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23</a:t>
            </a:fld>
            <a:endParaRPr lang="fr-FR" altLang="fr-FR" dirty="0">
              <a:solidFill>
                <a:srgbClr val="00B050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 bwMode="auto">
          <a:xfrm>
            <a:off x="251520" y="2564904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/>
          <p:cNvCxnSpPr/>
          <p:nvPr/>
        </p:nvCxnSpPr>
        <p:spPr bwMode="auto">
          <a:xfrm>
            <a:off x="251520" y="3356992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cteur droit 13"/>
          <p:cNvCxnSpPr/>
          <p:nvPr/>
        </p:nvCxnSpPr>
        <p:spPr bwMode="auto">
          <a:xfrm>
            <a:off x="251520" y="5805264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cteur droit 14"/>
          <p:cNvCxnSpPr/>
          <p:nvPr/>
        </p:nvCxnSpPr>
        <p:spPr bwMode="auto">
          <a:xfrm>
            <a:off x="251520" y="6381328"/>
            <a:ext cx="87129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/>
          <p:cNvCxnSpPr/>
          <p:nvPr/>
        </p:nvCxnSpPr>
        <p:spPr bwMode="auto">
          <a:xfrm>
            <a:off x="251520" y="2564904"/>
            <a:ext cx="0" cy="38164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cteur droit 17"/>
          <p:cNvCxnSpPr/>
          <p:nvPr/>
        </p:nvCxnSpPr>
        <p:spPr bwMode="auto">
          <a:xfrm>
            <a:off x="8028384" y="2564904"/>
            <a:ext cx="0" cy="38164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droit 18"/>
          <p:cNvCxnSpPr/>
          <p:nvPr/>
        </p:nvCxnSpPr>
        <p:spPr bwMode="auto">
          <a:xfrm>
            <a:off x="4644008" y="2564904"/>
            <a:ext cx="0" cy="38164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cteur droit 19"/>
          <p:cNvCxnSpPr/>
          <p:nvPr/>
        </p:nvCxnSpPr>
        <p:spPr bwMode="auto">
          <a:xfrm>
            <a:off x="3635896" y="2564904"/>
            <a:ext cx="0" cy="38164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onnecteur droit 20"/>
          <p:cNvCxnSpPr/>
          <p:nvPr/>
        </p:nvCxnSpPr>
        <p:spPr bwMode="auto">
          <a:xfrm>
            <a:off x="8964488" y="2564904"/>
            <a:ext cx="0" cy="38164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0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5" name="Group 1"/>
          <p:cNvGraphicFramePr>
            <a:graphicFrameLocks noGrp="1"/>
          </p:cNvGraphicFramePr>
          <p:nvPr/>
        </p:nvGraphicFramePr>
        <p:xfrm>
          <a:off x="381000" y="1676400"/>
          <a:ext cx="7708900" cy="5280025"/>
        </p:xfrm>
        <a:graphic>
          <a:graphicData uri="http://schemas.openxmlformats.org/drawingml/2006/table">
            <a:tbl>
              <a:tblPr/>
              <a:tblGrid>
                <a:gridCol w="2751138">
                  <a:extLst>
                    <a:ext uri="{9D8B030D-6E8A-4147-A177-3AD203B41FA5}"/>
                  </a:extLst>
                </a:gridCol>
                <a:gridCol w="1114425">
                  <a:extLst>
                    <a:ext uri="{9D8B030D-6E8A-4147-A177-3AD203B41FA5}"/>
                  </a:extLst>
                </a:gridCol>
                <a:gridCol w="2792412">
                  <a:extLst>
                    <a:ext uri="{9D8B030D-6E8A-4147-A177-3AD203B41FA5}"/>
                  </a:extLst>
                </a:gridCol>
                <a:gridCol w="1050925">
                  <a:extLst>
                    <a:ext uri="{9D8B030D-6E8A-4147-A177-3AD203B41FA5}"/>
                  </a:extLst>
                </a:gridCol>
              </a:tblGrid>
              <a:tr h="528566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ACTIF</a:t>
                      </a:r>
                    </a:p>
                  </a:txBody>
                  <a:tcPr marL="90000" marR="90000" marT="46794" marB="46794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Montant</a:t>
                      </a:r>
                    </a:p>
                  </a:txBody>
                  <a:tcPr marL="90000" marR="90000" marT="46794" marB="4679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PASSIF</a:t>
                      </a:r>
                    </a:p>
                  </a:txBody>
                  <a:tcPr marL="90000" marR="90000" marT="46794" marB="4679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Montant</a:t>
                      </a:r>
                    </a:p>
                  </a:txBody>
                  <a:tcPr marL="90000" marR="90000" marT="46794" marB="4679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75145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ACTIF IMMOBILISE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Immobilisations incorporelles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Immobilisations corporelles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Immobilisations financières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ACTIF CIRCULANT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Stocks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Clients (créances)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Banque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Caisse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TOTAL</a:t>
                      </a:r>
                    </a:p>
                  </a:txBody>
                  <a:tcPr marL="90000" marR="90000" marT="46794" marB="46794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12 000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1 500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7 400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11 625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5 000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37 525</a:t>
                      </a:r>
                    </a:p>
                  </a:txBody>
                  <a:tcPr marL="90000" marR="90000" marT="46794" marB="4679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CAPITAUX PROPRES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capital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Réserves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Résultat de l’exercice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DETTES</a:t>
                      </a:r>
                      <a:endParaRPr kumimoji="0" lang="fr-FR" alt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Emprunts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Fournisseurs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autres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TOTAL</a:t>
                      </a:r>
                    </a:p>
                  </a:txBody>
                  <a:tcPr marL="90000" marR="90000" marT="46794" marB="4679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10 000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9 100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5 000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13 425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37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525</a:t>
                      </a:r>
                    </a:p>
                  </a:txBody>
                  <a:tcPr marL="90000" marR="90000" marT="46794" marB="46794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6644" name="Text Box 32"/>
          <p:cNvSpPr txBox="1">
            <a:spLocks noChangeArrowheads="1"/>
          </p:cNvSpPr>
          <p:nvPr/>
        </p:nvSpPr>
        <p:spPr bwMode="auto">
          <a:xfrm>
            <a:off x="1524000" y="1295400"/>
            <a:ext cx="6096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r>
              <a:rPr lang="fr-FR" altLang="fr-FR" sz="2000">
                <a:solidFill>
                  <a:srgbClr val="0070C0"/>
                </a:solidFill>
              </a:rPr>
              <a:t>BILAN DE l’ENTREPRISE LECOMPTE AU 30/09</a:t>
            </a:r>
          </a:p>
        </p:txBody>
      </p:sp>
      <p:sp>
        <p:nvSpPr>
          <p:cNvPr id="26645" name="Text Box 33"/>
          <p:cNvSpPr txBox="1">
            <a:spLocks noChangeArrowheads="1"/>
          </p:cNvSpPr>
          <p:nvPr/>
        </p:nvSpPr>
        <p:spPr bwMode="auto">
          <a:xfrm>
            <a:off x="381000" y="304800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26646" name="Text Box 34"/>
          <p:cNvSpPr txBox="1">
            <a:spLocks noChangeArrowheads="1"/>
          </p:cNvSpPr>
          <p:nvPr/>
        </p:nvSpPr>
        <p:spPr bwMode="auto">
          <a:xfrm>
            <a:off x="1547664" y="764704"/>
            <a:ext cx="7086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70C0"/>
                </a:solidFill>
              </a:rPr>
              <a:t>A titre d’exemple, un bilan…</a:t>
            </a:r>
          </a:p>
        </p:txBody>
      </p:sp>
      <p:sp>
        <p:nvSpPr>
          <p:cNvPr id="26647" name="Line 35"/>
          <p:cNvSpPr>
            <a:spLocks noChangeShapeType="1"/>
          </p:cNvSpPr>
          <p:nvPr/>
        </p:nvSpPr>
        <p:spPr bwMode="auto">
          <a:xfrm>
            <a:off x="179388" y="1628775"/>
            <a:ext cx="1587" cy="4752975"/>
          </a:xfrm>
          <a:prstGeom prst="line">
            <a:avLst/>
          </a:prstGeom>
          <a:noFill/>
          <a:ln w="19080" cap="sq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6648" name="Text Box 36"/>
          <p:cNvSpPr txBox="1">
            <a:spLocks noChangeArrowheads="1"/>
          </p:cNvSpPr>
          <p:nvPr/>
        </p:nvSpPr>
        <p:spPr bwMode="auto">
          <a:xfrm>
            <a:off x="0" y="765175"/>
            <a:ext cx="1476375" cy="856261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fr-FR" altLang="fr-FR" sz="1400" dirty="0">
                <a:solidFill>
                  <a:schemeClr val="accent2">
                    <a:lumMod val="75000"/>
                  </a:schemeClr>
                </a:solidFill>
              </a:rPr>
              <a:t>Par ordre</a:t>
            </a: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fr-FR" altLang="fr-FR" sz="1400" dirty="0">
                <a:solidFill>
                  <a:schemeClr val="accent2">
                    <a:lumMod val="75000"/>
                  </a:schemeClr>
                </a:solidFill>
              </a:rPr>
              <a:t>DE LIQUIDITE CROISSANTE</a:t>
            </a:r>
          </a:p>
        </p:txBody>
      </p:sp>
      <p:sp>
        <p:nvSpPr>
          <p:cNvPr id="26649" name="Line 37"/>
          <p:cNvSpPr>
            <a:spLocks noChangeShapeType="1"/>
          </p:cNvSpPr>
          <p:nvPr/>
        </p:nvSpPr>
        <p:spPr bwMode="auto">
          <a:xfrm>
            <a:off x="8604250" y="1628775"/>
            <a:ext cx="1588" cy="4752975"/>
          </a:xfrm>
          <a:prstGeom prst="line">
            <a:avLst/>
          </a:prstGeom>
          <a:noFill/>
          <a:ln w="19080" cap="sq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6650" name="Text Box 38"/>
          <p:cNvSpPr txBox="1">
            <a:spLocks noChangeArrowheads="1"/>
          </p:cNvSpPr>
          <p:nvPr/>
        </p:nvSpPr>
        <p:spPr bwMode="auto">
          <a:xfrm>
            <a:off x="7451725" y="692696"/>
            <a:ext cx="1692275" cy="856261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fr-FR" altLang="fr-FR" sz="1400" dirty="0">
                <a:solidFill>
                  <a:schemeClr val="accent2">
                    <a:lumMod val="75000"/>
                  </a:schemeClr>
                </a:solidFill>
              </a:rPr>
              <a:t>Par ordre</a:t>
            </a: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fr-FR" altLang="fr-FR" sz="1400" dirty="0">
                <a:solidFill>
                  <a:schemeClr val="accent2">
                    <a:lumMod val="75000"/>
                  </a:schemeClr>
                </a:solidFill>
              </a:rPr>
              <a:t>D’EXIGIBILITE CROISSANTE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 algn="r">
                <a:defRPr/>
              </a:pPr>
              <a:t>24</a:t>
            </a:fld>
            <a:endParaRPr lang="fr-FR" altLang="fr-FR" dirty="0">
              <a:solidFill>
                <a:srgbClr val="00B050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 bwMode="auto">
          <a:xfrm>
            <a:off x="395536" y="2204864"/>
            <a:ext cx="770485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eur droit 12"/>
          <p:cNvCxnSpPr/>
          <p:nvPr/>
        </p:nvCxnSpPr>
        <p:spPr bwMode="auto">
          <a:xfrm>
            <a:off x="395536" y="1700808"/>
            <a:ext cx="770485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cteur droit 13"/>
          <p:cNvCxnSpPr/>
          <p:nvPr/>
        </p:nvCxnSpPr>
        <p:spPr bwMode="auto">
          <a:xfrm>
            <a:off x="395536" y="1700808"/>
            <a:ext cx="0" cy="51571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/>
          <p:cNvCxnSpPr/>
          <p:nvPr/>
        </p:nvCxnSpPr>
        <p:spPr bwMode="auto">
          <a:xfrm>
            <a:off x="7020272" y="1700808"/>
            <a:ext cx="0" cy="51571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cteur droit 17"/>
          <p:cNvCxnSpPr/>
          <p:nvPr/>
        </p:nvCxnSpPr>
        <p:spPr bwMode="auto">
          <a:xfrm>
            <a:off x="8100392" y="1700808"/>
            <a:ext cx="0" cy="51571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droit 18"/>
          <p:cNvCxnSpPr/>
          <p:nvPr/>
        </p:nvCxnSpPr>
        <p:spPr bwMode="auto">
          <a:xfrm>
            <a:off x="4211960" y="1700808"/>
            <a:ext cx="0" cy="51571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cteur droit 19"/>
          <p:cNvCxnSpPr/>
          <p:nvPr/>
        </p:nvCxnSpPr>
        <p:spPr bwMode="auto">
          <a:xfrm>
            <a:off x="3131840" y="1700808"/>
            <a:ext cx="0" cy="51571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8077200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>
                <a:solidFill>
                  <a:srgbClr val="0070C0"/>
                </a:solidFill>
              </a:rPr>
              <a:t>Le bilan permet de faire des comparaisons  :</a:t>
            </a:r>
          </a:p>
          <a:p>
            <a:pPr eaLnBrk="1" hangingPunct="1">
              <a:spcBef>
                <a:spcPts val="1500"/>
              </a:spcBef>
              <a:buFont typeface="Verdana" pitchFamily="32" charset="0"/>
              <a:buChar char="-"/>
            </a:pPr>
            <a:r>
              <a:rPr lang="fr-FR" altLang="fr-FR" sz="2400" b="1">
                <a:solidFill>
                  <a:srgbClr val="0070C0"/>
                </a:solidFill>
              </a:rPr>
              <a:t>dans le temps </a:t>
            </a:r>
            <a:r>
              <a:rPr lang="fr-FR" altLang="fr-FR" sz="2400">
                <a:solidFill>
                  <a:srgbClr val="0070C0"/>
                </a:solidFill>
              </a:rPr>
              <a:t>: évolution de la situation des entreprises au fil des années.</a:t>
            </a:r>
          </a:p>
          <a:p>
            <a:pPr eaLnBrk="1" hangingPunct="1">
              <a:spcBef>
                <a:spcPts val="1500"/>
              </a:spcBef>
              <a:buFont typeface="Verdana" pitchFamily="32" charset="0"/>
              <a:buChar char="-"/>
            </a:pPr>
            <a:r>
              <a:rPr lang="fr-FR" altLang="fr-FR" sz="2400" b="1">
                <a:solidFill>
                  <a:srgbClr val="0070C0"/>
                </a:solidFill>
              </a:rPr>
              <a:t>dans l’espace </a:t>
            </a:r>
            <a:r>
              <a:rPr lang="fr-FR" altLang="fr-FR" sz="2400">
                <a:solidFill>
                  <a:srgbClr val="0070C0"/>
                </a:solidFill>
              </a:rPr>
              <a:t>: comparaison avec les entreprises de même secteur.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25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533400" y="1219200"/>
            <a:ext cx="78486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0000CC"/>
                </a:solidFill>
                <a:cs typeface="Times New Roman" pitchFamily="16" charset="0"/>
              </a:rPr>
              <a:t>I.1. LES RESSOURCES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09600" y="2057400"/>
            <a:ext cx="7467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000099"/>
                </a:solidFill>
                <a:cs typeface="Times New Roman" pitchFamily="16" charset="0"/>
              </a:rPr>
              <a:t>I.1.1. LES CAPITAUX PROPRES (classe 1)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85800" y="2667000"/>
            <a:ext cx="8278813" cy="414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006666"/>
              </a:buClr>
              <a:buFont typeface="Verdana" pitchFamily="32" charset="0"/>
              <a:buChar char="-"/>
            </a:pPr>
            <a:r>
              <a:rPr lang="fr-FR" altLang="fr-FR" sz="2400" b="1" dirty="0">
                <a:solidFill>
                  <a:srgbClr val="0070C0"/>
                </a:solidFill>
                <a:cs typeface="Times New Roman" pitchFamily="16" charset="0"/>
              </a:rPr>
              <a:t>LE CAPITAL</a:t>
            </a:r>
            <a:r>
              <a:rPr lang="fr-FR" altLang="fr-FR" sz="2400" dirty="0">
                <a:solidFill>
                  <a:srgbClr val="0070C0"/>
                </a:solidFill>
                <a:cs typeface="Times New Roman" pitchFamily="16" charset="0"/>
              </a:rPr>
              <a:t> correspond aux sommes mises à disposition par le propriétaire ou les associés.</a:t>
            </a:r>
          </a:p>
          <a:p>
            <a:pPr eaLnBrk="1" hangingPunct="1">
              <a:spcBef>
                <a:spcPts val="1500"/>
              </a:spcBef>
              <a:buFont typeface="Verdana" pitchFamily="32" charset="0"/>
              <a:buChar char="-"/>
            </a:pPr>
            <a:r>
              <a:rPr lang="fr-FR" altLang="fr-FR" sz="2400" dirty="0">
                <a:solidFill>
                  <a:srgbClr val="0070C0"/>
                </a:solidFill>
              </a:rPr>
              <a:t>- le propriétaire : exploitant individuel (commerçant, artisan, entrepreneur individuel)</a:t>
            </a:r>
          </a:p>
          <a:p>
            <a:pPr eaLnBrk="1" hangingPunct="1">
              <a:spcBef>
                <a:spcPts val="1500"/>
              </a:spcBef>
              <a:buFont typeface="Verdana" pitchFamily="32" charset="0"/>
              <a:buChar char="-"/>
            </a:pPr>
            <a:r>
              <a:rPr lang="fr-FR" altLang="fr-FR" sz="2400" dirty="0">
                <a:solidFill>
                  <a:srgbClr val="0070C0"/>
                </a:solidFill>
              </a:rPr>
              <a:t> associé : membre d’une société  (parts sociales)</a:t>
            </a:r>
          </a:p>
          <a:p>
            <a:pPr eaLnBrk="1" hangingPunct="1">
              <a:spcBef>
                <a:spcPts val="1500"/>
              </a:spcBef>
              <a:buFont typeface="Verdana" pitchFamily="32" charset="0"/>
              <a:buChar char="-"/>
            </a:pPr>
            <a:r>
              <a:rPr lang="fr-FR" altLang="fr-FR" sz="2400" dirty="0">
                <a:solidFill>
                  <a:srgbClr val="0070C0"/>
                </a:solidFill>
              </a:rPr>
              <a:t> actionnaire : détenteur d’actions (SA : sociétés anonymes)</a:t>
            </a:r>
          </a:p>
          <a:p>
            <a:pPr eaLnBrk="1" hangingPunct="1">
              <a:spcBef>
                <a:spcPts val="1500"/>
              </a:spcBef>
              <a:buClr>
                <a:srgbClr val="336699"/>
              </a:buClr>
              <a:buFont typeface="Verdana" pitchFamily="32" charset="0"/>
              <a:buChar char="-"/>
            </a:pPr>
            <a:r>
              <a:rPr lang="fr-FR" altLang="fr-FR" sz="2400" b="1" dirty="0">
                <a:solidFill>
                  <a:srgbClr val="0070C0"/>
                </a:solidFill>
              </a:rPr>
              <a:t>LE RESULTAT DE L’ENTREPRISE (bénéfice ou perte (-)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26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533400" y="1219200"/>
            <a:ext cx="78486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0000CC"/>
                </a:solidFill>
                <a:cs typeface="Times New Roman" pitchFamily="16" charset="0"/>
              </a:rPr>
              <a:t>I.1. LES RESSOURCES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09600" y="2057400"/>
            <a:ext cx="7467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chemeClr val="accent2">
                    <a:lumMod val="75000"/>
                  </a:schemeClr>
                </a:solidFill>
                <a:cs typeface="Times New Roman" pitchFamily="16" charset="0"/>
              </a:rPr>
              <a:t>I.1.2. LES DETTES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85800" y="5084763"/>
            <a:ext cx="84582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0070C0"/>
                </a:solidFill>
                <a:cs typeface="Times New Roman" pitchFamily="16" charset="0"/>
              </a:rPr>
              <a:t>- LES AUTRES DETTES </a:t>
            </a:r>
            <a:r>
              <a:rPr lang="fr-FR" altLang="fr-FR" sz="2000" b="1">
                <a:solidFill>
                  <a:srgbClr val="0070C0"/>
                </a:solidFill>
                <a:cs typeface="Times New Roman" pitchFamily="16" charset="0"/>
              </a:rPr>
              <a:t>: la même logique est applicable lorsque des organismes sociaux, les salariés, l'Etat …) accordent un certain délai de règlement. (classe 4)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684213" y="3573463"/>
            <a:ext cx="7920037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70C0"/>
                </a:solidFill>
              </a:rPr>
              <a:t>- Ensemble des dettes fournisseurs : les délais accordés correspondent à une « avance d’argent » donc à une ressource (classe 4)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611188" y="2781300"/>
            <a:ext cx="77057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70C0"/>
                </a:solidFill>
              </a:rPr>
              <a:t>- Les emprunts sont une ressource pour l’entreprise. (classe 1)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27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533400" y="1219200"/>
            <a:ext cx="78486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0000CC"/>
                </a:solidFill>
                <a:cs typeface="Times New Roman" pitchFamily="16" charset="0"/>
              </a:rPr>
              <a:t>I.2. LES EMPLOIS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09600" y="2057400"/>
            <a:ext cx="7467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3333CC"/>
                </a:solidFill>
                <a:cs typeface="Times New Roman" pitchFamily="16" charset="0"/>
              </a:rPr>
              <a:t>I.2.1. LES IMMOBILISATIONS (classe 2)</a:t>
            </a:r>
            <a:r>
              <a:rPr lang="fr-FR" altLang="fr-FR" sz="2400">
                <a:solidFill>
                  <a:srgbClr val="3333CC"/>
                </a:solidFill>
              </a:rPr>
              <a:t>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85800" y="2667000"/>
            <a:ext cx="84582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>
                <a:solidFill>
                  <a:srgbClr val="0070C0"/>
                </a:solidFill>
                <a:cs typeface="Times New Roman" pitchFamily="16" charset="0"/>
              </a:rPr>
              <a:t>- les IMMOBILISATIONS INCORPORELLES qui sont des actifs non monétaires sans substance physique (licences, droit au bail…)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55650" y="4005263"/>
            <a:ext cx="77724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>
                <a:solidFill>
                  <a:srgbClr val="0070C0"/>
                </a:solidFill>
                <a:cs typeface="Times New Roman" pitchFamily="16" charset="0"/>
              </a:rPr>
              <a:t>- Les IMMOBILISATIONS CORPORELLES correspondent à des actifs réels (choses : machines véhicules).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85800" y="5300663"/>
            <a:ext cx="8458200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70C0"/>
                </a:solidFill>
                <a:cs typeface="Times New Roman" pitchFamily="16" charset="0"/>
              </a:rPr>
              <a:t>- LES IMMOBILISATIONS FINANCIERES qui sont des actifs financiers que l'entreprise va conserver durablement : (actions, obligations, parts de sociétés…)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28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533400" y="1219200"/>
            <a:ext cx="78486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0000CC"/>
                </a:solidFill>
                <a:cs typeface="Times New Roman" pitchFamily="16" charset="0"/>
              </a:rPr>
              <a:t>I.2. LES EMPLOIS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2057400"/>
            <a:ext cx="7467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3333CC"/>
                </a:solidFill>
                <a:cs typeface="Times New Roman" pitchFamily="16" charset="0"/>
              </a:rPr>
              <a:t>I.2.2. L'ACTIF CIRCULANT</a:t>
            </a:r>
            <a:r>
              <a:rPr lang="fr-FR" altLang="fr-FR" sz="2400">
                <a:solidFill>
                  <a:srgbClr val="3333CC"/>
                </a:solidFill>
              </a:rPr>
              <a:t>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85800" y="2657698"/>
            <a:ext cx="845820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 smtClean="0">
                <a:solidFill>
                  <a:srgbClr val="0070C0"/>
                </a:solidFill>
                <a:cs typeface="Times New Roman" pitchFamily="16" charset="0"/>
              </a:rPr>
              <a:t>LES </a:t>
            </a:r>
            <a:r>
              <a:rPr lang="fr-FR" altLang="fr-FR" sz="2400" b="1" dirty="0">
                <a:solidFill>
                  <a:srgbClr val="0070C0"/>
                </a:solidFill>
                <a:cs typeface="Times New Roman" pitchFamily="16" charset="0"/>
              </a:rPr>
              <a:t>STOCKS</a:t>
            </a:r>
            <a:r>
              <a:rPr lang="fr-FR" altLang="fr-FR" sz="2400" dirty="0">
                <a:solidFill>
                  <a:srgbClr val="0070C0"/>
                </a:solidFill>
                <a:cs typeface="Times New Roman" pitchFamily="16" charset="0"/>
              </a:rPr>
              <a:t> (3 ) correspondent aux matières premières, approvisionnements, marchandises et produits fabriqués encore dans l'entreprise au moment de l'arrêté de l'exercice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4334098"/>
            <a:ext cx="84582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0070C0"/>
                </a:solidFill>
                <a:cs typeface="Times New Roman" pitchFamily="16" charset="0"/>
              </a:rPr>
              <a:t>LES CREANCES (4)</a:t>
            </a:r>
            <a:r>
              <a:rPr lang="fr-FR" altLang="fr-FR" sz="2400">
                <a:solidFill>
                  <a:srgbClr val="0070C0"/>
                </a:solidFill>
                <a:cs typeface="Times New Roman" pitchFamily="16" charset="0"/>
              </a:rPr>
              <a:t> correspondent aux sommes non réclamées à nos CLIENTS ou d'autres tiers avec qui nous avons traité.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11560" y="5661248"/>
            <a:ext cx="8382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0070C0"/>
                </a:solidFill>
                <a:cs typeface="Times New Roman" pitchFamily="16" charset="0"/>
              </a:rPr>
              <a:t>LES DISPONIBILITES (5)</a:t>
            </a:r>
            <a:r>
              <a:rPr lang="fr-FR" altLang="fr-FR" sz="2400" dirty="0">
                <a:solidFill>
                  <a:srgbClr val="0070C0"/>
                </a:solidFill>
                <a:cs typeface="Times New Roman" pitchFamily="16" charset="0"/>
              </a:rPr>
              <a:t> sont les avoirs que nous possédons sur notre compte bancaire ou en caisse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29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1916113"/>
            <a:ext cx="9144000" cy="489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2 - Documents comptables usuels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 dirty="0" smtClean="0">
              <a:solidFill>
                <a:srgbClr val="00B05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dirty="0" smtClean="0">
                <a:solidFill>
                  <a:srgbClr val="00B050"/>
                </a:solidFill>
              </a:rPr>
              <a:t>Objectifs </a:t>
            </a:r>
            <a:r>
              <a:rPr lang="fr-FR" altLang="fr-FR" sz="2400" dirty="0">
                <a:solidFill>
                  <a:srgbClr val="00B050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70C0"/>
                </a:solidFill>
              </a:rPr>
              <a:t>Comprendre l’organisation matérielle du système comptable et l’enchaînement des opérations comptables.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70C0"/>
                </a:solidFill>
              </a:rPr>
              <a:t>Le processus comptable et l’organisation comptable (notion de compte)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70C0"/>
                </a:solidFill>
              </a:rPr>
              <a:t> Pièces comptables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70C0"/>
                </a:solidFill>
              </a:rPr>
              <a:t>Journal – Comptes – Balances des comptes.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-180528" y="620688"/>
            <a:ext cx="412432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9A0000"/>
              </a:buClr>
              <a:buFont typeface="Wingdings" charset="2"/>
              <a:buChar char=""/>
            </a:pPr>
            <a:r>
              <a:rPr lang="fr-FR" altLang="fr-FR" sz="2400" b="1" dirty="0">
                <a:solidFill>
                  <a:schemeClr val="accent2">
                    <a:lumMod val="75000"/>
                  </a:schemeClr>
                </a:solidFill>
              </a:rPr>
              <a:t>Systèmes comptables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3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9" name="Group 1"/>
          <p:cNvGraphicFramePr>
            <a:graphicFrameLocks noGrp="1"/>
          </p:cNvGraphicFramePr>
          <p:nvPr/>
        </p:nvGraphicFramePr>
        <p:xfrm>
          <a:off x="762000" y="2209800"/>
          <a:ext cx="7013575" cy="447357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/>
                  </a:extLst>
                </a:gridCol>
                <a:gridCol w="1155700">
                  <a:extLst>
                    <a:ext uri="{9D8B030D-6E8A-4147-A177-3AD203B41FA5}"/>
                  </a:extLst>
                </a:gridCol>
                <a:gridCol w="2540000">
                  <a:extLst>
                    <a:ext uri="{9D8B030D-6E8A-4147-A177-3AD203B41FA5}"/>
                  </a:extLst>
                </a:gridCol>
                <a:gridCol w="955675">
                  <a:extLst>
                    <a:ext uri="{9D8B030D-6E8A-4147-A177-3AD203B41FA5}"/>
                  </a:extLst>
                </a:gridCol>
              </a:tblGrid>
              <a:tr h="52866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ACTIF</a:t>
                      </a:r>
                    </a:p>
                  </a:txBody>
                  <a:tcPr marL="90000" marR="90000" marT="46802" marB="46802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Montant</a:t>
                      </a:r>
                    </a:p>
                  </a:txBody>
                  <a:tcPr marL="90000" marR="90000" marT="46802" marB="46802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PASSIF</a:t>
                      </a:r>
                    </a:p>
                  </a:txBody>
                  <a:tcPr marL="90000" marR="90000" marT="46802" marB="46802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Montant</a:t>
                      </a:r>
                    </a:p>
                  </a:txBody>
                  <a:tcPr marL="90000" marR="90000" marT="46802" marB="46802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4491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ACTIF IMMOBILISE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Immobilisations incorporelles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Immobilisations corporelles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Immobilisations financières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ACTIF CIRCULANT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Stocks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Clients (créances)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Banque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Caisse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TOTAL</a:t>
                      </a:r>
                    </a:p>
                  </a:txBody>
                  <a:tcPr marL="90000" marR="90000" marT="46802" marB="46802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12 000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1 500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7 400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11 625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5 000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37 525</a:t>
                      </a:r>
                    </a:p>
                  </a:txBody>
                  <a:tcPr marL="90000" marR="90000" marT="46802" marB="46802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CAPITAUX PROPRES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capital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Réserves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Résultat de l’exercice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DETTES</a:t>
                      </a:r>
                      <a:endParaRPr kumimoji="0" lang="fr-FR" altLang="fr-F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Emprunts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Fournisseurs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autres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TOTAL</a:t>
                      </a:r>
                    </a:p>
                  </a:txBody>
                  <a:tcPr marL="90000" marR="90000" marT="46802" marB="46802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10 000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9 100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5 000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13 425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37 525</a:t>
                      </a:r>
                    </a:p>
                  </a:txBody>
                  <a:tcPr marL="90000" marR="90000" marT="46802" marB="46802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2788" name="Text Box 32"/>
          <p:cNvSpPr txBox="1">
            <a:spLocks noChangeArrowheads="1"/>
          </p:cNvSpPr>
          <p:nvPr/>
        </p:nvSpPr>
        <p:spPr bwMode="auto">
          <a:xfrm>
            <a:off x="1475656" y="764704"/>
            <a:ext cx="6096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r>
              <a:rPr lang="fr-FR" altLang="fr-FR" sz="2000" dirty="0">
                <a:solidFill>
                  <a:schemeClr val="accent2">
                    <a:lumMod val="75000"/>
                  </a:schemeClr>
                </a:solidFill>
              </a:rPr>
              <a:t>BILAN DE l’ENTREPRISE LECOMPTE AU 30/09</a:t>
            </a:r>
          </a:p>
        </p:txBody>
      </p:sp>
      <p:sp>
        <p:nvSpPr>
          <p:cNvPr id="32789" name="Text Box 33"/>
          <p:cNvSpPr txBox="1">
            <a:spLocks noChangeArrowheads="1"/>
          </p:cNvSpPr>
          <p:nvPr/>
        </p:nvSpPr>
        <p:spPr bwMode="auto">
          <a:xfrm>
            <a:off x="0" y="381000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32790" name="Line 34"/>
          <p:cNvSpPr>
            <a:spLocks noChangeShapeType="1"/>
          </p:cNvSpPr>
          <p:nvPr/>
        </p:nvSpPr>
        <p:spPr bwMode="auto">
          <a:xfrm>
            <a:off x="609600" y="1828800"/>
            <a:ext cx="1588" cy="5029200"/>
          </a:xfrm>
          <a:prstGeom prst="line">
            <a:avLst/>
          </a:prstGeom>
          <a:noFill/>
          <a:ln w="63360" cap="sq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791" name="Line 35"/>
          <p:cNvSpPr>
            <a:spLocks noChangeShapeType="1"/>
          </p:cNvSpPr>
          <p:nvPr/>
        </p:nvSpPr>
        <p:spPr bwMode="auto">
          <a:xfrm>
            <a:off x="7956376" y="2204864"/>
            <a:ext cx="46212" cy="4653136"/>
          </a:xfrm>
          <a:prstGeom prst="line">
            <a:avLst/>
          </a:prstGeom>
          <a:noFill/>
          <a:ln w="63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792" name="Text Box 36"/>
          <p:cNvSpPr txBox="1">
            <a:spLocks noChangeArrowheads="1"/>
          </p:cNvSpPr>
          <p:nvPr/>
        </p:nvSpPr>
        <p:spPr bwMode="auto">
          <a:xfrm>
            <a:off x="0" y="1219200"/>
            <a:ext cx="2514600" cy="833178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000"/>
              </a:spcBef>
              <a:buClrTx/>
              <a:buFontTx/>
              <a:buNone/>
            </a:pPr>
            <a:r>
              <a:rPr lang="fr-FR" altLang="fr-FR" sz="1600" b="1" i="1" dirty="0">
                <a:solidFill>
                  <a:srgbClr val="00B050"/>
                </a:solidFill>
              </a:rPr>
              <a:t>L’actif est classé par ordre de liquidité croissante</a:t>
            </a:r>
          </a:p>
        </p:txBody>
      </p:sp>
      <p:sp>
        <p:nvSpPr>
          <p:cNvPr id="32793" name="Text Box 37"/>
          <p:cNvSpPr txBox="1">
            <a:spLocks noChangeArrowheads="1"/>
          </p:cNvSpPr>
          <p:nvPr/>
        </p:nvSpPr>
        <p:spPr bwMode="auto">
          <a:xfrm>
            <a:off x="6629400" y="1124744"/>
            <a:ext cx="2514600" cy="1079399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000"/>
              </a:spcBef>
              <a:buClrTx/>
              <a:buFontTx/>
              <a:buNone/>
            </a:pPr>
            <a:r>
              <a:rPr lang="fr-FR" altLang="fr-FR" sz="1600" b="1" i="1" dirty="0">
                <a:solidFill>
                  <a:srgbClr val="FF0000"/>
                </a:solidFill>
              </a:rPr>
              <a:t>Le passif est classé par ordre d’exigibilité croissante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 algn="r">
                <a:defRPr/>
              </a:pPr>
              <a:t>30</a:t>
            </a:fld>
            <a:endParaRPr lang="fr-FR" altLang="fr-FR" dirty="0">
              <a:solidFill>
                <a:srgbClr val="00B050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 bwMode="auto">
          <a:xfrm>
            <a:off x="755576" y="2708920"/>
            <a:ext cx="705678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necteur droit 11"/>
          <p:cNvCxnSpPr/>
          <p:nvPr/>
        </p:nvCxnSpPr>
        <p:spPr bwMode="auto">
          <a:xfrm>
            <a:off x="755576" y="2204864"/>
            <a:ext cx="705678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eur droit 12"/>
          <p:cNvCxnSpPr/>
          <p:nvPr/>
        </p:nvCxnSpPr>
        <p:spPr bwMode="auto">
          <a:xfrm>
            <a:off x="755576" y="6669360"/>
            <a:ext cx="705678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cteur droit 13"/>
          <p:cNvCxnSpPr/>
          <p:nvPr/>
        </p:nvCxnSpPr>
        <p:spPr bwMode="auto">
          <a:xfrm>
            <a:off x="755576" y="2204864"/>
            <a:ext cx="0" cy="446449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/>
          <p:cNvCxnSpPr/>
          <p:nvPr/>
        </p:nvCxnSpPr>
        <p:spPr bwMode="auto">
          <a:xfrm>
            <a:off x="6804248" y="2204864"/>
            <a:ext cx="0" cy="446449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cteur droit 17"/>
          <p:cNvCxnSpPr/>
          <p:nvPr/>
        </p:nvCxnSpPr>
        <p:spPr bwMode="auto">
          <a:xfrm>
            <a:off x="3131840" y="2204864"/>
            <a:ext cx="0" cy="446449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droit 18"/>
          <p:cNvCxnSpPr/>
          <p:nvPr/>
        </p:nvCxnSpPr>
        <p:spPr bwMode="auto">
          <a:xfrm>
            <a:off x="4283968" y="2204864"/>
            <a:ext cx="0" cy="446449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cteur droit 19"/>
          <p:cNvCxnSpPr/>
          <p:nvPr/>
        </p:nvCxnSpPr>
        <p:spPr bwMode="auto">
          <a:xfrm>
            <a:off x="7812360" y="2204864"/>
            <a:ext cx="0" cy="446449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871538" y="188913"/>
            <a:ext cx="8162925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4400">
                <a:solidFill>
                  <a:srgbClr val="003366"/>
                </a:solidFill>
              </a:rPr>
              <a:t>Classification comptable : PLAN COMPTABLE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buClrTx/>
              <a:buSzPct val="75000"/>
              <a:buFontTx/>
              <a:buNone/>
            </a:pPr>
            <a:r>
              <a:rPr lang="fr-FR" altLang="fr-FR" dirty="0">
                <a:solidFill>
                  <a:srgbClr val="FF0000"/>
                </a:solidFill>
              </a:rPr>
              <a:t>Classe 1 : </a:t>
            </a:r>
            <a:r>
              <a:rPr lang="fr-FR" altLang="fr-FR" dirty="0">
                <a:solidFill>
                  <a:srgbClr val="0070C0"/>
                </a:solidFill>
              </a:rPr>
              <a:t>capitaux</a:t>
            </a:r>
          </a:p>
          <a:p>
            <a:pPr eaLnBrk="1" hangingPunct="1">
              <a:buClrTx/>
              <a:buSzPct val="75000"/>
              <a:buFontTx/>
              <a:buNone/>
            </a:pPr>
            <a:r>
              <a:rPr lang="fr-FR" altLang="fr-FR" dirty="0">
                <a:solidFill>
                  <a:srgbClr val="FF0000"/>
                </a:solidFill>
              </a:rPr>
              <a:t>Classe 2 : </a:t>
            </a:r>
            <a:r>
              <a:rPr lang="fr-FR" altLang="fr-FR" dirty="0">
                <a:solidFill>
                  <a:srgbClr val="0070C0"/>
                </a:solidFill>
              </a:rPr>
              <a:t>immobilisations</a:t>
            </a:r>
          </a:p>
          <a:p>
            <a:pPr eaLnBrk="1" hangingPunct="1">
              <a:buClrTx/>
              <a:buSzPct val="75000"/>
              <a:buFontTx/>
              <a:buNone/>
            </a:pPr>
            <a:r>
              <a:rPr lang="fr-FR" altLang="fr-FR" dirty="0">
                <a:solidFill>
                  <a:srgbClr val="FF0000"/>
                </a:solidFill>
              </a:rPr>
              <a:t>Classe 3 : </a:t>
            </a:r>
            <a:r>
              <a:rPr lang="fr-FR" altLang="fr-FR" dirty="0">
                <a:solidFill>
                  <a:srgbClr val="0070C0"/>
                </a:solidFill>
              </a:rPr>
              <a:t>stocks</a:t>
            </a:r>
          </a:p>
          <a:p>
            <a:pPr eaLnBrk="1" hangingPunct="1">
              <a:buClrTx/>
              <a:buSzPct val="75000"/>
              <a:buFontTx/>
              <a:buNone/>
            </a:pPr>
            <a:r>
              <a:rPr lang="fr-FR" altLang="fr-FR" dirty="0">
                <a:solidFill>
                  <a:srgbClr val="FF0000"/>
                </a:solidFill>
              </a:rPr>
              <a:t>Classe 4 : </a:t>
            </a:r>
            <a:r>
              <a:rPr lang="fr-FR" altLang="fr-FR" dirty="0">
                <a:solidFill>
                  <a:srgbClr val="0070C0"/>
                </a:solidFill>
              </a:rPr>
              <a:t>comptes de tiers (clients, fournisseurs</a:t>
            </a:r>
          </a:p>
          <a:p>
            <a:pPr eaLnBrk="1" hangingPunct="1">
              <a:buClrTx/>
              <a:buSzPct val="75000"/>
              <a:buFontTx/>
              <a:buNone/>
            </a:pPr>
            <a:r>
              <a:rPr lang="fr-FR" altLang="fr-FR" dirty="0">
                <a:solidFill>
                  <a:srgbClr val="FF0000"/>
                </a:solidFill>
              </a:rPr>
              <a:t>Classe 5 : </a:t>
            </a:r>
            <a:r>
              <a:rPr lang="fr-FR" altLang="fr-FR" dirty="0">
                <a:solidFill>
                  <a:srgbClr val="0070C0"/>
                </a:solidFill>
              </a:rPr>
              <a:t>comptes de trésorerie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31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871538" y="188913"/>
            <a:ext cx="8162925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4400">
                <a:solidFill>
                  <a:srgbClr val="003366"/>
                </a:solidFill>
              </a:rPr>
              <a:t>Classification comptable : PLAN COMPTABLE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912813" y="1905000"/>
            <a:ext cx="365918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SzPct val="75000"/>
              <a:buFontTx/>
              <a:buNone/>
            </a:pPr>
            <a:r>
              <a:rPr lang="fr-FR" altLang="fr-FR" sz="2800" dirty="0">
                <a:solidFill>
                  <a:srgbClr val="0070C0"/>
                </a:solidFill>
              </a:rPr>
              <a:t>Le fonctionnement de la numérotation comptable est DECIMAL: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SzPct val="75000"/>
              <a:buFontTx/>
              <a:buNone/>
            </a:pPr>
            <a:endParaRPr lang="fr-FR" altLang="fr-FR" sz="2800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SzPct val="75000"/>
              <a:buFontTx/>
              <a:buNone/>
            </a:pPr>
            <a:r>
              <a:rPr lang="fr-FR" altLang="fr-FR" sz="2800" dirty="0">
                <a:solidFill>
                  <a:srgbClr val="0070C0"/>
                </a:solidFill>
              </a:rPr>
              <a:t>0,1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SzPct val="75000"/>
              <a:buFontTx/>
              <a:buNone/>
            </a:pPr>
            <a:r>
              <a:rPr lang="fr-FR" altLang="fr-FR" sz="2800" dirty="0">
                <a:solidFill>
                  <a:srgbClr val="0070C0"/>
                </a:solidFill>
              </a:rPr>
              <a:t>0,10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SzPct val="75000"/>
              <a:buFontTx/>
              <a:buNone/>
            </a:pPr>
            <a:r>
              <a:rPr lang="fr-FR" altLang="fr-FR" sz="2800" dirty="0">
                <a:solidFill>
                  <a:srgbClr val="0070C0"/>
                </a:solidFill>
              </a:rPr>
              <a:t>0,100001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SzPct val="75000"/>
              <a:buFontTx/>
              <a:buNone/>
            </a:pPr>
            <a:r>
              <a:rPr lang="fr-FR" altLang="fr-FR" sz="2800" dirty="0">
                <a:solidFill>
                  <a:srgbClr val="0070C0"/>
                </a:solidFill>
              </a:rPr>
              <a:t>0,2</a:t>
            </a:r>
          </a:p>
        </p:txBody>
      </p:sp>
      <p:sp>
        <p:nvSpPr>
          <p:cNvPr id="34820" name="Line 3"/>
          <p:cNvSpPr>
            <a:spLocks noChangeShapeType="1"/>
          </p:cNvSpPr>
          <p:nvPr/>
        </p:nvSpPr>
        <p:spPr bwMode="auto">
          <a:xfrm>
            <a:off x="971550" y="3573463"/>
            <a:ext cx="431800" cy="2303462"/>
          </a:xfrm>
          <a:prstGeom prst="line">
            <a:avLst/>
          </a:prstGeom>
          <a:noFill/>
          <a:ln w="22320" cap="sq">
            <a:solidFill>
              <a:srgbClr val="9A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5219700" y="1844675"/>
            <a:ext cx="3240088" cy="401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>
                <a:solidFill>
                  <a:srgbClr val="0070C0"/>
                </a:solidFill>
              </a:rPr>
              <a:t>4 compte de tiers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>
                <a:solidFill>
                  <a:srgbClr val="0070C0"/>
                </a:solidFill>
              </a:rPr>
              <a:t>401 FOURNISSEURS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>
              <a:solidFill>
                <a:srgbClr val="0070C0"/>
              </a:solidFill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>
                <a:solidFill>
                  <a:srgbClr val="0070C0"/>
                </a:solidFill>
              </a:rPr>
              <a:t>411 CLIENTS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>
                <a:solidFill>
                  <a:srgbClr val="0070C0"/>
                </a:solidFill>
              </a:rPr>
              <a:t>411 – 0001 client martion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>
              <a:solidFill>
                <a:srgbClr val="0070C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32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533400" y="1219200"/>
            <a:ext cx="7848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0000CC"/>
                </a:solidFill>
                <a:cs typeface="Times New Roman" pitchFamily="16" charset="0"/>
              </a:rPr>
              <a:t>CONCLUSION :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84582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 smtClean="0">
                <a:solidFill>
                  <a:srgbClr val="0070C0"/>
                </a:solidFill>
                <a:cs typeface="Times New Roman" pitchFamily="16" charset="0"/>
              </a:rPr>
              <a:t>les </a:t>
            </a:r>
            <a:r>
              <a:rPr lang="fr-FR" altLang="fr-FR" sz="2400" b="1" dirty="0">
                <a:solidFill>
                  <a:srgbClr val="0070C0"/>
                </a:solidFill>
                <a:cs typeface="Times New Roman" pitchFamily="16" charset="0"/>
              </a:rPr>
              <a:t>RESSOURCES apportées figurent au PASSIF du bilan, dans la mesure où l’entité « ENTREPRISE » sera redevable des sommes laissées à sa disposition pour son fonctionnement.)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3400" y="4343400"/>
            <a:ext cx="8610600" cy="1557338"/>
          </a:xfrm>
          <a:prstGeom prst="rect">
            <a:avLst/>
          </a:prstGeom>
          <a:solidFill>
            <a:srgbClr val="EFEA8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0070C0"/>
                </a:solidFill>
                <a:cs typeface="Times New Roman" pitchFamily="16" charset="0"/>
              </a:rPr>
              <a:t>Le passif est classé par ordre d’EXIGIBILITE CROISSANTE (plus nous allons vers le bas de la colonne, plus la somme sera due rapidement et inversement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0"/>
          </p:nvPr>
        </p:nvSpPr>
        <p:spPr>
          <a:xfrm>
            <a:off x="7020272" y="6165304"/>
            <a:ext cx="1900238" cy="457200"/>
          </a:xfrm>
        </p:spPr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33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533400" y="1219200"/>
            <a:ext cx="7848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0000CC"/>
                </a:solidFill>
                <a:cs typeface="Times New Roman" pitchFamily="16" charset="0"/>
              </a:rPr>
              <a:t>CONCLUSION :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8458200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SimSun" charset="-122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SimSun" charset="-122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SimSun" charset="-122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SimSun" charset="-122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SimSun" charset="-122"/>
              </a:defRPr>
            </a:lvl9pPr>
          </a:lstStyle>
          <a:p>
            <a:pPr eaLnBrk="1" hangingPunct="1">
              <a:spcBef>
                <a:spcPts val="800"/>
              </a:spcBef>
              <a:buClrTx/>
              <a:buSzPct val="75000"/>
              <a:buFontTx/>
              <a:buNone/>
              <a:defRPr/>
            </a:pPr>
            <a:r>
              <a:rPr lang="fr-FR" altLang="fr-FR" dirty="0" smtClean="0">
                <a:solidFill>
                  <a:srgbClr val="0070C0"/>
                </a:solidFill>
                <a:latin typeface="Verdana" pitchFamily="32" charset="0"/>
                <a:cs typeface="Times New Roman" pitchFamily="16" charset="0"/>
              </a:rPr>
              <a:t>-</a:t>
            </a:r>
            <a:r>
              <a:rPr lang="fr-FR" altLang="fr-FR" dirty="0" smtClean="0">
                <a:solidFill>
                  <a:srgbClr val="0070C0"/>
                </a:solidFill>
                <a:cs typeface="Times New Roman" pitchFamily="16" charset="0"/>
              </a:rPr>
              <a:t>  … Application du principe de la partie double :</a:t>
            </a:r>
          </a:p>
          <a:p>
            <a:pPr eaLnBrk="1" hangingPunct="1">
              <a:spcBef>
                <a:spcPts val="800"/>
              </a:spcBef>
              <a:buClrTx/>
              <a:buSzPct val="75000"/>
              <a:buFontTx/>
              <a:buNone/>
              <a:defRPr/>
            </a:pPr>
            <a:endParaRPr lang="fr-FR" altLang="fr-FR" sz="2800" dirty="0" smtClean="0">
              <a:solidFill>
                <a:srgbClr val="0070C0"/>
              </a:solidFill>
              <a:latin typeface="Verdana" pitchFamily="32" charset="0"/>
              <a:cs typeface="Times New Roman" pitchFamily="16" charset="0"/>
            </a:endParaRPr>
          </a:p>
          <a:p>
            <a:pPr eaLnBrk="1" hangingPunct="1">
              <a:spcBef>
                <a:spcPts val="800"/>
              </a:spcBef>
              <a:buClrTx/>
              <a:buSzPct val="75000"/>
              <a:buFontTx/>
              <a:buNone/>
              <a:defRPr/>
            </a:pPr>
            <a:r>
              <a:rPr lang="fr-FR" altLang="fr-FR" sz="2800" dirty="0" smtClean="0">
                <a:solidFill>
                  <a:srgbClr val="0070C0"/>
                </a:solidFill>
                <a:latin typeface="Verdana" pitchFamily="32" charset="0"/>
              </a:rPr>
              <a:t>A chaque somme modifiant un poste correspond une ou plusieurs sommes modifiant d’autres postes pour un montant équivalent.</a:t>
            </a:r>
          </a:p>
          <a:p>
            <a:pPr eaLnBrk="1" hangingPunct="1">
              <a:spcBef>
                <a:spcPts val="800"/>
              </a:spcBef>
              <a:buClrTx/>
              <a:buSzPct val="75000"/>
              <a:buFontTx/>
              <a:buNone/>
              <a:defRPr/>
            </a:pPr>
            <a:endParaRPr lang="fr-FR" altLang="fr-FR" sz="2800" dirty="0" smtClean="0">
              <a:solidFill>
                <a:srgbClr val="0070C0"/>
              </a:solidFill>
              <a:latin typeface="Verdana" pitchFamily="32" charset="0"/>
            </a:endParaRPr>
          </a:p>
          <a:p>
            <a:pPr algn="ctr" eaLnBrk="1" hangingPunct="1">
              <a:spcBef>
                <a:spcPts val="800"/>
              </a:spcBef>
              <a:buClrTx/>
              <a:buSzPct val="75000"/>
              <a:buFontTx/>
              <a:buNone/>
              <a:defRPr/>
            </a:pPr>
            <a:r>
              <a:rPr lang="fr-FR" altLang="fr-FR" sz="2800" dirty="0" smtClean="0">
                <a:solidFill>
                  <a:srgbClr val="0070C0"/>
                </a:solidFill>
                <a:latin typeface="Verdana" pitchFamily="32" charset="0"/>
              </a:rPr>
              <a:t>EMPLOIS = RESSOURCES</a:t>
            </a:r>
          </a:p>
          <a:p>
            <a:pPr algn="ctr" eaLnBrk="1" hangingPunct="1">
              <a:spcBef>
                <a:spcPts val="800"/>
              </a:spcBef>
              <a:buClrTx/>
              <a:buSzPct val="75000"/>
              <a:buFontTx/>
              <a:buNone/>
              <a:defRPr/>
            </a:pPr>
            <a:r>
              <a:rPr lang="fr-FR" altLang="fr-FR" sz="2800" dirty="0" smtClean="0">
                <a:solidFill>
                  <a:srgbClr val="0070C0"/>
                </a:solidFill>
                <a:latin typeface="Verdana" pitchFamily="32" charset="0"/>
              </a:rPr>
              <a:t>ACTIF = PASSIF</a:t>
            </a:r>
            <a:endParaRPr lang="fr-FR" altLang="fr-FR" sz="2800" dirty="0">
              <a:solidFill>
                <a:srgbClr val="0070C0"/>
              </a:solidFill>
              <a:latin typeface="Verdana" pitchFamily="32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34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33400" y="1219200"/>
            <a:ext cx="7848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0000CC"/>
                </a:solidFill>
                <a:cs typeface="Times New Roman" pitchFamily="16" charset="0"/>
              </a:rPr>
              <a:t>CONCLUSION :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84582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fr-FR" altLang="fr-FR" sz="2800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- </a:t>
            </a:r>
            <a:r>
              <a:rPr lang="fr-FR" altLang="fr-FR" sz="28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les EMPLOIS correspondent aux ACTIFS utilisés pour fonctionner.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0" y="3810000"/>
            <a:ext cx="9144000" cy="1930400"/>
          </a:xfrm>
          <a:prstGeom prst="rect">
            <a:avLst/>
          </a:prstGeom>
          <a:solidFill>
            <a:srgbClr val="EFEA8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800" b="1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L’actif est classé par ordre de LIQUIDITE CROISSANTE (plus nous allons vers le bas de la colonne, plus la somme est disponible rapidement</a:t>
            </a:r>
            <a:r>
              <a:rPr lang="fr-FR" altLang="fr-FR" sz="2400" b="1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)</a:t>
            </a:r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>
              <a:solidFill>
                <a:srgbClr val="0070C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35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533400" y="1219200"/>
            <a:ext cx="7848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0000CC"/>
                </a:solidFill>
                <a:cs typeface="Times New Roman" pitchFamily="16" charset="0"/>
              </a:rPr>
              <a:t>CONCLUSION :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8458200" cy="181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70C0"/>
                </a:solidFill>
                <a:cs typeface="Times New Roman" pitchFamily="16" charset="0"/>
              </a:rPr>
              <a:t>-</a:t>
            </a:r>
            <a:r>
              <a:rPr lang="fr-FR" altLang="fr-FR" sz="2400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 </a:t>
            </a:r>
            <a:r>
              <a:rPr lang="fr-FR" altLang="fr-FR" sz="24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L</a:t>
            </a:r>
            <a:r>
              <a:rPr lang="fr-FR" altLang="fr-FR" sz="28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e BILAN est une PHOTOGRAPHIE DU PATRIMOINE à un instant donné. Les flux de l’entreprise sont découpés en EXERCICES COMPTABLES (12 mois).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36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179388" y="2205038"/>
            <a:ext cx="91440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3 - Comptabilité et aide à la décision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B050"/>
                </a:solidFill>
              </a:rPr>
              <a:t>Objectif :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800" dirty="0">
                <a:solidFill>
                  <a:srgbClr val="0070C0"/>
                </a:solidFill>
              </a:rPr>
              <a:t>Distinguer les notions de PATRIMOINE de l’entreprise et d’ACTIVITE de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800" dirty="0">
                <a:solidFill>
                  <a:srgbClr val="0070C0"/>
                </a:solidFill>
              </a:rPr>
              <a:t>l’entreprise.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800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800" dirty="0">
                <a:solidFill>
                  <a:srgbClr val="0070C0"/>
                </a:solidFill>
              </a:rPr>
              <a:t>Comprendre le compte de résultat (notions de charges et de produits, d’exercice comptable, débit, crédit, signification de la notion de « résultat »)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800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800" dirty="0">
                <a:solidFill>
                  <a:srgbClr val="0070C0"/>
                </a:solidFill>
              </a:rPr>
              <a:t> Le bilan et la notion de situation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800" dirty="0">
                <a:solidFill>
                  <a:srgbClr val="0070C0"/>
                </a:solidFill>
              </a:rPr>
              <a:t>patrimoniale de l’entreprise (actif, passif, emplois, ressources), l’annexe.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800" dirty="0">
              <a:solidFill>
                <a:srgbClr val="0070C0"/>
              </a:solidFill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467544" y="620688"/>
            <a:ext cx="41243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9A0000"/>
              </a:buClr>
              <a:buFont typeface="Wingdings" charset="2"/>
              <a:buChar char=""/>
            </a:pPr>
            <a:r>
              <a:rPr lang="fr-FR" altLang="fr-FR" sz="2400" b="1" dirty="0">
                <a:solidFill>
                  <a:schemeClr val="accent2">
                    <a:lumMod val="75000"/>
                  </a:schemeClr>
                </a:solidFill>
              </a:rPr>
              <a:t>Systèmes comptables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4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22225" y="1844675"/>
            <a:ext cx="9144000" cy="378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4 - initiation aux éléments financiers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0B050"/>
                </a:solidFill>
              </a:rPr>
              <a:t>Objectif :</a:t>
            </a:r>
            <a:r>
              <a:rPr lang="fr-FR" altLang="fr-FR" sz="2400" dirty="0"/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800" dirty="0">
                <a:solidFill>
                  <a:srgbClr val="0070C0"/>
                </a:solidFill>
              </a:rPr>
              <a:t>Comprendre comment les éléments financiers deviennent des outils de pilotage de l’entreprise.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800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800" dirty="0">
                <a:solidFill>
                  <a:srgbClr val="0070C0"/>
                </a:solidFill>
              </a:rPr>
              <a:t>Analyse du bilan (bilan fonctionnel, notions de fonds de roulement et ratios)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800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800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800" dirty="0">
                <a:solidFill>
                  <a:srgbClr val="0070C0"/>
                </a:solidFill>
              </a:rPr>
              <a:t>Analyse du compte de résultat (présentation des différents résultats, le tableau des soldes intermédiaires de gestion, les ratios)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67544" y="692696"/>
            <a:ext cx="41243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9A0000"/>
              </a:buClr>
              <a:buFont typeface="Wingdings" charset="2"/>
              <a:buChar char=""/>
            </a:pPr>
            <a:r>
              <a:rPr lang="fr-FR" altLang="fr-FR" sz="2400" b="1" dirty="0">
                <a:solidFill>
                  <a:schemeClr val="accent2">
                    <a:lumMod val="75000"/>
                  </a:schemeClr>
                </a:solidFill>
              </a:rPr>
              <a:t>Systèmes comptables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5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WordArt 1"/>
          <p:cNvSpPr>
            <a:spLocks noChangeArrowheads="1" noChangeShapeType="1" noTextEdit="1"/>
          </p:cNvSpPr>
          <p:nvPr/>
        </p:nvSpPr>
        <p:spPr bwMode="auto">
          <a:xfrm>
            <a:off x="3924300" y="3357563"/>
            <a:ext cx="1752600" cy="822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fr-FR" kern="10">
                <a:ln w="9360" cap="sq">
                  <a:solidFill>
                    <a:srgbClr val="CC99FF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CC00CC"/>
                    </a:gs>
                    <a:gs pos="100000">
                      <a:srgbClr val="6600CC"/>
                    </a:gs>
                  </a:gsLst>
                  <a:lin ang="5400000" scaled="1"/>
                </a:gradFill>
                <a:effectLst>
                  <a:outerShdw dist="53966" dir="2700000" algn="ctr" rotWithShape="0">
                    <a:srgbClr val="9999FF"/>
                  </a:outerShdw>
                </a:effectLst>
                <a:latin typeface="Impact"/>
              </a:rPr>
              <a:t>ENTREPRISE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81000" y="1752600"/>
            <a:ext cx="2679700" cy="460375"/>
          </a:xfrm>
          <a:prstGeom prst="rect">
            <a:avLst/>
          </a:prstGeom>
          <a:solidFill>
            <a:srgbClr val="E0DB0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0070C0"/>
                </a:solidFill>
                <a:latin typeface="Times New Roman" pitchFamily="16" charset="0"/>
              </a:rPr>
              <a:t>LE PERSONNEL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733800" y="1600200"/>
            <a:ext cx="2438400" cy="460375"/>
          </a:xfrm>
          <a:prstGeom prst="rect">
            <a:avLst/>
          </a:prstGeom>
          <a:solidFill>
            <a:srgbClr val="E0DB0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0070C0"/>
                </a:solidFill>
                <a:latin typeface="Times New Roman" pitchFamily="16" charset="0"/>
              </a:rPr>
              <a:t>LES CLIENTS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248400" y="1600200"/>
            <a:ext cx="2590800" cy="825500"/>
          </a:xfrm>
          <a:prstGeom prst="rect">
            <a:avLst/>
          </a:prstGeom>
          <a:solidFill>
            <a:srgbClr val="E0DB0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0070C0"/>
                </a:solidFill>
                <a:latin typeface="Times New Roman" pitchFamily="16" charset="0"/>
              </a:rPr>
              <a:t>LES FOURNISSEURS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55650" y="5013325"/>
            <a:ext cx="2590800" cy="947738"/>
          </a:xfrm>
          <a:prstGeom prst="rect">
            <a:avLst/>
          </a:prstGeom>
          <a:solidFill>
            <a:srgbClr val="E0DB0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750"/>
              </a:spcBef>
              <a:buClrTx/>
              <a:buFontTx/>
              <a:buNone/>
            </a:pPr>
            <a:r>
              <a:rPr lang="fr-FR" altLang="fr-FR" sz="2800" b="1">
                <a:solidFill>
                  <a:srgbClr val="0070C0"/>
                </a:solidFill>
                <a:latin typeface="Times New Roman" pitchFamily="16" charset="0"/>
              </a:rPr>
              <a:t>LES BANQUES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429000" y="5410200"/>
            <a:ext cx="2590800" cy="520700"/>
          </a:xfrm>
          <a:prstGeom prst="rect">
            <a:avLst/>
          </a:prstGeom>
          <a:solidFill>
            <a:srgbClr val="F3DE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750"/>
              </a:spcBef>
              <a:buClrTx/>
              <a:buFontTx/>
              <a:buNone/>
            </a:pPr>
            <a:r>
              <a:rPr lang="fr-FR" altLang="fr-FR" sz="2800" b="1">
                <a:solidFill>
                  <a:srgbClr val="0070C0"/>
                </a:solidFill>
                <a:latin typeface="Times New Roman" pitchFamily="16" charset="0"/>
              </a:rPr>
              <a:t>L’ETAT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156325" y="5157788"/>
            <a:ext cx="2590800" cy="703262"/>
          </a:xfrm>
          <a:prstGeom prst="rect">
            <a:avLst/>
          </a:prstGeom>
          <a:solidFill>
            <a:srgbClr val="E0DB0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r>
              <a:rPr lang="fr-FR" altLang="fr-FR" sz="2000" b="1">
                <a:solidFill>
                  <a:srgbClr val="0070C0"/>
                </a:solidFill>
                <a:latin typeface="Times New Roman" pitchFamily="16" charset="0"/>
              </a:rPr>
              <a:t>LES APPORTEURS DE CAPITAUX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H="1">
            <a:off x="2119313" y="4038600"/>
            <a:ext cx="1771650" cy="974725"/>
          </a:xfrm>
          <a:prstGeom prst="line">
            <a:avLst/>
          </a:prstGeom>
          <a:noFill/>
          <a:ln w="63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V="1">
            <a:off x="1619250" y="3652838"/>
            <a:ext cx="2190750" cy="1293812"/>
          </a:xfrm>
          <a:prstGeom prst="line">
            <a:avLst/>
          </a:prstGeom>
          <a:noFill/>
          <a:ln w="63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1371600" y="2209800"/>
            <a:ext cx="2408238" cy="1435100"/>
          </a:xfrm>
          <a:prstGeom prst="line">
            <a:avLst/>
          </a:prstGeom>
          <a:noFill/>
          <a:ln w="63360" cap="sq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0" y="0"/>
            <a:ext cx="9144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336699"/>
                </a:solidFill>
                <a:latin typeface="Times New Roman" pitchFamily="16" charset="0"/>
              </a:rPr>
              <a:t>Les relations existant entre les différents partenaires sont des </a:t>
            </a:r>
            <a:r>
              <a:rPr lang="fr-FR" altLang="fr-FR" sz="2400" b="1">
                <a:solidFill>
                  <a:srgbClr val="FF0066"/>
                </a:solidFill>
                <a:latin typeface="Times New Roman" pitchFamily="16" charset="0"/>
              </a:rPr>
              <a:t>FLUX</a:t>
            </a: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H="1" flipV="1">
            <a:off x="2890838" y="2128838"/>
            <a:ext cx="1541462" cy="1233487"/>
          </a:xfrm>
          <a:prstGeom prst="line">
            <a:avLst/>
          </a:prstGeom>
          <a:noFill/>
          <a:ln w="63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4800600" y="1981200"/>
            <a:ext cx="58738" cy="1303338"/>
          </a:xfrm>
          <a:prstGeom prst="line">
            <a:avLst/>
          </a:prstGeom>
          <a:noFill/>
          <a:ln w="63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5562600" y="2128838"/>
            <a:ext cx="1588" cy="1157287"/>
          </a:xfrm>
          <a:prstGeom prst="line">
            <a:avLst/>
          </a:prstGeom>
          <a:noFill/>
          <a:ln w="6336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6011863" y="2703513"/>
            <a:ext cx="2016125" cy="803275"/>
          </a:xfrm>
          <a:prstGeom prst="line">
            <a:avLst/>
          </a:prstGeom>
          <a:noFill/>
          <a:ln w="63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>
            <a:off x="5938838" y="2743200"/>
            <a:ext cx="2744787" cy="1009650"/>
          </a:xfrm>
          <a:prstGeom prst="line">
            <a:avLst/>
          </a:prstGeom>
          <a:noFill/>
          <a:ln w="6336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 flipV="1">
            <a:off x="5503863" y="3929063"/>
            <a:ext cx="1089025" cy="1233487"/>
          </a:xfrm>
          <a:prstGeom prst="line">
            <a:avLst/>
          </a:prstGeom>
          <a:noFill/>
          <a:ln w="63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5791200" y="3810000"/>
            <a:ext cx="1944688" cy="1368425"/>
          </a:xfrm>
          <a:prstGeom prst="line">
            <a:avLst/>
          </a:prstGeom>
          <a:noFill/>
          <a:ln w="63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V="1">
            <a:off x="3924300" y="4144963"/>
            <a:ext cx="503238" cy="873125"/>
          </a:xfrm>
          <a:prstGeom prst="line">
            <a:avLst/>
          </a:prstGeom>
          <a:noFill/>
          <a:ln w="63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H="1">
            <a:off x="4795838" y="4038600"/>
            <a:ext cx="442912" cy="1371600"/>
          </a:xfrm>
          <a:prstGeom prst="line">
            <a:avLst/>
          </a:prstGeom>
          <a:noFill/>
          <a:ln w="63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1042988" y="4076700"/>
            <a:ext cx="1657350" cy="398463"/>
          </a:xfrm>
          <a:prstGeom prst="rect">
            <a:avLst/>
          </a:prstGeom>
          <a:solidFill>
            <a:srgbClr val="F055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fr-FR" altLang="fr-FR" sz="2000" b="1">
                <a:solidFill>
                  <a:srgbClr val="FFFFFF"/>
                </a:solidFill>
                <a:latin typeface="Times New Roman" pitchFamily="16" charset="0"/>
              </a:rPr>
              <a:t>- </a:t>
            </a:r>
            <a:r>
              <a:rPr lang="fr-FR" altLang="fr-FR" sz="1400">
                <a:solidFill>
                  <a:srgbClr val="FFFFFF"/>
                </a:solidFill>
                <a:latin typeface="Times New Roman" pitchFamily="16" charset="0"/>
              </a:rPr>
              <a:t>Un prêt d’argent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2268538" y="4581525"/>
            <a:ext cx="1655762" cy="368300"/>
          </a:xfrm>
          <a:prstGeom prst="rect">
            <a:avLst/>
          </a:prstGeom>
          <a:solidFill>
            <a:srgbClr val="F055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fr-FR" altLang="fr-FR" sz="1800">
                <a:solidFill>
                  <a:srgbClr val="FFFFFF"/>
                </a:solidFill>
                <a:latin typeface="Times New Roman" pitchFamily="16" charset="0"/>
              </a:rPr>
              <a:t>remboursement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762000" y="2743200"/>
            <a:ext cx="1506538" cy="39846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fr-FR" altLang="fr-FR" sz="2000" b="1">
                <a:solidFill>
                  <a:srgbClr val="FFFFFF"/>
                </a:solidFill>
                <a:latin typeface="Times New Roman" pitchFamily="16" charset="0"/>
              </a:rPr>
              <a:t>- travail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2555875" y="2636838"/>
            <a:ext cx="1512888" cy="398462"/>
          </a:xfrm>
          <a:prstGeom prst="rect">
            <a:avLst/>
          </a:prstGeom>
          <a:solidFill>
            <a:srgbClr val="F055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fr-FR" altLang="fr-FR" sz="2000">
                <a:solidFill>
                  <a:srgbClr val="FFFFFF"/>
                </a:solidFill>
                <a:latin typeface="Times New Roman" pitchFamily="16" charset="0"/>
              </a:rPr>
              <a:t>- salaire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3505200" y="2209800"/>
            <a:ext cx="1787525" cy="70326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fr-FR" altLang="fr-FR" sz="2000">
                <a:solidFill>
                  <a:srgbClr val="FFFFFF"/>
                </a:solidFill>
                <a:latin typeface="Times New Roman" pitchFamily="16" charset="0"/>
              </a:rPr>
              <a:t>- Paiement de produits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4953000" y="2590800"/>
            <a:ext cx="1295400" cy="520700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fr-FR" altLang="fr-FR" sz="1400">
                <a:solidFill>
                  <a:srgbClr val="FFFFFF"/>
                </a:solidFill>
                <a:latin typeface="Times New Roman" pitchFamily="16" charset="0"/>
              </a:rPr>
              <a:t>Livraison d’un produit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7391400" y="3124200"/>
            <a:ext cx="2051050" cy="100806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fr-FR" altLang="fr-FR" sz="1400">
                <a:latin typeface="Times New Roman" pitchFamily="16" charset="0"/>
              </a:rPr>
              <a:t>- </a:t>
            </a:r>
            <a:r>
              <a:rPr lang="fr-FR" altLang="fr-FR" sz="2000">
                <a:solidFill>
                  <a:srgbClr val="FFFFFF"/>
                </a:solidFill>
                <a:latin typeface="Times New Roman" pitchFamily="16" charset="0"/>
              </a:rPr>
              <a:t>Livraison de matières premières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5940425" y="2781300"/>
            <a:ext cx="1439863" cy="520700"/>
          </a:xfrm>
          <a:prstGeom prst="rect">
            <a:avLst/>
          </a:prstGeom>
          <a:solidFill>
            <a:srgbClr val="52DB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fr-FR" altLang="fr-FR" sz="1400" dirty="0">
                <a:solidFill>
                  <a:srgbClr val="0070C0"/>
                </a:solidFill>
                <a:latin typeface="Times New Roman" pitchFamily="16" charset="0"/>
              </a:rPr>
              <a:t>Paiement matière première</a:t>
            </a:r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5334000" y="4038600"/>
            <a:ext cx="1296988" cy="100806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r>
              <a:rPr lang="fr-FR" altLang="fr-FR" sz="1400">
                <a:latin typeface="Times New Roman" pitchFamily="16" charset="0"/>
              </a:rPr>
              <a:t>- </a:t>
            </a:r>
            <a:r>
              <a:rPr lang="fr-FR" altLang="fr-FR" sz="2000">
                <a:solidFill>
                  <a:srgbClr val="FFFFFF"/>
                </a:solidFill>
                <a:latin typeface="Times New Roman" pitchFamily="16" charset="0"/>
              </a:rPr>
              <a:t>Apport de capitaux</a:t>
            </a:r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7010400" y="4419600"/>
            <a:ext cx="1727200" cy="398463"/>
          </a:xfrm>
          <a:prstGeom prst="rect">
            <a:avLst/>
          </a:prstGeom>
          <a:solidFill>
            <a:srgbClr val="F055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fr-FR" altLang="fr-FR" sz="1800">
                <a:solidFill>
                  <a:srgbClr val="FFFFFF"/>
                </a:solidFill>
                <a:latin typeface="Times New Roman" pitchFamily="16" charset="0"/>
              </a:rPr>
              <a:t>- </a:t>
            </a:r>
            <a:r>
              <a:rPr lang="fr-FR" altLang="fr-FR" sz="2000">
                <a:solidFill>
                  <a:srgbClr val="FFFFFF"/>
                </a:solidFill>
                <a:latin typeface="Times New Roman" pitchFamily="16" charset="0"/>
              </a:rPr>
              <a:t>dividendes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4114800" y="4508500"/>
            <a:ext cx="1198563" cy="398463"/>
          </a:xfrm>
          <a:prstGeom prst="rect">
            <a:avLst/>
          </a:prstGeom>
          <a:solidFill>
            <a:srgbClr val="F055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fr-FR" altLang="fr-FR" sz="2000">
                <a:solidFill>
                  <a:srgbClr val="FFFFFF"/>
                </a:solidFill>
                <a:latin typeface="Times New Roman" pitchFamily="16" charset="0"/>
              </a:rPr>
              <a:t>-impôts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3200400" y="4953000"/>
            <a:ext cx="1439863" cy="368300"/>
          </a:xfrm>
          <a:prstGeom prst="rect">
            <a:avLst/>
          </a:prstGeom>
          <a:solidFill>
            <a:srgbClr val="F055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fr-FR" altLang="fr-FR" sz="1800" b="1">
                <a:solidFill>
                  <a:srgbClr val="FFFFFF"/>
                </a:solidFill>
                <a:latin typeface="Times New Roman" pitchFamily="16" charset="0"/>
              </a:rPr>
              <a:t>subventions</a:t>
            </a: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1143000" y="457200"/>
            <a:ext cx="1524000" cy="460375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latin typeface="Times New Roman" pitchFamily="16" charset="0"/>
              </a:rPr>
              <a:t>- </a:t>
            </a:r>
            <a:r>
              <a:rPr lang="fr-FR" altLang="fr-FR" sz="2400" b="1">
                <a:solidFill>
                  <a:srgbClr val="FFFFFF"/>
                </a:solidFill>
                <a:latin typeface="Times New Roman" pitchFamily="16" charset="0"/>
              </a:rPr>
              <a:t>services</a:t>
            </a:r>
          </a:p>
        </p:txBody>
      </p:sp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2667000" y="457200"/>
            <a:ext cx="1219200" cy="460375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FFFFFF"/>
                </a:solidFill>
                <a:latin typeface="Times New Roman" pitchFamily="16" charset="0"/>
              </a:rPr>
              <a:t>- biens</a:t>
            </a:r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3962400" y="457200"/>
            <a:ext cx="5181600" cy="460375"/>
          </a:xfrm>
          <a:prstGeom prst="rect">
            <a:avLst/>
          </a:prstGeom>
          <a:solidFill>
            <a:srgbClr val="E5E4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chemeClr val="accent2">
                    <a:lumMod val="75000"/>
                  </a:schemeClr>
                </a:solidFill>
                <a:latin typeface="Times New Roman" pitchFamily="16" charset="0"/>
              </a:rPr>
              <a:t>FLUX REELS ( </a:t>
            </a:r>
            <a:r>
              <a:rPr lang="fr-FR" altLang="fr-FR" sz="2400" b="1" dirty="0" err="1">
                <a:solidFill>
                  <a:schemeClr val="accent2">
                    <a:lumMod val="75000"/>
                  </a:schemeClr>
                </a:solidFill>
                <a:latin typeface="Times New Roman" pitchFamily="16" charset="0"/>
              </a:rPr>
              <a:t>res</a:t>
            </a:r>
            <a:r>
              <a:rPr lang="fr-FR" altLang="fr-FR" sz="2400" b="1" dirty="0">
                <a:solidFill>
                  <a:schemeClr val="accent2">
                    <a:lumMod val="75000"/>
                  </a:schemeClr>
                </a:solidFill>
                <a:latin typeface="Times New Roman" pitchFamily="16" charset="0"/>
              </a:rPr>
              <a:t> = chose en latin</a:t>
            </a:r>
            <a:r>
              <a:rPr lang="fr-FR" altLang="fr-FR" sz="2400" b="1" dirty="0">
                <a:latin typeface="Times New Roman" pitchFamily="16" charset="0"/>
              </a:rPr>
              <a:t>)</a:t>
            </a:r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1143000" y="990600"/>
            <a:ext cx="4495800" cy="460375"/>
          </a:xfrm>
          <a:prstGeom prst="rect">
            <a:avLst/>
          </a:prstGeom>
          <a:solidFill>
            <a:srgbClr val="F055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FFFFFF"/>
                </a:solidFill>
                <a:latin typeface="Times New Roman" pitchFamily="16" charset="0"/>
              </a:rPr>
              <a:t>FLUX FINANCIERS</a:t>
            </a:r>
          </a:p>
        </p:txBody>
      </p:sp>
      <p:sp>
        <p:nvSpPr>
          <p:cNvPr id="38" name="Espace réservé du numéro de diapositive 3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6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nimBg="1"/>
      <p:bldP spid="7176" grpId="0" animBg="1"/>
      <p:bldP spid="7177" grpId="0" animBg="1"/>
      <p:bldP spid="7178" grpId="0" animBg="1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 animBg="1"/>
      <p:bldP spid="7186" grpId="0" animBg="1"/>
      <p:bldP spid="7187" grpId="0" animBg="1"/>
      <p:bldP spid="71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5288" y="1905000"/>
            <a:ext cx="8628062" cy="20288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buClr>
                <a:srgbClr val="9A0000"/>
              </a:buClr>
              <a:buSzPct val="75000"/>
              <a:buFont typeface="Wingdings" charset="2"/>
              <a:buChar char=""/>
            </a:pPr>
            <a:r>
              <a:rPr lang="fr-FR" altLang="fr-FR" dirty="0">
                <a:solidFill>
                  <a:srgbClr val="0070C0"/>
                </a:solidFill>
              </a:rPr>
              <a:t>LE BILAN EST UNE PHOTOGRAPHIE DE L’ETAT DU </a:t>
            </a:r>
            <a:r>
              <a:rPr lang="fr-FR" altLang="fr-FR" b="1" dirty="0">
                <a:solidFill>
                  <a:srgbClr val="0070C0"/>
                </a:solidFill>
              </a:rPr>
              <a:t>PATRIMOINE</a:t>
            </a:r>
            <a:r>
              <a:rPr lang="fr-FR" altLang="fr-FR" dirty="0">
                <a:solidFill>
                  <a:srgbClr val="0070C0"/>
                </a:solidFill>
              </a:rPr>
              <a:t> DE L’ENTREPRISE A UNE DATE DONNEE.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68313" y="4149725"/>
            <a:ext cx="8497887" cy="4603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00B050"/>
                </a:solidFill>
              </a:rPr>
              <a:t>PATRIMOINE</a:t>
            </a:r>
            <a:r>
              <a:rPr lang="fr-FR" altLang="fr-FR" sz="2400" dirty="0">
                <a:solidFill>
                  <a:srgbClr val="0070C0"/>
                </a:solidFill>
              </a:rPr>
              <a:t> = BIENS + CREANCES – DETTES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95288" y="4724400"/>
            <a:ext cx="8497887" cy="8334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00B050"/>
                </a:solidFill>
              </a:rPr>
              <a:t>Créances</a:t>
            </a:r>
            <a:r>
              <a:rPr lang="fr-FR" altLang="fr-FR" sz="2400" dirty="0">
                <a:solidFill>
                  <a:srgbClr val="00B050"/>
                </a:solidFill>
              </a:rPr>
              <a:t> : </a:t>
            </a:r>
            <a:r>
              <a:rPr lang="fr-FR" altLang="fr-FR" sz="2400" dirty="0">
                <a:solidFill>
                  <a:srgbClr val="0070C0"/>
                </a:solidFill>
              </a:rPr>
              <a:t>ensemble des sommes que les tiers nous </a:t>
            </a:r>
            <a:r>
              <a:rPr lang="fr-FR" altLang="fr-FR" sz="2400" dirty="0" smtClean="0">
                <a:solidFill>
                  <a:srgbClr val="0070C0"/>
                </a:solidFill>
              </a:rPr>
              <a:t>doivent(par </a:t>
            </a:r>
            <a:r>
              <a:rPr lang="fr-FR" altLang="fr-FR" sz="2400" dirty="0">
                <a:solidFill>
                  <a:srgbClr val="0070C0"/>
                </a:solidFill>
              </a:rPr>
              <a:t>nos clients par exemple)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23850" y="5805488"/>
            <a:ext cx="8497888" cy="8255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00B050"/>
                </a:solidFill>
              </a:rPr>
              <a:t>Dettes</a:t>
            </a:r>
            <a:r>
              <a:rPr lang="fr-FR" altLang="fr-FR" sz="2400" dirty="0">
                <a:solidFill>
                  <a:srgbClr val="00B050"/>
                </a:solidFill>
              </a:rPr>
              <a:t>: </a:t>
            </a:r>
            <a:r>
              <a:rPr lang="fr-FR" altLang="fr-FR" sz="2400" dirty="0">
                <a:solidFill>
                  <a:srgbClr val="0070C0"/>
                </a:solidFill>
              </a:rPr>
              <a:t>ensemble des sommes dues aux tiers (exemple à nos fournisseurs, à l’Etat…)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6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7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609600" y="1905000"/>
            <a:ext cx="7848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336699"/>
                </a:solidFill>
              </a:rPr>
              <a:t>Le bilan se présentera sous forme de tableau comportant deux parties :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648200" y="2743200"/>
            <a:ext cx="3505200" cy="3272307"/>
          </a:xfrm>
          <a:prstGeom prst="rect">
            <a:avLst/>
          </a:prstGeom>
          <a:noFill/>
          <a:ln w="63360" cap="sq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 dirty="0"/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 dirty="0"/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0070C0"/>
                </a:solidFill>
              </a:rPr>
              <a:t>LES RESSOURCES</a:t>
            </a:r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 dirty="0"/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 dirty="0"/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 dirty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2819400"/>
            <a:ext cx="3505200" cy="3272307"/>
          </a:xfrm>
          <a:prstGeom prst="rect">
            <a:avLst/>
          </a:prstGeom>
          <a:noFill/>
          <a:ln w="63360" cap="sq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 dirty="0"/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 dirty="0"/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0070C0"/>
                </a:solidFill>
              </a:rPr>
              <a:t>LES EMPLOIS</a:t>
            </a:r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 dirty="0"/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 dirty="0"/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fr-FR" altLang="fr-FR" sz="2400" b="1" dirty="0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1981200" y="4648200"/>
            <a:ext cx="4343400" cy="1066800"/>
          </a:xfrm>
          <a:prstGeom prst="leftArrow">
            <a:avLst>
              <a:gd name="adj1" fmla="val 50000"/>
              <a:gd name="adj2" fmla="val 101786"/>
            </a:avLst>
          </a:prstGeom>
          <a:solidFill>
            <a:srgbClr val="FF66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FR" altLang="fr-FR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590800" y="4953000"/>
            <a:ext cx="3657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FFFFFF"/>
                </a:solidFill>
              </a:rPr>
              <a:t>Servent à financer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62000" y="6248400"/>
            <a:ext cx="7162800" cy="460375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FFFFFF"/>
                </a:solidFill>
              </a:rPr>
              <a:t>RESSOURCES = EMPLOIS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8</a:t>
            </a:fld>
            <a:endParaRPr lang="fr-FR" alt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609600" y="1905000"/>
            <a:ext cx="7848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CC0000"/>
                </a:solidFill>
                <a:cs typeface="Times New Roman" pitchFamily="16" charset="0"/>
              </a:rPr>
              <a:t>IMAGE FIDELE</a:t>
            </a:r>
            <a:r>
              <a:rPr lang="fr-FR" altLang="fr-FR" sz="2400">
                <a:solidFill>
                  <a:srgbClr val="CC0000"/>
                </a:solidFill>
                <a:cs typeface="Times New Roman" pitchFamily="16" charset="0"/>
              </a:rPr>
              <a:t> : </a:t>
            </a:r>
            <a:r>
              <a:rPr lang="fr-FR" altLang="fr-FR" sz="2400">
                <a:solidFill>
                  <a:srgbClr val="000099"/>
                </a:solidFill>
                <a:cs typeface="Times New Roman" pitchFamily="16" charset="0"/>
              </a:rPr>
              <a:t>Norme européenne : 4ème directive 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85800" y="2819400"/>
            <a:ext cx="7467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CC3300"/>
                </a:solidFill>
                <a:cs typeface="Times New Roman" pitchFamily="16" charset="0"/>
              </a:rPr>
              <a:t>REGULARITE ET SINCERITE</a:t>
            </a:r>
            <a:r>
              <a:rPr lang="fr-FR" altLang="fr-FR" sz="2400">
                <a:solidFill>
                  <a:srgbClr val="000099"/>
                </a:solidFill>
                <a:cs typeface="Times New Roman" pitchFamily="16" charset="0"/>
              </a:rPr>
              <a:t> :Conforme aux règles comptables en vigueur et application de bonne foi des procédures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rgbClr val="FF0000"/>
                </a:solidFill>
              </a:rPr>
              <a:t>DOSSIER 1 – COMPRENDRE LE BILAN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62000" y="4267200"/>
            <a:ext cx="7086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fr-FR" altLang="fr-FR" sz="2400" b="1">
                <a:solidFill>
                  <a:srgbClr val="CC0000"/>
                </a:solidFill>
                <a:cs typeface="Times New Roman" pitchFamily="16" charset="0"/>
              </a:rPr>
              <a:t>COMPARABILITE </a:t>
            </a:r>
            <a:r>
              <a:rPr lang="fr-FR" altLang="fr-FR" sz="2400">
                <a:solidFill>
                  <a:srgbClr val="000099"/>
                </a:solidFill>
                <a:cs typeface="Times New Roman" pitchFamily="16" charset="0"/>
              </a:rPr>
              <a:t>: Comparabilité dans le temps et dans l'espace de la situation et des performances de l'entreprise.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05D07AA-8B05-4C80-A708-AE358C908607}" type="slidenum">
              <a:rPr lang="fr-FR" altLang="fr-FR" smtClean="0">
                <a:solidFill>
                  <a:srgbClr val="00B050"/>
                </a:solidFill>
              </a:rPr>
              <a:pPr>
                <a:defRPr/>
              </a:pPr>
              <a:t>9</a:t>
            </a:fld>
            <a:endParaRPr lang="fr-FR" altLang="fr-FR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Verdana"/>
        <a:ea typeface="SimSun"/>
        <a:cs typeface=""/>
      </a:majorFont>
      <a:minorFont>
        <a:latin typeface="Verdana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Verdana"/>
        <a:ea typeface="SimSun"/>
        <a:cs typeface=""/>
      </a:majorFont>
      <a:minorFont>
        <a:latin typeface="Verdana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4094</TotalTime>
  <Words>2053</Words>
  <Application>Microsoft Office PowerPoint</Application>
  <PresentationFormat>Affichage à l'écran (4:3)</PresentationFormat>
  <Paragraphs>633</Paragraphs>
  <Slides>36</Slides>
  <Notes>33</Notes>
  <HiddenSlides>1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36</vt:i4>
      </vt:variant>
    </vt:vector>
  </HeadingPairs>
  <TitlesOfParts>
    <vt:vector size="38" baseType="lpstr">
      <vt:lpstr>Thème Office</vt:lpstr>
      <vt:lpstr>1_Thème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</dc:creator>
  <cp:lastModifiedBy>MisTerLeO</cp:lastModifiedBy>
  <cp:revision>42</cp:revision>
  <cp:lastPrinted>1601-01-01T00:00:00Z</cp:lastPrinted>
  <dcterms:created xsi:type="dcterms:W3CDTF">2005-10-28T07:46:19Z</dcterms:created>
  <dcterms:modified xsi:type="dcterms:W3CDTF">2016-11-10T21:48:57Z</dcterms:modified>
</cp:coreProperties>
</file>