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30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73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6" r:id="rId31"/>
    <p:sldId id="267" r:id="rId32"/>
    <p:sldId id="268" r:id="rId33"/>
    <p:sldId id="269" r:id="rId34"/>
    <p:sldId id="270" r:id="rId35"/>
    <p:sldId id="274" r:id="rId36"/>
    <p:sldId id="275" r:id="rId37"/>
    <p:sldId id="276" r:id="rId38"/>
    <p:sldId id="264" r:id="rId39"/>
    <p:sldId id="277" r:id="rId40"/>
    <p:sldId id="278" r:id="rId41"/>
    <p:sldId id="279" r:id="rId42"/>
    <p:sldId id="280" r:id="rId43"/>
    <p:sldId id="281" r:id="rId44"/>
    <p:sldId id="282" r:id="rId45"/>
    <p:sldId id="265" r:id="rId46"/>
    <p:sldId id="283" r:id="rId47"/>
    <p:sldId id="284" r:id="rId48"/>
    <p:sldId id="285" r:id="rId49"/>
    <p:sldId id="286" r:id="rId50"/>
  </p:sldIdLst>
  <p:sldSz cx="9144000" cy="6858000" type="screen4x3"/>
  <p:notesSz cx="6858000" cy="97234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FFFF00"/>
    <a:srgbClr val="FF99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9" autoAdjust="0"/>
    <p:restoredTop sz="94660"/>
  </p:normalViewPr>
  <p:slideViewPr>
    <p:cSldViewPr>
      <p:cViewPr>
        <p:scale>
          <a:sx n="50" d="100"/>
          <a:sy n="50" d="100"/>
        </p:scale>
        <p:origin x="-2238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76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376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64F944-2FF4-4558-BE3F-4B1983781E4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716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6950" y="728663"/>
            <a:ext cx="4864100" cy="3648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9625"/>
            <a:ext cx="548640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360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360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552D44D0-5311-4EFD-AFF2-92880950F3FB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24201-BB78-4945-B458-0EA465C48280}" type="slidenum">
              <a:rPr lang="fr-FR"/>
              <a:pPr/>
              <a:t>1</a:t>
            </a:fld>
            <a:endParaRPr lang="fr-FR"/>
          </a:p>
        </p:txBody>
      </p:sp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19AE7-02F5-4961-9722-B98D3695FCD7}" type="slidenum">
              <a:rPr lang="fr-FR"/>
              <a:pPr/>
              <a:t>10</a:t>
            </a:fld>
            <a:endParaRPr lang="fr-FR"/>
          </a:p>
        </p:txBody>
      </p:sp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DA42-C82A-4DEB-AF93-7D8C4D43CAFB}" type="slidenum">
              <a:rPr lang="fr-FR"/>
              <a:pPr/>
              <a:t>11</a:t>
            </a:fld>
            <a:endParaRPr lang="fr-FR"/>
          </a:p>
        </p:txBody>
      </p:sp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1913C-8A9D-4E7A-9D63-AB30930D7175}" type="slidenum">
              <a:rPr lang="fr-FR"/>
              <a:pPr/>
              <a:t>12</a:t>
            </a:fld>
            <a:endParaRPr lang="fr-FR"/>
          </a:p>
        </p:txBody>
      </p:sp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8C608-A538-497F-A120-A7371B0C044D}" type="slidenum">
              <a:rPr lang="fr-FR"/>
              <a:pPr/>
              <a:t>13</a:t>
            </a:fld>
            <a:endParaRPr lang="fr-FR"/>
          </a:p>
        </p:txBody>
      </p:sp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8FA61-A048-4D2C-B0CA-AC9E43940603}" type="slidenum">
              <a:rPr lang="fr-FR"/>
              <a:pPr/>
              <a:t>14</a:t>
            </a:fld>
            <a:endParaRPr lang="fr-FR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8BA33-BA04-47FF-BE5B-C0DB7FFD9ED8}" type="slidenum">
              <a:rPr lang="fr-FR"/>
              <a:pPr/>
              <a:t>15</a:t>
            </a:fld>
            <a:endParaRPr lang="fr-FR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83793-3FFE-40E4-B1CF-51B35C1D99E1}" type="slidenum">
              <a:rPr lang="fr-FR"/>
              <a:pPr/>
              <a:t>16</a:t>
            </a:fld>
            <a:endParaRPr lang="fr-FR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D5128-2901-4EB9-B22F-93ED7B5F158F}" type="slidenum">
              <a:rPr lang="fr-FR"/>
              <a:pPr/>
              <a:t>17</a:t>
            </a:fld>
            <a:endParaRPr lang="fr-FR"/>
          </a:p>
        </p:txBody>
      </p:sp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11F96-E0BB-44E3-B7BD-88185B979DFC}" type="slidenum">
              <a:rPr lang="fr-FR"/>
              <a:pPr/>
              <a:t>18</a:t>
            </a:fld>
            <a:endParaRPr lang="fr-FR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51047-FEE0-4EE8-82B5-88D86C39E069}" type="slidenum">
              <a:rPr lang="fr-FR"/>
              <a:pPr/>
              <a:t>19</a:t>
            </a:fld>
            <a:endParaRPr lang="fr-FR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9AE20-2F8C-4A67-ADB3-9F368A3B75BD}" type="slidenum">
              <a:rPr lang="fr-FR"/>
              <a:pPr/>
              <a:t>2</a:t>
            </a:fld>
            <a:endParaRPr lang="fr-FR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6C7D5-1FAD-4E26-A287-FB882C23D032}" type="slidenum">
              <a:rPr lang="fr-FR"/>
              <a:pPr/>
              <a:t>20</a:t>
            </a:fld>
            <a:endParaRPr lang="fr-FR"/>
          </a:p>
        </p:txBody>
      </p:sp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0847B-88CB-477B-8AFD-722DC5DFBF0E}" type="slidenum">
              <a:rPr lang="fr-FR"/>
              <a:pPr/>
              <a:t>21</a:t>
            </a:fld>
            <a:endParaRPr lang="fr-FR"/>
          </a:p>
        </p:txBody>
      </p:sp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34133-636C-4850-8477-C33B47E1B8AF}" type="slidenum">
              <a:rPr lang="fr-FR"/>
              <a:pPr/>
              <a:t>22</a:t>
            </a:fld>
            <a:endParaRPr lang="fr-FR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7F1A3-8FD6-496A-9847-32E0C86DADC6}" type="slidenum">
              <a:rPr lang="fr-FR"/>
              <a:pPr/>
              <a:t>23</a:t>
            </a:fld>
            <a:endParaRPr lang="fr-FR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5881D-951C-4139-B362-479A2E5617B1}" type="slidenum">
              <a:rPr lang="fr-FR"/>
              <a:pPr/>
              <a:t>24</a:t>
            </a:fld>
            <a:endParaRPr lang="fr-FR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E5C2ED-F74D-4400-B65B-A8164E53DF41}" type="slidenum">
              <a:rPr lang="fr-FR"/>
              <a:pPr/>
              <a:t>25</a:t>
            </a:fld>
            <a:endParaRPr lang="fr-FR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DABE7-20E4-4372-AF68-4E96CA157B57}" type="slidenum">
              <a:rPr lang="fr-FR"/>
              <a:pPr/>
              <a:t>26</a:t>
            </a:fld>
            <a:endParaRPr lang="fr-FR"/>
          </a:p>
        </p:txBody>
      </p:sp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9431A-4C88-4313-9D18-3B03AE3EFACD}" type="slidenum">
              <a:rPr lang="fr-FR"/>
              <a:pPr/>
              <a:t>27</a:t>
            </a:fld>
            <a:endParaRPr lang="fr-FR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FC7E4-25AA-4856-8BAD-F31520318A30}" type="slidenum">
              <a:rPr lang="fr-FR"/>
              <a:pPr/>
              <a:t>28</a:t>
            </a:fld>
            <a:endParaRPr lang="fr-FR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0A286-E882-41E1-9FAE-D77676C2E58D}" type="slidenum">
              <a:rPr lang="fr-FR"/>
              <a:pPr/>
              <a:t>29</a:t>
            </a:fld>
            <a:endParaRPr lang="fr-FR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7D093-E1EC-4449-91ED-D667C8BB7940}" type="slidenum">
              <a:rPr lang="fr-FR"/>
              <a:pPr/>
              <a:t>3</a:t>
            </a:fld>
            <a:endParaRPr lang="fr-FR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A6FEF-AE78-4B67-B10F-4013B7301B6E}" type="slidenum">
              <a:rPr lang="fr-FR"/>
              <a:pPr/>
              <a:t>30</a:t>
            </a:fld>
            <a:endParaRPr lang="fr-FR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1DE73-4D02-4F5A-AF20-323AF79FD1ED}" type="slidenum">
              <a:rPr lang="fr-FR"/>
              <a:pPr/>
              <a:t>31</a:t>
            </a:fld>
            <a:endParaRPr lang="fr-FR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A8D90-8CAE-4B9D-A51B-F271D5E30F78}" type="slidenum">
              <a:rPr lang="fr-FR"/>
              <a:pPr/>
              <a:t>32</a:t>
            </a:fld>
            <a:endParaRPr lang="fr-FR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08A5F-6E11-45EB-8A24-EF97A9EB4952}" type="slidenum">
              <a:rPr lang="fr-FR"/>
              <a:pPr/>
              <a:t>33</a:t>
            </a:fld>
            <a:endParaRPr lang="fr-FR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9827F-14B2-4CC3-B97E-8BFCDE964975}" type="slidenum">
              <a:rPr lang="fr-FR"/>
              <a:pPr/>
              <a:t>34</a:t>
            </a:fld>
            <a:endParaRPr lang="fr-FR"/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B4AAD-A73D-4E53-8E43-E25ACCF59DD0}" type="slidenum">
              <a:rPr lang="fr-FR"/>
              <a:pPr/>
              <a:t>35</a:t>
            </a:fld>
            <a:endParaRPr lang="fr-FR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06447-8F0E-4FD9-BB81-5C8E5479B695}" type="slidenum">
              <a:rPr lang="fr-FR"/>
              <a:pPr/>
              <a:t>36</a:t>
            </a:fld>
            <a:endParaRPr lang="fr-FR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2430A-9B46-4723-B239-771CC7524F95}" type="slidenum">
              <a:rPr lang="fr-FR"/>
              <a:pPr/>
              <a:t>37</a:t>
            </a:fld>
            <a:endParaRPr lang="fr-FR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0D350-0AC8-42E8-AAD7-C18303100CE8}" type="slidenum">
              <a:rPr lang="fr-FR"/>
              <a:pPr/>
              <a:t>38</a:t>
            </a:fld>
            <a:endParaRPr lang="fr-FR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132ED-CEE7-4465-A979-CB39B4CC716F}" type="slidenum">
              <a:rPr lang="fr-FR"/>
              <a:pPr/>
              <a:t>39</a:t>
            </a:fld>
            <a:endParaRPr lang="fr-FR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94752-7372-417E-8634-20E11CB6D63F}" type="slidenum">
              <a:rPr lang="fr-FR"/>
              <a:pPr/>
              <a:t>4</a:t>
            </a:fld>
            <a:endParaRPr lang="fr-FR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107A9-6530-4F75-BC4D-3F92D941372E}" type="slidenum">
              <a:rPr lang="fr-FR"/>
              <a:pPr/>
              <a:t>40</a:t>
            </a:fld>
            <a:endParaRPr lang="fr-FR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81A88-5A9F-4AD9-B8B8-64DC9A7C4740}" type="slidenum">
              <a:rPr lang="fr-FR"/>
              <a:pPr/>
              <a:t>41</a:t>
            </a:fld>
            <a:endParaRPr lang="fr-FR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6D2F7-9727-4C5B-AEE8-D89F27D0E7A4}" type="slidenum">
              <a:rPr lang="fr-FR"/>
              <a:pPr/>
              <a:t>42</a:t>
            </a:fld>
            <a:endParaRPr lang="fr-FR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35802-C1EE-4096-967B-E84DEA1F62A9}" type="slidenum">
              <a:rPr lang="fr-FR"/>
              <a:pPr/>
              <a:t>43</a:t>
            </a:fld>
            <a:endParaRPr lang="fr-FR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A2BA9-0687-4B55-B618-69387FEC3F6F}" type="slidenum">
              <a:rPr lang="fr-FR"/>
              <a:pPr/>
              <a:t>44</a:t>
            </a:fld>
            <a:endParaRPr lang="fr-FR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2CEDBF-D1BA-483D-9CF4-CBF790339C23}" type="slidenum">
              <a:rPr lang="fr-FR"/>
              <a:pPr/>
              <a:t>45</a:t>
            </a:fld>
            <a:endParaRPr lang="fr-FR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9C1CA-9DD3-4EEB-9276-FB2F622AF534}" type="slidenum">
              <a:rPr lang="fr-FR"/>
              <a:pPr/>
              <a:t>46</a:t>
            </a:fld>
            <a:endParaRPr lang="fr-FR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311AF-C8B6-42FA-89D8-48A33B2EE24E}" type="slidenum">
              <a:rPr lang="fr-FR"/>
              <a:pPr/>
              <a:t>47</a:t>
            </a:fld>
            <a:endParaRPr lang="fr-FR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60092-B123-4D83-AC98-193D8529B367}" type="slidenum">
              <a:rPr lang="fr-FR"/>
              <a:pPr/>
              <a:t>48</a:t>
            </a:fld>
            <a:endParaRPr lang="fr-FR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80E46-A6A2-4F14-8AF3-2E0F44D6EC81}" type="slidenum">
              <a:rPr lang="fr-FR"/>
              <a:pPr/>
              <a:t>49</a:t>
            </a:fld>
            <a:endParaRPr lang="fr-FR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A5BBC-49ED-46B1-815B-A2139CF99FE7}" type="slidenum">
              <a:rPr lang="fr-FR"/>
              <a:pPr/>
              <a:t>5</a:t>
            </a:fld>
            <a:endParaRPr lang="fr-FR"/>
          </a:p>
        </p:txBody>
      </p:sp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BF1F0-AEBE-417C-8417-E94BD8D8EF88}" type="slidenum">
              <a:rPr lang="fr-FR"/>
              <a:pPr/>
              <a:t>6</a:t>
            </a:fld>
            <a:endParaRPr lang="fr-FR"/>
          </a:p>
        </p:txBody>
      </p:sp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B07DB-36D6-499D-8F9E-38E347BDE58E}" type="slidenum">
              <a:rPr lang="fr-FR"/>
              <a:pPr/>
              <a:t>7</a:t>
            </a:fld>
            <a:endParaRPr lang="fr-FR"/>
          </a:p>
        </p:txBody>
      </p:sp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94CFC-9E0B-47FD-AE24-DBBC5A57849F}" type="slidenum">
              <a:rPr lang="fr-FR"/>
              <a:pPr/>
              <a:t>8</a:t>
            </a:fld>
            <a:endParaRPr lang="fr-FR"/>
          </a:p>
        </p:txBody>
      </p:sp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9DD02-B9C5-4C34-8B72-F06150040437}" type="slidenum">
              <a:rPr lang="fr-FR"/>
              <a:pPr/>
              <a:t>9</a:t>
            </a:fld>
            <a:endParaRPr lang="fr-FR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9219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9220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1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2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2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3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4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5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6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7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8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39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0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1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2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3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4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6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7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8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49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0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1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2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3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4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5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6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7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8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59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0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1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2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3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7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8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69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0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1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2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3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4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5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6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7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8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279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280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281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282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fr-FR"/>
          </a:p>
        </p:txBody>
      </p:sp>
      <p:sp>
        <p:nvSpPr>
          <p:cNvPr id="928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928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285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286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287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BE0E2FB-4D96-49F1-A3DF-EDA97DFBA97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5912-EADC-4A77-BB49-0FE27CFC24B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EC3DA-8145-4EA9-AB5E-10335CBDD1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9D9DB-CE9E-4B84-B7AF-1E634943589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93DA3-2917-4090-97FF-3BC9BF1571A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9B587-A36D-4AB4-816A-E156955F33F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D98E1-5D31-4E39-904C-29572FE5606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22653-C597-4BA7-8DAF-74236DDBDC3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29B43-7A56-49A2-81B6-FDBC4D44EB5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4EACD-85C3-40C6-88AD-C24B7E84A34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13D74-483C-43EC-BD6D-50B0C13A35B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8195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196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197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198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199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0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1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2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3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4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5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6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7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8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9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0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1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2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3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4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5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6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7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8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19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0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1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2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3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4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5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6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7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8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29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0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1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2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3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4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5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6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7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8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39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0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1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2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3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4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5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6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7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8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49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50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51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52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53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54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55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56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825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825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826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826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50148-E664-4DF8-889B-F52B370855F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</a:t>
            </a:r>
            <a:r>
              <a:rPr lang="fr-FR">
                <a:latin typeface="Times New Roman"/>
              </a:rPr>
              <a:t>’</a:t>
            </a:r>
            <a:r>
              <a:rPr lang="fr-FR"/>
              <a:t>ANALYSE DES TABLEAUX DE SYNTHESE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400"/>
              <a:t>I </a:t>
            </a:r>
            <a:r>
              <a:rPr lang="fr-FR" sz="2400">
                <a:latin typeface="Times New Roman"/>
              </a:rPr>
              <a:t>–</a:t>
            </a:r>
            <a:r>
              <a:rPr lang="fr-FR" sz="2400"/>
              <a:t> ANALYSE DU COMPTE DE RESULTAT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A </a:t>
            </a:r>
            <a:r>
              <a:rPr lang="fr-FR" sz="2000">
                <a:latin typeface="Times New Roman"/>
              </a:rPr>
              <a:t>–</a:t>
            </a:r>
            <a:r>
              <a:rPr lang="fr-FR" sz="2000"/>
              <a:t> pr</a:t>
            </a:r>
            <a:r>
              <a:rPr lang="fr-FR" sz="2000">
                <a:latin typeface="Times New Roman"/>
              </a:rPr>
              <a:t>é</a:t>
            </a:r>
            <a:r>
              <a:rPr lang="fr-FR" sz="2000"/>
              <a:t>senter le compte de r</a:t>
            </a:r>
            <a:r>
              <a:rPr lang="fr-FR" sz="2000">
                <a:latin typeface="Times New Roman"/>
              </a:rPr>
              <a:t>é</a:t>
            </a:r>
            <a:r>
              <a:rPr lang="fr-FR" sz="2000"/>
              <a:t>sultat en liste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B </a:t>
            </a:r>
            <a:r>
              <a:rPr lang="fr-FR" sz="2000">
                <a:latin typeface="Times New Roman"/>
              </a:rPr>
              <a:t>–</a:t>
            </a:r>
            <a:r>
              <a:rPr lang="fr-FR" sz="2000"/>
              <a:t> construire un tableau des soldes interm</a:t>
            </a:r>
            <a:r>
              <a:rPr lang="fr-FR" sz="2000">
                <a:latin typeface="Times New Roman"/>
              </a:rPr>
              <a:t>é</a:t>
            </a:r>
            <a:r>
              <a:rPr lang="fr-FR" sz="2000"/>
              <a:t>diaires de gestion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C </a:t>
            </a:r>
            <a:r>
              <a:rPr lang="fr-FR" sz="2000">
                <a:latin typeface="Times New Roman"/>
              </a:rPr>
              <a:t>–</a:t>
            </a:r>
            <a:r>
              <a:rPr lang="fr-FR" sz="2000"/>
              <a:t> d</a:t>
            </a:r>
            <a:r>
              <a:rPr lang="fr-FR" sz="2000">
                <a:latin typeface="Times New Roman"/>
              </a:rPr>
              <a:t>é</a:t>
            </a:r>
            <a:r>
              <a:rPr lang="fr-FR" sz="2000"/>
              <a:t>terminer des ratios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400"/>
          </a:p>
          <a:p>
            <a:pPr>
              <a:lnSpc>
                <a:spcPct val="90000"/>
              </a:lnSpc>
            </a:pPr>
            <a:r>
              <a:rPr lang="fr-FR" sz="2400"/>
              <a:t>II </a:t>
            </a:r>
            <a:r>
              <a:rPr lang="fr-FR" sz="2400">
                <a:latin typeface="Times New Roman"/>
              </a:rPr>
              <a:t>–</a:t>
            </a:r>
            <a:r>
              <a:rPr lang="fr-FR" sz="2400"/>
              <a:t> ANALYSE DU BILAN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A </a:t>
            </a:r>
            <a:r>
              <a:rPr lang="fr-FR" sz="2000">
                <a:latin typeface="Times New Roman"/>
              </a:rPr>
              <a:t>–</a:t>
            </a:r>
            <a:r>
              <a:rPr lang="fr-FR" sz="2000"/>
              <a:t> passer du bilan comptable au bilan fonctionnel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B </a:t>
            </a:r>
            <a:r>
              <a:rPr lang="fr-FR" sz="2000">
                <a:latin typeface="Times New Roman"/>
              </a:rPr>
              <a:t>–</a:t>
            </a:r>
            <a:r>
              <a:rPr lang="fr-FR" sz="2000"/>
              <a:t> d</a:t>
            </a:r>
            <a:r>
              <a:rPr lang="fr-FR" sz="2000">
                <a:latin typeface="Times New Roman"/>
              </a:rPr>
              <a:t>é</a:t>
            </a:r>
            <a:r>
              <a:rPr lang="fr-FR" sz="2000"/>
              <a:t>terminer le besoin en fonds de roulement, le fonds de roulement et la tr</a:t>
            </a:r>
            <a:r>
              <a:rPr lang="fr-FR" sz="2000">
                <a:latin typeface="Times New Roman"/>
              </a:rPr>
              <a:t>é</a:t>
            </a:r>
            <a:r>
              <a:rPr lang="fr-FR" sz="2000"/>
              <a:t>sorerie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C </a:t>
            </a:r>
            <a:r>
              <a:rPr lang="fr-FR" sz="2000">
                <a:latin typeface="Times New Roman"/>
              </a:rPr>
              <a:t>–</a:t>
            </a:r>
            <a:r>
              <a:rPr lang="fr-FR" sz="2000"/>
              <a:t> calculer des ratios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799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EBE se calcule de la mani</a:t>
            </a:r>
            <a:r>
              <a:rPr lang="fr-FR" sz="2800">
                <a:latin typeface="Times New Roman"/>
              </a:rPr>
              <a:t>è</a:t>
            </a:r>
            <a:r>
              <a:rPr lang="fr-FR" sz="2800"/>
              <a:t>re suivante : 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029200" y="2667000"/>
            <a:ext cx="2590800" cy="4171950"/>
          </a:xfrm>
          <a:prstGeom prst="rect">
            <a:avLst/>
          </a:prstGeom>
          <a:solidFill>
            <a:srgbClr val="FFFF99"/>
          </a:solidFill>
          <a:ln w="635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70 VENTES</a:t>
            </a:r>
          </a:p>
          <a:p>
            <a:pPr>
              <a:spcBef>
                <a:spcPct val="50000"/>
              </a:spcBef>
            </a:pPr>
            <a:r>
              <a:rPr lang="fr-FR"/>
              <a:t>71 Production stock</a:t>
            </a:r>
            <a:r>
              <a:rPr lang="fr-FR">
                <a:latin typeface="Times New Roman"/>
              </a:rPr>
              <a:t>é</a:t>
            </a:r>
            <a:r>
              <a:rPr lang="fr-FR"/>
              <a:t>e</a:t>
            </a:r>
          </a:p>
          <a:p>
            <a:pPr>
              <a:spcBef>
                <a:spcPct val="50000"/>
              </a:spcBef>
            </a:pPr>
            <a:r>
              <a:rPr lang="fr-FR"/>
              <a:t>72</a:t>
            </a:r>
          </a:p>
          <a:p>
            <a:pPr>
              <a:spcBef>
                <a:spcPct val="50000"/>
              </a:spcBef>
            </a:pPr>
            <a:r>
              <a:rPr lang="fr-FR"/>
              <a:t>73</a:t>
            </a:r>
          </a:p>
          <a:p>
            <a:pPr>
              <a:spcBef>
                <a:spcPct val="50000"/>
              </a:spcBef>
            </a:pPr>
            <a:r>
              <a:rPr lang="fr-FR"/>
              <a:t>74</a:t>
            </a:r>
          </a:p>
          <a:p>
            <a:pPr>
              <a:spcBef>
                <a:spcPct val="50000"/>
              </a:spcBef>
            </a:pPr>
            <a:endParaRPr lang="fr-FR"/>
          </a:p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28600" y="2590800"/>
            <a:ext cx="4572000" cy="1831975"/>
          </a:xfrm>
          <a:prstGeom prst="rect">
            <a:avLst/>
          </a:prstGeom>
          <a:solidFill>
            <a:srgbClr val="CCFFFF"/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/>
              <a:t>60 ACHATS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2000"/>
              <a:t> 609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2000"/>
              <a:t> + 603</a:t>
            </a:r>
          </a:p>
          <a:p>
            <a:pPr>
              <a:spcBef>
                <a:spcPct val="50000"/>
              </a:spcBef>
            </a:pPr>
            <a:r>
              <a:rPr lang="fr-FR" sz="2000"/>
              <a:t>61/62 autres charges externes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228600" y="4419600"/>
            <a:ext cx="4572000" cy="1374775"/>
          </a:xfrm>
          <a:prstGeom prst="rect">
            <a:avLst/>
          </a:prstGeom>
          <a:solidFill>
            <a:srgbClr val="CCFFFF"/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/>
              <a:t>63 impôts et taxes</a:t>
            </a:r>
          </a:p>
          <a:p>
            <a:pPr>
              <a:spcBef>
                <a:spcPct val="50000"/>
              </a:spcBef>
            </a:pPr>
            <a:r>
              <a:rPr lang="fr-FR" sz="2000" b="1"/>
              <a:t>64 charges de personnel</a:t>
            </a:r>
          </a:p>
          <a:p>
            <a:pPr>
              <a:spcBef>
                <a:spcPct val="50000"/>
              </a:spcBef>
            </a:pPr>
            <a:endParaRPr lang="fr-FR" sz="2000" b="1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28600" y="5514975"/>
            <a:ext cx="4572000" cy="1343025"/>
          </a:xfrm>
          <a:prstGeom prst="rect">
            <a:avLst/>
          </a:prstGeom>
          <a:solidFill>
            <a:srgbClr val="FFCC99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EXCEDENT BRUT D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EXPLOITATION</a:t>
            </a:r>
          </a:p>
          <a:p>
            <a:pPr algn="ctr">
              <a:spcBef>
                <a:spcPct val="50000"/>
              </a:spcBef>
            </a:pPr>
            <a:endParaRPr lang="fr-FR" sz="2000" b="1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7848600" y="4419600"/>
            <a:ext cx="0" cy="2438400"/>
          </a:xfrm>
          <a:prstGeom prst="line">
            <a:avLst/>
          </a:prstGeom>
          <a:noFill/>
          <a:ln w="635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8001000" y="5181600"/>
            <a:ext cx="11430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/>
              <a:t>Valeur ajout</a:t>
            </a:r>
            <a:r>
              <a:rPr lang="fr-FR" sz="1800">
                <a:latin typeface="Times New Roman"/>
              </a:rPr>
              <a:t>é</a:t>
            </a:r>
            <a:r>
              <a:rPr lang="fr-FR" sz="1800"/>
              <a:t>e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7991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exc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dent brut d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exploitation (E.B.E.) est diff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rent du r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sultat.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914400" y="2362200"/>
            <a:ext cx="7239000" cy="5207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</a:t>
            </a:r>
            <a:r>
              <a:rPr lang="fr-FR">
                <a:latin typeface="Times New Roman"/>
              </a:rPr>
              <a:t>’</a:t>
            </a:r>
            <a:r>
              <a:rPr lang="fr-FR"/>
              <a:t>exc</a:t>
            </a:r>
            <a:r>
              <a:rPr lang="fr-FR">
                <a:latin typeface="Times New Roman"/>
              </a:rPr>
              <a:t>é</a:t>
            </a:r>
            <a:r>
              <a:rPr lang="fr-FR"/>
              <a:t>dent brut d</a:t>
            </a:r>
            <a:r>
              <a:rPr lang="fr-FR">
                <a:latin typeface="Times New Roman"/>
              </a:rPr>
              <a:t>’</a:t>
            </a:r>
            <a:r>
              <a:rPr lang="fr-FR"/>
              <a:t>exploitation :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295400" y="3200400"/>
            <a:ext cx="7848600" cy="88582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Ne prend en compte que les sommes g</a:t>
            </a:r>
            <a:r>
              <a:rPr lang="fr-FR">
                <a:latin typeface="Times New Roman"/>
              </a:rPr>
              <a:t>é</a:t>
            </a:r>
            <a:r>
              <a:rPr lang="fr-FR"/>
              <a:t>n</a:t>
            </a:r>
            <a:r>
              <a:rPr lang="fr-FR">
                <a:latin typeface="Times New Roman"/>
              </a:rPr>
              <a:t>é</a:t>
            </a:r>
            <a:r>
              <a:rPr lang="fr-FR"/>
              <a:t>rant des </a:t>
            </a:r>
            <a:r>
              <a:rPr lang="fr-FR" b="1">
                <a:solidFill>
                  <a:srgbClr val="FF5050"/>
                </a:solidFill>
              </a:rPr>
              <a:t>RECETTES </a:t>
            </a:r>
            <a:r>
              <a:rPr lang="fr-FR"/>
              <a:t>et des </a:t>
            </a:r>
            <a:r>
              <a:rPr lang="fr-FR" b="1">
                <a:solidFill>
                  <a:srgbClr val="FF5050"/>
                </a:solidFill>
              </a:rPr>
              <a:t>DEPENSES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295400" y="4267200"/>
            <a:ext cx="7848600" cy="88582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Ne tient pas compte de la mani</a:t>
            </a:r>
            <a:r>
              <a:rPr lang="fr-FR">
                <a:latin typeface="Times New Roman"/>
              </a:rPr>
              <a:t>è</a:t>
            </a:r>
            <a:r>
              <a:rPr lang="fr-FR"/>
              <a:t>re dont les entreprises sont financ</a:t>
            </a:r>
            <a:r>
              <a:rPr lang="fr-FR">
                <a:latin typeface="Times New Roman"/>
              </a:rPr>
              <a:t>é</a:t>
            </a:r>
            <a:r>
              <a:rPr lang="fr-FR"/>
              <a:t>es.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1295400" y="5607050"/>
            <a:ext cx="7848600" cy="88582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Ne tient pas compte des produits et des charges exceptionnelles.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066800" y="2895600"/>
            <a:ext cx="0" cy="289560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1143000" y="36576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 flipV="1">
            <a:off x="1143000" y="48006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1143000" y="57912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2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799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Le r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sultat d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exploitation.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838200" y="1752600"/>
            <a:ext cx="7239000" cy="88582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 r</a:t>
            </a:r>
            <a:r>
              <a:rPr lang="fr-FR">
                <a:latin typeface="Times New Roman"/>
              </a:rPr>
              <a:t>é</a:t>
            </a:r>
            <a:r>
              <a:rPr lang="fr-FR"/>
              <a:t>sultat d</a:t>
            </a:r>
            <a:r>
              <a:rPr lang="fr-FR">
                <a:latin typeface="Times New Roman"/>
              </a:rPr>
              <a:t>’</a:t>
            </a:r>
            <a:r>
              <a:rPr lang="fr-FR"/>
              <a:t>exploitation permet de prendre en compte :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295400" y="2895600"/>
            <a:ext cx="7848600" cy="161607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</a:t>
            </a:r>
            <a:r>
              <a:rPr lang="fr-FR">
                <a:latin typeface="Times New Roman"/>
              </a:rPr>
              <a:t>’</a:t>
            </a:r>
            <a:r>
              <a:rPr lang="fr-FR"/>
              <a:t>ajouter :</a:t>
            </a:r>
          </a:p>
          <a:p>
            <a:pPr>
              <a:spcBef>
                <a:spcPct val="50000"/>
              </a:spcBef>
            </a:pPr>
            <a:r>
              <a:rPr lang="fr-FR"/>
              <a:t>Les autres produits de gestion courante (75)</a:t>
            </a:r>
          </a:p>
          <a:p>
            <a:pPr>
              <a:spcBef>
                <a:spcPct val="50000"/>
              </a:spcBef>
            </a:pPr>
            <a:r>
              <a:rPr lang="fr-FR"/>
              <a:t>Les reprises sur provisions d</a:t>
            </a:r>
            <a:r>
              <a:rPr lang="fr-FR">
                <a:latin typeface="Times New Roman"/>
              </a:rPr>
              <a:t>’</a:t>
            </a:r>
            <a:r>
              <a:rPr lang="fr-FR"/>
              <a:t>exploitation (781)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295400" y="4876800"/>
            <a:ext cx="7848600" cy="19812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De d</a:t>
            </a:r>
            <a:r>
              <a:rPr lang="fr-FR">
                <a:latin typeface="Times New Roman"/>
              </a:rPr>
              <a:t>é</a:t>
            </a:r>
            <a:r>
              <a:rPr lang="fr-FR"/>
              <a:t>duire 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/>
              <a:t>les autres charges de gestion courantes (65)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/>
              <a:t> les dotations aux amortissements et provisions d</a:t>
            </a:r>
            <a:r>
              <a:rPr lang="fr-FR">
                <a:latin typeface="Times New Roman"/>
              </a:rPr>
              <a:t>’</a:t>
            </a:r>
            <a:r>
              <a:rPr lang="fr-FR"/>
              <a:t>exploitation (681)</a:t>
            </a: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1066800" y="2667000"/>
            <a:ext cx="0" cy="213360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1143000" y="36576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 flipV="1">
            <a:off x="1143000" y="48006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4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Le r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sultat d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exploitation se calcule de la mani</a:t>
            </a:r>
            <a:r>
              <a:rPr lang="fr-FR" sz="2800">
                <a:latin typeface="Times New Roman"/>
              </a:rPr>
              <a:t>è</a:t>
            </a:r>
            <a:r>
              <a:rPr lang="fr-FR" sz="2800"/>
              <a:t>re suivante :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5029200" y="1905000"/>
            <a:ext cx="2590800" cy="3508375"/>
          </a:xfrm>
          <a:prstGeom prst="rect">
            <a:avLst/>
          </a:prstGeom>
          <a:solidFill>
            <a:srgbClr val="FFFF99"/>
          </a:solidFill>
          <a:ln w="635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2000"/>
          </a:p>
          <a:p>
            <a:pPr>
              <a:spcBef>
                <a:spcPct val="50000"/>
              </a:spcBef>
            </a:pPr>
            <a:r>
              <a:rPr lang="fr-FR" sz="2000"/>
              <a:t>70 VENTES</a:t>
            </a:r>
          </a:p>
          <a:p>
            <a:pPr>
              <a:spcBef>
                <a:spcPct val="50000"/>
              </a:spcBef>
            </a:pPr>
            <a:r>
              <a:rPr lang="fr-FR" sz="2000"/>
              <a:t>71 Production stock</a:t>
            </a:r>
            <a:r>
              <a:rPr lang="fr-FR" sz="2000">
                <a:latin typeface="Times New Roman"/>
              </a:rPr>
              <a:t>é</a:t>
            </a:r>
            <a:r>
              <a:rPr lang="fr-FR" sz="2000"/>
              <a:t>e</a:t>
            </a:r>
          </a:p>
          <a:p>
            <a:pPr>
              <a:spcBef>
                <a:spcPct val="50000"/>
              </a:spcBef>
            </a:pPr>
            <a:r>
              <a:rPr lang="fr-FR" sz="2000"/>
              <a:t>72</a:t>
            </a:r>
          </a:p>
          <a:p>
            <a:pPr>
              <a:spcBef>
                <a:spcPct val="50000"/>
              </a:spcBef>
            </a:pPr>
            <a:r>
              <a:rPr lang="fr-FR" sz="2000"/>
              <a:t>73</a:t>
            </a:r>
          </a:p>
          <a:p>
            <a:pPr>
              <a:spcBef>
                <a:spcPct val="50000"/>
              </a:spcBef>
            </a:pPr>
            <a:r>
              <a:rPr lang="fr-FR" sz="2000"/>
              <a:t>74</a:t>
            </a:r>
          </a:p>
          <a:p>
            <a:pPr>
              <a:spcBef>
                <a:spcPct val="50000"/>
              </a:spcBef>
            </a:pPr>
            <a:endParaRPr lang="fr-FR" sz="2000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4572000" cy="2746375"/>
          </a:xfrm>
          <a:prstGeom prst="rect">
            <a:avLst/>
          </a:prstGeom>
          <a:solidFill>
            <a:srgbClr val="CCFFFF"/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/>
              <a:t>60 ACHATS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2000"/>
              <a:t> 609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2000"/>
              <a:t> + 603</a:t>
            </a:r>
          </a:p>
          <a:p>
            <a:pPr>
              <a:spcBef>
                <a:spcPct val="50000"/>
              </a:spcBef>
            </a:pPr>
            <a:r>
              <a:rPr lang="fr-FR" sz="2000"/>
              <a:t>61/62 autres charges externes</a:t>
            </a:r>
          </a:p>
          <a:p>
            <a:pPr>
              <a:spcBef>
                <a:spcPct val="50000"/>
              </a:spcBef>
            </a:pPr>
            <a:r>
              <a:rPr lang="fr-FR" sz="2000"/>
              <a:t>63 impôts et taxes</a:t>
            </a:r>
          </a:p>
          <a:p>
            <a:pPr>
              <a:spcBef>
                <a:spcPct val="50000"/>
              </a:spcBef>
            </a:pPr>
            <a:r>
              <a:rPr lang="fr-FR" sz="2000"/>
              <a:t>64 charges de personnel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228600" y="4572000"/>
            <a:ext cx="4572000" cy="1222375"/>
          </a:xfrm>
          <a:prstGeom prst="rect">
            <a:avLst/>
          </a:prstGeom>
          <a:solidFill>
            <a:srgbClr val="CCFFFF"/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/>
              <a:t>65 </a:t>
            </a:r>
            <a:r>
              <a:rPr lang="fr-FR" sz="2000" b="1">
                <a:latin typeface="Times New Roman"/>
              </a:rPr>
              <a:t>–</a:t>
            </a:r>
            <a:r>
              <a:rPr lang="fr-FR" sz="2000" b="1"/>
              <a:t> Autres charges</a:t>
            </a:r>
          </a:p>
          <a:p>
            <a:pPr>
              <a:spcBef>
                <a:spcPct val="50000"/>
              </a:spcBef>
            </a:pPr>
            <a:r>
              <a:rPr lang="fr-FR" sz="2000" b="1"/>
              <a:t>681 </a:t>
            </a:r>
            <a:r>
              <a:rPr lang="fr-FR" sz="2000" b="1">
                <a:latin typeface="Times New Roman"/>
              </a:rPr>
              <a:t>–</a:t>
            </a:r>
            <a:r>
              <a:rPr lang="fr-FR" sz="2000" b="1"/>
              <a:t> Dotations aux amortissements et provisions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572000" cy="1146175"/>
          </a:xfrm>
          <a:prstGeom prst="rect">
            <a:avLst/>
          </a:prstGeom>
          <a:solidFill>
            <a:srgbClr val="FFCC99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 sz="2000" b="1"/>
          </a:p>
          <a:p>
            <a:pPr algn="ctr">
              <a:spcBef>
                <a:spcPct val="50000"/>
              </a:spcBef>
            </a:pPr>
            <a:r>
              <a:rPr lang="fr-FR" sz="2000" b="1"/>
              <a:t>RESULTAT D</a:t>
            </a:r>
            <a:r>
              <a:rPr lang="fr-FR" sz="2000" b="1">
                <a:latin typeface="Times New Roman"/>
              </a:rPr>
              <a:t>’</a:t>
            </a:r>
            <a:r>
              <a:rPr lang="fr-FR" sz="2000" b="1"/>
              <a:t>EXPLOITATION</a:t>
            </a:r>
          </a:p>
          <a:p>
            <a:pPr algn="ctr">
              <a:spcBef>
                <a:spcPct val="50000"/>
              </a:spcBef>
            </a:pPr>
            <a:endParaRPr lang="fr-FR" sz="1000" b="1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7848600" y="4419600"/>
            <a:ext cx="0" cy="838200"/>
          </a:xfrm>
          <a:prstGeom prst="line">
            <a:avLst/>
          </a:prstGeom>
          <a:noFill/>
          <a:ln w="635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8001000" y="4495800"/>
            <a:ext cx="1143000" cy="3667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/>
              <a:t>EBE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5029200" y="5270500"/>
            <a:ext cx="2590800" cy="1587500"/>
          </a:xfrm>
          <a:prstGeom prst="rect">
            <a:avLst/>
          </a:prstGeom>
          <a:solidFill>
            <a:srgbClr val="FFFF99"/>
          </a:solidFill>
          <a:ln w="635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/>
              <a:t>75 autres produits</a:t>
            </a:r>
          </a:p>
          <a:p>
            <a:pPr>
              <a:spcBef>
                <a:spcPct val="50000"/>
              </a:spcBef>
            </a:pPr>
            <a:r>
              <a:rPr lang="fr-FR" sz="2000"/>
              <a:t>781 Reprise sur provisions</a:t>
            </a:r>
            <a:r>
              <a:rPr lang="fr-FR"/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Le r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sultat courant avant impôt se calcule de la mani</a:t>
            </a:r>
            <a:r>
              <a:rPr lang="fr-FR" sz="2800">
                <a:latin typeface="Times New Roman"/>
              </a:rPr>
              <a:t>è</a:t>
            </a:r>
            <a:r>
              <a:rPr lang="fr-FR" sz="2800"/>
              <a:t>re suivante : 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029200" y="1905000"/>
            <a:ext cx="3505200" cy="2746375"/>
          </a:xfrm>
          <a:prstGeom prst="rect">
            <a:avLst/>
          </a:prstGeom>
          <a:solidFill>
            <a:srgbClr val="FFFF99"/>
          </a:solidFill>
          <a:ln w="635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/>
              <a:t>70 VENTES</a:t>
            </a:r>
          </a:p>
          <a:p>
            <a:pPr>
              <a:spcBef>
                <a:spcPct val="50000"/>
              </a:spcBef>
            </a:pPr>
            <a:r>
              <a:rPr lang="fr-FR" sz="2000"/>
              <a:t>71 Production stock</a:t>
            </a:r>
            <a:r>
              <a:rPr lang="fr-FR" sz="2000">
                <a:latin typeface="Times New Roman"/>
              </a:rPr>
              <a:t>é</a:t>
            </a:r>
            <a:r>
              <a:rPr lang="fr-FR" sz="2000"/>
              <a:t>e</a:t>
            </a:r>
          </a:p>
          <a:p>
            <a:pPr>
              <a:spcBef>
                <a:spcPct val="50000"/>
              </a:spcBef>
            </a:pPr>
            <a:r>
              <a:rPr lang="fr-FR" sz="2000"/>
              <a:t>72</a:t>
            </a:r>
          </a:p>
          <a:p>
            <a:pPr>
              <a:spcBef>
                <a:spcPct val="50000"/>
              </a:spcBef>
            </a:pPr>
            <a:r>
              <a:rPr lang="fr-FR" sz="2000"/>
              <a:t>73</a:t>
            </a:r>
          </a:p>
          <a:p>
            <a:pPr>
              <a:spcBef>
                <a:spcPct val="50000"/>
              </a:spcBef>
            </a:pPr>
            <a:r>
              <a:rPr lang="fr-FR" sz="2000"/>
              <a:t>74</a:t>
            </a:r>
          </a:p>
          <a:p>
            <a:pPr>
              <a:spcBef>
                <a:spcPct val="50000"/>
              </a:spcBef>
            </a:pPr>
            <a:endParaRPr lang="fr-FR" sz="2000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4572000" cy="2746375"/>
          </a:xfrm>
          <a:prstGeom prst="rect">
            <a:avLst/>
          </a:prstGeom>
          <a:solidFill>
            <a:srgbClr val="CCFFFF"/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/>
              <a:t>60 ACHATS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2000"/>
              <a:t> 609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2000"/>
              <a:t> + 603</a:t>
            </a:r>
          </a:p>
          <a:p>
            <a:pPr>
              <a:spcBef>
                <a:spcPct val="50000"/>
              </a:spcBef>
            </a:pPr>
            <a:r>
              <a:rPr lang="fr-FR" sz="2000"/>
              <a:t>61/62 autres charges externes</a:t>
            </a:r>
          </a:p>
          <a:p>
            <a:pPr>
              <a:spcBef>
                <a:spcPct val="50000"/>
              </a:spcBef>
            </a:pPr>
            <a:r>
              <a:rPr lang="fr-FR" sz="2000"/>
              <a:t>63 impôts et taxes</a:t>
            </a:r>
          </a:p>
          <a:p>
            <a:pPr>
              <a:spcBef>
                <a:spcPct val="50000"/>
              </a:spcBef>
            </a:pPr>
            <a:r>
              <a:rPr lang="fr-FR" sz="2000"/>
              <a:t>64 charges de personnel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28600" y="4572000"/>
            <a:ext cx="4572000" cy="1222375"/>
          </a:xfrm>
          <a:prstGeom prst="rect">
            <a:avLst/>
          </a:prstGeom>
          <a:solidFill>
            <a:srgbClr val="CCFFFF"/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/>
              <a:t>65 </a:t>
            </a:r>
            <a:r>
              <a:rPr lang="fr-FR" sz="2000" b="1">
                <a:latin typeface="Times New Roman"/>
              </a:rPr>
              <a:t>–</a:t>
            </a:r>
            <a:r>
              <a:rPr lang="fr-FR" sz="2000" b="1"/>
              <a:t> Autres charges</a:t>
            </a:r>
          </a:p>
          <a:p>
            <a:pPr>
              <a:spcBef>
                <a:spcPct val="50000"/>
              </a:spcBef>
            </a:pPr>
            <a:r>
              <a:rPr lang="fr-FR" sz="2000" b="1"/>
              <a:t>681 </a:t>
            </a:r>
            <a:r>
              <a:rPr lang="fr-FR" sz="2000" b="1">
                <a:latin typeface="Times New Roman"/>
              </a:rPr>
              <a:t>–</a:t>
            </a:r>
            <a:r>
              <a:rPr lang="fr-FR" sz="2000" b="1"/>
              <a:t> Dotations aux amortissements et provisions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28600" y="6397625"/>
            <a:ext cx="4572000" cy="460375"/>
          </a:xfrm>
          <a:prstGeom prst="rect">
            <a:avLst/>
          </a:prstGeom>
          <a:solidFill>
            <a:srgbClr val="FFCC99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/>
              <a:t>RESULTAT COURANT AVANT I.</a:t>
            </a:r>
            <a:endParaRPr lang="fr-FR" sz="1000" b="1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029200" y="4495800"/>
            <a:ext cx="3505200" cy="1830388"/>
          </a:xfrm>
          <a:prstGeom prst="rect">
            <a:avLst/>
          </a:prstGeom>
          <a:solidFill>
            <a:srgbClr val="FFFF99"/>
          </a:solidFill>
          <a:ln w="635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/>
              <a:t>75 autres produits</a:t>
            </a:r>
          </a:p>
          <a:p>
            <a:pPr>
              <a:spcBef>
                <a:spcPct val="50000"/>
              </a:spcBef>
            </a:pPr>
            <a:r>
              <a:rPr lang="fr-FR" sz="2000"/>
              <a:t>781 Reprise sur provisions</a:t>
            </a:r>
            <a:r>
              <a:rPr lang="fr-FR"/>
              <a:t> </a:t>
            </a:r>
          </a:p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5029200" y="6092825"/>
            <a:ext cx="3505200" cy="827088"/>
          </a:xfrm>
          <a:prstGeom prst="rect">
            <a:avLst/>
          </a:prstGeom>
          <a:solidFill>
            <a:srgbClr val="FFFF99"/>
          </a:solidFill>
          <a:ln w="635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/>
              <a:t>76 produits financiers</a:t>
            </a:r>
          </a:p>
          <a:p>
            <a:pPr>
              <a:spcBef>
                <a:spcPct val="50000"/>
              </a:spcBef>
            </a:pPr>
            <a:endParaRPr lang="fr-FR" sz="1600" b="1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228600" y="5867400"/>
            <a:ext cx="4572000" cy="406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/>
              <a:t>66 charges financi</a:t>
            </a:r>
            <a:r>
              <a:rPr lang="fr-FR" sz="2000" b="1">
                <a:latin typeface="Times New Roman"/>
              </a:rPr>
              <a:t>è</a:t>
            </a:r>
            <a:r>
              <a:rPr lang="fr-FR" sz="2000" b="1"/>
              <a:t>res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799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Le r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sultat de l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exercice.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838200" y="1752600"/>
            <a:ext cx="7239000" cy="5207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 r</a:t>
            </a:r>
            <a:r>
              <a:rPr lang="fr-FR">
                <a:latin typeface="Times New Roman"/>
              </a:rPr>
              <a:t>é</a:t>
            </a:r>
            <a:r>
              <a:rPr lang="fr-FR"/>
              <a:t>sultat de l</a:t>
            </a:r>
            <a:r>
              <a:rPr lang="fr-FR">
                <a:latin typeface="Times New Roman"/>
              </a:rPr>
              <a:t>’</a:t>
            </a:r>
            <a:r>
              <a:rPr lang="fr-FR"/>
              <a:t>exercice comprend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295400" y="2895600"/>
            <a:ext cx="7848600" cy="5207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 r</a:t>
            </a:r>
            <a:r>
              <a:rPr lang="fr-FR">
                <a:latin typeface="Times New Roman"/>
              </a:rPr>
              <a:t>é</a:t>
            </a:r>
            <a:r>
              <a:rPr lang="fr-FR"/>
              <a:t>sultat courant avant impôt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295400" y="4419600"/>
            <a:ext cx="7848600" cy="5207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 r</a:t>
            </a:r>
            <a:r>
              <a:rPr lang="fr-FR">
                <a:latin typeface="Times New Roman"/>
              </a:rPr>
              <a:t>é</a:t>
            </a:r>
            <a:r>
              <a:rPr lang="fr-FR"/>
              <a:t>sultat exceptionnel</a:t>
            </a: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1066800" y="2362200"/>
            <a:ext cx="0" cy="388620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1143000" y="32004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V="1">
            <a:off x="1143000" y="48006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3352800" y="3352800"/>
            <a:ext cx="2590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6600"/>
              <a:t>+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1295400" y="5867400"/>
            <a:ext cx="7848600" cy="5207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695 impôts sur les b</a:t>
            </a:r>
            <a:r>
              <a:rPr lang="fr-FR">
                <a:latin typeface="Times New Roman"/>
              </a:rPr>
              <a:t>é</a:t>
            </a:r>
            <a:r>
              <a:rPr lang="fr-FR"/>
              <a:t>n</a:t>
            </a:r>
            <a:r>
              <a:rPr lang="fr-FR">
                <a:latin typeface="Times New Roman"/>
              </a:rPr>
              <a:t>é</a:t>
            </a:r>
            <a:r>
              <a:rPr lang="fr-FR"/>
              <a:t>fices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429000" y="4876800"/>
            <a:ext cx="2590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6600"/>
              <a:t>-</a:t>
            </a:r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 flipV="1">
            <a:off x="1143000" y="61722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800" b="1"/>
              <a:t>Les soldes interm</a:t>
            </a:r>
            <a:r>
              <a:rPr lang="fr-FR" sz="1800" b="1">
                <a:latin typeface="Times New Roman"/>
              </a:rPr>
              <a:t>é</a:t>
            </a:r>
            <a:r>
              <a:rPr lang="fr-FR" sz="1800" b="1"/>
              <a:t>diaires de gestion sont pr</a:t>
            </a:r>
            <a:r>
              <a:rPr lang="fr-FR" sz="1800" b="1">
                <a:latin typeface="Times New Roman"/>
              </a:rPr>
              <a:t>é</a:t>
            </a:r>
            <a:r>
              <a:rPr lang="fr-FR" sz="1800" b="1"/>
              <a:t>sent</a:t>
            </a:r>
            <a:r>
              <a:rPr lang="fr-FR" sz="1800" b="1">
                <a:latin typeface="Times New Roman"/>
              </a:rPr>
              <a:t>é</a:t>
            </a:r>
            <a:r>
              <a:rPr lang="fr-FR" sz="1800" b="1"/>
              <a:t>s sous forme de tableau :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pic>
        <p:nvPicPr>
          <p:cNvPr id="116742" name="Picture 6" descr="TABLEAU DES SOLDES INTERMEDIAIRES DE GES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75" y="1600200"/>
            <a:ext cx="9147175" cy="54737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4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7991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Nous allons pouvoir calculer des ratios afin de mesurer :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143000" y="3048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- l</a:t>
            </a:r>
            <a:r>
              <a:rPr lang="fr-FR" b="1">
                <a:latin typeface="Times New Roman"/>
              </a:rPr>
              <a:t>’é</a:t>
            </a:r>
            <a:r>
              <a:rPr lang="fr-FR" b="1"/>
              <a:t>volution de l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activit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de l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entreprise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143000" y="39624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- la performance 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conomique et la profitabilit</a:t>
            </a:r>
            <a:r>
              <a:rPr lang="fr-FR" b="1">
                <a:latin typeface="Times New Roman"/>
              </a:rPr>
              <a:t>é</a:t>
            </a:r>
            <a:endParaRPr lang="fr-FR" b="1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219200" y="51054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- la rentabilit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de l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activit</a:t>
            </a:r>
            <a:r>
              <a:rPr lang="fr-FR" b="1">
                <a:latin typeface="Times New Roman"/>
              </a:rPr>
              <a:t>é</a:t>
            </a:r>
            <a:endParaRPr lang="fr-FR" b="1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219200" y="58674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- l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am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lioration de la productivit</a:t>
            </a:r>
            <a:r>
              <a:rPr lang="fr-FR" b="1">
                <a:latin typeface="Times New Roman"/>
              </a:rPr>
              <a:t>é</a:t>
            </a:r>
            <a:endParaRPr lang="fr-FR" b="1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39140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A - l</a:t>
            </a:r>
            <a:r>
              <a:rPr lang="fr-FR" b="1">
                <a:latin typeface="Times New Roman"/>
              </a:rPr>
              <a:t>’é</a:t>
            </a:r>
            <a:r>
              <a:rPr lang="fr-FR" b="1"/>
              <a:t>volution de la profitabilit</a:t>
            </a:r>
            <a:r>
              <a:rPr lang="fr-FR" b="1">
                <a:latin typeface="Times New Roman"/>
              </a:rPr>
              <a:t>é</a:t>
            </a:r>
            <a:endParaRPr lang="fr-FR" b="1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066800" y="19812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1°/ profitabilit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globale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066800" y="3733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2°/ le ratio de marge b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n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ficiaire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066800" y="2514600"/>
            <a:ext cx="80772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R = R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sultat de l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exercice / Chiffre d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affaires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066800" y="3048000"/>
            <a:ext cx="762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i="1"/>
              <a:t>Ce ratio peut ensuite être d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clin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 en utilisant les soldes interm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diaires de gestion.</a:t>
            </a:r>
            <a:endParaRPr lang="fr-FR" sz="1800" i="1"/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143000" y="5105400"/>
            <a:ext cx="8001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R = EBE/Chiffre d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affaires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066800" y="5638800"/>
            <a:ext cx="762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i="1"/>
              <a:t>Ce ratio est peut-être le plus int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ressant car il permet de mesurer la profitabilit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 directement li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e </a:t>
            </a:r>
            <a:r>
              <a:rPr lang="fr-FR" sz="2000" i="1">
                <a:latin typeface="Times New Roman"/>
              </a:rPr>
              <a:t>à</a:t>
            </a:r>
            <a:r>
              <a:rPr lang="fr-FR" sz="2000" i="1"/>
              <a:t> l</a:t>
            </a:r>
            <a:r>
              <a:rPr lang="fr-FR" sz="2000" i="1">
                <a:latin typeface="Times New Roman"/>
              </a:rPr>
              <a:t>’</a:t>
            </a:r>
            <a:r>
              <a:rPr lang="fr-FR" sz="2000" i="1"/>
              <a:t>activit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 normale de l</a:t>
            </a:r>
            <a:r>
              <a:rPr lang="fr-FR" sz="2000" i="1">
                <a:latin typeface="Times New Roman"/>
              </a:rPr>
              <a:t>’</a:t>
            </a:r>
            <a:r>
              <a:rPr lang="fr-FR" sz="2000" i="1"/>
              <a:t>entreprise.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1066800" y="4191000"/>
            <a:ext cx="80772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R = b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n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fice d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exploitation / Chiffre d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affaires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1143000" y="4572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3°/ le ratio de profitabilit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de l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exploitation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09600" y="1295400"/>
            <a:ext cx="739140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B - l</a:t>
            </a:r>
            <a:r>
              <a:rPr lang="fr-FR" b="1">
                <a:latin typeface="Times New Roman"/>
              </a:rPr>
              <a:t>’é</a:t>
            </a:r>
            <a:r>
              <a:rPr lang="fr-FR" b="1"/>
              <a:t>volution de la rentabilit</a:t>
            </a:r>
            <a:r>
              <a:rPr lang="fr-FR" b="1">
                <a:latin typeface="Times New Roman"/>
              </a:rPr>
              <a:t>é</a:t>
            </a:r>
            <a:endParaRPr lang="fr-FR" b="1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1°/ le taux de rentabilit</a:t>
            </a:r>
            <a:r>
              <a:rPr lang="fr-FR" b="1">
                <a:latin typeface="Times New Roman"/>
              </a:rPr>
              <a:t>é</a:t>
            </a:r>
            <a:endParaRPr lang="fr-FR" b="1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914400" y="1828800"/>
            <a:ext cx="8229600" cy="822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La rentabilit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d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un capital est son aptitude </a:t>
            </a:r>
            <a:r>
              <a:rPr lang="fr-FR" b="1">
                <a:latin typeface="Times New Roman"/>
              </a:rPr>
              <a:t>à</a:t>
            </a:r>
            <a:r>
              <a:rPr lang="fr-FR" b="1"/>
              <a:t> rapporter un profit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143000" y="4572000"/>
            <a:ext cx="8001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R = B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n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fice / Ressources propres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143000" y="3124200"/>
            <a:ext cx="7391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T = int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rêt / Capital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838200" y="4114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2°/ le ratio de rentabilit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financi</a:t>
            </a:r>
            <a:r>
              <a:rPr lang="fr-FR" b="1">
                <a:latin typeface="Times New Roman"/>
              </a:rPr>
              <a:t>è</a:t>
            </a:r>
            <a:r>
              <a:rPr lang="fr-FR" b="1"/>
              <a:t>re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1066800" y="3657600"/>
            <a:ext cx="7391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R = r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sultat / Capital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914400" y="5029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3°/ le ratio de rentabilit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conomique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0" y="5715000"/>
            <a:ext cx="9144000" cy="822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R = B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n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fice + charges d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int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rêts / Ressources stables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  <p:bldP spid="11981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0" y="533400"/>
            <a:ext cx="4343400" cy="1219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LE COMPTE DE RESULTAT EN LISTE ET LES SOLDES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1219200"/>
            <a:ext cx="2133600" cy="56388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FR" sz="2800" b="1">
                <a:latin typeface="Times New Roman" pitchFamily="18" charset="0"/>
              </a:rPr>
              <a:t>Le compte de résultat peut être présenté en liste en vue de faciliter son analyse. Nous distinguons alors plusieurs soldes :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057400" y="2895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pic>
        <p:nvPicPr>
          <p:cNvPr id="102406" name="Picture 6" descr="COMPTE DE RESULTAT EN LIS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57200"/>
            <a:ext cx="4800600" cy="6808788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nimBg="1" autoUpdateAnimBg="0"/>
      <p:bldP spid="10240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09600" y="1295400"/>
            <a:ext cx="739140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 - l</a:t>
            </a:r>
            <a:r>
              <a:rPr lang="fr-FR" b="1">
                <a:latin typeface="Times New Roman"/>
              </a:rPr>
              <a:t>’é</a:t>
            </a:r>
            <a:r>
              <a:rPr lang="fr-FR" b="1"/>
              <a:t>volution de la productivit</a:t>
            </a:r>
            <a:r>
              <a:rPr lang="fr-FR" b="1">
                <a:latin typeface="Times New Roman"/>
              </a:rPr>
              <a:t>é</a:t>
            </a:r>
            <a:endParaRPr lang="fr-FR" b="1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 le ratio de productivit</a:t>
            </a:r>
            <a:r>
              <a:rPr lang="fr-FR" b="1">
                <a:latin typeface="Times New Roman"/>
              </a:rPr>
              <a:t>é</a:t>
            </a:r>
            <a:endParaRPr lang="fr-FR" b="1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914400" y="1828800"/>
            <a:ext cx="8229600" cy="822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La productivit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peut être mesur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e en fonction du travail apport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ou du capital engag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.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143000" y="3352800"/>
            <a:ext cx="7391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R = Production / quantit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 de moyens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143000" y="4114800"/>
            <a:ext cx="7467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La production est reprise dans le tableau des soldes interm</a:t>
            </a:r>
            <a:r>
              <a:rPr lang="fr-FR">
                <a:latin typeface="Times New Roman"/>
              </a:rPr>
              <a:t>é</a:t>
            </a:r>
            <a:r>
              <a:rPr lang="fr-FR"/>
              <a:t>diaires de gestion, les moyens sont mesur</a:t>
            </a:r>
            <a:r>
              <a:rPr lang="fr-FR">
                <a:latin typeface="Times New Roman"/>
              </a:rPr>
              <a:t>é</a:t>
            </a:r>
            <a:r>
              <a:rPr lang="fr-FR"/>
              <a:t>s en co</a:t>
            </a:r>
            <a:r>
              <a:rPr lang="fr-FR">
                <a:latin typeface="Times New Roman"/>
              </a:rPr>
              <a:t>û</a:t>
            </a:r>
            <a:r>
              <a:rPr lang="fr-FR"/>
              <a:t>t salarial ou en capital engag</a:t>
            </a:r>
            <a:r>
              <a:rPr lang="fr-FR">
                <a:latin typeface="Times New Roman"/>
              </a:rPr>
              <a:t>é</a:t>
            </a:r>
            <a:r>
              <a:rPr lang="fr-FR"/>
              <a:t>.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3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bilan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55650" y="1341438"/>
            <a:ext cx="8066088" cy="13684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FR" sz="2800" b="1">
                <a:latin typeface="Times New Roman" pitchFamily="18" charset="0"/>
              </a:rPr>
              <a:t>Compte tenu des opérations d’inventaire, notre bilan comptable aura désormais la présentation suivante :</a:t>
            </a:r>
          </a:p>
        </p:txBody>
      </p:sp>
      <p:graphicFrame>
        <p:nvGraphicFramePr>
          <p:cNvPr id="126981" name="Group 5"/>
          <p:cNvGraphicFramePr>
            <a:graphicFrameLocks noGrp="1"/>
          </p:cNvGraphicFramePr>
          <p:nvPr/>
        </p:nvGraphicFramePr>
        <p:xfrm>
          <a:off x="250825" y="3081338"/>
          <a:ext cx="8610600" cy="3876675"/>
        </p:xfrm>
        <a:graphic>
          <a:graphicData uri="http://schemas.openxmlformats.org/drawingml/2006/table">
            <a:tbl>
              <a:tblPr/>
              <a:tblGrid>
                <a:gridCol w="2438400"/>
                <a:gridCol w="838200"/>
                <a:gridCol w="1044575"/>
                <a:gridCol w="814388"/>
                <a:gridCol w="2408237"/>
                <a:gridCol w="1066800"/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É</a:t>
                      </a: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é</a:t>
                      </a: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ments actif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brut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</a:t>
                      </a: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é</a:t>
                      </a: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ments PASSIF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1116013" y="2708275"/>
            <a:ext cx="5688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/>
              <a:t>BILAN  de l</a:t>
            </a:r>
            <a:r>
              <a:rPr lang="fr-FR" sz="1600">
                <a:latin typeface="Times New Roman"/>
              </a:rPr>
              <a:t>’</a:t>
            </a:r>
            <a:r>
              <a:rPr lang="fr-FR" sz="1600"/>
              <a:t>entreprise </a:t>
            </a:r>
            <a:r>
              <a:rPr lang="fr-FR" sz="1600">
                <a:latin typeface="Times New Roman"/>
              </a:rPr>
              <a:t>…</a:t>
            </a:r>
            <a:r>
              <a:rPr lang="fr-FR" sz="1600"/>
              <a:t>. Au </a:t>
            </a:r>
            <a:r>
              <a:rPr lang="fr-FR" sz="1600">
                <a:latin typeface="Times New Roman"/>
              </a:rPr>
              <a:t>…</a:t>
            </a:r>
            <a:r>
              <a:rPr lang="fr-FR" sz="1600"/>
              <a:t>.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animBg="1" autoUpdateAnimBg="0"/>
      <p:bldP spid="126980" grpId="0" animBg="1" autoUpdateAnimBg="0"/>
      <p:bldP spid="126980" grpId="1" animBg="1"/>
      <p:bldP spid="1270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bilan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8066088" cy="13684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FR" sz="2800" b="1">
                <a:latin typeface="Times New Roman" pitchFamily="18" charset="0"/>
              </a:rPr>
              <a:t>Pour effectuer l’analyse financière, nous devons réaliser un BILAN FONCTIONNEL utile pour :</a:t>
            </a: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684213" y="3500438"/>
            <a:ext cx="4175125" cy="1917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</a:t>
            </a:r>
            <a:r>
              <a:rPr lang="fr-FR">
                <a:latin typeface="Times New Roman"/>
              </a:rPr>
              <a:t>é</a:t>
            </a:r>
            <a:r>
              <a:rPr lang="fr-FR"/>
              <a:t>terminer le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fr-FR"/>
              <a:t>Fonds de roulement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fr-FR"/>
              <a:t>Besoin en fonds de roulement</a:t>
            </a:r>
          </a:p>
        </p:txBody>
      </p:sp>
      <p:sp>
        <p:nvSpPr>
          <p:cNvPr id="56357" name="AutoShape 37"/>
          <p:cNvSpPr>
            <a:spLocks noChangeArrowheads="1"/>
          </p:cNvSpPr>
          <p:nvPr/>
        </p:nvSpPr>
        <p:spPr bwMode="auto">
          <a:xfrm>
            <a:off x="1979613" y="2492375"/>
            <a:ext cx="936625" cy="1008063"/>
          </a:xfrm>
          <a:prstGeom prst="downArrow">
            <a:avLst>
              <a:gd name="adj1" fmla="val 50000"/>
              <a:gd name="adj2" fmla="val 26907"/>
            </a:avLst>
          </a:prstGeom>
          <a:solidFill>
            <a:srgbClr val="FFFF99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58" name="AutoShape 38"/>
          <p:cNvSpPr>
            <a:spLocks noChangeArrowheads="1"/>
          </p:cNvSpPr>
          <p:nvPr/>
        </p:nvSpPr>
        <p:spPr bwMode="auto">
          <a:xfrm>
            <a:off x="6877050" y="2492375"/>
            <a:ext cx="936625" cy="1008063"/>
          </a:xfrm>
          <a:prstGeom prst="downArrow">
            <a:avLst>
              <a:gd name="adj1" fmla="val 50000"/>
              <a:gd name="adj2" fmla="val 26907"/>
            </a:avLst>
          </a:prstGeom>
          <a:solidFill>
            <a:srgbClr val="FFFF99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5148263" y="3573463"/>
            <a:ext cx="3995737" cy="22225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Calculer des ratios </a:t>
            </a:r>
            <a:r>
              <a:rPr lang="fr-FR" sz="2000"/>
              <a:t>(rapports entre les postes permettant</a:t>
            </a:r>
            <a:r>
              <a:rPr lang="fr-FR"/>
              <a:t> de tirer des renseignements sur l</a:t>
            </a:r>
            <a:r>
              <a:rPr lang="fr-FR">
                <a:latin typeface="Times New Roman"/>
              </a:rPr>
              <a:t>’é</a:t>
            </a:r>
            <a:r>
              <a:rPr lang="fr-FR"/>
              <a:t>quilibre financier et la gestion de l</a:t>
            </a:r>
            <a:r>
              <a:rPr lang="fr-FR">
                <a:latin typeface="Times New Roman"/>
              </a:rPr>
              <a:t>’</a:t>
            </a:r>
            <a:r>
              <a:rPr lang="fr-FR"/>
              <a:t>entreprise)</a:t>
            </a:r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539750" y="69215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nimBg="1" autoUpdateAnimBg="0"/>
      <p:bldP spid="56324" grpId="1" animBg="1"/>
      <p:bldP spid="56356" grpId="0" animBg="1"/>
      <p:bldP spid="56357" grpId="0" animBg="1"/>
      <p:bldP spid="56358" grpId="0" animBg="1"/>
      <p:bldP spid="56359" grpId="0" animBg="1"/>
      <p:bldP spid="56360" grpId="0" animBg="1" autoUpdateAnimBg="0"/>
      <p:bldP spid="5636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458200" cy="127793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b="1"/>
              <a:t>Le bilan fonctionnel est un bilan organisé en vue d’expliquer le fonctionnement de l’entreprise</a:t>
            </a:r>
            <a:r>
              <a:rPr lang="fr-FR" sz="2800" b="1"/>
              <a:t>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8458200" cy="850900"/>
          </a:xfrm>
          <a:prstGeom prst="rect">
            <a:avLst/>
          </a:prstGeom>
          <a:solidFill>
            <a:srgbClr val="EFEA89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3333CC"/>
                </a:solidFill>
              </a:rPr>
              <a:t>-Les particularités à retenir par rapport au bilan issu de la comptabilité générale sont les suivantes :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85800" y="3048000"/>
            <a:ext cx="8458200" cy="8509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</a:t>
            </a:r>
            <a:r>
              <a:rPr lang="fr-FR">
                <a:latin typeface="Times New Roman" pitchFamily="18" charset="0"/>
              </a:rPr>
              <a:t>         * </a:t>
            </a:r>
            <a:r>
              <a:rPr lang="fr-FR" b="1">
                <a:solidFill>
                  <a:srgbClr val="FF6600"/>
                </a:solidFill>
              </a:rPr>
              <a:t>les sommes indiquées sont les valeurs brutes</a:t>
            </a:r>
            <a:r>
              <a:rPr lang="fr-FR"/>
              <a:t>, c’est à dire, la valeur d’origine.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5800" y="3998913"/>
            <a:ext cx="8458200" cy="28590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*</a:t>
            </a:r>
            <a:r>
              <a:rPr lang="fr-FR">
                <a:latin typeface="Times New Roman" pitchFamily="18" charset="0"/>
              </a:rPr>
              <a:t> </a:t>
            </a:r>
            <a:r>
              <a:rPr lang="fr-FR"/>
              <a:t>Le bilan fonctionnel distingue deux cycles :</a:t>
            </a:r>
          </a:p>
          <a:p>
            <a:pPr>
              <a:spcBef>
                <a:spcPct val="50000"/>
              </a:spcBef>
            </a:pPr>
            <a:r>
              <a:rPr lang="fr-FR">
                <a:latin typeface="Courier New" pitchFamily="49" charset="0"/>
              </a:rPr>
              <a:t>o</a:t>
            </a:r>
            <a:r>
              <a:rPr lang="fr-FR">
                <a:latin typeface="Times New Roman" pitchFamily="18" charset="0"/>
              </a:rPr>
              <a:t>       </a:t>
            </a:r>
            <a:r>
              <a:rPr lang="fr-FR" b="1"/>
              <a:t>Un cycle long</a:t>
            </a:r>
            <a:r>
              <a:rPr lang="fr-FR"/>
              <a:t> : celui de l’investissement : emplois stables</a:t>
            </a:r>
          </a:p>
          <a:p>
            <a:pPr>
              <a:spcBef>
                <a:spcPct val="50000"/>
              </a:spcBef>
            </a:pPr>
            <a:r>
              <a:rPr lang="fr-FR">
                <a:latin typeface="Courier New" pitchFamily="49" charset="0"/>
              </a:rPr>
              <a:t>o</a:t>
            </a:r>
            <a:r>
              <a:rPr lang="fr-FR">
                <a:latin typeface="Times New Roman" pitchFamily="18" charset="0"/>
              </a:rPr>
              <a:t>       </a:t>
            </a:r>
            <a:r>
              <a:rPr lang="fr-FR" b="1"/>
              <a:t>Un cycle court :</a:t>
            </a:r>
            <a:r>
              <a:rPr lang="fr-FR"/>
              <a:t> celui des achats – stockages – ventes : le cycle d’exploitation</a:t>
            </a:r>
          </a:p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0" y="2286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 autoUpdateAnimBg="0"/>
      <p:bldP spid="39939" grpId="0" animBg="1" autoUpdateAnimBg="0"/>
      <p:bldP spid="39940" grpId="0" animBg="1" autoUpdateAnimBg="0"/>
      <p:bldP spid="39941" grpId="0" animBg="1" autoUpdateAnimBg="0"/>
      <p:bldP spid="3994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8458200" cy="8509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-les ressources stables résultent des décisions de financement et comprennent  :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3276600"/>
            <a:ext cx="8458200" cy="850900"/>
          </a:xfrm>
          <a:prstGeom prst="rect">
            <a:avLst/>
          </a:prstGeom>
          <a:solidFill>
            <a:srgbClr val="EFEA89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	</a:t>
            </a:r>
            <a:r>
              <a:rPr lang="fr-FR" b="1"/>
              <a:t>Les ressources propres</a:t>
            </a:r>
            <a:r>
              <a:rPr lang="fr-FR"/>
              <a:t> (capitaux propres, et </a:t>
            </a:r>
            <a:r>
              <a:rPr lang="fr-FR" b="1">
                <a:solidFill>
                  <a:schemeClr val="folHlink"/>
                </a:solidFill>
              </a:rPr>
              <a:t>les amortissements, provisions)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8458200" cy="8509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      </a:t>
            </a:r>
            <a:r>
              <a:rPr lang="fr-FR" b="1"/>
              <a:t>Les dettes financières</a:t>
            </a:r>
            <a:r>
              <a:rPr lang="fr-FR"/>
              <a:t> (à l’exception des soldes créditeurs des banques considérées à court terme)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0" y="765175"/>
            <a:ext cx="9144000" cy="9747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Les ressources et les emplois stables :        le cycle long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0" y="5084763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i="1"/>
              <a:t>les emplois stables résultent des décisions d’investissement. Ils correspondent à l’actif immobilisé brut et figurent en haut de l’actif du bilan fonctionnel</a:t>
            </a:r>
            <a:r>
              <a:rPr lang="fr-FR" b="1"/>
              <a:t>.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50825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 autoUpdateAnimBg="0"/>
      <p:bldP spid="40963" grpId="0" animBg="1" autoUpdateAnimBg="0"/>
      <p:bldP spid="40964" grpId="0" animBg="1" autoUpdateAnimBg="0"/>
      <p:bldP spid="40965" grpId="0" animBg="1" autoUpdateAnimBg="0"/>
      <p:bldP spid="4096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L’actif circulant correspond au cycle d’exploitation.</a:t>
            </a:r>
            <a:endParaRPr lang="fr-FR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7848600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0" y="765175"/>
            <a:ext cx="9144000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Les éléments circulants : le cycle court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19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19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9" grpId="0" animBg="1" autoUpdateAnimBg="0"/>
      <p:bldP spid="4199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2133600"/>
            <a:ext cx="8458200" cy="9747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-. 	</a:t>
            </a:r>
            <a:r>
              <a:rPr lang="fr-FR" sz="2800" b="1"/>
              <a:t>l’actif circulant (montant brut des stocks, créances et disponibilités)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3657600"/>
            <a:ext cx="8458200" cy="1216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	</a:t>
            </a:r>
            <a:r>
              <a:rPr lang="fr-FR" b="1"/>
              <a:t>les dettes du passif qui n’ont pas le caractère financier (dettes fournisseurs, dettes diverses et soldes créditeurs des banques)</a:t>
            </a:r>
            <a:endParaRPr lang="fr-FR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95288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Les éléments circulants : le cycle court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  <p:bldP spid="43011" grpId="0" animBg="1" autoUpdateAnimBg="0"/>
      <p:bldP spid="43014" grpId="0" animBg="1" autoUpdateAnimBg="0"/>
      <p:bldP spid="4301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765175"/>
            <a:ext cx="9144000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Il en résulte le bilan fonctionnel suivant :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44000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9750" y="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 autoUpdateAnimBg="0"/>
      <p:bldP spid="4403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260350"/>
            <a:ext cx="9144000" cy="9747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D’où la représentation schématique :</a:t>
            </a:r>
          </a:p>
          <a:p>
            <a:pPr algn="ctr"/>
            <a:endParaRPr lang="fr-FR" sz="2800" b="1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871538"/>
            <a:ext cx="8229600" cy="598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68313" y="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 autoUpdateAnimBg="0"/>
      <p:bldP spid="4506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0" y="838200"/>
            <a:ext cx="9144000" cy="9747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Notons ici les nouvelles dénominations liées au bilan fonctionnel 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1 – Du bilan comptable au bilan fonctionnel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 autoUpdateAnimBg="0"/>
      <p:bldP spid="4608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755650" y="1341438"/>
            <a:ext cx="8066088" cy="13684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FR" sz="2800" b="1">
                <a:latin typeface="Times New Roman" pitchFamily="18" charset="0"/>
              </a:rPr>
              <a:t>L’analyse approfondie du compte de résultat est réalisée en calculant des soldes intermédiaires nous distinguons notamment: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 La marge commerciale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62000" y="3276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 La production des entreprises industrielles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762000" y="37338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 La valeur ajout</a:t>
            </a:r>
            <a:r>
              <a:rPr lang="fr-FR">
                <a:latin typeface="Times New Roman"/>
              </a:rPr>
              <a:t>é</a:t>
            </a:r>
            <a:r>
              <a:rPr lang="fr-FR"/>
              <a:t>e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 L</a:t>
            </a:r>
            <a:r>
              <a:rPr lang="fr-FR">
                <a:latin typeface="Times New Roman"/>
              </a:rPr>
              <a:t>’</a:t>
            </a:r>
            <a:r>
              <a:rPr lang="fr-FR"/>
              <a:t>exc</a:t>
            </a:r>
            <a:r>
              <a:rPr lang="fr-FR">
                <a:latin typeface="Times New Roman"/>
              </a:rPr>
              <a:t>é</a:t>
            </a:r>
            <a:r>
              <a:rPr lang="fr-FR"/>
              <a:t>dent brut d</a:t>
            </a:r>
            <a:r>
              <a:rPr lang="fr-FR">
                <a:latin typeface="Times New Roman"/>
              </a:rPr>
              <a:t>’</a:t>
            </a:r>
            <a:r>
              <a:rPr lang="fr-FR"/>
              <a:t>exploitation (EBE)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 Le r</a:t>
            </a:r>
            <a:r>
              <a:rPr lang="fr-FR">
                <a:latin typeface="Times New Roman"/>
              </a:rPr>
              <a:t>é</a:t>
            </a:r>
            <a:r>
              <a:rPr lang="fr-FR"/>
              <a:t>sultat d</a:t>
            </a:r>
            <a:r>
              <a:rPr lang="fr-FR">
                <a:latin typeface="Times New Roman"/>
              </a:rPr>
              <a:t>’</a:t>
            </a:r>
            <a:r>
              <a:rPr lang="fr-FR"/>
              <a:t>exploitation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685800" y="5181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 Le r</a:t>
            </a:r>
            <a:r>
              <a:rPr lang="fr-FR">
                <a:latin typeface="Times New Roman"/>
              </a:rPr>
              <a:t>é</a:t>
            </a:r>
            <a:r>
              <a:rPr lang="fr-FR"/>
              <a:t>sultat courant avant impôts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" y="5791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- Le r</a:t>
            </a:r>
            <a:r>
              <a:rPr lang="fr-FR">
                <a:latin typeface="Times New Roman"/>
              </a:rPr>
              <a:t>é</a:t>
            </a:r>
            <a:r>
              <a:rPr lang="fr-FR"/>
              <a:t>sultat de l</a:t>
            </a:r>
            <a:r>
              <a:rPr lang="fr-FR">
                <a:latin typeface="Times New Roman"/>
              </a:rPr>
              <a:t>’</a:t>
            </a:r>
            <a:r>
              <a:rPr lang="fr-FR"/>
              <a:t>exercice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850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b="1"/>
              <a:t>A partir du bilan fonctionnel, calculons LE FONDS DE R0ULEMENT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2819400" cy="1917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  <a:p>
            <a:pPr algn="ctr">
              <a:spcBef>
                <a:spcPct val="50000"/>
              </a:spcBef>
            </a:pPr>
            <a:r>
              <a:rPr lang="fr-FR"/>
              <a:t>EMPLOIS STABLES</a:t>
            </a:r>
          </a:p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514600" cy="2465388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  <a:p>
            <a:pPr algn="ctr">
              <a:spcBef>
                <a:spcPct val="50000"/>
              </a:spcBef>
            </a:pPr>
            <a:r>
              <a:rPr lang="fr-FR"/>
              <a:t>RESSOURCES STABLES</a:t>
            </a:r>
          </a:p>
          <a:p>
            <a:pPr algn="ctr">
              <a:spcBef>
                <a:spcPct val="50000"/>
              </a:spcBef>
            </a:pPr>
            <a:endParaRPr lang="fr-FR"/>
          </a:p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23850" y="2895600"/>
            <a:ext cx="2800350" cy="24653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  <a:p>
            <a:pPr algn="ctr">
              <a:spcBef>
                <a:spcPct val="50000"/>
              </a:spcBef>
            </a:pPr>
            <a:r>
              <a:rPr lang="fr-FR"/>
              <a:t>ACTIFS CIRCULANTS</a:t>
            </a:r>
          </a:p>
          <a:p>
            <a:pPr algn="ctr">
              <a:spcBef>
                <a:spcPct val="50000"/>
              </a:spcBef>
            </a:pPr>
            <a:endParaRPr lang="fr-FR"/>
          </a:p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867400" y="3581400"/>
            <a:ext cx="2514600" cy="19177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  <a:p>
            <a:pPr algn="ctr">
              <a:spcBef>
                <a:spcPct val="50000"/>
              </a:spcBef>
            </a:pPr>
            <a:r>
              <a:rPr lang="fr-FR"/>
              <a:t>DETTES CIRCULANTES</a:t>
            </a:r>
          </a:p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0" y="5089525"/>
            <a:ext cx="8915400" cy="1768475"/>
          </a:xfrm>
          <a:prstGeom prst="rect">
            <a:avLst/>
          </a:prstGeom>
          <a:solidFill>
            <a:srgbClr val="EFEA8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/>
              <a:t>Les </a:t>
            </a:r>
            <a:r>
              <a:rPr lang="fr-FR" sz="2000" u="sng"/>
              <a:t>ressources durables servent à financer </a:t>
            </a:r>
            <a:r>
              <a:rPr lang="fr-FR" sz="2000" u="sng">
                <a:solidFill>
                  <a:schemeClr val="folHlink"/>
                </a:solidFill>
              </a:rPr>
              <a:t>le cycle d'investissement</a:t>
            </a:r>
            <a:r>
              <a:rPr lang="fr-FR" sz="2000"/>
              <a:t> (actifs immobilisés à plus d'un an). Le fonds de roulement est donc censé avoir une valeur proche de zéro.</a:t>
            </a:r>
          </a:p>
          <a:p>
            <a:pPr algn="ctr">
              <a:spcBef>
                <a:spcPct val="50000"/>
              </a:spcBef>
            </a:pPr>
            <a:r>
              <a:rPr lang="fr-FR" sz="2000"/>
              <a:t>Toutefois, il est </a:t>
            </a:r>
            <a:r>
              <a:rPr lang="fr-FR" sz="2000">
                <a:solidFill>
                  <a:schemeClr val="folHlink"/>
                </a:solidFill>
              </a:rPr>
              <a:t>préférable que le fonds de roulement soit positif</a:t>
            </a:r>
            <a:r>
              <a:rPr lang="fr-FR" sz="2000"/>
              <a:t> car il constitue alors un matelas de sécurité pour l'entreprise. 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3124200" y="2895600"/>
            <a:ext cx="1655763" cy="0"/>
          </a:xfrm>
          <a:prstGeom prst="line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4267200" y="3581400"/>
            <a:ext cx="1655763" cy="0"/>
          </a:xfrm>
          <a:prstGeom prst="line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4419600" y="2895600"/>
            <a:ext cx="431800" cy="642938"/>
          </a:xfrm>
          <a:prstGeom prst="upDownArrow">
            <a:avLst>
              <a:gd name="adj1" fmla="val 50000"/>
              <a:gd name="adj2" fmla="val 29779"/>
            </a:avLst>
          </a:prstGeom>
          <a:solidFill>
            <a:schemeClr val="accent1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3200400" y="2971800"/>
            <a:ext cx="216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>
                <a:solidFill>
                  <a:srgbClr val="0033CC"/>
                </a:solidFill>
              </a:rPr>
              <a:t>Fonds de roulement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57200" y="0"/>
            <a:ext cx="8686800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Notions de FR, BFR et Trésorerie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1" animBg="1"/>
      <p:bldP spid="49158" grpId="0" animBg="1"/>
      <p:bldP spid="49159" grpId="0" animBg="1"/>
      <p:bldP spid="49155" grpId="1" animBg="1"/>
      <p:bldP spid="49162" grpId="0" animBg="1"/>
      <p:bldP spid="49163" grpId="0" animBg="1"/>
      <p:bldP spid="49164" grpId="0" animBg="1"/>
      <p:bldP spid="49165" grpId="0"/>
      <p:bldP spid="4916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LE FONDS DE R0ULEMENT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4343400"/>
            <a:ext cx="8915400" cy="2282825"/>
          </a:xfrm>
          <a:prstGeom prst="rect">
            <a:avLst/>
          </a:prstGeom>
          <a:solidFill>
            <a:srgbClr val="EFEA8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/>
              <a:t>Le calcul du fonds de roulement peut être réalisé soit :</a:t>
            </a:r>
          </a:p>
          <a:p>
            <a:pPr algn="ctr">
              <a:buFontTx/>
              <a:buChar char="-"/>
            </a:pPr>
            <a:r>
              <a:rPr lang="fr-FR"/>
              <a:t>par le haut du bilan : Fonds de roulement = ressources stables-emplois stables</a:t>
            </a:r>
          </a:p>
          <a:p>
            <a:pPr algn="ctr">
              <a:buFontTx/>
              <a:buChar char="-"/>
            </a:pPr>
            <a:endParaRPr lang="fr-FR"/>
          </a:p>
          <a:p>
            <a:pPr algn="ctr"/>
            <a:r>
              <a:rPr lang="fr-FR"/>
              <a:t>par le bas du bilan : fonds de roulement = actif circulant – dettes circulantes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0"/>
            <a:ext cx="7239000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 autoUpdateAnimBg="0"/>
      <p:bldP spid="501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066800"/>
            <a:ext cx="9144000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BESOIN EN FONDS DE ROULEMENT (BFR)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5105400"/>
            <a:ext cx="8915400" cy="1463675"/>
          </a:xfrm>
          <a:prstGeom prst="rect">
            <a:avLst/>
          </a:prstGeom>
          <a:solidFill>
            <a:srgbClr val="EFEA8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/>
              <a:t>. Le besoin en fonds de roulement est issu du cycle d'exploitation, ensemble d'opérations courantes liées à l'activité de l'entreprise : approvisionnement, transformation, vente.</a:t>
            </a:r>
          </a:p>
          <a:p>
            <a:pPr algn="ctr">
              <a:spcBef>
                <a:spcPct val="50000"/>
              </a:spcBef>
            </a:pPr>
            <a:endParaRPr lang="fr-FR" sz="200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72390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8686800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Notions de FR, BFR et Trésorerie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 autoUpdateAnimBg="0"/>
      <p:bldP spid="51203" grpId="0" animBg="1" autoUpdateAnimBg="0"/>
      <p:bldP spid="5120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1143000"/>
            <a:ext cx="9144000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BESOIN EN FONDS DE ROULEMENT (BFR)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5410200"/>
            <a:ext cx="8915400" cy="822325"/>
          </a:xfrm>
          <a:prstGeom prst="rect">
            <a:avLst/>
          </a:prstGeom>
          <a:solidFill>
            <a:srgbClr val="EFEA8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/>
              <a:t>BFR=  </a:t>
            </a:r>
            <a:r>
              <a:rPr lang="fr-FR" b="1"/>
              <a:t>Stocks + Créances clients - Dettes à court terme (fournisseurs, fiscales et sociales, …)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057400"/>
            <a:ext cx="72390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8686800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Notions de FR, BFR et Trésorerie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BESOIN EN FONDS DE ROULEMENT (BFR) 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83058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0" y="5734050"/>
            <a:ext cx="8915400" cy="1187450"/>
          </a:xfrm>
          <a:prstGeom prst="rect">
            <a:avLst/>
          </a:prstGeom>
          <a:solidFill>
            <a:srgbClr val="EFEA8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b="1"/>
              <a:t>La trésorerie =</a:t>
            </a:r>
          </a:p>
          <a:p>
            <a:pPr algn="ctr"/>
            <a:r>
              <a:rPr lang="fr-FR" b="1"/>
              <a:t>FONDS DE ROULEMENT – BESOIN EN FONDS DE ROULEMENT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 autoUpdateAnimBg="0"/>
      <p:bldP spid="532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66800"/>
            <a:ext cx="8353425" cy="53863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b="1"/>
              <a:t>A partir de notre exemple, nous pouvons calculer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b="1"/>
              <a:t>Le Fonds de roulement</a:t>
            </a:r>
            <a:r>
              <a:rPr lang="fr-FR" sz="240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/>
              <a:t> 13 993 980 </a:t>
            </a:r>
            <a:r>
              <a:rPr lang="fr-FR" sz="2400">
                <a:latin typeface="Times New Roman"/>
              </a:rPr>
              <a:t>–</a:t>
            </a:r>
            <a:r>
              <a:rPr lang="fr-FR" sz="2400"/>
              <a:t> 12 200 000 = 1 793 980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b="1"/>
              <a:t>Le Besoin en fonds de roulement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/>
              <a:t>6 572 000 </a:t>
            </a:r>
            <a:r>
              <a:rPr lang="fr-FR" sz="2400">
                <a:latin typeface="Times New Roman"/>
              </a:rPr>
              <a:t>–</a:t>
            </a:r>
            <a:r>
              <a:rPr lang="fr-FR" sz="2400"/>
              <a:t> 4 626 520 = 1 945 480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b="1"/>
              <a:t>La Tr</a:t>
            </a:r>
            <a:r>
              <a:rPr lang="fr-FR" sz="2400" b="1">
                <a:latin typeface="Times New Roman"/>
              </a:rPr>
              <a:t>é</a:t>
            </a:r>
            <a:r>
              <a:rPr lang="fr-FR" sz="2400" b="1"/>
              <a:t>sorerie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/>
              <a:t>1 793 980 </a:t>
            </a:r>
            <a:r>
              <a:rPr lang="fr-FR" sz="2400">
                <a:latin typeface="Times New Roman"/>
              </a:rPr>
              <a:t>–</a:t>
            </a:r>
            <a:r>
              <a:rPr lang="fr-FR" sz="2400"/>
              <a:t> 1 945 480 = - 151 500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>
                <a:solidFill>
                  <a:schemeClr val="folHlink"/>
                </a:solidFill>
              </a:rPr>
              <a:t>Et effectuer une v</a:t>
            </a:r>
            <a:r>
              <a:rPr lang="fr-FR" sz="2000" b="1">
                <a:solidFill>
                  <a:schemeClr val="folHlink"/>
                </a:solidFill>
                <a:latin typeface="Times New Roman"/>
              </a:rPr>
              <a:t>é</a:t>
            </a:r>
            <a:r>
              <a:rPr lang="fr-FR" sz="2000" b="1">
                <a:solidFill>
                  <a:schemeClr val="folHlink"/>
                </a:solidFill>
              </a:rPr>
              <a:t>rification :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>
                <a:solidFill>
                  <a:schemeClr val="folHlink"/>
                </a:solidFill>
              </a:rPr>
              <a:t>174 100 </a:t>
            </a:r>
            <a:r>
              <a:rPr lang="fr-FR" sz="2000" b="1">
                <a:solidFill>
                  <a:schemeClr val="folHlink"/>
                </a:solidFill>
                <a:latin typeface="Times New Roman"/>
              </a:rPr>
              <a:t>–</a:t>
            </a:r>
            <a:r>
              <a:rPr lang="fr-FR" sz="2000" b="1">
                <a:solidFill>
                  <a:schemeClr val="folHlink"/>
                </a:solidFill>
              </a:rPr>
              <a:t> 325 600 = - 151 500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000" i="1"/>
              <a:t>Ici  le cycle d</a:t>
            </a:r>
            <a:r>
              <a:rPr lang="fr-FR" sz="2000" i="1">
                <a:latin typeface="Times New Roman"/>
              </a:rPr>
              <a:t>’</a:t>
            </a:r>
            <a:r>
              <a:rPr lang="fr-FR" sz="2000" i="1"/>
              <a:t>investissement est correctement financ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, mais, le cycle d</a:t>
            </a:r>
            <a:r>
              <a:rPr lang="fr-FR" sz="2000" i="1">
                <a:latin typeface="Times New Roman"/>
              </a:rPr>
              <a:t>’</a:t>
            </a:r>
            <a:r>
              <a:rPr lang="fr-FR" sz="2000" i="1"/>
              <a:t>exploitation souffre d</a:t>
            </a:r>
            <a:r>
              <a:rPr lang="fr-FR" sz="2000" i="1">
                <a:latin typeface="Times New Roman"/>
              </a:rPr>
              <a:t>’</a:t>
            </a:r>
            <a:r>
              <a:rPr lang="fr-FR" sz="2000" i="1"/>
              <a:t>un probl</a:t>
            </a:r>
            <a:r>
              <a:rPr lang="fr-FR" sz="2000" i="1">
                <a:latin typeface="Times New Roman"/>
              </a:rPr>
              <a:t>è</a:t>
            </a:r>
            <a:r>
              <a:rPr lang="fr-FR" sz="2000" i="1"/>
              <a:t>me de tr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sorerie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000" i="1"/>
              <a:t>* Soit un emprunt </a:t>
            </a:r>
            <a:r>
              <a:rPr lang="fr-FR" sz="2000" i="1">
                <a:latin typeface="Times New Roman"/>
              </a:rPr>
              <a:t>–</a:t>
            </a:r>
            <a:r>
              <a:rPr lang="fr-FR" sz="2000" i="1"/>
              <a:t> diminuer le d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lai client (affacturage) permettraient de le r</a:t>
            </a:r>
            <a:r>
              <a:rPr lang="fr-FR" sz="2000" i="1">
                <a:latin typeface="Times New Roman"/>
              </a:rPr>
              <a:t>é</a:t>
            </a:r>
            <a:r>
              <a:rPr lang="fr-FR" sz="2000" i="1"/>
              <a:t>soudre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000" i="1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0" y="228600"/>
            <a:ext cx="8686800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Notions de FR, BFR et Trésorerie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LA TRESORERIE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83058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0" y="5791200"/>
            <a:ext cx="8915400" cy="762000"/>
          </a:xfrm>
          <a:prstGeom prst="rect">
            <a:avLst/>
          </a:prstGeom>
          <a:solidFill>
            <a:srgbClr val="EFEA8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b="1"/>
              <a:t>TRESORERIE =</a:t>
            </a:r>
          </a:p>
          <a:p>
            <a:pPr algn="ctr"/>
            <a:r>
              <a:rPr lang="fr-FR" sz="2000" b="1"/>
              <a:t>FONDS DE ROULEMENT – BESOIN EN FONDS DE ROULEMENT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305800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/>
              <a:t>La tr</a:t>
            </a:r>
            <a:r>
              <a:rPr lang="fr-FR" sz="2000" b="1">
                <a:latin typeface="Times New Roman"/>
              </a:rPr>
              <a:t>é</a:t>
            </a:r>
            <a:r>
              <a:rPr lang="fr-FR" sz="2000" b="1"/>
              <a:t>sorerie correspond ici </a:t>
            </a:r>
            <a:r>
              <a:rPr lang="fr-FR" sz="2000" b="1">
                <a:latin typeface="Times New Roman"/>
              </a:rPr>
              <a:t>à</a:t>
            </a:r>
            <a:r>
              <a:rPr lang="fr-FR" sz="2000" b="1"/>
              <a:t> la partie bleue, il convient de comparer la tr</a:t>
            </a:r>
            <a:r>
              <a:rPr lang="fr-FR" sz="2000" b="1">
                <a:latin typeface="Times New Roman"/>
              </a:rPr>
              <a:t>é</a:t>
            </a:r>
            <a:r>
              <a:rPr lang="fr-FR" sz="2000" b="1"/>
              <a:t>sorerie </a:t>
            </a:r>
            <a:r>
              <a:rPr lang="fr-FR" sz="2000" b="1">
                <a:latin typeface="Times New Roman"/>
              </a:rPr>
              <a:t>« </a:t>
            </a:r>
            <a:r>
              <a:rPr lang="fr-FR" sz="2000" b="1"/>
              <a:t>actif</a:t>
            </a:r>
            <a:r>
              <a:rPr lang="fr-FR" sz="2000" b="1">
                <a:latin typeface="Times New Roman"/>
              </a:rPr>
              <a:t> »</a:t>
            </a:r>
            <a:r>
              <a:rPr lang="fr-FR" sz="2000" b="1"/>
              <a:t> </a:t>
            </a:r>
            <a:r>
              <a:rPr lang="fr-FR" sz="2000" b="1">
                <a:latin typeface="Times New Roman"/>
              </a:rPr>
              <a:t>à</a:t>
            </a:r>
            <a:r>
              <a:rPr lang="fr-FR" sz="2000" b="1"/>
              <a:t> la tr</a:t>
            </a:r>
            <a:r>
              <a:rPr lang="fr-FR" sz="2000" b="1">
                <a:latin typeface="Times New Roman"/>
              </a:rPr>
              <a:t>é</a:t>
            </a:r>
            <a:r>
              <a:rPr lang="fr-FR" sz="2000" b="1"/>
              <a:t>sorerie </a:t>
            </a:r>
            <a:r>
              <a:rPr lang="fr-FR" sz="2000" b="1">
                <a:latin typeface="Times New Roman"/>
              </a:rPr>
              <a:t>« </a:t>
            </a:r>
            <a:r>
              <a:rPr lang="fr-FR" sz="2000" b="1"/>
              <a:t>passif</a:t>
            </a:r>
            <a:r>
              <a:rPr lang="fr-FR" sz="2000" b="1">
                <a:latin typeface="Times New Roman"/>
              </a:rPr>
              <a:t> »</a:t>
            </a:r>
            <a:endParaRPr lang="fr-FR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autoUpdateAnimBg="0"/>
      <p:bldP spid="5837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Les ratios sont des valeurs calculées en comparant des éléments du bilan ou/et du compte de résultat.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23850" y="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0" y="2514600"/>
            <a:ext cx="9144000" cy="39639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Ils permettent de suivre l’évolution des postes :</a:t>
            </a:r>
          </a:p>
          <a:p>
            <a:endParaRPr lang="fr-FR" sz="2800" b="1"/>
          </a:p>
          <a:p>
            <a:pPr>
              <a:buFontTx/>
              <a:buChar char="-"/>
            </a:pPr>
            <a:r>
              <a:rPr lang="fr-FR" sz="2800" b="1"/>
              <a:t>dans le temps =&gt; comparaison interne d’un même rapport sur deux périodes différentes</a:t>
            </a:r>
          </a:p>
          <a:p>
            <a:pPr>
              <a:buFontTx/>
              <a:buChar char="-"/>
            </a:pPr>
            <a:endParaRPr lang="fr-FR" sz="2800" b="1"/>
          </a:p>
          <a:p>
            <a:pPr>
              <a:buFontTx/>
              <a:buChar char="-"/>
            </a:pPr>
            <a:r>
              <a:rPr lang="fr-FR" sz="2800" b="1"/>
              <a:t> dans l’espace =&gt; comparaison des données d’entreprises du même secteur.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9" grpId="0" animBg="1" autoUpdateAnimBg="0"/>
      <p:bldP spid="5940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836613"/>
            <a:ext cx="9144000" cy="14017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800" b="1"/>
              <a:t>Par exemple, nous pouvons calculer un ratio de couverture des emplois stables : RESSOURCES STABLES/EMPLOIS STABLES  :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0800"/>
            <a:ext cx="31242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590800"/>
            <a:ext cx="30337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2590800"/>
            <a:ext cx="2971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0" y="4800600"/>
            <a:ext cx="89154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/>
              <a:t>Commentaire : Le banquier constatera que le montant des ressources stables était un peu juste pour N-1 ; la situation s’est améliorée en N</a:t>
            </a:r>
          </a:p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71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71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10" grpId="0"/>
      <p:bldP spid="4711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836613"/>
            <a:ext cx="9144000" cy="14017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Les ratios sont utilisés par </a:t>
            </a:r>
            <a:r>
              <a:rPr lang="fr-FR" sz="2800" b="1">
                <a:solidFill>
                  <a:srgbClr val="FF6600"/>
                </a:solidFill>
              </a:rPr>
              <a:t>les banques</a:t>
            </a:r>
            <a:r>
              <a:rPr lang="fr-FR" sz="2800" b="1"/>
              <a:t> pour évaluer les risques que présentent les entreprises.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0" y="2286000"/>
            <a:ext cx="9144000" cy="9747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Ratio d’endettement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DETTES / CAPITAUX PROPRES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0" y="32766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Capacité de remboursement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ENDETTEMENT A TERME/ CAPACITE D’AUTOFINANCEMENT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0" y="49530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Crédit à court terme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CONCOURS BANCAIRE COURANT/ BESOIN EN FONDS DE ROULEMENT D’EXPLOITATION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 autoUpdateAnimBg="0"/>
      <p:bldP spid="60419" grpId="0" animBg="1" autoUpdateAnimBg="0"/>
      <p:bldP spid="60420" grpId="0" animBg="1" autoUpdateAnimBg="0"/>
      <p:bldP spid="60421" grpId="0" animBg="1" autoUpdateAnimBg="0"/>
      <p:bldP spid="6042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0" y="1600200"/>
            <a:ext cx="91440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latin typeface="Times New Roman" pitchFamily="18" charset="0"/>
              </a:rPr>
              <a:t>              </a:t>
            </a:r>
            <a:r>
              <a:rPr lang="fr-FR" b="1"/>
              <a:t>  La marge commerciale</a:t>
            </a:r>
            <a:endParaRPr lang="fr-FR"/>
          </a:p>
          <a:p>
            <a:pPr>
              <a:spcBef>
                <a:spcPct val="50000"/>
              </a:spcBef>
            </a:pPr>
            <a:r>
              <a:rPr lang="fr-FR"/>
              <a:t>La marge commerciale concernera essentiellement les entreprises de n</a:t>
            </a:r>
            <a:r>
              <a:rPr lang="fr-FR">
                <a:latin typeface="Times New Roman"/>
              </a:rPr>
              <a:t>é</a:t>
            </a:r>
            <a:r>
              <a:rPr lang="fr-FR"/>
              <a:t>goce et de distribution.</a:t>
            </a:r>
          </a:p>
          <a:p>
            <a:pPr>
              <a:spcBef>
                <a:spcPct val="50000"/>
              </a:spcBef>
            </a:pPr>
            <a:r>
              <a:rPr lang="fr-FR"/>
              <a:t>La marge commerciale  :</a:t>
            </a:r>
          </a:p>
          <a:p>
            <a:pPr algn="ctr">
              <a:spcBef>
                <a:spcPct val="50000"/>
              </a:spcBef>
            </a:pPr>
            <a:r>
              <a:rPr lang="fr-FR" sz="2200" b="1">
                <a:solidFill>
                  <a:schemeClr val="folHlink"/>
                </a:solidFill>
              </a:rPr>
              <a:t>VENTES DE MARCHANDISES </a:t>
            </a:r>
            <a:r>
              <a:rPr lang="fr-FR" sz="2200" b="1">
                <a:solidFill>
                  <a:schemeClr val="folHlink"/>
                </a:solidFill>
                <a:latin typeface="Times New Roman"/>
              </a:rPr>
              <a:t>–</a:t>
            </a:r>
            <a:r>
              <a:rPr lang="fr-FR" sz="2200" b="1">
                <a:solidFill>
                  <a:schemeClr val="folHlink"/>
                </a:solidFill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fr-FR" sz="2200" b="1">
                <a:solidFill>
                  <a:schemeClr val="folHlink"/>
                </a:solidFill>
              </a:rPr>
              <a:t>COUT D</a:t>
            </a:r>
            <a:r>
              <a:rPr lang="fr-FR" sz="2200" b="1">
                <a:solidFill>
                  <a:schemeClr val="folHlink"/>
                </a:solidFill>
                <a:latin typeface="Times New Roman"/>
              </a:rPr>
              <a:t>’</a:t>
            </a:r>
            <a:r>
              <a:rPr lang="fr-FR" sz="2200" b="1">
                <a:solidFill>
                  <a:schemeClr val="folHlink"/>
                </a:solidFill>
              </a:rPr>
              <a:t>ACHAT DES MARCHANDISES VENDUES</a:t>
            </a:r>
          </a:p>
          <a:p>
            <a:pPr>
              <a:spcBef>
                <a:spcPct val="50000"/>
              </a:spcBef>
            </a:pPr>
            <a:r>
              <a:rPr lang="fr-FR"/>
              <a:t>L'analyse de la marge commerciale permet d'adapter les prix de vente par rapport aux prix d'achat ou de situer l'entreprise par rapport </a:t>
            </a:r>
            <a:r>
              <a:rPr lang="fr-FR">
                <a:latin typeface="Times New Roman"/>
              </a:rPr>
              <a:t>à</a:t>
            </a:r>
            <a:r>
              <a:rPr lang="fr-FR"/>
              <a:t> la concurrence</a:t>
            </a:r>
          </a:p>
          <a:p>
            <a:pPr>
              <a:spcBef>
                <a:spcPct val="50000"/>
              </a:spcBef>
            </a:pPr>
            <a:endParaRPr lang="fr-FR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836613"/>
            <a:ext cx="9144000" cy="26828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Les relations avec </a:t>
            </a:r>
            <a:r>
              <a:rPr lang="fr-FR" sz="2800" b="1">
                <a:solidFill>
                  <a:srgbClr val="FF6600"/>
                </a:solidFill>
              </a:rPr>
              <a:t>les banques </a:t>
            </a:r>
            <a:r>
              <a:rPr lang="fr-FR" sz="2800" b="1"/>
              <a:t>dépendent en outre de la capacité de l’entreprise à fournir un budget de trésorerie fiable, des contacts personnels entre le dirigeant et le banquier, et de l’absence d’incidents de paiement signalés par la Banque de France.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0" y="39624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Les ratios sont également utiles à l’entreprise elle-même et constituent un outil d’aide à la décision.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 autoUpdateAnimBg="0"/>
      <p:bldP spid="61443" grpId="0" animBg="1" autoUpdateAnimBg="0"/>
      <p:bldP spid="6144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1524000"/>
            <a:ext cx="9144000" cy="9747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Financement des immobilisations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Ressources stables / Emplois stables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31035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Ratio &gt; 1, </a:t>
            </a:r>
            <a:r>
              <a:rPr lang="fr-FR" b="1"/>
              <a:t>nous avons précisé que les besoins en fonds de roulement liés à l’exploitation sont élevés (délai encaissement des créances…)</a:t>
            </a:r>
          </a:p>
          <a:p>
            <a:r>
              <a:rPr lang="fr-FR" b="1"/>
              <a:t>Si le ratio n’est pas supérieur à 1, l’entreprise est en grande fragilité.</a:t>
            </a:r>
          </a:p>
          <a:p>
            <a:r>
              <a:rPr lang="fr-FR" b="1"/>
              <a:t>Une augmentation du ratio est en principe la résultante d’une amélioration de sa structure financière.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33400" y="8382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A – LES RATIOS DE STRUCTURE FINANCIERE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 autoUpdateAnimBg="0"/>
      <p:bldP spid="62468" grpId="0" animBg="1" autoUpdateAnimBg="0"/>
      <p:bldP spid="6246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15240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Equilibre financier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Ressources stables / Emplois stables+BFR d’exploitation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0" y="3276600"/>
            <a:ext cx="9144000" cy="15811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b="1"/>
              <a:t>Les ressources stables doivent-elles financer le cycle d’exploitation ?</a:t>
            </a:r>
          </a:p>
          <a:p>
            <a:r>
              <a:rPr lang="fr-FR" b="1"/>
              <a:t>S’il s’agit de composantes structurelles (stock incompressible par exemple) cela est normal.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33400" y="8382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A – LES RATIOS DE STRUCTURE FINANCIERE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1" grpId="0" animBg="1" autoUpdateAnimBg="0"/>
      <p:bldP spid="63492" grpId="0" animBg="1" autoUpdateAnimBg="0"/>
      <p:bldP spid="6349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15240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Financement bancaire de l’exploitation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Concours bancaires de trésorerie / BFR d’exploitation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0" y="3276600"/>
            <a:ext cx="9144000" cy="3771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b="1"/>
              <a:t>Ce calcul permet d’apprécier le risque bancaire </a:t>
            </a:r>
            <a:r>
              <a:rPr lang="fr-FR" b="1">
                <a:solidFill>
                  <a:schemeClr val="accent1"/>
                </a:solidFill>
              </a:rPr>
              <a:t>d’un non renouvellement du crédit de trésorerie.</a:t>
            </a:r>
          </a:p>
          <a:p>
            <a:endParaRPr lang="fr-FR" b="1">
              <a:solidFill>
                <a:schemeClr val="accent1"/>
              </a:solidFill>
            </a:endParaRPr>
          </a:p>
          <a:p>
            <a:r>
              <a:rPr lang="fr-FR" b="1"/>
              <a:t>L’utilisation régulière des facilités de caisse et du découvert n’est jamais une bonne solution, </a:t>
            </a:r>
            <a:r>
              <a:rPr lang="fr-FR" b="1">
                <a:solidFill>
                  <a:schemeClr val="accent1"/>
                </a:solidFill>
              </a:rPr>
              <a:t>si c’est le cas, il convient de s’interroger sur le niveau des ressources stables.</a:t>
            </a:r>
          </a:p>
          <a:p>
            <a:endParaRPr lang="fr-FR" b="1">
              <a:solidFill>
                <a:schemeClr val="accent1"/>
              </a:solidFill>
            </a:endParaRPr>
          </a:p>
          <a:p>
            <a:r>
              <a:rPr lang="fr-FR" b="1"/>
              <a:t>Notons que cela augmente les charges financières de l’entreprise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33400" y="8382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A – LES RATIOS DE STRUCTURE FINANCIERE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 autoUpdateAnimBg="0"/>
      <p:bldP spid="64515" grpId="0" animBg="1" autoUpdateAnimBg="0"/>
      <p:bldP spid="64516" grpId="0" animBg="1" autoUpdateAnimBg="0"/>
      <p:bldP spid="6451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13716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INDEPENDANCE FINANCIERE: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DETTES FINANCIERES / RESSOURCES PROPRES (STABLES)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0" y="2720975"/>
            <a:ext cx="9144000" cy="3771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b="1"/>
              <a:t>Ce ratio permet de mesure l’indépendance financière de l’entreprise.</a:t>
            </a:r>
          </a:p>
          <a:p>
            <a:endParaRPr lang="fr-FR" b="1"/>
          </a:p>
          <a:p>
            <a:r>
              <a:rPr lang="fr-FR" b="1"/>
              <a:t>Plus ce ratio est élevé, plus l’endettement est fort.</a:t>
            </a:r>
          </a:p>
          <a:p>
            <a:endParaRPr lang="fr-FR" b="1"/>
          </a:p>
          <a:p>
            <a:r>
              <a:rPr lang="fr-FR" b="1"/>
              <a:t>Il n’existe pas de taux d’endettement type.</a:t>
            </a:r>
          </a:p>
          <a:p>
            <a:endParaRPr lang="fr-FR" b="1"/>
          </a:p>
          <a:p>
            <a:r>
              <a:rPr lang="fr-FR" b="1"/>
              <a:t>Notons toutefois que la fiscalité est favorable à l’endettement ainsi que les règles de gestion compte tenu de l’effet de levier.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33400" y="8382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A – LES RATIOS DE STRUCTURE FINANCIERE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 autoUpdateAnimBg="0"/>
      <p:bldP spid="65539" grpId="0" animBg="1" autoUpdateAnimBg="0"/>
      <p:bldP spid="65540" grpId="0" animBg="1" autoUpdateAnimBg="0"/>
      <p:bldP spid="6554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12160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b="1"/>
              <a:t>Ratio d’indépendance financière =</a:t>
            </a:r>
          </a:p>
          <a:p>
            <a:pPr algn="ctr"/>
            <a:r>
              <a:rPr lang="fr-FR" b="1"/>
              <a:t>DETTES FINANCIERES+SOLDES CREDITEURS DES BANQUES / RESSOURCES PROPRES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28600" y="6035675"/>
            <a:ext cx="891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/>
              <a:t>Commentaire : société très faiblement endettée qui peut contracter de nouveaux prêts.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2971800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124200"/>
            <a:ext cx="28956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124200"/>
            <a:ext cx="28194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3400" y="8382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A – LES RATIOS DE STRUCTURE FINANCIERE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31" grpId="0" autoUpdateAnimBg="0"/>
      <p:bldP spid="48135" grpId="0" animBg="1" autoUpdateAnimBg="0"/>
      <p:bldP spid="4813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13716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CAPACITE DE REMBOURSEMENT: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EMPRUNTS/CAPACITE D’AUTOFINANCEMENT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0" y="2720975"/>
            <a:ext cx="9144000" cy="3771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b="1"/>
              <a:t>Ce ratio permet de connaître le nombre d’années théoriques d’autofinancement nécessaires pour rembourser totalement un emprunt.</a:t>
            </a:r>
          </a:p>
          <a:p>
            <a:endParaRPr lang="fr-FR" b="1"/>
          </a:p>
          <a:p>
            <a:r>
              <a:rPr lang="fr-FR" b="1"/>
              <a:t>Plus ce ratio est faible, plus l’entreprise a la capacité de s’endetter.</a:t>
            </a:r>
          </a:p>
          <a:p>
            <a:endParaRPr lang="fr-FR" b="1"/>
          </a:p>
          <a:p>
            <a:r>
              <a:rPr lang="fr-FR" b="1"/>
              <a:t>En principe la règle de prudence veut que le niveau d’endettement soir inférieur ou égal à trois années d’autofinancement.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33400" y="8382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A – LES RATIOS DE STRUCTURE FINANCIERE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 autoUpdateAnimBg="0"/>
      <p:bldP spid="66563" grpId="0" animBg="1" autoUpdateAnimBg="0"/>
      <p:bldP spid="66564" grpId="0" animBg="1" autoUpdateAnimBg="0"/>
      <p:bldP spid="6656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-107950" y="1341438"/>
            <a:ext cx="10082213" cy="14017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ROTATION DES STOCKS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Chiffre d’affaires hors taxe ou achats HT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/Stock moyen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0" y="2720975"/>
            <a:ext cx="9144000" cy="30416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b="1"/>
              <a:t>La durée de stockage est fonction de l’activité de l’entreprise étudiée. </a:t>
            </a:r>
            <a:r>
              <a:rPr lang="fr-FR" b="1">
                <a:solidFill>
                  <a:schemeClr val="accent1"/>
                </a:solidFill>
              </a:rPr>
              <a:t>Pour savoir si le ratio est convenable il est indispensable de comparer avec des entreprises du même secteur.</a:t>
            </a:r>
          </a:p>
          <a:p>
            <a:endParaRPr lang="fr-FR" b="1">
              <a:solidFill>
                <a:schemeClr val="accent1"/>
              </a:solidFill>
            </a:endParaRPr>
          </a:p>
          <a:p>
            <a:r>
              <a:rPr lang="fr-FR" b="1"/>
              <a:t>L’entreprise doit se livrer à une comparaison dans le temps de manière à réduire au maximum les coûts engendrés par le stockage.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533400" y="8382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B – LES RATIOS DE LIQUIDITE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 autoUpdateAnimBg="0"/>
      <p:bldP spid="67587" grpId="0" animBg="1" autoUpdateAnimBg="0"/>
      <p:bldP spid="67588" grpId="0" animBg="1" autoUpdateAnimBg="0"/>
      <p:bldP spid="6758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13716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ROTATION DU CREDIT-CLIENTS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Chiffre d’affaires TTC/CREANCES CLIENTS + EFFETS NON ECHUS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632700" cy="3603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3 – LES RATIOS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0" y="5105400"/>
            <a:ext cx="9144000" cy="850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b="1"/>
              <a:t>La durée des crédits clients et fournisseurs dépendent des coutumes du secteur.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33400" y="8382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B – LES RATIOS DE LIQUIDITE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0" y="3124200"/>
            <a:ext cx="9144000" cy="1828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/>
              <a:t>ROTATION DU CREDIT-FOURNISSEURS :</a:t>
            </a:r>
          </a:p>
          <a:p>
            <a:pPr algn="ctr"/>
            <a:r>
              <a:rPr lang="fr-FR" sz="2800" b="1">
                <a:solidFill>
                  <a:schemeClr val="folHlink"/>
                </a:solidFill>
              </a:rPr>
              <a:t>ACHATS TTC + CHARGES EXTERNES TTC /DETTES DOURNISSEURS ET COMPTES RATTACHES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1143000"/>
            <a:ext cx="9144000" cy="1828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folHlink"/>
                </a:solidFill>
              </a:rPr>
              <a:t>L’analyse du bilan nous permet de relever des chiffres clés intéressants pour commenter l’équilibre du patrimoine de l’entreprise et apprécier son financement.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0" y="3124200"/>
            <a:ext cx="9144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folHlink"/>
                </a:solidFill>
              </a:rPr>
              <a:t>Il convient de s’attacher désormais à analyser la rentabilité de son activité, en nous penchant sur le compte de résultat.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0"/>
            <a:ext cx="8162925" cy="579438"/>
          </a:xfrm>
        </p:spPr>
        <p:txBody>
          <a:bodyPr/>
          <a:lstStyle/>
          <a:p>
            <a:pPr algn="r"/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bilan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57200" y="533400"/>
            <a:ext cx="7632700" cy="36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Pour conclure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 autoUpdateAnimBg="0"/>
      <p:bldP spid="69638" grpId="0" animBg="1" autoUpdateAnimBg="0"/>
      <p:bldP spid="6964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8392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latin typeface="Times New Roman" pitchFamily="18" charset="0"/>
              </a:rPr>
              <a:t>                          </a:t>
            </a:r>
            <a:r>
              <a:rPr lang="fr-FR" b="1">
                <a:solidFill>
                  <a:schemeClr val="folHlink"/>
                </a:solidFill>
                <a:latin typeface="Times New Roman" pitchFamily="18" charset="0"/>
              </a:rPr>
              <a:t>La Production</a:t>
            </a:r>
          </a:p>
          <a:p>
            <a:pPr>
              <a:spcBef>
                <a:spcPct val="50000"/>
              </a:spcBef>
            </a:pPr>
            <a:r>
              <a:rPr lang="fr-FR" b="1">
                <a:latin typeface="Times New Roman" pitchFamily="18" charset="0"/>
              </a:rPr>
              <a:t>  La production est un indicateur qui sera préféré pour analyser les entreprises de services ou les entreprises industrielles.</a:t>
            </a:r>
          </a:p>
          <a:p>
            <a:pPr>
              <a:spcBef>
                <a:spcPct val="50000"/>
              </a:spcBef>
            </a:pPr>
            <a:r>
              <a:rPr lang="fr-FR" b="1">
                <a:latin typeface="Times New Roman" pitchFamily="18" charset="0"/>
              </a:rPr>
              <a:t> Il permet d'apprécier le montant qu'une entreprise tire de son activité avant déduction des frais inhérents à la fabrication et à la commercialisation.</a:t>
            </a:r>
          </a:p>
          <a:p>
            <a:pPr>
              <a:spcBef>
                <a:spcPct val="50000"/>
              </a:spcBef>
            </a:pPr>
            <a:r>
              <a:rPr lang="fr-FR" b="1">
                <a:latin typeface="Times New Roman" pitchFamily="18" charset="0"/>
              </a:rPr>
              <a:t> La production correspond au montant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fr-FR" b="1">
                <a:latin typeface="Times New Roman" pitchFamily="18" charset="0"/>
              </a:rPr>
              <a:t>des ventes (produits et services) de l'entreprise, modulé par la variation des stocks (augmentation ou diminution)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fr-FR" b="1">
                <a:latin typeface="Times New Roman" pitchFamily="18" charset="0"/>
              </a:rPr>
              <a:t>de la production immobilisée (travaux réalisés par l'entreprise pour elle-même).</a:t>
            </a:r>
            <a:endParaRPr lang="fr-FR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La valeur ajout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e correspond </a:t>
            </a:r>
            <a:r>
              <a:rPr lang="fr-FR" sz="2800">
                <a:latin typeface="Times New Roman"/>
              </a:rPr>
              <a:t>à</a:t>
            </a:r>
            <a:r>
              <a:rPr lang="fr-FR" sz="2800"/>
              <a:t> la richesse cr</a:t>
            </a:r>
            <a:r>
              <a:rPr lang="fr-FR" sz="2800">
                <a:latin typeface="Times New Roman"/>
              </a:rPr>
              <a:t>éé</a:t>
            </a:r>
            <a:r>
              <a:rPr lang="fr-FR" sz="2800"/>
              <a:t>e par l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entreprise, elle mesure l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importance 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conomique de l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entreprise.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8077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La valeur ajout</a:t>
            </a:r>
            <a:r>
              <a:rPr lang="fr-FR">
                <a:latin typeface="Times New Roman"/>
              </a:rPr>
              <a:t>é</a:t>
            </a:r>
            <a:r>
              <a:rPr lang="fr-FR"/>
              <a:t>e est la diff</a:t>
            </a:r>
            <a:r>
              <a:rPr lang="fr-FR">
                <a:latin typeface="Times New Roman"/>
              </a:rPr>
              <a:t>é</a:t>
            </a:r>
            <a:r>
              <a:rPr lang="fr-FR"/>
              <a:t>rence entre :</a:t>
            </a:r>
          </a:p>
          <a:p>
            <a:pPr algn="ctr">
              <a:spcBef>
                <a:spcPct val="50000"/>
              </a:spcBef>
            </a:pPr>
            <a:r>
              <a:rPr lang="fr-FR" b="1"/>
              <a:t>la production de l</a:t>
            </a:r>
            <a:r>
              <a:rPr lang="fr-FR" b="1">
                <a:latin typeface="Times New Roman"/>
              </a:rPr>
              <a:t>’</a:t>
            </a:r>
            <a:r>
              <a:rPr lang="fr-FR" b="1"/>
              <a:t>exercice et/ou la marge commerciale </a:t>
            </a:r>
            <a:r>
              <a:rPr lang="fr-FR" b="1">
                <a:latin typeface="Times New Roman"/>
              </a:rPr>
              <a:t>–</a:t>
            </a:r>
            <a:r>
              <a:rPr lang="fr-FR" b="1"/>
              <a:t> Les consommations de biens et de services fournis par les autres entreprises pour r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aliser la production (consommation interm</a:t>
            </a:r>
            <a:r>
              <a:rPr lang="fr-FR" b="1">
                <a:latin typeface="Times New Roman"/>
              </a:rPr>
              <a:t>é</a:t>
            </a:r>
            <a:r>
              <a:rPr lang="fr-FR" b="1"/>
              <a:t>diaire)</a:t>
            </a:r>
          </a:p>
          <a:p>
            <a:pPr>
              <a:spcBef>
                <a:spcPct val="50000"/>
              </a:spcBef>
            </a:pPr>
            <a:endParaRPr lang="fr-FR" b="1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7991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La valeur ajout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e se calcule de la mani</a:t>
            </a:r>
            <a:r>
              <a:rPr lang="fr-FR" sz="2800">
                <a:latin typeface="Times New Roman"/>
              </a:rPr>
              <a:t>è</a:t>
            </a:r>
            <a:r>
              <a:rPr lang="fr-FR" sz="2800"/>
              <a:t>re suivante : 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410200" y="2514600"/>
            <a:ext cx="3124200" cy="4171950"/>
          </a:xfrm>
          <a:prstGeom prst="rect">
            <a:avLst/>
          </a:prstGeom>
          <a:solidFill>
            <a:srgbClr val="FFFF99"/>
          </a:solidFill>
          <a:ln w="635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70 VENTES (-709)</a:t>
            </a:r>
          </a:p>
          <a:p>
            <a:pPr>
              <a:spcBef>
                <a:spcPct val="50000"/>
              </a:spcBef>
            </a:pPr>
            <a:endParaRPr lang="fr-FR"/>
          </a:p>
          <a:p>
            <a:pPr>
              <a:spcBef>
                <a:spcPct val="50000"/>
              </a:spcBef>
            </a:pPr>
            <a:r>
              <a:rPr lang="fr-FR"/>
              <a:t>+ </a:t>
            </a:r>
          </a:p>
          <a:p>
            <a:pPr>
              <a:spcBef>
                <a:spcPct val="50000"/>
              </a:spcBef>
            </a:pPr>
            <a:r>
              <a:rPr lang="fr-FR"/>
              <a:t>71 Production stock</a:t>
            </a:r>
            <a:r>
              <a:rPr lang="fr-FR">
                <a:latin typeface="Times New Roman"/>
              </a:rPr>
              <a:t>é</a:t>
            </a:r>
            <a:r>
              <a:rPr lang="fr-FR"/>
              <a:t>e</a:t>
            </a:r>
          </a:p>
          <a:p>
            <a:pPr>
              <a:spcBef>
                <a:spcPct val="50000"/>
              </a:spcBef>
            </a:pPr>
            <a:r>
              <a:rPr lang="fr-FR"/>
              <a:t>+</a:t>
            </a:r>
          </a:p>
          <a:p>
            <a:pPr>
              <a:spcBef>
                <a:spcPct val="50000"/>
              </a:spcBef>
            </a:pPr>
            <a:endParaRPr lang="fr-FR"/>
          </a:p>
          <a:p>
            <a:pPr>
              <a:spcBef>
                <a:spcPct val="50000"/>
              </a:spcBef>
            </a:pPr>
            <a:r>
              <a:rPr lang="fr-FR"/>
              <a:t>72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09600" y="2590800"/>
            <a:ext cx="4572000" cy="2528888"/>
          </a:xfrm>
          <a:prstGeom prst="rect">
            <a:avLst/>
          </a:prstGeom>
          <a:solidFill>
            <a:srgbClr val="CCFFFF"/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60 ACHATS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/>
              <a:t> 609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/>
              <a:t>+ 603</a:t>
            </a:r>
          </a:p>
          <a:p>
            <a:pPr>
              <a:spcBef>
                <a:spcPct val="50000"/>
              </a:spcBef>
            </a:pPr>
            <a:r>
              <a:rPr lang="fr-FR"/>
              <a:t>61/62 autres charges externes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09600" y="5029200"/>
            <a:ext cx="4572000" cy="1616075"/>
          </a:xfrm>
          <a:prstGeom prst="rect">
            <a:avLst/>
          </a:prstGeom>
          <a:solidFill>
            <a:srgbClr val="FFCC00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 b="1"/>
          </a:p>
          <a:p>
            <a:pPr algn="ctr">
              <a:spcBef>
                <a:spcPct val="50000"/>
              </a:spcBef>
            </a:pPr>
            <a:r>
              <a:rPr lang="fr-FR" b="1"/>
              <a:t>VALEUR AJOUTEE</a:t>
            </a:r>
          </a:p>
          <a:p>
            <a:pPr algn="ctr">
              <a:spcBef>
                <a:spcPct val="50000"/>
              </a:spcBef>
            </a:pPr>
            <a:endParaRPr lang="fr-FR" b="1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799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La valeur ajout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e est partag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e entre : 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419600" y="2362200"/>
            <a:ext cx="4724400" cy="5207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</a:t>
            </a:r>
            <a:r>
              <a:rPr lang="fr-FR">
                <a:latin typeface="Times New Roman"/>
              </a:rPr>
              <a:t>’</a:t>
            </a:r>
            <a:r>
              <a:rPr lang="fr-FR"/>
              <a:t>ETAT : impôts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33400" y="3352800"/>
            <a:ext cx="3733800" cy="1616075"/>
          </a:xfrm>
          <a:prstGeom prst="rect">
            <a:avLst/>
          </a:prstGeom>
          <a:solidFill>
            <a:srgbClr val="FFCC00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 b="1"/>
          </a:p>
          <a:p>
            <a:pPr algn="ctr">
              <a:spcBef>
                <a:spcPct val="50000"/>
              </a:spcBef>
            </a:pPr>
            <a:r>
              <a:rPr lang="fr-FR" b="1"/>
              <a:t>VALEUR AJOUTEE</a:t>
            </a:r>
          </a:p>
          <a:p>
            <a:pPr algn="ctr">
              <a:spcBef>
                <a:spcPct val="50000"/>
              </a:spcBef>
            </a:pPr>
            <a:endParaRPr lang="fr-FR" b="1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4419600" y="2971800"/>
            <a:ext cx="4724400" cy="88582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LES ORGANISMES SOCIAUX : cotisations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4343400" y="1752600"/>
            <a:ext cx="4800600" cy="5207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 PERSONNEL : salaires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419600" y="3962400"/>
            <a:ext cx="4724400" cy="520700"/>
          </a:xfrm>
          <a:prstGeom prst="rect">
            <a:avLst/>
          </a:prstGeom>
          <a:solidFill>
            <a:srgbClr val="FFCC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LES PRETEURS : int</a:t>
            </a:r>
            <a:r>
              <a:rPr lang="fr-FR">
                <a:latin typeface="Times New Roman"/>
              </a:rPr>
              <a:t>é</a:t>
            </a:r>
            <a:r>
              <a:rPr lang="fr-FR"/>
              <a:t>rêts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419600" y="4572000"/>
            <a:ext cx="4724400" cy="885825"/>
          </a:xfrm>
          <a:prstGeom prst="rect">
            <a:avLst/>
          </a:prstGeom>
          <a:solidFill>
            <a:srgbClr val="FFCC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LES APPORTEURS DE CAPITAUX : dividendes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4419600" y="5715000"/>
            <a:ext cx="4724400" cy="885825"/>
          </a:xfrm>
          <a:prstGeom prst="rect">
            <a:avLst/>
          </a:prstGeom>
          <a:solidFill>
            <a:srgbClr val="FFCC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</a:t>
            </a:r>
            <a:r>
              <a:rPr lang="fr-FR">
                <a:latin typeface="Times New Roman"/>
              </a:rPr>
              <a:t>’</a:t>
            </a:r>
            <a:r>
              <a:rPr lang="fr-FR"/>
              <a:t>ENTREPRISE ELLE-MEME: autofinancement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5263" y="0"/>
            <a:ext cx="7678737" cy="579438"/>
          </a:xfrm>
        </p:spPr>
        <p:txBody>
          <a:bodyPr/>
          <a:lstStyle/>
          <a:p>
            <a:r>
              <a:rPr lang="fr-FR" sz="3200"/>
              <a:t>L</a:t>
            </a:r>
            <a:r>
              <a:rPr lang="fr-FR" sz="3200">
                <a:latin typeface="Times New Roman"/>
              </a:rPr>
              <a:t>’</a:t>
            </a:r>
            <a:r>
              <a:rPr lang="fr-FR" sz="3200"/>
              <a:t>analyse du compte de r</a:t>
            </a:r>
            <a:r>
              <a:rPr lang="fr-FR" sz="3200">
                <a:latin typeface="Times New Roman"/>
              </a:rPr>
              <a:t>é</a:t>
            </a:r>
            <a:r>
              <a:rPr lang="fr-FR" sz="3200"/>
              <a:t>sultat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7991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/>
              <a:t>L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exc</a:t>
            </a:r>
            <a:r>
              <a:rPr lang="fr-FR" sz="2800">
                <a:latin typeface="Times New Roman"/>
              </a:rPr>
              <a:t>é</a:t>
            </a:r>
            <a:r>
              <a:rPr lang="fr-FR" sz="2800"/>
              <a:t>dent brut d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exploitation (E.B.E.):est la part revenant </a:t>
            </a:r>
            <a:r>
              <a:rPr lang="fr-FR" sz="2800">
                <a:latin typeface="Times New Roman"/>
              </a:rPr>
              <a:t>à</a:t>
            </a:r>
            <a:r>
              <a:rPr lang="fr-FR" sz="2800"/>
              <a:t> l</a:t>
            </a:r>
            <a:r>
              <a:rPr lang="fr-FR" sz="2800">
                <a:latin typeface="Times New Roman"/>
              </a:rPr>
              <a:t>’</a:t>
            </a:r>
            <a:r>
              <a:rPr lang="fr-FR" sz="2800"/>
              <a:t>entreprise.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28600" y="692150"/>
            <a:ext cx="8915400" cy="4508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b="1">
                <a:latin typeface="Times New Roman" pitchFamily="18" charset="0"/>
              </a:rPr>
              <a:t>2 – LES SOLDES INTERMEDIAIRES DE GESTION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914400" y="2362200"/>
            <a:ext cx="7239000" cy="520700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</a:t>
            </a:r>
            <a:r>
              <a:rPr lang="fr-FR">
                <a:latin typeface="Times New Roman"/>
              </a:rPr>
              <a:t>’</a:t>
            </a:r>
            <a:r>
              <a:rPr lang="fr-FR"/>
              <a:t>exc</a:t>
            </a:r>
            <a:r>
              <a:rPr lang="fr-FR">
                <a:latin typeface="Times New Roman"/>
              </a:rPr>
              <a:t>é</a:t>
            </a:r>
            <a:r>
              <a:rPr lang="fr-FR"/>
              <a:t>dent brut d</a:t>
            </a:r>
            <a:r>
              <a:rPr lang="fr-FR">
                <a:latin typeface="Times New Roman"/>
              </a:rPr>
              <a:t>’</a:t>
            </a:r>
            <a:r>
              <a:rPr lang="fr-FR"/>
              <a:t>exploitation permet de :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295400" y="3200400"/>
            <a:ext cx="7848600" cy="88582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Compenser la d</a:t>
            </a:r>
            <a:r>
              <a:rPr lang="fr-FR">
                <a:latin typeface="Times New Roman"/>
              </a:rPr>
              <a:t>é</a:t>
            </a:r>
            <a:r>
              <a:rPr lang="fr-FR"/>
              <a:t>pr</a:t>
            </a:r>
            <a:r>
              <a:rPr lang="fr-FR">
                <a:latin typeface="Times New Roman"/>
              </a:rPr>
              <a:t>é</a:t>
            </a:r>
            <a:r>
              <a:rPr lang="fr-FR"/>
              <a:t>ciation et l</a:t>
            </a:r>
            <a:r>
              <a:rPr lang="fr-FR">
                <a:latin typeface="Times New Roman"/>
              </a:rPr>
              <a:t>’</a:t>
            </a:r>
            <a:r>
              <a:rPr lang="fr-FR"/>
              <a:t>usure des immobilisations (dotation aux amortissements)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295400" y="4267200"/>
            <a:ext cx="7848600" cy="161607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</a:t>
            </a:r>
            <a:r>
              <a:rPr lang="fr-FR">
                <a:latin typeface="Times New Roman"/>
              </a:rPr>
              <a:t>é</a:t>
            </a:r>
            <a:r>
              <a:rPr lang="fr-FR"/>
              <a:t>mun</a:t>
            </a:r>
            <a:r>
              <a:rPr lang="fr-FR">
                <a:latin typeface="Times New Roman"/>
              </a:rPr>
              <a:t>é</a:t>
            </a:r>
            <a:r>
              <a:rPr lang="fr-FR"/>
              <a:t>rer par le b</a:t>
            </a:r>
            <a:r>
              <a:rPr lang="fr-FR">
                <a:latin typeface="Times New Roman"/>
              </a:rPr>
              <a:t>é</a:t>
            </a:r>
            <a:r>
              <a:rPr lang="fr-FR"/>
              <a:t>n</a:t>
            </a:r>
            <a:r>
              <a:rPr lang="fr-FR">
                <a:latin typeface="Times New Roman"/>
              </a:rPr>
              <a:t>é</a:t>
            </a:r>
            <a:r>
              <a:rPr lang="fr-FR"/>
              <a:t>fice les apporteurs en capitaux propres (propri</a:t>
            </a:r>
            <a:r>
              <a:rPr lang="fr-FR">
                <a:latin typeface="Times New Roman"/>
              </a:rPr>
              <a:t>é</a:t>
            </a:r>
            <a:r>
              <a:rPr lang="fr-FR"/>
              <a:t>taire d</a:t>
            </a:r>
            <a:r>
              <a:rPr lang="fr-FR">
                <a:latin typeface="Times New Roman"/>
              </a:rPr>
              <a:t>’</a:t>
            </a:r>
            <a:r>
              <a:rPr lang="fr-FR"/>
              <a:t>une entreprise individuelle et associ</a:t>
            </a:r>
            <a:r>
              <a:rPr lang="fr-FR">
                <a:latin typeface="Times New Roman"/>
              </a:rPr>
              <a:t>é</a:t>
            </a:r>
            <a:r>
              <a:rPr lang="fr-FR"/>
              <a:t>s d</a:t>
            </a:r>
            <a:r>
              <a:rPr lang="fr-FR">
                <a:latin typeface="Times New Roman"/>
              </a:rPr>
              <a:t>’</a:t>
            </a:r>
            <a:r>
              <a:rPr lang="fr-FR"/>
              <a:t>une soci</a:t>
            </a:r>
            <a:r>
              <a:rPr lang="fr-FR">
                <a:latin typeface="Times New Roman"/>
              </a:rPr>
              <a:t>é</a:t>
            </a:r>
            <a:r>
              <a:rPr lang="fr-FR"/>
              <a:t>t</a:t>
            </a:r>
            <a:r>
              <a:rPr lang="fr-FR">
                <a:latin typeface="Times New Roman"/>
              </a:rPr>
              <a:t>é</a:t>
            </a:r>
            <a:r>
              <a:rPr lang="fr-FR"/>
              <a:t>) </a:t>
            </a:r>
            <a:r>
              <a:rPr lang="fr-FR">
                <a:latin typeface="Times New Roman"/>
              </a:rPr>
              <a:t>–</a:t>
            </a:r>
            <a:r>
              <a:rPr lang="fr-FR"/>
              <a:t> dividendes -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1295400" y="5607050"/>
            <a:ext cx="7848600" cy="885825"/>
          </a:xfrm>
          <a:prstGeom prst="rect">
            <a:avLst/>
          </a:prstGeom>
          <a:solidFill>
            <a:srgbClr val="FFFF99"/>
          </a:solidFill>
          <a:ln w="635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</a:t>
            </a:r>
            <a:r>
              <a:rPr lang="fr-FR">
                <a:latin typeface="Times New Roman"/>
              </a:rPr>
              <a:t>é</a:t>
            </a:r>
            <a:r>
              <a:rPr lang="fr-FR"/>
              <a:t>mun</a:t>
            </a:r>
            <a:r>
              <a:rPr lang="fr-FR">
                <a:latin typeface="Times New Roman"/>
              </a:rPr>
              <a:t>é</a:t>
            </a:r>
            <a:r>
              <a:rPr lang="fr-FR"/>
              <a:t>rer les capitaux des emprunteurs -int</a:t>
            </a:r>
            <a:r>
              <a:rPr lang="fr-FR">
                <a:latin typeface="Times New Roman"/>
              </a:rPr>
              <a:t>é</a:t>
            </a:r>
            <a:r>
              <a:rPr lang="fr-FR"/>
              <a:t>rêts</a:t>
            </a:r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1066800" y="2895600"/>
            <a:ext cx="0" cy="289560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1143000" y="36576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1143000" y="48006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1143000" y="5791200"/>
            <a:ext cx="1524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2" grpId="0" animBg="1" autoUpdateAnimBg="0"/>
    </p:bldLst>
  </p:timing>
</p:sld>
</file>

<file path=ppt/theme/theme1.xml><?xml version="1.0" encoding="utf-8"?>
<a:theme xmlns:a="http://schemas.openxmlformats.org/drawingml/2006/main" name="Rayures verticales">
  <a:themeElements>
    <a:clrScheme name="Rayures vertical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Rayures verticale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Rayures vertical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yures vertical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ures vertical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ures vertical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Designs\Rayures verticales.pot</Template>
  <TotalTime>1381</TotalTime>
  <Words>2480</Words>
  <Application>Microsoft Office PowerPoint</Application>
  <PresentationFormat>Affichage à l'écran (4:3)</PresentationFormat>
  <Paragraphs>425</Paragraphs>
  <Slides>49</Slides>
  <Notes>49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4" baseType="lpstr">
      <vt:lpstr>Times New Roman</vt:lpstr>
      <vt:lpstr>Verdana</vt:lpstr>
      <vt:lpstr>Wingdings</vt:lpstr>
      <vt:lpstr>Courier New</vt:lpstr>
      <vt:lpstr>Rayures verticales</vt:lpstr>
      <vt:lpstr>L’ANALYSE DES TABLEAUX DE SYNTHESE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compte de résultat</vt:lpstr>
      <vt:lpstr>L’analyse du bilan</vt:lpstr>
      <vt:lpstr>L’analyse du bilan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L’analyse du bilan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L’ENREGISTREMENT COMPTABLE</dc:title>
  <dc:creator>Léo</dc:creator>
  <cp:lastModifiedBy>MisTerLeO</cp:lastModifiedBy>
  <cp:revision>30</cp:revision>
  <dcterms:created xsi:type="dcterms:W3CDTF">2005-11-24T11:53:13Z</dcterms:created>
  <dcterms:modified xsi:type="dcterms:W3CDTF">2016-11-08T15:19:52Z</dcterms:modified>
</cp:coreProperties>
</file>