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661525" cy="688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86661" cy="344091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473187" y="0"/>
            <a:ext cx="4186661" cy="344091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D838CA64-9418-4DC8-969A-24F79C82E8D5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36130"/>
            <a:ext cx="4186661" cy="344091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473187" y="6536130"/>
            <a:ext cx="4186661" cy="344091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3BA564BE-7F10-4FF6-97D8-DBF6DA92957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ahmad.karfoul@univ-rennes1.fr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ahmad.karfoul@univ-rennes1.fr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ahmad.karfoul@univ-rennes1.fr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3" y="188595"/>
            <a:ext cx="9013952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1123" y="1193927"/>
            <a:ext cx="6313805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1182" y="6572046"/>
            <a:ext cx="43084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9066" y="6572046"/>
            <a:ext cx="299783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ahmad.karfoul@univ-rennes1.fr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hmad.karfoul@univ-rennes1.f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mailto:ahmad.karfoul@univ-rennes1.fr" TargetMode="External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karfoul@univ-rennes1.fr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.karfoul@univ-rennes1.fr" TargetMode="Externa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hmad.karfoul@univ-rennes1.fr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karfoul@univ-rennes1.f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.karfoul@univ-rennes1.fr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.karfoul@univ-rennes1.fr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600" y="548652"/>
            <a:ext cx="7056755" cy="1080135"/>
          </a:xfrm>
          <a:prstGeom prst="rect">
            <a:avLst/>
          </a:prstGeom>
          <a:solidFill>
            <a:srgbClr val="17375E"/>
          </a:solidFill>
          <a:ln w="25399">
            <a:solidFill>
              <a:srgbClr val="385D89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Probabilités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ESIR1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Spécialité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4361" y="2156078"/>
            <a:ext cx="255270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Ahmad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Karfoul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latin typeface="Calibri"/>
                <a:cs typeface="Calibri"/>
              </a:rPr>
              <a:t>Maître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Conférences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915" y="3811778"/>
            <a:ext cx="7731759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Laboratoire </a:t>
            </a:r>
            <a:r>
              <a:rPr sz="2000" spc="-25" dirty="0">
                <a:latin typeface="Calibri"/>
                <a:cs typeface="Calibri"/>
              </a:rPr>
              <a:t>Traitement </a:t>
            </a:r>
            <a:r>
              <a:rPr sz="2000" dirty="0">
                <a:latin typeface="Calibri"/>
                <a:cs typeface="Calibri"/>
              </a:rPr>
              <a:t>du Signal </a:t>
            </a:r>
            <a:r>
              <a:rPr sz="2000" spc="-10" dirty="0">
                <a:latin typeface="Calibri"/>
                <a:cs typeface="Calibri"/>
              </a:rPr>
              <a:t>et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l’Image </a:t>
            </a:r>
            <a:r>
              <a:rPr sz="2000" spc="-25" dirty="0">
                <a:latin typeface="Calibri"/>
                <a:cs typeface="Calibri"/>
              </a:rPr>
              <a:t>(LTSI), </a:t>
            </a:r>
            <a:r>
              <a:rPr sz="2000" dirty="0">
                <a:latin typeface="Calibri"/>
                <a:cs typeface="Calibri"/>
              </a:rPr>
              <a:t>INSERM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U1099</a:t>
            </a:r>
            <a:endParaRPr sz="2000">
              <a:latin typeface="Calibri"/>
              <a:cs typeface="Calibri"/>
            </a:endParaRPr>
          </a:p>
          <a:p>
            <a:pPr marL="27197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F-35042, </a:t>
            </a:r>
            <a:r>
              <a:rPr sz="2000" spc="-5" dirty="0">
                <a:latin typeface="Calibri"/>
                <a:cs typeface="Calibri"/>
              </a:rPr>
              <a:t>Rennes,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ESIR, </a:t>
            </a:r>
            <a:r>
              <a:rPr sz="2000" spc="-15" dirty="0">
                <a:latin typeface="Calibri"/>
                <a:cs typeface="Calibri"/>
              </a:rPr>
              <a:t>Université </a:t>
            </a:r>
            <a:r>
              <a:rPr sz="2000" spc="-5" dirty="0">
                <a:latin typeface="Calibri"/>
                <a:cs typeface="Calibri"/>
              </a:rPr>
              <a:t>de Rennes1, </a:t>
            </a:r>
            <a:r>
              <a:rPr sz="2000" dirty="0">
                <a:latin typeface="Calibri"/>
                <a:cs typeface="Calibri"/>
              </a:rPr>
              <a:t>campus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Beaulieu, F-35042, </a:t>
            </a:r>
            <a:r>
              <a:rPr sz="2000" spc="-5" dirty="0">
                <a:latin typeface="Calibri"/>
                <a:cs typeface="Calibri"/>
              </a:rPr>
              <a:t>Rennes,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43" y="5395099"/>
            <a:ext cx="2218817" cy="931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883" y="5332869"/>
            <a:ext cx="2106676" cy="86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4414" y="5013172"/>
            <a:ext cx="1224140" cy="1362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5"/>
              </a:rPr>
              <a:t>ahmad.karfoul@univ-rennes1.fr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397319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Espaces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probabilisés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200" y="1227454"/>
            <a:ext cx="34982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5" dirty="0">
                <a:latin typeface="Calibri"/>
                <a:cs typeface="Calibri"/>
              </a:rPr>
              <a:t>tribu Borélienne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5251" y="1227454"/>
            <a:ext cx="37795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la tribu engendrée par les ouverts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8294" y="1502028"/>
            <a:ext cx="589089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19775" algn="l"/>
              </a:tabLst>
            </a:pP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t é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éme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-30" dirty="0">
                <a:latin typeface="Calibri"/>
                <a:cs typeface="Calibri"/>
              </a:rPr>
              <a:t>tt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ri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él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	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1362" y="1209404"/>
            <a:ext cx="9461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5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74865" y="1197046"/>
            <a:ext cx="284326" cy="26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58209" y="1123806"/>
            <a:ext cx="22161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5" dirty="0">
                <a:latin typeface="Arial"/>
                <a:cs typeface="Arial"/>
              </a:rPr>
              <a:t>d</a:t>
            </a:r>
            <a:r>
              <a:rPr sz="950" i="1" spc="175" dirty="0">
                <a:latin typeface="Arial"/>
                <a:cs typeface="Arial"/>
              </a:rPr>
              <a:t> </a:t>
            </a:r>
            <a:r>
              <a:rPr sz="2700" baseline="-24691" dirty="0">
                <a:latin typeface="Calibri"/>
                <a:cs typeface="Calibri"/>
              </a:rPr>
              <a:t>.</a:t>
            </a:r>
            <a:endParaRPr sz="2700" baseline="-24691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1712" y="1219398"/>
            <a:ext cx="284326" cy="26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9246" y="1419553"/>
            <a:ext cx="2095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5" dirty="0">
                <a:latin typeface="Arial"/>
                <a:cs typeface="Arial"/>
              </a:rPr>
              <a:t>d</a:t>
            </a:r>
            <a:r>
              <a:rPr sz="950" i="1" spc="-65" dirty="0">
                <a:latin typeface="Arial"/>
                <a:cs typeface="Arial"/>
              </a:rPr>
              <a:t> </a:t>
            </a:r>
            <a:r>
              <a:rPr sz="2550" spc="22" baseline="-24509" dirty="0">
                <a:latin typeface="Arial"/>
                <a:cs typeface="Arial"/>
              </a:rPr>
              <a:t>)</a:t>
            </a:r>
            <a:endParaRPr sz="2550" baseline="-2450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89060" y="1498157"/>
            <a:ext cx="382707" cy="324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2015" y="1503206"/>
            <a:ext cx="201295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Elle est  notée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700" spc="10" dirty="0">
                <a:latin typeface="Lucida Handwriting"/>
                <a:cs typeface="Lucida Handwriting"/>
              </a:rPr>
              <a:t>B</a:t>
            </a:r>
            <a:r>
              <a:rPr sz="1700" spc="10" dirty="0">
                <a:latin typeface="Arial"/>
                <a:cs typeface="Arial"/>
              </a:rPr>
              <a:t>(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7163" y="1504679"/>
            <a:ext cx="9461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5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70665" y="1492321"/>
            <a:ext cx="284326" cy="26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44904" y="4129785"/>
            <a:ext cx="1993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904" y="4404105"/>
            <a:ext cx="525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.	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4904" y="4663185"/>
            <a:ext cx="1993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3370" y="4663185"/>
            <a:ext cx="3338829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suite </a:t>
            </a:r>
            <a:r>
              <a:rPr sz="1800" spc="-15" dirty="0">
                <a:latin typeface="Calibri"/>
                <a:cs typeface="Calibri"/>
              </a:rPr>
              <a:t>d’éléments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Blackadder ITC"/>
                <a:cs typeface="Blackadder ITC"/>
              </a:rPr>
              <a:t>F, </a:t>
            </a:r>
            <a:r>
              <a:rPr sz="1800" spc="70" dirty="0">
                <a:latin typeface="Blackadder ITC"/>
                <a:cs typeface="Blackadder ITC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5916" y="4663185"/>
            <a:ext cx="153479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(</a:t>
            </a:r>
            <a:r>
              <a:rPr sz="1800" spc="5" dirty="0">
                <a:latin typeface="Blackadder ITC"/>
                <a:cs typeface="Blackadder ITC"/>
              </a:rPr>
              <a:t>F </a:t>
            </a:r>
            <a:r>
              <a:rPr sz="1800" spc="-10" dirty="0">
                <a:latin typeface="Calibri"/>
                <a:cs typeface="Calibri"/>
              </a:rPr>
              <a:t>est stable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3954" y="4952745"/>
            <a:ext cx="24999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intersection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dénombrable)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4578" y="4100345"/>
            <a:ext cx="60261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-30" dirty="0">
                <a:latin typeface="Symbol"/>
                <a:cs typeface="Symbol"/>
              </a:rPr>
              <a:t></a:t>
            </a:r>
            <a:r>
              <a:rPr sz="2250" i="1" spc="-204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</a:t>
            </a:r>
            <a:r>
              <a:rPr sz="2250" i="1" spc="45" dirty="0">
                <a:latin typeface="Blackadder ITC"/>
                <a:cs typeface="Blackadder ITC"/>
              </a:rPr>
              <a:t>F</a:t>
            </a:r>
            <a:endParaRPr sz="2250">
              <a:latin typeface="Blackadder ITC"/>
              <a:cs typeface="Blackadder IT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7375" y="4424819"/>
            <a:ext cx="330517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2000" i="1" spc="15" dirty="0">
                <a:latin typeface="Arial"/>
                <a:cs typeface="Arial"/>
              </a:rPr>
              <a:t>A</a:t>
            </a:r>
            <a:r>
              <a:rPr sz="2000" spc="15" dirty="0">
                <a:latin typeface="Arial"/>
                <a:cs typeface="Arial"/>
              </a:rPr>
              <a:t>,</a:t>
            </a:r>
            <a:r>
              <a:rPr sz="2000" i="1" spc="15" dirty="0">
                <a:latin typeface="Arial"/>
                <a:cs typeface="Arial"/>
              </a:rPr>
              <a:t>B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spc="80" dirty="0">
                <a:latin typeface="Symbol"/>
                <a:cs typeface="Symbol"/>
              </a:rPr>
              <a:t>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Blackadder ITC"/>
                <a:cs typeface="Blackadder ITC"/>
              </a:rPr>
              <a:t>F	</a:t>
            </a:r>
            <a:r>
              <a:rPr sz="2000" spc="110" dirty="0">
                <a:latin typeface="Symbol"/>
                <a:cs typeface="Symbol"/>
              </a:rPr>
              <a:t>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70" dirty="0">
                <a:latin typeface="Arial"/>
                <a:cs typeface="Arial"/>
              </a:rPr>
              <a:t>A</a:t>
            </a:r>
            <a:r>
              <a:rPr sz="2000" i="1" spc="-295" dirty="0">
                <a:latin typeface="Arial"/>
                <a:cs typeface="Arial"/>
              </a:rPr>
              <a:t> </a:t>
            </a:r>
            <a:r>
              <a:rPr sz="2000" spc="85" dirty="0">
                <a:latin typeface="Symbol"/>
                <a:cs typeface="Symbol"/>
              </a:rPr>
              <a:t>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,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i="1" spc="70" dirty="0">
                <a:latin typeface="Arial"/>
                <a:cs typeface="Arial"/>
              </a:rPr>
              <a:t>A</a:t>
            </a:r>
            <a:r>
              <a:rPr sz="2000" i="1" spc="-290" dirty="0">
                <a:latin typeface="Arial"/>
                <a:cs typeface="Arial"/>
              </a:rPr>
              <a:t> </a:t>
            </a:r>
            <a:r>
              <a:rPr sz="2000" spc="85" dirty="0">
                <a:latin typeface="Symbol"/>
                <a:cs typeface="Symbol"/>
              </a:rPr>
              <a:t>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i="1" spc="70" dirty="0">
                <a:latin typeface="Arial"/>
                <a:cs typeface="Arial"/>
              </a:rPr>
              <a:t>A</a:t>
            </a:r>
            <a:r>
              <a:rPr sz="2000" i="1" spc="-2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\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i="1" spc="7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87753" y="4648439"/>
            <a:ext cx="89281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4" baseline="6172" dirty="0">
                <a:latin typeface="Calibri"/>
                <a:cs typeface="Calibri"/>
              </a:rPr>
              <a:t>Si</a:t>
            </a:r>
            <a:r>
              <a:rPr sz="2100" spc="30" dirty="0">
                <a:latin typeface="Arial"/>
                <a:cs typeface="Arial"/>
              </a:rPr>
              <a:t>(</a:t>
            </a:r>
            <a:r>
              <a:rPr sz="2100" i="1" spc="30" dirty="0">
                <a:latin typeface="Arial"/>
                <a:cs typeface="Arial"/>
              </a:rPr>
              <a:t>A</a:t>
            </a:r>
            <a:r>
              <a:rPr sz="1875" i="1" spc="44" baseline="-24444" dirty="0">
                <a:latin typeface="Arial"/>
                <a:cs typeface="Arial"/>
              </a:rPr>
              <a:t>n</a:t>
            </a:r>
            <a:r>
              <a:rPr sz="1875" i="1" spc="-217" baseline="-24444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)</a:t>
            </a:r>
            <a:r>
              <a:rPr sz="1875" i="1" spc="-15" baseline="-24444" dirty="0">
                <a:latin typeface="Arial"/>
                <a:cs typeface="Arial"/>
              </a:rPr>
              <a:t>n</a:t>
            </a:r>
            <a:r>
              <a:rPr sz="1875" spc="-15" baseline="-24444" dirty="0">
                <a:latin typeface="Symbol"/>
                <a:cs typeface="Symbol"/>
              </a:rPr>
              <a:t></a:t>
            </a:r>
            <a:endParaRPr sz="1875" baseline="-24444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57355" y="4805939"/>
            <a:ext cx="171734" cy="243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04146" y="4973393"/>
            <a:ext cx="22352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20" dirty="0">
                <a:latin typeface="Arial"/>
                <a:cs typeface="Arial"/>
              </a:rPr>
              <a:t>n</a:t>
            </a:r>
            <a:r>
              <a:rPr sz="1200" spc="50" dirty="0">
                <a:latin typeface="Symbol"/>
                <a:cs typeface="Symbol"/>
              </a:rPr>
              <a:t>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05347" y="4944653"/>
            <a:ext cx="630173" cy="241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9863" y="4668644"/>
            <a:ext cx="1081245" cy="423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57922" y="4652977"/>
            <a:ext cx="7245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-40" dirty="0">
                <a:latin typeface="Arial"/>
                <a:cs typeface="Arial"/>
              </a:rPr>
              <a:t>A</a:t>
            </a:r>
            <a:r>
              <a:rPr sz="1800" i="1" spc="-60" baseline="-25462" dirty="0">
                <a:latin typeface="Arial"/>
                <a:cs typeface="Arial"/>
              </a:rPr>
              <a:t>n</a:t>
            </a:r>
            <a:r>
              <a:rPr sz="1800" i="1" spc="209" baseline="-25462" dirty="0">
                <a:latin typeface="Arial"/>
                <a:cs typeface="Arial"/>
              </a:rPr>
              <a:t> </a:t>
            </a:r>
            <a:r>
              <a:rPr sz="2100" spc="40" dirty="0">
                <a:latin typeface="Symbol"/>
                <a:cs typeface="Symbol"/>
              </a:rPr>
              <a:t></a:t>
            </a:r>
            <a:r>
              <a:rPr sz="2250" i="1" spc="40" dirty="0">
                <a:latin typeface="Blackadder ITC"/>
                <a:cs typeface="Blackadder ITC"/>
              </a:rPr>
              <a:t>F</a:t>
            </a:r>
            <a:endParaRPr sz="2250">
              <a:latin typeface="Blackadder ITC"/>
              <a:cs typeface="Blackadder IT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6517" y="4404105"/>
            <a:ext cx="165417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sont aussi dans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2400" b="1" i="1" spc="-67" baseline="-8680" dirty="0">
                <a:latin typeface="Blackadder ITC"/>
                <a:cs typeface="Blackadder ITC"/>
              </a:rPr>
              <a:t>F</a:t>
            </a:r>
            <a:endParaRPr sz="2400" baseline="-8680">
              <a:latin typeface="Blackadder ITC"/>
              <a:cs typeface="Blackadder IT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0200" y="2021459"/>
            <a:ext cx="36480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Proposition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5" dirty="0">
                <a:latin typeface="Calibri"/>
                <a:cs typeface="Calibri"/>
              </a:rPr>
              <a:t>tribu Borélienne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24756" y="2021459"/>
            <a:ext cx="31508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la tribu engendrée par 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pavé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0200" y="2297557"/>
            <a:ext cx="7764145" cy="185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21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]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∝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𝑎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]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×</a:t>
            </a:r>
            <a:r>
              <a:rPr sz="1800" dirty="0">
                <a:latin typeface="Cambria Math"/>
                <a:cs typeface="Cambria Math"/>
              </a:rPr>
              <a:t>]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∝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]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⋯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] </a:t>
            </a:r>
            <a:r>
              <a:rPr sz="1800" spc="-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∝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950" spc="382" baseline="-14957" dirty="0">
                <a:latin typeface="Cambria Math"/>
                <a:cs typeface="Cambria Math"/>
              </a:rPr>
              <a:t>𝑑</a:t>
            </a:r>
            <a:r>
              <a:rPr sz="1800" dirty="0">
                <a:latin typeface="Cambria Math"/>
                <a:cs typeface="Cambria Math"/>
              </a:rPr>
              <a:t>]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30630" marR="5080" indent="-1205865">
              <a:lnSpc>
                <a:spcPct val="105600"/>
              </a:lnSpc>
              <a:buFont typeface="Arial"/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Si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tribu </a:t>
            </a:r>
            <a:r>
              <a:rPr sz="1800" dirty="0">
                <a:latin typeface="Calibri"/>
                <a:cs typeface="Calibri"/>
              </a:rPr>
              <a:t>sur Ω, </a:t>
            </a:r>
            <a:r>
              <a:rPr sz="1800" spc="-5" dirty="0">
                <a:latin typeface="Calibri"/>
                <a:cs typeface="Calibri"/>
              </a:rPr>
              <a:t>on dit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que le couple </a:t>
            </a:r>
            <a:r>
              <a:rPr sz="1800" dirty="0">
                <a:latin typeface="Calibri"/>
                <a:cs typeface="Calibri"/>
              </a:rPr>
              <a:t>(Ω, </a:t>
            </a:r>
            <a:r>
              <a:rPr sz="1800" spc="-5" dirty="0">
                <a:latin typeface="Blackadder ITC"/>
                <a:cs typeface="Blackadder ITC"/>
              </a:rPr>
              <a:t>F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espace  probabilisable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u="heavy" dirty="0">
                <a:latin typeface="Calibri"/>
                <a:cs typeface="Calibri"/>
              </a:rPr>
              <a:t>espace</a:t>
            </a:r>
            <a:r>
              <a:rPr sz="1800" b="1" u="heavy" spc="-60" dirty="0">
                <a:latin typeface="Calibri"/>
                <a:cs typeface="Calibri"/>
              </a:rPr>
              <a:t> </a:t>
            </a:r>
            <a:r>
              <a:rPr sz="1800" b="1" u="heavy" spc="-10" dirty="0">
                <a:latin typeface="Calibri"/>
                <a:cs typeface="Calibri"/>
              </a:rPr>
              <a:t>mesurable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43510" indent="-13081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144145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Théorème: </a:t>
            </a:r>
            <a:r>
              <a:rPr sz="1800" spc="-5" dirty="0">
                <a:latin typeface="Calibri"/>
                <a:cs typeface="Calibri"/>
              </a:rPr>
              <a:t>Si (Ω, </a:t>
            </a:r>
            <a:r>
              <a:rPr sz="1800" spc="-5" dirty="0">
                <a:latin typeface="Blackadder ITC"/>
                <a:cs typeface="Blackadder ITC"/>
              </a:rPr>
              <a:t>F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espace probabilisable, 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025" y="2024744"/>
            <a:ext cx="9461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5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99528" y="2012386"/>
            <a:ext cx="284326" cy="26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7"/>
              </a:rPr>
              <a:t>ahmad.karfoul@univ-rennes1.fr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212215"/>
            <a:ext cx="850519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b="1" u="heavy" dirty="0">
                <a:latin typeface="Calibri"/>
                <a:cs typeface="Calibri"/>
              </a:rPr>
              <a:t>Une </a:t>
            </a:r>
            <a:r>
              <a:rPr sz="1800" b="1" u="heavy" spc="-10" dirty="0">
                <a:latin typeface="Calibri"/>
                <a:cs typeface="Calibri"/>
              </a:rPr>
              <a:t>probabilité </a:t>
            </a:r>
            <a:r>
              <a:rPr sz="1800" spc="-5" dirty="0">
                <a:latin typeface="Calibri"/>
                <a:cs typeface="Calibri"/>
              </a:rPr>
              <a:t>ou mesure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20" dirty="0">
                <a:latin typeface="Calibri"/>
                <a:cs typeface="Calibri"/>
              </a:rPr>
              <a:t>l’espace </a:t>
            </a:r>
            <a:r>
              <a:rPr sz="1800" spc="-5" dirty="0">
                <a:latin typeface="Calibri"/>
                <a:cs typeface="Calibri"/>
              </a:rPr>
              <a:t>probabilisable </a:t>
            </a:r>
            <a:r>
              <a:rPr sz="1800" dirty="0">
                <a:latin typeface="Calibri"/>
                <a:cs typeface="Calibri"/>
              </a:rPr>
              <a:t>(Ω,</a:t>
            </a:r>
            <a:r>
              <a:rPr sz="1800" dirty="0">
                <a:latin typeface="Blackadder ITC"/>
                <a:cs typeface="Blackadder ITC"/>
              </a:rPr>
              <a:t>F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052" y="2035428"/>
            <a:ext cx="461454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445" dirty="0">
                <a:latin typeface="Times New Roman"/>
                <a:cs typeface="Times New Roman"/>
              </a:rPr>
              <a:t> </a:t>
            </a:r>
            <a:r>
              <a:rPr sz="1800" b="1" u="heavy" spc="-20" dirty="0">
                <a:latin typeface="Calibri"/>
                <a:cs typeface="Calibri"/>
              </a:rPr>
              <a:t>d’événements </a:t>
            </a:r>
            <a:r>
              <a:rPr sz="1800" b="1" u="heavy" dirty="0">
                <a:latin typeface="Calibri"/>
                <a:cs typeface="Calibri"/>
              </a:rPr>
              <a:t>deux à deux </a:t>
            </a:r>
            <a:r>
              <a:rPr sz="1800" b="1" u="heavy" spc="-5" dirty="0">
                <a:latin typeface="Calibri"/>
                <a:cs typeface="Calibri"/>
              </a:rPr>
              <a:t>incompatibles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Blackadder ITC"/>
                <a:cs typeface="Blackadder ITC"/>
              </a:rPr>
              <a:t>F</a:t>
            </a:r>
            <a:endParaRPr sz="1800">
              <a:latin typeface="Blackadder ITC"/>
              <a:cs typeface="Blackadder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9554" y="1507885"/>
            <a:ext cx="64262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75" dirty="0">
                <a:latin typeface="Symbol"/>
                <a:cs typeface="Symbol"/>
              </a:rPr>
              <a:t></a:t>
            </a:r>
            <a:r>
              <a:rPr sz="1650" spc="-265" dirty="0">
                <a:latin typeface="Times New Roman"/>
                <a:cs typeface="Times New Roman"/>
              </a:rPr>
              <a:t> </a:t>
            </a:r>
            <a:r>
              <a:rPr sz="1650" spc="-65" dirty="0">
                <a:latin typeface="Arial"/>
                <a:cs typeface="Arial"/>
              </a:rPr>
              <a:t>[0,1]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502028"/>
            <a:ext cx="4315460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165">
              <a:lnSpc>
                <a:spcPct val="100000"/>
              </a:lnSpc>
              <a:tabLst>
                <a:tab pos="3374390" algn="l"/>
              </a:tabLst>
            </a:pPr>
            <a:r>
              <a:rPr sz="1800" spc="-15" dirty="0">
                <a:latin typeface="Calibri"/>
                <a:cs typeface="Calibri"/>
              </a:rPr>
              <a:t>toute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2475" i="1" spc="75" baseline="3367" dirty="0">
                <a:latin typeface="Arial"/>
                <a:cs typeface="Arial"/>
              </a:rPr>
              <a:t>P</a:t>
            </a:r>
            <a:r>
              <a:rPr sz="2475" i="1" spc="-135" baseline="3367" dirty="0">
                <a:latin typeface="Arial"/>
                <a:cs typeface="Arial"/>
              </a:rPr>
              <a:t> </a:t>
            </a:r>
            <a:r>
              <a:rPr sz="2475" spc="104" baseline="3367" dirty="0">
                <a:latin typeface="Arial"/>
                <a:cs typeface="Arial"/>
              </a:rPr>
              <a:t>:</a:t>
            </a:r>
            <a:r>
              <a:rPr sz="2625" i="1" spc="104" baseline="3174" dirty="0">
                <a:latin typeface="Blackadder ITC"/>
                <a:cs typeface="Blackadder ITC"/>
              </a:rPr>
              <a:t>F	</a:t>
            </a:r>
            <a:r>
              <a:rPr sz="1800" spc="-10" dirty="0">
                <a:latin typeface="Calibri"/>
                <a:cs typeface="Calibri"/>
              </a:rPr>
              <a:t>telle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P(Ω)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spc="-5" dirty="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294" y="2035428"/>
            <a:ext cx="22218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3225" algn="l"/>
              </a:tabLst>
            </a:pPr>
            <a:r>
              <a:rPr sz="1800" spc="-1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toute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suite	</a:t>
            </a:r>
            <a:r>
              <a:rPr sz="2475" spc="15" baseline="1683" dirty="0">
                <a:latin typeface="Arial"/>
                <a:cs typeface="Arial"/>
              </a:rPr>
              <a:t>(</a:t>
            </a:r>
            <a:r>
              <a:rPr sz="2475" i="1" spc="15" baseline="1683" dirty="0">
                <a:latin typeface="Arial"/>
                <a:cs typeface="Arial"/>
              </a:rPr>
              <a:t>A</a:t>
            </a:r>
            <a:r>
              <a:rPr sz="1425" i="1" spc="15" baseline="-23391" dirty="0">
                <a:latin typeface="Arial"/>
                <a:cs typeface="Arial"/>
              </a:rPr>
              <a:t>n</a:t>
            </a:r>
            <a:r>
              <a:rPr sz="1425" i="1" spc="-172" baseline="-23391" dirty="0">
                <a:latin typeface="Arial"/>
                <a:cs typeface="Arial"/>
              </a:rPr>
              <a:t> </a:t>
            </a:r>
            <a:r>
              <a:rPr sz="2475" spc="-7" baseline="1683" dirty="0">
                <a:latin typeface="Arial"/>
                <a:cs typeface="Arial"/>
              </a:rPr>
              <a:t>)</a:t>
            </a:r>
            <a:r>
              <a:rPr sz="1425" i="1" spc="-7" baseline="-23391" dirty="0">
                <a:latin typeface="Arial"/>
                <a:cs typeface="Arial"/>
              </a:rPr>
              <a:t>n</a:t>
            </a:r>
            <a:r>
              <a:rPr sz="1425" spc="-7" baseline="-23391" dirty="0">
                <a:latin typeface="Symbol"/>
                <a:cs typeface="Symbol"/>
              </a:rPr>
              <a:t></a:t>
            </a:r>
            <a:endParaRPr sz="1425" baseline="-23391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7185" y="2172899"/>
            <a:ext cx="133608" cy="18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7204" y="2276033"/>
            <a:ext cx="226314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30" dirty="0">
                <a:latin typeface="Arial"/>
                <a:cs typeface="Arial"/>
              </a:rPr>
              <a:t>(</a:t>
            </a:r>
            <a:r>
              <a:rPr sz="1850" i="1" spc="30" dirty="0">
                <a:latin typeface="Arial"/>
                <a:cs typeface="Arial"/>
              </a:rPr>
              <a:t>A</a:t>
            </a:r>
            <a:r>
              <a:rPr sz="1650" i="1" spc="44" baseline="-25252" dirty="0">
                <a:latin typeface="Arial"/>
                <a:cs typeface="Arial"/>
              </a:rPr>
              <a:t>n</a:t>
            </a:r>
            <a:r>
              <a:rPr sz="1650" i="1" spc="337" baseline="-25252" dirty="0">
                <a:latin typeface="Arial"/>
                <a:cs typeface="Arial"/>
              </a:rPr>
              <a:t> </a:t>
            </a:r>
            <a:r>
              <a:rPr sz="1850" spc="95" dirty="0">
                <a:latin typeface="Symbol"/>
                <a:cs typeface="Symbol"/>
              </a:rPr>
              <a:t>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Arial"/>
                <a:cs typeface="Arial"/>
              </a:rPr>
              <a:t>A</a:t>
            </a:r>
            <a:r>
              <a:rPr sz="1650" i="1" spc="-37" baseline="-25252" dirty="0">
                <a:latin typeface="Arial"/>
                <a:cs typeface="Arial"/>
              </a:rPr>
              <a:t>m </a:t>
            </a:r>
            <a:r>
              <a:rPr sz="1650" i="1" spc="97" baseline="-25252" dirty="0">
                <a:latin typeface="Arial"/>
                <a:cs typeface="Arial"/>
              </a:rPr>
              <a:t> </a:t>
            </a:r>
            <a:r>
              <a:rPr sz="1850" spc="70" dirty="0">
                <a:latin typeface="Symbol"/>
                <a:cs typeface="Symbol"/>
              </a:rPr>
              <a:t>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Symbol"/>
                <a:cs typeface="Symbol"/>
              </a:rPr>
              <a:t></a:t>
            </a:r>
            <a:r>
              <a:rPr sz="2000" i="1" spc="-30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Arial"/>
                <a:cs typeface="Arial"/>
              </a:rPr>
              <a:t>,</a:t>
            </a:r>
            <a:r>
              <a:rPr sz="1850" spc="-105" dirty="0">
                <a:latin typeface="Arial"/>
                <a:cs typeface="Arial"/>
              </a:rPr>
              <a:t> </a:t>
            </a:r>
            <a:r>
              <a:rPr sz="1850" spc="50" dirty="0">
                <a:latin typeface="Symbol"/>
                <a:cs typeface="Symbol"/>
              </a:rPr>
              <a:t></a:t>
            </a:r>
            <a:r>
              <a:rPr sz="1850" i="1" spc="50" dirty="0">
                <a:latin typeface="Arial"/>
                <a:cs typeface="Arial"/>
              </a:rPr>
              <a:t>n</a:t>
            </a:r>
            <a:r>
              <a:rPr sz="1850" spc="50" dirty="0">
                <a:latin typeface="Arial"/>
                <a:cs typeface="Arial"/>
              </a:rPr>
              <a:t>,</a:t>
            </a:r>
            <a:r>
              <a:rPr sz="1850" i="1" spc="50" dirty="0">
                <a:latin typeface="Arial"/>
                <a:cs typeface="Arial"/>
              </a:rPr>
              <a:t>m</a:t>
            </a:r>
            <a:r>
              <a:rPr sz="1850" i="1" spc="-285" dirty="0">
                <a:latin typeface="Arial"/>
                <a:cs typeface="Arial"/>
              </a:rPr>
              <a:t> </a:t>
            </a:r>
            <a:r>
              <a:rPr sz="1850" spc="90" dirty="0">
                <a:latin typeface="Symbol"/>
                <a:cs typeface="Symbol"/>
              </a:rPr>
              <a:t>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9235" y="2290324"/>
            <a:ext cx="306229" cy="360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9452" y="2233548"/>
            <a:ext cx="460565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1035" algn="l"/>
              </a:tabLst>
            </a:pPr>
            <a:r>
              <a:rPr sz="2775" spc="60" baseline="1501" dirty="0">
                <a:latin typeface="Arial"/>
                <a:cs typeface="Arial"/>
              </a:rPr>
              <a:t>)</a:t>
            </a:r>
            <a:r>
              <a:rPr sz="2775" spc="30" baseline="1501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é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3600" spc="254" baseline="-4629" dirty="0">
                <a:latin typeface="Symbol"/>
                <a:cs typeface="Symbol"/>
              </a:rPr>
              <a:t></a:t>
            </a:r>
            <a:r>
              <a:rPr sz="2400" i="1" spc="127" baseline="5208" dirty="0">
                <a:latin typeface="Arial"/>
                <a:cs typeface="Arial"/>
              </a:rPr>
              <a:t>P</a:t>
            </a:r>
            <a:r>
              <a:rPr sz="2400" spc="172" baseline="5208" dirty="0">
                <a:latin typeface="Arial"/>
                <a:cs typeface="Arial"/>
              </a:rPr>
              <a:t>(</a:t>
            </a:r>
            <a:r>
              <a:rPr sz="2400" i="1" spc="-142" baseline="5208" dirty="0">
                <a:latin typeface="Arial"/>
                <a:cs typeface="Arial"/>
              </a:rPr>
              <a:t>A</a:t>
            </a:r>
            <a:r>
              <a:rPr sz="1350" i="1" spc="52" baseline="-15432" dirty="0">
                <a:latin typeface="Arial"/>
                <a:cs typeface="Arial"/>
              </a:rPr>
              <a:t>n</a:t>
            </a:r>
            <a:r>
              <a:rPr sz="1350" i="1" spc="-37" baseline="-15432" dirty="0">
                <a:latin typeface="Arial"/>
                <a:cs typeface="Arial"/>
              </a:rPr>
              <a:t> </a:t>
            </a:r>
            <a:r>
              <a:rPr sz="2400" spc="22" baseline="5208" dirty="0">
                <a:latin typeface="Arial"/>
                <a:cs typeface="Arial"/>
              </a:rPr>
              <a:t>)</a:t>
            </a:r>
            <a:r>
              <a:rPr sz="2400" baseline="5208" dirty="0">
                <a:latin typeface="Arial"/>
                <a:cs typeface="Arial"/>
              </a:rPr>
              <a:t>	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ér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fia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50092" y="2989031"/>
            <a:ext cx="476711" cy="181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1033" y="2993981"/>
            <a:ext cx="476711" cy="176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2772" y="2708963"/>
            <a:ext cx="1225949" cy="444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8303" y="386761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397" y="0"/>
                </a:lnTo>
              </a:path>
            </a:pathLst>
          </a:custGeom>
          <a:ln w="8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09" y="2626480"/>
            <a:ext cx="9024620" cy="372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7320" algn="ctr">
              <a:lnSpc>
                <a:spcPct val="100000"/>
              </a:lnSpc>
              <a:tabLst>
                <a:tab pos="490220" algn="l"/>
              </a:tabLst>
            </a:pPr>
            <a:r>
              <a:rPr sz="1600" i="1" spc="85" dirty="0">
                <a:latin typeface="Arial"/>
                <a:cs typeface="Arial"/>
              </a:rPr>
              <a:t>P</a:t>
            </a:r>
            <a:r>
              <a:rPr sz="1600" spc="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i="1" spc="-90" dirty="0">
                <a:latin typeface="Arial"/>
                <a:cs typeface="Arial"/>
              </a:rPr>
              <a:t>A</a:t>
            </a:r>
            <a:r>
              <a:rPr sz="1425" i="1" spc="7" baseline="-26315" dirty="0">
                <a:latin typeface="Arial"/>
                <a:cs typeface="Arial"/>
              </a:rPr>
              <a:t>n</a:t>
            </a:r>
            <a:r>
              <a:rPr sz="1425" i="1" spc="-60" baseline="-263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)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30" dirty="0">
                <a:latin typeface="Symbol"/>
                <a:cs typeface="Symbol"/>
              </a:rPr>
              <a:t>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3600" spc="345" baseline="-8101" dirty="0">
                <a:latin typeface="Symbol"/>
                <a:cs typeface="Symbol"/>
              </a:rPr>
              <a:t></a:t>
            </a:r>
            <a:r>
              <a:rPr sz="1600" i="1" spc="85" dirty="0">
                <a:latin typeface="Arial"/>
                <a:cs typeface="Arial"/>
              </a:rPr>
              <a:t>P</a:t>
            </a:r>
            <a:r>
              <a:rPr sz="1600" spc="105" dirty="0">
                <a:latin typeface="Arial"/>
                <a:cs typeface="Arial"/>
              </a:rPr>
              <a:t>(</a:t>
            </a:r>
            <a:r>
              <a:rPr sz="1600" i="1" spc="-90" dirty="0">
                <a:latin typeface="Arial"/>
                <a:cs typeface="Arial"/>
              </a:rPr>
              <a:t>A</a:t>
            </a:r>
            <a:r>
              <a:rPr sz="1425" i="1" spc="7" baseline="-26315" dirty="0">
                <a:latin typeface="Arial"/>
                <a:cs typeface="Arial"/>
              </a:rPr>
              <a:t>n</a:t>
            </a:r>
            <a:r>
              <a:rPr sz="1425" i="1" spc="-67" baseline="-263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R="548640" algn="ctr">
              <a:lnSpc>
                <a:spcPct val="100000"/>
              </a:lnSpc>
              <a:spcBef>
                <a:spcPts val="145"/>
              </a:spcBef>
              <a:tabLst>
                <a:tab pos="768985" algn="l"/>
              </a:tabLst>
            </a:pPr>
            <a:r>
              <a:rPr sz="950" i="1" spc="-15" dirty="0">
                <a:latin typeface="Arial"/>
                <a:cs typeface="Arial"/>
              </a:rPr>
              <a:t>n</a:t>
            </a:r>
            <a:r>
              <a:rPr sz="950" spc="-15" dirty="0">
                <a:latin typeface="Symbol"/>
                <a:cs typeface="Symbol"/>
              </a:rPr>
              <a:t></a:t>
            </a:r>
            <a:r>
              <a:rPr sz="950" spc="-15" dirty="0">
                <a:latin typeface="Times New Roman"/>
                <a:cs typeface="Times New Roman"/>
              </a:rPr>
              <a:t>	</a:t>
            </a:r>
            <a:r>
              <a:rPr sz="1425" i="1" spc="-22" baseline="2923" dirty="0">
                <a:latin typeface="Arial"/>
                <a:cs typeface="Arial"/>
              </a:rPr>
              <a:t>n</a:t>
            </a:r>
            <a:r>
              <a:rPr sz="1425" spc="-22" baseline="2923" dirty="0">
                <a:latin typeface="Symbol"/>
                <a:cs typeface="Symbol"/>
              </a:rPr>
              <a:t></a:t>
            </a:r>
            <a:endParaRPr sz="1425" baseline="2923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917064" indent="-190436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9 : </a:t>
            </a:r>
            <a:r>
              <a:rPr sz="1800" spc="-40" dirty="0">
                <a:latin typeface="Calibri"/>
                <a:cs typeface="Calibri"/>
              </a:rPr>
              <a:t>L’axiome </a:t>
            </a:r>
            <a:r>
              <a:rPr sz="1800" dirty="0">
                <a:latin typeface="Calibri"/>
                <a:cs typeface="Calibri"/>
              </a:rPr>
              <a:t>2 de la </a:t>
            </a:r>
            <a:r>
              <a:rPr sz="1800" spc="-5" dirty="0">
                <a:latin typeface="Calibri"/>
                <a:cs typeface="Calibri"/>
              </a:rPr>
              <a:t>définition </a:t>
            </a:r>
            <a:r>
              <a:rPr sz="1800" spc="-10" dirty="0">
                <a:latin typeface="Calibri"/>
                <a:cs typeface="Calibri"/>
              </a:rPr>
              <a:t>précédente est </a:t>
            </a:r>
            <a:r>
              <a:rPr sz="1800" dirty="0">
                <a:latin typeface="Calibri"/>
                <a:cs typeface="Calibri"/>
              </a:rPr>
              <a:t>appelée </a:t>
            </a:r>
            <a:r>
              <a:rPr sz="1800" spc="-10" dirty="0">
                <a:latin typeface="Calibri"/>
                <a:cs typeface="Calibri"/>
              </a:rPr>
              <a:t>propriété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dirty="0">
                <a:latin typeface="Times New Roman"/>
                <a:cs typeface="Times New Roman"/>
              </a:rPr>
              <a:t>ϭ -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additivité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06375" indent="-1841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07010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Question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b="1" spc="-10" dirty="0">
                <a:latin typeface="Calibri"/>
                <a:cs typeface="Calibri"/>
              </a:rPr>
              <a:t>Pourquoi  </a:t>
            </a:r>
            <a:r>
              <a:rPr sz="1800" b="1" dirty="0">
                <a:latin typeface="Calibri"/>
                <a:cs typeface="Calibri"/>
              </a:rPr>
              <a:t>dit-on </a:t>
            </a:r>
            <a:r>
              <a:rPr sz="1800" b="1" spc="-5" dirty="0">
                <a:latin typeface="Calibri"/>
                <a:cs typeface="Calibri"/>
              </a:rPr>
              <a:t>rien </a:t>
            </a:r>
            <a:r>
              <a:rPr sz="1800" b="1" dirty="0">
                <a:latin typeface="Calibri"/>
                <a:cs typeface="Calibri"/>
              </a:rPr>
              <a:t>sur la </a:t>
            </a:r>
            <a:r>
              <a:rPr sz="1800" b="1" spc="-10" dirty="0">
                <a:latin typeface="Calibri"/>
                <a:cs typeface="Calibri"/>
              </a:rPr>
              <a:t>probabilité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φ </a:t>
            </a:r>
            <a:r>
              <a:rPr sz="1800" b="1" spc="-15" dirty="0">
                <a:latin typeface="Calibri"/>
                <a:cs typeface="Calibri"/>
              </a:rPr>
              <a:t>(l’événement </a:t>
            </a:r>
            <a:r>
              <a:rPr sz="1800" b="1" spc="-5" dirty="0">
                <a:latin typeface="Calibri"/>
                <a:cs typeface="Calibri"/>
              </a:rPr>
              <a:t>impossible) et </a:t>
            </a:r>
            <a:r>
              <a:rPr sz="1800" b="1" dirty="0">
                <a:latin typeface="Calibri"/>
                <a:cs typeface="Calibri"/>
              </a:rPr>
              <a:t>celle de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304290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(l’événement </a:t>
            </a:r>
            <a:r>
              <a:rPr sz="1800" b="1" spc="-10" dirty="0">
                <a:latin typeface="Calibri"/>
                <a:cs typeface="Calibri"/>
              </a:rPr>
              <a:t>complémentaire) </a:t>
            </a:r>
            <a:r>
              <a:rPr sz="1800" b="1" dirty="0">
                <a:latin typeface="Calibri"/>
                <a:cs typeface="Calibri"/>
              </a:rPr>
              <a:t>dans la </a:t>
            </a:r>
            <a:r>
              <a:rPr sz="1800" b="1" spc="-5" dirty="0">
                <a:latin typeface="Calibri"/>
                <a:cs typeface="Calibri"/>
              </a:rPr>
              <a:t>définition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précédente???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917064" marR="521970" indent="-1899285">
              <a:lnSpc>
                <a:spcPct val="101899"/>
              </a:lnSpc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Un espace </a:t>
            </a:r>
            <a:r>
              <a:rPr sz="2800" spc="-10" dirty="0">
                <a:latin typeface="Calibri"/>
                <a:cs typeface="Calibri"/>
              </a:rPr>
              <a:t>probabilisable </a:t>
            </a:r>
            <a:r>
              <a:rPr sz="2800" dirty="0">
                <a:latin typeface="Calibri"/>
                <a:cs typeface="Calibri"/>
              </a:rPr>
              <a:t>(Ω,</a:t>
            </a:r>
            <a:r>
              <a:rPr sz="2800" dirty="0">
                <a:latin typeface="Blackadder ITC"/>
                <a:cs typeface="Blackadder ITC"/>
              </a:rPr>
              <a:t>F 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muni </a:t>
            </a:r>
            <a:r>
              <a:rPr sz="2800" spc="-20" dirty="0">
                <a:latin typeface="Calibri"/>
                <a:cs typeface="Calibri"/>
              </a:rPr>
              <a:t>d’une  </a:t>
            </a:r>
            <a:r>
              <a:rPr sz="2800" spc="-15" dirty="0">
                <a:latin typeface="Calibri"/>
                <a:cs typeface="Calibri"/>
              </a:rPr>
              <a:t>mesure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probabilité </a:t>
            </a:r>
            <a:r>
              <a:rPr sz="2800" i="1" spc="-5" dirty="0">
                <a:latin typeface="Calibri"/>
                <a:cs typeface="Calibri"/>
              </a:rPr>
              <a:t>P </a:t>
            </a:r>
            <a:r>
              <a:rPr sz="2800" spc="-15" dirty="0">
                <a:latin typeface="Calibri"/>
                <a:cs typeface="Calibri"/>
              </a:rPr>
              <a:t>(mesure </a:t>
            </a:r>
            <a:r>
              <a:rPr sz="2800" spc="-5" dirty="0">
                <a:latin typeface="Calibri"/>
                <a:cs typeface="Calibri"/>
              </a:rPr>
              <a:t>la </a:t>
            </a:r>
            <a:r>
              <a:rPr sz="2800" spc="-10" dirty="0">
                <a:latin typeface="Calibri"/>
                <a:cs typeface="Calibri"/>
              </a:rPr>
              <a:t>capacité  </a:t>
            </a:r>
            <a:r>
              <a:rPr sz="2800" spc="-20" dirty="0">
                <a:latin typeface="Calibri"/>
                <a:cs typeface="Calibri"/>
              </a:rPr>
              <a:t>d’un </a:t>
            </a:r>
            <a:r>
              <a:rPr sz="2800" spc="-15" dirty="0">
                <a:latin typeface="Calibri"/>
                <a:cs typeface="Calibri"/>
              </a:rPr>
              <a:t>événement </a:t>
            </a:r>
            <a:r>
              <a:rPr sz="2800" spc="-5" dirty="0">
                <a:latin typeface="Calibri"/>
                <a:cs typeface="Calibri"/>
              </a:rPr>
              <a:t>de se </a:t>
            </a:r>
            <a:r>
              <a:rPr sz="2800" spc="-20" dirty="0">
                <a:latin typeface="Calibri"/>
                <a:cs typeface="Calibri"/>
              </a:rPr>
              <a:t>reproduire 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5" dirty="0">
                <a:latin typeface="Calibri"/>
                <a:cs typeface="Calibri"/>
              </a:rPr>
              <a:t>est </a:t>
            </a:r>
            <a:r>
              <a:rPr sz="2800" spc="-5" dirty="0">
                <a:latin typeface="Calibri"/>
                <a:cs typeface="Calibri"/>
              </a:rPr>
              <a:t>appelé  </a:t>
            </a:r>
            <a:r>
              <a:rPr sz="2800" b="1" u="heavy" spc="-5" dirty="0">
                <a:latin typeface="Calibri"/>
                <a:cs typeface="Calibri"/>
              </a:rPr>
              <a:t>un </a:t>
            </a:r>
            <a:r>
              <a:rPr sz="2800" b="1" u="heavy" spc="-10" dirty="0">
                <a:latin typeface="Calibri"/>
                <a:cs typeface="Calibri"/>
              </a:rPr>
              <a:t>espace</a:t>
            </a:r>
            <a:r>
              <a:rPr sz="2800" b="1" u="heavy" spc="5" dirty="0">
                <a:latin typeface="Calibri"/>
                <a:cs typeface="Calibri"/>
              </a:rPr>
              <a:t> </a:t>
            </a:r>
            <a:r>
              <a:rPr sz="2800" b="1" u="heavy" spc="-10" dirty="0">
                <a:latin typeface="Calibri"/>
                <a:cs typeface="Calibri"/>
              </a:rPr>
              <a:t>probabilisé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7"/>
              </a:rPr>
              <a:t>ahmad.karfoul@univ-rennes1.fr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22, 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110" dirty="0"/>
              <a:t> </a:t>
            </a:r>
            <a:r>
              <a:rPr spc="-5" dirty="0"/>
              <a:t>Beaulieu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75131"/>
            <a:ext cx="8229600" cy="197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0" marR="97155" indent="-539750">
              <a:lnSpc>
                <a:spcPct val="167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Théorème: </a:t>
            </a:r>
            <a:r>
              <a:rPr sz="1800" spc="-5" dirty="0">
                <a:latin typeface="Calibri"/>
                <a:cs typeface="Calibri"/>
              </a:rPr>
              <a:t>Soit (Ω,</a:t>
            </a:r>
            <a:r>
              <a:rPr sz="1800" spc="-5" dirty="0">
                <a:latin typeface="Blackadder ITC"/>
                <a:cs typeface="Blackadder ITC"/>
              </a:rPr>
              <a:t>F </a:t>
            </a:r>
            <a:r>
              <a:rPr sz="1800" dirty="0">
                <a:latin typeface="Blackadder ITC"/>
                <a:cs typeface="Blackadder ITC"/>
              </a:rPr>
              <a:t>, </a:t>
            </a:r>
            <a:r>
              <a:rPr sz="1800" spc="-5" dirty="0">
                <a:latin typeface="Calibri"/>
                <a:cs typeface="Calibri"/>
              </a:rPr>
              <a:t>P) un espace probabilisé.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pour </a:t>
            </a:r>
            <a:r>
              <a:rPr sz="1800" spc="-10" dirty="0">
                <a:latin typeface="Calibri"/>
                <a:cs typeface="Calibri"/>
              </a:rPr>
              <a:t>tout </a:t>
            </a:r>
            <a:r>
              <a:rPr sz="1800" spc="5" dirty="0">
                <a:latin typeface="Calibri"/>
                <a:cs typeface="Calibri"/>
              </a:rPr>
              <a:t>A,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spc="15" dirty="0">
                <a:latin typeface="Calibri"/>
                <a:cs typeface="Calibri"/>
              </a:rPr>
              <a:t>A</a:t>
            </a:r>
            <a:r>
              <a:rPr sz="1800" spc="22" baseline="-20833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dans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:  </a:t>
            </a:r>
            <a:r>
              <a:rPr sz="2700" spc="-7" baseline="6172" dirty="0">
                <a:latin typeface="Calibri"/>
                <a:cs typeface="Calibri"/>
              </a:rPr>
              <a:t>1. </a:t>
            </a:r>
            <a:r>
              <a:rPr sz="1850" i="1" spc="55" dirty="0">
                <a:latin typeface="Arial"/>
                <a:cs typeface="Arial"/>
              </a:rPr>
              <a:t>P</a:t>
            </a:r>
            <a:r>
              <a:rPr sz="1850" spc="55" dirty="0">
                <a:latin typeface="Arial"/>
                <a:cs typeface="Arial"/>
              </a:rPr>
              <a:t>(</a:t>
            </a:r>
            <a:r>
              <a:rPr sz="1950" i="1" spc="55" dirty="0">
                <a:latin typeface="Symbol"/>
                <a:cs typeface="Symbol"/>
              </a:rPr>
              <a:t></a:t>
            </a:r>
            <a:r>
              <a:rPr sz="1850" spc="55" dirty="0">
                <a:latin typeface="Arial"/>
                <a:cs typeface="Arial"/>
              </a:rPr>
              <a:t>) </a:t>
            </a:r>
            <a:r>
              <a:rPr sz="1850" spc="50" dirty="0">
                <a:latin typeface="Symbol"/>
                <a:cs typeface="Symbol"/>
              </a:rPr>
              <a:t>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  <a:p>
            <a:pPr marL="895350" lvl="1" indent="-342900">
              <a:lnSpc>
                <a:spcPct val="100000"/>
              </a:lnSpc>
              <a:spcBef>
                <a:spcPts val="1019"/>
              </a:spcBef>
              <a:buAutoNum type="arabicPeriod" startAt="2"/>
              <a:tabLst>
                <a:tab pos="895350" algn="l"/>
                <a:tab pos="895985" algn="l"/>
              </a:tabLst>
            </a:pP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deux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5" dirty="0">
                <a:latin typeface="Calibri"/>
                <a:cs typeface="Calibri"/>
              </a:rPr>
              <a:t>événements</a:t>
            </a:r>
            <a:r>
              <a:rPr sz="1800" u="heavy" spc="-25" dirty="0">
                <a:latin typeface="Calibri"/>
                <a:cs typeface="Calibri"/>
              </a:rPr>
              <a:t> </a:t>
            </a:r>
            <a:r>
              <a:rPr sz="1800" u="heavy" spc="-5" dirty="0">
                <a:latin typeface="Calibri"/>
                <a:cs typeface="Calibri"/>
              </a:rPr>
              <a:t>incompatibles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50" i="1" spc="105" dirty="0">
                <a:latin typeface="Arial"/>
                <a:cs typeface="Arial"/>
              </a:rPr>
              <a:t>P</a:t>
            </a:r>
            <a:r>
              <a:rPr sz="1850" spc="105" dirty="0">
                <a:latin typeface="Arial"/>
                <a:cs typeface="Arial"/>
              </a:rPr>
              <a:t>(</a:t>
            </a:r>
            <a:r>
              <a:rPr sz="1850" i="1" spc="105" dirty="0">
                <a:latin typeface="Arial"/>
                <a:cs typeface="Arial"/>
              </a:rPr>
              <a:t>A</a:t>
            </a:r>
            <a:r>
              <a:rPr sz="1850" i="1" spc="-254" dirty="0">
                <a:latin typeface="Arial"/>
                <a:cs typeface="Arial"/>
              </a:rPr>
              <a:t> </a:t>
            </a:r>
            <a:r>
              <a:rPr sz="1850" spc="85" dirty="0">
                <a:latin typeface="Symbol"/>
                <a:cs typeface="Symbol"/>
              </a:rPr>
              <a:t>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Arial"/>
                <a:cs typeface="Arial"/>
              </a:rPr>
              <a:t>B</a:t>
            </a:r>
            <a:r>
              <a:rPr sz="1850" spc="70" dirty="0">
                <a:latin typeface="Arial"/>
                <a:cs typeface="Arial"/>
              </a:rPr>
              <a:t>)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spc="60" dirty="0">
                <a:latin typeface="Symbol"/>
                <a:cs typeface="Symbol"/>
              </a:rPr>
              <a:t>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Arial"/>
                <a:cs typeface="Arial"/>
              </a:rPr>
              <a:t>P</a:t>
            </a:r>
            <a:r>
              <a:rPr sz="1850" spc="80" dirty="0">
                <a:latin typeface="Arial"/>
                <a:cs typeface="Arial"/>
              </a:rPr>
              <a:t>(</a:t>
            </a:r>
            <a:r>
              <a:rPr sz="1850" i="1" spc="80" dirty="0">
                <a:latin typeface="Arial"/>
                <a:cs typeface="Arial"/>
              </a:rPr>
              <a:t>A</a:t>
            </a:r>
            <a:r>
              <a:rPr sz="1850" spc="80" dirty="0">
                <a:latin typeface="Arial"/>
                <a:cs typeface="Arial"/>
              </a:rPr>
              <a:t>)</a:t>
            </a:r>
            <a:r>
              <a:rPr sz="1850" spc="-240" dirty="0">
                <a:latin typeface="Arial"/>
                <a:cs typeface="Arial"/>
              </a:rPr>
              <a:t> </a:t>
            </a:r>
            <a:r>
              <a:rPr sz="1850" spc="60" dirty="0">
                <a:latin typeface="Symbol"/>
                <a:cs typeface="Symbol"/>
              </a:rPr>
              <a:t>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i="1" spc="65" dirty="0">
                <a:latin typeface="Arial"/>
                <a:cs typeface="Arial"/>
              </a:rPr>
              <a:t>P</a:t>
            </a:r>
            <a:r>
              <a:rPr sz="1850" spc="65" dirty="0">
                <a:latin typeface="Arial"/>
                <a:cs typeface="Arial"/>
              </a:rPr>
              <a:t>(</a:t>
            </a:r>
            <a:r>
              <a:rPr sz="1850" i="1" spc="65" dirty="0">
                <a:latin typeface="Arial"/>
                <a:cs typeface="Arial"/>
              </a:rPr>
              <a:t>B</a:t>
            </a:r>
            <a:r>
              <a:rPr sz="1850" spc="65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AutoNum type="arabicPeriod" startAt="2"/>
            </a:pPr>
            <a:endParaRPr sz="2000">
              <a:latin typeface="Times New Roman"/>
              <a:cs typeface="Times New Roman"/>
            </a:endParaRPr>
          </a:p>
          <a:p>
            <a:pPr marL="946785" lvl="1" indent="-394335">
              <a:lnSpc>
                <a:spcPct val="100000"/>
              </a:lnSpc>
              <a:buAutoNum type="arabicPeriod" startAt="2"/>
              <a:tabLst>
                <a:tab pos="946785" algn="l"/>
                <a:tab pos="947419" algn="l"/>
              </a:tabLst>
            </a:pPr>
            <a:r>
              <a:rPr sz="1800" dirty="0">
                <a:latin typeface="Calibri"/>
                <a:cs typeface="Calibri"/>
              </a:rPr>
              <a:t>Si </a:t>
            </a:r>
            <a:r>
              <a:rPr sz="2850" spc="15" baseline="2923" dirty="0">
                <a:latin typeface="Arial"/>
                <a:cs typeface="Arial"/>
              </a:rPr>
              <a:t>(</a:t>
            </a:r>
            <a:r>
              <a:rPr sz="2850" i="1" spc="15" baseline="2923" dirty="0">
                <a:latin typeface="Arial"/>
                <a:cs typeface="Arial"/>
              </a:rPr>
              <a:t>A</a:t>
            </a:r>
            <a:r>
              <a:rPr sz="1650" i="1" spc="15" baseline="-20202" dirty="0">
                <a:latin typeface="Arial"/>
                <a:cs typeface="Arial"/>
              </a:rPr>
              <a:t>k </a:t>
            </a:r>
            <a:r>
              <a:rPr sz="2850" spc="-60" baseline="2923" dirty="0">
                <a:latin typeface="Arial"/>
                <a:cs typeface="Arial"/>
              </a:rPr>
              <a:t>)</a:t>
            </a:r>
            <a:r>
              <a:rPr sz="1650" spc="-60" baseline="-20202" dirty="0">
                <a:latin typeface="Arial"/>
                <a:cs typeface="Arial"/>
              </a:rPr>
              <a:t>1</a:t>
            </a:r>
            <a:r>
              <a:rPr sz="1650" spc="-60" baseline="-20202" dirty="0">
                <a:latin typeface="Symbol"/>
                <a:cs typeface="Symbol"/>
              </a:rPr>
              <a:t></a:t>
            </a:r>
            <a:r>
              <a:rPr sz="1650" i="1" spc="-60" baseline="-20202" dirty="0">
                <a:latin typeface="Arial"/>
                <a:cs typeface="Arial"/>
              </a:rPr>
              <a:t>k </a:t>
            </a:r>
            <a:r>
              <a:rPr sz="1650" spc="44" baseline="-20202" dirty="0">
                <a:latin typeface="Symbol"/>
                <a:cs typeface="Symbol"/>
              </a:rPr>
              <a:t></a:t>
            </a:r>
            <a:r>
              <a:rPr sz="1650" i="1" spc="44" baseline="-20202" dirty="0">
                <a:latin typeface="Arial"/>
                <a:cs typeface="Arial"/>
              </a:rPr>
              <a:t>n </a:t>
            </a:r>
            <a:r>
              <a:rPr sz="1800" spc="-5" dirty="0">
                <a:latin typeface="Calibri"/>
                <a:cs typeface="Calibri"/>
              </a:rPr>
              <a:t>est une </a:t>
            </a:r>
            <a:r>
              <a:rPr sz="1800" spc="-10" dirty="0">
                <a:latin typeface="Calibri"/>
                <a:cs typeface="Calibri"/>
              </a:rPr>
              <a:t>suite </a:t>
            </a:r>
            <a:r>
              <a:rPr sz="1800" spc="-15" dirty="0">
                <a:latin typeface="Calibri"/>
                <a:cs typeface="Calibri"/>
              </a:rPr>
              <a:t>d’</a:t>
            </a:r>
            <a:r>
              <a:rPr sz="1800" u="heavy" spc="-15" dirty="0">
                <a:latin typeface="Calibri"/>
                <a:cs typeface="Calibri"/>
              </a:rPr>
              <a:t>événements </a:t>
            </a:r>
            <a:r>
              <a:rPr sz="1800" u="heavy" dirty="0">
                <a:latin typeface="Calibri"/>
                <a:cs typeface="Calibri"/>
              </a:rPr>
              <a:t>deux a deux </a:t>
            </a:r>
            <a:r>
              <a:rPr sz="1800" u="heavy" spc="-5" dirty="0">
                <a:latin typeface="Calibri"/>
                <a:cs typeface="Calibri"/>
              </a:rPr>
              <a:t>incompatibles</a:t>
            </a:r>
            <a:r>
              <a:rPr sz="1800" spc="-5" dirty="0">
                <a:latin typeface="Calibri"/>
                <a:cs typeface="Calibri"/>
              </a:rPr>
              <a:t>, 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1723" y="2942562"/>
            <a:ext cx="82867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1350" i="1" spc="37" baseline="3086" dirty="0">
                <a:latin typeface="Arial"/>
                <a:cs typeface="Arial"/>
              </a:rPr>
              <a:t>n	</a:t>
            </a:r>
            <a:r>
              <a:rPr sz="900" i="1" spc="25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3432" y="3348427"/>
            <a:ext cx="96583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900" i="1" spc="25" dirty="0">
                <a:latin typeface="Arial"/>
                <a:cs typeface="Arial"/>
              </a:rPr>
              <a:t>k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15" dirty="0">
                <a:latin typeface="Symbol"/>
                <a:cs typeface="Symbol"/>
              </a:rPr>
              <a:t></a:t>
            </a:r>
            <a:r>
              <a:rPr sz="900" spc="25" dirty="0">
                <a:latin typeface="Arial"/>
                <a:cs typeface="Arial"/>
              </a:rPr>
              <a:t>1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1350" i="1" spc="37" baseline="3086" dirty="0">
                <a:latin typeface="Arial"/>
                <a:cs typeface="Arial"/>
              </a:rPr>
              <a:t>k</a:t>
            </a:r>
            <a:r>
              <a:rPr sz="1350" i="1" spc="-195" baseline="3086" dirty="0">
                <a:latin typeface="Arial"/>
                <a:cs typeface="Arial"/>
              </a:rPr>
              <a:t> </a:t>
            </a:r>
            <a:r>
              <a:rPr sz="1350" spc="-30" baseline="3086" dirty="0">
                <a:latin typeface="Symbol"/>
                <a:cs typeface="Symbol"/>
              </a:rPr>
              <a:t></a:t>
            </a:r>
            <a:r>
              <a:rPr sz="1350" spc="37" baseline="3086" dirty="0">
                <a:latin typeface="Arial"/>
                <a:cs typeface="Arial"/>
              </a:rPr>
              <a:t>1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9472" y="2959107"/>
            <a:ext cx="17259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740" algn="l"/>
              </a:tabLst>
            </a:pPr>
            <a:r>
              <a:rPr sz="1600" i="1" spc="75" dirty="0">
                <a:latin typeface="Arial"/>
                <a:cs typeface="Arial"/>
              </a:rPr>
              <a:t>P</a:t>
            </a:r>
            <a:r>
              <a:rPr sz="1600" spc="10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i="1" spc="-100" dirty="0">
                <a:latin typeface="Arial"/>
                <a:cs typeface="Arial"/>
              </a:rPr>
              <a:t>A</a:t>
            </a:r>
            <a:r>
              <a:rPr sz="1350" i="1" spc="37" baseline="-27777" dirty="0">
                <a:latin typeface="Arial"/>
                <a:cs typeface="Arial"/>
              </a:rPr>
              <a:t>k </a:t>
            </a:r>
            <a:r>
              <a:rPr sz="1600" spc="10" dirty="0">
                <a:latin typeface="Arial"/>
                <a:cs typeface="Arial"/>
              </a:rPr>
              <a:t>)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Symbol"/>
                <a:cs typeface="Symbol"/>
              </a:rPr>
              <a:t>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3600" spc="232" baseline="-8101" dirty="0">
                <a:latin typeface="Symbol"/>
                <a:cs typeface="Symbol"/>
              </a:rPr>
              <a:t></a:t>
            </a:r>
            <a:r>
              <a:rPr sz="1600" i="1" spc="75" dirty="0">
                <a:latin typeface="Arial"/>
                <a:cs typeface="Arial"/>
              </a:rPr>
              <a:t>P</a:t>
            </a:r>
            <a:r>
              <a:rPr sz="1600" spc="114" dirty="0">
                <a:latin typeface="Arial"/>
                <a:cs typeface="Arial"/>
              </a:rPr>
              <a:t>(</a:t>
            </a:r>
            <a:r>
              <a:rPr sz="1600" i="1" spc="-95" dirty="0">
                <a:latin typeface="Arial"/>
                <a:cs typeface="Arial"/>
              </a:rPr>
              <a:t>A</a:t>
            </a:r>
            <a:r>
              <a:rPr sz="1350" i="1" spc="37" baseline="-27777" dirty="0">
                <a:latin typeface="Arial"/>
                <a:cs typeface="Arial"/>
              </a:rPr>
              <a:t>k </a:t>
            </a:r>
            <a:r>
              <a:rPr sz="1600" spc="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8160" y="2958080"/>
            <a:ext cx="1219593" cy="52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8540" y="3676142"/>
            <a:ext cx="1993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3"/>
              </a:rPr>
              <a:t>ahmad.karfoul@univ-rennes1.fr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22, 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110" dirty="0"/>
              <a:t> </a:t>
            </a:r>
            <a:r>
              <a:rPr spc="-5" dirty="0"/>
              <a:t>Beaulieu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9035" y="3699642"/>
            <a:ext cx="182372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70" dirty="0">
                <a:latin typeface="Arial"/>
                <a:cs typeface="Arial"/>
              </a:rPr>
              <a:t>P</a:t>
            </a:r>
            <a:r>
              <a:rPr sz="1750" spc="70" dirty="0">
                <a:latin typeface="Arial"/>
                <a:cs typeface="Arial"/>
              </a:rPr>
              <a:t>(</a:t>
            </a:r>
            <a:r>
              <a:rPr sz="1750" spc="70" dirty="0">
                <a:latin typeface="Symbol"/>
                <a:cs typeface="Symbol"/>
              </a:rPr>
              <a:t>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Arial"/>
                <a:cs typeface="Arial"/>
              </a:rPr>
              <a:t>\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i="1" spc="30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)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50" dirty="0">
                <a:latin typeface="Symbol"/>
                <a:cs typeface="Symbol"/>
              </a:rPr>
              <a:t>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Arial"/>
                <a:cs typeface="Arial"/>
              </a:rPr>
              <a:t>1</a:t>
            </a:r>
            <a:r>
              <a:rPr sz="1750" spc="75" dirty="0">
                <a:latin typeface="Symbol"/>
                <a:cs typeface="Symbol"/>
              </a:rPr>
              <a:t>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i="1" spc="70" dirty="0">
                <a:latin typeface="Arial"/>
                <a:cs typeface="Arial"/>
              </a:rPr>
              <a:t>P</a:t>
            </a:r>
            <a:r>
              <a:rPr sz="1750" spc="70" dirty="0">
                <a:latin typeface="Arial"/>
                <a:cs typeface="Arial"/>
              </a:rPr>
              <a:t>(</a:t>
            </a:r>
            <a:r>
              <a:rPr sz="1750" i="1" spc="70" dirty="0">
                <a:latin typeface="Arial"/>
                <a:cs typeface="Arial"/>
              </a:rPr>
              <a:t>A</a:t>
            </a:r>
            <a:r>
              <a:rPr sz="1750" spc="70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540" y="4297426"/>
            <a:ext cx="579882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2971800" algn="l"/>
              </a:tabLst>
            </a:pPr>
            <a:r>
              <a:rPr sz="1800" spc="-5" dirty="0">
                <a:latin typeface="Calibri"/>
                <a:cs typeface="Calibri"/>
              </a:rPr>
              <a:t>5.	Si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2850" i="1" spc="104" baseline="-2923" dirty="0">
                <a:latin typeface="Arial"/>
                <a:cs typeface="Arial"/>
              </a:rPr>
              <a:t>A</a:t>
            </a:r>
            <a:r>
              <a:rPr sz="2850" i="1" spc="-209" baseline="-2923" dirty="0">
                <a:latin typeface="Arial"/>
                <a:cs typeface="Arial"/>
              </a:rPr>
              <a:t> </a:t>
            </a:r>
            <a:r>
              <a:rPr sz="2850" spc="112" baseline="-2923" dirty="0">
                <a:latin typeface="Symbol"/>
                <a:cs typeface="Symbol"/>
              </a:rPr>
              <a:t></a:t>
            </a:r>
            <a:r>
              <a:rPr sz="2850" spc="-142" baseline="-2923" dirty="0">
                <a:latin typeface="Times New Roman"/>
                <a:cs typeface="Times New Roman"/>
              </a:rPr>
              <a:t> </a:t>
            </a:r>
            <a:r>
              <a:rPr sz="2850" i="1" spc="104" baseline="-2923" dirty="0">
                <a:latin typeface="Arial"/>
                <a:cs typeface="Arial"/>
              </a:rPr>
              <a:t>B</a:t>
            </a:r>
            <a:r>
              <a:rPr sz="2850" i="1" spc="-165" baseline="-2923" dirty="0">
                <a:latin typeface="Arial"/>
                <a:cs typeface="Arial"/>
              </a:rPr>
              <a:t> </a:t>
            </a:r>
            <a:r>
              <a:rPr sz="2850" spc="157" baseline="-2923" dirty="0">
                <a:latin typeface="Symbol"/>
                <a:cs typeface="Symbol"/>
              </a:rPr>
              <a:t></a:t>
            </a:r>
            <a:r>
              <a:rPr sz="2850" spc="-209" baseline="-2923" dirty="0">
                <a:latin typeface="Times New Roman"/>
                <a:cs typeface="Times New Roman"/>
              </a:rPr>
              <a:t> </a:t>
            </a:r>
            <a:r>
              <a:rPr sz="2850" i="1" spc="112" baseline="-2923" dirty="0">
                <a:latin typeface="Arial"/>
                <a:cs typeface="Arial"/>
              </a:rPr>
              <a:t>P</a:t>
            </a:r>
            <a:r>
              <a:rPr sz="2850" spc="112" baseline="-2923" dirty="0">
                <a:latin typeface="Arial"/>
                <a:cs typeface="Arial"/>
              </a:rPr>
              <a:t>(</a:t>
            </a:r>
            <a:r>
              <a:rPr sz="2850" i="1" spc="112" baseline="-2923" dirty="0">
                <a:latin typeface="Arial"/>
                <a:cs typeface="Arial"/>
              </a:rPr>
              <a:t>A</a:t>
            </a:r>
            <a:r>
              <a:rPr sz="2850" spc="112" baseline="-2923" dirty="0">
                <a:latin typeface="Arial"/>
                <a:cs typeface="Arial"/>
              </a:rPr>
              <a:t>)</a:t>
            </a:r>
            <a:r>
              <a:rPr sz="2850" spc="-240" baseline="-2923" dirty="0">
                <a:latin typeface="Arial"/>
                <a:cs typeface="Arial"/>
              </a:rPr>
              <a:t> </a:t>
            </a:r>
            <a:r>
              <a:rPr sz="2850" spc="82" baseline="-2923" dirty="0">
                <a:latin typeface="Symbol"/>
                <a:cs typeface="Symbol"/>
              </a:rPr>
              <a:t></a:t>
            </a:r>
            <a:r>
              <a:rPr sz="2850" spc="-142" baseline="-2923" dirty="0">
                <a:latin typeface="Times New Roman"/>
                <a:cs typeface="Times New Roman"/>
              </a:rPr>
              <a:t> </a:t>
            </a:r>
            <a:r>
              <a:rPr sz="2850" i="1" spc="89" baseline="-2923" dirty="0">
                <a:latin typeface="Arial"/>
                <a:cs typeface="Arial"/>
              </a:rPr>
              <a:t>P</a:t>
            </a:r>
            <a:r>
              <a:rPr sz="2850" spc="89" baseline="-2923" dirty="0">
                <a:latin typeface="Arial"/>
                <a:cs typeface="Arial"/>
              </a:rPr>
              <a:t>(</a:t>
            </a:r>
            <a:r>
              <a:rPr sz="2850" i="1" spc="89" baseline="-2923" dirty="0">
                <a:latin typeface="Arial"/>
                <a:cs typeface="Arial"/>
              </a:rPr>
              <a:t>B</a:t>
            </a:r>
            <a:r>
              <a:rPr sz="2850" spc="89" baseline="-2923" dirty="0">
                <a:latin typeface="Arial"/>
                <a:cs typeface="Arial"/>
              </a:rPr>
              <a:t>)	</a:t>
            </a:r>
            <a:r>
              <a:rPr sz="1800" spc="10" dirty="0">
                <a:latin typeface="Calibri"/>
                <a:cs typeface="Calibri"/>
              </a:rPr>
              <a:t>(</a:t>
            </a:r>
            <a:r>
              <a:rPr sz="1800" i="1" spc="10" dirty="0">
                <a:latin typeface="Calibri"/>
                <a:cs typeface="Calibri"/>
              </a:rPr>
              <a:t>P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croissante)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540" y="5014595"/>
            <a:ext cx="5264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6</a:t>
            </a:r>
            <a:r>
              <a:rPr sz="1800" dirty="0">
                <a:latin typeface="Calibri"/>
                <a:cs typeface="Calibri"/>
              </a:rPr>
              <a:t>.	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7903" y="5057669"/>
            <a:ext cx="845819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0"/>
              </a:lnSpc>
            </a:pPr>
            <a:r>
              <a:rPr sz="2850" spc="15" baseline="14619" dirty="0">
                <a:latin typeface="Arial"/>
                <a:cs typeface="Arial"/>
              </a:rPr>
              <a:t>(</a:t>
            </a:r>
            <a:r>
              <a:rPr sz="2850" i="1" spc="15" baseline="14619" dirty="0">
                <a:latin typeface="Arial"/>
                <a:cs typeface="Arial"/>
              </a:rPr>
              <a:t>A</a:t>
            </a:r>
            <a:r>
              <a:rPr sz="1100" i="1" spc="10" dirty="0">
                <a:latin typeface="Arial"/>
                <a:cs typeface="Arial"/>
              </a:rPr>
              <a:t>k </a:t>
            </a:r>
            <a:r>
              <a:rPr sz="2850" spc="-60" baseline="14619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spc="-40" dirty="0">
                <a:latin typeface="Symbol"/>
                <a:cs typeface="Symbol"/>
              </a:rPr>
              <a:t></a:t>
            </a:r>
            <a:r>
              <a:rPr sz="1100" i="1" spc="-40" dirty="0">
                <a:latin typeface="Arial"/>
                <a:cs typeface="Arial"/>
              </a:rPr>
              <a:t>k</a:t>
            </a:r>
            <a:r>
              <a:rPr sz="1100" i="1" spc="-280" dirty="0">
                <a:latin typeface="Arial"/>
                <a:cs typeface="Arial"/>
              </a:rPr>
              <a:t> </a:t>
            </a:r>
            <a:r>
              <a:rPr sz="1100" spc="30" dirty="0">
                <a:latin typeface="Symbol"/>
                <a:cs typeface="Symbol"/>
              </a:rPr>
              <a:t></a:t>
            </a:r>
            <a:r>
              <a:rPr sz="1100" i="1" spc="3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2296" y="5014595"/>
            <a:ext cx="6394450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5" dirty="0">
                <a:latin typeface="Calibri"/>
                <a:cs typeface="Calibri"/>
              </a:rPr>
              <a:t>système </a:t>
            </a:r>
            <a:r>
              <a:rPr sz="1800" spc="-5" dirty="0">
                <a:latin typeface="Calibri"/>
                <a:cs typeface="Calibri"/>
              </a:rPr>
              <a:t>complet </a:t>
            </a:r>
            <a:r>
              <a:rPr sz="1800" spc="-15" dirty="0">
                <a:latin typeface="Calibri"/>
                <a:cs typeface="Calibri"/>
              </a:rPr>
              <a:t>d’événements,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pour tout </a:t>
            </a:r>
            <a:r>
              <a:rPr sz="1800" dirty="0">
                <a:latin typeface="Calibri"/>
                <a:cs typeface="Calibri"/>
              </a:rPr>
              <a:t>A dans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Blackadder ITC"/>
                <a:cs typeface="Blackadder ITC"/>
              </a:rPr>
              <a:t>F</a:t>
            </a:r>
            <a:endParaRPr sz="1800">
              <a:latin typeface="Blackadder ITC"/>
              <a:cs typeface="Blackadder ITC"/>
            </a:endParaRPr>
          </a:p>
          <a:p>
            <a:pPr marL="1828800">
              <a:lnSpc>
                <a:spcPts val="620"/>
              </a:lnSpc>
              <a:spcBef>
                <a:spcPts val="280"/>
              </a:spcBef>
            </a:pPr>
            <a:r>
              <a:rPr sz="900" i="1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marL="1121410">
              <a:lnSpc>
                <a:spcPts val="2360"/>
              </a:lnSpc>
            </a:pPr>
            <a:r>
              <a:rPr sz="1550" i="1" spc="70" dirty="0">
                <a:latin typeface="Arial"/>
                <a:cs typeface="Arial"/>
              </a:rPr>
              <a:t>P</a:t>
            </a:r>
            <a:r>
              <a:rPr sz="1550" spc="70" dirty="0">
                <a:latin typeface="Arial"/>
                <a:cs typeface="Arial"/>
              </a:rPr>
              <a:t>(</a:t>
            </a:r>
            <a:r>
              <a:rPr sz="1550" i="1" spc="70" dirty="0">
                <a:latin typeface="Arial"/>
                <a:cs typeface="Arial"/>
              </a:rPr>
              <a:t>A</a:t>
            </a:r>
            <a:r>
              <a:rPr sz="1550" spc="70" dirty="0">
                <a:latin typeface="Arial"/>
                <a:cs typeface="Arial"/>
              </a:rPr>
              <a:t>)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3525" spc="150" baseline="-8274" dirty="0">
                <a:latin typeface="Symbol"/>
                <a:cs typeface="Symbol"/>
              </a:rPr>
              <a:t></a:t>
            </a:r>
            <a:r>
              <a:rPr sz="1550" i="1" spc="100" dirty="0">
                <a:latin typeface="Arial"/>
                <a:cs typeface="Arial"/>
              </a:rPr>
              <a:t>P</a:t>
            </a:r>
            <a:r>
              <a:rPr sz="1550" spc="100" dirty="0">
                <a:latin typeface="Arial"/>
                <a:cs typeface="Arial"/>
              </a:rPr>
              <a:t>(</a:t>
            </a:r>
            <a:r>
              <a:rPr sz="1550" i="1" spc="100" dirty="0">
                <a:latin typeface="Arial"/>
                <a:cs typeface="Arial"/>
              </a:rPr>
              <a:t>A</a:t>
            </a:r>
            <a:r>
              <a:rPr sz="1550" i="1" spc="-185" dirty="0">
                <a:latin typeface="Arial"/>
                <a:cs typeface="Arial"/>
              </a:rPr>
              <a:t> </a:t>
            </a:r>
            <a:r>
              <a:rPr sz="1550" spc="40" dirty="0">
                <a:latin typeface="Symbol"/>
                <a:cs typeface="Symbol"/>
              </a:rPr>
              <a:t>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i="1" spc="-30" dirty="0">
                <a:latin typeface="Arial"/>
                <a:cs typeface="Arial"/>
              </a:rPr>
              <a:t>A</a:t>
            </a:r>
            <a:r>
              <a:rPr sz="1350" i="1" spc="-44" baseline="-27777" dirty="0">
                <a:latin typeface="Arial"/>
                <a:cs typeface="Arial"/>
              </a:rPr>
              <a:t>k</a:t>
            </a:r>
            <a:r>
              <a:rPr sz="1350" i="1" spc="7" baseline="-27777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  <a:p>
            <a:pPr marL="1771650">
              <a:lnSpc>
                <a:spcPct val="100000"/>
              </a:lnSpc>
              <a:spcBef>
                <a:spcPts val="135"/>
              </a:spcBef>
            </a:pPr>
            <a:r>
              <a:rPr sz="900" i="1" spc="15" dirty="0">
                <a:latin typeface="Arial"/>
                <a:cs typeface="Arial"/>
              </a:rPr>
              <a:t>k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2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0870" y="1855129"/>
            <a:ext cx="120459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3900" spc="390" baseline="-8547" dirty="0">
                <a:latin typeface="Symbol"/>
                <a:cs typeface="Symbol"/>
              </a:rPr>
              <a:t></a:t>
            </a:r>
            <a:r>
              <a:rPr sz="1750" i="1" spc="80" dirty="0">
                <a:latin typeface="Arial"/>
                <a:cs typeface="Arial"/>
              </a:rPr>
              <a:t>P</a:t>
            </a:r>
            <a:r>
              <a:rPr sz="1750" spc="125" dirty="0">
                <a:latin typeface="Arial"/>
                <a:cs typeface="Arial"/>
              </a:rPr>
              <a:t>(</a:t>
            </a:r>
            <a:r>
              <a:rPr sz="1750" i="1" spc="-110" dirty="0">
                <a:latin typeface="Arial"/>
                <a:cs typeface="Arial"/>
              </a:rPr>
              <a:t>A</a:t>
            </a:r>
            <a:r>
              <a:rPr sz="1500" i="1" spc="22" baseline="-25000" dirty="0">
                <a:latin typeface="Arial"/>
                <a:cs typeface="Arial"/>
              </a:rPr>
              <a:t>n</a:t>
            </a:r>
            <a:r>
              <a:rPr sz="1500" i="1" spc="-37" baseline="-2500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)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15" dirty="0">
                <a:latin typeface="Symbol"/>
                <a:cs typeface="Symbol"/>
              </a:rPr>
              <a:t></a:t>
            </a:r>
            <a:r>
              <a:rPr sz="1750" spc="-1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Symbol"/>
                <a:cs typeface="Symbol"/>
              </a:rPr>
              <a:t>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8875" y="2248119"/>
            <a:ext cx="519810" cy="197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5755" y="3340012"/>
            <a:ext cx="37211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70" dirty="0">
                <a:latin typeface="Symbol"/>
                <a:cs typeface="Symbol"/>
              </a:rPr>
              <a:t></a:t>
            </a:r>
            <a:r>
              <a:rPr sz="900" spc="10" dirty="0">
                <a:latin typeface="Symbol"/>
                <a:cs typeface="Symbol"/>
              </a:rPr>
              <a:t></a:t>
            </a:r>
            <a:r>
              <a:rPr sz="900" spc="35" dirty="0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6962" y="3132558"/>
            <a:ext cx="1410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35" dirty="0">
                <a:latin typeface="Arial"/>
                <a:cs typeface="Arial"/>
              </a:rPr>
              <a:t>A</a:t>
            </a:r>
            <a:r>
              <a:rPr sz="1350" i="1" spc="-52" baseline="-27777" dirty="0">
                <a:latin typeface="Arial"/>
                <a:cs typeface="Arial"/>
              </a:rPr>
              <a:t>n </a:t>
            </a:r>
            <a:r>
              <a:rPr sz="1600" spc="10" dirty="0">
                <a:latin typeface="Arial"/>
                <a:cs typeface="Arial"/>
              </a:rPr>
              <a:t>) </a:t>
            </a:r>
            <a:r>
              <a:rPr sz="1600" spc="15" dirty="0">
                <a:latin typeface="Symbol"/>
                <a:cs typeface="Symbol"/>
              </a:rPr>
              <a:t>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lim </a:t>
            </a:r>
            <a:r>
              <a:rPr sz="1600" i="1" spc="30" dirty="0">
                <a:latin typeface="Arial"/>
                <a:cs typeface="Arial"/>
              </a:rPr>
              <a:t>P</a:t>
            </a:r>
            <a:r>
              <a:rPr sz="1600" spc="30" dirty="0">
                <a:latin typeface="Arial"/>
                <a:cs typeface="Arial"/>
              </a:rPr>
              <a:t>(</a:t>
            </a:r>
            <a:r>
              <a:rPr sz="1600" i="1" spc="30" dirty="0">
                <a:latin typeface="Arial"/>
                <a:cs typeface="Arial"/>
              </a:rPr>
              <a:t>A</a:t>
            </a:r>
            <a:r>
              <a:rPr sz="1350" i="1" spc="44" baseline="-27777" dirty="0">
                <a:latin typeface="Arial"/>
                <a:cs typeface="Arial"/>
              </a:rPr>
              <a:t>n</a:t>
            </a:r>
            <a:r>
              <a:rPr sz="1350" i="1" spc="292" baseline="-27777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55702" y="3397918"/>
            <a:ext cx="474206" cy="17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8115" y="3030345"/>
            <a:ext cx="1218668" cy="52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540" y="1385344"/>
            <a:ext cx="374142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Calibri"/>
                <a:cs typeface="Calibri"/>
              </a:rPr>
              <a:t>7.</a:t>
            </a:r>
            <a:r>
              <a:rPr sz="2700" spc="-120" baseline="3086" dirty="0">
                <a:latin typeface="Calibri"/>
                <a:cs typeface="Calibri"/>
              </a:rPr>
              <a:t> </a:t>
            </a:r>
            <a:r>
              <a:rPr sz="1800" i="1" spc="114" dirty="0">
                <a:latin typeface="Arial"/>
                <a:cs typeface="Arial"/>
              </a:rPr>
              <a:t>P</a:t>
            </a:r>
            <a:r>
              <a:rPr sz="1800" spc="114" dirty="0">
                <a:latin typeface="Arial"/>
                <a:cs typeface="Arial"/>
              </a:rPr>
              <a:t>(</a:t>
            </a:r>
            <a:r>
              <a:rPr sz="1800" i="1" spc="114" dirty="0">
                <a:latin typeface="Arial"/>
                <a:cs typeface="Arial"/>
              </a:rPr>
              <a:t>A</a:t>
            </a:r>
            <a:r>
              <a:rPr sz="1800" i="1" spc="-250" dirty="0">
                <a:latin typeface="Arial"/>
                <a:cs typeface="Arial"/>
              </a:rPr>
              <a:t> </a:t>
            </a:r>
            <a:r>
              <a:rPr sz="1800" spc="100" dirty="0">
                <a:latin typeface="Symbol"/>
                <a:cs typeface="Symbol"/>
              </a:rPr>
              <a:t>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80" dirty="0">
                <a:latin typeface="Arial"/>
                <a:cs typeface="Arial"/>
              </a:rPr>
              <a:t>B</a:t>
            </a:r>
            <a:r>
              <a:rPr sz="1800" spc="80" dirty="0">
                <a:latin typeface="Arial"/>
                <a:cs typeface="Arial"/>
              </a:rPr>
              <a:t>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70" dirty="0">
                <a:latin typeface="Symbol"/>
                <a:cs typeface="Symbol"/>
              </a:rPr>
              <a:t>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Arial"/>
                <a:cs typeface="Arial"/>
              </a:rPr>
              <a:t>P</a:t>
            </a:r>
            <a:r>
              <a:rPr sz="1800" spc="85" dirty="0">
                <a:latin typeface="Arial"/>
                <a:cs typeface="Arial"/>
              </a:rPr>
              <a:t>(</a:t>
            </a:r>
            <a:r>
              <a:rPr sz="1800" i="1" spc="85" dirty="0">
                <a:latin typeface="Arial"/>
                <a:cs typeface="Arial"/>
              </a:rPr>
              <a:t>A</a:t>
            </a:r>
            <a:r>
              <a:rPr sz="1800" spc="85" dirty="0">
                <a:latin typeface="Arial"/>
                <a:cs typeface="Arial"/>
              </a:rPr>
              <a:t>)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70" dirty="0">
                <a:latin typeface="Symbol"/>
                <a:cs typeface="Symbol"/>
              </a:rPr>
              <a:t>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Arial"/>
                <a:cs typeface="Arial"/>
              </a:rPr>
              <a:t>P</a:t>
            </a:r>
            <a:r>
              <a:rPr sz="1800" spc="70" dirty="0">
                <a:latin typeface="Arial"/>
                <a:cs typeface="Arial"/>
              </a:rPr>
              <a:t>(</a:t>
            </a:r>
            <a:r>
              <a:rPr sz="1800" i="1" spc="70" dirty="0">
                <a:latin typeface="Arial"/>
                <a:cs typeface="Arial"/>
              </a:rPr>
              <a:t>B</a:t>
            </a:r>
            <a:r>
              <a:rPr sz="1800" spc="70" dirty="0">
                <a:latin typeface="Arial"/>
                <a:cs typeface="Arial"/>
              </a:rPr>
              <a:t>)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70" dirty="0">
                <a:latin typeface="Symbol"/>
                <a:cs typeface="Symbol"/>
              </a:rPr>
              <a:t>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i="1" spc="114" dirty="0">
                <a:latin typeface="Arial"/>
                <a:cs typeface="Arial"/>
              </a:rPr>
              <a:t>P</a:t>
            </a:r>
            <a:r>
              <a:rPr sz="1800" spc="114" dirty="0">
                <a:latin typeface="Arial"/>
                <a:cs typeface="Arial"/>
              </a:rPr>
              <a:t>(</a:t>
            </a:r>
            <a:r>
              <a:rPr sz="1800" i="1" spc="114" dirty="0">
                <a:latin typeface="Arial"/>
                <a:cs typeface="Arial"/>
              </a:rPr>
              <a:t>A</a:t>
            </a:r>
            <a:r>
              <a:rPr sz="1800" i="1" spc="-250" dirty="0">
                <a:latin typeface="Arial"/>
                <a:cs typeface="Arial"/>
              </a:rPr>
              <a:t> </a:t>
            </a:r>
            <a:r>
              <a:rPr sz="1800" spc="100" dirty="0">
                <a:latin typeface="Symbol"/>
                <a:cs typeface="Symbol"/>
              </a:rPr>
              <a:t>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Arial"/>
                <a:cs typeface="Arial"/>
              </a:rPr>
              <a:t>B</a:t>
            </a:r>
            <a:r>
              <a:rPr sz="1800" spc="7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540" y="1951354"/>
            <a:ext cx="5264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8</a:t>
            </a:r>
            <a:r>
              <a:rPr sz="1800" dirty="0">
                <a:latin typeface="Calibri"/>
                <a:cs typeface="Calibri"/>
              </a:rPr>
              <a:t>.	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549" y="1951354"/>
            <a:ext cx="4131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5" dirty="0">
                <a:latin typeface="Calibri"/>
                <a:cs typeface="Calibri"/>
              </a:rPr>
              <a:t>système </a:t>
            </a:r>
            <a:r>
              <a:rPr sz="1800" spc="-5" dirty="0">
                <a:latin typeface="Calibri"/>
                <a:cs typeface="Calibri"/>
              </a:rPr>
              <a:t>complet </a:t>
            </a:r>
            <a:r>
              <a:rPr sz="1800" spc="-15" dirty="0">
                <a:latin typeface="Calibri"/>
                <a:cs typeface="Calibri"/>
              </a:rPr>
              <a:t>d’événements,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5971" y="1931085"/>
            <a:ext cx="63817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latin typeface="Arial"/>
                <a:cs typeface="Arial"/>
              </a:rPr>
              <a:t>(</a:t>
            </a:r>
            <a:r>
              <a:rPr sz="1900" i="1" spc="5" dirty="0">
                <a:latin typeface="Arial"/>
                <a:cs typeface="Arial"/>
              </a:rPr>
              <a:t>A</a:t>
            </a:r>
            <a:r>
              <a:rPr sz="1650" i="1" spc="7" baseline="-25252" dirty="0">
                <a:latin typeface="Arial"/>
                <a:cs typeface="Arial"/>
              </a:rPr>
              <a:t>n</a:t>
            </a:r>
            <a:r>
              <a:rPr sz="1650" i="1" spc="-195" baseline="-25252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)</a:t>
            </a:r>
            <a:r>
              <a:rPr sz="1650" i="1" spc="-15" baseline="-25252" dirty="0">
                <a:latin typeface="Arial"/>
                <a:cs typeface="Arial"/>
              </a:rPr>
              <a:t>n</a:t>
            </a:r>
            <a:r>
              <a:rPr sz="1650" spc="-15" baseline="-25252" dirty="0">
                <a:latin typeface="Symbol"/>
                <a:cs typeface="Symbol"/>
              </a:rPr>
              <a:t></a:t>
            </a:r>
            <a:endParaRPr sz="1650" baseline="-25252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2035" y="2075176"/>
            <a:ext cx="152791" cy="217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60549" y="2643504"/>
            <a:ext cx="453136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suite croissante </a:t>
            </a:r>
            <a:r>
              <a:rPr sz="1800" dirty="0">
                <a:latin typeface="Calibri"/>
                <a:cs typeface="Calibri"/>
              </a:rPr>
              <a:t>dans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30" dirty="0">
                <a:latin typeface="Calibri"/>
                <a:cs typeface="Calibri"/>
              </a:rPr>
              <a:t>(c’est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10" dirty="0">
                <a:latin typeface="Calibri"/>
                <a:cs typeface="Calibri"/>
              </a:rPr>
              <a:t>dire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R="244475" algn="ctr">
              <a:lnSpc>
                <a:spcPct val="100000"/>
              </a:lnSpc>
              <a:spcBef>
                <a:spcPts val="1689"/>
              </a:spcBef>
            </a:pPr>
            <a:r>
              <a:rPr sz="1600" i="1" spc="45" dirty="0">
                <a:latin typeface="Arial"/>
                <a:cs typeface="Arial"/>
              </a:rPr>
              <a:t>P</a:t>
            </a:r>
            <a:r>
              <a:rPr sz="1600" spc="45" dirty="0">
                <a:latin typeface="Arial"/>
                <a:cs typeface="Arial"/>
              </a:rPr>
              <a:t>(</a:t>
            </a:r>
            <a:endParaRPr sz="1600">
              <a:latin typeface="Arial"/>
              <a:cs typeface="Arial"/>
            </a:endParaRPr>
          </a:p>
          <a:p>
            <a:pPr marL="123825" algn="ctr">
              <a:lnSpc>
                <a:spcPct val="100000"/>
              </a:lnSpc>
              <a:spcBef>
                <a:spcPts val="345"/>
              </a:spcBef>
            </a:pPr>
            <a:r>
              <a:rPr sz="900" i="1" spc="10" dirty="0">
                <a:latin typeface="Arial"/>
                <a:cs typeface="Arial"/>
              </a:rPr>
              <a:t>n</a:t>
            </a:r>
            <a:r>
              <a:rPr sz="900" spc="10" dirty="0">
                <a:latin typeface="Symbol"/>
                <a:cs typeface="Symbol"/>
              </a:rPr>
              <a:t>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540" y="2630804"/>
            <a:ext cx="12515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9.	Si </a:t>
            </a:r>
            <a:r>
              <a:rPr sz="1900" spc="5" dirty="0">
                <a:latin typeface="Arial"/>
                <a:cs typeface="Arial"/>
              </a:rPr>
              <a:t>(</a:t>
            </a:r>
            <a:r>
              <a:rPr sz="1900" i="1" spc="5" dirty="0">
                <a:latin typeface="Arial"/>
                <a:cs typeface="Arial"/>
              </a:rPr>
              <a:t>A</a:t>
            </a:r>
            <a:r>
              <a:rPr sz="1650" i="1" spc="7" baseline="-25252" dirty="0">
                <a:latin typeface="Arial"/>
                <a:cs typeface="Arial"/>
              </a:rPr>
              <a:t>n</a:t>
            </a:r>
            <a:r>
              <a:rPr sz="1650" i="1" spc="67" baseline="-25252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)</a:t>
            </a:r>
            <a:r>
              <a:rPr sz="1650" i="1" spc="-15" baseline="-25252" dirty="0">
                <a:latin typeface="Arial"/>
                <a:cs typeface="Arial"/>
              </a:rPr>
              <a:t>n</a:t>
            </a:r>
            <a:r>
              <a:rPr sz="1650" spc="-15" baseline="-25252" dirty="0">
                <a:latin typeface="Symbol"/>
                <a:cs typeface="Symbol"/>
              </a:rPr>
              <a:t></a:t>
            </a:r>
            <a:endParaRPr sz="1650" baseline="-25252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47550" y="2774946"/>
            <a:ext cx="152791" cy="217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02410" y="2641810"/>
            <a:ext cx="172910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-30" dirty="0">
                <a:latin typeface="Arial"/>
                <a:cs typeface="Arial"/>
              </a:rPr>
              <a:t>A</a:t>
            </a:r>
            <a:r>
              <a:rPr sz="1650" i="1" spc="-44" baseline="-25252" dirty="0">
                <a:latin typeface="Arial"/>
                <a:cs typeface="Arial"/>
              </a:rPr>
              <a:t>n  </a:t>
            </a:r>
            <a:r>
              <a:rPr sz="1850" spc="90" dirty="0">
                <a:latin typeface="Symbol"/>
                <a:cs typeface="Symbol"/>
              </a:rPr>
              <a:t>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Arial"/>
                <a:cs typeface="Arial"/>
              </a:rPr>
              <a:t>A</a:t>
            </a:r>
            <a:r>
              <a:rPr sz="1650" i="1" baseline="-25252" dirty="0">
                <a:latin typeface="Arial"/>
                <a:cs typeface="Arial"/>
              </a:rPr>
              <a:t>n</a:t>
            </a:r>
            <a:r>
              <a:rPr sz="1650" baseline="-25252" dirty="0">
                <a:latin typeface="Symbol"/>
                <a:cs typeface="Symbol"/>
              </a:rPr>
              <a:t></a:t>
            </a:r>
            <a:r>
              <a:rPr sz="1650" baseline="-25252" dirty="0">
                <a:latin typeface="Arial"/>
                <a:cs typeface="Arial"/>
              </a:rPr>
              <a:t>1  </a:t>
            </a:r>
            <a:r>
              <a:rPr sz="1850" spc="35" dirty="0">
                <a:latin typeface="Arial"/>
                <a:cs typeface="Arial"/>
              </a:rPr>
              <a:t>, </a:t>
            </a:r>
            <a:r>
              <a:rPr sz="1850" spc="35" dirty="0">
                <a:latin typeface="Symbol"/>
                <a:cs typeface="Symbol"/>
              </a:rPr>
              <a:t></a:t>
            </a:r>
            <a:r>
              <a:rPr sz="1850" i="1" spc="35" dirty="0">
                <a:latin typeface="Arial"/>
                <a:cs typeface="Arial"/>
              </a:rPr>
              <a:t>n</a:t>
            </a:r>
            <a:r>
              <a:rPr sz="1850" i="1" spc="-114" dirty="0">
                <a:latin typeface="Arial"/>
                <a:cs typeface="Arial"/>
              </a:rPr>
              <a:t> </a:t>
            </a:r>
            <a:r>
              <a:rPr sz="1850" spc="90" dirty="0">
                <a:latin typeface="Symbol"/>
                <a:cs typeface="Symbol"/>
              </a:rPr>
              <a:t>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0626" y="2636831"/>
            <a:ext cx="225802" cy="360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4370" y="3955033"/>
            <a:ext cx="22694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Démonstration</a:t>
            </a:r>
            <a:r>
              <a:rPr sz="18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??????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7"/>
              </a:rPr>
              <a:t>ahmad.karfoul@univ-rennes1.fr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22, 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110" dirty="0"/>
              <a:t> </a:t>
            </a:r>
            <a:r>
              <a:rPr spc="-5" dirty="0"/>
              <a:t>Beaulieu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401" y="1074165"/>
            <a:ext cx="31400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1 . Loi 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discrète</a:t>
            </a:r>
            <a:r>
              <a:rPr sz="180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22, 5</a:t>
            </a:r>
            <a:r>
              <a:rPr sz="1800" spc="-7" baseline="25462" dirty="0"/>
              <a:t>ieme 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-25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6694480" y="1500504"/>
            <a:ext cx="229235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aussi </a:t>
            </a:r>
            <a:r>
              <a:rPr sz="1800" spc="-5" dirty="0">
                <a:latin typeface="Calibri"/>
                <a:cs typeface="Calibri"/>
              </a:rPr>
              <a:t>la  tribu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5" dirty="0">
                <a:latin typeface="Calibri"/>
                <a:cs typeface="Calibri"/>
              </a:rPr>
              <a:t>(Ω)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6128" y="1765465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i="1" spc="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6390" y="1513901"/>
            <a:ext cx="50482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75" dirty="0">
                <a:latin typeface="Arial"/>
                <a:cs typeface="Arial"/>
              </a:rPr>
              <a:t>P</a:t>
            </a:r>
            <a:r>
              <a:rPr sz="1275" i="1" spc="-112" baseline="-26143" dirty="0">
                <a:latin typeface="Arial"/>
                <a:cs typeface="Arial"/>
              </a:rPr>
              <a:t>n   </a:t>
            </a:r>
            <a:r>
              <a:rPr sz="1450" spc="20" dirty="0">
                <a:latin typeface="Symbol"/>
                <a:cs typeface="Symbol"/>
              </a:rPr>
              <a:t></a:t>
            </a:r>
            <a:r>
              <a:rPr sz="1450" spc="-11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1456054"/>
            <a:ext cx="58362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Ω ={x</a:t>
            </a:r>
            <a:r>
              <a:rPr sz="1800" spc="7" baseline="-20833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baseline="-20833" dirty="0">
                <a:latin typeface="Calibri"/>
                <a:cs typeface="Calibri"/>
              </a:rPr>
              <a:t>n </a:t>
            </a:r>
            <a:r>
              <a:rPr sz="1800" spc="-195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 n</a:t>
            </a:r>
            <a:r>
              <a:rPr sz="1800" spc="-5" dirty="0">
                <a:latin typeface="Calibri"/>
                <a:cs typeface="Calibri"/>
              </a:rPr>
              <a:t>omb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ér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fia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90" dirty="0">
                <a:latin typeface="Calibri"/>
                <a:cs typeface="Calibri"/>
              </a:rPr>
              <a:t> </a:t>
            </a:r>
            <a:r>
              <a:rPr sz="3225" spc="247" baseline="-2583" dirty="0">
                <a:latin typeface="Symbol"/>
                <a:cs typeface="Symbol"/>
              </a:rPr>
              <a:t></a:t>
            </a:r>
            <a:r>
              <a:rPr sz="2175" i="1" spc="-232" baseline="9578" dirty="0">
                <a:latin typeface="Arial"/>
                <a:cs typeface="Arial"/>
              </a:rPr>
              <a:t>P</a:t>
            </a:r>
            <a:r>
              <a:rPr sz="1275" i="1" spc="7" baseline="-9803" dirty="0">
                <a:latin typeface="Arial"/>
                <a:cs typeface="Arial"/>
              </a:rPr>
              <a:t>n</a:t>
            </a:r>
            <a:r>
              <a:rPr sz="1275" i="1" baseline="-9803" dirty="0">
                <a:latin typeface="Arial"/>
                <a:cs typeface="Arial"/>
              </a:rPr>
              <a:t> </a:t>
            </a:r>
            <a:r>
              <a:rPr sz="1275" i="1" spc="104" baseline="-9803" dirty="0">
                <a:latin typeface="Arial"/>
                <a:cs typeface="Arial"/>
              </a:rPr>
              <a:t> </a:t>
            </a:r>
            <a:r>
              <a:rPr sz="2175" spc="30" baseline="9578" dirty="0">
                <a:latin typeface="Symbol"/>
                <a:cs typeface="Symbol"/>
              </a:rPr>
              <a:t></a:t>
            </a:r>
            <a:r>
              <a:rPr sz="2175" spc="-209" baseline="9578" dirty="0">
                <a:latin typeface="Times New Roman"/>
                <a:cs typeface="Times New Roman"/>
              </a:rPr>
              <a:t> </a:t>
            </a:r>
            <a:r>
              <a:rPr sz="2175" spc="202" baseline="9578" dirty="0">
                <a:latin typeface="Arial"/>
                <a:cs typeface="Arial"/>
              </a:rPr>
              <a:t>1</a:t>
            </a:r>
            <a:r>
              <a:rPr sz="2175" spc="15" baseline="9578" dirty="0">
                <a:latin typeface="Arial"/>
                <a:cs typeface="Arial"/>
              </a:rPr>
              <a:t>,</a:t>
            </a:r>
            <a:endParaRPr sz="2175" baseline="95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557" y="1787026"/>
            <a:ext cx="8749030" cy="158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080" indent="-52069">
              <a:lnSpc>
                <a:spcPct val="101800"/>
              </a:lnSpc>
            </a:pPr>
            <a:r>
              <a:rPr sz="1800" spc="-5" dirty="0">
                <a:latin typeface="Calibri"/>
                <a:cs typeface="Calibri"/>
              </a:rPr>
              <a:t>sur laquelle on associe une mesure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probabilité telle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700" i="1" spc="-90" dirty="0">
                <a:latin typeface="Arial"/>
                <a:cs typeface="Arial"/>
              </a:rPr>
              <a:t>P</a:t>
            </a:r>
            <a:r>
              <a:rPr sz="1500" i="1" spc="-135" baseline="-25000" dirty="0">
                <a:latin typeface="Arial"/>
                <a:cs typeface="Arial"/>
              </a:rPr>
              <a:t>n </a:t>
            </a:r>
            <a:r>
              <a:rPr sz="1700" spc="5" dirty="0">
                <a:latin typeface="Symbol"/>
                <a:cs typeface="Symbol"/>
              </a:rPr>
              <a:t></a:t>
            </a:r>
            <a:r>
              <a:rPr sz="1700" spc="5" dirty="0">
                <a:latin typeface="Arial"/>
                <a:cs typeface="Arial"/>
              </a:rPr>
              <a:t>[0,1] </a:t>
            </a:r>
            <a:r>
              <a:rPr sz="1800" spc="-10" dirty="0">
                <a:latin typeface="Calibri"/>
                <a:cs typeface="Calibri"/>
              </a:rPr>
              <a:t>avec </a:t>
            </a:r>
            <a:r>
              <a:rPr sz="1800" spc="-5" dirty="0">
                <a:latin typeface="Calibri"/>
                <a:cs typeface="Calibri"/>
              </a:rPr>
              <a:t>pour un événement  </a:t>
            </a:r>
            <a:r>
              <a:rPr sz="2700" spc="-15" baseline="1543" dirty="0">
                <a:latin typeface="Calibri"/>
                <a:cs typeface="Calibri"/>
              </a:rPr>
              <a:t>élémentaire </a:t>
            </a:r>
            <a:r>
              <a:rPr sz="2700" baseline="1543" dirty="0">
                <a:latin typeface="Calibri"/>
                <a:cs typeface="Calibri"/>
              </a:rPr>
              <a:t>{x</a:t>
            </a:r>
            <a:r>
              <a:rPr sz="1800" baseline="-18518" dirty="0">
                <a:latin typeface="Calibri"/>
                <a:cs typeface="Calibri"/>
              </a:rPr>
              <a:t>n</a:t>
            </a:r>
            <a:r>
              <a:rPr sz="2700" baseline="1543" dirty="0">
                <a:latin typeface="Calibri"/>
                <a:cs typeface="Calibri"/>
              </a:rPr>
              <a:t>} </a:t>
            </a:r>
            <a:r>
              <a:rPr sz="2700" spc="-7" baseline="1543" dirty="0">
                <a:latin typeface="Calibri"/>
                <a:cs typeface="Calibri"/>
              </a:rPr>
              <a:t>on </a:t>
            </a:r>
            <a:r>
              <a:rPr sz="2700" baseline="1543" dirty="0">
                <a:latin typeface="Calibri"/>
                <a:cs typeface="Calibri"/>
              </a:rPr>
              <a:t>a </a:t>
            </a:r>
            <a:r>
              <a:rPr sz="2700" i="1" spc="-7" baseline="1543" dirty="0">
                <a:latin typeface="Calibri"/>
                <a:cs typeface="Calibri"/>
              </a:rPr>
              <a:t>P</a:t>
            </a:r>
            <a:r>
              <a:rPr sz="1800" spc="-7" baseline="-18518" dirty="0">
                <a:latin typeface="Calibri"/>
                <a:cs typeface="Calibri"/>
              </a:rPr>
              <a:t>n  </a:t>
            </a:r>
            <a:r>
              <a:rPr sz="2700" baseline="1543" dirty="0">
                <a:latin typeface="Calibri"/>
                <a:cs typeface="Calibri"/>
              </a:rPr>
              <a:t>= </a:t>
            </a:r>
            <a:r>
              <a:rPr sz="2700" i="1" spc="-7" baseline="1543" dirty="0">
                <a:latin typeface="Calibri"/>
                <a:cs typeface="Calibri"/>
              </a:rPr>
              <a:t>P</a:t>
            </a:r>
            <a:r>
              <a:rPr sz="2700" spc="-7" baseline="1543" dirty="0">
                <a:latin typeface="Calibri"/>
                <a:cs typeface="Calibri"/>
              </a:rPr>
              <a:t>({x</a:t>
            </a:r>
            <a:r>
              <a:rPr sz="1800" spc="-7" baseline="-18518" dirty="0">
                <a:latin typeface="Calibri"/>
                <a:cs typeface="Calibri"/>
              </a:rPr>
              <a:t>n</a:t>
            </a:r>
            <a:r>
              <a:rPr sz="2700" spc="-7" baseline="1543" dirty="0">
                <a:latin typeface="Calibri"/>
                <a:cs typeface="Calibri"/>
              </a:rPr>
              <a:t>}), </a:t>
            </a:r>
            <a:r>
              <a:rPr sz="2700" spc="-15" baseline="1543" dirty="0">
                <a:latin typeface="Calibri"/>
                <a:cs typeface="Calibri"/>
              </a:rPr>
              <a:t>alors </a:t>
            </a:r>
            <a:r>
              <a:rPr sz="2700" spc="-7" baseline="1543" dirty="0">
                <a:latin typeface="Calibri"/>
                <a:cs typeface="Calibri"/>
              </a:rPr>
              <a:t>pour un événement </a:t>
            </a:r>
            <a:r>
              <a:rPr sz="1800" i="1" spc="70" dirty="0">
                <a:latin typeface="Arial"/>
                <a:cs typeface="Arial"/>
              </a:rPr>
              <a:t>A </a:t>
            </a:r>
            <a:r>
              <a:rPr sz="1800" spc="275" dirty="0">
                <a:latin typeface="Symbol"/>
                <a:cs typeface="Symbol"/>
              </a:rPr>
              <a:t>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on </a:t>
            </a:r>
            <a:r>
              <a:rPr sz="2700" baseline="1543" dirty="0">
                <a:latin typeface="Calibri"/>
                <a:cs typeface="Calibri"/>
              </a:rPr>
              <a:t>peut </a:t>
            </a:r>
            <a:r>
              <a:rPr sz="2700" spc="-15" baseline="1543" dirty="0">
                <a:latin typeface="Calibri"/>
                <a:cs typeface="Calibri"/>
              </a:rPr>
              <a:t>écrire </a:t>
            </a:r>
            <a:r>
              <a:rPr sz="2700" baseline="1543" dirty="0">
                <a:latin typeface="Calibri"/>
                <a:cs typeface="Calibri"/>
              </a:rPr>
              <a:t>:</a:t>
            </a:r>
            <a:endParaRPr sz="2700" baseline="1543">
              <a:latin typeface="Calibri"/>
              <a:cs typeface="Calibri"/>
            </a:endParaRPr>
          </a:p>
          <a:p>
            <a:pPr marR="832485" algn="ctr">
              <a:lnSpc>
                <a:spcPct val="100000"/>
              </a:lnSpc>
              <a:spcBef>
                <a:spcPts val="305"/>
              </a:spcBef>
              <a:tabLst>
                <a:tab pos="928369" algn="l"/>
              </a:tabLst>
            </a:pPr>
            <a:r>
              <a:rPr sz="2000" i="1" spc="90" dirty="0">
                <a:latin typeface="Arial"/>
                <a:cs typeface="Arial"/>
              </a:rPr>
              <a:t>P</a:t>
            </a:r>
            <a:r>
              <a:rPr sz="2000" spc="90" dirty="0">
                <a:latin typeface="Arial"/>
                <a:cs typeface="Arial"/>
              </a:rPr>
              <a:t>(</a:t>
            </a:r>
            <a:r>
              <a:rPr sz="2000" i="1" spc="90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)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40" dirty="0">
                <a:latin typeface="Symbol"/>
                <a:cs typeface="Symbol"/>
              </a:rPr>
              <a:t></a:t>
            </a:r>
            <a:r>
              <a:rPr sz="2000" spc="40" dirty="0">
                <a:latin typeface="Times New Roman"/>
                <a:cs typeface="Times New Roman"/>
              </a:rPr>
              <a:t>	</a:t>
            </a:r>
            <a:r>
              <a:rPr sz="4575" spc="67" baseline="-8196" dirty="0">
                <a:latin typeface="Symbol"/>
                <a:cs typeface="Symbol"/>
              </a:rPr>
              <a:t></a:t>
            </a:r>
            <a:r>
              <a:rPr sz="4575" spc="67" baseline="-8196" dirty="0">
                <a:latin typeface="Times New Roman"/>
                <a:cs typeface="Times New Roman"/>
              </a:rPr>
              <a:t> </a:t>
            </a:r>
            <a:r>
              <a:rPr sz="2000" i="1" spc="90" dirty="0">
                <a:latin typeface="Arial"/>
                <a:cs typeface="Arial"/>
              </a:rPr>
              <a:t>P</a:t>
            </a:r>
            <a:r>
              <a:rPr sz="2000" spc="90" dirty="0">
                <a:latin typeface="Arial"/>
                <a:cs typeface="Arial"/>
              </a:rPr>
              <a:t>(</a:t>
            </a:r>
            <a:r>
              <a:rPr sz="2000" i="1" spc="90" dirty="0">
                <a:latin typeface="Arial"/>
                <a:cs typeface="Arial"/>
              </a:rPr>
              <a:t>x</a:t>
            </a:r>
            <a:r>
              <a:rPr sz="1725" i="1" spc="135" baseline="-26570" dirty="0">
                <a:latin typeface="Arial"/>
                <a:cs typeface="Arial"/>
              </a:rPr>
              <a:t>n</a:t>
            </a:r>
            <a:r>
              <a:rPr sz="1725" i="1" spc="120" baseline="-2657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R="673100" algn="ctr">
              <a:lnSpc>
                <a:spcPct val="100000"/>
              </a:lnSpc>
              <a:spcBef>
                <a:spcPts val="170"/>
              </a:spcBef>
            </a:pPr>
            <a:r>
              <a:rPr sz="1150" i="1" spc="50" dirty="0">
                <a:latin typeface="Arial"/>
                <a:cs typeface="Arial"/>
              </a:rPr>
              <a:t>n</a:t>
            </a:r>
            <a:r>
              <a:rPr sz="1150" spc="40" dirty="0">
                <a:latin typeface="Arial"/>
                <a:cs typeface="Arial"/>
              </a:rPr>
              <a:t>,</a:t>
            </a:r>
            <a:r>
              <a:rPr sz="1150" i="1" spc="30" dirty="0">
                <a:latin typeface="Arial"/>
                <a:cs typeface="Arial"/>
              </a:rPr>
              <a:t>x</a:t>
            </a:r>
            <a:r>
              <a:rPr sz="1275" i="1" spc="7" baseline="-19607" dirty="0">
                <a:latin typeface="Arial"/>
                <a:cs typeface="Arial"/>
              </a:rPr>
              <a:t>n</a:t>
            </a:r>
            <a:r>
              <a:rPr sz="1275" i="1" spc="-232" baseline="-19607" dirty="0">
                <a:latin typeface="Arial"/>
                <a:cs typeface="Arial"/>
              </a:rPr>
              <a:t> </a:t>
            </a:r>
            <a:r>
              <a:rPr sz="1150" spc="-5" dirty="0">
                <a:latin typeface="Symbol"/>
                <a:cs typeface="Symbol"/>
              </a:rPr>
              <a:t></a:t>
            </a:r>
            <a:r>
              <a:rPr sz="1150" i="1" spc="4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spc="-10" dirty="0">
                <a:latin typeface="Calibri"/>
                <a:cs typeface="Calibri"/>
              </a:rPr>
              <a:t>comme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propriété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Times New Roman"/>
                <a:cs typeface="Times New Roman"/>
              </a:rPr>
              <a:t>ϭ-additivité est vérifiée, alors on peut encore écrire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089" y="3976392"/>
            <a:ext cx="880681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37235" algn="ctr">
              <a:lnSpc>
                <a:spcPct val="100000"/>
              </a:lnSpc>
            </a:pPr>
            <a:r>
              <a:rPr sz="1150" i="1" spc="45" dirty="0">
                <a:latin typeface="Arial"/>
                <a:cs typeface="Arial"/>
              </a:rPr>
              <a:t>n</a:t>
            </a:r>
            <a:r>
              <a:rPr sz="1150" spc="45" dirty="0">
                <a:latin typeface="Arial"/>
                <a:cs typeface="Arial"/>
              </a:rPr>
              <a:t>,</a:t>
            </a:r>
            <a:r>
              <a:rPr sz="1150" i="1" spc="25" dirty="0">
                <a:latin typeface="Arial"/>
                <a:cs typeface="Arial"/>
              </a:rPr>
              <a:t>x</a:t>
            </a:r>
            <a:r>
              <a:rPr sz="1275" i="1" spc="7" baseline="-19607" dirty="0">
                <a:latin typeface="Arial"/>
                <a:cs typeface="Arial"/>
              </a:rPr>
              <a:t>n</a:t>
            </a:r>
            <a:r>
              <a:rPr sz="1275" i="1" spc="-232" baseline="-19607" dirty="0">
                <a:latin typeface="Arial"/>
                <a:cs typeface="Arial"/>
              </a:rPr>
              <a:t> </a:t>
            </a:r>
            <a:r>
              <a:rPr sz="1150" spc="-55" dirty="0">
                <a:latin typeface="Symbol"/>
                <a:cs typeface="Symbol"/>
              </a:rPr>
              <a:t></a:t>
            </a:r>
            <a:endParaRPr sz="1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Donc, </a:t>
            </a:r>
            <a:r>
              <a:rPr sz="1800" spc="-5" dirty="0">
                <a:latin typeface="Times New Roman"/>
                <a:cs typeface="Times New Roman"/>
              </a:rPr>
              <a:t>comme </a:t>
            </a:r>
            <a:r>
              <a:rPr sz="1800" dirty="0">
                <a:latin typeface="Times New Roman"/>
                <a:cs typeface="Times New Roman"/>
              </a:rPr>
              <a:t>pour chaque éventualité ‘discrète’ dans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5" dirty="0">
                <a:latin typeface="Calibri"/>
                <a:cs typeface="Calibri"/>
              </a:rPr>
              <a:t>(Ω) </a:t>
            </a:r>
            <a:r>
              <a:rPr sz="1800" dirty="0">
                <a:latin typeface="Times New Roman"/>
                <a:cs typeface="Times New Roman"/>
              </a:rPr>
              <a:t>on définit une valeur de probabilité,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la loi de probabilité </a:t>
            </a:r>
            <a:r>
              <a:rPr sz="1800" spc="-5" dirty="0">
                <a:latin typeface="Times New Roman"/>
                <a:cs typeface="Times New Roman"/>
              </a:rPr>
              <a:t>sur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5" dirty="0">
                <a:latin typeface="Calibri"/>
                <a:cs typeface="Calibri"/>
              </a:rPr>
              <a:t>(Ω) </a:t>
            </a:r>
            <a:r>
              <a:rPr sz="1800" spc="-10" dirty="0">
                <a:latin typeface="Calibri"/>
                <a:cs typeface="Calibri"/>
              </a:rPr>
              <a:t>est dite </a:t>
            </a:r>
            <a:r>
              <a:rPr sz="1800" spc="-5" dirty="0">
                <a:latin typeface="Calibri"/>
                <a:cs typeface="Calibri"/>
              </a:rPr>
              <a:t>loi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discrète.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1724" y="3623047"/>
            <a:ext cx="7988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70" dirty="0">
                <a:latin typeface="Arial"/>
                <a:cs typeface="Arial"/>
              </a:rPr>
              <a:t>P</a:t>
            </a:r>
            <a:r>
              <a:rPr sz="2000" spc="70" dirty="0">
                <a:latin typeface="Arial"/>
                <a:cs typeface="Arial"/>
              </a:rPr>
              <a:t>(</a:t>
            </a:r>
            <a:r>
              <a:rPr sz="2000" spc="70" dirty="0">
                <a:latin typeface="Symbol"/>
                <a:cs typeface="Symbol"/>
              </a:rPr>
              <a:t></a:t>
            </a:r>
            <a:r>
              <a:rPr sz="2000" spc="70" dirty="0">
                <a:latin typeface="Arial"/>
                <a:cs typeface="Arial"/>
              </a:rPr>
              <a:t>)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4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3687" y="3623047"/>
            <a:ext cx="3581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latin typeface="Symbol"/>
                <a:cs typeface="Symbol"/>
              </a:rPr>
              <a:t>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1125" y="3558836"/>
            <a:ext cx="67183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15"/>
              </a:lnSpc>
            </a:pPr>
            <a:r>
              <a:rPr sz="4575" spc="67" baseline="1821" dirty="0">
                <a:latin typeface="Symbol"/>
                <a:cs typeface="Symbol"/>
              </a:rPr>
              <a:t></a:t>
            </a:r>
            <a:r>
              <a:rPr sz="4575" spc="292" baseline="1821" dirty="0">
                <a:latin typeface="Times New Roman"/>
                <a:cs typeface="Times New Roman"/>
              </a:rPr>
              <a:t> </a:t>
            </a:r>
            <a:r>
              <a:rPr sz="3000" i="1" spc="-127" baseline="15277" dirty="0">
                <a:latin typeface="Arial"/>
                <a:cs typeface="Arial"/>
              </a:rPr>
              <a:t>P</a:t>
            </a:r>
            <a:r>
              <a:rPr sz="1150" i="1" spc="-85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401" y="1074165"/>
            <a:ext cx="8976995" cy="196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1 . Loi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discrète uniforme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(équiprobable):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280035" marR="5080" indent="-52069">
              <a:lnSpc>
                <a:spcPct val="102800"/>
              </a:lnSpc>
            </a:pP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(Ω, </a:t>
            </a:r>
            <a:r>
              <a:rPr sz="1800" spc="-5" dirty="0">
                <a:latin typeface="Blackadder ITC"/>
                <a:cs typeface="Blackadder ITC"/>
              </a:rPr>
              <a:t>F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i="1" spc="-1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dirty="0">
                <a:latin typeface="Calibri"/>
                <a:cs typeface="Calibri"/>
              </a:rPr>
              <a:t>espace </a:t>
            </a:r>
            <a:r>
              <a:rPr sz="1800" spc="-5" dirty="0">
                <a:latin typeface="Calibri"/>
                <a:cs typeface="Calibri"/>
              </a:rPr>
              <a:t>probabilisé dont </a:t>
            </a:r>
            <a:r>
              <a:rPr sz="1800" spc="-15" dirty="0">
                <a:latin typeface="Calibri"/>
                <a:cs typeface="Calibri"/>
              </a:rPr>
              <a:t>l’univers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dénombrable </a:t>
            </a:r>
            <a:r>
              <a:rPr sz="1800" dirty="0">
                <a:latin typeface="Calibri"/>
                <a:cs typeface="Calibri"/>
              </a:rPr>
              <a:t>fini </a:t>
            </a:r>
            <a:r>
              <a:rPr sz="1800" spc="-10" dirty="0">
                <a:latin typeface="Calibri"/>
                <a:cs typeface="Calibri"/>
              </a:rPr>
              <a:t>contenant </a:t>
            </a:r>
            <a:r>
              <a:rPr sz="1800" i="1" dirty="0">
                <a:latin typeface="Calibri"/>
                <a:cs typeface="Calibri"/>
              </a:rPr>
              <a:t>n  </a:t>
            </a:r>
            <a:r>
              <a:rPr sz="1800" spc="-10" dirty="0">
                <a:latin typeface="Calibri"/>
                <a:cs typeface="Calibri"/>
              </a:rPr>
              <a:t>possibilité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Card</a:t>
            </a:r>
            <a:r>
              <a:rPr sz="1800" spc="-5" dirty="0">
                <a:latin typeface="Calibri"/>
                <a:cs typeface="Calibri"/>
              </a:rPr>
              <a:t>(Ω)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i="1" spc="-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). Si la </a:t>
            </a:r>
            <a:r>
              <a:rPr sz="1800" dirty="0">
                <a:latin typeface="Calibri"/>
                <a:cs typeface="Calibri"/>
              </a:rPr>
              <a:t>loi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i="1" dirty="0">
                <a:latin typeface="Calibri"/>
                <a:cs typeface="Calibri"/>
              </a:rPr>
              <a:t>p </a:t>
            </a:r>
            <a:r>
              <a:rPr sz="1800" spc="-10" dirty="0">
                <a:latin typeface="Calibri"/>
                <a:cs typeface="Calibri"/>
              </a:rPr>
              <a:t>est telle </a:t>
            </a:r>
            <a:r>
              <a:rPr sz="1800" spc="-5" dirty="0">
                <a:latin typeface="Calibri"/>
                <a:cs typeface="Calibri"/>
              </a:rPr>
              <a:t>que chaque événement </a:t>
            </a:r>
            <a:r>
              <a:rPr sz="1800" spc="-10" dirty="0">
                <a:latin typeface="Calibri"/>
                <a:cs typeface="Calibri"/>
              </a:rPr>
              <a:t>élémentaire  </a:t>
            </a:r>
            <a:r>
              <a:rPr sz="1800" dirty="0">
                <a:latin typeface="Calibri"/>
                <a:cs typeface="Calibri"/>
              </a:rPr>
              <a:t>de Ω soit </a:t>
            </a:r>
            <a:r>
              <a:rPr sz="1800" spc="-5" dirty="0">
                <a:latin typeface="Calibri"/>
                <a:cs typeface="Calibri"/>
              </a:rPr>
              <a:t>équiprobable, </a:t>
            </a:r>
            <a:r>
              <a:rPr sz="1800" spc="-35" dirty="0">
                <a:latin typeface="Calibri"/>
                <a:cs typeface="Calibri"/>
              </a:rPr>
              <a:t>c’est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dire,</a:t>
            </a:r>
            <a:endParaRPr sz="1800">
              <a:latin typeface="Calibri"/>
              <a:cs typeface="Calibri"/>
            </a:endParaRPr>
          </a:p>
          <a:p>
            <a:pPr marL="1936750">
              <a:lnSpc>
                <a:spcPct val="100000"/>
              </a:lnSpc>
              <a:spcBef>
                <a:spcPts val="1200"/>
              </a:spcBef>
            </a:pPr>
            <a:r>
              <a:rPr sz="1800" spc="10" dirty="0">
                <a:latin typeface="Symbol"/>
                <a:cs typeface="Symbol"/>
              </a:rPr>
              <a:t></a:t>
            </a:r>
            <a:r>
              <a:rPr sz="1800" spc="10" dirty="0">
                <a:latin typeface="Arial"/>
                <a:cs typeface="Arial"/>
              </a:rPr>
              <a:t>1</a:t>
            </a:r>
            <a:r>
              <a:rPr sz="1800" spc="10" dirty="0">
                <a:latin typeface="Symbol"/>
                <a:cs typeface="Symbol"/>
              </a:rPr>
              <a:t>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i="1" spc="30" dirty="0">
                <a:latin typeface="Arial"/>
                <a:cs typeface="Arial"/>
              </a:rPr>
              <a:t>k</a:t>
            </a:r>
            <a:r>
              <a:rPr sz="1800" spc="30" dirty="0">
                <a:latin typeface="Arial"/>
                <a:cs typeface="Arial"/>
              </a:rPr>
              <a:t>,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i="1" spc="15" dirty="0">
                <a:latin typeface="Arial"/>
                <a:cs typeface="Arial"/>
              </a:rPr>
              <a:t>j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spc="40" dirty="0">
                <a:latin typeface="Symbol"/>
                <a:cs typeface="Symbol"/>
              </a:rPr>
              <a:t>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i="1" spc="-90" dirty="0">
                <a:latin typeface="Arial"/>
                <a:cs typeface="Arial"/>
              </a:rPr>
              <a:t>P</a:t>
            </a:r>
            <a:r>
              <a:rPr sz="1575" i="1" spc="-135" baseline="-26455" dirty="0">
                <a:latin typeface="Arial"/>
                <a:cs typeface="Arial"/>
              </a:rPr>
              <a:t>k  </a:t>
            </a:r>
            <a:r>
              <a:rPr sz="1575" i="1" spc="15" baseline="-26455" dirty="0">
                <a:latin typeface="Arial"/>
                <a:cs typeface="Arial"/>
              </a:rPr>
              <a:t> </a:t>
            </a:r>
            <a:r>
              <a:rPr sz="1800" spc="40" dirty="0">
                <a:latin typeface="Symbol"/>
                <a:cs typeface="Symbol"/>
              </a:rPr>
              <a:t>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Arial"/>
                <a:cs typeface="Arial"/>
              </a:rPr>
              <a:t>P</a:t>
            </a:r>
            <a:r>
              <a:rPr sz="1800" spc="45" dirty="0">
                <a:latin typeface="Arial"/>
                <a:cs typeface="Arial"/>
              </a:rPr>
              <a:t>({</a:t>
            </a:r>
            <a:r>
              <a:rPr sz="1800" i="1" spc="45" dirty="0">
                <a:latin typeface="Arial"/>
                <a:cs typeface="Arial"/>
              </a:rPr>
              <a:t>x</a:t>
            </a:r>
            <a:r>
              <a:rPr sz="1575" i="1" spc="67" baseline="-26455" dirty="0">
                <a:latin typeface="Arial"/>
                <a:cs typeface="Arial"/>
              </a:rPr>
              <a:t>k</a:t>
            </a:r>
            <a:r>
              <a:rPr sz="1575" i="1" spc="-44" baseline="-264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}),</a:t>
            </a:r>
            <a:r>
              <a:rPr sz="1800" i="1" spc="5" dirty="0">
                <a:latin typeface="Arial"/>
                <a:cs typeface="Arial"/>
              </a:rPr>
              <a:t>P</a:t>
            </a:r>
            <a:r>
              <a:rPr sz="1575" i="1" spc="7" baseline="-26455" dirty="0">
                <a:latin typeface="Arial"/>
                <a:cs typeface="Arial"/>
              </a:rPr>
              <a:t>j </a:t>
            </a:r>
            <a:r>
              <a:rPr sz="1575" i="1" spc="225" baseline="-26455" dirty="0">
                <a:latin typeface="Arial"/>
                <a:cs typeface="Arial"/>
              </a:rPr>
              <a:t> </a:t>
            </a:r>
            <a:r>
              <a:rPr sz="1800" spc="40" dirty="0">
                <a:latin typeface="Symbol"/>
                <a:cs typeface="Symbol"/>
              </a:rPr>
              <a:t>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Arial"/>
                <a:cs typeface="Arial"/>
              </a:rPr>
              <a:t>P</a:t>
            </a:r>
            <a:r>
              <a:rPr sz="1800" spc="70" dirty="0">
                <a:latin typeface="Arial"/>
                <a:cs typeface="Arial"/>
              </a:rPr>
              <a:t>({</a:t>
            </a:r>
            <a:r>
              <a:rPr sz="1800" i="1" spc="70" dirty="0">
                <a:latin typeface="Arial"/>
                <a:cs typeface="Arial"/>
              </a:rPr>
              <a:t>x</a:t>
            </a:r>
            <a:r>
              <a:rPr sz="1575" i="1" spc="104" baseline="-26455" dirty="0">
                <a:latin typeface="Arial"/>
                <a:cs typeface="Arial"/>
              </a:rPr>
              <a:t>j</a:t>
            </a:r>
            <a:r>
              <a:rPr sz="1575" i="1" baseline="-264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})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75" dirty="0">
                <a:latin typeface="Symbol"/>
                <a:cs typeface="Symbol"/>
              </a:rPr>
              <a:t>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i="1" spc="-80" dirty="0">
                <a:latin typeface="Arial"/>
                <a:cs typeface="Arial"/>
              </a:rPr>
              <a:t>P</a:t>
            </a:r>
            <a:r>
              <a:rPr sz="1575" i="1" spc="-120" baseline="-26455" dirty="0">
                <a:latin typeface="Arial"/>
                <a:cs typeface="Arial"/>
              </a:rPr>
              <a:t>k  </a:t>
            </a:r>
            <a:r>
              <a:rPr sz="1575" i="1" spc="-22" baseline="-26455" dirty="0">
                <a:latin typeface="Arial"/>
                <a:cs typeface="Arial"/>
              </a:rPr>
              <a:t> </a:t>
            </a:r>
            <a:r>
              <a:rPr sz="1800" spc="40" dirty="0">
                <a:latin typeface="Symbol"/>
                <a:cs typeface="Symbol"/>
              </a:rPr>
              <a:t>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575" i="1" spc="-7" baseline="-26455" dirty="0">
                <a:latin typeface="Arial"/>
                <a:cs typeface="Arial"/>
              </a:rPr>
              <a:t>j</a:t>
            </a:r>
            <a:endParaRPr sz="1575" baseline="-2645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8388" y="353068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17" y="0"/>
                </a:lnTo>
              </a:path>
            </a:pathLst>
          </a:custGeom>
          <a:ln w="9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28271" y="3215582"/>
            <a:ext cx="15494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" y="3359146"/>
            <a:ext cx="2219960" cy="5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aseline="-4629" dirty="0">
                <a:latin typeface="Calibri"/>
                <a:cs typeface="Calibri"/>
              </a:rPr>
              <a:t>Comme </a:t>
            </a:r>
            <a:r>
              <a:rPr sz="1800" i="1" spc="40" dirty="0">
                <a:latin typeface="Arial"/>
                <a:cs typeface="Arial"/>
              </a:rPr>
              <a:t>P</a:t>
            </a:r>
            <a:r>
              <a:rPr sz="1800" spc="40" dirty="0">
                <a:latin typeface="Arial"/>
                <a:cs typeface="Arial"/>
              </a:rPr>
              <a:t>(</a:t>
            </a:r>
            <a:r>
              <a:rPr sz="1800" spc="40" dirty="0">
                <a:latin typeface="Symbol"/>
                <a:cs typeface="Symbol"/>
              </a:rPr>
              <a:t></a:t>
            </a:r>
            <a:r>
              <a:rPr sz="1800" spc="40" dirty="0">
                <a:latin typeface="Arial"/>
                <a:cs typeface="Arial"/>
              </a:rPr>
              <a:t>)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Arial"/>
                <a:cs typeface="Arial"/>
              </a:rPr>
              <a:t>1</a:t>
            </a:r>
            <a:r>
              <a:rPr sz="1800" spc="85" dirty="0">
                <a:latin typeface="Symbol"/>
                <a:cs typeface="Symbol"/>
              </a:rPr>
              <a:t>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i="1" spc="-100" dirty="0">
                <a:latin typeface="Arial"/>
                <a:cs typeface="Arial"/>
              </a:rPr>
              <a:t>P</a:t>
            </a:r>
            <a:r>
              <a:rPr sz="1575" i="1" spc="-150" baseline="-26455" dirty="0">
                <a:latin typeface="Arial"/>
                <a:cs typeface="Arial"/>
              </a:rPr>
              <a:t>k</a:t>
            </a:r>
            <a:endParaRPr sz="1575" baseline="-2645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Card(A) </a:t>
            </a:r>
            <a:r>
              <a:rPr sz="1800" dirty="0">
                <a:latin typeface="Calibri"/>
                <a:cs typeface="Calibri"/>
              </a:rPr>
              <a:t>= m </a:t>
            </a:r>
            <a:r>
              <a:rPr sz="1800" dirty="0">
                <a:latin typeface="Times New Roman"/>
                <a:cs typeface="Times New Roman"/>
              </a:rPr>
              <a:t>, on 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6173" y="3378072"/>
            <a:ext cx="555879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  <a:tabLst>
                <a:tab pos="472440" algn="l"/>
              </a:tabLst>
            </a:pPr>
            <a:r>
              <a:rPr sz="2700" spc="22" baseline="4629" dirty="0">
                <a:latin typeface="Symbol"/>
                <a:cs typeface="Symbol"/>
              </a:rPr>
              <a:t></a:t>
            </a:r>
            <a:r>
              <a:rPr sz="2700" spc="22" baseline="4629" dirty="0">
                <a:latin typeface="Times New Roman"/>
                <a:cs typeface="Times New Roman"/>
              </a:rPr>
              <a:t>	</a:t>
            </a:r>
            <a:r>
              <a:rPr sz="2700" spc="7" baseline="4629" dirty="0">
                <a:latin typeface="Symbol"/>
                <a:cs typeface="Symbol"/>
              </a:rPr>
              <a:t></a:t>
            </a:r>
            <a:r>
              <a:rPr sz="2700" spc="7" baseline="4629" dirty="0">
                <a:latin typeface="Arial"/>
                <a:cs typeface="Arial"/>
              </a:rPr>
              <a:t>1</a:t>
            </a:r>
            <a:r>
              <a:rPr sz="2700" spc="7" baseline="4629" dirty="0">
                <a:latin typeface="Symbol"/>
                <a:cs typeface="Symbol"/>
              </a:rPr>
              <a:t></a:t>
            </a:r>
            <a:r>
              <a:rPr sz="2700" spc="7" baseline="4629" dirty="0">
                <a:latin typeface="Times New Roman"/>
                <a:cs typeface="Times New Roman"/>
              </a:rPr>
              <a:t> </a:t>
            </a:r>
            <a:r>
              <a:rPr sz="2700" i="1" spc="22" baseline="4629" dirty="0">
                <a:latin typeface="Arial"/>
                <a:cs typeface="Arial"/>
              </a:rPr>
              <a:t>k </a:t>
            </a:r>
            <a:r>
              <a:rPr sz="2700" spc="22" baseline="4629" dirty="0">
                <a:latin typeface="Symbol"/>
                <a:cs typeface="Symbol"/>
              </a:rPr>
              <a:t></a:t>
            </a:r>
            <a:r>
              <a:rPr sz="2700" spc="22" baseline="4629" dirty="0">
                <a:latin typeface="Times New Roman"/>
                <a:cs typeface="Times New Roman"/>
              </a:rPr>
              <a:t> </a:t>
            </a:r>
            <a:r>
              <a:rPr sz="2700" i="1" spc="22" baseline="4629" dirty="0">
                <a:latin typeface="Arial"/>
                <a:cs typeface="Arial"/>
              </a:rPr>
              <a:t>n </a:t>
            </a:r>
            <a:r>
              <a:rPr sz="1800" spc="-5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Donc pour un </a:t>
            </a:r>
            <a:r>
              <a:rPr sz="1800" spc="-5" dirty="0">
                <a:latin typeface="Calibri"/>
                <a:cs typeface="Calibri"/>
              </a:rPr>
              <a:t>événement </a:t>
            </a:r>
            <a:r>
              <a:rPr sz="1800" dirty="0">
                <a:latin typeface="Calibri"/>
                <a:cs typeface="Calibri"/>
              </a:rPr>
              <a:t>A dans Ω </a:t>
            </a:r>
            <a:r>
              <a:rPr sz="1800" spc="-10" dirty="0">
                <a:latin typeface="Calibri"/>
                <a:cs typeface="Calibri"/>
              </a:rPr>
              <a:t>tel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ts val="1705"/>
              </a:lnSpc>
            </a:pPr>
            <a:r>
              <a:rPr sz="1800" i="1" spc="1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6647" y="4352191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332" y="0"/>
                </a:lnTo>
              </a:path>
            </a:pathLst>
          </a:custGeom>
          <a:ln w="9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7202" y="435219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292" y="0"/>
                </a:lnTo>
              </a:path>
            </a:pathLst>
          </a:custGeom>
          <a:ln w="9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54620" y="4180347"/>
            <a:ext cx="6927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55" dirty="0">
                <a:latin typeface="Arial"/>
                <a:cs typeface="Arial"/>
              </a:rPr>
              <a:t>P</a:t>
            </a:r>
            <a:r>
              <a:rPr sz="1800" spc="55" dirty="0">
                <a:latin typeface="Arial"/>
                <a:cs typeface="Arial"/>
              </a:rPr>
              <a:t>(</a:t>
            </a:r>
            <a:r>
              <a:rPr sz="1800" i="1" spc="55" dirty="0">
                <a:latin typeface="Arial"/>
                <a:cs typeface="Arial"/>
              </a:rPr>
              <a:t>A</a:t>
            </a:r>
            <a:r>
              <a:rPr sz="1800" spc="55" dirty="0">
                <a:latin typeface="Arial"/>
                <a:cs typeface="Arial"/>
              </a:rPr>
              <a:t>)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22, 5</a:t>
            </a:r>
            <a:r>
              <a:rPr sz="1800" spc="-7" baseline="25462" dirty="0"/>
              <a:t>ieme 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-25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3941986" y="4036813"/>
            <a:ext cx="177609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i="1" spc="22" baseline="-35493" dirty="0">
                <a:latin typeface="Arial"/>
                <a:cs typeface="Arial"/>
              </a:rPr>
              <a:t>P </a:t>
            </a:r>
            <a:r>
              <a:rPr sz="2700" spc="22" baseline="-35493" dirty="0">
                <a:latin typeface="Symbol"/>
                <a:cs typeface="Symbol"/>
              </a:rPr>
              <a:t></a:t>
            </a:r>
            <a:r>
              <a:rPr sz="2700" spc="22" baseline="-35493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Arial"/>
                <a:cs typeface="Arial"/>
              </a:rPr>
              <a:t>m </a:t>
            </a:r>
            <a:r>
              <a:rPr sz="2700" spc="22" baseline="-35493" dirty="0">
                <a:latin typeface="Symbol"/>
                <a:cs typeface="Symbol"/>
              </a:rPr>
              <a:t></a:t>
            </a:r>
            <a:r>
              <a:rPr sz="2700" spc="637" baseline="-35493" dirty="0">
                <a:latin typeface="Times New Roman"/>
                <a:cs typeface="Times New Roman"/>
              </a:rPr>
              <a:t> </a:t>
            </a:r>
            <a:r>
              <a:rPr sz="1800" i="1" spc="35" dirty="0">
                <a:latin typeface="Arial"/>
                <a:cs typeface="Arial"/>
              </a:rPr>
              <a:t>Card</a:t>
            </a:r>
            <a:r>
              <a:rPr sz="1800" spc="35" dirty="0">
                <a:latin typeface="Arial"/>
                <a:cs typeface="Arial"/>
              </a:rPr>
              <a:t>(</a:t>
            </a:r>
            <a:r>
              <a:rPr sz="1800" i="1" spc="35" dirty="0">
                <a:latin typeface="Arial"/>
                <a:cs typeface="Arial"/>
              </a:rPr>
              <a:t>A</a:t>
            </a:r>
            <a:r>
              <a:rPr sz="1800" spc="3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5794" y="4358501"/>
            <a:ext cx="1299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800" i="1" spc="15" dirty="0">
                <a:latin typeface="Arial"/>
                <a:cs typeface="Arial"/>
              </a:rPr>
              <a:t>n	</a:t>
            </a:r>
            <a:r>
              <a:rPr sz="1800" i="1" spc="-20" dirty="0">
                <a:latin typeface="Arial"/>
                <a:cs typeface="Arial"/>
              </a:rPr>
              <a:t>C</a:t>
            </a:r>
            <a:r>
              <a:rPr sz="1800" i="1" spc="5" dirty="0">
                <a:latin typeface="Arial"/>
                <a:cs typeface="Arial"/>
              </a:rPr>
              <a:t>a</a:t>
            </a:r>
            <a:r>
              <a:rPr sz="1800" i="1" spc="-20" dirty="0">
                <a:latin typeface="Arial"/>
                <a:cs typeface="Arial"/>
              </a:rPr>
              <a:t>r</a:t>
            </a:r>
            <a:r>
              <a:rPr sz="1800" i="1" spc="120" dirty="0">
                <a:latin typeface="Arial"/>
                <a:cs typeface="Arial"/>
              </a:rPr>
              <a:t>d</a:t>
            </a:r>
            <a:r>
              <a:rPr sz="1800" spc="35" dirty="0">
                <a:latin typeface="Arial"/>
                <a:cs typeface="Arial"/>
              </a:rPr>
              <a:t>(</a:t>
            </a:r>
            <a:r>
              <a:rPr sz="1800" spc="35" dirty="0">
                <a:latin typeface="Symbol"/>
                <a:cs typeface="Symbol"/>
              </a:rPr>
              <a:t></a:t>
            </a:r>
            <a:r>
              <a:rPr sz="1800" spc="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6798" y="4043455"/>
            <a:ext cx="44894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60"/>
              </a:lnSpc>
            </a:pPr>
            <a:r>
              <a:rPr sz="1050" i="1" spc="1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  <a:p>
            <a:pPr marL="45720" marR="5080" indent="-33655">
              <a:lnSpc>
                <a:spcPct val="88800"/>
              </a:lnSpc>
              <a:spcBef>
                <a:spcPts val="60"/>
              </a:spcBef>
              <a:tabLst>
                <a:tab pos="405130" algn="l"/>
              </a:tabLst>
            </a:pPr>
            <a:r>
              <a:rPr sz="4050" spc="44" baseline="1028" dirty="0">
                <a:latin typeface="Symbol"/>
                <a:cs typeface="Symbol"/>
              </a:rPr>
              <a:t></a:t>
            </a:r>
            <a:r>
              <a:rPr sz="4050" spc="44" baseline="1028" dirty="0">
                <a:latin typeface="Times New Roman"/>
                <a:cs typeface="Times New Roman"/>
              </a:rPr>
              <a:t>	</a:t>
            </a:r>
            <a:r>
              <a:rPr sz="1050" i="1" dirty="0">
                <a:latin typeface="Arial"/>
                <a:cs typeface="Arial"/>
              </a:rPr>
              <a:t>i  i</a:t>
            </a:r>
            <a:r>
              <a:rPr sz="1050" i="1" spc="-229" dirty="0">
                <a:latin typeface="Arial"/>
                <a:cs typeface="Arial"/>
              </a:rPr>
              <a:t> </a:t>
            </a:r>
            <a:r>
              <a:rPr sz="1050" spc="-20" dirty="0">
                <a:latin typeface="Symbol"/>
                <a:cs typeface="Symbol"/>
              </a:rPr>
              <a:t></a:t>
            </a:r>
            <a:r>
              <a:rPr sz="1050" spc="-2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0716" y="5043678"/>
            <a:ext cx="66662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Cette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identité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est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valable uniquement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dans le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cas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équiprobable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1182" y="6527596"/>
            <a:ext cx="43084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LTSI,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22,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5ieme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étage,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campus de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Beaulieu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9066" y="6527596"/>
            <a:ext cx="29978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ahmad.karfoul@univ-rennes1.fr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5451" y="5686072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604" y="0"/>
                </a:lnTo>
              </a:path>
            </a:pathLst>
          </a:custGeom>
          <a:ln w="10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4627" y="568607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315" y="0"/>
                </a:lnTo>
              </a:path>
            </a:pathLst>
          </a:custGeom>
          <a:ln w="10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8445" y="568607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93" y="0"/>
                </a:lnTo>
              </a:path>
            </a:pathLst>
          </a:custGeom>
          <a:ln w="10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401" y="1074165"/>
            <a:ext cx="8462645" cy="49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1 . 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expérience aléatoire consiste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a lancer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trois fois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pièce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dont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côtés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pile (p)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et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face </a:t>
            </a:r>
            <a:r>
              <a:rPr sz="1800" b="1" spc="5" dirty="0">
                <a:solidFill>
                  <a:srgbClr val="006FC0"/>
                </a:solidFill>
                <a:latin typeface="Calibri"/>
                <a:cs typeface="Calibri"/>
              </a:rPr>
              <a:t>(f)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sont identiques, 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qu’elle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est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d’obtenir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face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dans la deuxième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jet?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1160"/>
              </a:spcBef>
            </a:pPr>
            <a:r>
              <a:rPr sz="1800" b="1" spc="-5" dirty="0">
                <a:latin typeface="Calibri"/>
                <a:cs typeface="Calibri"/>
              </a:rPr>
              <a:t>Solution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Commençons </a:t>
            </a:r>
            <a:r>
              <a:rPr sz="1800" dirty="0">
                <a:latin typeface="Calibri"/>
                <a:cs typeface="Calibri"/>
              </a:rPr>
              <a:t>par </a:t>
            </a:r>
            <a:r>
              <a:rPr sz="1800" spc="-10" dirty="0">
                <a:latin typeface="Calibri"/>
                <a:cs typeface="Calibri"/>
              </a:rPr>
              <a:t>construire </a:t>
            </a:r>
            <a:r>
              <a:rPr sz="1800" spc="-20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Ω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2100" spc="330" dirty="0">
                <a:latin typeface="Symbol"/>
                <a:cs typeface="Symbol"/>
              </a:rPr>
              <a:t>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Arial"/>
                <a:cs typeface="Arial"/>
              </a:rPr>
              <a:t>{{</a:t>
            </a:r>
            <a:r>
              <a:rPr sz="2100" i="1" spc="10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245" dirty="0">
                <a:latin typeface="Arial"/>
                <a:cs typeface="Arial"/>
              </a:rPr>
              <a:t> 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80" dirty="0">
                <a:latin typeface="Arial"/>
                <a:cs typeface="Arial"/>
              </a:rPr>
              <a:t> 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i="1" spc="25" dirty="0">
                <a:latin typeface="Arial"/>
                <a:cs typeface="Arial"/>
              </a:rPr>
              <a:t>p</a:t>
            </a:r>
            <a:r>
              <a:rPr sz="2100" spc="25" dirty="0">
                <a:latin typeface="Arial"/>
                <a:cs typeface="Arial"/>
              </a:rPr>
              <a:t>,</a:t>
            </a:r>
            <a:r>
              <a:rPr sz="2100" i="1" spc="25" dirty="0">
                <a:latin typeface="Arial"/>
                <a:cs typeface="Arial"/>
              </a:rPr>
              <a:t>f</a:t>
            </a:r>
            <a:r>
              <a:rPr sz="2100" i="1" spc="-250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},{</a:t>
            </a:r>
            <a:r>
              <a:rPr sz="2100" i="1" spc="60" dirty="0">
                <a:latin typeface="Arial"/>
                <a:cs typeface="Arial"/>
              </a:rPr>
              <a:t>p</a:t>
            </a:r>
            <a:r>
              <a:rPr sz="2100" spc="60" dirty="0">
                <a:latin typeface="Arial"/>
                <a:cs typeface="Arial"/>
              </a:rPr>
              <a:t>,</a:t>
            </a:r>
            <a:r>
              <a:rPr sz="2100" i="1" spc="60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80" dirty="0">
                <a:latin typeface="Arial"/>
                <a:cs typeface="Arial"/>
              </a:rPr>
              <a:t>,</a:t>
            </a:r>
            <a:r>
              <a:rPr sz="2100" i="1" spc="80" dirty="0">
                <a:latin typeface="Arial"/>
                <a:cs typeface="Arial"/>
              </a:rPr>
              <a:t>f</a:t>
            </a:r>
            <a:r>
              <a:rPr sz="2100" i="1" spc="-254" dirty="0">
                <a:latin typeface="Arial"/>
                <a:cs typeface="Arial"/>
              </a:rPr>
              <a:t> 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,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i="1" spc="-25" dirty="0">
                <a:latin typeface="Arial"/>
                <a:cs typeface="Arial"/>
              </a:rPr>
              <a:t>p</a:t>
            </a:r>
            <a:r>
              <a:rPr sz="2100" spc="-25" dirty="0">
                <a:latin typeface="Arial"/>
                <a:cs typeface="Arial"/>
              </a:rPr>
              <a:t>,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,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i="1" spc="20" dirty="0">
                <a:latin typeface="Arial"/>
                <a:cs typeface="Arial"/>
              </a:rPr>
              <a:t>p</a:t>
            </a:r>
            <a:r>
              <a:rPr sz="2100" spc="20" dirty="0">
                <a:latin typeface="Arial"/>
                <a:cs typeface="Arial"/>
              </a:rPr>
              <a:t>,</a:t>
            </a:r>
            <a:r>
              <a:rPr sz="2100" i="1" spc="20" dirty="0">
                <a:latin typeface="Arial"/>
                <a:cs typeface="Arial"/>
              </a:rPr>
              <a:t>f</a:t>
            </a:r>
            <a:r>
              <a:rPr sz="2100" i="1" spc="-254" dirty="0">
                <a:latin typeface="Arial"/>
                <a:cs typeface="Arial"/>
              </a:rPr>
              <a:t> </a:t>
            </a:r>
            <a:r>
              <a:rPr sz="2100" spc="85" dirty="0">
                <a:latin typeface="Arial"/>
                <a:cs typeface="Arial"/>
              </a:rPr>
              <a:t>},{</a:t>
            </a:r>
            <a:r>
              <a:rPr sz="2100" i="1" spc="85" dirty="0">
                <a:latin typeface="Arial"/>
                <a:cs typeface="Arial"/>
              </a:rPr>
              <a:t>p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i="1" spc="85" dirty="0">
                <a:latin typeface="Arial"/>
                <a:cs typeface="Arial"/>
              </a:rPr>
              <a:t>f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i="1" spc="80" dirty="0">
                <a:latin typeface="Arial"/>
                <a:cs typeface="Arial"/>
              </a:rPr>
              <a:t>p</a:t>
            </a:r>
            <a:r>
              <a:rPr sz="2100" spc="80" dirty="0">
                <a:latin typeface="Arial"/>
                <a:cs typeface="Arial"/>
              </a:rPr>
              <a:t>},{</a:t>
            </a:r>
            <a:r>
              <a:rPr sz="2100" i="1" spc="80" dirty="0">
                <a:latin typeface="Arial"/>
                <a:cs typeface="Arial"/>
              </a:rPr>
              <a:t>f</a:t>
            </a:r>
            <a:r>
              <a:rPr sz="2100" spc="80" dirty="0">
                <a:latin typeface="Arial"/>
                <a:cs typeface="Arial"/>
              </a:rPr>
              <a:t>,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i="1" spc="-25" dirty="0">
                <a:latin typeface="Arial"/>
                <a:cs typeface="Arial"/>
              </a:rPr>
              <a:t>p</a:t>
            </a:r>
            <a:r>
              <a:rPr sz="2100" spc="-25" dirty="0">
                <a:latin typeface="Arial"/>
                <a:cs typeface="Arial"/>
              </a:rPr>
              <a:t>,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}}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1695"/>
              </a:spcBef>
            </a:pP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l’événement </a:t>
            </a:r>
            <a:r>
              <a:rPr sz="1800" spc="-30" dirty="0">
                <a:latin typeface="Calibri"/>
                <a:cs typeface="Calibri"/>
              </a:rPr>
              <a:t>d’avoir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face </a:t>
            </a:r>
            <a:r>
              <a:rPr sz="1800" spc="-5" dirty="0">
                <a:latin typeface="Calibri"/>
                <a:cs typeface="Calibri"/>
              </a:rPr>
              <a:t>au </a:t>
            </a:r>
            <a:r>
              <a:rPr sz="1800" dirty="0">
                <a:latin typeface="Calibri"/>
                <a:cs typeface="Calibri"/>
              </a:rPr>
              <a:t>deuxième </a:t>
            </a:r>
            <a:r>
              <a:rPr sz="1800" spc="-5" dirty="0">
                <a:latin typeface="Calibri"/>
                <a:cs typeface="Calibri"/>
              </a:rPr>
              <a:t>jet,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249805">
              <a:lnSpc>
                <a:spcPct val="100000"/>
              </a:lnSpc>
              <a:spcBef>
                <a:spcPts val="1415"/>
              </a:spcBef>
            </a:pPr>
            <a:r>
              <a:rPr sz="2100" i="1" spc="95" dirty="0">
                <a:latin typeface="Arial"/>
                <a:cs typeface="Arial"/>
              </a:rPr>
              <a:t>A</a:t>
            </a:r>
            <a:r>
              <a:rPr sz="2100" i="1" spc="-135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{{</a:t>
            </a:r>
            <a:r>
              <a:rPr sz="2100" i="1" spc="5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0" dirty="0">
                <a:latin typeface="Arial"/>
                <a:cs typeface="Arial"/>
              </a:rPr>
              <a:t>,</a:t>
            </a:r>
            <a:r>
              <a:rPr sz="2100" i="1" spc="70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0" dirty="0">
                <a:latin typeface="Arial"/>
                <a:cs typeface="Arial"/>
              </a:rPr>
              <a:t>,</a:t>
            </a:r>
            <a:r>
              <a:rPr sz="2100" i="1" spc="70" dirty="0">
                <a:latin typeface="Arial"/>
                <a:cs typeface="Arial"/>
              </a:rPr>
              <a:t>f</a:t>
            </a:r>
            <a:r>
              <a:rPr sz="2100" i="1" spc="-250" dirty="0">
                <a:latin typeface="Arial"/>
                <a:cs typeface="Arial"/>
              </a:rPr>
              <a:t> 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80" dirty="0">
                <a:latin typeface="Arial"/>
                <a:cs typeface="Arial"/>
              </a:rPr>
              <a:t> </a:t>
            </a:r>
            <a:r>
              <a:rPr sz="2100" i="1" spc="60" dirty="0">
                <a:latin typeface="Arial"/>
                <a:cs typeface="Arial"/>
              </a:rPr>
              <a:t>p</a:t>
            </a:r>
            <a:r>
              <a:rPr sz="2100" spc="60" dirty="0">
                <a:latin typeface="Arial"/>
                <a:cs typeface="Arial"/>
              </a:rPr>
              <a:t>},{</a:t>
            </a:r>
            <a:r>
              <a:rPr sz="2100" i="1" spc="60" dirty="0">
                <a:latin typeface="Arial"/>
                <a:cs typeface="Arial"/>
              </a:rPr>
              <a:t>p</a:t>
            </a:r>
            <a:r>
              <a:rPr sz="2100" spc="60" dirty="0">
                <a:latin typeface="Arial"/>
                <a:cs typeface="Arial"/>
              </a:rPr>
              <a:t>,</a:t>
            </a:r>
            <a:r>
              <a:rPr sz="2100" i="1" spc="60" dirty="0">
                <a:latin typeface="Arial"/>
                <a:cs typeface="Arial"/>
              </a:rPr>
              <a:t>f</a:t>
            </a:r>
            <a:r>
              <a:rPr sz="2100" i="1" spc="-395" dirty="0">
                <a:latin typeface="Arial"/>
                <a:cs typeface="Arial"/>
              </a:rPr>
              <a:t> </a:t>
            </a:r>
            <a:r>
              <a:rPr sz="2100" spc="80" dirty="0">
                <a:latin typeface="Arial"/>
                <a:cs typeface="Arial"/>
              </a:rPr>
              <a:t>,</a:t>
            </a:r>
            <a:r>
              <a:rPr sz="2100" i="1" spc="80" dirty="0">
                <a:latin typeface="Arial"/>
                <a:cs typeface="Arial"/>
              </a:rPr>
              <a:t>f</a:t>
            </a:r>
            <a:r>
              <a:rPr sz="2100" i="1" spc="-265" dirty="0">
                <a:latin typeface="Arial"/>
                <a:cs typeface="Arial"/>
              </a:rPr>
              <a:t> </a:t>
            </a:r>
            <a:r>
              <a:rPr sz="2100" spc="85" dirty="0">
                <a:latin typeface="Arial"/>
                <a:cs typeface="Arial"/>
              </a:rPr>
              <a:t>},{</a:t>
            </a:r>
            <a:r>
              <a:rPr sz="2100" i="1" spc="85" dirty="0">
                <a:latin typeface="Arial"/>
                <a:cs typeface="Arial"/>
              </a:rPr>
              <a:t>p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i="1" spc="85" dirty="0">
                <a:latin typeface="Arial"/>
                <a:cs typeface="Arial"/>
              </a:rPr>
              <a:t>f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i="1" spc="25" dirty="0">
                <a:latin typeface="Arial"/>
                <a:cs typeface="Arial"/>
              </a:rPr>
              <a:t>p</a:t>
            </a:r>
            <a:r>
              <a:rPr sz="2100" spc="25" dirty="0">
                <a:latin typeface="Arial"/>
                <a:cs typeface="Arial"/>
              </a:rPr>
              <a:t>}}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Puisque les événements </a:t>
            </a:r>
            <a:r>
              <a:rPr sz="1800" spc="-10" dirty="0">
                <a:latin typeface="Calibri"/>
                <a:cs typeface="Calibri"/>
              </a:rPr>
              <a:t>élémentaires </a:t>
            </a:r>
            <a:r>
              <a:rPr sz="1800" dirty="0">
                <a:latin typeface="Calibri"/>
                <a:cs typeface="Calibri"/>
              </a:rPr>
              <a:t>de Ω </a:t>
            </a:r>
            <a:r>
              <a:rPr sz="1800" spc="-5" dirty="0">
                <a:latin typeface="Calibri"/>
                <a:cs typeface="Calibri"/>
              </a:rPr>
              <a:t>sont équiprobables,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3150" i="1" spc="135" baseline="-35714" dirty="0">
                <a:latin typeface="Arial"/>
                <a:cs typeface="Arial"/>
              </a:rPr>
              <a:t>P</a:t>
            </a:r>
            <a:r>
              <a:rPr sz="3150" spc="135" baseline="-35714" dirty="0">
                <a:latin typeface="Arial"/>
                <a:cs typeface="Arial"/>
              </a:rPr>
              <a:t>(</a:t>
            </a:r>
            <a:r>
              <a:rPr sz="3150" i="1" spc="135" baseline="-35714" dirty="0">
                <a:latin typeface="Arial"/>
                <a:cs typeface="Arial"/>
              </a:rPr>
              <a:t>A</a:t>
            </a:r>
            <a:r>
              <a:rPr sz="3150" spc="135" baseline="-35714" dirty="0">
                <a:latin typeface="Arial"/>
                <a:cs typeface="Arial"/>
              </a:rPr>
              <a:t>) </a:t>
            </a:r>
            <a:r>
              <a:rPr sz="3150" spc="52" baseline="-35714" dirty="0">
                <a:latin typeface="Symbol"/>
                <a:cs typeface="Symbol"/>
              </a:rPr>
              <a:t></a:t>
            </a:r>
            <a:r>
              <a:rPr sz="3150" spc="52" baseline="-35714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Arial"/>
                <a:cs typeface="Arial"/>
              </a:rPr>
              <a:t>Card</a:t>
            </a:r>
            <a:r>
              <a:rPr sz="2100" spc="60" dirty="0">
                <a:latin typeface="Arial"/>
                <a:cs typeface="Arial"/>
              </a:rPr>
              <a:t>(</a:t>
            </a:r>
            <a:r>
              <a:rPr sz="2100" i="1" spc="60" dirty="0">
                <a:latin typeface="Arial"/>
                <a:cs typeface="Arial"/>
              </a:rPr>
              <a:t>A</a:t>
            </a:r>
            <a:r>
              <a:rPr sz="2100" spc="60" dirty="0">
                <a:latin typeface="Arial"/>
                <a:cs typeface="Arial"/>
              </a:rPr>
              <a:t>) </a:t>
            </a:r>
            <a:r>
              <a:rPr sz="3150" spc="52" baseline="-35714" dirty="0">
                <a:latin typeface="Symbol"/>
                <a:cs typeface="Symbol"/>
              </a:rPr>
              <a:t></a:t>
            </a:r>
            <a:r>
              <a:rPr sz="3150" spc="52" baseline="-35714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Arial"/>
                <a:cs typeface="Arial"/>
              </a:rPr>
              <a:t>4 </a:t>
            </a:r>
            <a:r>
              <a:rPr sz="3150" spc="52" baseline="-35714" dirty="0">
                <a:latin typeface="Symbol"/>
                <a:cs typeface="Symbol"/>
              </a:rPr>
              <a:t></a:t>
            </a:r>
            <a:r>
              <a:rPr sz="3150" spc="405" baseline="-35714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  <a:p>
            <a:pPr marL="795655" algn="ctr">
              <a:lnSpc>
                <a:spcPct val="100000"/>
              </a:lnSpc>
              <a:spcBef>
                <a:spcPts val="480"/>
              </a:spcBef>
              <a:tabLst>
                <a:tab pos="2122170" algn="l"/>
                <a:tab pos="2605405" algn="l"/>
              </a:tabLst>
            </a:pPr>
            <a:r>
              <a:rPr sz="2100" i="1" spc="45" dirty="0">
                <a:latin typeface="Arial"/>
                <a:cs typeface="Arial"/>
              </a:rPr>
              <a:t>Card</a:t>
            </a:r>
            <a:r>
              <a:rPr sz="2100" spc="45" dirty="0">
                <a:latin typeface="Arial"/>
                <a:cs typeface="Arial"/>
              </a:rPr>
              <a:t>(</a:t>
            </a:r>
            <a:r>
              <a:rPr sz="2100" spc="45" dirty="0">
                <a:latin typeface="Symbol"/>
                <a:cs typeface="Symbol"/>
              </a:rPr>
              <a:t></a:t>
            </a:r>
            <a:r>
              <a:rPr sz="2100" spc="45" dirty="0">
                <a:latin typeface="Arial"/>
                <a:cs typeface="Arial"/>
              </a:rPr>
              <a:t>)	</a:t>
            </a:r>
            <a:r>
              <a:rPr sz="2100" spc="35" dirty="0">
                <a:latin typeface="Arial"/>
                <a:cs typeface="Arial"/>
              </a:rPr>
              <a:t>8	2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557" y="1790065"/>
            <a:ext cx="8562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97395" algn="l"/>
              </a:tabLst>
            </a:pPr>
            <a:r>
              <a:rPr sz="1800" spc="-5" dirty="0">
                <a:latin typeface="Calibri"/>
                <a:cs typeface="Calibri"/>
              </a:rPr>
              <a:t>plus </a:t>
            </a:r>
            <a:r>
              <a:rPr sz="1800" dirty="0">
                <a:latin typeface="Calibri"/>
                <a:cs typeface="Calibri"/>
              </a:rPr>
              <a:t>possible 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même de </a:t>
            </a:r>
            <a:r>
              <a:rPr sz="1800" spc="-5" dirty="0">
                <a:latin typeface="Calibri"/>
                <a:cs typeface="Calibri"/>
              </a:rPr>
              <a:t>calculer la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spc="-15" dirty="0">
                <a:latin typeface="Calibri"/>
                <a:cs typeface="Calibri"/>
              </a:rPr>
              <a:t>d’un </a:t>
            </a:r>
            <a:r>
              <a:rPr sz="1800" spc="-5" dirty="0">
                <a:latin typeface="Calibri"/>
                <a:cs typeface="Calibri"/>
              </a:rPr>
              <a:t>événement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dans	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sommant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217" y="4533900"/>
            <a:ext cx="26797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En plus, </a:t>
            </a:r>
            <a:r>
              <a:rPr sz="1800" spc="-20" dirty="0">
                <a:latin typeface="Calibri"/>
                <a:cs typeface="Calibri"/>
              </a:rPr>
              <a:t>cette </a:t>
            </a:r>
            <a:r>
              <a:rPr sz="1800" spc="-10" dirty="0">
                <a:latin typeface="Calibri"/>
                <a:cs typeface="Calibri"/>
              </a:rPr>
              <a:t>probabilité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3217" y="4533900"/>
            <a:ext cx="55511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doit </a:t>
            </a:r>
            <a:r>
              <a:rPr sz="1800" spc="-10" dirty="0">
                <a:latin typeface="Calibri"/>
                <a:cs typeface="Calibri"/>
              </a:rPr>
              <a:t>être considérée </a:t>
            </a:r>
            <a:r>
              <a:rPr sz="1800" spc="-5" dirty="0">
                <a:latin typeface="Calibri"/>
                <a:cs typeface="Calibri"/>
              </a:rPr>
              <a:t>pour une tribu qui doit </a:t>
            </a:r>
            <a:r>
              <a:rPr sz="1800" spc="-10" dirty="0">
                <a:latin typeface="Calibri"/>
                <a:cs typeface="Calibri"/>
              </a:rPr>
              <a:t>être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engendrée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217" y="4808220"/>
            <a:ext cx="33312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par des </a:t>
            </a:r>
            <a:r>
              <a:rPr sz="1800" spc="-10" dirty="0">
                <a:latin typeface="Calibri"/>
                <a:cs typeface="Calibri"/>
              </a:rPr>
              <a:t>intervalles </a:t>
            </a:r>
            <a:r>
              <a:rPr sz="1800" spc="-5" dirty="0">
                <a:latin typeface="Calibri"/>
                <a:cs typeface="Calibri"/>
              </a:rPr>
              <a:t>mesurables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2377" y="4808220"/>
            <a:ext cx="27857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 </a:t>
            </a:r>
            <a:r>
              <a:rPr sz="1800" spc="-20" dirty="0">
                <a:latin typeface="Calibri"/>
                <a:cs typeface="Calibri"/>
              </a:rPr>
              <a:t>C’est </a:t>
            </a:r>
            <a:r>
              <a:rPr sz="1800" spc="-5" dirty="0">
                <a:latin typeface="Calibri"/>
                <a:cs typeface="Calibri"/>
              </a:rPr>
              <a:t>la tribu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boréliens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01" y="1074165"/>
            <a:ext cx="369887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1 . Loi 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continue</a:t>
            </a:r>
            <a:r>
              <a:rPr sz="1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43510" indent="-13081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Ω en </a:t>
            </a:r>
            <a:r>
              <a:rPr sz="1800" spc="-5" dirty="0">
                <a:latin typeface="Calibri"/>
                <a:cs typeface="Calibri"/>
              </a:rPr>
              <a:t>non-dénombrable, </a:t>
            </a:r>
            <a:r>
              <a:rPr sz="1800" spc="-10" dirty="0">
                <a:latin typeface="Calibri"/>
                <a:cs typeface="Calibri"/>
              </a:rPr>
              <a:t>ex.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3150" spc="442" baseline="-6613" dirty="0">
                <a:latin typeface="Symbol"/>
                <a:cs typeface="Symbol"/>
              </a:rPr>
              <a:t></a:t>
            </a:r>
            <a:r>
              <a:rPr sz="3150" spc="-75" baseline="-6613" dirty="0">
                <a:latin typeface="Times New Roman"/>
                <a:cs typeface="Times New Roman"/>
              </a:rPr>
              <a:t> </a:t>
            </a:r>
            <a:endParaRPr sz="3150" baseline="-66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02519" y="1529842"/>
            <a:ext cx="248793" cy="28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39326" y="1795151"/>
            <a:ext cx="75565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spc="5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7913" y="1515745"/>
            <a:ext cx="476186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11015" algn="l"/>
              </a:tabLst>
            </a:pP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é</a:t>
            </a:r>
            <a:r>
              <a:rPr sz="1800" dirty="0">
                <a:latin typeface="Calibri"/>
                <a:cs typeface="Calibri"/>
              </a:rPr>
              <a:t>fin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obabi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ér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fia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2700" spc="172" baseline="-7716" dirty="0">
                <a:latin typeface="Symbol"/>
                <a:cs typeface="Symbol"/>
              </a:rPr>
              <a:t></a:t>
            </a:r>
            <a:r>
              <a:rPr sz="1800" i="1" spc="-195" baseline="2314" dirty="0">
                <a:latin typeface="Arial"/>
                <a:cs typeface="Arial"/>
              </a:rPr>
              <a:t>P</a:t>
            </a:r>
            <a:r>
              <a:rPr sz="1050" i="1" spc="7" baseline="-23809" dirty="0">
                <a:latin typeface="Arial"/>
                <a:cs typeface="Arial"/>
              </a:rPr>
              <a:t>n</a:t>
            </a:r>
            <a:r>
              <a:rPr sz="1050" i="1" baseline="-23809" dirty="0">
                <a:latin typeface="Arial"/>
                <a:cs typeface="Arial"/>
              </a:rPr>
              <a:t> </a:t>
            </a:r>
            <a:r>
              <a:rPr sz="1050" i="1" spc="97" baseline="-23809" dirty="0">
                <a:latin typeface="Arial"/>
                <a:cs typeface="Arial"/>
              </a:rPr>
              <a:t> </a:t>
            </a:r>
            <a:r>
              <a:rPr sz="1800" spc="15" baseline="2314" dirty="0">
                <a:latin typeface="Symbol"/>
                <a:cs typeface="Symbol"/>
              </a:rPr>
              <a:t></a:t>
            </a:r>
            <a:r>
              <a:rPr sz="1800" spc="-165" baseline="2314" dirty="0">
                <a:latin typeface="Times New Roman"/>
                <a:cs typeface="Times New Roman"/>
              </a:rPr>
              <a:t> </a:t>
            </a:r>
            <a:r>
              <a:rPr sz="1800" spc="7" baseline="2314" dirty="0">
                <a:latin typeface="Arial"/>
                <a:cs typeface="Arial"/>
              </a:rPr>
              <a:t>1</a:t>
            </a:r>
            <a:r>
              <a:rPr sz="1800" baseline="2314" dirty="0">
                <a:latin typeface="Arial"/>
                <a:cs typeface="Arial"/>
              </a:rPr>
              <a:t>	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40" dirty="0">
                <a:latin typeface="Calibri"/>
                <a:cs typeface="Calibri"/>
              </a:rPr>
              <a:t>’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46578" y="1773234"/>
            <a:ext cx="248679" cy="287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401" y="2064384"/>
            <a:ext cx="866394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manière classique. Dans </a:t>
            </a:r>
            <a:r>
              <a:rPr sz="1800" spc="-15" dirty="0">
                <a:latin typeface="Calibri"/>
                <a:cs typeface="Calibri"/>
              </a:rPr>
              <a:t>cette </a:t>
            </a:r>
            <a:r>
              <a:rPr sz="1800" spc="-10" dirty="0">
                <a:latin typeface="Calibri"/>
                <a:cs typeface="Calibri"/>
              </a:rPr>
              <a:t>situation,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spc="-10" dirty="0">
                <a:latin typeface="Calibri"/>
                <a:cs typeface="Calibri"/>
              </a:rPr>
              <a:t>calcul </a:t>
            </a:r>
            <a:r>
              <a:rPr sz="1800" spc="-5" dirty="0">
                <a:latin typeface="Calibri"/>
                <a:cs typeface="Calibri"/>
              </a:rPr>
              <a:t>de la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fait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introduisant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b="1" u="heavy" spc="-5" dirty="0">
                <a:latin typeface="Calibri"/>
                <a:cs typeface="Calibri"/>
              </a:rPr>
              <a:t>fonction </a:t>
            </a:r>
            <a:r>
              <a:rPr sz="1800" b="1" u="heavy" spc="-10" dirty="0">
                <a:latin typeface="Calibri"/>
                <a:cs typeface="Calibri"/>
              </a:rPr>
              <a:t>positive </a:t>
            </a:r>
            <a:r>
              <a:rPr sz="1800" b="1" u="heavy" spc="-5" dirty="0">
                <a:latin typeface="Calibri"/>
                <a:cs typeface="Calibri"/>
              </a:rPr>
              <a:t>et continue </a:t>
            </a:r>
            <a:r>
              <a:rPr sz="1800" spc="-10" dirty="0">
                <a:latin typeface="Calibri"/>
                <a:cs typeface="Calibri"/>
              </a:rPr>
              <a:t>dite </a:t>
            </a:r>
            <a:r>
              <a:rPr sz="1800" spc="-5" dirty="0">
                <a:latin typeface="Calibri"/>
                <a:cs typeface="Calibri"/>
              </a:rPr>
              <a:t>densité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spc="-35" dirty="0">
                <a:latin typeface="Calibri"/>
                <a:cs typeface="Calibri"/>
              </a:rPr>
              <a:t>l’on </a:t>
            </a:r>
            <a:r>
              <a:rPr sz="1800" spc="-10" dirty="0">
                <a:latin typeface="Calibri"/>
                <a:cs typeface="Calibri"/>
              </a:rPr>
              <a:t>note </a:t>
            </a:r>
            <a:r>
              <a:rPr sz="1800" i="1" dirty="0">
                <a:latin typeface="Calibri"/>
                <a:cs typeface="Calibri"/>
              </a:rPr>
              <a:t>f </a:t>
            </a:r>
            <a:r>
              <a:rPr sz="1800" spc="-10" dirty="0">
                <a:latin typeface="Calibri"/>
                <a:cs typeface="Calibri"/>
              </a:rPr>
              <a:t>telle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R="417195" algn="ctr">
              <a:lnSpc>
                <a:spcPct val="100000"/>
              </a:lnSpc>
              <a:spcBef>
                <a:spcPts val="660"/>
              </a:spcBef>
            </a:pPr>
            <a:r>
              <a:rPr sz="2050" i="1" spc="95" dirty="0">
                <a:latin typeface="Arial"/>
                <a:cs typeface="Arial"/>
              </a:rPr>
              <a:t>P</a:t>
            </a:r>
            <a:r>
              <a:rPr sz="2050" spc="95" dirty="0">
                <a:latin typeface="Arial"/>
                <a:cs typeface="Arial"/>
              </a:rPr>
              <a:t>(</a:t>
            </a:r>
            <a:r>
              <a:rPr sz="2050" i="1" spc="95" dirty="0">
                <a:latin typeface="Arial"/>
                <a:cs typeface="Arial"/>
              </a:rPr>
              <a:t>A</a:t>
            </a:r>
            <a:r>
              <a:rPr sz="2050" spc="95" dirty="0">
                <a:latin typeface="Arial"/>
                <a:cs typeface="Arial"/>
              </a:rPr>
              <a:t>)</a:t>
            </a:r>
            <a:r>
              <a:rPr sz="2050" spc="-130" dirty="0">
                <a:latin typeface="Arial"/>
                <a:cs typeface="Arial"/>
              </a:rPr>
              <a:t> </a:t>
            </a: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4650" spc="217" baseline="-13440" dirty="0">
                <a:latin typeface="Symbol"/>
                <a:cs typeface="Symbol"/>
              </a:rPr>
              <a:t></a:t>
            </a:r>
            <a:r>
              <a:rPr sz="2050" i="1" spc="145" dirty="0">
                <a:latin typeface="Arial"/>
                <a:cs typeface="Arial"/>
              </a:rPr>
              <a:t>f</a:t>
            </a:r>
            <a:r>
              <a:rPr sz="2050" i="1" spc="-305" dirty="0">
                <a:latin typeface="Arial"/>
                <a:cs typeface="Arial"/>
              </a:rPr>
              <a:t> </a:t>
            </a:r>
            <a:r>
              <a:rPr sz="2050" spc="70" dirty="0">
                <a:latin typeface="Arial"/>
                <a:cs typeface="Arial"/>
              </a:rPr>
              <a:t>(</a:t>
            </a:r>
            <a:r>
              <a:rPr sz="2050" i="1" spc="70" dirty="0">
                <a:latin typeface="Arial"/>
                <a:cs typeface="Arial"/>
              </a:rPr>
              <a:t>x</a:t>
            </a:r>
            <a:r>
              <a:rPr sz="2050" spc="70" dirty="0">
                <a:latin typeface="Arial"/>
                <a:cs typeface="Arial"/>
              </a:rPr>
              <a:t>)</a:t>
            </a:r>
            <a:r>
              <a:rPr sz="2050" i="1" spc="70" dirty="0">
                <a:latin typeface="Arial"/>
                <a:cs typeface="Arial"/>
              </a:rPr>
              <a:t>dx</a:t>
            </a:r>
            <a:endParaRPr sz="2050">
              <a:latin typeface="Arial"/>
              <a:cs typeface="Arial"/>
            </a:endParaRPr>
          </a:p>
          <a:p>
            <a:pPr marR="328930" algn="ctr">
              <a:lnSpc>
                <a:spcPct val="100000"/>
              </a:lnSpc>
              <a:spcBef>
                <a:spcPts val="439"/>
              </a:spcBef>
            </a:pPr>
            <a:r>
              <a:rPr sz="1200" i="1" spc="2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64135" marR="525780" indent="-52069">
              <a:lnSpc>
                <a:spcPct val="100000"/>
              </a:lnSpc>
              <a:spcBef>
                <a:spcPts val="220"/>
              </a:spcBef>
            </a:pPr>
            <a:r>
              <a:rPr sz="1800" spc="-15" dirty="0">
                <a:latin typeface="Calibri"/>
                <a:cs typeface="Calibri"/>
              </a:rPr>
              <a:t>Pour </a:t>
            </a:r>
            <a:r>
              <a:rPr sz="1800" spc="-5" dirty="0">
                <a:latin typeface="Calibri"/>
                <a:cs typeface="Calibri"/>
              </a:rPr>
              <a:t>définir </a:t>
            </a:r>
            <a:r>
              <a:rPr sz="1800" spc="-10" dirty="0">
                <a:latin typeface="Calibri"/>
                <a:cs typeface="Calibri"/>
              </a:rPr>
              <a:t>correctement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dirty="0">
                <a:latin typeface="Calibri"/>
                <a:cs typeface="Calibri"/>
              </a:rPr>
              <a:t>dans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spc="-10" dirty="0">
                <a:latin typeface="Calibri"/>
                <a:cs typeface="Calibri"/>
              </a:rPr>
              <a:t>cas continu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spc="-40" dirty="0">
                <a:latin typeface="Calibri"/>
                <a:cs typeface="Calibri"/>
              </a:rPr>
              <a:t>l’on </a:t>
            </a:r>
            <a:r>
              <a:rPr sz="1800" dirty="0">
                <a:latin typeface="Calibri"/>
                <a:cs typeface="Calibri"/>
              </a:rPr>
              <a:t>appel </a:t>
            </a:r>
            <a:r>
              <a:rPr sz="1800" spc="-10" dirty="0">
                <a:latin typeface="Calibri"/>
                <a:cs typeface="Calibri"/>
              </a:rPr>
              <a:t>probabilité  continue,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4838" y="3776544"/>
            <a:ext cx="352425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0805" algn="l"/>
              </a:tabLst>
            </a:pPr>
            <a:r>
              <a:rPr sz="2050" i="1" spc="80" dirty="0">
                <a:latin typeface="Arial"/>
                <a:cs typeface="Arial"/>
              </a:rPr>
              <a:t>P</a:t>
            </a:r>
            <a:r>
              <a:rPr sz="2050" spc="80" dirty="0">
                <a:latin typeface="Arial"/>
                <a:cs typeface="Arial"/>
              </a:rPr>
              <a:t>(</a:t>
            </a:r>
            <a:r>
              <a:rPr sz="2050" spc="80" dirty="0">
                <a:latin typeface="Symbol"/>
                <a:cs typeface="Symbol"/>
              </a:rPr>
              <a:t></a:t>
            </a:r>
            <a:r>
              <a:rPr sz="2050" spc="80" dirty="0">
                <a:latin typeface="Arial"/>
                <a:cs typeface="Arial"/>
              </a:rPr>
              <a:t>)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i="1" spc="80" dirty="0">
                <a:latin typeface="Arial"/>
                <a:cs typeface="Arial"/>
              </a:rPr>
              <a:t>P</a:t>
            </a:r>
            <a:r>
              <a:rPr sz="2050" spc="80" dirty="0">
                <a:latin typeface="Arial"/>
                <a:cs typeface="Arial"/>
              </a:rPr>
              <a:t>(	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-130" dirty="0">
                <a:latin typeface="Arial"/>
                <a:cs typeface="Arial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140" dirty="0">
                <a:latin typeface="Arial"/>
                <a:cs typeface="Arial"/>
              </a:rPr>
              <a:t>1</a:t>
            </a:r>
            <a:r>
              <a:rPr sz="2050" spc="140" dirty="0">
                <a:latin typeface="Symbol"/>
                <a:cs typeface="Symbol"/>
              </a:rPr>
              <a:t>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4650" spc="225" baseline="-13440" dirty="0">
                <a:latin typeface="Symbol"/>
                <a:cs typeface="Symbol"/>
              </a:rPr>
              <a:t></a:t>
            </a:r>
            <a:r>
              <a:rPr sz="2050" i="1" spc="150" dirty="0">
                <a:latin typeface="Arial"/>
                <a:cs typeface="Arial"/>
              </a:rPr>
              <a:t>f</a:t>
            </a:r>
            <a:r>
              <a:rPr sz="2050" i="1" spc="-300" dirty="0">
                <a:latin typeface="Arial"/>
                <a:cs typeface="Arial"/>
              </a:rPr>
              <a:t> </a:t>
            </a:r>
            <a:r>
              <a:rPr sz="2050" spc="70" dirty="0">
                <a:latin typeface="Arial"/>
                <a:cs typeface="Arial"/>
              </a:rPr>
              <a:t>(</a:t>
            </a:r>
            <a:r>
              <a:rPr sz="2050" i="1" spc="70" dirty="0">
                <a:latin typeface="Arial"/>
                <a:cs typeface="Arial"/>
              </a:rPr>
              <a:t>x</a:t>
            </a:r>
            <a:r>
              <a:rPr sz="2050" spc="70" dirty="0">
                <a:latin typeface="Arial"/>
                <a:cs typeface="Arial"/>
              </a:rPr>
              <a:t>)</a:t>
            </a:r>
            <a:r>
              <a:rPr sz="2050" i="1" spc="70" dirty="0">
                <a:latin typeface="Arial"/>
                <a:cs typeface="Arial"/>
              </a:rPr>
              <a:t>dx</a:t>
            </a:r>
            <a:r>
              <a:rPr sz="2050" i="1" spc="30" dirty="0">
                <a:latin typeface="Arial"/>
                <a:cs typeface="Arial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21321" y="4279277"/>
            <a:ext cx="619530" cy="22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3077" y="3864548"/>
            <a:ext cx="1062996" cy="45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1425" y="4509068"/>
            <a:ext cx="248679" cy="287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1218" y="4797866"/>
            <a:ext cx="248679" cy="287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5595" y="4784404"/>
            <a:ext cx="248679" cy="287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3084" y="4803200"/>
            <a:ext cx="328263" cy="354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59626" y="4767449"/>
            <a:ext cx="18637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1069" algn="l"/>
                <a:tab pos="1757045" algn="l"/>
              </a:tabLst>
            </a:pPr>
            <a:r>
              <a:rPr sz="2700" spc="-7" baseline="3086" dirty="0">
                <a:latin typeface="Calibri"/>
                <a:cs typeface="Calibri"/>
              </a:rPr>
              <a:t>notée</a:t>
            </a:r>
            <a:r>
              <a:rPr sz="2700" spc="-277" baseline="3086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Blackadder ITC"/>
                <a:cs typeface="Blackadder ITC"/>
              </a:rPr>
              <a:t>F	</a:t>
            </a:r>
            <a:r>
              <a:rPr sz="2100" spc="50" dirty="0">
                <a:latin typeface="Symbol"/>
                <a:cs typeface="Symbol"/>
              </a:rPr>
              <a:t>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200" i="1" spc="1500" dirty="0">
                <a:latin typeface="Blackadder ITC"/>
                <a:cs typeface="Blackadder ITC"/>
              </a:rPr>
              <a:t></a:t>
            </a:r>
            <a:r>
              <a:rPr sz="2200" i="1" spc="140" dirty="0">
                <a:latin typeface="Blackadder ITC"/>
                <a:cs typeface="Blackadder ITC"/>
              </a:rPr>
              <a:t> </a:t>
            </a:r>
            <a:r>
              <a:rPr sz="2100" spc="30" dirty="0">
                <a:latin typeface="Arial"/>
                <a:cs typeface="Arial"/>
              </a:rPr>
              <a:t>( </a:t>
            </a:r>
            <a:r>
              <a:rPr sz="2100" dirty="0">
                <a:latin typeface="Arial"/>
                <a:cs typeface="Arial"/>
              </a:rPr>
              <a:t>	 </a:t>
            </a:r>
            <a:r>
              <a:rPr sz="2100" spc="3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7"/>
              </a:rPr>
              <a:t>ahmad.karfoul@univ-rennes1.fr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22, 5</a:t>
            </a:r>
            <a:r>
              <a:rPr sz="1800" spc="-7" baseline="25462" dirty="0"/>
              <a:t>ieme 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-25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" y="188595"/>
            <a:ext cx="8927465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I.	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Espaces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probabilisés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1 . Loi 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continue</a:t>
            </a:r>
            <a:r>
              <a:rPr sz="1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60020" marR="5080" indent="-10477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186690" algn="l"/>
              </a:tabLst>
            </a:pP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fonction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densité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probabilité, </a:t>
            </a:r>
            <a:r>
              <a:rPr sz="1800" spc="-5" dirty="0">
                <a:latin typeface="Calibri"/>
                <a:cs typeface="Calibri"/>
              </a:rPr>
              <a:t>f(x), </a:t>
            </a:r>
            <a:r>
              <a:rPr sz="1800" spc="-10" dirty="0">
                <a:latin typeface="Calibri"/>
                <a:cs typeface="Calibri"/>
              </a:rPr>
              <a:t>d’une </a:t>
            </a:r>
            <a:r>
              <a:rPr sz="1800" spc="-5" dirty="0">
                <a:latin typeface="Calibri"/>
                <a:cs typeface="Calibri"/>
              </a:rPr>
              <a:t>variable </a:t>
            </a:r>
            <a:r>
              <a:rPr sz="1800" spc="-10" dirty="0">
                <a:latin typeface="Calibri"/>
                <a:cs typeface="Calibri"/>
              </a:rPr>
              <a:t>aléatoire </a:t>
            </a:r>
            <a:r>
              <a:rPr sz="1800" dirty="0">
                <a:latin typeface="Calibri"/>
                <a:cs typeface="Calibri"/>
              </a:rPr>
              <a:t>X </a:t>
            </a:r>
            <a:r>
              <a:rPr sz="1800" spc="-5" dirty="0">
                <a:latin typeface="Calibri"/>
                <a:cs typeface="Calibri"/>
              </a:rPr>
              <a:t>continue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fonction  </a:t>
            </a:r>
            <a:r>
              <a:rPr sz="1800" spc="-5" dirty="0">
                <a:latin typeface="Calibri"/>
                <a:cs typeface="Calibri"/>
              </a:rPr>
              <a:t>vérifiant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798" y="2322374"/>
            <a:ext cx="1099185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i="1" spc="25" dirty="0">
                <a:latin typeface="Arial"/>
                <a:cs typeface="Arial"/>
              </a:rPr>
              <a:t>f</a:t>
            </a:r>
            <a:r>
              <a:rPr sz="2550" i="1" spc="-400" dirty="0">
                <a:latin typeface="Arial"/>
                <a:cs typeface="Arial"/>
              </a:rPr>
              <a:t> </a:t>
            </a:r>
            <a:r>
              <a:rPr sz="2550" spc="140" dirty="0">
                <a:latin typeface="Arial"/>
                <a:cs typeface="Arial"/>
              </a:rPr>
              <a:t>(</a:t>
            </a:r>
            <a:r>
              <a:rPr sz="2550" i="1" spc="140" dirty="0">
                <a:latin typeface="Arial"/>
                <a:cs typeface="Arial"/>
              </a:rPr>
              <a:t>x</a:t>
            </a:r>
            <a:r>
              <a:rPr sz="2550" spc="140" dirty="0">
                <a:latin typeface="Arial"/>
                <a:cs typeface="Arial"/>
              </a:rPr>
              <a:t>)</a:t>
            </a:r>
            <a:r>
              <a:rPr sz="2550" spc="-229" dirty="0">
                <a:latin typeface="Arial"/>
                <a:cs typeface="Arial"/>
              </a:rPr>
              <a:t> </a:t>
            </a:r>
            <a:r>
              <a:rPr sz="2550" spc="55" dirty="0">
                <a:latin typeface="Symbol"/>
                <a:cs typeface="Symbol"/>
              </a:rPr>
              <a:t>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0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2370709"/>
            <a:ext cx="1993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3101700"/>
            <a:ext cx="1920239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ts val="1165"/>
              </a:lnSpc>
            </a:pPr>
            <a:r>
              <a:rPr sz="1450" spc="-10" dirty="0">
                <a:latin typeface="Symbol"/>
                <a:cs typeface="Symbol"/>
              </a:rPr>
              <a:t>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ts val="3865"/>
              </a:lnSpc>
            </a:pPr>
            <a:r>
              <a:rPr sz="2700" spc="-7" baseline="9259" dirty="0">
                <a:latin typeface="Calibri"/>
                <a:cs typeface="Calibri"/>
              </a:rPr>
              <a:t>2.</a:t>
            </a:r>
            <a:r>
              <a:rPr sz="2700" spc="82" baseline="9259" dirty="0">
                <a:latin typeface="Calibri"/>
                <a:cs typeface="Calibri"/>
              </a:rPr>
              <a:t> </a:t>
            </a:r>
            <a:r>
              <a:rPr sz="5550" spc="22" baseline="-13513" dirty="0">
                <a:latin typeface="Symbol"/>
                <a:cs typeface="Symbol"/>
              </a:rPr>
              <a:t></a:t>
            </a:r>
            <a:r>
              <a:rPr sz="5550" spc="-382" baseline="-13513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Arial"/>
                <a:cs typeface="Arial"/>
              </a:rPr>
              <a:t>f</a:t>
            </a:r>
            <a:r>
              <a:rPr sz="2450" i="1" spc="-345" dirty="0">
                <a:latin typeface="Arial"/>
                <a:cs typeface="Arial"/>
              </a:rPr>
              <a:t> </a:t>
            </a:r>
            <a:r>
              <a:rPr sz="2450" spc="75" dirty="0">
                <a:latin typeface="Arial"/>
                <a:cs typeface="Arial"/>
              </a:rPr>
              <a:t>(</a:t>
            </a:r>
            <a:r>
              <a:rPr sz="2450" i="1" spc="75" dirty="0">
                <a:latin typeface="Arial"/>
                <a:cs typeface="Arial"/>
              </a:rPr>
              <a:t>x</a:t>
            </a:r>
            <a:r>
              <a:rPr sz="2450" spc="75" dirty="0">
                <a:latin typeface="Arial"/>
                <a:cs typeface="Arial"/>
              </a:rPr>
              <a:t>)</a:t>
            </a:r>
            <a:r>
              <a:rPr sz="2450" i="1" spc="75" dirty="0">
                <a:latin typeface="Arial"/>
                <a:cs typeface="Arial"/>
              </a:rPr>
              <a:t>dx</a:t>
            </a:r>
            <a:r>
              <a:rPr sz="2450" i="1" spc="65" dirty="0">
                <a:latin typeface="Arial"/>
                <a:cs typeface="Arial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225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00"/>
              </a:spcBef>
            </a:pPr>
            <a:r>
              <a:rPr sz="1450" spc="-10" dirty="0">
                <a:latin typeface="Symbol"/>
                <a:cs typeface="Symbol"/>
              </a:rPr>
              <a:t>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741" y="4212897"/>
            <a:ext cx="7161530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4055">
              <a:lnSpc>
                <a:spcPts val="1120"/>
              </a:lnSpc>
            </a:pPr>
            <a:r>
              <a:rPr sz="1350" i="1" spc="1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3640"/>
              </a:lnSpc>
              <a:tabLst>
                <a:tab pos="3312795" algn="l"/>
              </a:tabLst>
            </a:pPr>
            <a:r>
              <a:rPr sz="3450" i="1" spc="97" baseline="1207" dirty="0">
                <a:latin typeface="Arial"/>
                <a:cs typeface="Arial"/>
              </a:rPr>
              <a:t>P</a:t>
            </a:r>
            <a:r>
              <a:rPr sz="3450" spc="97" baseline="1207" dirty="0">
                <a:latin typeface="Arial"/>
                <a:cs typeface="Arial"/>
              </a:rPr>
              <a:t>(</a:t>
            </a:r>
            <a:r>
              <a:rPr sz="3450" i="1" spc="97" baseline="1207" dirty="0">
                <a:latin typeface="Arial"/>
                <a:cs typeface="Arial"/>
              </a:rPr>
              <a:t>a </a:t>
            </a:r>
            <a:r>
              <a:rPr sz="3450" spc="52" baseline="1207" dirty="0">
                <a:latin typeface="Symbol"/>
                <a:cs typeface="Symbol"/>
              </a:rPr>
              <a:t></a:t>
            </a:r>
            <a:r>
              <a:rPr sz="3450" spc="52" baseline="1207" dirty="0">
                <a:latin typeface="Times New Roman"/>
                <a:cs typeface="Times New Roman"/>
              </a:rPr>
              <a:t> </a:t>
            </a:r>
            <a:r>
              <a:rPr sz="3450" i="1" spc="60" baseline="1207" dirty="0">
                <a:latin typeface="Arial"/>
                <a:cs typeface="Arial"/>
              </a:rPr>
              <a:t>X </a:t>
            </a:r>
            <a:r>
              <a:rPr sz="3450" spc="52" baseline="1207" dirty="0">
                <a:latin typeface="Symbol"/>
                <a:cs typeface="Symbol"/>
              </a:rPr>
              <a:t></a:t>
            </a:r>
            <a:r>
              <a:rPr sz="3450" spc="52" baseline="1207" dirty="0">
                <a:latin typeface="Times New Roman"/>
                <a:cs typeface="Times New Roman"/>
              </a:rPr>
              <a:t> </a:t>
            </a:r>
            <a:r>
              <a:rPr sz="3450" i="1" spc="82" baseline="1207" dirty="0">
                <a:latin typeface="Arial"/>
                <a:cs typeface="Arial"/>
              </a:rPr>
              <a:t>b</a:t>
            </a:r>
            <a:r>
              <a:rPr sz="3450" spc="82" baseline="1207" dirty="0">
                <a:latin typeface="Arial"/>
                <a:cs typeface="Arial"/>
              </a:rPr>
              <a:t>) </a:t>
            </a:r>
            <a:r>
              <a:rPr sz="3450" spc="52" baseline="1207" dirty="0">
                <a:latin typeface="Symbol"/>
                <a:cs typeface="Symbol"/>
              </a:rPr>
              <a:t></a:t>
            </a:r>
            <a:r>
              <a:rPr sz="3450" spc="52" baseline="1207" dirty="0">
                <a:latin typeface="Times New Roman"/>
                <a:cs typeface="Times New Roman"/>
              </a:rPr>
              <a:t> </a:t>
            </a:r>
            <a:r>
              <a:rPr sz="5175" spc="232" baseline="-12077" dirty="0">
                <a:latin typeface="Symbol"/>
                <a:cs typeface="Symbol"/>
              </a:rPr>
              <a:t></a:t>
            </a:r>
            <a:r>
              <a:rPr sz="3450" i="1" spc="232" baseline="1207" dirty="0">
                <a:latin typeface="Arial"/>
                <a:cs typeface="Arial"/>
              </a:rPr>
              <a:t>f</a:t>
            </a:r>
            <a:r>
              <a:rPr sz="3450" i="1" spc="-525" baseline="1207" dirty="0">
                <a:latin typeface="Arial"/>
                <a:cs typeface="Arial"/>
              </a:rPr>
              <a:t> </a:t>
            </a:r>
            <a:r>
              <a:rPr sz="3450" spc="97" baseline="1207" dirty="0">
                <a:latin typeface="Arial"/>
                <a:cs typeface="Arial"/>
              </a:rPr>
              <a:t>(</a:t>
            </a:r>
            <a:r>
              <a:rPr sz="3450" i="1" spc="97" baseline="1207" dirty="0">
                <a:latin typeface="Arial"/>
                <a:cs typeface="Arial"/>
              </a:rPr>
              <a:t>x</a:t>
            </a:r>
            <a:r>
              <a:rPr sz="3450" spc="97" baseline="1207" dirty="0">
                <a:latin typeface="Arial"/>
                <a:cs typeface="Arial"/>
              </a:rPr>
              <a:t>)</a:t>
            </a:r>
            <a:r>
              <a:rPr sz="3450" i="1" spc="97" baseline="1207" dirty="0">
                <a:latin typeface="Arial"/>
                <a:cs typeface="Arial"/>
              </a:rPr>
              <a:t>dx</a:t>
            </a:r>
            <a:r>
              <a:rPr sz="3450" i="1" spc="104" baseline="1207" dirty="0">
                <a:latin typeface="Arial"/>
                <a:cs typeface="Arial"/>
              </a:rPr>
              <a:t> </a:t>
            </a:r>
            <a:r>
              <a:rPr sz="3450" spc="52" baseline="1207" dirty="0">
                <a:latin typeface="Symbol"/>
                <a:cs typeface="Symbol"/>
              </a:rPr>
              <a:t></a:t>
            </a:r>
            <a:r>
              <a:rPr sz="3450" spc="52" baseline="1207" dirty="0">
                <a:latin typeface="Times New Roman"/>
                <a:cs typeface="Times New Roman"/>
              </a:rPr>
              <a:t>	</a:t>
            </a:r>
            <a:r>
              <a:rPr sz="1800" spc="-55" dirty="0">
                <a:latin typeface="Calibri"/>
                <a:cs typeface="Calibri"/>
              </a:rPr>
              <a:t>L’air </a:t>
            </a:r>
            <a:r>
              <a:rPr sz="1800" dirty="0">
                <a:latin typeface="Calibri"/>
                <a:cs typeface="Calibri"/>
              </a:rPr>
              <a:t>sous </a:t>
            </a:r>
            <a:r>
              <a:rPr sz="1800" spc="-5" dirty="0">
                <a:latin typeface="Calibri"/>
                <a:cs typeface="Calibri"/>
              </a:rPr>
              <a:t>f(x) </a:t>
            </a:r>
            <a:r>
              <a:rPr sz="1800" spc="-10" dirty="0">
                <a:latin typeface="Calibri"/>
                <a:cs typeface="Calibri"/>
              </a:rPr>
              <a:t>entre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et b pour tout </a:t>
            </a:r>
            <a:r>
              <a:rPr sz="1800" dirty="0">
                <a:latin typeface="Calibri"/>
                <a:cs typeface="Calibri"/>
              </a:rPr>
              <a:t>a et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962785">
              <a:lnSpc>
                <a:spcPct val="100000"/>
              </a:lnSpc>
              <a:spcBef>
                <a:spcPts val="405"/>
              </a:spcBef>
            </a:pPr>
            <a:r>
              <a:rPr sz="1350" i="1" spc="1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750" y="4459223"/>
            <a:ext cx="1993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3873" y="2276855"/>
            <a:ext cx="4752466" cy="1705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3"/>
              </a:rPr>
              <a:t>ahmad.karfoul@univ-rennes1.fr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22, 5</a:t>
            </a:r>
            <a:r>
              <a:rPr sz="1800" spc="-7" baseline="25462" dirty="0"/>
              <a:t>ieme 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-25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074165"/>
            <a:ext cx="8995410" cy="119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1 . Loi 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continue</a:t>
            </a:r>
            <a:r>
              <a:rPr sz="1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197485" algn="l"/>
              </a:tabLst>
            </a:pPr>
            <a:r>
              <a:rPr sz="1800" b="1" spc="-10" dirty="0">
                <a:latin typeface="Calibri"/>
                <a:cs typeface="Calibri"/>
              </a:rPr>
              <a:t>Histogramme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Un </a:t>
            </a:r>
            <a:r>
              <a:rPr sz="1800" spc="-10" dirty="0">
                <a:latin typeface="Calibri"/>
                <a:cs typeface="Calibri"/>
              </a:rPr>
              <a:t>moyen </a:t>
            </a:r>
            <a:r>
              <a:rPr sz="1800" spc="-20" dirty="0">
                <a:latin typeface="Calibri"/>
                <a:cs typeface="Calibri"/>
              </a:rPr>
              <a:t>d’estimer </a:t>
            </a:r>
            <a:r>
              <a:rPr sz="1800" spc="-5" dirty="0">
                <a:latin typeface="Calibri"/>
                <a:cs typeface="Calibri"/>
              </a:rPr>
              <a:t>la densité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probabilité</a:t>
            </a:r>
            <a:endParaRPr sz="1800">
              <a:latin typeface="Calibri"/>
              <a:cs typeface="Calibri"/>
            </a:endParaRPr>
          </a:p>
          <a:p>
            <a:pPr marL="574675" marR="5080" lvl="1" indent="-104775">
              <a:lnSpc>
                <a:spcPct val="100000"/>
              </a:lnSpc>
              <a:buFont typeface="Arial"/>
              <a:buChar char="•"/>
              <a:tabLst>
                <a:tab pos="601345" algn="l"/>
              </a:tabLst>
            </a:pPr>
            <a:r>
              <a:rPr sz="1800" spc="-5" dirty="0">
                <a:latin typeface="Calibri"/>
                <a:cs typeface="Calibri"/>
              </a:rPr>
              <a:t>La surface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chaque </a:t>
            </a:r>
            <a:r>
              <a:rPr sz="1800" spc="-10" dirty="0">
                <a:latin typeface="Calibri"/>
                <a:cs typeface="Calibri"/>
              </a:rPr>
              <a:t>barre </a:t>
            </a:r>
            <a:r>
              <a:rPr sz="1800" dirty="0">
                <a:latin typeface="Calibri"/>
                <a:cs typeface="Calibri"/>
              </a:rPr>
              <a:t>dans </a:t>
            </a:r>
            <a:r>
              <a:rPr sz="1800" spc="-10" dirty="0">
                <a:latin typeface="Calibri"/>
                <a:cs typeface="Calibri"/>
              </a:rPr>
              <a:t>l’histogramme représente </a:t>
            </a:r>
            <a:r>
              <a:rPr sz="1800" spc="-5" dirty="0">
                <a:latin typeface="Calibri"/>
                <a:cs typeface="Calibri"/>
              </a:rPr>
              <a:t>la fréquence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l’appartenance  </a:t>
            </a:r>
            <a:r>
              <a:rPr sz="1800" dirty="0">
                <a:latin typeface="Calibri"/>
                <a:cs typeface="Calibri"/>
              </a:rPr>
              <a:t>de chaque </a:t>
            </a:r>
            <a:r>
              <a:rPr sz="1800" spc="-5" dirty="0">
                <a:latin typeface="Calibri"/>
                <a:cs typeface="Calibri"/>
              </a:rPr>
              <a:t>mesure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l’intervalle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considéré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9630" y="2348864"/>
            <a:ext cx="5656707" cy="208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702" y="4337304"/>
            <a:ext cx="8487410" cy="145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sz="1800" spc="-15" dirty="0">
                <a:latin typeface="Calibri"/>
                <a:cs typeface="Calibri"/>
              </a:rPr>
              <a:t>Pour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40" dirty="0">
                <a:latin typeface="Calibri"/>
                <a:cs typeface="Calibri"/>
              </a:rPr>
              <a:t>VA </a:t>
            </a:r>
            <a:r>
              <a:rPr sz="1800" spc="-10" dirty="0">
                <a:latin typeface="Calibri"/>
                <a:cs typeface="Calibri"/>
              </a:rPr>
              <a:t>aléatoire continue </a:t>
            </a:r>
            <a:r>
              <a:rPr sz="1800" spc="-5" dirty="0">
                <a:latin typeface="Calibri"/>
                <a:cs typeface="Calibri"/>
              </a:rPr>
              <a:t>on peut </a:t>
            </a:r>
            <a:r>
              <a:rPr sz="1800" spc="-10" dirty="0">
                <a:latin typeface="Calibri"/>
                <a:cs typeface="Calibri"/>
              </a:rPr>
              <a:t>écrire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424940">
              <a:lnSpc>
                <a:spcPct val="100000"/>
              </a:lnSpc>
              <a:spcBef>
                <a:spcPts val="1310"/>
              </a:spcBef>
            </a:pPr>
            <a:r>
              <a:rPr sz="2100" i="1" spc="75" dirty="0">
                <a:latin typeface="Arial"/>
                <a:cs typeface="Arial"/>
              </a:rPr>
              <a:t>P</a:t>
            </a:r>
            <a:r>
              <a:rPr sz="2100" spc="75" dirty="0">
                <a:latin typeface="Arial"/>
                <a:cs typeface="Arial"/>
              </a:rPr>
              <a:t>(</a:t>
            </a:r>
            <a:r>
              <a:rPr sz="2100" i="1" spc="75" dirty="0">
                <a:latin typeface="Arial"/>
                <a:cs typeface="Arial"/>
              </a:rPr>
              <a:t>a</a:t>
            </a:r>
            <a:r>
              <a:rPr sz="2100" i="1" spc="-11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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i="1" spc="100" dirty="0">
                <a:latin typeface="Arial"/>
                <a:cs typeface="Arial"/>
              </a:rPr>
              <a:t>X</a:t>
            </a:r>
            <a:r>
              <a:rPr sz="2100" i="1" spc="105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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Arial"/>
                <a:cs typeface="Arial"/>
              </a:rPr>
              <a:t>b</a:t>
            </a:r>
            <a:r>
              <a:rPr sz="2100" spc="70" dirty="0">
                <a:latin typeface="Arial"/>
                <a:cs typeface="Arial"/>
              </a:rPr>
              <a:t>)</a:t>
            </a:r>
            <a:r>
              <a:rPr sz="2100" spc="-145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Arial"/>
                <a:cs typeface="Arial"/>
              </a:rPr>
              <a:t>P</a:t>
            </a:r>
            <a:r>
              <a:rPr sz="2100" spc="75" dirty="0">
                <a:latin typeface="Arial"/>
                <a:cs typeface="Arial"/>
              </a:rPr>
              <a:t>(</a:t>
            </a:r>
            <a:r>
              <a:rPr sz="2100" i="1" spc="75" dirty="0">
                <a:latin typeface="Arial"/>
                <a:cs typeface="Arial"/>
              </a:rPr>
              <a:t>a</a:t>
            </a:r>
            <a:r>
              <a:rPr sz="2100" i="1" spc="-105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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spc="100" dirty="0">
                <a:latin typeface="Arial"/>
                <a:cs typeface="Arial"/>
              </a:rPr>
              <a:t>X</a:t>
            </a:r>
            <a:r>
              <a:rPr sz="2100" i="1" spc="11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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Arial"/>
                <a:cs typeface="Arial"/>
              </a:rPr>
              <a:t>b</a:t>
            </a:r>
            <a:r>
              <a:rPr sz="2100" spc="75" dirty="0">
                <a:latin typeface="Arial"/>
                <a:cs typeface="Arial"/>
              </a:rPr>
              <a:t>)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Arial"/>
                <a:cs typeface="Arial"/>
              </a:rPr>
              <a:t>P</a:t>
            </a:r>
            <a:r>
              <a:rPr sz="2100" spc="75" dirty="0">
                <a:latin typeface="Arial"/>
                <a:cs typeface="Arial"/>
              </a:rPr>
              <a:t>(</a:t>
            </a:r>
            <a:r>
              <a:rPr sz="2100" i="1" spc="75" dirty="0">
                <a:latin typeface="Arial"/>
                <a:cs typeface="Arial"/>
              </a:rPr>
              <a:t>a</a:t>
            </a:r>
            <a:r>
              <a:rPr sz="2100" i="1" spc="-10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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spc="100" dirty="0">
                <a:latin typeface="Arial"/>
                <a:cs typeface="Arial"/>
              </a:rPr>
              <a:t>X</a:t>
            </a:r>
            <a:r>
              <a:rPr sz="2100" i="1" spc="114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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i="1" spc="80" dirty="0">
                <a:latin typeface="Arial"/>
                <a:cs typeface="Arial"/>
              </a:rPr>
              <a:t>b</a:t>
            </a:r>
            <a:r>
              <a:rPr sz="2100" spc="80" dirty="0">
                <a:latin typeface="Arial"/>
                <a:cs typeface="Arial"/>
              </a:rPr>
              <a:t>)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Arial"/>
                <a:cs typeface="Arial"/>
              </a:rPr>
              <a:t>P</a:t>
            </a:r>
            <a:r>
              <a:rPr sz="2100" spc="75" dirty="0">
                <a:latin typeface="Arial"/>
                <a:cs typeface="Arial"/>
              </a:rPr>
              <a:t>(</a:t>
            </a:r>
            <a:r>
              <a:rPr sz="2100" i="1" spc="75" dirty="0">
                <a:latin typeface="Arial"/>
                <a:cs typeface="Arial"/>
              </a:rPr>
              <a:t>a</a:t>
            </a:r>
            <a:r>
              <a:rPr sz="2100" i="1" spc="-95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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i="1" spc="100" dirty="0">
                <a:latin typeface="Arial"/>
                <a:cs typeface="Arial"/>
              </a:rPr>
              <a:t>X</a:t>
            </a:r>
            <a:r>
              <a:rPr sz="2100" i="1" spc="12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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i="1" spc="80" dirty="0">
                <a:latin typeface="Arial"/>
                <a:cs typeface="Arial"/>
              </a:rPr>
              <a:t>b</a:t>
            </a:r>
            <a:r>
              <a:rPr sz="2100" spc="8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763905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fonction de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densité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probabilité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charge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pas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3"/>
              </a:rPr>
              <a:t>ahmad.karfoul@univ-rennes1.fr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22, 5</a:t>
            </a:r>
            <a:r>
              <a:rPr sz="1800" spc="-7" baseline="25462" dirty="0"/>
              <a:t>ieme 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-25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26530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</a:t>
            </a:r>
            <a:r>
              <a:rPr spc="-10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1639" y="2996945"/>
            <a:ext cx="2085213" cy="223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5014" y="5221478"/>
            <a:ext cx="5943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4454" y="2996945"/>
            <a:ext cx="1855724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7935" y="5280659"/>
            <a:ext cx="688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erm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4"/>
              </a:rPr>
              <a:t>ahmad.karfoul@univ-rennes1.fr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75082" y="1082547"/>
            <a:ext cx="8931910" cy="141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indent="-144780">
              <a:lnSpc>
                <a:spcPct val="100000"/>
              </a:lnSpc>
              <a:buFont typeface="Arial"/>
              <a:buChar char="•"/>
              <a:tabLst>
                <a:tab pos="161290" algn="l"/>
              </a:tabLst>
            </a:pPr>
            <a:r>
              <a:rPr sz="2000" b="1" spc="-35" dirty="0">
                <a:latin typeface="Calibri"/>
                <a:cs typeface="Calibri"/>
              </a:rPr>
              <a:t>L’origine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5" dirty="0">
                <a:latin typeface="Calibri"/>
                <a:cs typeface="Calibri"/>
              </a:rPr>
              <a:t>la probabilité </a:t>
            </a:r>
            <a:r>
              <a:rPr sz="2000" b="1" dirty="0">
                <a:latin typeface="Calibri"/>
                <a:cs typeface="Calibri"/>
              </a:rPr>
              <a:t>se </a:t>
            </a:r>
            <a:r>
              <a:rPr sz="2000" b="1" spc="-10" dirty="0">
                <a:latin typeface="Calibri"/>
                <a:cs typeface="Calibri"/>
              </a:rPr>
              <a:t>trouve </a:t>
            </a:r>
            <a:r>
              <a:rPr sz="2000" b="1" dirty="0">
                <a:latin typeface="Calibri"/>
                <a:cs typeface="Calibri"/>
              </a:rPr>
              <a:t>dans les jeux de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hasard.</a:t>
            </a:r>
            <a:endParaRPr sz="20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197485" algn="l"/>
              </a:tabLst>
            </a:pP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b="1" spc="-5" dirty="0">
                <a:latin typeface="Calibri"/>
                <a:cs typeface="Calibri"/>
              </a:rPr>
              <a:t>hasard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traduction </a:t>
            </a:r>
            <a:r>
              <a:rPr sz="1800" spc="-5" dirty="0">
                <a:latin typeface="Calibri"/>
                <a:cs typeface="Calibri"/>
              </a:rPr>
              <a:t>espagnole du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arabe </a:t>
            </a:r>
            <a:r>
              <a:rPr sz="1800" dirty="0">
                <a:latin typeface="Calibri"/>
                <a:cs typeface="Calibri"/>
              </a:rPr>
              <a:t>« </a:t>
            </a:r>
            <a:r>
              <a:rPr sz="1800" b="1" spc="-5" dirty="0">
                <a:latin typeface="Calibri"/>
                <a:cs typeface="Calibri"/>
              </a:rPr>
              <a:t>az-zahr </a:t>
            </a:r>
            <a:r>
              <a:rPr sz="1800" dirty="0">
                <a:latin typeface="Calibri"/>
                <a:cs typeface="Calibri"/>
              </a:rPr>
              <a:t>» </a:t>
            </a:r>
            <a:r>
              <a:rPr sz="1800" spc="-5" dirty="0">
                <a:latin typeface="Calibri"/>
                <a:cs typeface="Calibri"/>
              </a:rPr>
              <a:t>signifiant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b="1" dirty="0">
                <a:latin typeface="Calibri"/>
                <a:cs typeface="Calibri"/>
              </a:rPr>
              <a:t>dé à </a:t>
            </a:r>
            <a:r>
              <a:rPr sz="1800" b="1" spc="-5" dirty="0">
                <a:latin typeface="Calibri"/>
                <a:cs typeface="Calibri"/>
              </a:rPr>
              <a:t>jouer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».</a:t>
            </a:r>
            <a:endParaRPr sz="1800">
              <a:latin typeface="Calibri"/>
              <a:cs typeface="Calibri"/>
            </a:endParaRPr>
          </a:p>
          <a:p>
            <a:pPr marL="233679" indent="-18478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233679" algn="l"/>
              </a:tabLst>
            </a:pPr>
            <a:r>
              <a:rPr sz="1800" spc="-5" dirty="0">
                <a:latin typeface="Calibri"/>
                <a:cs typeface="Calibri"/>
              </a:rPr>
              <a:t>La mathématisation de  la théorie de </a:t>
            </a:r>
            <a:r>
              <a:rPr sz="1800" spc="-10" dirty="0">
                <a:latin typeface="Calibri"/>
                <a:cs typeface="Calibri"/>
              </a:rPr>
              <a:t>probabilité est datée </a:t>
            </a:r>
            <a:r>
              <a:rPr sz="1800" spc="-5" dirty="0">
                <a:latin typeface="Calibri"/>
                <a:cs typeface="Calibri"/>
              </a:rPr>
              <a:t>du </a:t>
            </a:r>
            <a:r>
              <a:rPr sz="1800" b="1" spc="-5" dirty="0">
                <a:latin typeface="Calibri"/>
                <a:cs typeface="Calibri"/>
              </a:rPr>
              <a:t>17ieme siècle </a:t>
            </a:r>
            <a:r>
              <a:rPr sz="1800" spc="-10" dirty="0">
                <a:latin typeface="Calibri"/>
                <a:cs typeface="Calibri"/>
              </a:rPr>
              <a:t>grâce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10" dirty="0">
                <a:latin typeface="Calibri"/>
                <a:cs typeface="Calibri"/>
              </a:rPr>
              <a:t>Pascal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Fermat.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44354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I.	</a:t>
            </a:r>
            <a:r>
              <a:rPr dirty="0"/>
              <a:t>Espaces</a:t>
            </a:r>
            <a:r>
              <a:rPr spc="-70" dirty="0"/>
              <a:t> </a:t>
            </a:r>
            <a:r>
              <a:rPr spc="-5" dirty="0"/>
              <a:t>probabilisés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401" y="1083564"/>
            <a:ext cx="8702675" cy="164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Ex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Soit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X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une variable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aléatoire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qui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représente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diamètre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d’un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trou dans une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plaquette 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électronique.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taille idéale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ce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trou est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12.5 mm. Mais les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différentes sources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de  perturbations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lors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fabrication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ces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plaquettes résultent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en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des trous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diamètres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plus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grand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12.5 mm. Les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études historiques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sur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cette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chaine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fabrication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montrent 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X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suit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densité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f(x)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1800" b="1" spc="5" dirty="0">
                <a:solidFill>
                  <a:srgbClr val="006FC0"/>
                </a:solidFill>
                <a:latin typeface="Calibri"/>
                <a:cs typeface="Calibri"/>
              </a:rPr>
              <a:t>20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7" baseline="25462" dirty="0">
                <a:solidFill>
                  <a:srgbClr val="006FC0"/>
                </a:solidFill>
                <a:latin typeface="Calibri"/>
                <a:cs typeface="Calibri"/>
              </a:rPr>
              <a:t>-20(x-12.5)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. Sachant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si X &gt;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12.6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, la 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plaquette est rejetée,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quelle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est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proportion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des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pièces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rejetées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celles</a:t>
            </a:r>
            <a:r>
              <a:rPr sz="1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acceptées?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2090" y="4221086"/>
            <a:ext cx="3754246" cy="175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1204" y="3282760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0" y="0"/>
                </a:moveTo>
                <a:lnTo>
                  <a:pt x="0" y="372315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2569" y="3520826"/>
            <a:ext cx="31686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12</a:t>
            </a:r>
            <a:r>
              <a:rPr sz="1150" spc="10" dirty="0">
                <a:latin typeface="Arial"/>
                <a:cs typeface="Arial"/>
              </a:rPr>
              <a:t>.6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3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22, 5</a:t>
            </a:r>
            <a:r>
              <a:rPr sz="1800" spc="-7" baseline="25462" dirty="0"/>
              <a:t>ieme 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-25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2096982" y="3284354"/>
            <a:ext cx="47752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35" dirty="0">
                <a:latin typeface="Arial"/>
                <a:cs typeface="Arial"/>
              </a:rPr>
              <a:t>20</a:t>
            </a:r>
            <a:r>
              <a:rPr sz="1950" spc="-465" dirty="0">
                <a:latin typeface="Arial"/>
                <a:cs typeface="Arial"/>
              </a:rPr>
              <a:t> </a:t>
            </a:r>
            <a:r>
              <a:rPr sz="1950" i="1" spc="45" dirty="0">
                <a:latin typeface="Arial"/>
                <a:cs typeface="Arial"/>
              </a:rPr>
              <a:t>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6213" y="3198256"/>
            <a:ext cx="21082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7155" y="3272613"/>
            <a:ext cx="514984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10" dirty="0">
                <a:latin typeface="Arial"/>
                <a:cs typeface="Arial"/>
              </a:rPr>
              <a:t>20(</a:t>
            </a:r>
            <a:r>
              <a:rPr sz="1150" spc="-225" dirty="0">
                <a:latin typeface="Arial"/>
                <a:cs typeface="Arial"/>
              </a:rPr>
              <a:t> </a:t>
            </a:r>
            <a:r>
              <a:rPr sz="1150" i="1" spc="15" dirty="0">
                <a:latin typeface="Arial"/>
                <a:cs typeface="Arial"/>
              </a:rPr>
              <a:t>x</a:t>
            </a:r>
            <a:r>
              <a:rPr sz="1150" i="1" spc="-250" dirty="0">
                <a:latin typeface="Arial"/>
                <a:cs typeface="Arial"/>
              </a:rPr>
              <a:t> </a:t>
            </a:r>
            <a:r>
              <a:rPr sz="1150" spc="15" dirty="0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237" y="3284354"/>
            <a:ext cx="155194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75" dirty="0">
                <a:latin typeface="Arial"/>
                <a:cs typeface="Arial"/>
              </a:rPr>
              <a:t>P</a:t>
            </a:r>
            <a:r>
              <a:rPr sz="1950" spc="75" dirty="0">
                <a:latin typeface="Arial"/>
                <a:cs typeface="Arial"/>
              </a:rPr>
              <a:t>(</a:t>
            </a:r>
            <a:r>
              <a:rPr sz="1950" spc="-340" dirty="0">
                <a:latin typeface="Arial"/>
                <a:cs typeface="Arial"/>
              </a:rPr>
              <a:t> </a:t>
            </a:r>
            <a:r>
              <a:rPr sz="1950" i="1" spc="50" dirty="0">
                <a:latin typeface="Arial"/>
                <a:cs typeface="Arial"/>
              </a:rPr>
              <a:t>X</a:t>
            </a:r>
            <a:r>
              <a:rPr sz="1950" i="1" spc="150" dirty="0">
                <a:latin typeface="Arial"/>
                <a:cs typeface="Arial"/>
              </a:rPr>
              <a:t> </a:t>
            </a:r>
            <a:r>
              <a:rPr sz="1950" spc="45" dirty="0">
                <a:latin typeface="Symbol"/>
                <a:cs typeface="Symbol"/>
              </a:rPr>
              <a:t>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Arial"/>
                <a:cs typeface="Arial"/>
              </a:rPr>
              <a:t>12.6)</a:t>
            </a:r>
            <a:r>
              <a:rPr sz="1950" spc="-125" dirty="0">
                <a:latin typeface="Arial"/>
                <a:cs typeface="Arial"/>
              </a:rPr>
              <a:t> </a:t>
            </a:r>
            <a:r>
              <a:rPr sz="1950" spc="4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842" y="3171013"/>
            <a:ext cx="205168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latin typeface="Arial"/>
                <a:cs typeface="Arial"/>
              </a:rPr>
              <a:t>12.5)</a:t>
            </a:r>
            <a:r>
              <a:rPr sz="2925" i="1" spc="37" baseline="-25641" dirty="0">
                <a:latin typeface="Arial"/>
                <a:cs typeface="Arial"/>
              </a:rPr>
              <a:t>dx</a:t>
            </a:r>
            <a:r>
              <a:rPr sz="2925" i="1" spc="52" baseline="-25641" dirty="0">
                <a:latin typeface="Arial"/>
                <a:cs typeface="Arial"/>
              </a:rPr>
              <a:t> </a:t>
            </a:r>
            <a:r>
              <a:rPr sz="2925" spc="67" baseline="-25641" dirty="0">
                <a:latin typeface="Symbol"/>
                <a:cs typeface="Symbol"/>
              </a:rPr>
              <a:t></a:t>
            </a:r>
            <a:r>
              <a:rPr sz="2925" spc="-15" baseline="-25641" dirty="0">
                <a:latin typeface="Times New Roman"/>
                <a:cs typeface="Times New Roman"/>
              </a:rPr>
              <a:t> </a:t>
            </a:r>
            <a:r>
              <a:rPr sz="2925" spc="37" baseline="-25641" dirty="0">
                <a:latin typeface="Symbol"/>
                <a:cs typeface="Symbol"/>
              </a:rPr>
              <a:t></a:t>
            </a:r>
            <a:r>
              <a:rPr sz="2925" i="1" spc="37" baseline="-25641" dirty="0">
                <a:latin typeface="Arial"/>
                <a:cs typeface="Arial"/>
              </a:rPr>
              <a:t>e</a:t>
            </a:r>
            <a:r>
              <a:rPr sz="1150" spc="25" dirty="0">
                <a:latin typeface="Symbol"/>
                <a:cs typeface="Symbol"/>
              </a:rPr>
              <a:t></a:t>
            </a:r>
            <a:r>
              <a:rPr sz="1150" spc="25" dirty="0">
                <a:latin typeface="Arial"/>
                <a:cs typeface="Arial"/>
              </a:rPr>
              <a:t>20(</a:t>
            </a:r>
            <a:r>
              <a:rPr sz="1150" spc="-180" dirty="0">
                <a:latin typeface="Arial"/>
                <a:cs typeface="Arial"/>
              </a:rPr>
              <a:t> </a:t>
            </a:r>
            <a:r>
              <a:rPr sz="1150" i="1" spc="15" dirty="0">
                <a:latin typeface="Arial"/>
                <a:cs typeface="Arial"/>
              </a:rPr>
              <a:t>x</a:t>
            </a:r>
            <a:r>
              <a:rPr sz="1150" i="1" spc="-220" dirty="0">
                <a:latin typeface="Arial"/>
                <a:cs typeface="Arial"/>
              </a:rPr>
              <a:t> </a:t>
            </a:r>
            <a:r>
              <a:rPr sz="1150" spc="15" dirty="0">
                <a:latin typeface="Symbol"/>
                <a:cs typeface="Symbol"/>
              </a:rPr>
              <a:t></a:t>
            </a:r>
            <a:r>
              <a:rPr sz="1150" spc="15" dirty="0">
                <a:latin typeface="Arial"/>
                <a:cs typeface="Arial"/>
              </a:rPr>
              <a:t>12.5)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3159" y="3284354"/>
            <a:ext cx="86423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Arial"/>
                <a:cs typeface="Arial"/>
              </a:rPr>
              <a:t>0.135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5566" y="3096719"/>
            <a:ext cx="31686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285"/>
              </a:lnSpc>
            </a:pPr>
            <a:r>
              <a:rPr sz="1150" dirty="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  <a:p>
            <a:pPr marL="12700" algn="ctr">
              <a:lnSpc>
                <a:spcPts val="3295"/>
              </a:lnSpc>
            </a:pPr>
            <a:r>
              <a:rPr sz="2950" spc="25" dirty="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  <a:p>
            <a:pPr algn="ctr">
              <a:lnSpc>
                <a:spcPts val="1230"/>
              </a:lnSpc>
            </a:pPr>
            <a:r>
              <a:rPr sz="1150" spc="5" dirty="0">
                <a:latin typeface="Arial"/>
                <a:cs typeface="Arial"/>
              </a:rPr>
              <a:t>12</a:t>
            </a:r>
            <a:r>
              <a:rPr sz="1150" spc="10" dirty="0">
                <a:latin typeface="Arial"/>
                <a:cs typeface="Arial"/>
              </a:rPr>
              <a:t>.6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617" y="4468621"/>
            <a:ext cx="4871720" cy="91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Pour </a:t>
            </a:r>
            <a:r>
              <a:rPr sz="1800" spc="-5" dirty="0">
                <a:latin typeface="Calibri"/>
                <a:cs typeface="Calibri"/>
              </a:rPr>
              <a:t>les pièces acceptées 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105" dirty="0">
                <a:latin typeface="Arial"/>
                <a:cs typeface="Arial"/>
              </a:rPr>
              <a:t>1</a:t>
            </a:r>
            <a:r>
              <a:rPr sz="2550" spc="105" dirty="0">
                <a:latin typeface="Symbol"/>
                <a:cs typeface="Symbol"/>
              </a:rPr>
              <a:t>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85" dirty="0">
                <a:latin typeface="Arial"/>
                <a:cs typeface="Arial"/>
              </a:rPr>
              <a:t>P</a:t>
            </a:r>
            <a:r>
              <a:rPr sz="2550" spc="85" dirty="0">
                <a:latin typeface="Arial"/>
                <a:cs typeface="Arial"/>
              </a:rPr>
              <a:t>(</a:t>
            </a:r>
            <a:r>
              <a:rPr sz="2550" spc="-455" dirty="0">
                <a:latin typeface="Arial"/>
                <a:cs typeface="Arial"/>
              </a:rPr>
              <a:t> </a:t>
            </a:r>
            <a:r>
              <a:rPr sz="2550" i="1" spc="95" dirty="0">
                <a:latin typeface="Arial"/>
                <a:cs typeface="Arial"/>
              </a:rPr>
              <a:t>X</a:t>
            </a:r>
            <a:r>
              <a:rPr sz="2550" i="1" spc="150" dirty="0">
                <a:latin typeface="Arial"/>
                <a:cs typeface="Arial"/>
              </a:rPr>
              <a:t> </a:t>
            </a:r>
            <a:r>
              <a:rPr sz="2550" spc="80" dirty="0">
                <a:latin typeface="Symbol"/>
                <a:cs typeface="Symbol"/>
              </a:rPr>
              <a:t>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12.6)</a:t>
            </a:r>
            <a:r>
              <a:rPr sz="2550" spc="-175" dirty="0">
                <a:latin typeface="Arial"/>
                <a:cs typeface="Arial"/>
              </a:rPr>
              <a:t> </a:t>
            </a:r>
            <a:r>
              <a:rPr sz="2550" spc="80" dirty="0">
                <a:latin typeface="Symbol"/>
                <a:cs typeface="Symbol"/>
              </a:rPr>
              <a:t>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Arial"/>
                <a:cs typeface="Arial"/>
              </a:rPr>
              <a:t>1</a:t>
            </a:r>
            <a:r>
              <a:rPr sz="2550" spc="110" dirty="0">
                <a:latin typeface="Symbol"/>
                <a:cs typeface="Symbol"/>
              </a:rPr>
              <a:t>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0.135</a:t>
            </a:r>
            <a:r>
              <a:rPr sz="2550" spc="-130" dirty="0">
                <a:latin typeface="Arial"/>
                <a:cs typeface="Arial"/>
              </a:rPr>
              <a:t> </a:t>
            </a:r>
            <a:r>
              <a:rPr sz="2550" spc="80" dirty="0">
                <a:latin typeface="Symbol"/>
                <a:cs typeface="Symbol"/>
              </a:rPr>
              <a:t>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0.865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510984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Probabilité</a:t>
            </a:r>
            <a:r>
              <a:rPr spc="-40" dirty="0"/>
              <a:t> </a:t>
            </a:r>
            <a:r>
              <a:rPr spc="-5" dirty="0"/>
              <a:t>conditionnelle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200" y="1212215"/>
            <a:ext cx="8070215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spc="-10" dirty="0">
                <a:latin typeface="Calibri"/>
                <a:cs typeface="Calibri"/>
              </a:rPr>
              <a:t>Considérons </a:t>
            </a:r>
            <a:r>
              <a:rPr sz="1800" spc="-5" dirty="0">
                <a:latin typeface="Calibri"/>
                <a:cs typeface="Calibri"/>
              </a:rPr>
              <a:t>une expérience </a:t>
            </a:r>
            <a:r>
              <a:rPr sz="1800" spc="-10" dirty="0">
                <a:latin typeface="Calibri"/>
                <a:cs typeface="Calibri"/>
              </a:rPr>
              <a:t>aléatoire </a:t>
            </a:r>
            <a:r>
              <a:rPr sz="1800" spc="-5" dirty="0">
                <a:latin typeface="Calibri"/>
                <a:cs typeface="Calibri"/>
              </a:rPr>
              <a:t>schématisée par un </a:t>
            </a:r>
            <a:r>
              <a:rPr sz="1800" dirty="0">
                <a:latin typeface="Calibri"/>
                <a:cs typeface="Calibri"/>
              </a:rPr>
              <a:t>espace </a:t>
            </a:r>
            <a:r>
              <a:rPr sz="1800" spc="-5" dirty="0">
                <a:latin typeface="Calibri"/>
                <a:cs typeface="Calibri"/>
              </a:rPr>
              <a:t>probabilisé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(Ω,</a:t>
            </a:r>
            <a:r>
              <a:rPr sz="1800" spc="-5" dirty="0">
                <a:latin typeface="Blackadder ITC"/>
                <a:cs typeface="Blackadder ITC"/>
              </a:rPr>
              <a:t>F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latin typeface="Calibri"/>
                <a:cs typeface="Calibri"/>
              </a:rPr>
              <a:t>Intéressons </a:t>
            </a:r>
            <a:r>
              <a:rPr sz="1800" spc="-5" dirty="0">
                <a:latin typeface="Calibri"/>
                <a:cs typeface="Calibri"/>
              </a:rPr>
              <a:t>nous maintenant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b="1" u="heavy" dirty="0">
                <a:latin typeface="Calibri"/>
                <a:cs typeface="Calibri"/>
              </a:rPr>
              <a:t>la </a:t>
            </a:r>
            <a:r>
              <a:rPr sz="1800" b="1" u="heavy" spc="-10" dirty="0">
                <a:latin typeface="Calibri"/>
                <a:cs typeface="Calibri"/>
              </a:rPr>
              <a:t>probabilité  </a:t>
            </a:r>
            <a:r>
              <a:rPr sz="1800" b="1" u="heavy" dirty="0">
                <a:latin typeface="Calibri"/>
                <a:cs typeface="Calibri"/>
              </a:rPr>
              <a:t>pour </a:t>
            </a:r>
            <a:r>
              <a:rPr sz="1800" b="1" u="heavy" spc="-5" dirty="0">
                <a:latin typeface="Calibri"/>
                <a:cs typeface="Calibri"/>
              </a:rPr>
              <a:t>qu’un </a:t>
            </a:r>
            <a:r>
              <a:rPr sz="1800" b="1" u="heavy" spc="-15" dirty="0">
                <a:latin typeface="Calibri"/>
                <a:cs typeface="Calibri"/>
              </a:rPr>
              <a:t>évènement </a:t>
            </a:r>
            <a:r>
              <a:rPr sz="1800" b="1" u="heavy" dirty="0">
                <a:latin typeface="Calibri"/>
                <a:cs typeface="Calibri"/>
              </a:rPr>
              <a:t>A se</a:t>
            </a:r>
            <a:r>
              <a:rPr sz="1800" b="1" u="heavy" spc="50" dirty="0">
                <a:latin typeface="Calibri"/>
                <a:cs typeface="Calibri"/>
              </a:rPr>
              <a:t> </a:t>
            </a:r>
            <a:r>
              <a:rPr sz="1800" b="1" u="heavy" spc="-5" dirty="0">
                <a:latin typeface="Calibri"/>
                <a:cs typeface="Calibri"/>
              </a:rPr>
              <a:t>produise</a:t>
            </a:r>
            <a:endParaRPr sz="1800">
              <a:latin typeface="Calibri"/>
              <a:cs typeface="Calibri"/>
            </a:endParaRPr>
          </a:p>
          <a:p>
            <a:pPr marL="64135" marR="363855" indent="-52069">
              <a:lnSpc>
                <a:spcPct val="100000"/>
              </a:lnSpc>
            </a:pPr>
            <a:r>
              <a:rPr sz="1800" u="heavy" spc="-4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alibri"/>
                <a:cs typeface="Calibri"/>
              </a:rPr>
              <a:t>sachant </a:t>
            </a:r>
            <a:r>
              <a:rPr sz="1800" b="1" u="heavy" spc="-10" dirty="0">
                <a:latin typeface="Calibri"/>
                <a:cs typeface="Calibri"/>
              </a:rPr>
              <a:t>qu’un autre évènement </a:t>
            </a:r>
            <a:r>
              <a:rPr sz="1800" b="1" u="heavy" dirty="0">
                <a:latin typeface="Calibri"/>
                <a:cs typeface="Calibri"/>
              </a:rPr>
              <a:t>B </a:t>
            </a:r>
            <a:r>
              <a:rPr sz="1800" b="1" u="heavy" spc="-30" dirty="0">
                <a:latin typeface="Calibri"/>
                <a:cs typeface="Calibri"/>
              </a:rPr>
              <a:t>s’est </a:t>
            </a:r>
            <a:r>
              <a:rPr sz="1800" b="1" u="heavy" dirty="0">
                <a:latin typeface="Calibri"/>
                <a:cs typeface="Calibri"/>
              </a:rPr>
              <a:t>déjà </a:t>
            </a:r>
            <a:r>
              <a:rPr sz="1800" b="1" u="heavy" spc="-5" dirty="0">
                <a:latin typeface="Calibri"/>
                <a:cs typeface="Calibri"/>
              </a:rPr>
              <a:t>produit. </a:t>
            </a:r>
            <a:r>
              <a:rPr sz="1800" spc="-5" dirty="0">
                <a:latin typeface="Calibri"/>
                <a:cs typeface="Calibri"/>
              </a:rPr>
              <a:t>Autrement dit, la </a:t>
            </a:r>
            <a:r>
              <a:rPr sz="1800" spc="-10" dirty="0">
                <a:latin typeface="Calibri"/>
                <a:cs typeface="Calibri"/>
              </a:rPr>
              <a:t>probabilité  conditionnelle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sachant que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10" dirty="0">
                <a:latin typeface="Calibri"/>
                <a:cs typeface="Calibri"/>
              </a:rPr>
              <a:t>est notée </a:t>
            </a:r>
            <a:r>
              <a:rPr sz="1800" b="1" i="1" u="heavy" dirty="0">
                <a:latin typeface="Calibri"/>
                <a:cs typeface="Calibri"/>
              </a:rPr>
              <a:t>P</a:t>
            </a:r>
            <a:r>
              <a:rPr sz="1800" b="1" u="heavy" dirty="0">
                <a:latin typeface="Calibri"/>
                <a:cs typeface="Calibri"/>
              </a:rPr>
              <a:t>(A|B)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</a:t>
            </a:r>
            <a:r>
              <a:rPr sz="1800" i="1" spc="-15" baseline="-20833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(A).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3412870"/>
            <a:ext cx="851916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Définition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Soit (Ω,</a:t>
            </a:r>
            <a:r>
              <a:rPr sz="1800" spc="-5" dirty="0">
                <a:latin typeface="Blackadder ITC"/>
                <a:cs typeface="Blackadder ITC"/>
              </a:rPr>
              <a:t>F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) un espace </a:t>
            </a:r>
            <a:r>
              <a:rPr sz="1800" spc="-10" dirty="0">
                <a:latin typeface="Calibri"/>
                <a:cs typeface="Calibri"/>
              </a:rPr>
              <a:t>probabilisé </a:t>
            </a:r>
            <a:r>
              <a:rPr sz="1800" spc="-5" dirty="0">
                <a:latin typeface="Calibri"/>
                <a:cs typeface="Calibri"/>
              </a:rPr>
              <a:t>et soit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un élément de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spc="-10" dirty="0">
                <a:latin typeface="Calibri"/>
                <a:cs typeface="Calibri"/>
              </a:rPr>
              <a:t>tel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(B) </a:t>
            </a:r>
            <a:r>
              <a:rPr sz="1800" dirty="0">
                <a:latin typeface="Calibri"/>
                <a:cs typeface="Calibri"/>
              </a:rPr>
              <a:t>&gt; 0. </a:t>
            </a:r>
            <a:r>
              <a:rPr sz="1800" spc="-5" dirty="0">
                <a:latin typeface="Calibri"/>
                <a:cs typeface="Calibri"/>
              </a:rPr>
              <a:t>La 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spc="-5" dirty="0">
                <a:latin typeface="Calibri"/>
                <a:cs typeface="Calibri"/>
              </a:rPr>
              <a:t>conditionnelle </a:t>
            </a:r>
            <a:r>
              <a:rPr sz="1800" spc="-15" dirty="0">
                <a:latin typeface="Calibri"/>
                <a:cs typeface="Calibri"/>
              </a:rPr>
              <a:t>d’un </a:t>
            </a:r>
            <a:r>
              <a:rPr sz="1800" spc="-5" dirty="0">
                <a:latin typeface="Calibri"/>
                <a:cs typeface="Calibri"/>
              </a:rPr>
              <a:t>évènement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sachant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définie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4713" y="4434914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421" y="0"/>
                </a:lnTo>
              </a:path>
            </a:pathLst>
          </a:custGeom>
          <a:ln w="8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2665" y="4426612"/>
            <a:ext cx="10731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40" dirty="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26571" y="4442878"/>
            <a:ext cx="4597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85" dirty="0">
                <a:latin typeface="Arial"/>
                <a:cs typeface="Arial"/>
              </a:rPr>
              <a:t>P</a:t>
            </a:r>
            <a:r>
              <a:rPr sz="1600" spc="20" dirty="0">
                <a:latin typeface="Arial"/>
                <a:cs typeface="Arial"/>
              </a:rPr>
              <a:t>(</a:t>
            </a:r>
            <a:r>
              <a:rPr sz="1600" i="1" spc="85" dirty="0">
                <a:latin typeface="Arial"/>
                <a:cs typeface="Arial"/>
              </a:rPr>
              <a:t>B</a:t>
            </a:r>
            <a:r>
              <a:rPr sz="1600" spc="1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5106" y="4283047"/>
            <a:ext cx="247840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75" dirty="0">
                <a:latin typeface="Arial"/>
                <a:cs typeface="Arial"/>
              </a:rPr>
              <a:t>P</a:t>
            </a:r>
            <a:r>
              <a:rPr sz="1600" spc="75" dirty="0">
                <a:latin typeface="Arial"/>
                <a:cs typeface="Arial"/>
              </a:rPr>
              <a:t>(</a:t>
            </a:r>
            <a:r>
              <a:rPr sz="1600" i="1" spc="75" dirty="0">
                <a:latin typeface="Arial"/>
                <a:cs typeface="Arial"/>
              </a:rPr>
              <a:t>A</a:t>
            </a:r>
            <a:r>
              <a:rPr sz="1600" i="1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|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i="1" spc="50" dirty="0">
                <a:latin typeface="Arial"/>
                <a:cs typeface="Arial"/>
              </a:rPr>
              <a:t>B</a:t>
            </a:r>
            <a:r>
              <a:rPr sz="1600" spc="50" dirty="0">
                <a:latin typeface="Arial"/>
                <a:cs typeface="Arial"/>
              </a:rPr>
              <a:t>)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25" dirty="0">
                <a:latin typeface="Symbol"/>
                <a:cs typeface="Symbol"/>
              </a:rPr>
              <a:t>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i="1" spc="30" dirty="0">
                <a:latin typeface="Arial"/>
                <a:cs typeface="Arial"/>
              </a:rPr>
              <a:t>P</a:t>
            </a:r>
            <a:r>
              <a:rPr sz="1600" i="1" spc="12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(</a:t>
            </a:r>
            <a:r>
              <a:rPr sz="1600" i="1" spc="55" dirty="0">
                <a:latin typeface="Arial"/>
                <a:cs typeface="Arial"/>
              </a:rPr>
              <a:t>A</a:t>
            </a:r>
            <a:r>
              <a:rPr sz="1600" spc="55" dirty="0">
                <a:latin typeface="Arial"/>
                <a:cs typeface="Arial"/>
              </a:rPr>
              <a:t>)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25" dirty="0">
                <a:latin typeface="Symbol"/>
                <a:cs typeface="Symbol"/>
              </a:rPr>
              <a:t>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2400" i="1" spc="67" baseline="34722" dirty="0">
                <a:latin typeface="Arial"/>
                <a:cs typeface="Arial"/>
              </a:rPr>
              <a:t>P</a:t>
            </a:r>
            <a:r>
              <a:rPr sz="2400" spc="67" baseline="34722" dirty="0">
                <a:latin typeface="Arial"/>
                <a:cs typeface="Arial"/>
              </a:rPr>
              <a:t>(</a:t>
            </a:r>
            <a:r>
              <a:rPr sz="2400" i="1" spc="67" baseline="34722" dirty="0">
                <a:latin typeface="Arial"/>
                <a:cs typeface="Arial"/>
              </a:rPr>
              <a:t>B</a:t>
            </a:r>
            <a:r>
              <a:rPr sz="2400" i="1" spc="-217" baseline="34722" dirty="0">
                <a:latin typeface="Arial"/>
                <a:cs typeface="Arial"/>
              </a:rPr>
              <a:t> </a:t>
            </a:r>
            <a:r>
              <a:rPr sz="2400" spc="52" baseline="34722" dirty="0">
                <a:latin typeface="Symbol"/>
                <a:cs typeface="Symbol"/>
              </a:rPr>
              <a:t></a:t>
            </a:r>
            <a:r>
              <a:rPr sz="2400" spc="-142" baseline="34722" dirty="0">
                <a:latin typeface="Times New Roman"/>
                <a:cs typeface="Times New Roman"/>
              </a:rPr>
              <a:t> </a:t>
            </a:r>
            <a:r>
              <a:rPr sz="2400" i="1" spc="44" baseline="34722" dirty="0">
                <a:latin typeface="Arial"/>
                <a:cs typeface="Arial"/>
              </a:rPr>
              <a:t>A</a:t>
            </a:r>
            <a:r>
              <a:rPr sz="2400" spc="44" baseline="34722" dirty="0">
                <a:latin typeface="Arial"/>
                <a:cs typeface="Arial"/>
              </a:rPr>
              <a:t>)</a:t>
            </a:r>
            <a:endParaRPr sz="2400" baseline="347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8831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Probabilité conditionnelle et formule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0543" y="3774659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387" y="0"/>
                </a:lnTo>
              </a:path>
            </a:pathLst>
          </a:custGeom>
          <a:ln w="10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306" y="377465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60" y="0"/>
                </a:lnTo>
              </a:path>
            </a:pathLst>
          </a:custGeom>
          <a:ln w="10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4089" y="3774659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84" y="0"/>
                </a:lnTo>
              </a:path>
            </a:pathLst>
          </a:custGeom>
          <a:ln w="10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401" y="1074165"/>
            <a:ext cx="8597265" cy="283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. 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expérience aléatoire consiste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a lancer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trois fois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pièce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dont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côtes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pile (p)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et 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face </a:t>
            </a:r>
            <a:r>
              <a:rPr sz="1800" b="1" spc="5" dirty="0">
                <a:solidFill>
                  <a:srgbClr val="006FC0"/>
                </a:solidFill>
                <a:latin typeface="Calibri"/>
                <a:cs typeface="Calibri"/>
              </a:rPr>
              <a:t>(f)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sont identiques,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qu’elle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est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d’obtenir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face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dans la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deuxième jet  sachant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qu’une face est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apparue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lors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du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premier</a:t>
            </a:r>
            <a:r>
              <a:rPr sz="18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jet?</a:t>
            </a:r>
            <a:endParaRPr sz="18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890"/>
              </a:spcBef>
            </a:pPr>
            <a:r>
              <a:rPr sz="1800" b="1" spc="-5" dirty="0">
                <a:latin typeface="Calibri"/>
                <a:cs typeface="Calibri"/>
              </a:rPr>
              <a:t>Solution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Commençons </a:t>
            </a:r>
            <a:r>
              <a:rPr sz="1800" dirty="0">
                <a:latin typeface="Calibri"/>
                <a:cs typeface="Calibri"/>
              </a:rPr>
              <a:t>par </a:t>
            </a:r>
            <a:r>
              <a:rPr sz="1800" spc="-10" dirty="0">
                <a:latin typeface="Calibri"/>
                <a:cs typeface="Calibri"/>
              </a:rPr>
              <a:t>construire </a:t>
            </a:r>
            <a:r>
              <a:rPr sz="1800" spc="-20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Ω</a:t>
            </a:r>
            <a:endParaRPr sz="1800">
              <a:latin typeface="Calibri"/>
              <a:cs typeface="Calibri"/>
            </a:endParaRPr>
          </a:p>
          <a:p>
            <a:pPr marR="198120" algn="ctr">
              <a:lnSpc>
                <a:spcPct val="100000"/>
              </a:lnSpc>
              <a:spcBef>
                <a:spcPts val="919"/>
              </a:spcBef>
            </a:pPr>
            <a:r>
              <a:rPr sz="2100" spc="330" dirty="0">
                <a:latin typeface="Symbol"/>
                <a:cs typeface="Symbol"/>
              </a:rPr>
              <a:t>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Arial"/>
                <a:cs typeface="Arial"/>
              </a:rPr>
              <a:t>{{</a:t>
            </a:r>
            <a:r>
              <a:rPr sz="2100" i="1" spc="10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245" dirty="0">
                <a:latin typeface="Arial"/>
                <a:cs typeface="Arial"/>
              </a:rPr>
              <a:t> 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80" dirty="0">
                <a:latin typeface="Arial"/>
                <a:cs typeface="Arial"/>
              </a:rPr>
              <a:t> 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i="1" spc="25" dirty="0">
                <a:latin typeface="Arial"/>
                <a:cs typeface="Arial"/>
              </a:rPr>
              <a:t>p</a:t>
            </a:r>
            <a:r>
              <a:rPr sz="2100" spc="25" dirty="0">
                <a:latin typeface="Arial"/>
                <a:cs typeface="Arial"/>
              </a:rPr>
              <a:t>,</a:t>
            </a:r>
            <a:r>
              <a:rPr sz="2100" i="1" spc="25" dirty="0">
                <a:latin typeface="Arial"/>
                <a:cs typeface="Arial"/>
              </a:rPr>
              <a:t>f</a:t>
            </a:r>
            <a:r>
              <a:rPr sz="2100" i="1" spc="-250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},{</a:t>
            </a:r>
            <a:r>
              <a:rPr sz="2100" i="1" spc="60" dirty="0">
                <a:latin typeface="Arial"/>
                <a:cs typeface="Arial"/>
              </a:rPr>
              <a:t>p</a:t>
            </a:r>
            <a:r>
              <a:rPr sz="2100" spc="60" dirty="0">
                <a:latin typeface="Arial"/>
                <a:cs typeface="Arial"/>
              </a:rPr>
              <a:t>,</a:t>
            </a:r>
            <a:r>
              <a:rPr sz="2100" i="1" spc="60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80" dirty="0">
                <a:latin typeface="Arial"/>
                <a:cs typeface="Arial"/>
              </a:rPr>
              <a:t>,</a:t>
            </a:r>
            <a:r>
              <a:rPr sz="2100" i="1" spc="80" dirty="0">
                <a:latin typeface="Arial"/>
                <a:cs typeface="Arial"/>
              </a:rPr>
              <a:t>f</a:t>
            </a:r>
            <a:r>
              <a:rPr sz="2100" i="1" spc="-254" dirty="0">
                <a:latin typeface="Arial"/>
                <a:cs typeface="Arial"/>
              </a:rPr>
              <a:t> 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,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i="1" spc="-25" dirty="0">
                <a:latin typeface="Arial"/>
                <a:cs typeface="Arial"/>
              </a:rPr>
              <a:t>p</a:t>
            </a:r>
            <a:r>
              <a:rPr sz="2100" spc="-25" dirty="0">
                <a:latin typeface="Arial"/>
                <a:cs typeface="Arial"/>
              </a:rPr>
              <a:t>,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,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i="1" spc="20" dirty="0">
                <a:latin typeface="Arial"/>
                <a:cs typeface="Arial"/>
              </a:rPr>
              <a:t>p</a:t>
            </a:r>
            <a:r>
              <a:rPr sz="2100" spc="20" dirty="0">
                <a:latin typeface="Arial"/>
                <a:cs typeface="Arial"/>
              </a:rPr>
              <a:t>,</a:t>
            </a:r>
            <a:r>
              <a:rPr sz="2100" i="1" spc="20" dirty="0">
                <a:latin typeface="Arial"/>
                <a:cs typeface="Arial"/>
              </a:rPr>
              <a:t>f</a:t>
            </a:r>
            <a:r>
              <a:rPr sz="2100" i="1" spc="-254" dirty="0">
                <a:latin typeface="Arial"/>
                <a:cs typeface="Arial"/>
              </a:rPr>
              <a:t> </a:t>
            </a:r>
            <a:r>
              <a:rPr sz="2100" spc="85" dirty="0">
                <a:latin typeface="Arial"/>
                <a:cs typeface="Arial"/>
              </a:rPr>
              <a:t>},{</a:t>
            </a:r>
            <a:r>
              <a:rPr sz="2100" i="1" spc="85" dirty="0">
                <a:latin typeface="Arial"/>
                <a:cs typeface="Arial"/>
              </a:rPr>
              <a:t>p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i="1" spc="85" dirty="0">
                <a:latin typeface="Arial"/>
                <a:cs typeface="Arial"/>
              </a:rPr>
              <a:t>f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i="1" spc="80" dirty="0">
                <a:latin typeface="Arial"/>
                <a:cs typeface="Arial"/>
              </a:rPr>
              <a:t>p</a:t>
            </a:r>
            <a:r>
              <a:rPr sz="2100" spc="80" dirty="0">
                <a:latin typeface="Arial"/>
                <a:cs typeface="Arial"/>
              </a:rPr>
              <a:t>},{</a:t>
            </a:r>
            <a:r>
              <a:rPr sz="2100" i="1" spc="80" dirty="0">
                <a:latin typeface="Arial"/>
                <a:cs typeface="Arial"/>
              </a:rPr>
              <a:t>f</a:t>
            </a:r>
            <a:r>
              <a:rPr sz="2100" spc="80" dirty="0">
                <a:latin typeface="Arial"/>
                <a:cs typeface="Arial"/>
              </a:rPr>
              <a:t>,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i="1" spc="-25" dirty="0">
                <a:latin typeface="Arial"/>
                <a:cs typeface="Arial"/>
              </a:rPr>
              <a:t>p</a:t>
            </a:r>
            <a:r>
              <a:rPr sz="2100" spc="-25" dirty="0">
                <a:latin typeface="Arial"/>
                <a:cs typeface="Arial"/>
              </a:rPr>
              <a:t>,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i="1" spc="50" dirty="0">
                <a:latin typeface="Arial"/>
                <a:cs typeface="Arial"/>
              </a:rPr>
              <a:t>p</a:t>
            </a:r>
            <a:r>
              <a:rPr sz="2100" spc="50" dirty="0">
                <a:latin typeface="Arial"/>
                <a:cs typeface="Arial"/>
              </a:rPr>
              <a:t>}}</a:t>
            </a:r>
            <a:endParaRPr sz="21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35"/>
              </a:spcBef>
            </a:pPr>
            <a:r>
              <a:rPr sz="1800" spc="-5" dirty="0">
                <a:latin typeface="Calibri"/>
                <a:cs typeface="Calibri"/>
              </a:rPr>
              <a:t>Les événements de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équiprobable.</a:t>
            </a:r>
            <a:endParaRPr sz="18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15" dirty="0">
                <a:latin typeface="Calibri"/>
                <a:cs typeface="Calibri"/>
              </a:rPr>
              <a:t>l’événement </a:t>
            </a:r>
            <a:r>
              <a:rPr sz="1800" spc="-30" dirty="0">
                <a:latin typeface="Calibri"/>
                <a:cs typeface="Calibri"/>
              </a:rPr>
              <a:t>d’avoir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face </a:t>
            </a:r>
            <a:r>
              <a:rPr sz="1800" dirty="0">
                <a:latin typeface="Calibri"/>
                <a:cs typeface="Calibri"/>
              </a:rPr>
              <a:t>au </a:t>
            </a:r>
            <a:r>
              <a:rPr sz="1800" spc="-5" dirty="0">
                <a:latin typeface="Calibri"/>
                <a:cs typeface="Calibri"/>
              </a:rPr>
              <a:t>premier lancé,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R="217804" algn="ctr">
              <a:lnSpc>
                <a:spcPct val="100000"/>
              </a:lnSpc>
              <a:spcBef>
                <a:spcPts val="1465"/>
              </a:spcBef>
            </a:pPr>
            <a:r>
              <a:rPr sz="2100" i="1" spc="50" dirty="0">
                <a:latin typeface="Arial"/>
                <a:cs typeface="Arial"/>
              </a:rPr>
              <a:t>B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{{</a:t>
            </a:r>
            <a:r>
              <a:rPr sz="2100" i="1" dirty="0">
                <a:latin typeface="Arial"/>
                <a:cs typeface="Arial"/>
              </a:rPr>
              <a:t>f</a:t>
            </a:r>
            <a:r>
              <a:rPr sz="2100" i="1" spc="-365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,</a:t>
            </a:r>
            <a:r>
              <a:rPr sz="2100" i="1" spc="65" dirty="0">
                <a:latin typeface="Arial"/>
                <a:cs typeface="Arial"/>
              </a:rPr>
              <a:t>f</a:t>
            </a:r>
            <a:r>
              <a:rPr sz="2100" i="1" spc="-365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,</a:t>
            </a:r>
            <a:r>
              <a:rPr sz="2100" i="1" spc="65" dirty="0">
                <a:latin typeface="Arial"/>
                <a:cs typeface="Arial"/>
              </a:rPr>
              <a:t>f</a:t>
            </a:r>
            <a:r>
              <a:rPr sz="2100" i="1" spc="-235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},{</a:t>
            </a:r>
            <a:r>
              <a:rPr sz="2100" i="1" spc="45" dirty="0">
                <a:latin typeface="Arial"/>
                <a:cs typeface="Arial"/>
              </a:rPr>
              <a:t>f</a:t>
            </a:r>
            <a:r>
              <a:rPr sz="2100" i="1" spc="-370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,</a:t>
            </a:r>
            <a:r>
              <a:rPr sz="2100" i="1" spc="65" dirty="0">
                <a:latin typeface="Arial"/>
                <a:cs typeface="Arial"/>
              </a:rPr>
              <a:t>f</a:t>
            </a:r>
            <a:r>
              <a:rPr sz="2100" i="1" spc="-370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,</a:t>
            </a:r>
            <a:r>
              <a:rPr sz="2100" spc="-360" dirty="0">
                <a:latin typeface="Arial"/>
                <a:cs typeface="Arial"/>
              </a:rPr>
              <a:t> </a:t>
            </a:r>
            <a:r>
              <a:rPr sz="2100" i="1" spc="45" dirty="0">
                <a:latin typeface="Arial"/>
                <a:cs typeface="Arial"/>
              </a:rPr>
              <a:t>p</a:t>
            </a:r>
            <a:r>
              <a:rPr sz="2100" spc="45" dirty="0">
                <a:latin typeface="Arial"/>
                <a:cs typeface="Arial"/>
              </a:rPr>
              <a:t>},{</a:t>
            </a:r>
            <a:r>
              <a:rPr sz="2100" i="1" spc="45" dirty="0">
                <a:latin typeface="Arial"/>
                <a:cs typeface="Arial"/>
              </a:rPr>
              <a:t>f</a:t>
            </a:r>
            <a:r>
              <a:rPr sz="2100" i="1" spc="-375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,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i="1" spc="15" dirty="0">
                <a:latin typeface="Arial"/>
                <a:cs typeface="Arial"/>
              </a:rPr>
              <a:t>p</a:t>
            </a:r>
            <a:r>
              <a:rPr sz="2100" spc="1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f</a:t>
            </a:r>
            <a:r>
              <a:rPr sz="2100" i="1" spc="-240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},{</a:t>
            </a:r>
            <a:r>
              <a:rPr sz="2100" i="1" spc="45" dirty="0">
                <a:latin typeface="Arial"/>
                <a:cs typeface="Arial"/>
              </a:rPr>
              <a:t>f</a:t>
            </a:r>
            <a:r>
              <a:rPr sz="2100" i="1" spc="-375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,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i="1" spc="-35" dirty="0">
                <a:latin typeface="Arial"/>
                <a:cs typeface="Arial"/>
              </a:rPr>
              <a:t>p</a:t>
            </a:r>
            <a:r>
              <a:rPr sz="2100" spc="-35" dirty="0">
                <a:latin typeface="Arial"/>
                <a:cs typeface="Arial"/>
              </a:rPr>
              <a:t>,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i="1" spc="20" dirty="0">
                <a:latin typeface="Arial"/>
                <a:cs typeface="Arial"/>
              </a:rPr>
              <a:t>p</a:t>
            </a:r>
            <a:r>
              <a:rPr sz="2100" spc="20" dirty="0">
                <a:latin typeface="Arial"/>
                <a:cs typeface="Arial"/>
              </a:rPr>
              <a:t>}}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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Arial"/>
                <a:cs typeface="Arial"/>
              </a:rPr>
              <a:t>P</a:t>
            </a:r>
            <a:r>
              <a:rPr sz="2100" spc="70" dirty="0">
                <a:latin typeface="Arial"/>
                <a:cs typeface="Arial"/>
              </a:rPr>
              <a:t>(</a:t>
            </a:r>
            <a:r>
              <a:rPr sz="2100" i="1" spc="70" dirty="0">
                <a:latin typeface="Arial"/>
                <a:cs typeface="Arial"/>
              </a:rPr>
              <a:t>B</a:t>
            </a:r>
            <a:r>
              <a:rPr sz="2100" spc="70" dirty="0">
                <a:latin typeface="Arial"/>
                <a:cs typeface="Arial"/>
              </a:rPr>
              <a:t>)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3150" i="1" spc="75" baseline="35714" dirty="0">
                <a:latin typeface="Arial"/>
                <a:cs typeface="Arial"/>
              </a:rPr>
              <a:t>Card</a:t>
            </a:r>
            <a:r>
              <a:rPr sz="3150" spc="75" baseline="35714" dirty="0">
                <a:latin typeface="Arial"/>
                <a:cs typeface="Arial"/>
              </a:rPr>
              <a:t>(</a:t>
            </a:r>
            <a:r>
              <a:rPr sz="3150" i="1" spc="75" baseline="35714" dirty="0">
                <a:latin typeface="Arial"/>
                <a:cs typeface="Arial"/>
              </a:rPr>
              <a:t>B</a:t>
            </a:r>
            <a:r>
              <a:rPr sz="3150" spc="75" baseline="35714" dirty="0">
                <a:latin typeface="Arial"/>
                <a:cs typeface="Arial"/>
              </a:rPr>
              <a:t>)</a:t>
            </a:r>
            <a:r>
              <a:rPr sz="3150" spc="232" baseline="35714" dirty="0">
                <a:latin typeface="Arial"/>
                <a:cs typeface="Arial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3150" spc="60" baseline="35714" dirty="0">
                <a:latin typeface="Arial"/>
                <a:cs typeface="Arial"/>
              </a:rPr>
              <a:t>4</a:t>
            </a:r>
            <a:r>
              <a:rPr sz="3150" spc="150" baseline="35714" dirty="0">
                <a:latin typeface="Arial"/>
                <a:cs typeface="Arial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3150" spc="60" baseline="35714" dirty="0">
                <a:latin typeface="Arial"/>
                <a:cs typeface="Arial"/>
              </a:rPr>
              <a:t>1</a:t>
            </a:r>
            <a:endParaRPr sz="3150" baseline="3571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730" y="3786559"/>
            <a:ext cx="7544434" cy="161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1325880" algn="l"/>
                <a:tab pos="1809114" algn="l"/>
              </a:tabLst>
            </a:pP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20" dirty="0">
                <a:latin typeface="Arial"/>
                <a:cs typeface="Arial"/>
              </a:rPr>
              <a:t>a</a:t>
            </a: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i="1" spc="150" dirty="0">
                <a:latin typeface="Arial"/>
                <a:cs typeface="Arial"/>
              </a:rPr>
              <a:t>d</a:t>
            </a:r>
            <a:r>
              <a:rPr sz="2100" spc="60" dirty="0">
                <a:latin typeface="Arial"/>
                <a:cs typeface="Arial"/>
              </a:rPr>
              <a:t>(</a:t>
            </a:r>
            <a:r>
              <a:rPr sz="2100" spc="75" dirty="0">
                <a:latin typeface="Symbol"/>
                <a:cs typeface="Symbol"/>
              </a:rPr>
              <a:t></a:t>
            </a:r>
            <a:r>
              <a:rPr sz="2100" spc="25" dirty="0">
                <a:latin typeface="Arial"/>
                <a:cs typeface="Arial"/>
              </a:rPr>
              <a:t>)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40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40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l’événement </a:t>
            </a:r>
            <a:r>
              <a:rPr sz="1800" spc="-30" dirty="0">
                <a:latin typeface="Calibri"/>
                <a:cs typeface="Calibri"/>
              </a:rPr>
              <a:t>d’avoir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face </a:t>
            </a:r>
            <a:r>
              <a:rPr sz="1800" spc="-5" dirty="0">
                <a:latin typeface="Calibri"/>
                <a:cs typeface="Calibri"/>
              </a:rPr>
              <a:t>au </a:t>
            </a:r>
            <a:r>
              <a:rPr sz="1800" dirty="0">
                <a:latin typeface="Calibri"/>
                <a:cs typeface="Calibri"/>
              </a:rPr>
              <a:t>deuxième </a:t>
            </a:r>
            <a:r>
              <a:rPr sz="1800" spc="-5" dirty="0">
                <a:latin typeface="Calibri"/>
                <a:cs typeface="Calibri"/>
              </a:rPr>
              <a:t>lancé,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74214">
              <a:lnSpc>
                <a:spcPct val="100000"/>
              </a:lnSpc>
              <a:spcBef>
                <a:spcPts val="1415"/>
              </a:spcBef>
            </a:pPr>
            <a:r>
              <a:rPr sz="2100" i="1" spc="95" dirty="0">
                <a:latin typeface="Arial"/>
                <a:cs typeface="Arial"/>
              </a:rPr>
              <a:t>A</a:t>
            </a:r>
            <a:r>
              <a:rPr sz="2100" i="1" spc="-135" dirty="0">
                <a:latin typeface="Arial"/>
                <a:cs typeface="Arial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{{</a:t>
            </a:r>
            <a:r>
              <a:rPr sz="2100" i="1" spc="5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0" dirty="0">
                <a:latin typeface="Arial"/>
                <a:cs typeface="Arial"/>
              </a:rPr>
              <a:t>,</a:t>
            </a:r>
            <a:r>
              <a:rPr sz="2100" i="1" spc="70" dirty="0">
                <a:latin typeface="Arial"/>
                <a:cs typeface="Arial"/>
              </a:rPr>
              <a:t>f</a:t>
            </a:r>
            <a:r>
              <a:rPr sz="2100" i="1" spc="-385" dirty="0">
                <a:latin typeface="Arial"/>
                <a:cs typeface="Arial"/>
              </a:rPr>
              <a:t> </a:t>
            </a:r>
            <a:r>
              <a:rPr sz="2100" spc="70" dirty="0">
                <a:latin typeface="Arial"/>
                <a:cs typeface="Arial"/>
              </a:rPr>
              <a:t>,</a:t>
            </a:r>
            <a:r>
              <a:rPr sz="2100" i="1" spc="70" dirty="0">
                <a:latin typeface="Arial"/>
                <a:cs typeface="Arial"/>
              </a:rPr>
              <a:t>f</a:t>
            </a:r>
            <a:r>
              <a:rPr sz="2100" i="1" spc="-250" dirty="0">
                <a:latin typeface="Arial"/>
                <a:cs typeface="Arial"/>
              </a:rPr>
              <a:t> </a:t>
            </a:r>
            <a:r>
              <a:rPr sz="2100" spc="50" dirty="0">
                <a:latin typeface="Arial"/>
                <a:cs typeface="Arial"/>
              </a:rPr>
              <a:t>},{</a:t>
            </a:r>
            <a:r>
              <a:rPr sz="2100" i="1" spc="50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,</a:t>
            </a:r>
            <a:r>
              <a:rPr sz="2100" i="1" spc="75" dirty="0">
                <a:latin typeface="Arial"/>
                <a:cs typeface="Arial"/>
              </a:rPr>
              <a:t>f</a:t>
            </a:r>
            <a:r>
              <a:rPr sz="2100" i="1" spc="-39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80" dirty="0">
                <a:latin typeface="Arial"/>
                <a:cs typeface="Arial"/>
              </a:rPr>
              <a:t> </a:t>
            </a:r>
            <a:r>
              <a:rPr sz="2100" i="1" spc="60" dirty="0">
                <a:latin typeface="Arial"/>
                <a:cs typeface="Arial"/>
              </a:rPr>
              <a:t>p</a:t>
            </a:r>
            <a:r>
              <a:rPr sz="2100" spc="60" dirty="0">
                <a:latin typeface="Arial"/>
                <a:cs typeface="Arial"/>
              </a:rPr>
              <a:t>},{</a:t>
            </a:r>
            <a:r>
              <a:rPr sz="2100" i="1" spc="60" dirty="0">
                <a:latin typeface="Arial"/>
                <a:cs typeface="Arial"/>
              </a:rPr>
              <a:t>p</a:t>
            </a:r>
            <a:r>
              <a:rPr sz="2100" spc="60" dirty="0">
                <a:latin typeface="Arial"/>
                <a:cs typeface="Arial"/>
              </a:rPr>
              <a:t>,</a:t>
            </a:r>
            <a:r>
              <a:rPr sz="2100" i="1" spc="60" dirty="0">
                <a:latin typeface="Arial"/>
                <a:cs typeface="Arial"/>
              </a:rPr>
              <a:t>f</a:t>
            </a:r>
            <a:r>
              <a:rPr sz="2100" i="1" spc="-395" dirty="0">
                <a:latin typeface="Arial"/>
                <a:cs typeface="Arial"/>
              </a:rPr>
              <a:t> </a:t>
            </a:r>
            <a:r>
              <a:rPr sz="2100" spc="80" dirty="0">
                <a:latin typeface="Arial"/>
                <a:cs typeface="Arial"/>
              </a:rPr>
              <a:t>,</a:t>
            </a:r>
            <a:r>
              <a:rPr sz="2100" i="1" spc="80" dirty="0">
                <a:latin typeface="Arial"/>
                <a:cs typeface="Arial"/>
              </a:rPr>
              <a:t>f</a:t>
            </a:r>
            <a:r>
              <a:rPr sz="2100" i="1" spc="-265" dirty="0">
                <a:latin typeface="Arial"/>
                <a:cs typeface="Arial"/>
              </a:rPr>
              <a:t> </a:t>
            </a:r>
            <a:r>
              <a:rPr sz="2100" spc="85" dirty="0">
                <a:latin typeface="Arial"/>
                <a:cs typeface="Arial"/>
              </a:rPr>
              <a:t>},{</a:t>
            </a:r>
            <a:r>
              <a:rPr sz="2100" i="1" spc="85" dirty="0">
                <a:latin typeface="Arial"/>
                <a:cs typeface="Arial"/>
              </a:rPr>
              <a:t>p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i="1" spc="85" dirty="0">
                <a:latin typeface="Arial"/>
                <a:cs typeface="Arial"/>
              </a:rPr>
              <a:t>f</a:t>
            </a:r>
            <a:r>
              <a:rPr sz="2100" spc="85" dirty="0">
                <a:latin typeface="Arial"/>
                <a:cs typeface="Arial"/>
              </a:rPr>
              <a:t>,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i="1" spc="25" dirty="0">
                <a:latin typeface="Arial"/>
                <a:cs typeface="Arial"/>
              </a:rPr>
              <a:t>p</a:t>
            </a:r>
            <a:r>
              <a:rPr sz="2100" spc="25" dirty="0">
                <a:latin typeface="Arial"/>
                <a:cs typeface="Arial"/>
              </a:rPr>
              <a:t>}}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100" spc="140" dirty="0">
                <a:latin typeface="Symbol"/>
                <a:cs typeface="Symbol"/>
              </a:rPr>
              <a:t>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i="1" spc="95" dirty="0">
                <a:latin typeface="Arial"/>
                <a:cs typeface="Arial"/>
              </a:rPr>
              <a:t>A</a:t>
            </a:r>
            <a:r>
              <a:rPr sz="2100" i="1" spc="-295" dirty="0">
                <a:latin typeface="Arial"/>
                <a:cs typeface="Arial"/>
              </a:rPr>
              <a:t> </a:t>
            </a:r>
            <a:r>
              <a:rPr sz="2100" spc="105" dirty="0">
                <a:latin typeface="Symbol"/>
                <a:cs typeface="Symbol"/>
              </a:rPr>
              <a:t>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95" dirty="0">
                <a:latin typeface="Arial"/>
                <a:cs typeface="Arial"/>
              </a:rPr>
              <a:t>B</a:t>
            </a:r>
            <a:r>
              <a:rPr sz="2100" i="1" spc="-70" dirty="0">
                <a:latin typeface="Arial"/>
                <a:cs typeface="Arial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{{</a:t>
            </a:r>
            <a:r>
              <a:rPr sz="2100" i="1" spc="5" dirty="0">
                <a:latin typeface="Arial"/>
                <a:cs typeface="Arial"/>
              </a:rPr>
              <a:t>f</a:t>
            </a:r>
            <a:r>
              <a:rPr sz="2100" i="1" spc="-375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,</a:t>
            </a:r>
            <a:r>
              <a:rPr sz="2100" i="1" spc="65" dirty="0">
                <a:latin typeface="Arial"/>
                <a:cs typeface="Arial"/>
              </a:rPr>
              <a:t>f</a:t>
            </a:r>
            <a:r>
              <a:rPr sz="2100" i="1" spc="-375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,</a:t>
            </a:r>
            <a:r>
              <a:rPr sz="2100" i="1" spc="65" dirty="0">
                <a:latin typeface="Arial"/>
                <a:cs typeface="Arial"/>
              </a:rPr>
              <a:t>f</a:t>
            </a:r>
            <a:r>
              <a:rPr sz="2100" i="1" spc="-240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},{</a:t>
            </a:r>
            <a:r>
              <a:rPr sz="2100" i="1" spc="45" dirty="0">
                <a:latin typeface="Arial"/>
                <a:cs typeface="Arial"/>
              </a:rPr>
              <a:t>f</a:t>
            </a:r>
            <a:r>
              <a:rPr sz="2100" i="1" spc="-375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,</a:t>
            </a:r>
            <a:r>
              <a:rPr sz="2100" i="1" spc="65" dirty="0">
                <a:latin typeface="Arial"/>
                <a:cs typeface="Arial"/>
              </a:rPr>
              <a:t>f</a:t>
            </a:r>
            <a:r>
              <a:rPr sz="2100" i="1" spc="-375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,</a:t>
            </a:r>
            <a:r>
              <a:rPr sz="2100" spc="-395" dirty="0">
                <a:latin typeface="Arial"/>
                <a:cs typeface="Arial"/>
              </a:rPr>
              <a:t> </a:t>
            </a:r>
            <a:r>
              <a:rPr sz="2100" i="1" spc="35" dirty="0">
                <a:latin typeface="Arial"/>
                <a:cs typeface="Arial"/>
              </a:rPr>
              <a:t>p</a:t>
            </a:r>
            <a:r>
              <a:rPr sz="2100" spc="35" dirty="0">
                <a:latin typeface="Arial"/>
                <a:cs typeface="Arial"/>
              </a:rPr>
              <a:t>}}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78309" y="5853542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074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6810" y="5393330"/>
            <a:ext cx="304165" cy="426720"/>
          </a:xfrm>
          <a:custGeom>
            <a:avLst/>
            <a:gdLst/>
            <a:ahLst/>
            <a:cxnLst/>
            <a:rect l="l" t="t" r="r" b="b"/>
            <a:pathLst>
              <a:path w="304164" h="426720">
                <a:moveTo>
                  <a:pt x="303679" y="0"/>
                </a:moveTo>
                <a:lnTo>
                  <a:pt x="0" y="426668"/>
                </a:lnTo>
              </a:path>
            </a:pathLst>
          </a:custGeom>
          <a:ln w="5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0064" y="5853542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173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0917" y="5853542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45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8516" y="5337774"/>
            <a:ext cx="34925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2100" spc="35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  <a:p>
            <a:pPr marL="182880">
              <a:lnSpc>
                <a:spcPts val="2090"/>
              </a:lnSpc>
            </a:pPr>
            <a:r>
              <a:rPr sz="2100" spc="35" dirty="0">
                <a:latin typeface="Arial"/>
                <a:cs typeface="Arial"/>
              </a:rPr>
              <a:t>8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65497" y="5484010"/>
            <a:ext cx="1001394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100" spc="3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  <a:p>
            <a:pPr marR="11430" algn="r">
              <a:lnSpc>
                <a:spcPct val="100000"/>
              </a:lnSpc>
              <a:spcBef>
                <a:spcPts val="484"/>
              </a:spcBef>
              <a:tabLst>
                <a:tab pos="815975" algn="l"/>
              </a:tabLst>
            </a:pPr>
            <a:r>
              <a:rPr sz="2100" spc="35" dirty="0">
                <a:latin typeface="Arial"/>
                <a:cs typeface="Arial"/>
              </a:rPr>
              <a:t>4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/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3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35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2614" y="5834997"/>
            <a:ext cx="1327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2271" y="5865597"/>
            <a:ext cx="5981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120" dirty="0">
                <a:latin typeface="Arial"/>
                <a:cs typeface="Arial"/>
              </a:rPr>
              <a:t>P</a:t>
            </a:r>
            <a:r>
              <a:rPr sz="2100" spc="25" dirty="0">
                <a:latin typeface="Arial"/>
                <a:cs typeface="Arial"/>
              </a:rPr>
              <a:t>(</a:t>
            </a:r>
            <a:r>
              <a:rPr sz="2100" i="1" spc="120" dirty="0">
                <a:latin typeface="Arial"/>
                <a:cs typeface="Arial"/>
              </a:rPr>
              <a:t>B</a:t>
            </a:r>
            <a:r>
              <a:rPr sz="2100" spc="2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5679" y="5484010"/>
            <a:ext cx="1090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65" dirty="0">
                <a:latin typeface="Arial"/>
                <a:cs typeface="Arial"/>
              </a:rPr>
              <a:t>P</a:t>
            </a:r>
            <a:r>
              <a:rPr sz="2100" spc="65" dirty="0">
                <a:latin typeface="Arial"/>
                <a:cs typeface="Arial"/>
              </a:rPr>
              <a:t>(</a:t>
            </a:r>
            <a:r>
              <a:rPr sz="2100" i="1" spc="65" dirty="0">
                <a:latin typeface="Arial"/>
                <a:cs typeface="Arial"/>
              </a:rPr>
              <a:t>B</a:t>
            </a:r>
            <a:r>
              <a:rPr sz="2100" i="1" spc="-425" dirty="0">
                <a:latin typeface="Arial"/>
                <a:cs typeface="Arial"/>
              </a:rPr>
              <a:t> </a:t>
            </a:r>
            <a:r>
              <a:rPr sz="2100" spc="50" dirty="0">
                <a:latin typeface="Symbol"/>
                <a:cs typeface="Symbol"/>
              </a:rPr>
              <a:t>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Arial"/>
                <a:cs typeface="Arial"/>
              </a:rPr>
              <a:t>A</a:t>
            </a:r>
            <a:r>
              <a:rPr sz="2100" spc="4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4498" y="5654457"/>
            <a:ext cx="12344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65" dirty="0">
                <a:latin typeface="Symbol"/>
                <a:cs typeface="Symbol"/>
              </a:rPr>
              <a:t>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Arial"/>
                <a:cs typeface="Arial"/>
              </a:rPr>
              <a:t>P </a:t>
            </a:r>
            <a:r>
              <a:rPr sz="2100" spc="80" dirty="0">
                <a:latin typeface="Arial"/>
                <a:cs typeface="Arial"/>
              </a:rPr>
              <a:t>(</a:t>
            </a:r>
            <a:r>
              <a:rPr sz="2100" i="1" spc="80" dirty="0">
                <a:latin typeface="Arial"/>
                <a:cs typeface="Arial"/>
              </a:rPr>
              <a:t>A</a:t>
            </a:r>
            <a:r>
              <a:rPr sz="2100" spc="80" dirty="0">
                <a:latin typeface="Arial"/>
                <a:cs typeface="Arial"/>
              </a:rPr>
              <a:t>)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spc="3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3753" y="5654457"/>
            <a:ext cx="99758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3119" algn="l"/>
              </a:tabLst>
            </a:pPr>
            <a:r>
              <a:rPr sz="2100" spc="35" dirty="0">
                <a:latin typeface="Symbol"/>
                <a:cs typeface="Symbol"/>
              </a:rPr>
              <a:t></a:t>
            </a:r>
            <a:r>
              <a:rPr sz="2100" spc="35" dirty="0">
                <a:latin typeface="Times New Roman"/>
                <a:cs typeface="Times New Roman"/>
              </a:rPr>
              <a:t>	</a:t>
            </a:r>
            <a:r>
              <a:rPr sz="2100" spc="3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8831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Probabilité conditionnelle et formule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2317" y="1517866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5">
                <a:moveTo>
                  <a:pt x="0" y="0"/>
                </a:moveTo>
                <a:lnTo>
                  <a:pt x="1022673" y="0"/>
                </a:lnTo>
              </a:path>
            </a:pathLst>
          </a:custGeom>
          <a:ln w="10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3074" y="1528147"/>
            <a:ext cx="5689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5" dirty="0">
                <a:latin typeface="Arial"/>
                <a:cs typeface="Arial"/>
              </a:rPr>
              <a:t>P</a:t>
            </a:r>
            <a:r>
              <a:rPr sz="2000" spc="25" dirty="0">
                <a:latin typeface="Arial"/>
                <a:cs typeface="Arial"/>
              </a:rPr>
              <a:t>(</a:t>
            </a:r>
            <a:r>
              <a:rPr sz="2000" i="1" spc="105" dirty="0">
                <a:latin typeface="Arial"/>
                <a:cs typeface="Arial"/>
              </a:rPr>
              <a:t>B</a:t>
            </a:r>
            <a:r>
              <a:rPr sz="2000" spc="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3414" y="1328111"/>
            <a:ext cx="52705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0" dirty="0">
                <a:latin typeface="Arial"/>
                <a:cs typeface="Arial"/>
              </a:rPr>
              <a:t>P</a:t>
            </a:r>
            <a:r>
              <a:rPr sz="2000" spc="100" dirty="0">
                <a:latin typeface="Arial"/>
                <a:cs typeface="Arial"/>
              </a:rPr>
              <a:t>(</a:t>
            </a:r>
            <a:r>
              <a:rPr sz="2000" i="1" spc="100" dirty="0">
                <a:latin typeface="Arial"/>
                <a:cs typeface="Arial"/>
              </a:rPr>
              <a:t>A</a:t>
            </a:r>
            <a:r>
              <a:rPr sz="2000" i="1" spc="-2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|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i="1" spc="65" dirty="0">
                <a:latin typeface="Arial"/>
                <a:cs typeface="Arial"/>
              </a:rPr>
              <a:t>B</a:t>
            </a:r>
            <a:r>
              <a:rPr sz="2000" spc="65" dirty="0">
                <a:latin typeface="Arial"/>
                <a:cs typeface="Arial"/>
              </a:rPr>
              <a:t>)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5" dirty="0">
                <a:latin typeface="Symbol"/>
                <a:cs typeface="Symbol"/>
              </a:rPr>
              <a:t>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3000" i="1" spc="82" baseline="34722" dirty="0">
                <a:latin typeface="Arial"/>
                <a:cs typeface="Arial"/>
              </a:rPr>
              <a:t>P</a:t>
            </a:r>
            <a:r>
              <a:rPr sz="3000" spc="82" baseline="34722" dirty="0">
                <a:latin typeface="Arial"/>
                <a:cs typeface="Arial"/>
              </a:rPr>
              <a:t>(</a:t>
            </a:r>
            <a:r>
              <a:rPr sz="3000" i="1" spc="82" baseline="34722" dirty="0">
                <a:latin typeface="Arial"/>
                <a:cs typeface="Arial"/>
              </a:rPr>
              <a:t>B</a:t>
            </a:r>
            <a:r>
              <a:rPr sz="3000" i="1" spc="-262" baseline="34722" dirty="0">
                <a:latin typeface="Arial"/>
                <a:cs typeface="Arial"/>
              </a:rPr>
              <a:t> </a:t>
            </a:r>
            <a:r>
              <a:rPr sz="3000" spc="75" baseline="34722" dirty="0">
                <a:latin typeface="Symbol"/>
                <a:cs typeface="Symbol"/>
              </a:rPr>
              <a:t></a:t>
            </a:r>
            <a:r>
              <a:rPr sz="3000" spc="-172" baseline="34722" dirty="0">
                <a:latin typeface="Times New Roman"/>
                <a:cs typeface="Times New Roman"/>
              </a:rPr>
              <a:t> </a:t>
            </a:r>
            <a:r>
              <a:rPr sz="3000" i="1" spc="52" baseline="34722" dirty="0">
                <a:latin typeface="Arial"/>
                <a:cs typeface="Arial"/>
              </a:rPr>
              <a:t>A</a:t>
            </a:r>
            <a:r>
              <a:rPr sz="3000" spc="52" baseline="34722" dirty="0">
                <a:latin typeface="Arial"/>
                <a:cs typeface="Arial"/>
              </a:rPr>
              <a:t>)</a:t>
            </a:r>
            <a:r>
              <a:rPr sz="3000" spc="-22" baseline="34722" dirty="0">
                <a:latin typeface="Arial"/>
                <a:cs typeface="Arial"/>
              </a:rPr>
              <a:t> </a:t>
            </a:r>
            <a:r>
              <a:rPr sz="2000" spc="65" dirty="0">
                <a:latin typeface="Symbol"/>
                <a:cs typeface="Symbol"/>
              </a:rPr>
              <a:t>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100" dirty="0">
                <a:latin typeface="Arial"/>
                <a:cs typeface="Arial"/>
              </a:rPr>
              <a:t>P</a:t>
            </a:r>
            <a:r>
              <a:rPr sz="2000" spc="100" dirty="0">
                <a:latin typeface="Arial"/>
                <a:cs typeface="Arial"/>
              </a:rPr>
              <a:t>(</a:t>
            </a:r>
            <a:r>
              <a:rPr sz="2000" i="1" spc="100" dirty="0">
                <a:latin typeface="Arial"/>
                <a:cs typeface="Arial"/>
              </a:rPr>
              <a:t>A</a:t>
            </a:r>
            <a:r>
              <a:rPr sz="2000" i="1" spc="-240" dirty="0">
                <a:latin typeface="Arial"/>
                <a:cs typeface="Arial"/>
              </a:rPr>
              <a:t> </a:t>
            </a:r>
            <a:r>
              <a:rPr sz="2000" spc="50" dirty="0">
                <a:latin typeface="Symbol"/>
                <a:cs typeface="Symbol"/>
              </a:rPr>
              <a:t>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Arial"/>
                <a:cs typeface="Arial"/>
              </a:rPr>
              <a:t>B</a:t>
            </a:r>
            <a:r>
              <a:rPr sz="2000" spc="65" dirty="0">
                <a:latin typeface="Arial"/>
                <a:cs typeface="Arial"/>
              </a:rPr>
              <a:t>)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5" dirty="0">
                <a:latin typeface="Symbol"/>
                <a:cs typeface="Symbol"/>
              </a:rPr>
              <a:t>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Arial"/>
                <a:cs typeface="Arial"/>
              </a:rPr>
              <a:t>(</a:t>
            </a:r>
            <a:r>
              <a:rPr sz="2000" i="1" spc="65" dirty="0">
                <a:latin typeface="Arial"/>
                <a:cs typeface="Arial"/>
              </a:rPr>
              <a:t>B</a:t>
            </a:r>
            <a:r>
              <a:rPr sz="2000" spc="65" dirty="0">
                <a:latin typeface="Arial"/>
                <a:cs typeface="Arial"/>
              </a:rPr>
              <a:t>)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Arial"/>
                <a:cs typeface="Arial"/>
              </a:rPr>
              <a:t>(</a:t>
            </a:r>
            <a:r>
              <a:rPr sz="2000" i="1" spc="65" dirty="0">
                <a:latin typeface="Arial"/>
                <a:cs typeface="Arial"/>
              </a:rPr>
              <a:t>A</a:t>
            </a:r>
            <a:r>
              <a:rPr sz="2000" i="1" spc="-2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|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i="1" spc="65" dirty="0">
                <a:latin typeface="Arial"/>
                <a:cs typeface="Arial"/>
              </a:rPr>
              <a:t>B</a:t>
            </a:r>
            <a:r>
              <a:rPr sz="2000" spc="6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1299717"/>
            <a:ext cx="13887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vu que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23" y="2082419"/>
            <a:ext cx="654494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Proposition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spc="-25" dirty="0">
                <a:latin typeface="Calibri"/>
                <a:cs typeface="Calibri"/>
              </a:rPr>
              <a:t>Soit</a:t>
            </a:r>
            <a:r>
              <a:rPr sz="2325" spc="-37" baseline="1792" dirty="0">
                <a:latin typeface="Arial"/>
                <a:cs typeface="Arial"/>
              </a:rPr>
              <a:t>(</a:t>
            </a:r>
            <a:r>
              <a:rPr sz="2325" i="1" spc="-37" baseline="1792" dirty="0">
                <a:latin typeface="Arial"/>
                <a:cs typeface="Arial"/>
              </a:rPr>
              <a:t>A</a:t>
            </a:r>
            <a:r>
              <a:rPr sz="1350" i="1" spc="-37" baseline="-24691" dirty="0">
                <a:latin typeface="Arial"/>
                <a:cs typeface="Arial"/>
              </a:rPr>
              <a:t>n </a:t>
            </a:r>
            <a:r>
              <a:rPr sz="2325" spc="44" baseline="1792" dirty="0">
                <a:latin typeface="Arial"/>
                <a:cs typeface="Arial"/>
              </a:rPr>
              <a:t>)</a:t>
            </a:r>
            <a:r>
              <a:rPr sz="1350" i="1" spc="44" baseline="-24691" dirty="0">
                <a:latin typeface="Arial"/>
                <a:cs typeface="Arial"/>
              </a:rPr>
              <a:t>N</a:t>
            </a:r>
            <a:r>
              <a:rPr sz="1350" spc="44" baseline="-24691" dirty="0">
                <a:latin typeface="Symbol"/>
                <a:cs typeface="Symbol"/>
              </a:rPr>
              <a:t></a:t>
            </a:r>
            <a:r>
              <a:rPr sz="1350" i="1" spc="44" baseline="-24691" dirty="0">
                <a:latin typeface="Arial"/>
                <a:cs typeface="Arial"/>
              </a:rPr>
              <a:t>n</a:t>
            </a:r>
            <a:r>
              <a:rPr sz="1350" spc="44" baseline="-24691" dirty="0">
                <a:latin typeface="Symbol"/>
                <a:cs typeface="Symbol"/>
              </a:rPr>
              <a:t></a:t>
            </a:r>
            <a:r>
              <a:rPr sz="1350" spc="44" baseline="-24691" dirty="0">
                <a:latin typeface="Arial"/>
                <a:cs typeface="Arial"/>
              </a:rPr>
              <a:t>1 </a:t>
            </a: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suite  </a:t>
            </a:r>
            <a:r>
              <a:rPr sz="1800" spc="-15" dirty="0">
                <a:latin typeface="Calibri"/>
                <a:cs typeface="Calibri"/>
              </a:rPr>
              <a:t>d’événements </a:t>
            </a:r>
            <a:r>
              <a:rPr sz="1800" spc="-10" dirty="0">
                <a:latin typeface="Calibri"/>
                <a:cs typeface="Calibri"/>
              </a:rPr>
              <a:t>tels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2325" i="1" spc="37" baseline="1792" dirty="0">
                <a:latin typeface="Arial"/>
                <a:cs typeface="Arial"/>
              </a:rPr>
              <a:t>P</a:t>
            </a:r>
            <a:r>
              <a:rPr sz="2325" spc="37" baseline="1792" dirty="0">
                <a:latin typeface="Arial"/>
                <a:cs typeface="Arial"/>
              </a:rPr>
              <a:t>(</a:t>
            </a:r>
            <a:r>
              <a:rPr sz="2325" i="1" spc="37" baseline="1792" dirty="0">
                <a:latin typeface="Arial"/>
                <a:cs typeface="Arial"/>
              </a:rPr>
              <a:t>A</a:t>
            </a:r>
            <a:r>
              <a:rPr sz="1350" spc="37" baseline="-24691" dirty="0">
                <a:latin typeface="Arial"/>
                <a:cs typeface="Arial"/>
              </a:rPr>
              <a:t>1 </a:t>
            </a:r>
            <a:r>
              <a:rPr sz="2325" spc="104" baseline="1792" dirty="0">
                <a:latin typeface="Symbol"/>
                <a:cs typeface="Symbol"/>
              </a:rPr>
              <a:t></a:t>
            </a:r>
            <a:r>
              <a:rPr sz="2325" spc="104" baseline="1792" dirty="0">
                <a:latin typeface="Times New Roman"/>
                <a:cs typeface="Times New Roman"/>
              </a:rPr>
              <a:t> </a:t>
            </a:r>
            <a:r>
              <a:rPr sz="2325" i="1" spc="-37" baseline="1792" dirty="0">
                <a:latin typeface="Arial"/>
                <a:cs typeface="Arial"/>
              </a:rPr>
              <a:t>A</a:t>
            </a:r>
            <a:r>
              <a:rPr sz="1350" spc="-37" baseline="-24691" dirty="0">
                <a:latin typeface="Arial"/>
                <a:cs typeface="Arial"/>
              </a:rPr>
              <a:t>2</a:t>
            </a:r>
            <a:r>
              <a:rPr sz="1350" spc="165" baseline="-24691" dirty="0">
                <a:latin typeface="Arial"/>
                <a:cs typeface="Arial"/>
              </a:rPr>
              <a:t> </a:t>
            </a:r>
            <a:r>
              <a:rPr sz="2325" spc="104" baseline="1792" dirty="0">
                <a:latin typeface="Symbol"/>
                <a:cs typeface="Symbol"/>
              </a:rPr>
              <a:t></a:t>
            </a:r>
            <a:endParaRPr sz="2325" baseline="179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8708" y="2082419"/>
            <a:ext cx="159639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25" spc="104" baseline="1792" dirty="0">
                <a:latin typeface="Symbol"/>
                <a:cs typeface="Symbol"/>
              </a:rPr>
              <a:t></a:t>
            </a:r>
            <a:r>
              <a:rPr sz="2325" spc="-172" baseline="1792" dirty="0">
                <a:latin typeface="Times New Roman"/>
                <a:cs typeface="Times New Roman"/>
              </a:rPr>
              <a:t> </a:t>
            </a:r>
            <a:r>
              <a:rPr sz="2325" i="1" spc="-37" baseline="1792" dirty="0">
                <a:latin typeface="Arial"/>
                <a:cs typeface="Arial"/>
              </a:rPr>
              <a:t>A</a:t>
            </a:r>
            <a:r>
              <a:rPr sz="1350" i="1" spc="-37" baseline="-24691" dirty="0">
                <a:latin typeface="Arial"/>
                <a:cs typeface="Arial"/>
              </a:rPr>
              <a:t>N </a:t>
            </a:r>
            <a:r>
              <a:rPr sz="2325" spc="44" baseline="1792" dirty="0">
                <a:latin typeface="Arial"/>
                <a:cs typeface="Arial"/>
              </a:rPr>
              <a:t>)</a:t>
            </a:r>
            <a:r>
              <a:rPr sz="2325" spc="-157" baseline="1792" dirty="0">
                <a:latin typeface="Arial"/>
                <a:cs typeface="Arial"/>
              </a:rPr>
              <a:t> </a:t>
            </a:r>
            <a:r>
              <a:rPr sz="2325" spc="75" baseline="1792" dirty="0">
                <a:latin typeface="Symbol"/>
                <a:cs typeface="Symbol"/>
              </a:rPr>
              <a:t></a:t>
            </a:r>
            <a:r>
              <a:rPr sz="2325" spc="-112" baseline="1792" dirty="0">
                <a:latin typeface="Times New Roman"/>
                <a:cs typeface="Times New Roman"/>
              </a:rPr>
              <a:t> </a:t>
            </a:r>
            <a:r>
              <a:rPr sz="2325" spc="75" baseline="1792" dirty="0">
                <a:latin typeface="Arial"/>
                <a:cs typeface="Arial"/>
              </a:rPr>
              <a:t>0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Alors </a:t>
            </a:r>
            <a:r>
              <a:rPr sz="1800" dirty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36580" y="2107376"/>
            <a:ext cx="799439" cy="300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8371" y="2653371"/>
            <a:ext cx="7176253" cy="38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9483" y="4573708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89">
                <a:moveTo>
                  <a:pt x="0" y="0"/>
                </a:moveTo>
                <a:lnTo>
                  <a:pt x="1202386" y="0"/>
                </a:lnTo>
              </a:path>
            </a:pathLst>
          </a:custGeom>
          <a:ln w="10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0335" y="4573708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406" y="0"/>
                </a:lnTo>
              </a:path>
            </a:pathLst>
          </a:custGeom>
          <a:ln w="10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69938" y="4573708"/>
            <a:ext cx="1896745" cy="0"/>
          </a:xfrm>
          <a:custGeom>
            <a:avLst/>
            <a:gdLst/>
            <a:ahLst/>
            <a:cxnLst/>
            <a:rect l="l" t="t" r="r" b="b"/>
            <a:pathLst>
              <a:path w="1896745">
                <a:moveTo>
                  <a:pt x="0" y="0"/>
                </a:moveTo>
                <a:lnTo>
                  <a:pt x="1896202" y="0"/>
                </a:lnTo>
              </a:path>
            </a:pathLst>
          </a:custGeom>
          <a:ln w="10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2877" y="3803637"/>
            <a:ext cx="3090618" cy="410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6848" y="4172219"/>
            <a:ext cx="1035577" cy="446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6898" y="4339283"/>
            <a:ext cx="1035577" cy="446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534" y="4541344"/>
            <a:ext cx="1035577" cy="4290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22672" y="4555484"/>
            <a:ext cx="1111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5689" y="2658136"/>
            <a:ext cx="915797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>
              <a:lnSpc>
                <a:spcPct val="100000"/>
              </a:lnSpc>
              <a:tabLst>
                <a:tab pos="1904364" algn="l"/>
                <a:tab pos="6378575" algn="l"/>
                <a:tab pos="7943850" algn="l"/>
              </a:tabLst>
            </a:pPr>
            <a:r>
              <a:rPr sz="2000" i="1" spc="35" dirty="0">
                <a:latin typeface="Arial"/>
                <a:cs typeface="Arial"/>
              </a:rPr>
              <a:t>P</a:t>
            </a:r>
            <a:r>
              <a:rPr sz="2000" spc="35" dirty="0">
                <a:latin typeface="Arial"/>
                <a:cs typeface="Arial"/>
              </a:rPr>
              <a:t>(</a:t>
            </a:r>
            <a:r>
              <a:rPr sz="2000" i="1" spc="35" dirty="0">
                <a:latin typeface="Arial"/>
                <a:cs typeface="Arial"/>
              </a:rPr>
              <a:t>A</a:t>
            </a:r>
            <a:r>
              <a:rPr sz="1725" spc="52" baseline="-26570" dirty="0">
                <a:latin typeface="Arial"/>
                <a:cs typeface="Arial"/>
              </a:rPr>
              <a:t>1 </a:t>
            </a:r>
            <a:r>
              <a:rPr sz="2000" spc="110" dirty="0">
                <a:latin typeface="Symbol"/>
                <a:cs typeface="Symbol"/>
              </a:rPr>
              <a:t>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Arial"/>
                <a:cs typeface="Arial"/>
              </a:rPr>
              <a:t>A</a:t>
            </a:r>
            <a:r>
              <a:rPr sz="1725" spc="-37" baseline="-26570" dirty="0">
                <a:latin typeface="Arial"/>
                <a:cs typeface="Arial"/>
              </a:rPr>
              <a:t>2</a:t>
            </a:r>
            <a:r>
              <a:rPr sz="1725" spc="322" baseline="-26570" dirty="0">
                <a:latin typeface="Arial"/>
                <a:cs typeface="Arial"/>
              </a:rPr>
              <a:t> </a:t>
            </a:r>
            <a:r>
              <a:rPr sz="2000" spc="110" dirty="0">
                <a:latin typeface="Symbol"/>
                <a:cs typeface="Symbol"/>
              </a:rPr>
              <a:t></a:t>
            </a:r>
            <a:r>
              <a:rPr sz="2000" spc="110" dirty="0">
                <a:latin typeface="Times New Roman"/>
                <a:cs typeface="Times New Roman"/>
              </a:rPr>
              <a:t>	</a:t>
            </a:r>
            <a:r>
              <a:rPr sz="2000" spc="110" dirty="0">
                <a:latin typeface="Symbol"/>
                <a:cs typeface="Symbol"/>
              </a:rPr>
              <a:t>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Arial"/>
                <a:cs typeface="Arial"/>
              </a:rPr>
              <a:t>A</a:t>
            </a:r>
            <a:r>
              <a:rPr sz="1725" i="1" spc="-37" baseline="-26570" dirty="0">
                <a:latin typeface="Arial"/>
                <a:cs typeface="Arial"/>
              </a:rPr>
              <a:t>N</a:t>
            </a:r>
            <a:r>
              <a:rPr sz="1725" i="1" spc="-30" baseline="-2657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)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spc="45" dirty="0">
                <a:latin typeface="Arial"/>
                <a:cs typeface="Arial"/>
              </a:rPr>
              <a:t>P</a:t>
            </a:r>
            <a:r>
              <a:rPr sz="2000" spc="45" dirty="0">
                <a:latin typeface="Arial"/>
                <a:cs typeface="Arial"/>
              </a:rPr>
              <a:t>(</a:t>
            </a:r>
            <a:r>
              <a:rPr sz="2000" i="1" spc="45" dirty="0">
                <a:latin typeface="Arial"/>
                <a:cs typeface="Arial"/>
              </a:rPr>
              <a:t>A</a:t>
            </a:r>
            <a:r>
              <a:rPr sz="1725" spc="67" baseline="-26570" dirty="0">
                <a:latin typeface="Arial"/>
                <a:cs typeface="Arial"/>
              </a:rPr>
              <a:t>1</a:t>
            </a:r>
            <a:r>
              <a:rPr sz="2000" spc="45" dirty="0">
                <a:latin typeface="Arial"/>
                <a:cs typeface="Arial"/>
              </a:rPr>
              <a:t>)</a:t>
            </a:r>
            <a:r>
              <a:rPr sz="2000" i="1" spc="45" dirty="0">
                <a:latin typeface="Arial"/>
                <a:cs typeface="Arial"/>
              </a:rPr>
              <a:t>P</a:t>
            </a:r>
            <a:r>
              <a:rPr sz="2000" spc="45" dirty="0">
                <a:latin typeface="Arial"/>
                <a:cs typeface="Arial"/>
              </a:rPr>
              <a:t>(</a:t>
            </a:r>
            <a:r>
              <a:rPr sz="2000" i="1" spc="45" dirty="0">
                <a:latin typeface="Arial"/>
                <a:cs typeface="Arial"/>
              </a:rPr>
              <a:t>A</a:t>
            </a:r>
            <a:r>
              <a:rPr sz="1725" spc="67" baseline="-26570" dirty="0">
                <a:latin typeface="Arial"/>
                <a:cs typeface="Arial"/>
              </a:rPr>
              <a:t>2</a:t>
            </a:r>
            <a:r>
              <a:rPr sz="1725" spc="300" baseline="-2657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|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A</a:t>
            </a:r>
            <a:r>
              <a:rPr sz="1725" spc="22" baseline="-26570" dirty="0">
                <a:latin typeface="Arial"/>
                <a:cs typeface="Arial"/>
              </a:rPr>
              <a:t>1</a:t>
            </a:r>
            <a:r>
              <a:rPr sz="2000" spc="15" dirty="0">
                <a:latin typeface="Arial"/>
                <a:cs typeface="Arial"/>
              </a:rPr>
              <a:t>)</a:t>
            </a:r>
            <a:r>
              <a:rPr sz="2000" i="1" spc="15" dirty="0">
                <a:latin typeface="Arial"/>
                <a:cs typeface="Arial"/>
              </a:rPr>
              <a:t>P</a:t>
            </a:r>
            <a:r>
              <a:rPr sz="2000" spc="15" dirty="0">
                <a:latin typeface="Arial"/>
                <a:cs typeface="Arial"/>
              </a:rPr>
              <a:t>(</a:t>
            </a:r>
            <a:r>
              <a:rPr sz="2000" i="1" spc="15" dirty="0">
                <a:latin typeface="Arial"/>
                <a:cs typeface="Arial"/>
              </a:rPr>
              <a:t>A</a:t>
            </a:r>
            <a:r>
              <a:rPr sz="1725" spc="22" baseline="-26570" dirty="0">
                <a:latin typeface="Arial"/>
                <a:cs typeface="Arial"/>
              </a:rPr>
              <a:t>3</a:t>
            </a:r>
            <a:r>
              <a:rPr sz="1725" spc="315" baseline="-2657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|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A</a:t>
            </a:r>
            <a:r>
              <a:rPr sz="1725" spc="-89" baseline="-26570" dirty="0">
                <a:latin typeface="Arial"/>
                <a:cs typeface="Arial"/>
              </a:rPr>
              <a:t>1</a:t>
            </a:r>
            <a:r>
              <a:rPr sz="1725" spc="104" baseline="-26570" dirty="0">
                <a:latin typeface="Arial"/>
                <a:cs typeface="Arial"/>
              </a:rPr>
              <a:t> </a:t>
            </a:r>
            <a:r>
              <a:rPr sz="2000" spc="110" dirty="0">
                <a:latin typeface="Symbol"/>
                <a:cs typeface="Symbol"/>
              </a:rPr>
              <a:t>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Arial"/>
                <a:cs typeface="Arial"/>
              </a:rPr>
              <a:t>A</a:t>
            </a:r>
            <a:r>
              <a:rPr sz="1725" spc="-22" baseline="-26570" dirty="0">
                <a:latin typeface="Arial"/>
                <a:cs typeface="Arial"/>
              </a:rPr>
              <a:t>2</a:t>
            </a:r>
            <a:r>
              <a:rPr sz="1725" spc="-187" baseline="-2657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)	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Arial"/>
                <a:cs typeface="Arial"/>
              </a:rPr>
              <a:t>(</a:t>
            </a:r>
            <a:r>
              <a:rPr sz="2000" i="1" spc="65" dirty="0">
                <a:latin typeface="Arial"/>
                <a:cs typeface="Arial"/>
              </a:rPr>
              <a:t>A</a:t>
            </a:r>
            <a:r>
              <a:rPr sz="1725" i="1" spc="97" baseline="-26570" dirty="0">
                <a:latin typeface="Arial"/>
                <a:cs typeface="Arial"/>
              </a:rPr>
              <a:t>N  </a:t>
            </a:r>
            <a:r>
              <a:rPr sz="2000" spc="35" dirty="0">
                <a:latin typeface="Arial"/>
                <a:cs typeface="Arial"/>
              </a:rPr>
              <a:t>|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A</a:t>
            </a:r>
            <a:r>
              <a:rPr sz="1725" spc="-89" baseline="-26570" dirty="0">
                <a:latin typeface="Arial"/>
                <a:cs typeface="Arial"/>
              </a:rPr>
              <a:t>1</a:t>
            </a:r>
            <a:r>
              <a:rPr sz="1725" spc="104" baseline="-26570" dirty="0">
                <a:latin typeface="Arial"/>
                <a:cs typeface="Arial"/>
              </a:rPr>
              <a:t> </a:t>
            </a:r>
            <a:r>
              <a:rPr sz="2000" spc="110" dirty="0">
                <a:latin typeface="Symbol"/>
                <a:cs typeface="Symbol"/>
              </a:rPr>
              <a:t></a:t>
            </a:r>
            <a:r>
              <a:rPr sz="2000" spc="110" dirty="0">
                <a:latin typeface="Times New Roman"/>
                <a:cs typeface="Times New Roman"/>
              </a:rPr>
              <a:t>	</a:t>
            </a:r>
            <a:r>
              <a:rPr sz="2000" spc="110" dirty="0">
                <a:latin typeface="Symbol"/>
                <a:cs typeface="Symbol"/>
              </a:rPr>
              <a:t>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i="1" spc="35" dirty="0">
                <a:latin typeface="Arial"/>
                <a:cs typeface="Arial"/>
              </a:rPr>
              <a:t>A</a:t>
            </a:r>
            <a:r>
              <a:rPr sz="1725" i="1" spc="52" baseline="-26570" dirty="0">
                <a:latin typeface="Arial"/>
                <a:cs typeface="Arial"/>
              </a:rPr>
              <a:t>N</a:t>
            </a:r>
            <a:r>
              <a:rPr sz="1725" spc="52" baseline="-26570" dirty="0">
                <a:latin typeface="Symbol"/>
                <a:cs typeface="Symbol"/>
              </a:rPr>
              <a:t></a:t>
            </a:r>
            <a:r>
              <a:rPr sz="1725" spc="52" baseline="-26570" dirty="0">
                <a:latin typeface="Arial"/>
                <a:cs typeface="Arial"/>
              </a:rPr>
              <a:t>1</a:t>
            </a:r>
            <a:r>
              <a:rPr sz="2000" spc="3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Démonstration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utilisant la définition </a:t>
            </a:r>
            <a:r>
              <a:rPr sz="1800" spc="-10" dirty="0">
                <a:latin typeface="Calibri"/>
                <a:cs typeface="Calibri"/>
              </a:rPr>
              <a:t>standard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probabilité conditionnelle </a:t>
            </a:r>
            <a:r>
              <a:rPr sz="1800" dirty="0">
                <a:latin typeface="Calibri"/>
                <a:cs typeface="Calibri"/>
              </a:rPr>
              <a:t>ci-dessus,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560"/>
              </a:spcBef>
              <a:tabLst>
                <a:tab pos="4027804" algn="l"/>
                <a:tab pos="5591810" algn="l"/>
              </a:tabLst>
            </a:pPr>
            <a:r>
              <a:rPr sz="2050" i="1" spc="1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i="1" spc="10" dirty="0">
                <a:latin typeface="Arial"/>
                <a:cs typeface="Arial"/>
              </a:rPr>
              <a:t>A</a:t>
            </a:r>
            <a:r>
              <a:rPr sz="1725" spc="15" baseline="-26570" dirty="0">
                <a:latin typeface="Arial"/>
                <a:cs typeface="Arial"/>
              </a:rPr>
              <a:t>1</a:t>
            </a:r>
            <a:r>
              <a:rPr sz="2050" spc="10" dirty="0">
                <a:latin typeface="Arial"/>
                <a:cs typeface="Arial"/>
              </a:rPr>
              <a:t>)</a:t>
            </a:r>
            <a:r>
              <a:rPr sz="2050" i="1" spc="1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i="1" spc="10" dirty="0">
                <a:latin typeface="Arial"/>
                <a:cs typeface="Arial"/>
              </a:rPr>
              <a:t>A</a:t>
            </a:r>
            <a:r>
              <a:rPr sz="1725" spc="15" baseline="-26570" dirty="0">
                <a:latin typeface="Arial"/>
                <a:cs typeface="Arial"/>
              </a:rPr>
              <a:t>2 </a:t>
            </a:r>
            <a:r>
              <a:rPr sz="2050" spc="5" dirty="0">
                <a:latin typeface="Arial"/>
                <a:cs typeface="Arial"/>
              </a:rPr>
              <a:t>| </a:t>
            </a:r>
            <a:r>
              <a:rPr sz="2050" i="1" spc="-20" dirty="0">
                <a:latin typeface="Arial"/>
                <a:cs typeface="Arial"/>
              </a:rPr>
              <a:t>A</a:t>
            </a:r>
            <a:r>
              <a:rPr sz="1725" spc="-30" baseline="-26570" dirty="0">
                <a:latin typeface="Arial"/>
                <a:cs typeface="Arial"/>
              </a:rPr>
              <a:t>1</a:t>
            </a:r>
            <a:r>
              <a:rPr sz="2050" spc="-20" dirty="0">
                <a:latin typeface="Arial"/>
                <a:cs typeface="Arial"/>
              </a:rPr>
              <a:t>)</a:t>
            </a:r>
            <a:r>
              <a:rPr sz="2050" i="1" spc="-20" dirty="0">
                <a:latin typeface="Arial"/>
                <a:cs typeface="Arial"/>
              </a:rPr>
              <a:t>P</a:t>
            </a:r>
            <a:r>
              <a:rPr sz="2050" spc="-20" dirty="0">
                <a:latin typeface="Arial"/>
                <a:cs typeface="Arial"/>
              </a:rPr>
              <a:t>(</a:t>
            </a:r>
            <a:r>
              <a:rPr sz="2050" i="1" spc="-20" dirty="0">
                <a:latin typeface="Arial"/>
                <a:cs typeface="Arial"/>
              </a:rPr>
              <a:t>A</a:t>
            </a:r>
            <a:r>
              <a:rPr sz="1725" spc="-30" baseline="-26570" dirty="0">
                <a:latin typeface="Arial"/>
                <a:cs typeface="Arial"/>
              </a:rPr>
              <a:t>3  </a:t>
            </a:r>
            <a:r>
              <a:rPr sz="2050" spc="5" dirty="0">
                <a:latin typeface="Arial"/>
                <a:cs typeface="Arial"/>
              </a:rPr>
              <a:t>| </a:t>
            </a:r>
            <a:r>
              <a:rPr sz="2050" i="1" spc="-110" dirty="0">
                <a:latin typeface="Arial"/>
                <a:cs typeface="Arial"/>
              </a:rPr>
              <a:t>A</a:t>
            </a:r>
            <a:r>
              <a:rPr sz="1725" spc="-165" baseline="-26570" dirty="0">
                <a:latin typeface="Arial"/>
                <a:cs typeface="Arial"/>
              </a:rPr>
              <a:t>1 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i="1" spc="-65" dirty="0">
                <a:latin typeface="Arial"/>
                <a:cs typeface="Arial"/>
              </a:rPr>
              <a:t>A</a:t>
            </a:r>
            <a:r>
              <a:rPr sz="1725" spc="-97" baseline="-26570" dirty="0">
                <a:latin typeface="Arial"/>
                <a:cs typeface="Arial"/>
              </a:rPr>
              <a:t>2</a:t>
            </a:r>
            <a:r>
              <a:rPr sz="1725" spc="-127" baseline="-26570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)	</a:t>
            </a:r>
            <a:r>
              <a:rPr sz="2050" i="1" spc="25" dirty="0">
                <a:latin typeface="Arial"/>
                <a:cs typeface="Arial"/>
              </a:rPr>
              <a:t>P</a:t>
            </a:r>
            <a:r>
              <a:rPr sz="2050" spc="25" dirty="0">
                <a:latin typeface="Arial"/>
                <a:cs typeface="Arial"/>
              </a:rPr>
              <a:t>(</a:t>
            </a:r>
            <a:r>
              <a:rPr sz="2050" i="1" spc="25" dirty="0">
                <a:latin typeface="Arial"/>
                <a:cs typeface="Arial"/>
              </a:rPr>
              <a:t>A</a:t>
            </a:r>
            <a:r>
              <a:rPr sz="1725" i="1" spc="37" baseline="-26570" dirty="0">
                <a:latin typeface="Arial"/>
                <a:cs typeface="Arial"/>
              </a:rPr>
              <a:t>N  </a:t>
            </a:r>
            <a:r>
              <a:rPr sz="2050" spc="5" dirty="0">
                <a:latin typeface="Arial"/>
                <a:cs typeface="Arial"/>
              </a:rPr>
              <a:t>|</a:t>
            </a:r>
            <a:r>
              <a:rPr sz="2050" spc="-140" dirty="0">
                <a:latin typeface="Arial"/>
                <a:cs typeface="Arial"/>
              </a:rPr>
              <a:t> </a:t>
            </a:r>
            <a:r>
              <a:rPr sz="2050" i="1" spc="-110" dirty="0">
                <a:latin typeface="Arial"/>
                <a:cs typeface="Arial"/>
              </a:rPr>
              <a:t>A</a:t>
            </a:r>
            <a:r>
              <a:rPr sz="1725" spc="-165" baseline="-26570" dirty="0">
                <a:latin typeface="Arial"/>
                <a:cs typeface="Arial"/>
              </a:rPr>
              <a:t>1</a:t>
            </a:r>
            <a:r>
              <a:rPr sz="1725" spc="142" baseline="-26570" dirty="0">
                <a:latin typeface="Arial"/>
                <a:cs typeface="Arial"/>
              </a:rPr>
              <a:t>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i="1" spc="-65" dirty="0">
                <a:latin typeface="Arial"/>
                <a:cs typeface="Arial"/>
              </a:rPr>
              <a:t>A</a:t>
            </a:r>
            <a:r>
              <a:rPr sz="1725" i="1" spc="-97" baseline="-26570" dirty="0">
                <a:latin typeface="Arial"/>
                <a:cs typeface="Arial"/>
              </a:rPr>
              <a:t>N</a:t>
            </a:r>
            <a:r>
              <a:rPr sz="1725" i="1" spc="-307" baseline="-26570" dirty="0">
                <a:latin typeface="Arial"/>
                <a:cs typeface="Arial"/>
              </a:rPr>
              <a:t> </a:t>
            </a:r>
            <a:r>
              <a:rPr sz="1725" spc="7" baseline="-26570" dirty="0">
                <a:latin typeface="Symbol"/>
                <a:cs typeface="Symbol"/>
              </a:rPr>
              <a:t></a:t>
            </a:r>
            <a:r>
              <a:rPr sz="1725" spc="7" baseline="-26570" dirty="0">
                <a:latin typeface="Arial"/>
                <a:cs typeface="Arial"/>
              </a:rPr>
              <a:t>1</a:t>
            </a:r>
            <a:r>
              <a:rPr sz="2050" spc="5" dirty="0">
                <a:latin typeface="Arial"/>
                <a:cs typeface="Arial"/>
              </a:rPr>
              <a:t>)</a:t>
            </a:r>
            <a:r>
              <a:rPr sz="2050" spc="-140" dirty="0">
                <a:latin typeface="Arial"/>
                <a:cs typeface="Arial"/>
              </a:rPr>
              <a:t> </a:t>
            </a:r>
            <a:r>
              <a:rPr sz="2050" spc="1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0471" y="4211006"/>
            <a:ext cx="176148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645" algn="l"/>
              </a:tabLst>
            </a:pPr>
            <a:r>
              <a:rPr sz="2050" i="1" spc="5" dirty="0">
                <a:latin typeface="Arial"/>
                <a:cs typeface="Arial"/>
              </a:rPr>
              <a:t>P</a:t>
            </a:r>
            <a:r>
              <a:rPr sz="2050" spc="5" dirty="0">
                <a:latin typeface="Arial"/>
                <a:cs typeface="Arial"/>
              </a:rPr>
              <a:t>(</a:t>
            </a:r>
            <a:r>
              <a:rPr sz="2050" i="1" spc="5" dirty="0">
                <a:latin typeface="Arial"/>
                <a:cs typeface="Arial"/>
              </a:rPr>
              <a:t>A</a:t>
            </a:r>
            <a:r>
              <a:rPr sz="1725" spc="7" baseline="-26570" dirty="0">
                <a:latin typeface="Arial"/>
                <a:cs typeface="Arial"/>
              </a:rPr>
              <a:t>1</a:t>
            </a:r>
            <a:r>
              <a:rPr sz="1725" spc="127" baseline="-26570" dirty="0">
                <a:latin typeface="Arial"/>
                <a:cs typeface="Arial"/>
              </a:rPr>
              <a:t>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-70" dirty="0">
                <a:latin typeface="Arial"/>
                <a:cs typeface="Arial"/>
              </a:rPr>
              <a:t>A</a:t>
            </a:r>
            <a:r>
              <a:rPr sz="1725" i="1" spc="-104" baseline="-26570" dirty="0">
                <a:latin typeface="Arial"/>
                <a:cs typeface="Arial"/>
              </a:rPr>
              <a:t>N</a:t>
            </a:r>
            <a:r>
              <a:rPr sz="1725" i="1" spc="-300" baseline="-26570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3783" y="4211006"/>
            <a:ext cx="389699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75" spc="15" baseline="-35230" dirty="0">
                <a:latin typeface="Symbol"/>
                <a:cs typeface="Symbol"/>
              </a:rPr>
              <a:t></a:t>
            </a:r>
            <a:r>
              <a:rPr sz="3075" spc="15" baseline="-35230" dirty="0">
                <a:latin typeface="Times New Roman"/>
                <a:cs typeface="Times New Roman"/>
              </a:rPr>
              <a:t> </a:t>
            </a:r>
            <a:r>
              <a:rPr sz="3075" i="1" spc="120" baseline="-35230" dirty="0">
                <a:latin typeface="Arial"/>
                <a:cs typeface="Arial"/>
              </a:rPr>
              <a:t>P</a:t>
            </a:r>
            <a:r>
              <a:rPr sz="3075" spc="120" baseline="-35230" dirty="0">
                <a:latin typeface="Arial"/>
                <a:cs typeface="Arial"/>
              </a:rPr>
              <a:t>(</a:t>
            </a:r>
            <a:r>
              <a:rPr sz="3075" i="1" spc="120" baseline="-35230" dirty="0">
                <a:latin typeface="Arial"/>
                <a:cs typeface="Arial"/>
              </a:rPr>
              <a:t>A </a:t>
            </a:r>
            <a:r>
              <a:rPr sz="3075" spc="7" baseline="-35230" dirty="0">
                <a:latin typeface="Arial"/>
                <a:cs typeface="Arial"/>
              </a:rPr>
              <a:t>)</a:t>
            </a:r>
            <a:r>
              <a:rPr sz="3075" spc="-615" baseline="-35230" dirty="0">
                <a:latin typeface="Arial"/>
                <a:cs typeface="Arial"/>
              </a:rPr>
              <a:t> </a:t>
            </a:r>
            <a:r>
              <a:rPr sz="2050" i="1" spc="25" dirty="0">
                <a:latin typeface="Arial"/>
                <a:cs typeface="Arial"/>
              </a:rPr>
              <a:t>P</a:t>
            </a:r>
            <a:r>
              <a:rPr sz="2050" spc="25" dirty="0">
                <a:latin typeface="Arial"/>
                <a:cs typeface="Arial"/>
              </a:rPr>
              <a:t>(</a:t>
            </a:r>
            <a:r>
              <a:rPr sz="2050" i="1" spc="25" dirty="0">
                <a:latin typeface="Arial"/>
                <a:cs typeface="Arial"/>
              </a:rPr>
              <a:t>A</a:t>
            </a:r>
            <a:r>
              <a:rPr sz="1725" spc="37" baseline="-26570" dirty="0">
                <a:latin typeface="Arial"/>
                <a:cs typeface="Arial"/>
              </a:rPr>
              <a:t>2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-40" dirty="0">
                <a:latin typeface="Arial"/>
                <a:cs typeface="Arial"/>
              </a:rPr>
              <a:t>A</a:t>
            </a:r>
            <a:r>
              <a:rPr sz="1725" spc="-60" baseline="-26570" dirty="0">
                <a:latin typeface="Arial"/>
                <a:cs typeface="Arial"/>
              </a:rPr>
              <a:t>1</a:t>
            </a:r>
            <a:r>
              <a:rPr sz="2050" spc="-40" dirty="0">
                <a:latin typeface="Arial"/>
                <a:cs typeface="Arial"/>
              </a:rPr>
              <a:t>) </a:t>
            </a:r>
            <a:r>
              <a:rPr sz="2050" i="1" spc="20" dirty="0">
                <a:latin typeface="Arial"/>
                <a:cs typeface="Arial"/>
              </a:rPr>
              <a:t>P</a:t>
            </a:r>
            <a:r>
              <a:rPr sz="2050" spc="20" dirty="0">
                <a:latin typeface="Arial"/>
                <a:cs typeface="Arial"/>
              </a:rPr>
              <a:t>(</a:t>
            </a:r>
            <a:r>
              <a:rPr sz="2050" i="1" spc="20" dirty="0">
                <a:latin typeface="Arial"/>
                <a:cs typeface="Arial"/>
              </a:rPr>
              <a:t>A</a:t>
            </a:r>
            <a:r>
              <a:rPr sz="1725" spc="30" baseline="-26570" dirty="0">
                <a:latin typeface="Arial"/>
                <a:cs typeface="Arial"/>
              </a:rPr>
              <a:t>3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-65" dirty="0">
                <a:latin typeface="Arial"/>
                <a:cs typeface="Arial"/>
              </a:rPr>
              <a:t>A</a:t>
            </a:r>
            <a:r>
              <a:rPr sz="1725" spc="-97" baseline="-26570" dirty="0">
                <a:latin typeface="Arial"/>
                <a:cs typeface="Arial"/>
              </a:rPr>
              <a:t>2 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-45" dirty="0">
                <a:latin typeface="Arial"/>
                <a:cs typeface="Arial"/>
              </a:rPr>
              <a:t>A</a:t>
            </a:r>
            <a:r>
              <a:rPr sz="1725" spc="-67" baseline="-26570" dirty="0">
                <a:latin typeface="Arial"/>
                <a:cs typeface="Arial"/>
              </a:rPr>
              <a:t>1</a:t>
            </a:r>
            <a:r>
              <a:rPr sz="2050" spc="-45" dirty="0"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0164" y="4580114"/>
            <a:ext cx="494474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3015" algn="l"/>
                <a:tab pos="3047365" algn="l"/>
                <a:tab pos="4133215" algn="l"/>
              </a:tabLst>
            </a:pPr>
            <a:r>
              <a:rPr sz="2050" i="1" spc="20" dirty="0">
                <a:latin typeface="Arial"/>
                <a:cs typeface="Arial"/>
              </a:rPr>
              <a:t>P</a:t>
            </a:r>
            <a:r>
              <a:rPr sz="2050" spc="20" dirty="0">
                <a:latin typeface="Arial"/>
                <a:cs typeface="Arial"/>
              </a:rPr>
              <a:t>(</a:t>
            </a:r>
            <a:r>
              <a:rPr sz="2050" i="1" spc="20" dirty="0">
                <a:latin typeface="Arial"/>
                <a:cs typeface="Arial"/>
              </a:rPr>
              <a:t>A</a:t>
            </a:r>
            <a:r>
              <a:rPr sz="1725" spc="30" baseline="-26570" dirty="0">
                <a:latin typeface="Arial"/>
                <a:cs typeface="Arial"/>
              </a:rPr>
              <a:t>1</a:t>
            </a:r>
            <a:r>
              <a:rPr sz="2050" spc="20" dirty="0">
                <a:latin typeface="Arial"/>
                <a:cs typeface="Arial"/>
              </a:rPr>
              <a:t>)	</a:t>
            </a:r>
            <a:r>
              <a:rPr sz="2050" i="1" spc="25" dirty="0">
                <a:latin typeface="Arial"/>
                <a:cs typeface="Arial"/>
              </a:rPr>
              <a:t>P</a:t>
            </a:r>
            <a:r>
              <a:rPr sz="2050" spc="25" dirty="0">
                <a:latin typeface="Arial"/>
                <a:cs typeface="Arial"/>
              </a:rPr>
              <a:t>(</a:t>
            </a:r>
            <a:r>
              <a:rPr sz="2050" i="1" spc="25" dirty="0">
                <a:latin typeface="Arial"/>
                <a:cs typeface="Arial"/>
              </a:rPr>
              <a:t>A</a:t>
            </a:r>
            <a:r>
              <a:rPr sz="1725" spc="37" baseline="-26570" dirty="0">
                <a:latin typeface="Arial"/>
                <a:cs typeface="Arial"/>
              </a:rPr>
              <a:t>2</a:t>
            </a:r>
            <a:r>
              <a:rPr sz="1725" spc="367" baseline="-26570" dirty="0">
                <a:latin typeface="Arial"/>
                <a:cs typeface="Arial"/>
              </a:rPr>
              <a:t>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-105" dirty="0">
                <a:latin typeface="Times New Roman"/>
                <a:cs typeface="Times New Roman"/>
              </a:rPr>
              <a:t> </a:t>
            </a:r>
            <a:r>
              <a:rPr sz="2050" i="1" spc="-45" dirty="0">
                <a:latin typeface="Arial"/>
                <a:cs typeface="Arial"/>
              </a:rPr>
              <a:t>A</a:t>
            </a:r>
            <a:r>
              <a:rPr sz="1725" spc="-67" baseline="-26570" dirty="0">
                <a:latin typeface="Arial"/>
                <a:cs typeface="Arial"/>
              </a:rPr>
              <a:t>1</a:t>
            </a:r>
            <a:r>
              <a:rPr sz="2050" spc="-45" dirty="0">
                <a:latin typeface="Arial"/>
                <a:cs typeface="Arial"/>
              </a:rPr>
              <a:t>)	</a:t>
            </a:r>
            <a:r>
              <a:rPr sz="2050" i="1" spc="5" dirty="0">
                <a:latin typeface="Arial"/>
                <a:cs typeface="Arial"/>
              </a:rPr>
              <a:t>P</a:t>
            </a:r>
            <a:r>
              <a:rPr sz="2050" spc="5" dirty="0">
                <a:latin typeface="Arial"/>
                <a:cs typeface="Arial"/>
              </a:rPr>
              <a:t>(</a:t>
            </a:r>
            <a:r>
              <a:rPr sz="2050" i="1" spc="5" dirty="0">
                <a:latin typeface="Arial"/>
                <a:cs typeface="Arial"/>
              </a:rPr>
              <a:t>A</a:t>
            </a:r>
            <a:r>
              <a:rPr sz="1725" spc="7" baseline="-26570" dirty="0">
                <a:latin typeface="Arial"/>
                <a:cs typeface="Arial"/>
              </a:rPr>
              <a:t>1</a:t>
            </a:r>
            <a:r>
              <a:rPr sz="1725" spc="142" baseline="-26570" dirty="0">
                <a:latin typeface="Arial"/>
                <a:cs typeface="Arial"/>
              </a:rPr>
              <a:t> 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1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</a:t>
            </a:r>
            <a:r>
              <a:rPr sz="2050" spc="-330" dirty="0">
                <a:latin typeface="Times New Roman"/>
                <a:cs typeface="Times New Roman"/>
              </a:rPr>
              <a:t> </a:t>
            </a:r>
            <a:r>
              <a:rPr sz="2050" i="1" spc="-65" dirty="0">
                <a:latin typeface="Arial"/>
                <a:cs typeface="Arial"/>
              </a:rPr>
              <a:t>A</a:t>
            </a:r>
            <a:r>
              <a:rPr sz="1725" i="1" spc="-97" baseline="-26570" dirty="0">
                <a:latin typeface="Arial"/>
                <a:cs typeface="Arial"/>
              </a:rPr>
              <a:t>N </a:t>
            </a:r>
            <a:r>
              <a:rPr sz="1725" spc="15" baseline="-26570" dirty="0">
                <a:latin typeface="Symbol"/>
                <a:cs typeface="Symbol"/>
              </a:rPr>
              <a:t></a:t>
            </a:r>
            <a:r>
              <a:rPr sz="1725" spc="15" baseline="-26570" dirty="0">
                <a:latin typeface="Arial"/>
                <a:cs typeface="Arial"/>
              </a:rPr>
              <a:t>1</a:t>
            </a:r>
            <a:r>
              <a:rPr sz="2050" spc="10" dirty="0"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267" y="5405018"/>
            <a:ext cx="8502015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latin typeface="Calibri"/>
                <a:cs typeface="Calibri"/>
              </a:rPr>
              <a:t>Comme le </a:t>
            </a:r>
            <a:r>
              <a:rPr sz="1800" spc="-10" dirty="0">
                <a:latin typeface="Calibri"/>
                <a:cs typeface="Calibri"/>
              </a:rPr>
              <a:t>numérateur </a:t>
            </a:r>
            <a:r>
              <a:rPr sz="1800" spc="-15" dirty="0">
                <a:latin typeface="Calibri"/>
                <a:cs typeface="Calibri"/>
              </a:rPr>
              <a:t>d’un </a:t>
            </a:r>
            <a:r>
              <a:rPr sz="1800" spc="-5" dirty="0">
                <a:latin typeface="Calibri"/>
                <a:cs typeface="Calibri"/>
              </a:rPr>
              <a:t>terme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simplifie </a:t>
            </a:r>
            <a:r>
              <a:rPr sz="1800" spc="-10" dirty="0">
                <a:latin typeface="Calibri"/>
                <a:cs typeface="Calibri"/>
              </a:rPr>
              <a:t>avec </a:t>
            </a:r>
            <a:r>
              <a:rPr sz="1800" spc="-5" dirty="0">
                <a:latin typeface="Calibri"/>
                <a:cs typeface="Calibri"/>
              </a:rPr>
              <a:t>le dénominateur </a:t>
            </a:r>
            <a:r>
              <a:rPr sz="1800" dirty="0">
                <a:latin typeface="Calibri"/>
                <a:cs typeface="Calibri"/>
              </a:rPr>
              <a:t>du </a:t>
            </a:r>
            <a:r>
              <a:rPr sz="1800" spc="-5" dirty="0">
                <a:latin typeface="Calibri"/>
                <a:cs typeface="Calibri"/>
              </a:rPr>
              <a:t>terme suivant, il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ts val="2270"/>
              </a:lnSpc>
              <a:tabLst>
                <a:tab pos="3683000" algn="l"/>
              </a:tabLst>
            </a:pPr>
            <a:r>
              <a:rPr sz="2700" spc="-30" baseline="3086" dirty="0">
                <a:latin typeface="Calibri"/>
                <a:cs typeface="Calibri"/>
              </a:rPr>
              <a:t>reste </a:t>
            </a:r>
            <a:r>
              <a:rPr sz="2700" spc="-7" baseline="3086" dirty="0">
                <a:latin typeface="Calibri"/>
                <a:cs typeface="Calibri"/>
              </a:rPr>
              <a:t>finalement que </a:t>
            </a:r>
            <a:r>
              <a:rPr sz="1900" i="1" spc="50" dirty="0">
                <a:latin typeface="Arial"/>
                <a:cs typeface="Arial"/>
              </a:rPr>
              <a:t>P</a:t>
            </a:r>
            <a:r>
              <a:rPr sz="1900" spc="50" dirty="0">
                <a:latin typeface="Arial"/>
                <a:cs typeface="Arial"/>
              </a:rPr>
              <a:t>(</a:t>
            </a:r>
            <a:r>
              <a:rPr sz="1900" i="1" spc="50" dirty="0">
                <a:latin typeface="Arial"/>
                <a:cs typeface="Arial"/>
              </a:rPr>
              <a:t>A</a:t>
            </a:r>
            <a:r>
              <a:rPr sz="1650" spc="75" baseline="-25252" dirty="0">
                <a:latin typeface="Arial"/>
                <a:cs typeface="Arial"/>
              </a:rPr>
              <a:t>1 </a:t>
            </a:r>
            <a:r>
              <a:rPr sz="1900" spc="120" dirty="0">
                <a:latin typeface="Symbol"/>
                <a:cs typeface="Symbol"/>
              </a:rPr>
              <a:t>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Arial"/>
                <a:cs typeface="Arial"/>
              </a:rPr>
              <a:t>A</a:t>
            </a:r>
            <a:r>
              <a:rPr sz="1650" spc="-7" baseline="-25252" dirty="0">
                <a:latin typeface="Arial"/>
                <a:cs typeface="Arial"/>
              </a:rPr>
              <a:t>2</a:t>
            </a:r>
            <a:r>
              <a:rPr sz="1650" spc="322" baseline="-25252" dirty="0">
                <a:latin typeface="Arial"/>
                <a:cs typeface="Arial"/>
              </a:rPr>
              <a:t> </a:t>
            </a:r>
            <a:r>
              <a:rPr sz="1900" spc="120" dirty="0">
                <a:latin typeface="Symbol"/>
                <a:cs typeface="Symbol"/>
              </a:rPr>
              <a:t></a:t>
            </a:r>
            <a:r>
              <a:rPr sz="1900" spc="120" dirty="0">
                <a:latin typeface="Times New Roman"/>
                <a:cs typeface="Times New Roman"/>
              </a:rPr>
              <a:t>	</a:t>
            </a:r>
            <a:r>
              <a:rPr sz="1900" spc="120" dirty="0">
                <a:latin typeface="Symbol"/>
                <a:cs typeface="Symbol"/>
              </a:rPr>
              <a:t>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Arial"/>
                <a:cs typeface="Arial"/>
              </a:rPr>
              <a:t>A</a:t>
            </a:r>
            <a:r>
              <a:rPr sz="1650" i="1" spc="-7" baseline="-25252" dirty="0">
                <a:latin typeface="Arial"/>
                <a:cs typeface="Arial"/>
              </a:rPr>
              <a:t>N </a:t>
            </a:r>
            <a:r>
              <a:rPr sz="1900" spc="5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60696" y="5674698"/>
            <a:ext cx="950456" cy="364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8"/>
              </a:rPr>
              <a:t>ahmad.karfoul@univ-rennes1.fr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8831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Probabilité conditionnelle et formule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7243" y="919607"/>
            <a:ext cx="233934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suite </a:t>
            </a:r>
            <a:r>
              <a:rPr sz="1800" spc="-5" dirty="0">
                <a:latin typeface="Calibri"/>
                <a:cs typeface="Calibri"/>
              </a:rPr>
              <a:t>(finie 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infinie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123" y="2306446"/>
            <a:ext cx="1993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23" y="921958"/>
            <a:ext cx="58083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Proposition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 </a:t>
            </a:r>
            <a:r>
              <a:rPr sz="1800" spc="-5" dirty="0">
                <a:latin typeface="Calibri"/>
                <a:cs typeface="Calibri"/>
              </a:rPr>
              <a:t>Soit (Ω,</a:t>
            </a:r>
            <a:r>
              <a:rPr sz="1800" spc="-5" dirty="0">
                <a:latin typeface="Blackadder ITC"/>
                <a:cs typeface="Blackadder ITC"/>
              </a:rPr>
              <a:t>F</a:t>
            </a:r>
            <a:r>
              <a:rPr sz="1800" spc="-5" dirty="0">
                <a:latin typeface="Calibri"/>
                <a:cs typeface="Calibri"/>
              </a:rPr>
              <a:t>,P) un espace </a:t>
            </a:r>
            <a:r>
              <a:rPr sz="1800" spc="-10" dirty="0">
                <a:latin typeface="Calibri"/>
                <a:cs typeface="Calibri"/>
              </a:rPr>
              <a:t>probabilisée </a:t>
            </a:r>
            <a:r>
              <a:rPr sz="1800" spc="-5" dirty="0">
                <a:latin typeface="Calibri"/>
                <a:cs typeface="Calibri"/>
              </a:rPr>
              <a:t>et soit </a:t>
            </a:r>
            <a:r>
              <a:rPr sz="1550" spc="25" dirty="0">
                <a:latin typeface="Arial"/>
                <a:cs typeface="Arial"/>
              </a:rPr>
              <a:t>(</a:t>
            </a:r>
            <a:r>
              <a:rPr sz="1550" i="1" spc="25" dirty="0">
                <a:latin typeface="Arial"/>
                <a:cs typeface="Arial"/>
              </a:rPr>
              <a:t>A</a:t>
            </a:r>
            <a:r>
              <a:rPr sz="1350" i="1" spc="37" baseline="-24691" dirty="0">
                <a:latin typeface="Arial"/>
                <a:cs typeface="Arial"/>
              </a:rPr>
              <a:t>n</a:t>
            </a:r>
            <a:r>
              <a:rPr sz="1350" i="1" spc="172" baseline="-24691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)</a:t>
            </a:r>
            <a:r>
              <a:rPr sz="1350" i="1" spc="7" baseline="-24691" dirty="0">
                <a:latin typeface="Arial"/>
                <a:cs typeface="Arial"/>
              </a:rPr>
              <a:t>n</a:t>
            </a:r>
            <a:r>
              <a:rPr sz="1350" spc="7" baseline="-24691" dirty="0">
                <a:latin typeface="Symbol"/>
                <a:cs typeface="Symbol"/>
              </a:rPr>
              <a:t></a:t>
            </a:r>
            <a:endParaRPr sz="1350" baseline="-24691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4234" y="1069621"/>
            <a:ext cx="127947" cy="18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>
              <a:lnSpc>
                <a:spcPct val="100000"/>
              </a:lnSpc>
            </a:pPr>
            <a:r>
              <a:rPr spc="-5" dirty="0"/>
              <a:t>dénombrable) </a:t>
            </a:r>
            <a:r>
              <a:rPr spc="-15" dirty="0"/>
              <a:t>d’événements </a:t>
            </a:r>
            <a:r>
              <a:rPr dirty="0"/>
              <a:t>de </a:t>
            </a:r>
            <a:r>
              <a:rPr spc="-5" dirty="0">
                <a:latin typeface="Blackadder ITC"/>
                <a:cs typeface="Blackadder ITC"/>
              </a:rPr>
              <a:t>F</a:t>
            </a:r>
            <a:r>
              <a:rPr spc="-5" dirty="0"/>
              <a:t>. On dit que les </a:t>
            </a:r>
            <a:r>
              <a:rPr spc="5" dirty="0"/>
              <a:t>A</a:t>
            </a:r>
            <a:r>
              <a:rPr sz="1800" spc="7" baseline="-20833" dirty="0"/>
              <a:t>n </a:t>
            </a:r>
            <a:r>
              <a:rPr sz="1800" spc="-10" dirty="0"/>
              <a:t>forment</a:t>
            </a:r>
            <a:r>
              <a:rPr sz="1800" spc="225" dirty="0"/>
              <a:t> </a:t>
            </a:r>
            <a:r>
              <a:rPr sz="1800" spc="-5" dirty="0"/>
              <a:t>un</a:t>
            </a:r>
            <a:endParaRPr sz="1800">
              <a:latin typeface="Blackadder ITC"/>
              <a:cs typeface="Blackadder ITC"/>
            </a:endParaRPr>
          </a:p>
          <a:p>
            <a:pPr marL="379730">
              <a:lnSpc>
                <a:spcPct val="100000"/>
              </a:lnSpc>
              <a:spcBef>
                <a:spcPts val="120"/>
              </a:spcBef>
            </a:pPr>
            <a:r>
              <a:rPr u="heavy" spc="-450" dirty="0">
                <a:latin typeface="Times New Roman"/>
                <a:cs typeface="Times New Roman"/>
              </a:rPr>
              <a:t> </a:t>
            </a:r>
            <a:r>
              <a:rPr b="1" u="heavy" spc="-15" dirty="0">
                <a:latin typeface="Calibri"/>
                <a:cs typeface="Calibri"/>
              </a:rPr>
              <a:t>système </a:t>
            </a:r>
            <a:r>
              <a:rPr b="1" u="heavy" spc="-10" dirty="0">
                <a:latin typeface="Calibri"/>
                <a:cs typeface="Calibri"/>
              </a:rPr>
              <a:t>complet </a:t>
            </a:r>
            <a:r>
              <a:rPr b="1" u="heavy" spc="-20" dirty="0">
                <a:latin typeface="Calibri"/>
                <a:cs typeface="Calibri"/>
              </a:rPr>
              <a:t>d’événements </a:t>
            </a:r>
            <a:r>
              <a:rPr spc="-5" dirty="0"/>
              <a:t>si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pc="-5" dirty="0"/>
              <a:t>1.	Les </a:t>
            </a:r>
            <a:r>
              <a:rPr dirty="0"/>
              <a:t>A</a:t>
            </a:r>
            <a:r>
              <a:rPr sz="1800" baseline="-20833" dirty="0"/>
              <a:t>n </a:t>
            </a:r>
            <a:r>
              <a:rPr sz="1800" spc="-5" dirty="0"/>
              <a:t>sont deux </a:t>
            </a:r>
            <a:r>
              <a:rPr sz="1800" dirty="0"/>
              <a:t>à  </a:t>
            </a:r>
            <a:r>
              <a:rPr sz="1800" spc="-5" dirty="0"/>
              <a:t>deux</a:t>
            </a:r>
            <a:r>
              <a:rPr sz="1800" spc="165" dirty="0"/>
              <a:t> </a:t>
            </a:r>
            <a:r>
              <a:rPr sz="1800" spc="-10" dirty="0"/>
              <a:t>incompatibles</a:t>
            </a:r>
            <a:endParaRPr sz="18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657225">
              <a:lnSpc>
                <a:spcPct val="100000"/>
              </a:lnSpc>
            </a:pPr>
            <a:r>
              <a:rPr sz="1750" i="1" spc="-35" dirty="0">
                <a:latin typeface="Arial"/>
                <a:cs typeface="Arial"/>
              </a:rPr>
              <a:t>A</a:t>
            </a:r>
            <a:r>
              <a:rPr sz="1500" i="1" spc="-52" baseline="-27777" dirty="0">
                <a:latin typeface="Arial"/>
                <a:cs typeface="Arial"/>
              </a:rPr>
              <a:t>n </a:t>
            </a:r>
            <a:r>
              <a:rPr sz="1500" i="1" spc="89" baseline="-27777" dirty="0">
                <a:latin typeface="Arial"/>
                <a:cs typeface="Arial"/>
              </a:rPr>
              <a:t> </a:t>
            </a:r>
            <a:r>
              <a:rPr sz="1750" spc="250" dirty="0">
                <a:latin typeface="Symbol"/>
                <a:cs typeface="Symbol"/>
              </a:rPr>
              <a:t>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385"/>
              </a:spcBef>
            </a:pPr>
            <a:r>
              <a:rPr sz="1000" i="1" spc="10" dirty="0">
                <a:latin typeface="Arial"/>
                <a:cs typeface="Arial"/>
              </a:rPr>
              <a:t>n</a:t>
            </a:r>
            <a:r>
              <a:rPr sz="1000" spc="10" dirty="0">
                <a:latin typeface="Symbol"/>
                <a:cs typeface="Symbol"/>
              </a:rPr>
              <a:t>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0585" y="2586014"/>
            <a:ext cx="527306" cy="19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8581" y="2272082"/>
            <a:ext cx="968116" cy="489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1123" y="2879792"/>
            <a:ext cx="173164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1543" dirty="0">
                <a:latin typeface="Calibri"/>
                <a:cs typeface="Calibri"/>
              </a:rPr>
              <a:t>3. </a:t>
            </a:r>
            <a:r>
              <a:rPr sz="1850" dirty="0">
                <a:latin typeface="Symbol"/>
                <a:cs typeface="Symbol"/>
              </a:rPr>
              <a:t></a:t>
            </a:r>
            <a:r>
              <a:rPr sz="1850" i="1" dirty="0">
                <a:latin typeface="Arial"/>
                <a:cs typeface="Arial"/>
              </a:rPr>
              <a:t>n</a:t>
            </a:r>
            <a:r>
              <a:rPr sz="1850" dirty="0">
                <a:latin typeface="Arial"/>
                <a:cs typeface="Arial"/>
              </a:rPr>
              <a:t>, </a:t>
            </a:r>
            <a:r>
              <a:rPr sz="1850" i="1" spc="50" dirty="0">
                <a:latin typeface="Arial"/>
                <a:cs typeface="Arial"/>
              </a:rPr>
              <a:t>P</a:t>
            </a:r>
            <a:r>
              <a:rPr sz="1850" spc="50" dirty="0">
                <a:latin typeface="Arial"/>
                <a:cs typeface="Arial"/>
              </a:rPr>
              <a:t>(</a:t>
            </a:r>
            <a:r>
              <a:rPr sz="1850" i="1" spc="50" dirty="0">
                <a:latin typeface="Arial"/>
                <a:cs typeface="Arial"/>
              </a:rPr>
              <a:t>A</a:t>
            </a:r>
            <a:r>
              <a:rPr sz="1650" i="1" spc="75" baseline="-25252" dirty="0">
                <a:latin typeface="Arial"/>
                <a:cs typeface="Arial"/>
              </a:rPr>
              <a:t>n </a:t>
            </a:r>
            <a:r>
              <a:rPr sz="1850" spc="35" dirty="0">
                <a:latin typeface="Arial"/>
                <a:cs typeface="Arial"/>
              </a:rPr>
              <a:t>) </a:t>
            </a:r>
            <a:r>
              <a:rPr sz="1850" spc="60" dirty="0">
                <a:latin typeface="Symbol"/>
                <a:cs typeface="Symbol"/>
              </a:rPr>
              <a:t>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01" y="3445129"/>
            <a:ext cx="206565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Théorème: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2325" spc="37" baseline="-7168" dirty="0">
                <a:latin typeface="Arial"/>
                <a:cs typeface="Arial"/>
              </a:rPr>
              <a:t>(</a:t>
            </a:r>
            <a:r>
              <a:rPr sz="2325" i="1" spc="37" baseline="-7168" dirty="0">
                <a:latin typeface="Arial"/>
                <a:cs typeface="Arial"/>
              </a:rPr>
              <a:t>A</a:t>
            </a:r>
            <a:r>
              <a:rPr sz="1350" i="1" spc="37" baseline="-37037" dirty="0">
                <a:latin typeface="Arial"/>
                <a:cs typeface="Arial"/>
              </a:rPr>
              <a:t>n</a:t>
            </a:r>
            <a:r>
              <a:rPr sz="1350" i="1" spc="179" baseline="-37037" dirty="0">
                <a:latin typeface="Arial"/>
                <a:cs typeface="Arial"/>
              </a:rPr>
              <a:t> </a:t>
            </a:r>
            <a:r>
              <a:rPr sz="2325" spc="7" baseline="-7168" dirty="0">
                <a:latin typeface="Arial"/>
                <a:cs typeface="Arial"/>
              </a:rPr>
              <a:t>)</a:t>
            </a:r>
            <a:r>
              <a:rPr sz="1350" i="1" spc="7" baseline="-37037" dirty="0">
                <a:latin typeface="Arial"/>
                <a:cs typeface="Arial"/>
              </a:rPr>
              <a:t>n</a:t>
            </a:r>
            <a:r>
              <a:rPr sz="1350" spc="7" baseline="-37037" dirty="0">
                <a:latin typeface="Symbol"/>
                <a:cs typeface="Symbol"/>
              </a:rPr>
              <a:t></a:t>
            </a:r>
            <a:endParaRPr sz="1350" baseline="-37037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9197" y="3615463"/>
            <a:ext cx="127947" cy="18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1861" y="4170675"/>
            <a:ext cx="10604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1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3573" y="3445129"/>
            <a:ext cx="53035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un </a:t>
            </a:r>
            <a:r>
              <a:rPr sz="1800" spc="-15" dirty="0">
                <a:latin typeface="Calibri"/>
                <a:cs typeface="Calibri"/>
              </a:rPr>
              <a:t>système </a:t>
            </a:r>
            <a:r>
              <a:rPr sz="1800" spc="-5" dirty="0">
                <a:latin typeface="Calibri"/>
                <a:cs typeface="Calibri"/>
              </a:rPr>
              <a:t>complet </a:t>
            </a:r>
            <a:r>
              <a:rPr sz="1800" spc="-15" dirty="0">
                <a:latin typeface="Calibri"/>
                <a:cs typeface="Calibri"/>
              </a:rPr>
              <a:t>d’événements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soit A dans </a:t>
            </a:r>
            <a:r>
              <a:rPr sz="1800" spc="-5" dirty="0">
                <a:latin typeface="Blackadder ITC"/>
                <a:cs typeface="Blackadder ITC"/>
              </a:rPr>
              <a:t>F.</a:t>
            </a:r>
            <a:r>
              <a:rPr sz="1800" spc="30" dirty="0">
                <a:latin typeface="Blackadder ITC"/>
                <a:cs typeface="Blackadder ITC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55"/>
              </a:spcBef>
            </a:pPr>
            <a:r>
              <a:rPr sz="1850" i="1" spc="60" dirty="0">
                <a:latin typeface="Arial"/>
                <a:cs typeface="Arial"/>
              </a:rPr>
              <a:t>P</a:t>
            </a:r>
            <a:r>
              <a:rPr sz="1850" spc="60" dirty="0">
                <a:latin typeface="Arial"/>
                <a:cs typeface="Arial"/>
              </a:rPr>
              <a:t>(</a:t>
            </a:r>
            <a:r>
              <a:rPr sz="1850" i="1" spc="60" dirty="0">
                <a:latin typeface="Arial"/>
                <a:cs typeface="Arial"/>
              </a:rPr>
              <a:t>A</a:t>
            </a:r>
            <a:r>
              <a:rPr sz="1850" spc="60" dirty="0">
                <a:latin typeface="Arial"/>
                <a:cs typeface="Arial"/>
              </a:rPr>
              <a:t>)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4200" spc="120" baseline="-8928" dirty="0">
                <a:latin typeface="Symbol"/>
                <a:cs typeface="Symbol"/>
              </a:rPr>
              <a:t></a:t>
            </a:r>
            <a:r>
              <a:rPr sz="4200" spc="-352" baseline="-8928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Arial"/>
                <a:cs typeface="Arial"/>
              </a:rPr>
              <a:t>P</a:t>
            </a:r>
            <a:r>
              <a:rPr sz="1850" spc="80" dirty="0">
                <a:latin typeface="Arial"/>
                <a:cs typeface="Arial"/>
              </a:rPr>
              <a:t>(</a:t>
            </a:r>
            <a:r>
              <a:rPr sz="1850" i="1" spc="80" dirty="0">
                <a:latin typeface="Arial"/>
                <a:cs typeface="Arial"/>
              </a:rPr>
              <a:t>A</a:t>
            </a:r>
            <a:r>
              <a:rPr sz="1850" i="1" spc="-23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|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i="1" spc="-50" dirty="0">
                <a:latin typeface="Arial"/>
                <a:cs typeface="Arial"/>
              </a:rPr>
              <a:t>A</a:t>
            </a:r>
            <a:r>
              <a:rPr sz="1650" i="1" spc="-75" baseline="-25252" dirty="0">
                <a:latin typeface="Arial"/>
                <a:cs typeface="Arial"/>
              </a:rPr>
              <a:t>n</a:t>
            </a:r>
            <a:r>
              <a:rPr sz="1650" i="1" spc="-97" baseline="-25252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)</a:t>
            </a:r>
            <a:r>
              <a:rPr sz="1850" i="1" spc="50" dirty="0">
                <a:latin typeface="Arial"/>
                <a:cs typeface="Arial"/>
              </a:rPr>
              <a:t>P</a:t>
            </a:r>
            <a:r>
              <a:rPr sz="1850" spc="50" dirty="0">
                <a:latin typeface="Arial"/>
                <a:cs typeface="Arial"/>
              </a:rPr>
              <a:t>(</a:t>
            </a:r>
            <a:r>
              <a:rPr sz="1850" i="1" spc="50" dirty="0">
                <a:latin typeface="Arial"/>
                <a:cs typeface="Arial"/>
              </a:rPr>
              <a:t>A</a:t>
            </a:r>
            <a:r>
              <a:rPr sz="1650" i="1" spc="75" baseline="-25252" dirty="0">
                <a:latin typeface="Arial"/>
                <a:cs typeface="Arial"/>
              </a:rPr>
              <a:t>n</a:t>
            </a:r>
            <a:r>
              <a:rPr sz="1650" i="1" spc="-104" baseline="-25252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4468621"/>
            <a:ext cx="7981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Prevue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3676" y="4495952"/>
            <a:ext cx="5164455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25775" algn="l"/>
                <a:tab pos="4194175" algn="l"/>
              </a:tabLst>
            </a:pPr>
            <a:r>
              <a:rPr sz="1850" i="1" spc="65" dirty="0">
                <a:latin typeface="Arial"/>
                <a:cs typeface="Arial"/>
              </a:rPr>
              <a:t>P</a:t>
            </a:r>
            <a:r>
              <a:rPr sz="1850" spc="65" dirty="0">
                <a:latin typeface="Arial"/>
                <a:cs typeface="Arial"/>
              </a:rPr>
              <a:t>(</a:t>
            </a:r>
            <a:r>
              <a:rPr sz="1850" i="1" spc="65" dirty="0">
                <a:latin typeface="Arial"/>
                <a:cs typeface="Arial"/>
              </a:rPr>
              <a:t>A</a:t>
            </a:r>
            <a:r>
              <a:rPr sz="1850" spc="65" dirty="0">
                <a:latin typeface="Arial"/>
                <a:cs typeface="Arial"/>
              </a:rPr>
              <a:t>)</a:t>
            </a:r>
            <a:r>
              <a:rPr sz="1850" spc="-95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Arial"/>
                <a:cs typeface="Arial"/>
              </a:rPr>
              <a:t>P</a:t>
            </a:r>
            <a:r>
              <a:rPr sz="1850" spc="80" dirty="0">
                <a:latin typeface="Arial"/>
                <a:cs typeface="Arial"/>
              </a:rPr>
              <a:t>(</a:t>
            </a:r>
            <a:r>
              <a:rPr sz="1850" i="1" spc="80" dirty="0">
                <a:latin typeface="Arial"/>
                <a:cs typeface="Arial"/>
              </a:rPr>
              <a:t>A</a:t>
            </a:r>
            <a:r>
              <a:rPr sz="1850" i="1" spc="-220" dirty="0">
                <a:latin typeface="Arial"/>
                <a:cs typeface="Arial"/>
              </a:rPr>
              <a:t> </a:t>
            </a:r>
            <a:r>
              <a:rPr sz="1850" spc="40" dirty="0">
                <a:latin typeface="Symbol"/>
                <a:cs typeface="Symbol"/>
              </a:rPr>
              <a:t></a:t>
            </a:r>
            <a:r>
              <a:rPr sz="1850" spc="-195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Symbol"/>
                <a:cs typeface="Symbol"/>
              </a:rPr>
              <a:t></a:t>
            </a:r>
            <a:r>
              <a:rPr sz="1850" spc="25" dirty="0">
                <a:latin typeface="Arial"/>
                <a:cs typeface="Arial"/>
              </a:rPr>
              <a:t>)</a:t>
            </a:r>
            <a:r>
              <a:rPr sz="1850" spc="-95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Arial"/>
                <a:cs typeface="Arial"/>
              </a:rPr>
              <a:t>P</a:t>
            </a:r>
            <a:r>
              <a:rPr sz="1850" spc="80" dirty="0">
                <a:latin typeface="Arial"/>
                <a:cs typeface="Arial"/>
              </a:rPr>
              <a:t>(</a:t>
            </a:r>
            <a:r>
              <a:rPr sz="1850" i="1" spc="80" dirty="0">
                <a:latin typeface="Arial"/>
                <a:cs typeface="Arial"/>
              </a:rPr>
              <a:t>A</a:t>
            </a:r>
            <a:r>
              <a:rPr sz="1850" i="1" spc="-220" dirty="0">
                <a:latin typeface="Arial"/>
                <a:cs typeface="Arial"/>
              </a:rPr>
              <a:t> </a:t>
            </a:r>
            <a:r>
              <a:rPr sz="1850" spc="125" dirty="0">
                <a:latin typeface="Symbol"/>
                <a:cs typeface="Symbol"/>
              </a:rPr>
              <a:t></a:t>
            </a:r>
            <a:r>
              <a:rPr sz="1850" spc="125" dirty="0">
                <a:latin typeface="Arial"/>
                <a:cs typeface="Arial"/>
              </a:rPr>
              <a:t>(	</a:t>
            </a:r>
            <a:r>
              <a:rPr sz="1850" i="1" spc="-50" dirty="0">
                <a:latin typeface="Arial"/>
                <a:cs typeface="Arial"/>
              </a:rPr>
              <a:t>A</a:t>
            </a:r>
            <a:r>
              <a:rPr sz="1650" i="1" spc="-75" baseline="-25252" dirty="0">
                <a:latin typeface="Arial"/>
                <a:cs typeface="Arial"/>
              </a:rPr>
              <a:t>n </a:t>
            </a:r>
            <a:r>
              <a:rPr sz="1850" dirty="0">
                <a:latin typeface="Arial"/>
                <a:cs typeface="Arial"/>
              </a:rPr>
              <a:t>))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i="1" spc="45" dirty="0">
                <a:latin typeface="Arial"/>
                <a:cs typeface="Arial"/>
              </a:rPr>
              <a:t>P</a:t>
            </a:r>
            <a:r>
              <a:rPr sz="1850" spc="45" dirty="0">
                <a:latin typeface="Arial"/>
                <a:cs typeface="Arial"/>
              </a:rPr>
              <a:t>(	</a:t>
            </a:r>
            <a:r>
              <a:rPr sz="1850" spc="90" dirty="0">
                <a:latin typeface="Arial"/>
                <a:cs typeface="Arial"/>
              </a:rPr>
              <a:t>(</a:t>
            </a:r>
            <a:r>
              <a:rPr sz="1850" i="1" spc="90" dirty="0">
                <a:latin typeface="Arial"/>
                <a:cs typeface="Arial"/>
              </a:rPr>
              <a:t>A</a:t>
            </a:r>
            <a:r>
              <a:rPr sz="1850" i="1" spc="-254" dirty="0">
                <a:latin typeface="Arial"/>
                <a:cs typeface="Arial"/>
              </a:rPr>
              <a:t> </a:t>
            </a:r>
            <a:r>
              <a:rPr sz="1850" spc="40" dirty="0">
                <a:latin typeface="Symbol"/>
                <a:cs typeface="Symbol"/>
              </a:rPr>
              <a:t>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i="1" spc="-45" dirty="0">
                <a:latin typeface="Arial"/>
                <a:cs typeface="Arial"/>
              </a:rPr>
              <a:t>A</a:t>
            </a:r>
            <a:r>
              <a:rPr sz="1650" i="1" spc="-67" baseline="-25252" dirty="0">
                <a:latin typeface="Arial"/>
                <a:cs typeface="Arial"/>
              </a:rPr>
              <a:t>n</a:t>
            </a:r>
            <a:r>
              <a:rPr sz="1650" i="1" spc="-142" baseline="-25252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))</a:t>
            </a:r>
            <a:endParaRPr sz="1850">
              <a:latin typeface="Arial"/>
              <a:cs typeface="Arial"/>
            </a:endParaRPr>
          </a:p>
          <a:p>
            <a:pPr marL="2831465">
              <a:lnSpc>
                <a:spcPct val="100000"/>
              </a:lnSpc>
              <a:spcBef>
                <a:spcPts val="365"/>
              </a:spcBef>
              <a:tabLst>
                <a:tab pos="4020820" algn="l"/>
              </a:tabLst>
            </a:pPr>
            <a:r>
              <a:rPr sz="1100" i="1" spc="20" dirty="0">
                <a:latin typeface="Arial"/>
                <a:cs typeface="Arial"/>
              </a:rPr>
              <a:t>n	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57588" y="4477499"/>
            <a:ext cx="2432099" cy="519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0200" y="4972811"/>
            <a:ext cx="866013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Comme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suite </a:t>
            </a:r>
            <a:r>
              <a:rPr sz="1800" dirty="0">
                <a:latin typeface="Calibri"/>
                <a:cs typeface="Calibri"/>
              </a:rPr>
              <a:t>(A</a:t>
            </a:r>
            <a:r>
              <a:rPr sz="1800" baseline="-20833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5" dirty="0">
                <a:latin typeface="Calibri"/>
                <a:cs typeface="Calibri"/>
              </a:rPr>
              <a:t>système </a:t>
            </a:r>
            <a:r>
              <a:rPr sz="1800" spc="-10" dirty="0">
                <a:latin typeface="Calibri"/>
                <a:cs typeface="Calibri"/>
              </a:rPr>
              <a:t>complet, </a:t>
            </a:r>
            <a:r>
              <a:rPr sz="1800" spc="-5" dirty="0">
                <a:latin typeface="Calibri"/>
                <a:cs typeface="Calibri"/>
              </a:rPr>
              <a:t>les événements sont </a:t>
            </a:r>
            <a:r>
              <a:rPr sz="1800" spc="-10" dirty="0">
                <a:latin typeface="Calibri"/>
                <a:cs typeface="Calibri"/>
              </a:rPr>
              <a:t>incompatibles </a:t>
            </a:r>
            <a:r>
              <a:rPr sz="1800" spc="-5" dirty="0">
                <a:latin typeface="Calibri"/>
                <a:cs typeface="Calibri"/>
              </a:rPr>
              <a:t>deux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deux</a:t>
            </a:r>
            <a:endParaRPr sz="1800">
              <a:latin typeface="Calibri"/>
              <a:cs typeface="Calibri"/>
            </a:endParaRPr>
          </a:p>
          <a:p>
            <a:pPr marL="909319">
              <a:lnSpc>
                <a:spcPct val="100000"/>
              </a:lnSpc>
              <a:spcBef>
                <a:spcPts val="840"/>
              </a:spcBef>
              <a:tabLst>
                <a:tab pos="2468245" algn="l"/>
              </a:tabLst>
            </a:pPr>
            <a:r>
              <a:rPr sz="1850" spc="50" dirty="0">
                <a:latin typeface="Symbol"/>
                <a:cs typeface="Symbol"/>
              </a:rPr>
              <a:t>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i="1" spc="65" dirty="0">
                <a:latin typeface="Arial"/>
                <a:cs typeface="Arial"/>
              </a:rPr>
              <a:t>P</a:t>
            </a:r>
            <a:r>
              <a:rPr sz="1850" spc="65" dirty="0">
                <a:latin typeface="Arial"/>
                <a:cs typeface="Arial"/>
              </a:rPr>
              <a:t>(</a:t>
            </a:r>
            <a:r>
              <a:rPr sz="1850" i="1" spc="65" dirty="0">
                <a:latin typeface="Arial"/>
                <a:cs typeface="Arial"/>
              </a:rPr>
              <a:t>A</a:t>
            </a:r>
            <a:r>
              <a:rPr sz="1850" spc="65" dirty="0">
                <a:latin typeface="Arial"/>
                <a:cs typeface="Arial"/>
              </a:rPr>
              <a:t>)</a:t>
            </a:r>
            <a:r>
              <a:rPr sz="1850" spc="-245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i="1" spc="50" dirty="0">
                <a:latin typeface="Arial"/>
                <a:cs typeface="Arial"/>
              </a:rPr>
              <a:t>P</a:t>
            </a:r>
            <a:r>
              <a:rPr sz="1850" spc="50" dirty="0">
                <a:latin typeface="Arial"/>
                <a:cs typeface="Arial"/>
              </a:rPr>
              <a:t>(	</a:t>
            </a:r>
            <a:r>
              <a:rPr sz="1850" spc="80" dirty="0">
                <a:latin typeface="Arial"/>
                <a:cs typeface="Arial"/>
              </a:rPr>
              <a:t>(</a:t>
            </a:r>
            <a:r>
              <a:rPr sz="1850" i="1" spc="80" dirty="0">
                <a:latin typeface="Arial"/>
                <a:cs typeface="Arial"/>
              </a:rPr>
              <a:t>A</a:t>
            </a:r>
            <a:r>
              <a:rPr sz="1850" i="1" spc="-220" dirty="0">
                <a:latin typeface="Arial"/>
                <a:cs typeface="Arial"/>
              </a:rPr>
              <a:t> </a:t>
            </a:r>
            <a:r>
              <a:rPr sz="1850" spc="40" dirty="0">
                <a:latin typeface="Symbol"/>
                <a:cs typeface="Symbol"/>
              </a:rPr>
              <a:t>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Arial"/>
                <a:cs typeface="Arial"/>
              </a:rPr>
              <a:t>A</a:t>
            </a:r>
            <a:r>
              <a:rPr sz="1650" i="1" spc="-75" baseline="-25252" dirty="0">
                <a:latin typeface="Arial"/>
                <a:cs typeface="Arial"/>
              </a:rPr>
              <a:t>n</a:t>
            </a:r>
            <a:r>
              <a:rPr sz="1650" i="1" spc="-89" baseline="-25252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))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4200" spc="165" baseline="-8928" dirty="0">
                <a:latin typeface="Symbol"/>
                <a:cs typeface="Symbol"/>
              </a:rPr>
              <a:t></a:t>
            </a:r>
            <a:r>
              <a:rPr sz="1850" i="1" spc="110" dirty="0">
                <a:latin typeface="Arial"/>
                <a:cs typeface="Arial"/>
              </a:rPr>
              <a:t>P</a:t>
            </a:r>
            <a:r>
              <a:rPr sz="1850" spc="110" dirty="0">
                <a:latin typeface="Arial"/>
                <a:cs typeface="Arial"/>
              </a:rPr>
              <a:t>(</a:t>
            </a:r>
            <a:r>
              <a:rPr sz="1850" i="1" spc="110" dirty="0">
                <a:latin typeface="Arial"/>
                <a:cs typeface="Arial"/>
              </a:rPr>
              <a:t>A</a:t>
            </a:r>
            <a:r>
              <a:rPr sz="1850" i="1" spc="-215" dirty="0">
                <a:latin typeface="Arial"/>
                <a:cs typeface="Arial"/>
              </a:rPr>
              <a:t> </a:t>
            </a:r>
            <a:r>
              <a:rPr sz="1850" spc="40" dirty="0">
                <a:latin typeface="Symbol"/>
                <a:cs typeface="Symbol"/>
              </a:rPr>
              <a:t>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i="1" spc="-45" dirty="0">
                <a:latin typeface="Arial"/>
                <a:cs typeface="Arial"/>
              </a:rPr>
              <a:t>A</a:t>
            </a:r>
            <a:r>
              <a:rPr sz="1650" i="1" spc="-67" baseline="-25252" dirty="0">
                <a:latin typeface="Arial"/>
                <a:cs typeface="Arial"/>
              </a:rPr>
              <a:t>n</a:t>
            </a:r>
            <a:r>
              <a:rPr sz="1650" i="1" spc="-89" baseline="-25252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)</a:t>
            </a:r>
            <a:r>
              <a:rPr sz="1850" spc="-105" dirty="0">
                <a:latin typeface="Arial"/>
                <a:cs typeface="Arial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4200" spc="165" baseline="-8928" dirty="0">
                <a:latin typeface="Symbol"/>
                <a:cs typeface="Symbol"/>
              </a:rPr>
              <a:t></a:t>
            </a:r>
            <a:r>
              <a:rPr sz="1850" i="1" spc="110" dirty="0">
                <a:latin typeface="Arial"/>
                <a:cs typeface="Arial"/>
              </a:rPr>
              <a:t>P</a:t>
            </a:r>
            <a:r>
              <a:rPr sz="1850" spc="110" dirty="0">
                <a:latin typeface="Arial"/>
                <a:cs typeface="Arial"/>
              </a:rPr>
              <a:t>(</a:t>
            </a:r>
            <a:r>
              <a:rPr sz="1850" i="1" spc="110" dirty="0">
                <a:latin typeface="Arial"/>
                <a:cs typeface="Arial"/>
              </a:rPr>
              <a:t>A</a:t>
            </a:r>
            <a:r>
              <a:rPr sz="1850" i="1" spc="-21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|</a:t>
            </a:r>
            <a:r>
              <a:rPr sz="1850" spc="-105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A</a:t>
            </a:r>
            <a:r>
              <a:rPr sz="1650" i="1" spc="-60" baseline="-25252" dirty="0">
                <a:latin typeface="Arial"/>
                <a:cs typeface="Arial"/>
              </a:rPr>
              <a:t>n</a:t>
            </a:r>
            <a:r>
              <a:rPr sz="1650" i="1" spc="-97" baseline="-25252" dirty="0">
                <a:latin typeface="Arial"/>
                <a:cs typeface="Arial"/>
              </a:rPr>
              <a:t> </a:t>
            </a:r>
            <a:r>
              <a:rPr sz="1850" spc="35" dirty="0">
                <a:latin typeface="Arial"/>
                <a:cs typeface="Arial"/>
              </a:rPr>
              <a:t>)</a:t>
            </a:r>
            <a:r>
              <a:rPr sz="1850" i="1" spc="35" dirty="0">
                <a:latin typeface="Arial"/>
                <a:cs typeface="Arial"/>
              </a:rPr>
              <a:t>P</a:t>
            </a:r>
            <a:r>
              <a:rPr sz="1850" spc="35" dirty="0">
                <a:latin typeface="Arial"/>
                <a:cs typeface="Arial"/>
              </a:rPr>
              <a:t>(</a:t>
            </a:r>
            <a:r>
              <a:rPr sz="1850" i="1" spc="35" dirty="0">
                <a:latin typeface="Arial"/>
                <a:cs typeface="Arial"/>
              </a:rPr>
              <a:t>A</a:t>
            </a:r>
            <a:r>
              <a:rPr sz="1850" spc="35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  <a:p>
            <a:pPr marL="2292350">
              <a:lnSpc>
                <a:spcPct val="100000"/>
              </a:lnSpc>
              <a:spcBef>
                <a:spcPts val="185"/>
              </a:spcBef>
              <a:tabLst>
                <a:tab pos="3757929" algn="l"/>
                <a:tab pos="5335270" algn="l"/>
              </a:tabLst>
            </a:pPr>
            <a:r>
              <a:rPr sz="1100" i="1" spc="20" dirty="0">
                <a:latin typeface="Arial"/>
                <a:cs typeface="Arial"/>
              </a:rPr>
              <a:t>n	</a:t>
            </a:r>
            <a:r>
              <a:rPr sz="1650" i="1" spc="30" baseline="2525" dirty="0">
                <a:latin typeface="Arial"/>
                <a:cs typeface="Arial"/>
              </a:rPr>
              <a:t>n	n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4850" y="5449875"/>
            <a:ext cx="1439974" cy="5192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7"/>
              </a:rPr>
              <a:t>ahmad.karfoul@univ-rennes1.fr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8831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Probabilité conditionnelle et formule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334" y="971041"/>
            <a:ext cx="8261350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4775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5" dirty="0">
                <a:latin typeface="Calibri"/>
                <a:cs typeface="Calibri"/>
              </a:rPr>
              <a:t>Formule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Bayes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Soit (A</a:t>
            </a:r>
            <a:r>
              <a:rPr sz="1800" spc="-7" baseline="-20833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) un </a:t>
            </a:r>
            <a:r>
              <a:rPr sz="1800" spc="-15" dirty="0">
                <a:latin typeface="Calibri"/>
                <a:cs typeface="Calibri"/>
              </a:rPr>
              <a:t>système </a:t>
            </a:r>
            <a:r>
              <a:rPr sz="1800" spc="-10" dirty="0">
                <a:latin typeface="Calibri"/>
                <a:cs typeface="Calibri"/>
              </a:rPr>
              <a:t>complet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A un </a:t>
            </a:r>
            <a:r>
              <a:rPr sz="1800" spc="-5" dirty="0">
                <a:latin typeface="Calibri"/>
                <a:cs typeface="Calibri"/>
              </a:rPr>
              <a:t>événement de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spc="-5" dirty="0">
                <a:latin typeface="Calibri"/>
                <a:cs typeface="Calibri"/>
              </a:rPr>
              <a:t>non  nulle. Supposons connues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10" dirty="0">
                <a:latin typeface="Calibri"/>
                <a:cs typeface="Calibri"/>
              </a:rPr>
              <a:t>quantités </a:t>
            </a:r>
            <a:r>
              <a:rPr sz="1800" dirty="0">
                <a:latin typeface="Calibri"/>
                <a:cs typeface="Calibri"/>
              </a:rPr>
              <a:t>P(A|A</a:t>
            </a:r>
            <a:r>
              <a:rPr sz="1800" baseline="-20833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et </a:t>
            </a:r>
            <a:r>
              <a:rPr sz="1800" spc="-5" dirty="0">
                <a:latin typeface="Calibri"/>
                <a:cs typeface="Calibri"/>
              </a:rPr>
              <a:t>P(A</a:t>
            </a:r>
            <a:r>
              <a:rPr sz="1800" spc="-7" baseline="-20833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).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89848" y="2450250"/>
            <a:ext cx="1873885" cy="0"/>
          </a:xfrm>
          <a:custGeom>
            <a:avLst/>
            <a:gdLst/>
            <a:ahLst/>
            <a:cxnLst/>
            <a:rect l="l" t="t" r="r" b="b"/>
            <a:pathLst>
              <a:path w="1873884">
                <a:moveTo>
                  <a:pt x="0" y="0"/>
                </a:moveTo>
                <a:lnTo>
                  <a:pt x="1873275" y="0"/>
                </a:lnTo>
              </a:path>
            </a:pathLst>
          </a:custGeom>
          <a:ln w="10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76477" y="2433422"/>
            <a:ext cx="10795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5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4625" y="2628264"/>
            <a:ext cx="66738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150" i="1" dirty="0">
                <a:latin typeface="Arial"/>
                <a:cs typeface="Arial"/>
              </a:rPr>
              <a:t>j	j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126" y="2104395"/>
            <a:ext cx="1619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spc="95" dirty="0">
                <a:latin typeface="Arial"/>
                <a:cs typeface="Arial"/>
              </a:rPr>
              <a:t>(</a:t>
            </a:r>
            <a:r>
              <a:rPr sz="1950" i="1" spc="95" dirty="0">
                <a:latin typeface="Arial"/>
                <a:cs typeface="Arial"/>
              </a:rPr>
              <a:t>A</a:t>
            </a:r>
            <a:r>
              <a:rPr sz="1950" i="1" spc="-2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|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i="1" spc="-50" dirty="0">
                <a:latin typeface="Arial"/>
                <a:cs typeface="Arial"/>
              </a:rPr>
              <a:t>A</a:t>
            </a:r>
            <a:r>
              <a:rPr sz="1725" i="1" spc="-75" baseline="-24154" dirty="0">
                <a:latin typeface="Arial"/>
                <a:cs typeface="Arial"/>
              </a:rPr>
              <a:t>n</a:t>
            </a:r>
            <a:r>
              <a:rPr sz="1725" i="1" spc="-89" baseline="-24154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)</a:t>
            </a:r>
            <a:r>
              <a:rPr sz="1950" i="1" spc="15" dirty="0">
                <a:latin typeface="Arial"/>
                <a:cs typeface="Arial"/>
              </a:rPr>
              <a:t>P</a:t>
            </a:r>
            <a:r>
              <a:rPr sz="1950" spc="15" dirty="0">
                <a:latin typeface="Arial"/>
                <a:cs typeface="Arial"/>
              </a:rPr>
              <a:t>(</a:t>
            </a:r>
            <a:r>
              <a:rPr sz="1950" i="1" spc="15" dirty="0">
                <a:latin typeface="Arial"/>
                <a:cs typeface="Arial"/>
              </a:rPr>
              <a:t>A</a:t>
            </a:r>
            <a:r>
              <a:rPr sz="1725" i="1" spc="22" baseline="-24154" dirty="0">
                <a:latin typeface="Arial"/>
                <a:cs typeface="Arial"/>
              </a:rPr>
              <a:t>n</a:t>
            </a:r>
            <a:r>
              <a:rPr sz="1725" i="1" spc="-104" baseline="-24154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4317" y="2460026"/>
            <a:ext cx="158750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spc="95" dirty="0">
                <a:latin typeface="Arial"/>
                <a:cs typeface="Arial"/>
              </a:rPr>
              <a:t>(</a:t>
            </a:r>
            <a:r>
              <a:rPr sz="1950" i="1" spc="9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| </a:t>
            </a:r>
            <a:r>
              <a:rPr sz="1950" i="1" spc="30" dirty="0">
                <a:latin typeface="Arial"/>
                <a:cs typeface="Arial"/>
              </a:rPr>
              <a:t>A </a:t>
            </a:r>
            <a:r>
              <a:rPr sz="1950" spc="50" dirty="0">
                <a:latin typeface="Arial"/>
                <a:cs typeface="Arial"/>
              </a:rPr>
              <a:t>)</a:t>
            </a:r>
            <a:r>
              <a:rPr sz="1950" i="1" spc="50" dirty="0">
                <a:latin typeface="Arial"/>
                <a:cs typeface="Arial"/>
              </a:rPr>
              <a:t>P</a:t>
            </a:r>
            <a:r>
              <a:rPr sz="1950" spc="50" dirty="0">
                <a:latin typeface="Arial"/>
                <a:cs typeface="Arial"/>
              </a:rPr>
              <a:t>(</a:t>
            </a:r>
            <a:r>
              <a:rPr sz="1950" i="1" spc="50" dirty="0">
                <a:latin typeface="Arial"/>
                <a:cs typeface="Arial"/>
              </a:rPr>
              <a:t>A</a:t>
            </a:r>
            <a:r>
              <a:rPr sz="1950" i="1" spc="-27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3984" y="2264655"/>
            <a:ext cx="119062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1345" algn="l"/>
              </a:tabLst>
            </a:pP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spc="95" dirty="0">
                <a:latin typeface="Arial"/>
                <a:cs typeface="Arial"/>
              </a:rPr>
              <a:t>(</a:t>
            </a:r>
            <a:r>
              <a:rPr sz="1950" i="1" spc="95" dirty="0">
                <a:latin typeface="Arial"/>
                <a:cs typeface="Arial"/>
              </a:rPr>
              <a:t>A	</a:t>
            </a:r>
            <a:r>
              <a:rPr sz="1950" spc="10" dirty="0">
                <a:latin typeface="Arial"/>
                <a:cs typeface="Arial"/>
              </a:rPr>
              <a:t>| </a:t>
            </a:r>
            <a:r>
              <a:rPr sz="1950" i="1" spc="30" dirty="0">
                <a:latin typeface="Arial"/>
                <a:cs typeface="Arial"/>
              </a:rPr>
              <a:t>A</a:t>
            </a:r>
            <a:r>
              <a:rPr sz="1950" spc="30" dirty="0">
                <a:latin typeface="Arial"/>
                <a:cs typeface="Arial"/>
              </a:rPr>
              <a:t>)</a:t>
            </a:r>
            <a:r>
              <a:rPr sz="1950" spc="-295" dirty="0">
                <a:latin typeface="Arial"/>
                <a:cs typeface="Arial"/>
              </a:rPr>
              <a:t> </a:t>
            </a:r>
            <a:r>
              <a:rPr sz="1950" spc="2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1657" y="2389990"/>
            <a:ext cx="29718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79"/>
              </a:lnSpc>
            </a:pPr>
            <a:r>
              <a:rPr sz="2950" spc="35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  <a:p>
            <a:pPr marL="1905" algn="ctr">
              <a:lnSpc>
                <a:spcPts val="1220"/>
              </a:lnSpc>
            </a:pPr>
            <a:r>
              <a:rPr sz="1150" i="1" dirty="0">
                <a:latin typeface="Arial"/>
                <a:cs typeface="Arial"/>
              </a:rPr>
              <a:t>j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4068" y="2224350"/>
            <a:ext cx="998527" cy="430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04406" y="2251955"/>
            <a:ext cx="16135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0730" algn="l"/>
                <a:tab pos="998219" algn="l"/>
              </a:tabLst>
            </a:pPr>
            <a:r>
              <a:rPr sz="1950" spc="5" dirty="0">
                <a:latin typeface="Symbol"/>
                <a:cs typeface="Symbol"/>
              </a:rPr>
              <a:t></a:t>
            </a:r>
            <a:r>
              <a:rPr sz="1950" i="1" spc="5" dirty="0">
                <a:latin typeface="Arial"/>
                <a:cs typeface="Arial"/>
              </a:rPr>
              <a:t>n</a:t>
            </a:r>
            <a:r>
              <a:rPr sz="1950" i="1" spc="-210" dirty="0">
                <a:latin typeface="Arial"/>
                <a:cs typeface="Arial"/>
              </a:rPr>
              <a:t> </a:t>
            </a:r>
            <a:r>
              <a:rPr sz="1950" spc="30" dirty="0">
                <a:latin typeface="Symbol"/>
                <a:cs typeface="Symbol"/>
              </a:rPr>
              <a:t></a:t>
            </a:r>
            <a:r>
              <a:rPr sz="1950" spc="30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Arial"/>
                <a:cs typeface="Arial"/>
              </a:rPr>
              <a:t>,	</a:t>
            </a:r>
            <a:r>
              <a:rPr sz="1950" i="1" spc="30" dirty="0">
                <a:latin typeface="Arial"/>
                <a:cs typeface="Arial"/>
              </a:rPr>
              <a:t>A</a:t>
            </a:r>
            <a:r>
              <a:rPr sz="1950" i="1" spc="-380" dirty="0">
                <a:latin typeface="Arial"/>
                <a:cs typeface="Arial"/>
              </a:rPr>
              <a:t> </a:t>
            </a:r>
            <a:r>
              <a:rPr sz="1950" spc="20" dirty="0">
                <a:latin typeface="Symbol"/>
                <a:cs typeface="Symbol"/>
              </a:rPr>
              <a:t></a:t>
            </a:r>
            <a:r>
              <a:rPr sz="2050" i="1" spc="20" dirty="0">
                <a:latin typeface="Blackadder ITC"/>
                <a:cs typeface="Blackadder ITC"/>
              </a:rPr>
              <a:t>F,</a:t>
            </a:r>
            <a:endParaRPr sz="2050">
              <a:latin typeface="Blackadder ITC"/>
              <a:cs typeface="Blackadder IT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3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4339" y="3018790"/>
            <a:ext cx="19284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Démonstration</a:t>
            </a:r>
            <a:r>
              <a:rPr sz="18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????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9" y="4265421"/>
            <a:ext cx="879538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10 :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formule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Bayes </a:t>
            </a:r>
            <a:r>
              <a:rPr sz="1800" spc="-10" dirty="0">
                <a:latin typeface="Calibri"/>
                <a:cs typeface="Calibri"/>
              </a:rPr>
              <a:t>est souvent </a:t>
            </a:r>
            <a:r>
              <a:rPr sz="1800" spc="-5" dirty="0">
                <a:latin typeface="Calibri"/>
                <a:cs typeface="Calibri"/>
              </a:rPr>
              <a:t>utilisée dans le </a:t>
            </a:r>
            <a:r>
              <a:rPr sz="1800" spc="-15" dirty="0">
                <a:latin typeface="Calibri"/>
                <a:cs typeface="Calibri"/>
              </a:rPr>
              <a:t>contexte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recherche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5" dirty="0">
                <a:latin typeface="Calibri"/>
                <a:cs typeface="Calibri"/>
              </a:rPr>
              <a:t>cause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5" dirty="0">
                <a:latin typeface="Calibri"/>
                <a:cs typeface="Calibri"/>
              </a:rPr>
              <a:t>plus </a:t>
            </a:r>
            <a:r>
              <a:rPr sz="1800" spc="-10" dirty="0">
                <a:latin typeface="Calibri"/>
                <a:cs typeface="Calibri"/>
              </a:rPr>
              <a:t>probable </a:t>
            </a:r>
            <a:r>
              <a:rPr sz="1800" spc="-5" dirty="0">
                <a:latin typeface="Calibri"/>
                <a:cs typeface="Calibri"/>
              </a:rPr>
              <a:t>parmi </a:t>
            </a:r>
            <a:r>
              <a:rPr sz="1800" spc="-15" dirty="0">
                <a:latin typeface="Calibri"/>
                <a:cs typeface="Calibri"/>
              </a:rPr>
              <a:t>l’ensemble </a:t>
            </a:r>
            <a:r>
              <a:rPr sz="1800" spc="-5" dirty="0">
                <a:latin typeface="Calibri"/>
                <a:cs typeface="Calibri"/>
              </a:rPr>
              <a:t>de causes </a:t>
            </a:r>
            <a:r>
              <a:rPr sz="1800" spc="-10" dirty="0">
                <a:latin typeface="Calibri"/>
                <a:cs typeface="Calibri"/>
              </a:rPr>
              <a:t>candidates </a:t>
            </a:r>
            <a:r>
              <a:rPr sz="1800" spc="-30" dirty="0">
                <a:latin typeface="Calibri"/>
                <a:cs typeface="Calibri"/>
              </a:rPr>
              <a:t>d’être  </a:t>
            </a:r>
            <a:r>
              <a:rPr sz="1800" spc="-5" dirty="0">
                <a:latin typeface="Calibri"/>
                <a:cs typeface="Calibri"/>
              </a:rPr>
              <a:t>responsables du </a:t>
            </a:r>
            <a:r>
              <a:rPr sz="1800" spc="-10" dirty="0">
                <a:latin typeface="Calibri"/>
                <a:cs typeface="Calibri"/>
              </a:rPr>
              <a:t>résultat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observé.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8831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Probabilité conditionnelle et formule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5859" y="4710997"/>
            <a:ext cx="3143250" cy="0"/>
          </a:xfrm>
          <a:custGeom>
            <a:avLst/>
            <a:gdLst/>
            <a:ahLst/>
            <a:cxnLst/>
            <a:rect l="l" t="t" r="r" b="b"/>
            <a:pathLst>
              <a:path w="3143250">
                <a:moveTo>
                  <a:pt x="0" y="0"/>
                </a:moveTo>
                <a:lnTo>
                  <a:pt x="3142718" y="0"/>
                </a:lnTo>
              </a:path>
            </a:pathLst>
          </a:custGeom>
          <a:ln w="10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612" y="4694118"/>
            <a:ext cx="1066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9912" y="4888852"/>
            <a:ext cx="1066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0917" y="4888852"/>
            <a:ext cx="1066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2489" y="4888852"/>
            <a:ext cx="1066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2799" y="4888852"/>
            <a:ext cx="1066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7197" y="4368570"/>
            <a:ext cx="115125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0.99</a:t>
            </a:r>
            <a:r>
              <a:rPr sz="1950" spc="-350" dirty="0">
                <a:latin typeface="Arial"/>
                <a:cs typeface="Arial"/>
              </a:rPr>
              <a:t> </a:t>
            </a:r>
            <a:r>
              <a:rPr sz="1950" spc="40" dirty="0">
                <a:latin typeface="Symbol"/>
                <a:cs typeface="Symbol"/>
              </a:rPr>
              <a:t></a:t>
            </a:r>
            <a:r>
              <a:rPr sz="1950" spc="40" dirty="0">
                <a:latin typeface="Arial"/>
                <a:cs typeface="Arial"/>
              </a:rPr>
              <a:t>10</a:t>
            </a:r>
            <a:r>
              <a:rPr sz="1725" spc="60" baseline="43478" dirty="0">
                <a:latin typeface="Symbol"/>
                <a:cs typeface="Symbol"/>
              </a:rPr>
              <a:t></a:t>
            </a:r>
            <a:r>
              <a:rPr sz="1725" spc="60" baseline="43478" dirty="0">
                <a:latin typeface="Arial"/>
                <a:cs typeface="Arial"/>
              </a:rPr>
              <a:t>4</a:t>
            </a:r>
            <a:endParaRPr sz="1725" baseline="434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49407" y="4525663"/>
            <a:ext cx="70993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0.09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6185" y="4365335"/>
            <a:ext cx="153162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90" dirty="0">
                <a:latin typeface="Arial"/>
                <a:cs typeface="Arial"/>
              </a:rPr>
              <a:t>P</a:t>
            </a:r>
            <a:r>
              <a:rPr sz="1950" spc="90" dirty="0">
                <a:latin typeface="Arial"/>
                <a:cs typeface="Arial"/>
              </a:rPr>
              <a:t>(</a:t>
            </a:r>
            <a:r>
              <a:rPr sz="1950" i="1" spc="90" dirty="0">
                <a:latin typeface="Arial"/>
                <a:cs typeface="Arial"/>
              </a:rPr>
              <a:t>A</a:t>
            </a:r>
            <a:r>
              <a:rPr sz="1950" i="1" spc="-4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| </a:t>
            </a:r>
            <a:r>
              <a:rPr sz="1950" i="1" spc="10" dirty="0">
                <a:latin typeface="Arial"/>
                <a:cs typeface="Arial"/>
              </a:rPr>
              <a:t>B </a:t>
            </a:r>
            <a:r>
              <a:rPr sz="1950" spc="15" dirty="0">
                <a:latin typeface="Arial"/>
                <a:cs typeface="Arial"/>
              </a:rPr>
              <a:t>)</a:t>
            </a:r>
            <a:r>
              <a:rPr sz="1950" i="1" spc="15" dirty="0">
                <a:latin typeface="Arial"/>
                <a:cs typeface="Arial"/>
              </a:rPr>
              <a:t>P</a:t>
            </a:r>
            <a:r>
              <a:rPr sz="1950" spc="15" dirty="0">
                <a:latin typeface="Arial"/>
                <a:cs typeface="Arial"/>
              </a:rPr>
              <a:t>(</a:t>
            </a:r>
            <a:r>
              <a:rPr sz="1950" i="1" spc="15" dirty="0">
                <a:latin typeface="Arial"/>
                <a:cs typeface="Arial"/>
              </a:rPr>
              <a:t>B </a:t>
            </a:r>
            <a:r>
              <a:rPr sz="1950" spc="5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28" y="4525663"/>
            <a:ext cx="473710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5595" algn="l"/>
                <a:tab pos="3436620" algn="l"/>
                <a:tab pos="4512310" algn="l"/>
              </a:tabLst>
            </a:pPr>
            <a:r>
              <a:rPr sz="1950" i="1" spc="45" dirty="0">
                <a:latin typeface="Arial"/>
                <a:cs typeface="Arial"/>
              </a:rPr>
              <a:t>P</a:t>
            </a:r>
            <a:r>
              <a:rPr sz="1950" spc="45" dirty="0">
                <a:latin typeface="Arial"/>
                <a:cs typeface="Arial"/>
              </a:rPr>
              <a:t>(</a:t>
            </a:r>
            <a:r>
              <a:rPr sz="1950" i="1" spc="45" dirty="0">
                <a:latin typeface="Arial"/>
                <a:cs typeface="Arial"/>
              </a:rPr>
              <a:t>B  </a:t>
            </a:r>
            <a:r>
              <a:rPr sz="1950" spc="5" dirty="0">
                <a:latin typeface="Arial"/>
                <a:cs typeface="Arial"/>
              </a:rPr>
              <a:t>|</a:t>
            </a:r>
            <a:r>
              <a:rPr sz="1950" spc="-345" dirty="0">
                <a:latin typeface="Arial"/>
                <a:cs typeface="Arial"/>
              </a:rPr>
              <a:t> </a:t>
            </a:r>
            <a:r>
              <a:rPr sz="1950" i="1" spc="2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)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725" u="sng" spc="15" baseline="36231" dirty="0">
                <a:latin typeface="Arial"/>
                <a:cs typeface="Arial"/>
              </a:rPr>
              <a:t> 	</a:t>
            </a:r>
            <a:r>
              <a:rPr sz="1725" u="sng" spc="-7" baseline="36231" dirty="0">
                <a:latin typeface="Arial"/>
                <a:cs typeface="Arial"/>
              </a:rPr>
              <a:t>1	1	</a:t>
            </a:r>
            <a:r>
              <a:rPr sz="1950" spc="1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0960" y="4720404"/>
            <a:ext cx="674179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1720" algn="l"/>
              </a:tabLst>
            </a:pPr>
            <a:r>
              <a:rPr sz="1950" i="1" spc="90" dirty="0">
                <a:latin typeface="Arial"/>
                <a:cs typeface="Arial"/>
              </a:rPr>
              <a:t>P</a:t>
            </a:r>
            <a:r>
              <a:rPr sz="1950" spc="90" dirty="0">
                <a:latin typeface="Arial"/>
                <a:cs typeface="Arial"/>
              </a:rPr>
              <a:t>(</a:t>
            </a:r>
            <a:r>
              <a:rPr sz="1950" i="1" spc="90" dirty="0">
                <a:latin typeface="Arial"/>
                <a:cs typeface="Arial"/>
              </a:rPr>
              <a:t>A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|</a:t>
            </a:r>
            <a:r>
              <a:rPr sz="1950" spc="-200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B</a:t>
            </a:r>
            <a:r>
              <a:rPr sz="1950" i="1" spc="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)</a:t>
            </a:r>
            <a:r>
              <a:rPr sz="1950" i="1" spc="15" dirty="0">
                <a:latin typeface="Arial"/>
                <a:cs typeface="Arial"/>
              </a:rPr>
              <a:t>P</a:t>
            </a:r>
            <a:r>
              <a:rPr sz="1950" spc="15" dirty="0">
                <a:latin typeface="Arial"/>
                <a:cs typeface="Arial"/>
              </a:rPr>
              <a:t>(</a:t>
            </a:r>
            <a:r>
              <a:rPr sz="1950" i="1" spc="15" dirty="0">
                <a:latin typeface="Arial"/>
                <a:cs typeface="Arial"/>
              </a:rPr>
              <a:t>B</a:t>
            </a:r>
            <a:r>
              <a:rPr sz="1950" i="1" spc="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)</a:t>
            </a:r>
            <a:r>
              <a:rPr sz="1950" spc="-210" dirty="0">
                <a:latin typeface="Arial"/>
                <a:cs typeface="Arial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i="1" spc="90" dirty="0">
                <a:latin typeface="Arial"/>
                <a:cs typeface="Arial"/>
              </a:rPr>
              <a:t>P</a:t>
            </a:r>
            <a:r>
              <a:rPr sz="1950" spc="90" dirty="0">
                <a:latin typeface="Arial"/>
                <a:cs typeface="Arial"/>
              </a:rPr>
              <a:t>(</a:t>
            </a:r>
            <a:r>
              <a:rPr sz="1950" i="1" spc="90" dirty="0">
                <a:latin typeface="Arial"/>
                <a:cs typeface="Arial"/>
              </a:rPr>
              <a:t>A</a:t>
            </a:r>
            <a:r>
              <a:rPr sz="1950" i="1" spc="-19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|</a:t>
            </a:r>
            <a:r>
              <a:rPr sz="1950" spc="-200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B</a:t>
            </a:r>
            <a:r>
              <a:rPr sz="1950" i="1" spc="28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)</a:t>
            </a:r>
            <a:r>
              <a:rPr sz="1950" i="1" spc="15" dirty="0">
                <a:latin typeface="Arial"/>
                <a:cs typeface="Arial"/>
              </a:rPr>
              <a:t>P</a:t>
            </a:r>
            <a:r>
              <a:rPr sz="1950" spc="15" dirty="0">
                <a:latin typeface="Arial"/>
                <a:cs typeface="Arial"/>
              </a:rPr>
              <a:t>(</a:t>
            </a:r>
            <a:r>
              <a:rPr sz="1950" i="1" spc="15" dirty="0">
                <a:latin typeface="Arial"/>
                <a:cs typeface="Arial"/>
              </a:rPr>
              <a:t>B</a:t>
            </a:r>
            <a:r>
              <a:rPr sz="1950" i="1" spc="28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)	</a:t>
            </a:r>
            <a:r>
              <a:rPr sz="1950" spc="10" dirty="0">
                <a:latin typeface="Arial"/>
                <a:cs typeface="Arial"/>
              </a:rPr>
              <a:t>0.99</a:t>
            </a:r>
            <a:r>
              <a:rPr sz="1950" spc="-280" dirty="0">
                <a:latin typeface="Arial"/>
                <a:cs typeface="Arial"/>
              </a:rPr>
              <a:t> </a:t>
            </a:r>
            <a:r>
              <a:rPr sz="1950" spc="45" dirty="0">
                <a:latin typeface="Symbol"/>
                <a:cs typeface="Symbol"/>
              </a:rPr>
              <a:t></a:t>
            </a:r>
            <a:r>
              <a:rPr sz="1950" spc="45" dirty="0">
                <a:latin typeface="Arial"/>
                <a:cs typeface="Arial"/>
              </a:rPr>
              <a:t>10</a:t>
            </a:r>
            <a:r>
              <a:rPr sz="1725" spc="67" baseline="43478" dirty="0">
                <a:latin typeface="Symbol"/>
                <a:cs typeface="Symbol"/>
              </a:rPr>
              <a:t></a:t>
            </a:r>
            <a:r>
              <a:rPr sz="1725" spc="67" baseline="43478" dirty="0">
                <a:latin typeface="Arial"/>
                <a:cs typeface="Arial"/>
              </a:rPr>
              <a:t>4</a:t>
            </a:r>
            <a:r>
              <a:rPr sz="1725" spc="375" baseline="43478" dirty="0">
                <a:latin typeface="Arial"/>
                <a:cs typeface="Arial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0.001</a:t>
            </a:r>
            <a:r>
              <a:rPr sz="1950" spc="10" dirty="0">
                <a:latin typeface="Symbol"/>
                <a:cs typeface="Symbol"/>
              </a:rPr>
              <a:t></a:t>
            </a:r>
            <a:r>
              <a:rPr sz="1950" spc="-28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Arial"/>
                <a:cs typeface="Arial"/>
              </a:rPr>
              <a:t>(1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Arial"/>
                <a:cs typeface="Arial"/>
              </a:rPr>
              <a:t>10</a:t>
            </a:r>
            <a:r>
              <a:rPr sz="1725" spc="37" baseline="43478" dirty="0">
                <a:latin typeface="Symbol"/>
                <a:cs typeface="Symbol"/>
              </a:rPr>
              <a:t></a:t>
            </a:r>
            <a:r>
              <a:rPr sz="1725" spc="37" baseline="43478" dirty="0">
                <a:latin typeface="Arial"/>
                <a:cs typeface="Arial"/>
              </a:rPr>
              <a:t>4</a:t>
            </a:r>
            <a:r>
              <a:rPr sz="1725" spc="-165" baseline="43478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268" y="913129"/>
            <a:ext cx="8705215" cy="292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marR="5080" algn="just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Ex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Un individu est tiré au hasard dans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population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où </a:t>
            </a:r>
            <a:r>
              <a:rPr sz="1800" b="1" spc="-35" dirty="0">
                <a:solidFill>
                  <a:srgbClr val="006FC0"/>
                </a:solidFill>
                <a:latin typeface="Calibri"/>
                <a:cs typeface="Calibri"/>
              </a:rPr>
              <a:t>l’on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trouve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proportion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r>
              <a:rPr sz="1800" b="1" spc="-7" baseline="25462" dirty="0">
                <a:solidFill>
                  <a:srgbClr val="006FC0"/>
                </a:solidFill>
                <a:latin typeface="Calibri"/>
                <a:cs typeface="Calibri"/>
              </a:rPr>
              <a:t>-4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séropositifs.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On lui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fait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passer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test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détection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séropositivité.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Par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ailleurs, des  expérimentations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antérieures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ont permis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savoir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que les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probabilités </a:t>
            </a:r>
            <a:r>
              <a:rPr sz="1800" b="1" spc="-30" dirty="0">
                <a:solidFill>
                  <a:srgbClr val="006FC0"/>
                </a:solidFill>
                <a:latin typeface="Calibri"/>
                <a:cs typeface="Calibri"/>
              </a:rPr>
              <a:t>d’avoir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résultat 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positif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lors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l’application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du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test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si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l’individu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est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séropositif,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ou s’il ne </a:t>
            </a:r>
            <a:r>
              <a:rPr sz="1800" b="1" spc="-35" dirty="0">
                <a:solidFill>
                  <a:srgbClr val="006FC0"/>
                </a:solidFill>
                <a:latin typeface="Calibri"/>
                <a:cs typeface="Calibri"/>
              </a:rPr>
              <a:t>l’est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pas,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sont  respectivement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égales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à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0.99 et 0.001. Sachant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le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test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donne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résultat positif,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quelle  est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pour que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l’individu soit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effectivement</a:t>
            </a:r>
            <a:r>
              <a:rPr sz="1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séropositif?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4135" marR="240029" indent="-52069">
              <a:lnSpc>
                <a:spcPct val="100000"/>
              </a:lnSpc>
              <a:spcBef>
                <a:spcPts val="1050"/>
              </a:spcBef>
            </a:pPr>
            <a:r>
              <a:rPr sz="1800" b="1" spc="-5" dirty="0">
                <a:latin typeface="Calibri"/>
                <a:cs typeface="Calibri"/>
              </a:rPr>
              <a:t>Solution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A l’ </a:t>
            </a:r>
            <a:r>
              <a:rPr sz="1800" spc="-5" dirty="0">
                <a:latin typeface="Calibri"/>
                <a:cs typeface="Calibri"/>
              </a:rPr>
              <a:t>événement que le </a:t>
            </a:r>
            <a:r>
              <a:rPr sz="1800" spc="-10" dirty="0">
                <a:latin typeface="Calibri"/>
                <a:cs typeface="Calibri"/>
              </a:rPr>
              <a:t>résultat est </a:t>
            </a:r>
            <a:r>
              <a:rPr sz="1800" spc="-15" dirty="0">
                <a:latin typeface="Calibri"/>
                <a:cs typeface="Calibri"/>
              </a:rPr>
              <a:t>séropositif.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aussi </a:t>
            </a:r>
            <a:r>
              <a:rPr sz="1800" spc="20" dirty="0">
                <a:latin typeface="Calibri"/>
                <a:cs typeface="Calibri"/>
              </a:rPr>
              <a:t>B1 </a:t>
            </a:r>
            <a:r>
              <a:rPr sz="1800" spc="-5" dirty="0">
                <a:latin typeface="Calibri"/>
                <a:cs typeface="Calibri"/>
              </a:rPr>
              <a:t>l’ événement que  l’individu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séropositif </a:t>
            </a:r>
            <a:r>
              <a:rPr sz="1800" dirty="0">
                <a:latin typeface="Calibri"/>
                <a:cs typeface="Calibri"/>
              </a:rPr>
              <a:t>et </a:t>
            </a:r>
            <a:r>
              <a:rPr sz="1800" spc="10" dirty="0">
                <a:latin typeface="Calibri"/>
                <a:cs typeface="Calibri"/>
              </a:rPr>
              <a:t>B2 </a:t>
            </a:r>
            <a:r>
              <a:rPr sz="1800" spc="-5" dirty="0">
                <a:latin typeface="Calibri"/>
                <a:cs typeface="Calibri"/>
              </a:rPr>
              <a:t>celui que </a:t>
            </a:r>
            <a:r>
              <a:rPr sz="1800" dirty="0">
                <a:latin typeface="Calibri"/>
                <a:cs typeface="Calibri"/>
              </a:rPr>
              <a:t>l’individu </a:t>
            </a:r>
            <a:r>
              <a:rPr sz="1800" spc="-35" dirty="0">
                <a:latin typeface="Calibri"/>
                <a:cs typeface="Calibri"/>
              </a:rPr>
              <a:t>n’est </a:t>
            </a:r>
            <a:r>
              <a:rPr sz="1800" spc="-5" dirty="0">
                <a:latin typeface="Calibri"/>
                <a:cs typeface="Calibri"/>
              </a:rPr>
              <a:t>pas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séropositif.</a:t>
            </a:r>
            <a:endParaRPr sz="1800">
              <a:latin typeface="Calibri"/>
              <a:cs typeface="Calibri"/>
            </a:endParaRPr>
          </a:p>
          <a:p>
            <a:pPr marL="64135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(A|B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)=</a:t>
            </a:r>
            <a:r>
              <a:rPr sz="1800" i="1" spc="-5" dirty="0">
                <a:latin typeface="Calibri"/>
                <a:cs typeface="Calibri"/>
              </a:rPr>
              <a:t>0.99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(A|B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)=</a:t>
            </a:r>
            <a:r>
              <a:rPr sz="1800" i="1" spc="-5" dirty="0">
                <a:latin typeface="Calibri"/>
                <a:cs typeface="Calibri"/>
              </a:rPr>
              <a:t>0.001, donc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" y="188595"/>
            <a:ext cx="5402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/>
              <a:t>II.	Evénements</a:t>
            </a:r>
            <a:r>
              <a:rPr spc="-65" dirty="0"/>
              <a:t> </a:t>
            </a:r>
            <a:r>
              <a:rPr spc="-5" dirty="0"/>
              <a:t>indépendants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207" y="3878380"/>
            <a:ext cx="530762" cy="19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7841" y="3880670"/>
            <a:ext cx="530762" cy="196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5037" y="3564312"/>
            <a:ext cx="1364951" cy="493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401" y="1046652"/>
            <a:ext cx="8957945" cy="449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marR="5080" indent="-1071880">
              <a:lnSpc>
                <a:spcPct val="107900"/>
              </a:lnSpc>
              <a:tabLst>
                <a:tab pos="4484370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spc="-10" dirty="0">
                <a:latin typeface="Calibri"/>
                <a:cs typeface="Calibri"/>
              </a:rPr>
              <a:t>(Ω,</a:t>
            </a:r>
            <a:r>
              <a:rPr sz="1800" spc="-10" dirty="0">
                <a:latin typeface="Blackadder ITC"/>
                <a:cs typeface="Blackadder ITC"/>
              </a:rPr>
              <a:t>F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un espace </a:t>
            </a:r>
            <a:r>
              <a:rPr sz="1800" spc="-10" dirty="0">
                <a:latin typeface="Calibri"/>
                <a:cs typeface="Calibri"/>
              </a:rPr>
              <a:t>probabilisé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sont deux événements dans </a:t>
            </a:r>
            <a:r>
              <a:rPr sz="1800" dirty="0">
                <a:latin typeface="Blackadder ITC"/>
                <a:cs typeface="Blackadder ITC"/>
              </a:rPr>
              <a:t>F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les deux  </a:t>
            </a:r>
            <a:r>
              <a:rPr sz="2700" spc="-7" baseline="1543" dirty="0">
                <a:latin typeface="Calibri"/>
                <a:cs typeface="Calibri"/>
              </a:rPr>
              <a:t>événements sont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indépendants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si	</a:t>
            </a:r>
            <a:r>
              <a:rPr sz="1800" i="1" spc="85" dirty="0">
                <a:latin typeface="Arial"/>
                <a:cs typeface="Arial"/>
              </a:rPr>
              <a:t>P</a:t>
            </a:r>
            <a:r>
              <a:rPr sz="1800" spc="85" dirty="0">
                <a:latin typeface="Arial"/>
                <a:cs typeface="Arial"/>
              </a:rPr>
              <a:t>(</a:t>
            </a:r>
            <a:r>
              <a:rPr sz="1800" i="1" spc="85" dirty="0">
                <a:latin typeface="Arial"/>
                <a:cs typeface="Arial"/>
              </a:rPr>
              <a:t>A</a:t>
            </a:r>
            <a:r>
              <a:rPr sz="1800" i="1" spc="-265" dirty="0">
                <a:latin typeface="Arial"/>
                <a:cs typeface="Arial"/>
              </a:rPr>
              <a:t> </a:t>
            </a:r>
            <a:r>
              <a:rPr sz="1800" spc="65" dirty="0">
                <a:latin typeface="Symbol"/>
                <a:cs typeface="Symbol"/>
              </a:rPr>
              <a:t>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i="1" spc="55" dirty="0">
                <a:latin typeface="Arial"/>
                <a:cs typeface="Arial"/>
              </a:rPr>
              <a:t>B</a:t>
            </a:r>
            <a:r>
              <a:rPr sz="1800" spc="55" dirty="0">
                <a:latin typeface="Arial"/>
                <a:cs typeface="Arial"/>
              </a:rPr>
              <a:t>)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45" dirty="0">
                <a:latin typeface="Symbol"/>
                <a:cs typeface="Symbol"/>
              </a:rPr>
              <a:t>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Arial"/>
                <a:cs typeface="Arial"/>
              </a:rPr>
              <a:t>P</a:t>
            </a:r>
            <a:r>
              <a:rPr sz="1800" spc="70" dirty="0">
                <a:latin typeface="Arial"/>
                <a:cs typeface="Arial"/>
              </a:rPr>
              <a:t>(</a:t>
            </a:r>
            <a:r>
              <a:rPr sz="1800" i="1" spc="7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)</a:t>
            </a:r>
            <a:r>
              <a:rPr sz="1800" i="1" spc="70" dirty="0">
                <a:latin typeface="Arial"/>
                <a:cs typeface="Arial"/>
              </a:rPr>
              <a:t>P</a:t>
            </a:r>
            <a:r>
              <a:rPr sz="1800" spc="70" dirty="0">
                <a:latin typeface="Arial"/>
                <a:cs typeface="Arial"/>
              </a:rPr>
              <a:t>(</a:t>
            </a:r>
            <a:r>
              <a:rPr sz="1800" i="1" spc="70" dirty="0">
                <a:latin typeface="Arial"/>
                <a:cs typeface="Arial"/>
              </a:rPr>
              <a:t>B</a:t>
            </a:r>
            <a:r>
              <a:rPr sz="1800" spc="7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69545" marR="163830" indent="-156845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Si deux événements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ont indépendants,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réalisation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A ne </a:t>
            </a:r>
            <a:r>
              <a:rPr sz="1800" spc="-10" dirty="0">
                <a:latin typeface="Calibri"/>
                <a:cs typeface="Calibri"/>
              </a:rPr>
              <a:t>porte </a:t>
            </a:r>
            <a:r>
              <a:rPr sz="1800" dirty="0">
                <a:latin typeface="Calibri"/>
                <a:cs typeface="Calibri"/>
              </a:rPr>
              <a:t>aucune 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spc="-5" dirty="0">
                <a:latin typeface="Calibri"/>
                <a:cs typeface="Calibri"/>
              </a:rPr>
              <a:t>sur la </a:t>
            </a:r>
            <a:r>
              <a:rPr sz="1800" spc="-10" dirty="0">
                <a:latin typeface="Calibri"/>
                <a:cs typeface="Calibri"/>
              </a:rPr>
              <a:t>réalisation </a:t>
            </a:r>
            <a:r>
              <a:rPr sz="1800" dirty="0">
                <a:latin typeface="Calibri"/>
                <a:cs typeface="Calibri"/>
              </a:rPr>
              <a:t>de B </a:t>
            </a:r>
            <a:r>
              <a:rPr sz="1800" spc="-5" dirty="0">
                <a:latin typeface="Calibri"/>
                <a:cs typeface="Calibri"/>
              </a:rPr>
              <a:t>et ne change </a:t>
            </a:r>
            <a:r>
              <a:rPr sz="1800" dirty="0">
                <a:latin typeface="Calibri"/>
                <a:cs typeface="Calibri"/>
              </a:rPr>
              <a:t>pas sa </a:t>
            </a:r>
            <a:r>
              <a:rPr sz="1800" spc="-10" dirty="0">
                <a:latin typeface="Calibri"/>
                <a:cs typeface="Calibri"/>
              </a:rPr>
              <a:t>probabilité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réaliser et vice </a:t>
            </a:r>
            <a:r>
              <a:rPr sz="1800" spc="-10" dirty="0">
                <a:latin typeface="Calibri"/>
                <a:cs typeface="Calibri"/>
              </a:rPr>
              <a:t>versa.  Alors P(A|B)=P(A),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P(B|A)=P(B).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Les événements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baseline="-20833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,…,A</a:t>
            </a:r>
            <a:r>
              <a:rPr sz="1800" baseline="-20833" dirty="0">
                <a:latin typeface="Calibri"/>
                <a:cs typeface="Calibri"/>
              </a:rPr>
              <a:t>n  </a:t>
            </a:r>
            <a:r>
              <a:rPr sz="1800" spc="-5" dirty="0">
                <a:latin typeface="Calibri"/>
                <a:cs typeface="Calibri"/>
              </a:rPr>
              <a:t>sont indépendants dans leur </a:t>
            </a:r>
            <a:r>
              <a:rPr sz="1800" dirty="0">
                <a:latin typeface="Calibri"/>
                <a:cs typeface="Calibri"/>
              </a:rPr>
              <a:t>ensembles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  <a:p>
            <a:pPr marR="735965" algn="ctr">
              <a:lnSpc>
                <a:spcPct val="100000"/>
              </a:lnSpc>
              <a:spcBef>
                <a:spcPts val="720"/>
              </a:spcBef>
              <a:tabLst>
                <a:tab pos="545465" algn="l"/>
              </a:tabLst>
            </a:pPr>
            <a:r>
              <a:rPr sz="1800" i="1" spc="8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i="1" spc="-120" dirty="0">
                <a:latin typeface="Arial"/>
                <a:cs typeface="Arial"/>
              </a:rPr>
              <a:t>A</a:t>
            </a:r>
            <a:r>
              <a:rPr sz="1575" i="1" spc="15" baseline="-26455" dirty="0">
                <a:latin typeface="Arial"/>
                <a:cs typeface="Arial"/>
              </a:rPr>
              <a:t>n</a:t>
            </a:r>
            <a:r>
              <a:rPr sz="1575" i="1" spc="-60" baseline="-264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3975" spc="232" baseline="-9433" dirty="0">
                <a:latin typeface="Symbol"/>
                <a:cs typeface="Symbol"/>
              </a:rPr>
              <a:t></a:t>
            </a:r>
            <a:r>
              <a:rPr sz="1800" i="1" spc="80" dirty="0">
                <a:latin typeface="Arial"/>
                <a:cs typeface="Arial"/>
              </a:rPr>
              <a:t>P</a:t>
            </a:r>
            <a:r>
              <a:rPr sz="1800" spc="120" dirty="0">
                <a:latin typeface="Arial"/>
                <a:cs typeface="Arial"/>
              </a:rPr>
              <a:t>(</a:t>
            </a:r>
            <a:r>
              <a:rPr sz="1800" i="1" spc="-114" dirty="0">
                <a:latin typeface="Arial"/>
                <a:cs typeface="Arial"/>
              </a:rPr>
              <a:t>A</a:t>
            </a:r>
            <a:r>
              <a:rPr sz="1575" i="1" spc="15" baseline="-26455" dirty="0">
                <a:latin typeface="Arial"/>
                <a:cs typeface="Arial"/>
              </a:rPr>
              <a:t>n</a:t>
            </a:r>
            <a:r>
              <a:rPr sz="1575" i="1" spc="-67" baseline="-264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1191260" algn="ctr">
              <a:lnSpc>
                <a:spcPct val="100000"/>
              </a:lnSpc>
              <a:spcBef>
                <a:spcPts val="160"/>
              </a:spcBef>
              <a:tabLst>
                <a:tab pos="861694" algn="l"/>
              </a:tabLst>
            </a:pPr>
            <a:r>
              <a:rPr sz="1050" i="1" spc="-15" dirty="0">
                <a:latin typeface="Arial"/>
                <a:cs typeface="Arial"/>
              </a:rPr>
              <a:t>n</a:t>
            </a:r>
            <a:r>
              <a:rPr sz="1050" spc="-15" dirty="0">
                <a:latin typeface="Symbol"/>
                <a:cs typeface="Symbol"/>
              </a:rPr>
              <a:t></a:t>
            </a:r>
            <a:r>
              <a:rPr sz="1050" spc="-15" dirty="0">
                <a:latin typeface="Times New Roman"/>
                <a:cs typeface="Times New Roman"/>
              </a:rPr>
              <a:t>	</a:t>
            </a:r>
            <a:r>
              <a:rPr sz="1050" i="1" spc="-15" dirty="0">
                <a:latin typeface="Arial"/>
                <a:cs typeface="Arial"/>
              </a:rPr>
              <a:t>n</a:t>
            </a:r>
            <a:r>
              <a:rPr sz="1050" spc="-15" dirty="0">
                <a:latin typeface="Symbol"/>
                <a:cs typeface="Symbol"/>
              </a:rPr>
              <a:t></a:t>
            </a:r>
            <a:endParaRPr sz="10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Ex  . Une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expérience aléatoire consiste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a lancer un dé deux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fois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suite.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Quelle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est</a:t>
            </a:r>
            <a:r>
              <a:rPr sz="1800" b="1" spc="-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d’obtenir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deux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fois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nombre</a:t>
            </a:r>
            <a:r>
              <a:rPr sz="180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pair?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300355" marR="64579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baseline="-20833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(i=1,2) </a:t>
            </a:r>
            <a:r>
              <a:rPr sz="1800" spc="-15" dirty="0">
                <a:latin typeface="Calibri"/>
                <a:cs typeface="Calibri"/>
              </a:rPr>
              <a:t>l’événement </a:t>
            </a:r>
            <a:r>
              <a:rPr sz="1800" spc="-25" dirty="0">
                <a:latin typeface="Calibri"/>
                <a:cs typeface="Calibri"/>
              </a:rPr>
              <a:t>d’obtenir </a:t>
            </a:r>
            <a:r>
              <a:rPr sz="1800" spc="-5" dirty="0">
                <a:latin typeface="Calibri"/>
                <a:cs typeface="Calibri"/>
              </a:rPr>
              <a:t>un nombre </a:t>
            </a:r>
            <a:r>
              <a:rPr sz="1800" spc="-10" dirty="0">
                <a:latin typeface="Calibri"/>
                <a:cs typeface="Calibri"/>
              </a:rPr>
              <a:t>paire </a:t>
            </a:r>
            <a:r>
              <a:rPr sz="1800" dirty="0">
                <a:latin typeface="Calibri"/>
                <a:cs typeface="Calibri"/>
              </a:rPr>
              <a:t>au </a:t>
            </a:r>
            <a:r>
              <a:rPr sz="1800" spc="-5" dirty="0">
                <a:latin typeface="Calibri"/>
                <a:cs typeface="Calibri"/>
              </a:rPr>
              <a:t>2ième jet. Les deux  événements sont </a:t>
            </a:r>
            <a:r>
              <a:rPr sz="1800" spc="-10" dirty="0">
                <a:latin typeface="Calibri"/>
                <a:cs typeface="Calibri"/>
              </a:rPr>
              <a:t>implicitement </a:t>
            </a:r>
            <a:r>
              <a:rPr sz="1800" spc="-5" dirty="0">
                <a:latin typeface="Calibri"/>
                <a:cs typeface="Calibri"/>
              </a:rPr>
              <a:t>indépendants,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6544" y="595202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406" y="0"/>
                </a:lnTo>
              </a:path>
            </a:pathLst>
          </a:custGeom>
          <a:ln w="9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7082" y="595202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3" y="0"/>
                </a:lnTo>
              </a:path>
            </a:pathLst>
          </a:custGeom>
          <a:ln w="9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8022" y="5952025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90" y="0"/>
                </a:lnTo>
              </a:path>
            </a:pathLst>
          </a:custGeom>
          <a:ln w="9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4302" y="5936933"/>
            <a:ext cx="192214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5300" algn="l"/>
                <a:tab pos="1286510" algn="l"/>
                <a:tab pos="1833245" algn="l"/>
              </a:tabLst>
            </a:pPr>
            <a:r>
              <a:rPr sz="1050" spc="10" dirty="0">
                <a:latin typeface="Arial"/>
                <a:cs typeface="Arial"/>
              </a:rPr>
              <a:t>1	2	1	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5"/>
              </a:rPr>
              <a:t>ahmad.karfoul@univ-rennes1.fr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</a:t>
            </a:r>
            <a:r>
              <a:rPr spc="-5" dirty="0"/>
              <a:t>5ieme </a:t>
            </a:r>
            <a:r>
              <a:rPr spc="-10" dirty="0"/>
              <a:t>étage, </a:t>
            </a:r>
            <a:r>
              <a:rPr spc="-5" dirty="0"/>
              <a:t>campus de</a:t>
            </a:r>
            <a:r>
              <a:rPr spc="90" dirty="0"/>
              <a:t> </a:t>
            </a:r>
            <a:r>
              <a:rPr spc="-5" dirty="0"/>
              <a:t>Beaulieu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75736" y="5958557"/>
            <a:ext cx="9099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3220" algn="l"/>
                <a:tab pos="767080" algn="l"/>
              </a:tabLst>
            </a:pPr>
            <a:r>
              <a:rPr sz="1800" spc="20" dirty="0">
                <a:latin typeface="Arial"/>
                <a:cs typeface="Arial"/>
              </a:rPr>
              <a:t>2	2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0357" y="5780490"/>
            <a:ext cx="35509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75" dirty="0">
                <a:latin typeface="Arial"/>
                <a:cs typeface="Arial"/>
              </a:rPr>
              <a:t>P</a:t>
            </a:r>
            <a:r>
              <a:rPr sz="1800" spc="75" dirty="0">
                <a:latin typeface="Arial"/>
                <a:cs typeface="Arial"/>
              </a:rPr>
              <a:t>(</a:t>
            </a:r>
            <a:r>
              <a:rPr sz="1800" i="1" spc="75" dirty="0">
                <a:latin typeface="Arial"/>
                <a:cs typeface="Arial"/>
              </a:rPr>
              <a:t>A </a:t>
            </a:r>
            <a:r>
              <a:rPr sz="1800" spc="25" dirty="0">
                <a:latin typeface="Symbol"/>
                <a:cs typeface="Symbol"/>
              </a:rPr>
              <a:t>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i="1" spc="25" dirty="0">
                <a:latin typeface="Arial"/>
                <a:cs typeface="Arial"/>
              </a:rPr>
              <a:t>A </a:t>
            </a:r>
            <a:r>
              <a:rPr sz="1800" spc="10" dirty="0">
                <a:latin typeface="Arial"/>
                <a:cs typeface="Arial"/>
              </a:rPr>
              <a:t>)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Arial"/>
                <a:cs typeface="Arial"/>
              </a:rPr>
              <a:t>P</a:t>
            </a:r>
            <a:r>
              <a:rPr sz="1800" spc="75" dirty="0">
                <a:latin typeface="Arial"/>
                <a:cs typeface="Arial"/>
              </a:rPr>
              <a:t>(</a:t>
            </a:r>
            <a:r>
              <a:rPr sz="1800" i="1" spc="75" dirty="0">
                <a:latin typeface="Arial"/>
                <a:cs typeface="Arial"/>
              </a:rPr>
              <a:t>A </a:t>
            </a:r>
            <a:r>
              <a:rPr sz="1800" spc="40" dirty="0">
                <a:latin typeface="Arial"/>
                <a:cs typeface="Arial"/>
              </a:rPr>
              <a:t>)</a:t>
            </a:r>
            <a:r>
              <a:rPr sz="1800" i="1" spc="40" dirty="0">
                <a:latin typeface="Arial"/>
                <a:cs typeface="Arial"/>
              </a:rPr>
              <a:t>P</a:t>
            </a:r>
            <a:r>
              <a:rPr sz="1800" spc="40" dirty="0">
                <a:latin typeface="Arial"/>
                <a:cs typeface="Arial"/>
              </a:rPr>
              <a:t>(</a:t>
            </a:r>
            <a:r>
              <a:rPr sz="1800" i="1" spc="40" dirty="0">
                <a:latin typeface="Arial"/>
                <a:cs typeface="Arial"/>
              </a:rPr>
              <a:t>A </a:t>
            </a:r>
            <a:r>
              <a:rPr sz="1800" spc="10" dirty="0">
                <a:latin typeface="Arial"/>
                <a:cs typeface="Arial"/>
              </a:rPr>
              <a:t>)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700" spc="30" baseline="35493" dirty="0">
                <a:latin typeface="Arial"/>
                <a:cs typeface="Arial"/>
              </a:rPr>
              <a:t>1 </a:t>
            </a:r>
            <a:r>
              <a:rPr sz="1800" spc="20" dirty="0">
                <a:latin typeface="Symbol"/>
                <a:cs typeface="Symbol"/>
              </a:rPr>
              <a:t>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700" spc="30" baseline="35493" dirty="0">
                <a:latin typeface="Arial"/>
                <a:cs typeface="Arial"/>
              </a:rPr>
              <a:t>1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2700" spc="30" baseline="35493" dirty="0">
                <a:latin typeface="Arial"/>
                <a:cs typeface="Arial"/>
              </a:rPr>
              <a:t>1</a:t>
            </a:r>
            <a:endParaRPr sz="2700" baseline="3549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26530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</a:t>
            </a:r>
            <a:r>
              <a:rPr spc="-10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418" y="1082547"/>
            <a:ext cx="81819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sz="2000" dirty="0">
                <a:latin typeface="Calibri"/>
                <a:cs typeface="Calibri"/>
              </a:rPr>
              <a:t>Depuis </a:t>
            </a:r>
            <a:r>
              <a:rPr sz="2000" spc="-5" dirty="0">
                <a:latin typeface="Calibri"/>
                <a:cs typeface="Calibri"/>
              </a:rPr>
              <a:t>les </a:t>
            </a:r>
            <a:r>
              <a:rPr sz="2000" spc="-15" dirty="0">
                <a:latin typeface="Calibri"/>
                <a:cs typeface="Calibri"/>
              </a:rPr>
              <a:t>travaux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Pascal et Fermat, </a:t>
            </a:r>
            <a:r>
              <a:rPr sz="2000" spc="-5" dirty="0">
                <a:latin typeface="Calibri"/>
                <a:cs typeface="Calibri"/>
              </a:rPr>
              <a:t>de nombreux mathématiciens se </a:t>
            </a:r>
            <a:r>
              <a:rPr sz="2000" spc="-10" dirty="0">
                <a:latin typeface="Calibri"/>
                <a:cs typeface="Calibri"/>
              </a:rPr>
              <a:t>sont  intéressés,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5" dirty="0">
                <a:latin typeface="Calibri"/>
                <a:cs typeface="Calibri"/>
              </a:rPr>
              <a:t>partir du </a:t>
            </a:r>
            <a:r>
              <a:rPr sz="2000" dirty="0">
                <a:latin typeface="Calibri"/>
                <a:cs typeface="Calibri"/>
              </a:rPr>
              <a:t>18 </a:t>
            </a:r>
            <a:r>
              <a:rPr sz="2000" spc="-5" dirty="0">
                <a:latin typeface="Calibri"/>
                <a:cs typeface="Calibri"/>
              </a:rPr>
              <a:t>siècle, </a:t>
            </a:r>
            <a:r>
              <a:rPr sz="2000" dirty="0">
                <a:latin typeface="Calibri"/>
                <a:cs typeface="Calibri"/>
              </a:rPr>
              <a:t>à la théorie de la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probabilité.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532" y="2060829"/>
            <a:ext cx="1512189" cy="188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285" y="3964558"/>
            <a:ext cx="7308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27757" y="2060829"/>
            <a:ext cx="1512189" cy="191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66085" y="3964558"/>
            <a:ext cx="8255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60035" y="2060829"/>
            <a:ext cx="1476756" cy="1974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9588" y="3990467"/>
            <a:ext cx="5137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76288" y="2060829"/>
            <a:ext cx="1728216" cy="1975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4069" y="3977640"/>
            <a:ext cx="114109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Kolmogorov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6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18" name="object 18"/>
          <p:cNvSpPr txBox="1"/>
          <p:nvPr/>
        </p:nvSpPr>
        <p:spPr>
          <a:xfrm>
            <a:off x="94589" y="4853178"/>
            <a:ext cx="834263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indent="-144780">
              <a:lnSpc>
                <a:spcPct val="100000"/>
              </a:lnSpc>
              <a:buFont typeface="Arial"/>
              <a:buChar char="•"/>
              <a:tabLst>
                <a:tab pos="157480" algn="l"/>
              </a:tabLst>
            </a:pPr>
            <a:r>
              <a:rPr sz="2000" spc="-20" dirty="0">
                <a:latin typeface="Calibri"/>
                <a:cs typeface="Calibri"/>
              </a:rPr>
              <a:t>C’est </a:t>
            </a:r>
            <a:r>
              <a:rPr sz="2000" spc="-10" dirty="0">
                <a:latin typeface="Calibri"/>
                <a:cs typeface="Calibri"/>
              </a:rPr>
              <a:t>Kolmogorov </a:t>
            </a:r>
            <a:r>
              <a:rPr sz="2000" dirty="0">
                <a:latin typeface="Calibri"/>
                <a:cs typeface="Calibri"/>
              </a:rPr>
              <a:t>qui </a:t>
            </a:r>
            <a:r>
              <a:rPr sz="2000" spc="-10" dirty="0">
                <a:latin typeface="Calibri"/>
                <a:cs typeface="Calibri"/>
              </a:rPr>
              <a:t>est </a:t>
            </a:r>
            <a:r>
              <a:rPr sz="2000" spc="-5" dirty="0">
                <a:latin typeface="Calibri"/>
                <a:cs typeface="Calibri"/>
              </a:rPr>
              <a:t>considéré comme </a:t>
            </a:r>
            <a:r>
              <a:rPr sz="2000" dirty="0">
                <a:latin typeface="Calibri"/>
                <a:cs typeface="Calibri"/>
              </a:rPr>
              <a:t>le </a:t>
            </a:r>
            <a:r>
              <a:rPr sz="2000" spc="-10" dirty="0">
                <a:latin typeface="Calibri"/>
                <a:cs typeface="Calibri"/>
              </a:rPr>
              <a:t>fondateur </a:t>
            </a:r>
            <a:r>
              <a:rPr sz="2000" dirty="0">
                <a:latin typeface="Calibri"/>
                <a:cs typeface="Calibri"/>
              </a:rPr>
              <a:t>(en 1933) de la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théorie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axiomatique moderne 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probabilités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26530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</a:t>
            </a:r>
            <a:r>
              <a:rPr spc="-10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82" y="1128267"/>
            <a:ext cx="8862695" cy="511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75">
              <a:lnSpc>
                <a:spcPct val="100000"/>
              </a:lnSpc>
              <a:buSzPct val="111111"/>
              <a:buFont typeface="Arial"/>
              <a:buChar char="•"/>
              <a:tabLst>
                <a:tab pos="161290" algn="l"/>
              </a:tabLst>
            </a:pPr>
            <a:r>
              <a:rPr sz="1800" b="1" dirty="0">
                <a:latin typeface="Calibri"/>
                <a:cs typeface="Calibri"/>
              </a:rPr>
              <a:t>Une </a:t>
            </a:r>
            <a:r>
              <a:rPr sz="1800" b="1" spc="-10" dirty="0">
                <a:latin typeface="Calibri"/>
                <a:cs typeface="Calibri"/>
              </a:rPr>
              <a:t>expérience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5" dirty="0">
                <a:latin typeface="Calibri"/>
                <a:cs typeface="Calibri"/>
              </a:rPr>
              <a:t>activité dont les </a:t>
            </a:r>
            <a:r>
              <a:rPr sz="2000" spc="-10" dirty="0">
                <a:latin typeface="Calibri"/>
                <a:cs typeface="Calibri"/>
              </a:rPr>
              <a:t>résultats </a:t>
            </a:r>
            <a:r>
              <a:rPr sz="2000" spc="-5" dirty="0">
                <a:latin typeface="Calibri"/>
                <a:cs typeface="Calibri"/>
              </a:rPr>
              <a:t>sont observables </a:t>
            </a:r>
            <a:r>
              <a:rPr sz="2000" spc="-10" dirty="0">
                <a:latin typeface="Calibri"/>
                <a:cs typeface="Calibri"/>
              </a:rPr>
              <a:t>(ex. </a:t>
            </a:r>
            <a:r>
              <a:rPr sz="2000" dirty="0">
                <a:latin typeface="Calibri"/>
                <a:cs typeface="Calibri"/>
              </a:rPr>
              <a:t>lancer un dé,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…).</a:t>
            </a:r>
            <a:endParaRPr sz="2000">
              <a:latin typeface="Calibri"/>
              <a:cs typeface="Calibri"/>
            </a:endParaRPr>
          </a:p>
          <a:p>
            <a:pPr marL="12700" marR="74676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144145" algn="l"/>
              </a:tabLst>
            </a:pPr>
            <a:r>
              <a:rPr sz="1800" b="1" dirty="0">
                <a:latin typeface="Calibri"/>
                <a:cs typeface="Calibri"/>
              </a:rPr>
              <a:t>Une </a:t>
            </a:r>
            <a:r>
              <a:rPr sz="1800" b="1" spc="-10" dirty="0">
                <a:latin typeface="Calibri"/>
                <a:cs typeface="Calibri"/>
              </a:rPr>
              <a:t>expérience aléatoire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une expérience dont le </a:t>
            </a:r>
            <a:r>
              <a:rPr sz="1800" spc="-10" dirty="0">
                <a:latin typeface="Calibri"/>
                <a:cs typeface="Calibri"/>
              </a:rPr>
              <a:t>résultat </a:t>
            </a:r>
            <a:r>
              <a:rPr sz="1800" spc="-5" dirty="0">
                <a:latin typeface="Calibri"/>
                <a:cs typeface="Calibri"/>
              </a:rPr>
              <a:t>ne peut </a:t>
            </a:r>
            <a:r>
              <a:rPr sz="1800" spc="-10" dirty="0">
                <a:latin typeface="Calibri"/>
                <a:cs typeface="Calibri"/>
              </a:rPr>
              <a:t>être </a:t>
            </a:r>
            <a:r>
              <a:rPr sz="1800" spc="-5" dirty="0">
                <a:latin typeface="Calibri"/>
                <a:cs typeface="Calibri"/>
              </a:rPr>
              <a:t>annoncé </a:t>
            </a:r>
            <a:r>
              <a:rPr sz="1800" spc="-10" dirty="0">
                <a:latin typeface="Calibri"/>
                <a:cs typeface="Calibri"/>
              </a:rPr>
              <a:t>avec  </a:t>
            </a:r>
            <a:r>
              <a:rPr sz="1800" spc="-5" dirty="0">
                <a:latin typeface="Calibri"/>
                <a:cs typeface="Calibri"/>
              </a:rPr>
              <a:t>certitude,  </a:t>
            </a:r>
            <a:r>
              <a:rPr sz="1800" spc="-20" dirty="0">
                <a:latin typeface="Calibri"/>
                <a:cs typeface="Calibri"/>
              </a:rPr>
              <a:t>c’est-a-dire </a:t>
            </a:r>
            <a:r>
              <a:rPr sz="1800" spc="-15" dirty="0">
                <a:latin typeface="Calibri"/>
                <a:cs typeface="Calibri"/>
              </a:rPr>
              <a:t>avant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réalisation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20" dirty="0">
                <a:latin typeface="Calibri"/>
                <a:cs typeface="Calibri"/>
              </a:rPr>
              <a:t>cette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expérience.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98780" lvl="1" indent="-131445">
              <a:lnSpc>
                <a:spcPct val="100000"/>
              </a:lnSpc>
              <a:buFont typeface="Arial"/>
              <a:buChar char="•"/>
              <a:tabLst>
                <a:tab pos="39941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EX. :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Lancer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d’un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dé dont les six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faces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sont identiques (même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probabilité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chute)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dirty="0">
                <a:latin typeface="Calibri"/>
                <a:cs typeface="Calibri"/>
              </a:rPr>
              <a:t>Un essai :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réalisation d’une </a:t>
            </a:r>
            <a:r>
              <a:rPr sz="1800" spc="-5" dirty="0">
                <a:latin typeface="Calibri"/>
                <a:cs typeface="Calibri"/>
              </a:rPr>
              <a:t>expérience </a:t>
            </a:r>
            <a:r>
              <a:rPr sz="1800" spc="-10" dirty="0">
                <a:latin typeface="Calibri"/>
                <a:cs typeface="Calibri"/>
              </a:rPr>
              <a:t>(répétition </a:t>
            </a:r>
            <a:r>
              <a:rPr sz="1800" dirty="0">
                <a:latin typeface="Calibri"/>
                <a:cs typeface="Calibri"/>
              </a:rPr>
              <a:t>de l’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expérience).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49860" indent="-130810">
              <a:lnSpc>
                <a:spcPct val="100000"/>
              </a:lnSpc>
              <a:buFont typeface="Arial"/>
              <a:buChar char="•"/>
              <a:tabLst>
                <a:tab pos="150495" algn="l"/>
              </a:tabLst>
            </a:pPr>
            <a:r>
              <a:rPr sz="1800" b="1" dirty="0">
                <a:latin typeface="Calibri"/>
                <a:cs typeface="Calibri"/>
              </a:rPr>
              <a:t>Une </a:t>
            </a:r>
            <a:r>
              <a:rPr sz="1800" b="1" spc="-10" dirty="0">
                <a:latin typeface="Calibri"/>
                <a:cs typeface="Calibri"/>
              </a:rPr>
              <a:t>éventualité </a:t>
            </a:r>
            <a:r>
              <a:rPr sz="1800" b="1" spc="-5" dirty="0">
                <a:latin typeface="Calibri"/>
                <a:cs typeface="Calibri"/>
              </a:rPr>
              <a:t>(possibilité)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spc="-10" dirty="0">
                <a:latin typeface="Calibri"/>
                <a:cs typeface="Calibri"/>
              </a:rPr>
              <a:t>résultat </a:t>
            </a:r>
            <a:r>
              <a:rPr sz="1800" spc="-5" dirty="0">
                <a:latin typeface="Calibri"/>
                <a:cs typeface="Calibri"/>
              </a:rPr>
              <a:t>issue </a:t>
            </a:r>
            <a:r>
              <a:rPr sz="1800" spc="-15" dirty="0">
                <a:latin typeface="Calibri"/>
                <a:cs typeface="Calibri"/>
              </a:rPr>
              <a:t>d’un </a:t>
            </a:r>
            <a:r>
              <a:rPr sz="1800" dirty="0">
                <a:latin typeface="Calibri"/>
                <a:cs typeface="Calibri"/>
              </a:rPr>
              <a:t>assai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98780" lvl="1" indent="-131445">
              <a:lnSpc>
                <a:spcPct val="100000"/>
              </a:lnSpc>
              <a:buFont typeface="Arial"/>
              <a:buChar char="•"/>
              <a:tabLst>
                <a:tab pos="39941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EX. Lancer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d’un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dé  : une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éventualité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= 1 ou 2 ou 3 ou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……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18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203200" indent="-18415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03835" algn="l"/>
              </a:tabLst>
            </a:pPr>
            <a:r>
              <a:rPr sz="1800" b="1" spc="-35" dirty="0">
                <a:latin typeface="Calibri"/>
                <a:cs typeface="Calibri"/>
              </a:rPr>
              <a:t>L’espace </a:t>
            </a:r>
            <a:r>
              <a:rPr sz="1800" b="1" spc="-5" dirty="0">
                <a:latin typeface="Calibri"/>
                <a:cs typeface="Calibri"/>
              </a:rPr>
              <a:t>fondamental </a:t>
            </a:r>
            <a:r>
              <a:rPr sz="1800" b="1" dirty="0">
                <a:latin typeface="Calibri"/>
                <a:cs typeface="Calibri"/>
              </a:rPr>
              <a:t>Ω : </a:t>
            </a:r>
            <a:r>
              <a:rPr sz="1800" spc="-10" dirty="0">
                <a:latin typeface="Calibri"/>
                <a:cs typeface="Calibri"/>
              </a:rPr>
              <a:t>(parfois </a:t>
            </a:r>
            <a:r>
              <a:rPr sz="1800" dirty="0">
                <a:latin typeface="Calibri"/>
                <a:cs typeface="Calibri"/>
              </a:rPr>
              <a:t>appelé </a:t>
            </a:r>
            <a:r>
              <a:rPr sz="1800" spc="-15" dirty="0">
                <a:latin typeface="Calibri"/>
                <a:cs typeface="Calibri"/>
              </a:rPr>
              <a:t>l’univers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possibilités) est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dirty="0">
                <a:latin typeface="Calibri"/>
                <a:cs typeface="Calibri"/>
              </a:rPr>
              <a:t>ensemble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toutes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10" dirty="0">
                <a:latin typeface="Calibri"/>
                <a:cs typeface="Calibri"/>
              </a:rPr>
              <a:t>éventualités </a:t>
            </a:r>
            <a:r>
              <a:rPr sz="1800" spc="-5" dirty="0">
                <a:latin typeface="Calibri"/>
                <a:cs typeface="Calibri"/>
              </a:rPr>
              <a:t>ou </a:t>
            </a:r>
            <a:r>
              <a:rPr sz="1800" dirty="0">
                <a:latin typeface="Calibri"/>
                <a:cs typeface="Calibri"/>
              </a:rPr>
              <a:t>des </a:t>
            </a:r>
            <a:r>
              <a:rPr sz="1800" spc="-10" dirty="0">
                <a:latin typeface="Calibri"/>
                <a:cs typeface="Calibri"/>
              </a:rPr>
              <a:t>résultats </a:t>
            </a:r>
            <a:r>
              <a:rPr sz="1800" dirty="0">
                <a:latin typeface="Calibri"/>
                <a:cs typeface="Calibri"/>
              </a:rPr>
              <a:t>possibles de </a:t>
            </a:r>
            <a:r>
              <a:rPr sz="1800" spc="-15" dirty="0">
                <a:latin typeface="Calibri"/>
                <a:cs typeface="Calibri"/>
              </a:rPr>
              <a:t>l’expérience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aléatoire.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398780" lvl="1" indent="-131445">
              <a:lnSpc>
                <a:spcPts val="2085"/>
              </a:lnSpc>
              <a:buFont typeface="Arial"/>
              <a:buChar char="•"/>
              <a:tabLst>
                <a:tab pos="39941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EX. :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Lancer 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deux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fois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une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pièce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dont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les deux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côtés,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pile (p)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et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face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(f),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sont</a:t>
            </a:r>
            <a:r>
              <a:rPr sz="1800" b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identiques.</a:t>
            </a:r>
            <a:endParaRPr sz="1800">
              <a:latin typeface="Calibri"/>
              <a:cs typeface="Calibri"/>
            </a:endParaRPr>
          </a:p>
          <a:p>
            <a:pPr marL="2460625">
              <a:lnSpc>
                <a:spcPts val="3945"/>
              </a:lnSpc>
            </a:pPr>
            <a:r>
              <a:rPr sz="2500" spc="80" dirty="0">
                <a:latin typeface="Symbol"/>
                <a:cs typeface="Symbol"/>
              </a:rPr>
              <a:t>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5025" spc="-165" baseline="-3316" dirty="0">
                <a:latin typeface="Symbol"/>
                <a:cs typeface="Symbol"/>
              </a:rPr>
              <a:t></a:t>
            </a:r>
            <a:r>
              <a:rPr sz="2500" spc="-110" dirty="0">
                <a:latin typeface="Arial"/>
                <a:cs typeface="Arial"/>
              </a:rPr>
              <a:t>(</a:t>
            </a:r>
            <a:r>
              <a:rPr sz="2500" i="1" spc="-110" dirty="0">
                <a:latin typeface="Arial"/>
                <a:cs typeface="Arial"/>
              </a:rPr>
              <a:t>p</a:t>
            </a:r>
            <a:r>
              <a:rPr sz="2500" spc="-110" dirty="0">
                <a:latin typeface="Arial"/>
                <a:cs typeface="Arial"/>
              </a:rPr>
              <a:t>,</a:t>
            </a:r>
            <a:r>
              <a:rPr sz="2500" spc="-450" dirty="0">
                <a:latin typeface="Arial"/>
                <a:cs typeface="Arial"/>
              </a:rPr>
              <a:t> </a:t>
            </a:r>
            <a:r>
              <a:rPr sz="2500" i="1" spc="50" dirty="0">
                <a:latin typeface="Arial"/>
                <a:cs typeface="Arial"/>
              </a:rPr>
              <a:t>p</a:t>
            </a:r>
            <a:r>
              <a:rPr sz="2500" spc="50" dirty="0">
                <a:latin typeface="Arial"/>
                <a:cs typeface="Arial"/>
              </a:rPr>
              <a:t>),(</a:t>
            </a:r>
            <a:r>
              <a:rPr sz="2500" i="1" spc="50" dirty="0">
                <a:latin typeface="Arial"/>
                <a:cs typeface="Arial"/>
              </a:rPr>
              <a:t>p</a:t>
            </a:r>
            <a:r>
              <a:rPr sz="2500" spc="50" dirty="0">
                <a:latin typeface="Arial"/>
                <a:cs typeface="Arial"/>
              </a:rPr>
              <a:t>,</a:t>
            </a:r>
            <a:r>
              <a:rPr sz="2500" i="1" spc="50" dirty="0">
                <a:latin typeface="Arial"/>
                <a:cs typeface="Arial"/>
              </a:rPr>
              <a:t>f</a:t>
            </a:r>
            <a:r>
              <a:rPr sz="2500" i="1" spc="-270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),(</a:t>
            </a:r>
            <a:r>
              <a:rPr sz="2500" i="1" spc="30" dirty="0">
                <a:latin typeface="Arial"/>
                <a:cs typeface="Arial"/>
              </a:rPr>
              <a:t>f</a:t>
            </a:r>
            <a:r>
              <a:rPr sz="2500" i="1" spc="-459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,</a:t>
            </a:r>
            <a:r>
              <a:rPr sz="2500" spc="-445" dirty="0">
                <a:latin typeface="Arial"/>
                <a:cs typeface="Arial"/>
              </a:rPr>
              <a:t> </a:t>
            </a:r>
            <a:r>
              <a:rPr sz="2500" i="1" spc="40" dirty="0">
                <a:latin typeface="Arial"/>
                <a:cs typeface="Arial"/>
              </a:rPr>
              <a:t>p</a:t>
            </a:r>
            <a:r>
              <a:rPr sz="2500" spc="40" dirty="0">
                <a:latin typeface="Arial"/>
                <a:cs typeface="Arial"/>
              </a:rPr>
              <a:t>),(</a:t>
            </a:r>
            <a:r>
              <a:rPr sz="2500" i="1" spc="40" dirty="0">
                <a:latin typeface="Arial"/>
                <a:cs typeface="Arial"/>
              </a:rPr>
              <a:t>f</a:t>
            </a:r>
            <a:r>
              <a:rPr sz="2500" i="1" spc="-455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,</a:t>
            </a:r>
            <a:r>
              <a:rPr sz="2500" i="1" spc="70" dirty="0">
                <a:latin typeface="Arial"/>
                <a:cs typeface="Arial"/>
              </a:rPr>
              <a:t>f</a:t>
            </a:r>
            <a:r>
              <a:rPr sz="2500" i="1" spc="-260" dirty="0">
                <a:latin typeface="Arial"/>
                <a:cs typeface="Arial"/>
              </a:rPr>
              <a:t> </a:t>
            </a:r>
            <a:r>
              <a:rPr sz="2500" spc="-280" dirty="0">
                <a:latin typeface="Arial"/>
                <a:cs typeface="Arial"/>
              </a:rPr>
              <a:t>)</a:t>
            </a:r>
            <a:r>
              <a:rPr sz="5025" spc="-419" baseline="-3316" dirty="0">
                <a:latin typeface="Symbol"/>
                <a:cs typeface="Symbol"/>
              </a:rPr>
              <a:t></a:t>
            </a:r>
            <a:endParaRPr sz="5025" baseline="-3316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26530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</a:t>
            </a:r>
            <a:r>
              <a:rPr spc="-10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270" y="1011301"/>
            <a:ext cx="8839835" cy="379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1 : </a:t>
            </a:r>
            <a:r>
              <a:rPr sz="1800" spc="-5" dirty="0">
                <a:latin typeface="Calibri"/>
                <a:cs typeface="Calibri"/>
              </a:rPr>
              <a:t>La notion </a:t>
            </a:r>
            <a:r>
              <a:rPr sz="1800" spc="-20" dirty="0">
                <a:latin typeface="Calibri"/>
                <a:cs typeface="Calibri"/>
              </a:rPr>
              <a:t>d’éventualité </a:t>
            </a:r>
            <a:r>
              <a:rPr sz="1800" spc="-10" dirty="0">
                <a:latin typeface="Calibri"/>
                <a:cs typeface="Calibri"/>
              </a:rPr>
              <a:t>est directement  </a:t>
            </a:r>
            <a:r>
              <a:rPr sz="1800" spc="-5" dirty="0">
                <a:latin typeface="Calibri"/>
                <a:cs typeface="Calibri"/>
              </a:rPr>
              <a:t>liée </a:t>
            </a:r>
            <a:r>
              <a:rPr sz="1800" dirty="0">
                <a:latin typeface="Calibri"/>
                <a:cs typeface="Calibri"/>
              </a:rPr>
              <a:t>à ce </a:t>
            </a:r>
            <a:r>
              <a:rPr sz="1800" spc="-5" dirty="0">
                <a:latin typeface="Calibri"/>
                <a:cs typeface="Calibri"/>
              </a:rPr>
              <a:t>qui </a:t>
            </a:r>
            <a:r>
              <a:rPr sz="1800" spc="-10" dirty="0">
                <a:latin typeface="Calibri"/>
                <a:cs typeface="Calibri"/>
              </a:rPr>
              <a:t>intéresse </a:t>
            </a:r>
            <a:r>
              <a:rPr sz="1800" spc="-20" dirty="0">
                <a:latin typeface="Calibri"/>
                <a:cs typeface="Calibri"/>
              </a:rPr>
              <a:t>l’examinateur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11150" indent="-13081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1178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EX. Lancer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d’un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dé</a:t>
            </a:r>
            <a:r>
              <a:rPr sz="1800" b="1" spc="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68680" lvl="1" indent="-231140">
              <a:lnSpc>
                <a:spcPct val="100000"/>
              </a:lnSpc>
              <a:buFont typeface="Wingdings"/>
              <a:buChar char=""/>
              <a:tabLst>
                <a:tab pos="86931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Si on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est intéressé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par le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résultat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 la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face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supérieur,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alors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Ω =</a:t>
            </a:r>
            <a:r>
              <a:rPr sz="18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{1,2,3,4,5,6}.</a:t>
            </a:r>
            <a:endParaRPr sz="180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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Si on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est intéressé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par la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parité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 la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face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supérieure, alors 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Ω = 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{Pair,</a:t>
            </a:r>
            <a:r>
              <a:rPr sz="1800" b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Impair}.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2 : </a:t>
            </a:r>
            <a:r>
              <a:rPr sz="1800" spc="-30" dirty="0">
                <a:latin typeface="Calibri"/>
                <a:cs typeface="Calibri"/>
              </a:rPr>
              <a:t>L’univers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35" dirty="0">
                <a:latin typeface="Calibri"/>
                <a:cs typeface="Calibri"/>
              </a:rPr>
              <a:t>n’est </a:t>
            </a:r>
            <a:r>
              <a:rPr sz="1800" spc="-5" dirty="0">
                <a:latin typeface="Calibri"/>
                <a:cs typeface="Calibri"/>
              </a:rPr>
              <a:t>pas nécessairement dénombrable (fini ou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infini).</a:t>
            </a:r>
            <a:endParaRPr sz="1800">
              <a:latin typeface="Calibri"/>
              <a:cs typeface="Calibri"/>
            </a:endParaRPr>
          </a:p>
          <a:p>
            <a:pPr marL="26034" marR="122555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3 :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5" dirty="0">
                <a:latin typeface="Calibri"/>
                <a:cs typeface="Calibri"/>
              </a:rPr>
              <a:t>expérience </a:t>
            </a:r>
            <a:r>
              <a:rPr sz="1800" spc="-10" dirty="0">
                <a:latin typeface="Calibri"/>
                <a:cs typeface="Calibri"/>
              </a:rPr>
              <a:t>aléatoire </a:t>
            </a:r>
            <a:r>
              <a:rPr sz="1800" spc="-5" dirty="0">
                <a:latin typeface="Calibri"/>
                <a:cs typeface="Calibri"/>
              </a:rPr>
              <a:t>est </a:t>
            </a:r>
            <a:r>
              <a:rPr sz="1800" spc="-15" dirty="0">
                <a:latin typeface="Calibri"/>
                <a:cs typeface="Calibri"/>
              </a:rPr>
              <a:t>dite discrète </a:t>
            </a:r>
            <a:r>
              <a:rPr sz="1800" spc="-5" dirty="0">
                <a:latin typeface="Calibri"/>
                <a:cs typeface="Calibri"/>
              </a:rPr>
              <a:t>si l’ </a:t>
            </a:r>
            <a:r>
              <a:rPr sz="1800" spc="-20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 est  </a:t>
            </a:r>
            <a:r>
              <a:rPr sz="1800" spc="-5" dirty="0">
                <a:latin typeface="Calibri"/>
                <a:cs typeface="Calibri"/>
              </a:rPr>
              <a:t>dénombrable (fini ou infini). </a:t>
            </a:r>
            <a:r>
              <a:rPr sz="1800" spc="-15" dirty="0">
                <a:latin typeface="Calibri"/>
                <a:cs typeface="Calibri"/>
              </a:rPr>
              <a:t>Par contre </a:t>
            </a:r>
            <a:r>
              <a:rPr sz="1800" spc="-5" dirty="0">
                <a:latin typeface="Calibri"/>
                <a:cs typeface="Calibri"/>
              </a:rPr>
              <a:t>elle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continue </a:t>
            </a:r>
            <a:r>
              <a:rPr sz="1800" dirty="0">
                <a:latin typeface="Calibri"/>
                <a:cs typeface="Calibri"/>
              </a:rPr>
              <a:t>si </a:t>
            </a:r>
            <a:r>
              <a:rPr sz="1800" spc="-20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 est </a:t>
            </a:r>
            <a:r>
              <a:rPr sz="1800" spc="-5" dirty="0">
                <a:latin typeface="Calibri"/>
                <a:cs typeface="Calibri"/>
              </a:rPr>
              <a:t>infini non  dénombrable </a:t>
            </a:r>
            <a:r>
              <a:rPr sz="1800" spc="-10" dirty="0">
                <a:latin typeface="Calibri"/>
                <a:cs typeface="Calibri"/>
              </a:rPr>
              <a:t>(ex.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7" baseline="25462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38735" marR="17526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70180" algn="l"/>
              </a:tabLst>
            </a:pPr>
            <a:r>
              <a:rPr sz="1800" b="1" dirty="0">
                <a:latin typeface="Calibri"/>
                <a:cs typeface="Calibri"/>
              </a:rPr>
              <a:t>Un </a:t>
            </a:r>
            <a:r>
              <a:rPr sz="1800" b="1" spc="-10" dirty="0">
                <a:latin typeface="Calibri"/>
                <a:cs typeface="Calibri"/>
              </a:rPr>
              <a:t>évènement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Un ensemble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résultats </a:t>
            </a:r>
            <a:r>
              <a:rPr sz="1800" spc="-5" dirty="0">
                <a:latin typeface="Calibri"/>
                <a:cs typeface="Calibri"/>
              </a:rPr>
              <a:t>ou un </a:t>
            </a:r>
            <a:r>
              <a:rPr sz="1800" dirty="0">
                <a:latin typeface="Calibri"/>
                <a:cs typeface="Calibri"/>
              </a:rPr>
              <a:t>sous-ensemble de </a:t>
            </a:r>
            <a:r>
              <a:rPr sz="1800" spc="-20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 </a:t>
            </a:r>
            <a:r>
              <a:rPr sz="1800" spc="-5" dirty="0">
                <a:latin typeface="Calibri"/>
                <a:cs typeface="Calibri"/>
              </a:rPr>
              <a:t>Ω  (partie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Ω).</a:t>
            </a:r>
            <a:endParaRPr sz="1800">
              <a:latin typeface="Calibri"/>
              <a:cs typeface="Calibri"/>
            </a:endParaRPr>
          </a:p>
          <a:p>
            <a:pPr marL="1202055" marR="5080" lvl="1" indent="-915035">
              <a:lnSpc>
                <a:spcPct val="101099"/>
              </a:lnSpc>
              <a:spcBef>
                <a:spcPts val="1325"/>
              </a:spcBef>
              <a:buFont typeface="Arial"/>
              <a:buChar char="•"/>
              <a:tabLst>
                <a:tab pos="419100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EX. :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Lancer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deux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fois d’une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pièce dont les deux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côtés,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pile (p)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et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face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(f),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sont identiques.  Considérons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l’événement 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 qui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consiste 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à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observer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une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face lors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du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premier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jet.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1050442" y="4930775"/>
            <a:ext cx="21463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7340" y="4812606"/>
            <a:ext cx="450786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ts val="3590"/>
              </a:lnSpc>
            </a:pPr>
            <a:r>
              <a:rPr sz="2300" spc="80" dirty="0">
                <a:latin typeface="Symbol"/>
                <a:cs typeface="Symbol"/>
              </a:rPr>
              <a:t>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Symbol"/>
                <a:cs typeface="Symbol"/>
              </a:rPr>
              <a:t>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4650" spc="-150" baseline="-3584" dirty="0">
                <a:latin typeface="Symbol"/>
                <a:cs typeface="Symbol"/>
              </a:rPr>
              <a:t></a:t>
            </a:r>
            <a:r>
              <a:rPr sz="2300" spc="-100" dirty="0">
                <a:latin typeface="Arial"/>
                <a:cs typeface="Arial"/>
              </a:rPr>
              <a:t>(</a:t>
            </a:r>
            <a:r>
              <a:rPr sz="2300" i="1" spc="-100" dirty="0">
                <a:latin typeface="Arial"/>
                <a:cs typeface="Arial"/>
              </a:rPr>
              <a:t>p</a:t>
            </a:r>
            <a:r>
              <a:rPr sz="2300" spc="-100" dirty="0">
                <a:latin typeface="Arial"/>
                <a:cs typeface="Arial"/>
              </a:rPr>
              <a:t>,</a:t>
            </a:r>
            <a:r>
              <a:rPr sz="2300" spc="-415" dirty="0">
                <a:latin typeface="Arial"/>
                <a:cs typeface="Arial"/>
              </a:rPr>
              <a:t> </a:t>
            </a:r>
            <a:r>
              <a:rPr sz="2300" i="1" spc="50" dirty="0">
                <a:latin typeface="Arial"/>
                <a:cs typeface="Arial"/>
              </a:rPr>
              <a:t>p</a:t>
            </a:r>
            <a:r>
              <a:rPr sz="2300" spc="50" dirty="0">
                <a:latin typeface="Arial"/>
                <a:cs typeface="Arial"/>
              </a:rPr>
              <a:t>),(</a:t>
            </a:r>
            <a:r>
              <a:rPr sz="2300" i="1" spc="50" dirty="0">
                <a:latin typeface="Arial"/>
                <a:cs typeface="Arial"/>
              </a:rPr>
              <a:t>p</a:t>
            </a:r>
            <a:r>
              <a:rPr sz="2300" spc="50" dirty="0">
                <a:latin typeface="Arial"/>
                <a:cs typeface="Arial"/>
              </a:rPr>
              <a:t>,</a:t>
            </a:r>
            <a:r>
              <a:rPr sz="2300" i="1" spc="50" dirty="0">
                <a:latin typeface="Arial"/>
                <a:cs typeface="Arial"/>
              </a:rPr>
              <a:t>f</a:t>
            </a:r>
            <a:r>
              <a:rPr sz="2300" i="1" spc="-24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),(</a:t>
            </a:r>
            <a:r>
              <a:rPr sz="2300" i="1" spc="30" dirty="0">
                <a:latin typeface="Arial"/>
                <a:cs typeface="Arial"/>
              </a:rPr>
              <a:t>f</a:t>
            </a:r>
            <a:r>
              <a:rPr sz="2300" i="1" spc="-42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,</a:t>
            </a:r>
            <a:r>
              <a:rPr sz="2300" spc="-409" dirty="0">
                <a:latin typeface="Arial"/>
                <a:cs typeface="Arial"/>
              </a:rPr>
              <a:t> </a:t>
            </a:r>
            <a:r>
              <a:rPr sz="2300" i="1" spc="40" dirty="0">
                <a:latin typeface="Arial"/>
                <a:cs typeface="Arial"/>
              </a:rPr>
              <a:t>p</a:t>
            </a:r>
            <a:r>
              <a:rPr sz="2300" spc="40" dirty="0">
                <a:latin typeface="Arial"/>
                <a:cs typeface="Arial"/>
              </a:rPr>
              <a:t>),(</a:t>
            </a:r>
            <a:r>
              <a:rPr sz="2300" i="1" spc="40" dirty="0">
                <a:latin typeface="Arial"/>
                <a:cs typeface="Arial"/>
              </a:rPr>
              <a:t>f</a:t>
            </a:r>
            <a:r>
              <a:rPr sz="2300" i="1" spc="-415" dirty="0">
                <a:latin typeface="Arial"/>
                <a:cs typeface="Arial"/>
              </a:rPr>
              <a:t> </a:t>
            </a:r>
            <a:r>
              <a:rPr sz="2300" spc="70" dirty="0">
                <a:latin typeface="Arial"/>
                <a:cs typeface="Arial"/>
              </a:rPr>
              <a:t>,</a:t>
            </a:r>
            <a:r>
              <a:rPr sz="2300" i="1" spc="70" dirty="0">
                <a:latin typeface="Arial"/>
                <a:cs typeface="Arial"/>
              </a:rPr>
              <a:t>f</a:t>
            </a:r>
            <a:r>
              <a:rPr sz="2300" i="1" spc="-235" dirty="0">
                <a:latin typeface="Arial"/>
                <a:cs typeface="Arial"/>
              </a:rPr>
              <a:t> </a:t>
            </a:r>
            <a:r>
              <a:rPr sz="2300" spc="-254" dirty="0">
                <a:latin typeface="Arial"/>
                <a:cs typeface="Arial"/>
              </a:rPr>
              <a:t>)</a:t>
            </a:r>
            <a:r>
              <a:rPr sz="4650" spc="-382" baseline="-3584" dirty="0">
                <a:latin typeface="Symbol"/>
                <a:cs typeface="Symbol"/>
              </a:rPr>
              <a:t></a:t>
            </a:r>
            <a:endParaRPr sz="4650" baseline="-3584">
              <a:latin typeface="Symbol"/>
              <a:cs typeface="Symbol"/>
            </a:endParaRPr>
          </a:p>
          <a:p>
            <a:pPr marL="12700">
              <a:lnSpc>
                <a:spcPts val="2985"/>
              </a:lnSpc>
            </a:pPr>
            <a:r>
              <a:rPr sz="2000" spc="75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Arial"/>
                <a:cs typeface="Arial"/>
              </a:rPr>
              <a:t>A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spc="40" dirty="0">
                <a:latin typeface="Symbol"/>
                <a:cs typeface="Symbol"/>
              </a:rPr>
              <a:t>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4125" spc="-209" baseline="-3030" dirty="0">
                <a:latin typeface="Symbol"/>
                <a:cs typeface="Symbol"/>
              </a:rPr>
              <a:t></a:t>
            </a:r>
            <a:r>
              <a:rPr sz="2000" spc="-140" dirty="0">
                <a:latin typeface="Arial"/>
                <a:cs typeface="Arial"/>
              </a:rPr>
              <a:t>(</a:t>
            </a:r>
            <a:r>
              <a:rPr sz="2000" i="1" spc="-140" dirty="0">
                <a:latin typeface="Arial"/>
                <a:cs typeface="Arial"/>
              </a:rPr>
              <a:t>f</a:t>
            </a:r>
            <a:r>
              <a:rPr sz="2000" i="1" spc="-36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,</a:t>
            </a:r>
            <a:r>
              <a:rPr sz="2000" i="1" spc="55" dirty="0">
                <a:latin typeface="Arial"/>
                <a:cs typeface="Arial"/>
              </a:rPr>
              <a:t>f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),(</a:t>
            </a:r>
            <a:r>
              <a:rPr sz="2000" i="1" spc="20" dirty="0">
                <a:latin typeface="Arial"/>
                <a:cs typeface="Arial"/>
              </a:rPr>
              <a:t>f</a:t>
            </a:r>
            <a:r>
              <a:rPr sz="2000" i="1" spc="-3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,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p</a:t>
            </a:r>
            <a:r>
              <a:rPr sz="2000" spc="-135" dirty="0">
                <a:latin typeface="Arial"/>
                <a:cs typeface="Arial"/>
              </a:rPr>
              <a:t>)</a:t>
            </a:r>
            <a:r>
              <a:rPr sz="4125" spc="-202" baseline="-3030" dirty="0">
                <a:latin typeface="Symbol"/>
                <a:cs typeface="Symbol"/>
              </a:rPr>
              <a:t></a:t>
            </a:r>
            <a:r>
              <a:rPr sz="4125" spc="-644" baseline="-30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ymbol"/>
                <a:cs typeface="Symbol"/>
              </a:rPr>
              <a:t>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Arial"/>
                <a:cs typeface="Arial"/>
              </a:rPr>
              <a:t>A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spc="55" dirty="0">
                <a:latin typeface="Symbol"/>
                <a:cs typeface="Symbol"/>
              </a:rPr>
              <a:t>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</a:t>
            </a:r>
            <a:endParaRPr sz="2000">
              <a:latin typeface="Symbol"/>
              <a:cs typeface="Symbol"/>
            </a:endParaRPr>
          </a:p>
          <a:p>
            <a:pPr marL="334010">
              <a:lnSpc>
                <a:spcPts val="3115"/>
              </a:lnSpc>
            </a:pPr>
            <a:r>
              <a:rPr sz="3000" i="1" spc="52" baseline="-4166" dirty="0">
                <a:latin typeface="Arial"/>
                <a:cs typeface="Arial"/>
              </a:rPr>
              <a:t>B </a:t>
            </a:r>
            <a:r>
              <a:rPr sz="3000" spc="44" baseline="-4166" dirty="0">
                <a:latin typeface="Symbol"/>
                <a:cs typeface="Symbol"/>
              </a:rPr>
              <a:t></a:t>
            </a:r>
            <a:r>
              <a:rPr sz="3000" spc="44" baseline="-4166" dirty="0">
                <a:latin typeface="Times New Roman"/>
                <a:cs typeface="Times New Roman"/>
              </a:rPr>
              <a:t> </a:t>
            </a:r>
            <a:r>
              <a:rPr sz="4125" spc="-209" baseline="-6060" dirty="0">
                <a:latin typeface="Symbol"/>
                <a:cs typeface="Symbol"/>
              </a:rPr>
              <a:t></a:t>
            </a:r>
            <a:r>
              <a:rPr sz="3000" spc="-209" baseline="-4166" dirty="0">
                <a:latin typeface="Arial"/>
                <a:cs typeface="Arial"/>
              </a:rPr>
              <a:t>(</a:t>
            </a:r>
            <a:r>
              <a:rPr sz="3000" i="1" spc="-209" baseline="-4166" dirty="0">
                <a:latin typeface="Arial"/>
                <a:cs typeface="Arial"/>
              </a:rPr>
              <a:t>f </a:t>
            </a:r>
            <a:r>
              <a:rPr sz="3000" spc="22" baseline="-4166" dirty="0">
                <a:latin typeface="Arial"/>
                <a:cs typeface="Arial"/>
              </a:rPr>
              <a:t>,</a:t>
            </a:r>
            <a:r>
              <a:rPr sz="3000" spc="-562" baseline="-4166" dirty="0">
                <a:latin typeface="Arial"/>
                <a:cs typeface="Arial"/>
              </a:rPr>
              <a:t> </a:t>
            </a:r>
            <a:r>
              <a:rPr sz="3000" i="1" spc="-209" baseline="-4166" dirty="0">
                <a:latin typeface="Arial"/>
                <a:cs typeface="Arial"/>
              </a:rPr>
              <a:t>p</a:t>
            </a:r>
            <a:r>
              <a:rPr sz="3000" spc="-209" baseline="-4166" dirty="0">
                <a:latin typeface="Arial"/>
                <a:cs typeface="Arial"/>
              </a:rPr>
              <a:t>)</a:t>
            </a:r>
            <a:r>
              <a:rPr sz="4125" spc="-209" baseline="-6060" dirty="0">
                <a:latin typeface="Symbol"/>
                <a:cs typeface="Symbol"/>
              </a:rPr>
              <a:t></a:t>
            </a:r>
            <a:r>
              <a:rPr sz="4125" spc="-209" baseline="-60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événement </a:t>
            </a:r>
            <a:r>
              <a:rPr sz="1800" spc="-10" dirty="0">
                <a:latin typeface="Calibri"/>
                <a:cs typeface="Calibri"/>
              </a:rPr>
              <a:t>élémentaire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41757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Espaces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probabilisées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6994" y="307517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353" y="0"/>
                </a:lnTo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270" y="1043118"/>
            <a:ext cx="8705850" cy="367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>
              <a:lnSpc>
                <a:spcPts val="2060"/>
              </a:lnSpc>
              <a:buFont typeface="Arial"/>
              <a:buChar char="•"/>
              <a:tabLst>
                <a:tab pos="157480" algn="l"/>
              </a:tabLst>
            </a:pPr>
            <a:r>
              <a:rPr sz="2700" spc="-7" baseline="3086" dirty="0">
                <a:latin typeface="Calibri"/>
                <a:cs typeface="Calibri"/>
              </a:rPr>
              <a:t>Soit </a:t>
            </a:r>
            <a:r>
              <a:rPr sz="2700" baseline="3086" dirty="0">
                <a:latin typeface="Calibri"/>
                <a:cs typeface="Calibri"/>
              </a:rPr>
              <a:t>A </a:t>
            </a:r>
            <a:r>
              <a:rPr sz="2700" spc="-7" baseline="3086" dirty="0">
                <a:latin typeface="Calibri"/>
                <a:cs typeface="Calibri"/>
              </a:rPr>
              <a:t>un </a:t>
            </a:r>
            <a:r>
              <a:rPr sz="2700" spc="30" baseline="3086" dirty="0">
                <a:latin typeface="Calibri"/>
                <a:cs typeface="Calibri"/>
              </a:rPr>
              <a:t>évènement</a:t>
            </a:r>
            <a:r>
              <a:rPr sz="2000" i="1" spc="20" dirty="0">
                <a:latin typeface="Arial"/>
                <a:cs typeface="Arial"/>
              </a:rPr>
              <a:t>A </a:t>
            </a:r>
            <a:r>
              <a:rPr sz="2000" spc="75" dirty="0">
                <a:latin typeface="Symbol"/>
                <a:cs typeface="Symbol"/>
              </a:rPr>
              <a:t>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Symbol"/>
                <a:cs typeface="Symbol"/>
              </a:rPr>
              <a:t></a:t>
            </a:r>
            <a:r>
              <a:rPr sz="2700" spc="150" baseline="3086" dirty="0">
                <a:latin typeface="Calibri"/>
                <a:cs typeface="Calibri"/>
              </a:rPr>
              <a:t>.</a:t>
            </a:r>
            <a:r>
              <a:rPr sz="2700" spc="-307" baseline="3086" dirty="0">
                <a:latin typeface="Calibri"/>
                <a:cs typeface="Calibri"/>
              </a:rPr>
              <a:t> </a:t>
            </a:r>
            <a:r>
              <a:rPr sz="2700" spc="-15" baseline="3086" dirty="0">
                <a:latin typeface="Calibri"/>
                <a:cs typeface="Calibri"/>
              </a:rPr>
              <a:t>Alors, </a:t>
            </a:r>
            <a:r>
              <a:rPr sz="2700" spc="-22" baseline="3086" dirty="0">
                <a:latin typeface="Calibri"/>
                <a:cs typeface="Calibri"/>
              </a:rPr>
              <a:t>l’évènement </a:t>
            </a:r>
            <a:r>
              <a:rPr sz="2700" baseline="3086" dirty="0">
                <a:latin typeface="Calibri"/>
                <a:cs typeface="Calibri"/>
              </a:rPr>
              <a:t>A se </a:t>
            </a:r>
            <a:r>
              <a:rPr sz="2700" spc="-15" baseline="3086" dirty="0">
                <a:latin typeface="Calibri"/>
                <a:cs typeface="Calibri"/>
              </a:rPr>
              <a:t>réalise </a:t>
            </a:r>
            <a:r>
              <a:rPr sz="2700" baseline="3086" dirty="0">
                <a:latin typeface="Calibri"/>
                <a:cs typeface="Calibri"/>
              </a:rPr>
              <a:t>si </a:t>
            </a:r>
            <a:r>
              <a:rPr sz="2700" spc="-7" baseline="3086" dirty="0">
                <a:latin typeface="Calibri"/>
                <a:cs typeface="Calibri"/>
              </a:rPr>
              <a:t>et seulement </a:t>
            </a:r>
            <a:r>
              <a:rPr sz="2700" baseline="3086" dirty="0">
                <a:latin typeface="Calibri"/>
                <a:cs typeface="Calibri"/>
              </a:rPr>
              <a:t>si </a:t>
            </a:r>
            <a:r>
              <a:rPr sz="2700" spc="-7" baseline="3086" dirty="0">
                <a:latin typeface="Calibri"/>
                <a:cs typeface="Calibri"/>
              </a:rPr>
              <a:t>le </a:t>
            </a:r>
            <a:r>
              <a:rPr sz="2700" spc="-15" baseline="3086" dirty="0">
                <a:latin typeface="Calibri"/>
                <a:cs typeface="Calibri"/>
              </a:rPr>
              <a:t>résultat </a:t>
            </a:r>
            <a:r>
              <a:rPr sz="2700" baseline="3086" dirty="0">
                <a:latin typeface="Calibri"/>
                <a:cs typeface="Calibri"/>
              </a:rPr>
              <a:t>de  </a:t>
            </a:r>
            <a:r>
              <a:rPr sz="1800" spc="-15" dirty="0">
                <a:latin typeface="Calibri"/>
                <a:cs typeface="Calibri"/>
              </a:rPr>
              <a:t>l’expérience </a:t>
            </a:r>
            <a:r>
              <a:rPr sz="1800" spc="-10" dirty="0">
                <a:latin typeface="Calibri"/>
                <a:cs typeface="Calibri"/>
              </a:rPr>
              <a:t>aléatoire est </a:t>
            </a:r>
            <a:r>
              <a:rPr sz="1800" spc="-5" dirty="0">
                <a:latin typeface="Calibri"/>
                <a:cs typeface="Calibri"/>
              </a:rPr>
              <a:t>un élément  </a:t>
            </a:r>
            <a:r>
              <a:rPr sz="1800" dirty="0">
                <a:latin typeface="Calibri"/>
                <a:cs typeface="Calibri"/>
              </a:rPr>
              <a:t>λ de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  <a:p>
            <a:pPr marL="143510" indent="-13081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144145" algn="l"/>
              </a:tabLst>
            </a:pPr>
            <a:r>
              <a:rPr sz="1800" spc="-35" dirty="0">
                <a:latin typeface="Calibri"/>
                <a:cs typeface="Calibri"/>
              </a:rPr>
              <a:t>L’espace </a:t>
            </a:r>
            <a:r>
              <a:rPr sz="1800" spc="-10" dirty="0">
                <a:latin typeface="Calibri"/>
                <a:cs typeface="Calibri"/>
              </a:rPr>
              <a:t>fondamentale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10" dirty="0">
                <a:latin typeface="Calibri"/>
                <a:cs typeface="Calibri"/>
              </a:rPr>
              <a:t>contient toutes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5" dirty="0">
                <a:latin typeface="Calibri"/>
                <a:cs typeface="Calibri"/>
              </a:rPr>
              <a:t>possibilités → </a:t>
            </a:r>
            <a:r>
              <a:rPr sz="1800" b="1" dirty="0">
                <a:latin typeface="Calibri"/>
                <a:cs typeface="Calibri"/>
              </a:rPr>
              <a:t>Ω </a:t>
            </a:r>
            <a:r>
              <a:rPr sz="1800" b="1" spc="-10" dirty="0">
                <a:latin typeface="Calibri"/>
                <a:cs typeface="Calibri"/>
              </a:rPr>
              <a:t>est </a:t>
            </a:r>
            <a:r>
              <a:rPr sz="1800" b="1" spc="-20" dirty="0">
                <a:latin typeface="Calibri"/>
                <a:cs typeface="Calibri"/>
              </a:rPr>
              <a:t>l’événement</a:t>
            </a:r>
            <a:r>
              <a:rPr sz="1800" b="1" spc="2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certain.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spc="-30" dirty="0">
                <a:latin typeface="Calibri"/>
                <a:cs typeface="Calibri"/>
              </a:rPr>
              <a:t>L’ensemble </a:t>
            </a:r>
            <a:r>
              <a:rPr sz="1800" i="1" spc="-5" dirty="0">
                <a:latin typeface="Calibri"/>
                <a:cs typeface="Calibri"/>
              </a:rPr>
              <a:t>ϕ </a:t>
            </a:r>
            <a:r>
              <a:rPr sz="1800" spc="-10" dirty="0">
                <a:latin typeface="Calibri"/>
                <a:cs typeface="Calibri"/>
              </a:rPr>
              <a:t>contient </a:t>
            </a:r>
            <a:r>
              <a:rPr sz="1800" spc="-5" dirty="0">
                <a:latin typeface="Calibri"/>
                <a:cs typeface="Calibri"/>
              </a:rPr>
              <a:t>aucune possibilité → </a:t>
            </a:r>
            <a:r>
              <a:rPr sz="1800" i="1" spc="-5" dirty="0">
                <a:latin typeface="Calibri"/>
                <a:cs typeface="Calibri"/>
              </a:rPr>
              <a:t>ϕ </a:t>
            </a:r>
            <a:r>
              <a:rPr sz="1800" b="1" spc="-10" dirty="0">
                <a:latin typeface="Calibri"/>
                <a:cs typeface="Calibri"/>
              </a:rPr>
              <a:t>est </a:t>
            </a:r>
            <a:r>
              <a:rPr sz="1800" b="1" spc="-20" dirty="0">
                <a:latin typeface="Calibri"/>
                <a:cs typeface="Calibri"/>
              </a:rPr>
              <a:t>l’événement</a:t>
            </a:r>
            <a:r>
              <a:rPr sz="1800" b="1" spc="1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impossible.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179705">
              <a:lnSpc>
                <a:spcPts val="223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20" dirty="0">
                <a:latin typeface="Calibri"/>
                <a:cs typeface="Calibri"/>
              </a:rPr>
              <a:t>L’événement </a:t>
            </a:r>
            <a:r>
              <a:rPr sz="1800" b="1" u="sng" spc="-10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ontraire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dit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spc="-15" dirty="0">
                <a:latin typeface="Calibri"/>
                <a:cs typeface="Calibri"/>
              </a:rPr>
              <a:t>l’événement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ϵ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5" dirty="0">
                <a:latin typeface="Calibri"/>
                <a:cs typeface="Calibri"/>
              </a:rPr>
              <a:t>admet un événement </a:t>
            </a:r>
            <a:r>
              <a:rPr sz="1800" spc="-15" dirty="0">
                <a:latin typeface="Calibri"/>
                <a:cs typeface="Calibri"/>
              </a:rPr>
              <a:t>contraire </a:t>
            </a:r>
            <a:r>
              <a:rPr sz="1800" dirty="0">
                <a:latin typeface="Calibri"/>
                <a:cs typeface="Calibri"/>
              </a:rPr>
              <a:t>à lui  </a:t>
            </a:r>
            <a:r>
              <a:rPr sz="2700" spc="-7" baseline="1543" dirty="0">
                <a:latin typeface="Calibri"/>
                <a:cs typeface="Calibri"/>
              </a:rPr>
              <a:t>que </a:t>
            </a:r>
            <a:r>
              <a:rPr sz="2700" spc="-60" baseline="1543" dirty="0">
                <a:latin typeface="Calibri"/>
                <a:cs typeface="Calibri"/>
              </a:rPr>
              <a:t>l’on </a:t>
            </a:r>
            <a:r>
              <a:rPr sz="2700" spc="-15" baseline="1543" dirty="0">
                <a:latin typeface="Calibri"/>
                <a:cs typeface="Calibri"/>
              </a:rPr>
              <a:t>note </a:t>
            </a:r>
            <a:r>
              <a:rPr sz="1900" i="1" spc="-20" dirty="0">
                <a:latin typeface="Arial"/>
                <a:cs typeface="Arial"/>
              </a:rPr>
              <a:t>A </a:t>
            </a:r>
            <a:r>
              <a:rPr sz="2700" baseline="1543" dirty="0">
                <a:latin typeface="Calibri"/>
                <a:cs typeface="Calibri"/>
              </a:rPr>
              <a:t>si  </a:t>
            </a:r>
            <a:r>
              <a:rPr sz="2700" i="1" spc="97" baseline="1543" dirty="0">
                <a:latin typeface="Arial"/>
                <a:cs typeface="Arial"/>
              </a:rPr>
              <a:t>A </a:t>
            </a:r>
            <a:r>
              <a:rPr sz="2700" spc="390" baseline="1543" dirty="0">
                <a:latin typeface="Symbol"/>
                <a:cs typeface="Symbol"/>
              </a:rPr>
              <a:t></a:t>
            </a:r>
            <a:r>
              <a:rPr sz="2700" spc="-247" baseline="1543" dirty="0">
                <a:latin typeface="Times New Roman"/>
                <a:cs typeface="Times New Roman"/>
              </a:rPr>
              <a:t> </a:t>
            </a:r>
            <a:r>
              <a:rPr sz="2700" spc="37" baseline="1543" dirty="0">
                <a:latin typeface="Arial"/>
                <a:cs typeface="Arial"/>
              </a:rPr>
              <a:t>\ </a:t>
            </a:r>
            <a:r>
              <a:rPr sz="2700" i="1" spc="97" baseline="1543" dirty="0">
                <a:latin typeface="Arial"/>
                <a:cs typeface="Arial"/>
              </a:rPr>
              <a:t>A </a:t>
            </a:r>
            <a:r>
              <a:rPr sz="2700" spc="-22" baseline="1543" dirty="0">
                <a:latin typeface="Calibri"/>
                <a:cs typeface="Calibri"/>
              </a:rPr>
              <a:t>(l’ensemble </a:t>
            </a:r>
            <a:r>
              <a:rPr sz="2700" baseline="1543" dirty="0">
                <a:latin typeface="Calibri"/>
                <a:cs typeface="Calibri"/>
              </a:rPr>
              <a:t>des </a:t>
            </a:r>
            <a:r>
              <a:rPr sz="2700" spc="-7" baseline="1543" dirty="0">
                <a:latin typeface="Calibri"/>
                <a:cs typeface="Calibri"/>
              </a:rPr>
              <a:t>éléments appartenant </a:t>
            </a:r>
            <a:r>
              <a:rPr sz="2700" baseline="1543" dirty="0">
                <a:latin typeface="Calibri"/>
                <a:cs typeface="Calibri"/>
              </a:rPr>
              <a:t>à </a:t>
            </a:r>
            <a:r>
              <a:rPr sz="2700" spc="7" baseline="1543" dirty="0">
                <a:latin typeface="Symbol"/>
                <a:cs typeface="Symbol"/>
              </a:rPr>
              <a:t></a:t>
            </a:r>
            <a:r>
              <a:rPr sz="2700" spc="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et non pas </a:t>
            </a:r>
            <a:r>
              <a:rPr sz="2700" baseline="1543" dirty="0">
                <a:latin typeface="Calibri"/>
                <a:cs typeface="Calibri"/>
              </a:rPr>
              <a:t>à </a:t>
            </a:r>
            <a:r>
              <a:rPr sz="2700" i="1" spc="-15" baseline="1543" dirty="0">
                <a:latin typeface="Calibri"/>
                <a:cs typeface="Calibri"/>
              </a:rPr>
              <a:t>A</a:t>
            </a:r>
            <a:r>
              <a:rPr sz="2700" spc="-15" baseline="1543" dirty="0">
                <a:latin typeface="Calibri"/>
                <a:cs typeface="Calibri"/>
              </a:rPr>
              <a:t>).</a:t>
            </a:r>
            <a:endParaRPr sz="2700" baseline="154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sz="1800" spc="-5" dirty="0">
                <a:latin typeface="Calibri"/>
                <a:cs typeface="Calibri"/>
              </a:rPr>
              <a:t>Soient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deux événements </a:t>
            </a:r>
            <a:r>
              <a:rPr sz="1800" spc="-10" dirty="0">
                <a:latin typeface="Calibri"/>
                <a:cs typeface="Calibri"/>
              </a:rPr>
              <a:t>tels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2700" i="1" spc="30" baseline="1543" dirty="0">
                <a:latin typeface="Arial"/>
                <a:cs typeface="Arial"/>
              </a:rPr>
              <a:t>A</a:t>
            </a:r>
            <a:r>
              <a:rPr sz="2700" spc="30" baseline="1543" dirty="0">
                <a:latin typeface="Arial"/>
                <a:cs typeface="Arial"/>
              </a:rPr>
              <a:t>,</a:t>
            </a:r>
            <a:r>
              <a:rPr sz="2700" i="1" spc="30" baseline="1543" dirty="0">
                <a:latin typeface="Arial"/>
                <a:cs typeface="Arial"/>
              </a:rPr>
              <a:t>B</a:t>
            </a:r>
            <a:r>
              <a:rPr sz="2700" i="1" spc="-330" baseline="1543" dirty="0">
                <a:latin typeface="Arial"/>
                <a:cs typeface="Arial"/>
              </a:rPr>
              <a:t> </a:t>
            </a:r>
            <a:r>
              <a:rPr sz="2700" spc="405" baseline="1543" dirty="0">
                <a:latin typeface="Symbol"/>
                <a:cs typeface="Symbol"/>
              </a:rPr>
              <a:t></a:t>
            </a:r>
            <a:r>
              <a:rPr sz="2700" spc="-75" baseline="1543" dirty="0">
                <a:latin typeface="Times New Roman"/>
                <a:cs typeface="Times New Roman"/>
              </a:rPr>
              <a:t> </a:t>
            </a:r>
            <a:endParaRPr sz="2700" baseline="1543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Font typeface="Wingdings"/>
              <a:buChar char=""/>
              <a:tabLst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→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l’événement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2700" i="1" spc="112" baseline="1543" dirty="0">
                <a:latin typeface="Arial"/>
                <a:cs typeface="Arial"/>
              </a:rPr>
              <a:t>A</a:t>
            </a:r>
            <a:r>
              <a:rPr sz="2700" i="1" spc="-390" baseline="1543" dirty="0">
                <a:latin typeface="Arial"/>
                <a:cs typeface="Arial"/>
              </a:rPr>
              <a:t> </a:t>
            </a:r>
            <a:r>
              <a:rPr sz="2700" spc="135" baseline="1543" dirty="0">
                <a:latin typeface="Symbol"/>
                <a:cs typeface="Symbol"/>
              </a:rPr>
              <a:t></a:t>
            </a:r>
            <a:r>
              <a:rPr sz="2700" spc="-390" baseline="1543" dirty="0">
                <a:latin typeface="Times New Roman"/>
                <a:cs typeface="Times New Roman"/>
              </a:rPr>
              <a:t> </a:t>
            </a:r>
            <a:r>
              <a:rPr sz="2700" i="1" spc="112" baseline="1543" dirty="0">
                <a:latin typeface="Arial"/>
                <a:cs typeface="Arial"/>
              </a:rPr>
              <a:t>B</a:t>
            </a:r>
            <a:r>
              <a:rPr sz="2700" i="1" spc="-135" baseline="1543" dirty="0">
                <a:latin typeface="Arial"/>
                <a:cs typeface="Arial"/>
              </a:rPr>
              <a:t> </a:t>
            </a:r>
            <a:r>
              <a:rPr sz="2700" spc="127" baseline="1543" dirty="0">
                <a:latin typeface="Symbol"/>
                <a:cs typeface="Symbol"/>
              </a:rPr>
              <a:t></a:t>
            </a:r>
            <a:r>
              <a:rPr sz="2700" spc="-104" baseline="1543" dirty="0">
                <a:latin typeface="Times New Roman"/>
                <a:cs typeface="Times New Roman"/>
              </a:rPr>
              <a:t> </a:t>
            </a:r>
            <a:r>
              <a:rPr sz="2700" spc="135" baseline="1543" dirty="0">
                <a:latin typeface="Symbol"/>
                <a:cs typeface="Symbol"/>
              </a:rPr>
              <a:t></a:t>
            </a:r>
            <a:r>
              <a:rPr sz="2700" spc="240" baseline="1543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est réalisé</a:t>
            </a:r>
            <a:r>
              <a:rPr sz="1800" dirty="0">
                <a:latin typeface="Calibri"/>
                <a:cs typeface="Calibri"/>
              </a:rPr>
              <a:t> si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2700" i="1" spc="67" baseline="4629" dirty="0">
                <a:latin typeface="Arial"/>
                <a:cs typeface="Arial"/>
              </a:rPr>
              <a:t>A</a:t>
            </a:r>
            <a:r>
              <a:rPr sz="2700" i="1" spc="-502" baseline="4629" dirty="0">
                <a:latin typeface="Arial"/>
                <a:cs typeface="Arial"/>
              </a:rPr>
              <a:t> </a:t>
            </a:r>
            <a:r>
              <a:rPr sz="2700" spc="7" baseline="4629" dirty="0">
                <a:latin typeface="Times New Roman"/>
                <a:cs typeface="Times New Roman"/>
              </a:rPr>
              <a:t>et</a:t>
            </a:r>
            <a:r>
              <a:rPr sz="2700" spc="-322" baseline="4629" dirty="0">
                <a:latin typeface="Times New Roman"/>
                <a:cs typeface="Times New Roman"/>
              </a:rPr>
              <a:t> </a:t>
            </a:r>
            <a:r>
              <a:rPr sz="2700" i="1" spc="67" baseline="4629" dirty="0">
                <a:latin typeface="Arial"/>
                <a:cs typeface="Arial"/>
              </a:rPr>
              <a:t>B</a:t>
            </a:r>
            <a:r>
              <a:rPr sz="2700" i="1" spc="157" baseline="4629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réalisent.</a:t>
            </a:r>
            <a:endParaRPr sz="1800">
              <a:latin typeface="Calibri"/>
              <a:cs typeface="Calibri"/>
            </a:endParaRPr>
          </a:p>
          <a:p>
            <a:pPr marL="755015" lvl="1" indent="-285115">
              <a:lnSpc>
                <a:spcPts val="2115"/>
              </a:lnSpc>
              <a:buFont typeface="Wingdings"/>
              <a:buChar char=""/>
              <a:tabLst>
                <a:tab pos="755650" algn="l"/>
                <a:tab pos="3416300" algn="l"/>
              </a:tabLst>
            </a:pPr>
            <a:r>
              <a:rPr sz="1800" spc="-5" dirty="0">
                <a:latin typeface="Calibri"/>
                <a:cs typeface="Calibri"/>
              </a:rPr>
              <a:t>→ </a:t>
            </a:r>
            <a:r>
              <a:rPr sz="1800" spc="-15" dirty="0">
                <a:latin typeface="Calibri"/>
                <a:cs typeface="Calibri"/>
              </a:rPr>
              <a:t>l’événement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2700" i="1" spc="112" baseline="3086" dirty="0">
                <a:latin typeface="Arial"/>
                <a:cs typeface="Arial"/>
              </a:rPr>
              <a:t>A</a:t>
            </a:r>
            <a:r>
              <a:rPr sz="2700" i="1" spc="-382" baseline="3086" dirty="0">
                <a:latin typeface="Arial"/>
                <a:cs typeface="Arial"/>
              </a:rPr>
              <a:t> </a:t>
            </a:r>
            <a:r>
              <a:rPr sz="2700" spc="135" baseline="3086" dirty="0">
                <a:latin typeface="Symbol"/>
                <a:cs typeface="Symbol"/>
              </a:rPr>
              <a:t></a:t>
            </a:r>
            <a:r>
              <a:rPr sz="2700" spc="-382" baseline="3086" dirty="0">
                <a:latin typeface="Times New Roman"/>
                <a:cs typeface="Times New Roman"/>
              </a:rPr>
              <a:t> </a:t>
            </a:r>
            <a:r>
              <a:rPr sz="2700" i="1" spc="112" baseline="3086" dirty="0">
                <a:latin typeface="Arial"/>
                <a:cs typeface="Arial"/>
              </a:rPr>
              <a:t>B</a:t>
            </a:r>
            <a:r>
              <a:rPr sz="2700" i="1" spc="-127" baseline="3086" dirty="0">
                <a:latin typeface="Arial"/>
                <a:cs typeface="Arial"/>
              </a:rPr>
              <a:t> </a:t>
            </a:r>
            <a:r>
              <a:rPr sz="2700" spc="127" baseline="3086" dirty="0">
                <a:latin typeface="Symbol"/>
                <a:cs typeface="Symbol"/>
              </a:rPr>
              <a:t></a:t>
            </a:r>
            <a:r>
              <a:rPr sz="2700" spc="-97" baseline="3086" dirty="0">
                <a:latin typeface="Times New Roman"/>
                <a:cs typeface="Times New Roman"/>
              </a:rPr>
              <a:t> </a:t>
            </a:r>
            <a:r>
              <a:rPr sz="2700" spc="135" baseline="3086" dirty="0">
                <a:latin typeface="Symbol"/>
                <a:cs typeface="Symbol"/>
              </a:rPr>
              <a:t></a:t>
            </a:r>
            <a:r>
              <a:rPr sz="2700" spc="135" baseline="3086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est</a:t>
            </a:r>
            <a:r>
              <a:rPr sz="1800" spc="-10" dirty="0">
                <a:latin typeface="Calibri"/>
                <a:cs typeface="Calibri"/>
              </a:rPr>
              <a:t> réalisé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2700" i="1" spc="75" baseline="-3086" dirty="0">
                <a:latin typeface="Arial"/>
                <a:cs typeface="Arial"/>
              </a:rPr>
              <a:t>A</a:t>
            </a:r>
            <a:r>
              <a:rPr sz="2700" i="1" spc="-509" baseline="-3086" dirty="0">
                <a:latin typeface="Arial"/>
                <a:cs typeface="Arial"/>
              </a:rPr>
              <a:t> </a:t>
            </a:r>
            <a:r>
              <a:rPr sz="2700" spc="30" baseline="-3086" dirty="0">
                <a:latin typeface="Times New Roman"/>
                <a:cs typeface="Times New Roman"/>
              </a:rPr>
              <a:t>ou</a:t>
            </a:r>
            <a:r>
              <a:rPr sz="2700" spc="-345" baseline="-3086" dirty="0">
                <a:latin typeface="Times New Roman"/>
                <a:cs typeface="Times New Roman"/>
              </a:rPr>
              <a:t> </a:t>
            </a:r>
            <a:r>
              <a:rPr sz="2700" i="1" spc="75" baseline="-3086" dirty="0">
                <a:latin typeface="Arial"/>
                <a:cs typeface="Arial"/>
              </a:rPr>
              <a:t>B</a:t>
            </a:r>
            <a:r>
              <a:rPr sz="2700" i="1" spc="307" baseline="-3086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réalise.</a:t>
            </a:r>
            <a:endParaRPr sz="1800">
              <a:latin typeface="Calibri"/>
              <a:cs typeface="Calibri"/>
            </a:endParaRPr>
          </a:p>
          <a:p>
            <a:pPr marL="755015" lvl="1" indent="-285115">
              <a:lnSpc>
                <a:spcPts val="2235"/>
              </a:lnSpc>
              <a:buFont typeface="Wingdings"/>
              <a:buChar char=""/>
              <a:tabLst>
                <a:tab pos="755650" algn="l"/>
                <a:tab pos="4295775" algn="l"/>
              </a:tabLst>
            </a:pPr>
            <a:r>
              <a:rPr sz="1800" spc="-5" dirty="0">
                <a:latin typeface="Calibri"/>
                <a:cs typeface="Calibri"/>
              </a:rPr>
              <a:t>Si 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2700" i="1" spc="82" baseline="4629" dirty="0">
                <a:latin typeface="Arial"/>
                <a:cs typeface="Arial"/>
              </a:rPr>
              <a:t>A</a:t>
            </a:r>
            <a:r>
              <a:rPr sz="2700" i="1" spc="-352" baseline="4629" dirty="0">
                <a:latin typeface="Arial"/>
                <a:cs typeface="Arial"/>
              </a:rPr>
              <a:t> </a:t>
            </a:r>
            <a:r>
              <a:rPr sz="2700" spc="97" baseline="4629" dirty="0">
                <a:latin typeface="Symbol"/>
                <a:cs typeface="Symbol"/>
              </a:rPr>
              <a:t></a:t>
            </a:r>
            <a:r>
              <a:rPr sz="2700" spc="-352" baseline="4629" dirty="0">
                <a:latin typeface="Times New Roman"/>
                <a:cs typeface="Times New Roman"/>
              </a:rPr>
              <a:t> </a:t>
            </a:r>
            <a:r>
              <a:rPr sz="2700" i="1" spc="82" baseline="4629" dirty="0">
                <a:latin typeface="Arial"/>
                <a:cs typeface="Arial"/>
              </a:rPr>
              <a:t>B</a:t>
            </a:r>
            <a:r>
              <a:rPr sz="2700" i="1" spc="-44" baseline="4629" dirty="0">
                <a:latin typeface="Arial"/>
                <a:cs typeface="Arial"/>
              </a:rPr>
              <a:t> </a:t>
            </a:r>
            <a:r>
              <a:rPr sz="2700" spc="67" baseline="4629" dirty="0">
                <a:latin typeface="Symbol"/>
                <a:cs typeface="Symbol"/>
              </a:rPr>
              <a:t></a:t>
            </a:r>
            <a:r>
              <a:rPr sz="2700" spc="-232" baseline="4629" dirty="0">
                <a:latin typeface="Times New Roman"/>
                <a:cs typeface="Times New Roman"/>
              </a:rPr>
              <a:t> </a:t>
            </a:r>
            <a:r>
              <a:rPr sz="2850" i="1" spc="-15" baseline="4385" dirty="0">
                <a:latin typeface="Symbol"/>
                <a:cs typeface="Symbol"/>
              </a:rPr>
              <a:t></a:t>
            </a:r>
            <a:r>
              <a:rPr sz="2850" i="1" spc="60" baseline="43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Arial"/>
                <a:cs typeface="Arial"/>
              </a:rPr>
              <a:t>A</a:t>
            </a:r>
            <a:r>
              <a:rPr sz="1800" i="1" spc="-330" dirty="0">
                <a:latin typeface="Arial"/>
                <a:cs typeface="Arial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et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Arial"/>
                <a:cs typeface="Arial"/>
              </a:rPr>
              <a:t>B	</a:t>
            </a:r>
            <a:r>
              <a:rPr sz="1800" spc="-5" dirty="0">
                <a:latin typeface="Calibri"/>
                <a:cs typeface="Calibri"/>
              </a:rPr>
              <a:t>sont des événements </a:t>
            </a:r>
            <a:r>
              <a:rPr sz="1800" spc="-10" dirty="0">
                <a:latin typeface="Calibri"/>
                <a:cs typeface="Calibri"/>
              </a:rPr>
              <a:t>incompatibles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(disjoints)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9" y="864095"/>
                </a:lnTo>
                <a:lnTo>
                  <a:pt x="914398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9" y="864095"/>
                </a:lnTo>
                <a:lnTo>
                  <a:pt x="914398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62940"/>
            <a:ext cx="26517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</a:t>
            </a:r>
            <a:r>
              <a:rPr spc="-10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376" y="1011301"/>
            <a:ext cx="816800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spc="-5" dirty="0">
                <a:latin typeface="Calibri"/>
                <a:cs typeface="Calibri"/>
              </a:rPr>
              <a:t>4: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10" dirty="0">
                <a:latin typeface="Calibri"/>
                <a:cs typeface="Calibri"/>
              </a:rPr>
              <a:t>opérations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5" dirty="0">
                <a:latin typeface="Calibri"/>
                <a:cs typeface="Calibri"/>
              </a:rPr>
              <a:t>les </a:t>
            </a:r>
            <a:r>
              <a:rPr sz="1800" dirty="0">
                <a:latin typeface="Calibri"/>
                <a:cs typeface="Calibri"/>
              </a:rPr>
              <a:t>ensembles </a:t>
            </a:r>
            <a:r>
              <a:rPr sz="1800" spc="-10" dirty="0">
                <a:latin typeface="Calibri"/>
                <a:cs typeface="Calibri"/>
              </a:rPr>
              <a:t>s’interprètent,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termes </a:t>
            </a:r>
            <a:r>
              <a:rPr sz="1800" spc="-15" dirty="0">
                <a:latin typeface="Calibri"/>
                <a:cs typeface="Calibri"/>
              </a:rPr>
              <a:t>d’évènement,  </a:t>
            </a:r>
            <a:r>
              <a:rPr sz="1800" spc="-10" dirty="0">
                <a:latin typeface="Calibri"/>
                <a:cs typeface="Calibri"/>
              </a:rPr>
              <a:t>comme </a:t>
            </a:r>
            <a:r>
              <a:rPr sz="1800" dirty="0">
                <a:latin typeface="Calibri"/>
                <a:cs typeface="Calibri"/>
              </a:rPr>
              <a:t>indique </a:t>
            </a:r>
            <a:r>
              <a:rPr sz="1800" spc="-5" dirty="0">
                <a:latin typeface="Calibri"/>
                <a:cs typeface="Calibri"/>
              </a:rPr>
              <a:t>ci-dessous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4865" y="439474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86" y="0"/>
                </a:lnTo>
              </a:path>
            </a:pathLst>
          </a:custGeom>
          <a:ln w="9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7182" y="1710182"/>
          <a:ext cx="8641016" cy="445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76"/>
                <a:gridCol w="432054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Ensemble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Evènement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48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L’espace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fondamental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Ω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Evenement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certain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3163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L’ensemble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vide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ϕ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Evenement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impossible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327150">
                        <a:lnSpc>
                          <a:spcPts val="2405"/>
                        </a:lnSpc>
                        <a:tabLst>
                          <a:tab pos="318452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singlton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{λ}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	</a:t>
                      </a:r>
                      <a:r>
                        <a:rPr sz="3075" i="1" spc="-22" baseline="-6775" dirty="0">
                          <a:latin typeface="Symbol"/>
                          <a:cs typeface="Symbol"/>
                        </a:rPr>
                        <a:t></a:t>
                      </a:r>
                      <a:r>
                        <a:rPr sz="3075" i="1" spc="-345" baseline="-67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25" spc="247" baseline="-7122" dirty="0">
                          <a:latin typeface="Symbol"/>
                          <a:cs typeface="Symbol"/>
                        </a:rPr>
                        <a:t></a:t>
                      </a:r>
                      <a:r>
                        <a:rPr sz="2925" spc="-390" baseline="-7122" dirty="0">
                          <a:latin typeface="Times New Roman"/>
                          <a:cs typeface="Times New Roman"/>
                        </a:rPr>
                        <a:t> </a:t>
                      </a:r>
                      <a:endParaRPr sz="2925" baseline="-712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evenement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elementaire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sous-ensemble A de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Ω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evenement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i="1" spc="-15" dirty="0">
                          <a:latin typeface="Symbol"/>
                          <a:cs typeface="Symbol"/>
                        </a:rPr>
                        <a:t>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195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45" dirty="0">
                          <a:latin typeface="Arial"/>
                          <a:cs typeface="Arial"/>
                        </a:rPr>
                        <a:t>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λ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réalisation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possible de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950" i="1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i="1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60" dirty="0">
                          <a:latin typeface="Symbol"/>
                          <a:cs typeface="Symbol"/>
                        </a:rPr>
                        <a:t></a:t>
                      </a:r>
                      <a:r>
                        <a:rPr sz="19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55" dirty="0">
                          <a:latin typeface="Arial"/>
                          <a:cs typeface="Arial"/>
                        </a:rPr>
                        <a:t>B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realise alors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l’est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585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complementaire</a:t>
                      </a:r>
                      <a:r>
                        <a:rPr sz="1800" spc="-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25" i="1" spc="82" baseline="-8547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925" i="1" spc="-157" baseline="-854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925" spc="405" baseline="-8547" dirty="0">
                          <a:latin typeface="Symbol"/>
                          <a:cs typeface="Symbol"/>
                        </a:rPr>
                        <a:t></a:t>
                      </a:r>
                      <a:r>
                        <a:rPr sz="2925" spc="-225" baseline="-854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25" spc="30" baseline="-8547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2925" spc="-89" baseline="-854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925" i="1" spc="82" baseline="-8547" dirty="0">
                          <a:latin typeface="Arial"/>
                          <a:cs typeface="Arial"/>
                        </a:rPr>
                        <a:t>A</a:t>
                      </a:r>
                      <a:endParaRPr sz="2925" baseline="-854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Evenement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contraire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13335" algn="ctr">
                        <a:lnSpc>
                          <a:spcPts val="2195"/>
                        </a:lnSpc>
                      </a:pPr>
                      <a:r>
                        <a:rPr sz="1950" i="1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i="1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65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195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55" dirty="0">
                          <a:latin typeface="Arial"/>
                          <a:cs typeface="Arial"/>
                        </a:rPr>
                        <a:t>B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Realisation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simultanee de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950" i="1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i="1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65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195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55" dirty="0">
                          <a:latin typeface="Arial"/>
                          <a:cs typeface="Arial"/>
                        </a:rPr>
                        <a:t>B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Realisation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 marL="3359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i="1" spc="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i="1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55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195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5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4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15" dirty="0">
                          <a:latin typeface="Symbol"/>
                          <a:cs typeface="Symbol"/>
                        </a:rPr>
                        <a:t></a:t>
                      </a:r>
                      <a:endParaRPr sz="20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Les evenements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incompatible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7" baseline="-7122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925" i="1" spc="7" baseline="-7122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50" i="1" spc="7" baseline="-40404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2925" spc="-15" baseline="-7122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650" i="1" spc="-15" baseline="-40404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50" spc="-15" baseline="-40404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1650" i="1" spc="-15" baseline="-40404" dirty="0">
                          <a:latin typeface="Arial"/>
                          <a:cs typeface="Arial"/>
                        </a:rPr>
                        <a:t>I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une partition denombrable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Ω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95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950" i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50" i="1" spc="7" baseline="-25252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950" spc="-1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650" i="1" spc="-15" baseline="-25252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50" spc="-15" baseline="-25252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1650" i="1" spc="-15" baseline="-25252" dirty="0">
                          <a:latin typeface="Arial"/>
                          <a:cs typeface="Arial"/>
                        </a:rPr>
                        <a:t>I  </a:t>
                      </a:r>
                      <a:r>
                        <a:rPr sz="2700" spc="-15" baseline="3086" dirty="0">
                          <a:latin typeface="Calibri"/>
                          <a:cs typeface="Calibri"/>
                        </a:rPr>
                        <a:t>est </a:t>
                      </a:r>
                      <a:r>
                        <a:rPr sz="2700" spc="-7" baseline="3086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2700" spc="-22" baseline="3086" dirty="0">
                          <a:latin typeface="Calibri"/>
                          <a:cs typeface="Calibri"/>
                        </a:rPr>
                        <a:t>système </a:t>
                      </a:r>
                      <a:r>
                        <a:rPr sz="2700" spc="-7" baseline="3086" dirty="0">
                          <a:latin typeface="Calibri"/>
                          <a:cs typeface="Calibri"/>
                        </a:rPr>
                        <a:t>complet</a:t>
                      </a:r>
                      <a:r>
                        <a:rPr sz="2700" spc="187" baseline="308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22" baseline="3086" dirty="0">
                          <a:latin typeface="Calibri"/>
                          <a:cs typeface="Calibri"/>
                        </a:rPr>
                        <a:t>d’évènements</a:t>
                      </a:r>
                      <a:endParaRPr sz="2700" baseline="3086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2"/>
              </a:rPr>
              <a:t>ahmad.karfoul@univ-rennes1.fr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41757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Espaces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probabilisées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2634234"/>
            <a:ext cx="2235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5454" y="2634234"/>
            <a:ext cx="3726179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est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5" dirty="0">
                <a:latin typeface="Calibri"/>
                <a:cs typeface="Calibri"/>
              </a:rPr>
              <a:t>suite </a:t>
            </a:r>
            <a:r>
              <a:rPr sz="2000" spc="-20" dirty="0">
                <a:latin typeface="Calibri"/>
                <a:cs typeface="Calibri"/>
              </a:rPr>
              <a:t>d’éléments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b="1" dirty="0">
                <a:latin typeface="Blackadder ITC"/>
                <a:cs typeface="Blackadder ITC"/>
              </a:rPr>
              <a:t>F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alors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8253" y="2634234"/>
            <a:ext cx="3340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794" y="2959227"/>
            <a:ext cx="335787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stable </a:t>
            </a:r>
            <a:r>
              <a:rPr sz="2000" spc="-5" dirty="0">
                <a:latin typeface="Calibri"/>
                <a:cs typeface="Calibri"/>
              </a:rPr>
              <a:t>par réunion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dénombrable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1129791"/>
            <a:ext cx="8425815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indent="-144780">
              <a:lnSpc>
                <a:spcPts val="2335"/>
              </a:lnSpc>
              <a:buFont typeface="Arial"/>
              <a:buChar char="•"/>
              <a:tabLst>
                <a:tab pos="157480" algn="l"/>
              </a:tabLst>
            </a:pPr>
            <a:r>
              <a:rPr sz="2000" b="1" dirty="0">
                <a:latin typeface="Calibri"/>
                <a:cs typeface="Calibri"/>
              </a:rPr>
              <a:t>Une </a:t>
            </a:r>
            <a:r>
              <a:rPr sz="2000" b="1" spc="-5" dirty="0">
                <a:latin typeface="Calibri"/>
                <a:cs typeface="Calibri"/>
              </a:rPr>
              <a:t>tribu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appel tribu (</a:t>
            </a:r>
            <a:r>
              <a:rPr sz="2000" dirty="0">
                <a:latin typeface="Times New Roman"/>
                <a:cs typeface="Times New Roman"/>
              </a:rPr>
              <a:t>ϭ – algèbre d’événements, </a:t>
            </a:r>
            <a:r>
              <a:rPr sz="2000" spc="-5" dirty="0">
                <a:latin typeface="Times New Roman"/>
                <a:cs typeface="Times New Roman"/>
              </a:rPr>
              <a:t>familles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d’événements</a:t>
            </a:r>
            <a:endParaRPr sz="2000">
              <a:latin typeface="Times New Roman"/>
              <a:cs typeface="Times New Roman"/>
            </a:endParaRPr>
          </a:p>
          <a:p>
            <a:pPr marL="1282065">
              <a:lnSpc>
                <a:spcPts val="2335"/>
              </a:lnSpc>
            </a:pPr>
            <a:r>
              <a:rPr sz="2000" spc="-5" dirty="0">
                <a:latin typeface="Times New Roman"/>
                <a:cs typeface="Times New Roman"/>
              </a:rPr>
              <a:t>observables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sur Ω </a:t>
            </a:r>
            <a:r>
              <a:rPr sz="2000" spc="-10" dirty="0">
                <a:latin typeface="Calibri"/>
                <a:cs typeface="Calibri"/>
              </a:rPr>
              <a:t>toute </a:t>
            </a:r>
            <a:r>
              <a:rPr sz="2000" dirty="0">
                <a:latin typeface="Calibri"/>
                <a:cs typeface="Calibri"/>
              </a:rPr>
              <a:t>partie </a:t>
            </a:r>
            <a:r>
              <a:rPr sz="2000" b="1" dirty="0">
                <a:latin typeface="Blackadder ITC"/>
                <a:cs typeface="Blackadder ITC"/>
              </a:rPr>
              <a:t>F </a:t>
            </a:r>
            <a:r>
              <a:rPr sz="2000" dirty="0">
                <a:latin typeface="Times New Roman"/>
                <a:cs typeface="Times New Roman"/>
              </a:rPr>
              <a:t>de </a:t>
            </a:r>
            <a:r>
              <a:rPr sz="2000" dirty="0">
                <a:latin typeface="Blackadder ITC"/>
                <a:cs typeface="Blackadder ITC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(Ω) (puissance de Ω) </a:t>
            </a:r>
            <a:r>
              <a:rPr sz="2000" spc="-5" dirty="0">
                <a:latin typeface="Times New Roman"/>
                <a:cs typeface="Times New Roman"/>
              </a:rPr>
              <a:t>telle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384300">
              <a:lnSpc>
                <a:spcPts val="2400"/>
              </a:lnSpc>
              <a:tabLst>
                <a:tab pos="2707005" algn="l"/>
              </a:tabLst>
            </a:pPr>
            <a:r>
              <a:rPr sz="2000" b="1" dirty="0">
                <a:latin typeface="Times New Roman"/>
                <a:cs typeface="Times New Roman"/>
              </a:rPr>
              <a:t>1.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3075" spc="202" baseline="1355" dirty="0">
                <a:latin typeface="Symbol"/>
                <a:cs typeface="Symbol"/>
              </a:rPr>
              <a:t></a:t>
            </a:r>
            <a:r>
              <a:rPr sz="3225" i="1" spc="202" baseline="1291" dirty="0">
                <a:latin typeface="Blackadder ITC"/>
                <a:cs typeface="Blackadder ITC"/>
              </a:rPr>
              <a:t>F	</a:t>
            </a:r>
            <a:r>
              <a:rPr sz="3225" i="1" u="sng" spc="187" baseline="1291" dirty="0">
                <a:latin typeface="Blackadder ITC"/>
                <a:cs typeface="Blackadder ITC"/>
              </a:rPr>
              <a:t> </a:t>
            </a:r>
            <a:r>
              <a:rPr sz="3225" i="1" u="sng" spc="-37" baseline="1291" dirty="0">
                <a:latin typeface="Blackadder ITC"/>
                <a:cs typeface="Blackadder ITC"/>
              </a:rPr>
              <a:t> </a:t>
            </a:r>
            <a:endParaRPr sz="3225" baseline="1291">
              <a:latin typeface="Blackadder ITC"/>
              <a:cs typeface="Blackadder ITC"/>
            </a:endParaRPr>
          </a:p>
          <a:p>
            <a:pPr marL="1384300">
              <a:lnSpc>
                <a:spcPts val="2400"/>
              </a:lnSpc>
              <a:tabLst>
                <a:tab pos="2578735" algn="l"/>
              </a:tabLst>
            </a:pPr>
            <a:r>
              <a:rPr sz="2000" b="1" dirty="0">
                <a:latin typeface="Times New Roman"/>
                <a:cs typeface="Times New Roman"/>
              </a:rPr>
              <a:t>2.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3075" spc="22" baseline="5420" dirty="0">
                <a:latin typeface="Symbol"/>
                <a:cs typeface="Symbol"/>
              </a:rPr>
              <a:t></a:t>
            </a:r>
            <a:r>
              <a:rPr sz="3075" i="1" spc="22" baseline="5420" dirty="0">
                <a:latin typeface="Arial"/>
                <a:cs typeface="Arial"/>
              </a:rPr>
              <a:t>A</a:t>
            </a:r>
            <a:r>
              <a:rPr sz="3075" i="1" spc="-502" baseline="5420" dirty="0">
                <a:latin typeface="Arial"/>
                <a:cs typeface="Arial"/>
              </a:rPr>
              <a:t> </a:t>
            </a:r>
            <a:r>
              <a:rPr sz="3075" spc="75" baseline="5420" dirty="0">
                <a:latin typeface="Symbol"/>
                <a:cs typeface="Symbol"/>
              </a:rPr>
              <a:t></a:t>
            </a:r>
            <a:r>
              <a:rPr sz="3225" i="1" spc="75" baseline="5167" dirty="0">
                <a:latin typeface="Blackadder ITC"/>
                <a:cs typeface="Blackadder ITC"/>
              </a:rPr>
              <a:t>F	</a:t>
            </a:r>
            <a:r>
              <a:rPr sz="3225" i="1" spc="-7" baseline="5167" dirty="0">
                <a:latin typeface="Blackadder ITC"/>
                <a:cs typeface="Blackadder ITC"/>
              </a:rPr>
              <a:t>, </a:t>
            </a:r>
            <a:r>
              <a:rPr sz="3075" i="1" spc="82" baseline="5420" dirty="0">
                <a:latin typeface="Arial"/>
                <a:cs typeface="Arial"/>
              </a:rPr>
              <a:t>A </a:t>
            </a:r>
            <a:r>
              <a:rPr sz="3075" spc="75" baseline="5420" dirty="0">
                <a:latin typeface="Symbol"/>
                <a:cs typeface="Symbol"/>
              </a:rPr>
              <a:t></a:t>
            </a:r>
            <a:r>
              <a:rPr sz="3225" i="1" spc="75" baseline="5167" dirty="0">
                <a:latin typeface="Blackadder ITC"/>
                <a:cs typeface="Blackadder ITC"/>
              </a:rPr>
              <a:t>F  </a:t>
            </a:r>
            <a:r>
              <a:rPr sz="3075" spc="127" baseline="5420" dirty="0">
                <a:latin typeface="Symbol"/>
                <a:cs typeface="Symbol"/>
              </a:rPr>
              <a:t></a:t>
            </a:r>
            <a:r>
              <a:rPr sz="3075" spc="127" baseline="54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Blackadder ITC"/>
                <a:cs typeface="Blackadder ITC"/>
              </a:rPr>
              <a:t>F</a:t>
            </a:r>
            <a:r>
              <a:rPr sz="2000" b="1" spc="-50" dirty="0">
                <a:latin typeface="Blackadder ITC"/>
                <a:cs typeface="Blackadder ITC"/>
              </a:rPr>
              <a:t> </a:t>
            </a:r>
            <a:r>
              <a:rPr sz="2000" spc="-10" dirty="0">
                <a:latin typeface="Calibri"/>
                <a:cs typeface="Calibri"/>
              </a:rPr>
              <a:t>est stable </a:t>
            </a:r>
            <a:r>
              <a:rPr sz="2000" spc="-5" dirty="0">
                <a:latin typeface="Calibri"/>
                <a:cs typeface="Calibri"/>
              </a:rPr>
              <a:t>par passage </a:t>
            </a:r>
            <a:r>
              <a:rPr sz="2000" dirty="0">
                <a:latin typeface="Calibri"/>
                <a:cs typeface="Calibri"/>
              </a:rPr>
              <a:t>au </a:t>
            </a:r>
            <a:r>
              <a:rPr sz="2000" spc="-10" dirty="0">
                <a:latin typeface="Calibri"/>
                <a:cs typeface="Calibri"/>
              </a:rPr>
              <a:t>complémentaire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794" y="2638066"/>
            <a:ext cx="937894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baseline="2777" dirty="0">
                <a:latin typeface="Calibri"/>
                <a:cs typeface="Calibri"/>
              </a:rPr>
              <a:t>Si</a:t>
            </a:r>
            <a:r>
              <a:rPr sz="3000" b="1" spc="-427" baseline="2777" dirty="0">
                <a:latin typeface="Calibri"/>
                <a:cs typeface="Calibri"/>
              </a:rPr>
              <a:t> 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i="1" spc="10" dirty="0">
                <a:latin typeface="Arial"/>
                <a:cs typeface="Arial"/>
              </a:rPr>
              <a:t>A</a:t>
            </a:r>
            <a:r>
              <a:rPr sz="1800" i="1" spc="15" baseline="-25462" dirty="0">
                <a:latin typeface="Arial"/>
                <a:cs typeface="Arial"/>
              </a:rPr>
              <a:t>n </a:t>
            </a:r>
            <a:r>
              <a:rPr sz="2050" spc="-15" dirty="0">
                <a:latin typeface="Arial"/>
                <a:cs typeface="Arial"/>
              </a:rPr>
              <a:t>)</a:t>
            </a:r>
            <a:r>
              <a:rPr sz="1800" i="1" spc="-22" baseline="-25462" dirty="0">
                <a:latin typeface="Arial"/>
                <a:cs typeface="Arial"/>
              </a:rPr>
              <a:t>n</a:t>
            </a:r>
            <a:r>
              <a:rPr sz="1800" spc="-22" baseline="-25462" dirty="0">
                <a:latin typeface="Symbol"/>
                <a:cs typeface="Symbol"/>
              </a:rPr>
              <a:t></a:t>
            </a:r>
            <a:endParaRPr sz="1800" baseline="-25462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22343" y="2792643"/>
            <a:ext cx="165524" cy="236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83321" y="2983726"/>
            <a:ext cx="166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i="1" spc="10" dirty="0">
                <a:latin typeface="Arial"/>
                <a:cs typeface="Arial"/>
              </a:rPr>
              <a:t>n</a:t>
            </a:r>
            <a:r>
              <a:rPr sz="850" spc="15" dirty="0">
                <a:latin typeface="Symbol"/>
                <a:cs typeface="Symbol"/>
              </a:rPr>
              <a:t>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5096" y="2965494"/>
            <a:ext cx="434809" cy="186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1598" y="2607362"/>
            <a:ext cx="1043329" cy="410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7860" y="2595591"/>
            <a:ext cx="69913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0" dirty="0">
                <a:latin typeface="Arial"/>
                <a:cs typeface="Arial"/>
              </a:rPr>
              <a:t>A</a:t>
            </a:r>
            <a:r>
              <a:rPr sz="1800" i="1" spc="-89" baseline="-25462" dirty="0">
                <a:latin typeface="Arial"/>
                <a:cs typeface="Arial"/>
              </a:rPr>
              <a:t>n</a:t>
            </a:r>
            <a:r>
              <a:rPr sz="1800" i="1" spc="179" baseline="-25462" dirty="0">
                <a:latin typeface="Arial"/>
                <a:cs typeface="Arial"/>
              </a:rPr>
              <a:t> </a:t>
            </a:r>
            <a:r>
              <a:rPr sz="2050" spc="35" dirty="0">
                <a:latin typeface="Symbol"/>
                <a:cs typeface="Symbol"/>
              </a:rPr>
              <a:t></a:t>
            </a:r>
            <a:r>
              <a:rPr sz="2150" i="1" spc="35" dirty="0">
                <a:latin typeface="Blackadder ITC"/>
                <a:cs typeface="Blackadder ITC"/>
              </a:rPr>
              <a:t>F</a:t>
            </a:r>
            <a:endParaRPr sz="2150">
              <a:latin typeface="Blackadder ITC"/>
              <a:cs typeface="Blackadder IT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5"/>
              </a:rPr>
              <a:t>ahmad.karfoul@univ-rennes1.fr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  <p:sp>
        <p:nvSpPr>
          <p:cNvPr id="20" name="object 20"/>
          <p:cNvSpPr txBox="1"/>
          <p:nvPr/>
        </p:nvSpPr>
        <p:spPr>
          <a:xfrm>
            <a:off x="64109" y="3606038"/>
            <a:ext cx="8633460" cy="166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14350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partir de la definition </a:t>
            </a:r>
            <a:r>
              <a:rPr sz="1800" spc="-10" dirty="0">
                <a:latin typeface="Calibri"/>
                <a:cs typeface="Calibri"/>
              </a:rPr>
              <a:t>précédente </a:t>
            </a:r>
            <a:r>
              <a:rPr sz="1800" spc="-5" dirty="0">
                <a:latin typeface="Calibri"/>
                <a:cs typeface="Calibri"/>
              </a:rPr>
              <a:t>la tribu </a:t>
            </a:r>
            <a:r>
              <a:rPr sz="1800" u="heavy" dirty="0">
                <a:latin typeface="Calibri"/>
                <a:cs typeface="Calibri"/>
              </a:rPr>
              <a:t>doit </a:t>
            </a:r>
            <a:r>
              <a:rPr sz="1800" u="heavy" spc="-10" dirty="0">
                <a:latin typeface="Calibri"/>
                <a:cs typeface="Calibri"/>
              </a:rPr>
              <a:t>contenir </a:t>
            </a:r>
            <a:r>
              <a:rPr sz="1800" u="heavy" dirty="0">
                <a:latin typeface="Calibri"/>
                <a:cs typeface="Calibri"/>
              </a:rPr>
              <a:t>Ω </a:t>
            </a:r>
            <a:r>
              <a:rPr sz="1800" u="heavy" spc="-5" dirty="0">
                <a:latin typeface="Calibri"/>
                <a:cs typeface="Calibri"/>
              </a:rPr>
              <a:t>et φ </a:t>
            </a:r>
            <a:r>
              <a:rPr sz="1800" spc="-5" dirty="0">
                <a:latin typeface="Calibri"/>
                <a:cs typeface="Calibri"/>
              </a:rPr>
              <a:t>et doit </a:t>
            </a:r>
            <a:r>
              <a:rPr sz="1800" spc="-10" dirty="0">
                <a:latin typeface="Calibri"/>
                <a:cs typeface="Calibri"/>
              </a:rPr>
              <a:t>être </a:t>
            </a:r>
            <a:r>
              <a:rPr sz="1800" u="heavy" spc="-10" dirty="0">
                <a:latin typeface="Calibri"/>
                <a:cs typeface="Calibri"/>
              </a:rPr>
              <a:t>stable </a:t>
            </a:r>
            <a:r>
              <a:rPr sz="1800" u="heavy" dirty="0">
                <a:latin typeface="Calibri"/>
                <a:cs typeface="Calibri"/>
              </a:rPr>
              <a:t>par  </a:t>
            </a:r>
            <a:r>
              <a:rPr sz="1800" u="heavy" spc="-5" dirty="0">
                <a:latin typeface="Calibri"/>
                <a:cs typeface="Calibri"/>
              </a:rPr>
              <a:t>passage </a:t>
            </a:r>
            <a:r>
              <a:rPr sz="1800" u="heavy" dirty="0">
                <a:latin typeface="Calibri"/>
                <a:cs typeface="Calibri"/>
              </a:rPr>
              <a:t>au </a:t>
            </a:r>
            <a:r>
              <a:rPr sz="1800" u="heavy" spc="-10" dirty="0">
                <a:latin typeface="Calibri"/>
                <a:cs typeface="Calibri"/>
              </a:rPr>
              <a:t>complementaire, stable </a:t>
            </a:r>
            <a:r>
              <a:rPr sz="1800" u="heavy" dirty="0">
                <a:latin typeface="Calibri"/>
                <a:cs typeface="Calibri"/>
              </a:rPr>
              <a:t>par </a:t>
            </a:r>
            <a:r>
              <a:rPr sz="1800" u="heavy" spc="-5" dirty="0">
                <a:latin typeface="Calibri"/>
                <a:cs typeface="Calibri"/>
              </a:rPr>
              <a:t>union denombrable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u="heavy" spc="-10" dirty="0">
                <a:latin typeface="Calibri"/>
                <a:cs typeface="Calibri"/>
              </a:rPr>
              <a:t>stable </a:t>
            </a:r>
            <a:r>
              <a:rPr sz="1800" u="heavy" spc="-5" dirty="0">
                <a:latin typeface="Calibri"/>
                <a:cs typeface="Calibri"/>
              </a:rPr>
              <a:t>par </a:t>
            </a:r>
            <a:r>
              <a:rPr sz="1800" u="heavy" spc="-10" dirty="0">
                <a:latin typeface="Calibri"/>
                <a:cs typeface="Calibri"/>
              </a:rPr>
              <a:t>intersection  </a:t>
            </a:r>
            <a:r>
              <a:rPr sz="1800" u="heavy" spc="-5" dirty="0">
                <a:latin typeface="Calibri"/>
                <a:cs typeface="Calibri"/>
              </a:rPr>
              <a:t>dénombrable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5 : </a:t>
            </a:r>
            <a:r>
              <a:rPr sz="1800" dirty="0">
                <a:latin typeface="Calibri"/>
                <a:cs typeface="Calibri"/>
              </a:rPr>
              <a:t>Il </a:t>
            </a:r>
            <a:r>
              <a:rPr sz="1800" spc="-5" dirty="0">
                <a:latin typeface="Calibri"/>
                <a:cs typeface="Calibri"/>
              </a:rPr>
              <a:t>suffit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pratique </a:t>
            </a:r>
            <a:r>
              <a:rPr sz="1800" spc="-25" dirty="0">
                <a:latin typeface="Calibri"/>
                <a:cs typeface="Calibri"/>
              </a:rPr>
              <a:t>d’exiger </a:t>
            </a:r>
            <a:r>
              <a:rPr sz="1800" spc="-10" dirty="0">
                <a:latin typeface="Calibri"/>
                <a:cs typeface="Calibri"/>
              </a:rPr>
              <a:t>qu’une </a:t>
            </a:r>
            <a:r>
              <a:rPr sz="1800" spc="-5" dirty="0">
                <a:latin typeface="Calibri"/>
                <a:cs typeface="Calibri"/>
              </a:rPr>
              <a:t>tribu </a:t>
            </a:r>
            <a:r>
              <a:rPr sz="1800" spc="-10" dirty="0">
                <a:latin typeface="Calibri"/>
                <a:cs typeface="Calibri"/>
              </a:rPr>
              <a:t>contient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soit </a:t>
            </a:r>
            <a:r>
              <a:rPr sz="1800" spc="-10" dirty="0">
                <a:latin typeface="Calibri"/>
                <a:cs typeface="Calibri"/>
              </a:rPr>
              <a:t>stable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au </a:t>
            </a:r>
            <a:r>
              <a:rPr sz="1800" spc="-10" dirty="0">
                <a:latin typeface="Calibri"/>
                <a:cs typeface="Calibri"/>
              </a:rPr>
              <a:t>complémentaire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spc="-10" dirty="0">
                <a:latin typeface="Calibri"/>
                <a:cs typeface="Calibri"/>
              </a:rPr>
              <a:t>stable </a:t>
            </a:r>
            <a:r>
              <a:rPr sz="1800" spc="-5" dirty="0">
                <a:latin typeface="Calibri"/>
                <a:cs typeface="Calibri"/>
              </a:rPr>
              <a:t>par union dénombrable.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Justification?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23"/>
            <a:ext cx="9144000" cy="864235"/>
          </a:xfrm>
          <a:custGeom>
            <a:avLst/>
            <a:gdLst/>
            <a:ahLst/>
            <a:cxnLst/>
            <a:rect l="l" t="t" r="r" b="b"/>
            <a:pathLst>
              <a:path w="9144000" h="864235">
                <a:moveTo>
                  <a:pt x="0" y="864095"/>
                </a:moveTo>
                <a:lnTo>
                  <a:pt x="9143988" y="864095"/>
                </a:lnTo>
                <a:lnTo>
                  <a:pt x="914398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82" y="174878"/>
            <a:ext cx="417576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pc="-5" dirty="0">
                <a:latin typeface="Calibri"/>
                <a:cs typeface="Calibri"/>
              </a:rPr>
              <a:t>I.	Espaces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probabilisées</a:t>
            </a:r>
          </a:p>
        </p:txBody>
      </p:sp>
      <p:sp>
        <p:nvSpPr>
          <p:cNvPr id="5" name="object 5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200" y="961009"/>
            <a:ext cx="8265159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EX. :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Ecrire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la tribu associée a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l’expérience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aléatoire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définie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par le lancer une seule</a:t>
            </a:r>
            <a:r>
              <a:rPr sz="1800" b="1" spc="-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fois  d’une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pièce  dont les deux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côtés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sont</a:t>
            </a:r>
            <a:r>
              <a:rPr sz="1800" b="1" spc="-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identiques.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09" y="1372742"/>
            <a:ext cx="8724900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665" indent="-130810">
              <a:lnSpc>
                <a:spcPts val="3015"/>
              </a:lnSpc>
              <a:buFont typeface="Arial"/>
              <a:buChar char="•"/>
              <a:tabLst>
                <a:tab pos="1130300" algn="l"/>
              </a:tabLst>
            </a:pPr>
            <a:r>
              <a:rPr sz="1800" spc="-20" dirty="0">
                <a:latin typeface="Calibri"/>
                <a:cs typeface="Calibri"/>
              </a:rPr>
              <a:t>l’espace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fondamentale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3225" spc="89" baseline="-7751" dirty="0">
                <a:latin typeface="Symbol"/>
                <a:cs typeface="Symbol"/>
              </a:rPr>
              <a:t></a:t>
            </a:r>
            <a:r>
              <a:rPr sz="3225" spc="-30" baseline="-7751" dirty="0">
                <a:latin typeface="Times New Roman"/>
                <a:cs typeface="Times New Roman"/>
              </a:rPr>
              <a:t> </a:t>
            </a:r>
            <a:r>
              <a:rPr sz="3225" spc="67" baseline="-7751" dirty="0">
                <a:latin typeface="Symbol"/>
                <a:cs typeface="Symbol"/>
              </a:rPr>
              <a:t></a:t>
            </a:r>
            <a:r>
              <a:rPr sz="3225" spc="-262" baseline="-7751" dirty="0">
                <a:latin typeface="Times New Roman"/>
                <a:cs typeface="Times New Roman"/>
              </a:rPr>
              <a:t> </a:t>
            </a:r>
            <a:r>
              <a:rPr sz="4350" spc="-97" baseline="-8620" dirty="0">
                <a:latin typeface="Symbol"/>
                <a:cs typeface="Symbol"/>
              </a:rPr>
              <a:t></a:t>
            </a:r>
            <a:r>
              <a:rPr sz="3225" i="1" spc="-97" baseline="-7751" dirty="0">
                <a:latin typeface="Arial"/>
                <a:cs typeface="Arial"/>
              </a:rPr>
              <a:t>p</a:t>
            </a:r>
            <a:r>
              <a:rPr sz="3225" spc="-97" baseline="-7751" dirty="0">
                <a:latin typeface="Arial"/>
                <a:cs typeface="Arial"/>
              </a:rPr>
              <a:t>,</a:t>
            </a:r>
            <a:r>
              <a:rPr sz="3225" i="1" spc="-97" baseline="-7751" dirty="0">
                <a:latin typeface="Arial"/>
                <a:cs typeface="Arial"/>
              </a:rPr>
              <a:t>f</a:t>
            </a:r>
            <a:r>
              <a:rPr sz="3225" i="1" spc="-547" baseline="-7751" dirty="0">
                <a:latin typeface="Arial"/>
                <a:cs typeface="Arial"/>
              </a:rPr>
              <a:t> </a:t>
            </a:r>
            <a:r>
              <a:rPr sz="4350" spc="-509" baseline="-8620" dirty="0">
                <a:latin typeface="Symbol"/>
                <a:cs typeface="Symbol"/>
              </a:rPr>
              <a:t></a:t>
            </a:r>
            <a:endParaRPr sz="4350" baseline="-8620">
              <a:latin typeface="Symbol"/>
              <a:cs typeface="Symbol"/>
            </a:endParaRPr>
          </a:p>
          <a:p>
            <a:pPr marL="998855">
              <a:lnSpc>
                <a:spcPts val="2960"/>
              </a:lnSpc>
            </a:pPr>
            <a:r>
              <a:rPr sz="2700" spc="-7" baseline="-3086" dirty="0">
                <a:latin typeface="Arial"/>
                <a:cs typeface="Arial"/>
              </a:rPr>
              <a:t>• </a:t>
            </a:r>
            <a:r>
              <a:rPr sz="2700" spc="-7" baseline="-3086" dirty="0">
                <a:latin typeface="Calibri"/>
                <a:cs typeface="Calibri"/>
              </a:rPr>
              <a:t>La tribu </a:t>
            </a:r>
            <a:r>
              <a:rPr sz="2700" baseline="-3086" dirty="0">
                <a:latin typeface="Blackadder ITC"/>
                <a:cs typeface="Blackadder ITC"/>
              </a:rPr>
              <a:t>F </a:t>
            </a:r>
            <a:r>
              <a:rPr sz="2700" baseline="-3086" dirty="0">
                <a:latin typeface="Calibri"/>
                <a:cs typeface="Calibri"/>
              </a:rPr>
              <a:t>= </a:t>
            </a:r>
            <a:r>
              <a:rPr sz="4350" baseline="-3831" dirty="0">
                <a:latin typeface="Symbol"/>
                <a:cs typeface="Symbol"/>
              </a:rPr>
              <a:t></a:t>
            </a:r>
            <a:r>
              <a:rPr sz="2250" i="1" dirty="0">
                <a:latin typeface="Symbol"/>
                <a:cs typeface="Symbol"/>
              </a:rPr>
              <a:t></a:t>
            </a:r>
            <a:r>
              <a:rPr sz="2150" dirty="0">
                <a:latin typeface="Arial"/>
                <a:cs typeface="Arial"/>
              </a:rPr>
              <a:t>,{</a:t>
            </a:r>
            <a:r>
              <a:rPr sz="2150" i="1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},{</a:t>
            </a:r>
            <a:r>
              <a:rPr sz="2150" i="1" dirty="0">
                <a:latin typeface="Arial"/>
                <a:cs typeface="Arial"/>
              </a:rPr>
              <a:t>f </a:t>
            </a:r>
            <a:r>
              <a:rPr sz="2150" spc="55" dirty="0">
                <a:latin typeface="Arial"/>
                <a:cs typeface="Arial"/>
              </a:rPr>
              <a:t>},{</a:t>
            </a:r>
            <a:r>
              <a:rPr sz="2150" i="1" spc="55" dirty="0">
                <a:latin typeface="Arial"/>
                <a:cs typeface="Arial"/>
              </a:rPr>
              <a:t>p</a:t>
            </a:r>
            <a:r>
              <a:rPr sz="2150" spc="55" dirty="0">
                <a:latin typeface="Arial"/>
                <a:cs typeface="Arial"/>
              </a:rPr>
              <a:t>,</a:t>
            </a:r>
            <a:r>
              <a:rPr sz="2150" i="1" spc="55" dirty="0">
                <a:latin typeface="Arial"/>
                <a:cs typeface="Arial"/>
              </a:rPr>
              <a:t>f</a:t>
            </a:r>
            <a:r>
              <a:rPr sz="2150" i="1" spc="-360" dirty="0">
                <a:latin typeface="Arial"/>
                <a:cs typeface="Arial"/>
              </a:rPr>
              <a:t> </a:t>
            </a:r>
            <a:r>
              <a:rPr sz="2150" spc="-190" dirty="0">
                <a:latin typeface="Arial"/>
                <a:cs typeface="Arial"/>
              </a:rPr>
              <a:t>}</a:t>
            </a:r>
            <a:r>
              <a:rPr sz="4350" spc="-284" baseline="-3831" dirty="0">
                <a:latin typeface="Symbol"/>
                <a:cs typeface="Symbol"/>
              </a:rPr>
              <a:t></a:t>
            </a:r>
            <a:endParaRPr sz="4350" baseline="-3831">
              <a:latin typeface="Symbol"/>
              <a:cs typeface="Symbol"/>
            </a:endParaRPr>
          </a:p>
          <a:p>
            <a:pPr marL="12700" marR="5080">
              <a:lnSpc>
                <a:spcPts val="2039"/>
              </a:lnSpc>
              <a:spcBef>
                <a:spcPts val="110"/>
              </a:spcBef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6 : </a:t>
            </a:r>
            <a:r>
              <a:rPr sz="1800" spc="-15" dirty="0">
                <a:latin typeface="Calibri"/>
                <a:cs typeface="Calibri"/>
              </a:rPr>
              <a:t>Pour </a:t>
            </a:r>
            <a:r>
              <a:rPr sz="1800" dirty="0">
                <a:latin typeface="Calibri"/>
                <a:cs typeface="Calibri"/>
              </a:rPr>
              <a:t>ne </a:t>
            </a:r>
            <a:r>
              <a:rPr sz="1800" spc="-5" dirty="0">
                <a:latin typeface="Calibri"/>
                <a:cs typeface="Calibri"/>
              </a:rPr>
              <a:t>pas oublier aucun événement </a:t>
            </a:r>
            <a:r>
              <a:rPr sz="1800" spc="-10" dirty="0">
                <a:latin typeface="Calibri"/>
                <a:cs typeface="Calibri"/>
              </a:rPr>
              <a:t>et </a:t>
            </a:r>
            <a:r>
              <a:rPr sz="1800" spc="-5" dirty="0">
                <a:latin typeface="Calibri"/>
                <a:cs typeface="Calibri"/>
              </a:rPr>
              <a:t>dans le </a:t>
            </a:r>
            <a:r>
              <a:rPr sz="1800" spc="-10" dirty="0">
                <a:latin typeface="Calibri"/>
                <a:cs typeface="Calibri"/>
              </a:rPr>
              <a:t>cas </a:t>
            </a:r>
            <a:r>
              <a:rPr sz="1800" spc="-5" dirty="0">
                <a:latin typeface="Calibri"/>
                <a:cs typeface="Calibri"/>
              </a:rPr>
              <a:t>ou </a:t>
            </a:r>
            <a:r>
              <a:rPr sz="1800" dirty="0">
                <a:latin typeface="Calibri"/>
                <a:cs typeface="Calibri"/>
              </a:rPr>
              <a:t>Ω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dirty="0">
                <a:latin typeface="Calibri"/>
                <a:cs typeface="Calibri"/>
              </a:rPr>
              <a:t>ensemble </a:t>
            </a:r>
            <a:r>
              <a:rPr sz="1800" spc="-5" dirty="0">
                <a:latin typeface="Calibri"/>
                <a:cs typeface="Calibri"/>
              </a:rPr>
              <a:t>fini  on </a:t>
            </a:r>
            <a:r>
              <a:rPr sz="1800" spc="-10" dirty="0">
                <a:latin typeface="Calibri"/>
                <a:cs typeface="Calibri"/>
              </a:rPr>
              <a:t>prend </a:t>
            </a:r>
            <a:r>
              <a:rPr sz="1800" dirty="0">
                <a:latin typeface="Blackadder ITC"/>
                <a:cs typeface="Blackadder ITC"/>
              </a:rPr>
              <a:t>F = P</a:t>
            </a:r>
            <a:r>
              <a:rPr sz="1800" spc="-35" dirty="0">
                <a:latin typeface="Blackadder ITC"/>
                <a:cs typeface="Blackadder ITC"/>
              </a:rPr>
              <a:t> </a:t>
            </a:r>
            <a:r>
              <a:rPr sz="1800" spc="-5" dirty="0">
                <a:latin typeface="Calibri"/>
                <a:cs typeface="Calibri"/>
              </a:rPr>
              <a:t>(Ω).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09" y="2947161"/>
            <a:ext cx="88868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7: </a:t>
            </a:r>
            <a:r>
              <a:rPr sz="1800" spc="-5" dirty="0">
                <a:latin typeface="Calibri"/>
                <a:cs typeface="Calibri"/>
              </a:rPr>
              <a:t>Si une expérience </a:t>
            </a:r>
            <a:r>
              <a:rPr sz="1800" spc="-10" dirty="0">
                <a:latin typeface="Calibri"/>
                <a:cs typeface="Calibri"/>
              </a:rPr>
              <a:t>aléatoire comporte </a:t>
            </a:r>
            <a:r>
              <a:rPr sz="1800" i="1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possibilités,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il </a:t>
            </a:r>
            <a:r>
              <a:rPr sz="1800" spc="-15" dirty="0">
                <a:latin typeface="Calibri"/>
                <a:cs typeface="Calibri"/>
              </a:rPr>
              <a:t>existe </a:t>
            </a:r>
            <a:r>
              <a:rPr sz="1800" spc="5" dirty="0">
                <a:latin typeface="Calibri"/>
                <a:cs typeface="Calibri"/>
              </a:rPr>
              <a:t>2</a:t>
            </a:r>
            <a:r>
              <a:rPr sz="1800" spc="7" baseline="25462" dirty="0">
                <a:latin typeface="Calibri"/>
                <a:cs typeface="Calibri"/>
              </a:rPr>
              <a:t>n </a:t>
            </a:r>
            <a:r>
              <a:rPr sz="1800" spc="44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événements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09" y="3755135"/>
            <a:ext cx="68891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la plus </a:t>
            </a:r>
            <a:r>
              <a:rPr sz="1800" spc="-10" dirty="0">
                <a:latin typeface="Calibri"/>
                <a:cs typeface="Calibri"/>
              </a:rPr>
              <a:t>petite </a:t>
            </a:r>
            <a:r>
              <a:rPr sz="1800" spc="-5" dirty="0">
                <a:latin typeface="Calibri"/>
                <a:cs typeface="Calibri"/>
              </a:rPr>
              <a:t>tribu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Ω. On </a:t>
            </a:r>
            <a:r>
              <a:rPr sz="1800" dirty="0">
                <a:latin typeface="Calibri"/>
                <a:cs typeface="Calibri"/>
              </a:rPr>
              <a:t>dit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b="1" spc="-5" dirty="0">
                <a:latin typeface="Blackadder ITC"/>
                <a:cs typeface="Blackadder ITC"/>
              </a:rPr>
              <a:t>G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une tribu engendrée par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1453" y="3539878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213" y="0"/>
                </a:lnTo>
              </a:path>
            </a:pathLst>
          </a:custGeom>
          <a:ln w="8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2255" y="3539878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35" y="0"/>
                </a:lnTo>
              </a:path>
            </a:pathLst>
          </a:custGeom>
          <a:ln w="8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14379" y="3510543"/>
            <a:ext cx="120777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-40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,</a:t>
            </a:r>
            <a:r>
              <a:rPr sz="1750" spc="-315" dirty="0">
                <a:latin typeface="Arial"/>
                <a:cs typeface="Arial"/>
              </a:rPr>
              <a:t> </a:t>
            </a:r>
            <a:r>
              <a:rPr sz="1750" i="1" spc="55" dirty="0">
                <a:latin typeface="Arial"/>
                <a:cs typeface="Arial"/>
              </a:rPr>
              <a:t>A</a:t>
            </a:r>
            <a:r>
              <a:rPr sz="1750" i="1" spc="-110" dirty="0">
                <a:latin typeface="Arial"/>
                <a:cs typeface="Arial"/>
              </a:rPr>
              <a:t> </a:t>
            </a:r>
            <a:r>
              <a:rPr sz="1750" spc="60" dirty="0">
                <a:latin typeface="Symbol"/>
                <a:cs typeface="Symbol"/>
              </a:rPr>
              <a:t>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65" dirty="0">
                <a:latin typeface="Symbol"/>
                <a:cs typeface="Symbol"/>
              </a:rPr>
              <a:t></a:t>
            </a:r>
            <a:r>
              <a:rPr sz="1750" spc="135" dirty="0">
                <a:latin typeface="Times New Roman"/>
                <a:cs typeface="Times New Roman"/>
              </a:rPr>
              <a:t> </a:t>
            </a:r>
            <a:r>
              <a:rPr sz="2700" spc="-15" baseline="3086" dirty="0">
                <a:latin typeface="Calibri"/>
                <a:cs typeface="Calibri"/>
              </a:rPr>
              <a:t>est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09" y="3356355"/>
            <a:ext cx="742569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spc="-10" dirty="0">
                <a:latin typeface="Calibri"/>
                <a:cs typeface="Calibri"/>
              </a:rPr>
              <a:t>Remarque </a:t>
            </a:r>
            <a:r>
              <a:rPr sz="1800" b="1" dirty="0">
                <a:latin typeface="Calibri"/>
                <a:cs typeface="Calibri"/>
              </a:rPr>
              <a:t>8 : </a:t>
            </a:r>
            <a:r>
              <a:rPr sz="1800" dirty="0">
                <a:latin typeface="Calibri"/>
                <a:cs typeface="Calibri"/>
              </a:rPr>
              <a:t>Si Ω </a:t>
            </a:r>
            <a:r>
              <a:rPr sz="1800" spc="-10" dirty="0">
                <a:latin typeface="Calibri"/>
                <a:cs typeface="Calibri"/>
              </a:rPr>
              <a:t>contient </a:t>
            </a:r>
            <a:r>
              <a:rPr sz="1800" spc="-5" dirty="0">
                <a:latin typeface="Calibri"/>
                <a:cs typeface="Calibri"/>
              </a:rPr>
              <a:t>au </a:t>
            </a:r>
            <a:r>
              <a:rPr sz="1800" dirty="0">
                <a:latin typeface="Calibri"/>
                <a:cs typeface="Calibri"/>
              </a:rPr>
              <a:t>moins deux </a:t>
            </a:r>
            <a:r>
              <a:rPr sz="1800" spc="-5" dirty="0">
                <a:latin typeface="Calibri"/>
                <a:cs typeface="Calibri"/>
              </a:rPr>
              <a:t>événements, </a:t>
            </a:r>
            <a:r>
              <a:rPr sz="1800" spc="-10" dirty="0">
                <a:latin typeface="Calibri"/>
                <a:cs typeface="Calibri"/>
              </a:rPr>
              <a:t>alors </a:t>
            </a:r>
            <a:r>
              <a:rPr sz="2775" b="1" i="1" spc="-22" baseline="-3003" dirty="0">
                <a:latin typeface="Blackadder ITC"/>
                <a:cs typeface="Blackadder ITC"/>
              </a:rPr>
              <a:t>G  </a:t>
            </a:r>
            <a:r>
              <a:rPr sz="2625" spc="67" baseline="-3174" dirty="0">
                <a:latin typeface="Symbol"/>
                <a:cs typeface="Symbol"/>
              </a:rPr>
              <a:t></a:t>
            </a:r>
            <a:r>
              <a:rPr sz="2625" spc="67" baseline="-3174" dirty="0">
                <a:latin typeface="Times New Roman"/>
                <a:cs typeface="Times New Roman"/>
              </a:rPr>
              <a:t> </a:t>
            </a:r>
            <a:r>
              <a:rPr sz="4275" spc="-330" baseline="-6822" dirty="0">
                <a:latin typeface="Symbol"/>
                <a:cs typeface="Symbol"/>
              </a:rPr>
              <a:t></a:t>
            </a:r>
            <a:r>
              <a:rPr sz="2775" i="1" spc="-330" baseline="-3003" dirty="0">
                <a:latin typeface="Symbol"/>
                <a:cs typeface="Symbol"/>
              </a:rPr>
              <a:t></a:t>
            </a:r>
            <a:r>
              <a:rPr sz="2625" spc="-330" baseline="-3174" dirty="0">
                <a:latin typeface="Arial"/>
                <a:cs typeface="Arial"/>
              </a:rPr>
              <a:t>, </a:t>
            </a:r>
            <a:r>
              <a:rPr sz="2625" i="1" spc="-52" baseline="-3174" dirty="0">
                <a:latin typeface="Arial"/>
                <a:cs typeface="Arial"/>
              </a:rPr>
              <a:t>A</a:t>
            </a:r>
            <a:r>
              <a:rPr sz="2625" spc="-52" baseline="-3174" dirty="0">
                <a:latin typeface="Arial"/>
                <a:cs typeface="Arial"/>
              </a:rPr>
              <a:t>,</a:t>
            </a:r>
            <a:r>
              <a:rPr sz="2625" spc="-457" baseline="-3174" dirty="0">
                <a:latin typeface="Arial"/>
                <a:cs typeface="Arial"/>
              </a:rPr>
              <a:t> </a:t>
            </a:r>
            <a:r>
              <a:rPr sz="2625" i="1" spc="-157" baseline="-3174" dirty="0">
                <a:latin typeface="Arial"/>
                <a:cs typeface="Arial"/>
              </a:rPr>
              <a:t>A</a:t>
            </a:r>
            <a:r>
              <a:rPr sz="2625" spc="-157" baseline="-3174" dirty="0">
                <a:latin typeface="Arial"/>
                <a:cs typeface="Arial"/>
              </a:rPr>
              <a:t>,</a:t>
            </a:r>
            <a:r>
              <a:rPr sz="2625" spc="-157" baseline="-3174" dirty="0">
                <a:latin typeface="Symbol"/>
                <a:cs typeface="Symbol"/>
              </a:rPr>
              <a:t></a:t>
            </a:r>
            <a:r>
              <a:rPr sz="4275" spc="-157" baseline="-6822" dirty="0">
                <a:latin typeface="Symbol"/>
                <a:cs typeface="Symbol"/>
              </a:rPr>
              <a:t></a:t>
            </a:r>
            <a:r>
              <a:rPr sz="2625" spc="-157" baseline="-3174" dirty="0">
                <a:latin typeface="Arial"/>
                <a:cs typeface="Arial"/>
              </a:rPr>
              <a:t>,</a:t>
            </a:r>
            <a:endParaRPr sz="2625" baseline="-31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4448" y="4110482"/>
            <a:ext cx="14897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et pour 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9" y="4384802"/>
            <a:ext cx="80600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oublier une événement, la tribu </a:t>
            </a:r>
            <a:r>
              <a:rPr sz="1800" dirty="0">
                <a:latin typeface="Calibri"/>
                <a:cs typeface="Calibri"/>
              </a:rPr>
              <a:t>sur Ω doit </a:t>
            </a:r>
            <a:r>
              <a:rPr sz="1800" spc="-10" dirty="0">
                <a:latin typeface="Calibri"/>
                <a:cs typeface="Calibri"/>
              </a:rPr>
              <a:t>contenir </a:t>
            </a:r>
            <a:r>
              <a:rPr sz="1800" spc="-5" dirty="0">
                <a:latin typeface="Calibri"/>
                <a:cs typeface="Calibri"/>
              </a:rPr>
              <a:t>au </a:t>
            </a:r>
            <a:r>
              <a:rPr sz="1800" dirty="0">
                <a:latin typeface="Calibri"/>
                <a:cs typeface="Calibri"/>
              </a:rPr>
              <a:t>moins les </a:t>
            </a:r>
            <a:r>
              <a:rPr sz="1800" spc="-10" dirty="0">
                <a:latin typeface="Calibri"/>
                <a:cs typeface="Calibri"/>
              </a:rPr>
              <a:t>intervalles </a:t>
            </a:r>
            <a:r>
              <a:rPr sz="1800" spc="-5" dirty="0">
                <a:latin typeface="Calibri"/>
                <a:cs typeface="Calibri"/>
              </a:rPr>
              <a:t>inclus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2707" y="4645914"/>
            <a:ext cx="6015355" cy="0"/>
          </a:xfrm>
          <a:custGeom>
            <a:avLst/>
            <a:gdLst/>
            <a:ahLst/>
            <a:cxnLst/>
            <a:rect l="l" t="t" r="r" b="b"/>
            <a:pathLst>
              <a:path w="6015355">
                <a:moveTo>
                  <a:pt x="0" y="0"/>
                </a:moveTo>
                <a:lnTo>
                  <a:pt x="601522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09" y="4659121"/>
            <a:ext cx="87833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64450" algn="l"/>
              </a:tabLst>
            </a:pPr>
            <a:r>
              <a:rPr sz="1800" spc="-10" dirty="0">
                <a:latin typeface="Calibri"/>
                <a:cs typeface="Calibri"/>
              </a:rPr>
              <a:t>faut </a:t>
            </a:r>
            <a:r>
              <a:rPr sz="1800" spc="-5" dirty="0">
                <a:latin typeface="Calibri"/>
                <a:cs typeface="Calibri"/>
              </a:rPr>
              <a:t>donc considérer la plus </a:t>
            </a:r>
            <a:r>
              <a:rPr sz="1800" spc="-10" dirty="0">
                <a:latin typeface="Calibri"/>
                <a:cs typeface="Calibri"/>
              </a:rPr>
              <a:t>petite </a:t>
            </a:r>
            <a:r>
              <a:rPr sz="1800" spc="-5" dirty="0">
                <a:latin typeface="Calibri"/>
                <a:cs typeface="Calibri"/>
              </a:rPr>
              <a:t>tribu </a:t>
            </a:r>
            <a:r>
              <a:rPr sz="1800" dirty="0">
                <a:latin typeface="Calibri"/>
                <a:cs typeface="Calibri"/>
              </a:rPr>
              <a:t>sur Ω </a:t>
            </a:r>
            <a:r>
              <a:rPr sz="1800" spc="-5" dirty="0">
                <a:latin typeface="Calibri"/>
                <a:cs typeface="Calibri"/>
              </a:rPr>
              <a:t>engendrée </a:t>
            </a:r>
            <a:r>
              <a:rPr sz="1800" dirty="0">
                <a:latin typeface="Calibri"/>
                <a:cs typeface="Calibri"/>
              </a:rPr>
              <a:t>par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	</a:t>
            </a:r>
            <a:r>
              <a:rPr sz="1800" spc="-5" dirty="0">
                <a:latin typeface="Calibri"/>
                <a:cs typeface="Calibri"/>
              </a:rPr>
              <a:t>. </a:t>
            </a:r>
            <a:r>
              <a:rPr sz="1800" spc="-15" dirty="0">
                <a:latin typeface="Calibri"/>
                <a:cs typeface="Calibri"/>
              </a:rPr>
              <a:t>Cette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tribu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09" y="4933442"/>
            <a:ext cx="85959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doit </a:t>
            </a:r>
            <a:r>
              <a:rPr sz="1800" spc="-10" dirty="0">
                <a:latin typeface="Calibri"/>
                <a:cs typeface="Calibri"/>
              </a:rPr>
              <a:t>contenir toutes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10" dirty="0">
                <a:latin typeface="Calibri"/>
                <a:cs typeface="Calibri"/>
              </a:rPr>
              <a:t>intervalles </a:t>
            </a:r>
            <a:r>
              <a:rPr sz="1800" spc="-5" dirty="0">
                <a:latin typeface="Calibri"/>
                <a:cs typeface="Calibri"/>
              </a:rPr>
              <a:t>qui peuvent </a:t>
            </a:r>
            <a:r>
              <a:rPr sz="1800" spc="-10" dirty="0">
                <a:latin typeface="Calibri"/>
                <a:cs typeface="Calibri"/>
              </a:rPr>
              <a:t>être obtenues </a:t>
            </a:r>
            <a:r>
              <a:rPr sz="1800" spc="-5" dirty="0">
                <a:latin typeface="Calibri"/>
                <a:cs typeface="Calibri"/>
              </a:rPr>
              <a:t>par une </a:t>
            </a:r>
            <a:r>
              <a:rPr sz="1800" spc="-10" dirty="0">
                <a:latin typeface="Calibri"/>
                <a:cs typeface="Calibri"/>
              </a:rPr>
              <a:t>suite d'intersection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09" y="5207761"/>
            <a:ext cx="87782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53020" algn="l"/>
              </a:tabLst>
            </a:pPr>
            <a:r>
              <a:rPr sz="1800" spc="-5" dirty="0">
                <a:latin typeface="Calibri"/>
                <a:cs typeface="Calibri"/>
              </a:rPr>
              <a:t>unions dénombrable et passage </a:t>
            </a:r>
            <a:r>
              <a:rPr sz="1800" dirty="0">
                <a:latin typeface="Calibri"/>
                <a:cs typeface="Calibri"/>
              </a:rPr>
              <a:t>au </a:t>
            </a:r>
            <a:r>
              <a:rPr sz="1800" spc="-10" dirty="0">
                <a:latin typeface="Calibri"/>
                <a:cs typeface="Calibri"/>
              </a:rPr>
              <a:t>complémentaire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partir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	</a:t>
            </a:r>
            <a:r>
              <a:rPr sz="1800" spc="40" dirty="0">
                <a:latin typeface="Calibri"/>
                <a:cs typeface="Calibri"/>
              </a:rPr>
              <a:t>. </a:t>
            </a:r>
            <a:r>
              <a:rPr sz="1800" u="heavy" spc="-15" dirty="0">
                <a:latin typeface="Calibri"/>
                <a:cs typeface="Calibri"/>
              </a:rPr>
              <a:t>Cette</a:t>
            </a:r>
            <a:r>
              <a:rPr sz="1800" u="heavy" spc="-114" dirty="0">
                <a:latin typeface="Calibri"/>
                <a:cs typeface="Calibri"/>
              </a:rPr>
              <a:t> </a:t>
            </a:r>
            <a:r>
              <a:rPr sz="1800" u="heavy" spc="-5" dirty="0">
                <a:latin typeface="Calibri"/>
                <a:cs typeface="Calibri"/>
              </a:rPr>
              <a:t>tribu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09" y="5482437"/>
            <a:ext cx="399859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réalité </a:t>
            </a:r>
            <a:r>
              <a:rPr sz="1800" spc="-5" dirty="0">
                <a:latin typeface="Calibri"/>
                <a:cs typeface="Calibri"/>
              </a:rPr>
              <a:t>engendrée par les ouverts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700" y="5743231"/>
            <a:ext cx="4398645" cy="0"/>
          </a:xfrm>
          <a:custGeom>
            <a:avLst/>
            <a:gdLst/>
            <a:ahLst/>
            <a:cxnLst/>
            <a:rect l="l" t="t" r="r" b="b"/>
            <a:pathLst>
              <a:path w="4398645">
                <a:moveTo>
                  <a:pt x="0" y="0"/>
                </a:moveTo>
                <a:lnTo>
                  <a:pt x="439827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25099" y="4150534"/>
            <a:ext cx="9588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09" y="4110482"/>
            <a:ext cx="65227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Dans </a:t>
            </a:r>
            <a:r>
              <a:rPr sz="1800" u="heavy" spc="-5" dirty="0">
                <a:latin typeface="Calibri"/>
                <a:cs typeface="Calibri"/>
              </a:rPr>
              <a:t>le </a:t>
            </a:r>
            <a:r>
              <a:rPr sz="1800" u="heavy" spc="-10" dirty="0">
                <a:latin typeface="Calibri"/>
                <a:cs typeface="Calibri"/>
              </a:rPr>
              <a:t>cas </a:t>
            </a:r>
            <a:r>
              <a:rPr sz="1800" u="heavy" spc="-5" dirty="0">
                <a:latin typeface="Calibri"/>
                <a:cs typeface="Calibri"/>
              </a:rPr>
              <a:t>où </a:t>
            </a:r>
            <a:r>
              <a:rPr sz="1800" u="heavy" dirty="0">
                <a:latin typeface="Calibri"/>
                <a:cs typeface="Calibri"/>
              </a:rPr>
              <a:t>Ω </a:t>
            </a:r>
            <a:r>
              <a:rPr sz="1800" u="heavy" spc="-10" dirty="0">
                <a:latin typeface="Calibri"/>
                <a:cs typeface="Calibri"/>
              </a:rPr>
              <a:t>représente </a:t>
            </a:r>
            <a:r>
              <a:rPr sz="1800" u="heavy" dirty="0">
                <a:latin typeface="Calibri"/>
                <a:cs typeface="Calibri"/>
              </a:rPr>
              <a:t>un ensemble </a:t>
            </a:r>
            <a:r>
              <a:rPr sz="1800" u="heavy" spc="-5" dirty="0">
                <a:latin typeface="Calibri"/>
                <a:cs typeface="Calibri"/>
              </a:rPr>
              <a:t>non-dénombrable</a:t>
            </a:r>
            <a:r>
              <a:rPr sz="1800" u="heavy" spc="10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(ex.</a:t>
            </a:r>
            <a:r>
              <a:rPr sz="2475" spc="127" baseline="-6734" dirty="0">
                <a:latin typeface="Symbol"/>
                <a:cs typeface="Symbol"/>
              </a:rPr>
              <a:t></a:t>
            </a:r>
            <a:r>
              <a:rPr sz="2475" spc="-44" baseline="-6734" dirty="0">
                <a:latin typeface="Times New Roman"/>
                <a:cs typeface="Times New Roman"/>
              </a:rPr>
              <a:t> </a:t>
            </a:r>
            <a:endParaRPr sz="2475" baseline="-673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75197" y="4137408"/>
            <a:ext cx="267167" cy="262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32726" y="4384802"/>
            <a:ext cx="3829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buSzPct val="52777"/>
              <a:buFont typeface="Symbol"/>
              <a:buChar char=""/>
              <a:tabLst>
                <a:tab pos="150495" algn="l"/>
              </a:tabLst>
            </a:pPr>
            <a:r>
              <a:rPr sz="1800" dirty="0">
                <a:latin typeface="Calibri"/>
                <a:cs typeface="Calibri"/>
              </a:rPr>
              <a:t>.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82524" y="4422592"/>
            <a:ext cx="266532" cy="26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41007" y="4677040"/>
            <a:ext cx="9398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90807" y="4664273"/>
            <a:ext cx="266532" cy="26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04431" y="5210186"/>
            <a:ext cx="9398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54230" y="5197419"/>
            <a:ext cx="266532" cy="26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83457" y="5392253"/>
            <a:ext cx="20256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Symbol"/>
                <a:cs typeface="Symbol"/>
              </a:rPr>
              <a:t>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2700" baseline="-21604" dirty="0">
                <a:latin typeface="Calibri"/>
                <a:cs typeface="Calibri"/>
              </a:rPr>
              <a:t>.</a:t>
            </a:r>
            <a:endParaRPr sz="2700" baseline="-21604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33256" y="5487436"/>
            <a:ext cx="266532" cy="26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700652" y="5853124"/>
            <a:ext cx="9398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50451" y="5840356"/>
            <a:ext cx="266532" cy="26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88174" y="5834912"/>
            <a:ext cx="9398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37972" y="5822145"/>
            <a:ext cx="266532" cy="26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84628" y="5827776"/>
            <a:ext cx="3558540" cy="5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ts val="1770"/>
              </a:lnSpc>
            </a:pPr>
            <a:r>
              <a:rPr sz="1800" b="1" spc="-10" dirty="0">
                <a:latin typeface="Calibri"/>
                <a:cs typeface="Calibri"/>
              </a:rPr>
              <a:t>est </a:t>
            </a:r>
            <a:r>
              <a:rPr sz="1800" b="1" spc="-5" dirty="0">
                <a:latin typeface="Calibri"/>
                <a:cs typeface="Calibri"/>
              </a:rPr>
              <a:t>appelée une </a:t>
            </a:r>
            <a:r>
              <a:rPr sz="1800" b="1" dirty="0">
                <a:latin typeface="Calibri"/>
                <a:cs typeface="Calibri"/>
              </a:rPr>
              <a:t>tribu </a:t>
            </a:r>
            <a:r>
              <a:rPr sz="1800" b="1" spc="-5" dirty="0">
                <a:latin typeface="Calibri"/>
                <a:cs typeface="Calibri"/>
              </a:rPr>
              <a:t>Borélienne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50"/>
              </a:lnSpc>
            </a:pPr>
            <a:r>
              <a:rPr sz="1100" spc="45" dirty="0">
                <a:latin typeface="Symbol"/>
                <a:cs typeface="Symbol"/>
              </a:rPr>
              <a:t>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2925" spc="37" baseline="-24216" dirty="0">
                <a:latin typeface="Arial"/>
                <a:cs typeface="Arial"/>
              </a:rPr>
              <a:t>)</a:t>
            </a:r>
            <a:endParaRPr sz="2925" baseline="-24216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05047" y="6093284"/>
            <a:ext cx="427916" cy="37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4370" y="5827776"/>
            <a:ext cx="41363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indent="-130810">
              <a:lnSpc>
                <a:spcPts val="2155"/>
              </a:lnSpc>
              <a:buFont typeface="Arial"/>
              <a:buChar char="•"/>
              <a:tabLst>
                <a:tab pos="144145" algn="l"/>
              </a:tabLst>
            </a:pPr>
            <a:r>
              <a:rPr sz="1800" b="1" dirty="0">
                <a:latin typeface="Calibri"/>
                <a:cs typeface="Calibri"/>
              </a:rPr>
              <a:t>Une tribu </a:t>
            </a:r>
            <a:r>
              <a:rPr sz="1800" b="1" spc="-5" dirty="0">
                <a:latin typeface="Blackadder ITC"/>
                <a:cs typeface="Blackadder ITC"/>
              </a:rPr>
              <a:t>F  </a:t>
            </a:r>
            <a:r>
              <a:rPr sz="1800" b="1" spc="-10" dirty="0">
                <a:latin typeface="Calibri"/>
                <a:cs typeface="Calibri"/>
              </a:rPr>
              <a:t>engendrée </a:t>
            </a:r>
            <a:r>
              <a:rPr sz="1800" b="1" dirty="0">
                <a:latin typeface="Calibri"/>
                <a:cs typeface="Calibri"/>
              </a:rPr>
              <a:t>par les </a:t>
            </a:r>
            <a:r>
              <a:rPr sz="1800" b="1" spc="-5" dirty="0">
                <a:latin typeface="Calibri"/>
                <a:cs typeface="Calibri"/>
              </a:rPr>
              <a:t>ouverts</a:t>
            </a:r>
            <a:r>
              <a:rPr sz="1800" b="1" spc="-1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2455"/>
              </a:lnSpc>
              <a:tabLst>
                <a:tab pos="314960" algn="l"/>
              </a:tabLst>
            </a:pPr>
            <a:r>
              <a:rPr sz="2050" i="1" spc="-15" dirty="0">
                <a:latin typeface="Blackadder ITC"/>
                <a:cs typeface="Blackadder ITC"/>
              </a:rPr>
              <a:t>F	</a:t>
            </a:r>
            <a:r>
              <a:rPr sz="1950" spc="45" dirty="0">
                <a:latin typeface="Symbol"/>
                <a:cs typeface="Symbol"/>
              </a:rPr>
              <a:t>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Lucida Handwriting"/>
                <a:cs typeface="Lucida Handwriting"/>
              </a:rPr>
              <a:t>B</a:t>
            </a:r>
            <a:r>
              <a:rPr sz="1950" spc="25" dirty="0">
                <a:latin typeface="Arial"/>
                <a:cs typeface="Arial"/>
              </a:rPr>
              <a:t>(</a:t>
            </a:r>
            <a:endParaRPr sz="19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hlinkClick r:id="rId5"/>
              </a:rPr>
              <a:t>ahmad.karfoul@univ-rennes1.fr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00"/>
              </a:lnSpc>
            </a:pPr>
            <a:r>
              <a:rPr spc="-35" dirty="0"/>
              <a:t>LTSI, </a:t>
            </a:r>
            <a:r>
              <a:rPr spc="-5" dirty="0"/>
              <a:t>Bat </a:t>
            </a:r>
            <a:r>
              <a:rPr dirty="0"/>
              <a:t>22, 5</a:t>
            </a:r>
            <a:r>
              <a:rPr sz="1800" baseline="25462" dirty="0"/>
              <a:t>ieme </a:t>
            </a:r>
            <a:r>
              <a:rPr sz="1800" spc="-10" dirty="0"/>
              <a:t>étage, </a:t>
            </a:r>
            <a:r>
              <a:rPr sz="1800" spc="-5" dirty="0"/>
              <a:t>campus de</a:t>
            </a:r>
            <a:r>
              <a:rPr sz="1800" spc="200" dirty="0"/>
              <a:t> </a:t>
            </a:r>
            <a:r>
              <a:rPr sz="1800" spc="-5" dirty="0"/>
              <a:t>Beaulieu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3556</Words>
  <Application>Microsoft Office PowerPoint</Application>
  <PresentationFormat>Affichage à l'écran (4:3)</PresentationFormat>
  <Paragraphs>474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Office Theme</vt:lpstr>
      <vt:lpstr>Diapositive 1</vt:lpstr>
      <vt:lpstr>I. Introduction</vt:lpstr>
      <vt:lpstr>I. Introduction</vt:lpstr>
      <vt:lpstr>I. Introduction</vt:lpstr>
      <vt:lpstr>I. Introduction</vt:lpstr>
      <vt:lpstr>I. Espaces probabilisées</vt:lpstr>
      <vt:lpstr>I. Introduction</vt:lpstr>
      <vt:lpstr>I. Espaces probabilisées</vt:lpstr>
      <vt:lpstr>I. Espaces probabilisées</vt:lpstr>
      <vt:lpstr>I. Espaces probabilisés</vt:lpstr>
      <vt:lpstr>I. Espaces probabilisés</vt:lpstr>
      <vt:lpstr>I. Espaces probabilisés</vt:lpstr>
      <vt:lpstr>I. Espaces probabilisés</vt:lpstr>
      <vt:lpstr>I. Espaces probabilisés</vt:lpstr>
      <vt:lpstr>I. Espaces probabilisés</vt:lpstr>
      <vt:lpstr>I. Espaces probabilisés</vt:lpstr>
      <vt:lpstr>I. Espaces probabilisés</vt:lpstr>
      <vt:lpstr>Diapositive 18</vt:lpstr>
      <vt:lpstr>I. Espaces probabilisés</vt:lpstr>
      <vt:lpstr>I. Espaces probabilisés</vt:lpstr>
      <vt:lpstr>II. Probabilité conditionnelle</vt:lpstr>
      <vt:lpstr>II. Probabilité conditionnelle et formule de Bayes</vt:lpstr>
      <vt:lpstr>II. Probabilité conditionnelle et formule de Bayes</vt:lpstr>
      <vt:lpstr>II. Probabilité conditionnelle et formule de Bayes</vt:lpstr>
      <vt:lpstr>II. Probabilité conditionnelle et formule de Bayes</vt:lpstr>
      <vt:lpstr>II. Probabilité conditionnelle et formule de Bayes</vt:lpstr>
      <vt:lpstr>II. Evénements indépendants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AhmadK</dc:creator>
  <cp:lastModifiedBy>MisTerLeO</cp:lastModifiedBy>
  <cp:revision>1</cp:revision>
  <dcterms:created xsi:type="dcterms:W3CDTF">2016-11-23T20:49:54Z</dcterms:created>
  <dcterms:modified xsi:type="dcterms:W3CDTF">2016-11-23T22:16:35Z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2016-11-23T00:00:00Z</vt:filetime>
  </property>
</Properties>
</file>