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10"/>
              <a:t>ahmad.karfoul@univ-rennes1.fr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10"/>
              <a:t>ahmad.karfoul@univ-rennes1.fr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1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10"/>
              <a:t>ahmad.karfoul@univ-rennes1.fr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10"/>
              <a:t>ahmad.karfoul@univ-rennes1.fr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3" y="188595"/>
            <a:ext cx="9013952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3" y="1155446"/>
            <a:ext cx="8340090" cy="364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09066" y="6572046"/>
            <a:ext cx="299783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10"/>
              <a:t>ahmad.karfoul@univ-rennes1.fr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31182" y="6572046"/>
            <a:ext cx="43084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ahmad.karfoul@univ-rennes1.fr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mailto:ahmad.karfoul@univ-rennes1.fr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mailto:ahmad.karfoul@univ-rennes1.fr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hyperlink" Target="mailto:ahmad.karfoul@univ-rennes1.fr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hyperlink" Target="mailto:ahmad.karfoul@univ-rennes1.fr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hyperlink" Target="mailto:ahmad.karfoul@univ-rennes1.fr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mailto:ahmad.karfoul@univ-rennes1.fr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hyperlink" Target="mailto:ahmad.karfoul@univ-rennes1.fr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mailto:ahmad.karfoul@univ-rennes1.fr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hyperlink" Target="mailto:ahmad.karfoul@univ-rennes1.fr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hyperlink" Target="mailto:ahmad.karfoul@univ-rennes1.fr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hyperlink" Target="mailto:ahmad.karfoul@univ-rennes1.fr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hyperlink" Target="mailto:ahmad.karfoul@univ-rennes1.fr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mailto:ahmad.karfoul@univ-rennes1.fr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aléatoires</a:t>
            </a:r>
            <a:r>
              <a:rPr dirty="0" spc="55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26368" y="4221098"/>
            <a:ext cx="247915" cy="28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6185" y="4725169"/>
            <a:ext cx="1060309" cy="441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8540" y="5488940"/>
            <a:ext cx="6718934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0"/>
              </a:lnSpc>
            </a:pPr>
            <a:r>
              <a:rPr dirty="0" sz="1800" spc="-20">
                <a:latin typeface="Calibri"/>
                <a:cs typeface="Calibri"/>
              </a:rPr>
              <a:t>C’est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dire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est une </a:t>
            </a:r>
            <a:r>
              <a:rPr dirty="0" sz="1800" spc="-10">
                <a:latin typeface="Calibri"/>
                <a:cs typeface="Calibri"/>
              </a:rPr>
              <a:t>application </a:t>
            </a:r>
            <a:r>
              <a:rPr dirty="0" sz="1800" spc="-5">
                <a:latin typeface="Calibri"/>
                <a:cs typeface="Calibri"/>
              </a:rPr>
              <a:t>mesurable aux </a:t>
            </a:r>
            <a:r>
              <a:rPr dirty="0" sz="1800">
                <a:latin typeface="Calibri"/>
                <a:cs typeface="Calibri"/>
              </a:rPr>
              <a:t>deux espaces </a:t>
            </a:r>
            <a:r>
              <a:rPr dirty="0" baseline="1322" sz="3150" spc="-60">
                <a:latin typeface="Arial"/>
                <a:cs typeface="Arial"/>
              </a:rPr>
              <a:t>(</a:t>
            </a:r>
            <a:r>
              <a:rPr dirty="0" baseline="1322" sz="3150" spc="-60">
                <a:latin typeface="Symbol"/>
                <a:cs typeface="Symbol"/>
              </a:rPr>
              <a:t></a:t>
            </a:r>
            <a:r>
              <a:rPr dirty="0" baseline="1322" sz="3150" spc="-60">
                <a:latin typeface="Arial"/>
                <a:cs typeface="Arial"/>
              </a:rPr>
              <a:t>,</a:t>
            </a:r>
            <a:r>
              <a:rPr dirty="0" baseline="1262" sz="3300" spc="-60" i="1">
                <a:latin typeface="Blackadder ITC"/>
                <a:cs typeface="Blackadder ITC"/>
              </a:rPr>
              <a:t>F   </a:t>
            </a:r>
            <a:r>
              <a:rPr dirty="0" baseline="1322" sz="3150" spc="22">
                <a:latin typeface="Arial"/>
                <a:cs typeface="Arial"/>
              </a:rPr>
              <a:t>)</a:t>
            </a:r>
            <a:r>
              <a:rPr dirty="0" baseline="1322" sz="3150" spc="187">
                <a:latin typeface="Arial"/>
                <a:cs typeface="Arial"/>
              </a:rPr>
              <a:t> </a:t>
            </a:r>
            <a:r>
              <a:rPr dirty="0" baseline="1322" sz="3150" spc="22">
                <a:latin typeface="Arial"/>
                <a:cs typeface="Arial"/>
              </a:rPr>
              <a:t>(</a:t>
            </a:r>
            <a:endParaRPr baseline="1322" sz="3150">
              <a:latin typeface="Arial"/>
              <a:cs typeface="Arial"/>
            </a:endParaRPr>
          </a:p>
          <a:p>
            <a:pPr marL="64135">
              <a:lnSpc>
                <a:spcPts val="2120"/>
              </a:lnSpc>
            </a:pPr>
            <a:r>
              <a:rPr dirty="0" sz="1800" spc="-5">
                <a:latin typeface="Calibri"/>
                <a:cs typeface="Calibri"/>
              </a:rPr>
              <a:t>probabilisés  et dont le premier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>
                <a:latin typeface="Calibri"/>
                <a:cs typeface="Calibri"/>
              </a:rPr>
              <a:t>muni </a:t>
            </a:r>
            <a:r>
              <a:rPr dirty="0" sz="1800" spc="-10">
                <a:latin typeface="Calibri"/>
                <a:cs typeface="Calibri"/>
              </a:rPr>
              <a:t>d’une </a:t>
            </a:r>
            <a:r>
              <a:rPr dirty="0" sz="1800" spc="-5">
                <a:latin typeface="Calibri"/>
                <a:cs typeface="Calibri"/>
              </a:rPr>
              <a:t>mesure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probabilité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3111" y="5495273"/>
            <a:ext cx="39497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00">
                <a:latin typeface="Arial"/>
                <a:cs typeface="Arial"/>
              </a:rPr>
              <a:t>,</a:t>
            </a:r>
            <a:r>
              <a:rPr dirty="0" sz="2100" spc="95" i="1">
                <a:latin typeface="Arial"/>
                <a:cs typeface="Arial"/>
              </a:rPr>
              <a:t>B</a:t>
            </a:r>
            <a:r>
              <a:rPr dirty="0" sz="2100" spc="15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2721" y="5517229"/>
            <a:ext cx="580904" cy="355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8267" y="1083564"/>
            <a:ext cx="8710930" cy="403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0979" marR="725805" indent="-208279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dirty="0" sz="1800">
                <a:latin typeface="Calibri"/>
                <a:cs typeface="Calibri"/>
              </a:rPr>
              <a:t>Un </a:t>
            </a:r>
            <a:r>
              <a:rPr dirty="0" sz="1800" spc="-5">
                <a:latin typeface="Calibri"/>
                <a:cs typeface="Calibri"/>
              </a:rPr>
              <a:t>grandeur numérique </a:t>
            </a:r>
            <a:r>
              <a:rPr dirty="0" sz="1800">
                <a:latin typeface="Calibri"/>
                <a:cs typeface="Calibri"/>
              </a:rPr>
              <a:t>à </a:t>
            </a:r>
            <a:r>
              <a:rPr dirty="0" sz="1800" spc="-10">
                <a:latin typeface="Calibri"/>
                <a:cs typeface="Calibri"/>
              </a:rPr>
              <a:t>valeurs réelles </a:t>
            </a:r>
            <a:r>
              <a:rPr dirty="0" sz="1800" spc="-5">
                <a:latin typeface="Calibri"/>
                <a:cs typeface="Calibri"/>
              </a:rPr>
              <a:t>qui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des </a:t>
            </a:r>
            <a:r>
              <a:rPr dirty="0" sz="1800" spc="-10">
                <a:latin typeface="Calibri"/>
                <a:cs typeface="Calibri"/>
              </a:rPr>
              <a:t>éventualités d’une  </a:t>
            </a:r>
            <a:r>
              <a:rPr dirty="0" sz="1800" spc="-5">
                <a:latin typeface="Calibri"/>
                <a:cs typeface="Calibri"/>
              </a:rPr>
              <a:t>expérience </a:t>
            </a:r>
            <a:r>
              <a:rPr dirty="0" sz="1800" spc="-10">
                <a:latin typeface="Calibri"/>
                <a:cs typeface="Calibri"/>
              </a:rPr>
              <a:t>aléatoire </a:t>
            </a:r>
            <a:r>
              <a:rPr dirty="0" sz="1800" spc="-20">
                <a:latin typeface="Calibri"/>
                <a:cs typeface="Calibri"/>
              </a:rPr>
              <a:t>s’appelle </a:t>
            </a:r>
            <a:r>
              <a:rPr dirty="0" sz="1800" b="1" u="heavy">
                <a:latin typeface="Calibri"/>
                <a:cs typeface="Calibri"/>
              </a:rPr>
              <a:t>une </a:t>
            </a:r>
            <a:r>
              <a:rPr dirty="0" sz="1800" spc="-5" b="1" u="heavy">
                <a:latin typeface="Calibri"/>
                <a:cs typeface="Calibri"/>
              </a:rPr>
              <a:t>variable </a:t>
            </a:r>
            <a:r>
              <a:rPr dirty="0" sz="1800" spc="-10" b="1" u="heavy">
                <a:latin typeface="Calibri"/>
                <a:cs typeface="Calibri"/>
              </a:rPr>
              <a:t>aléatoire</a:t>
            </a:r>
            <a:r>
              <a:rPr dirty="0" sz="1800" spc="55" b="1" u="heavy">
                <a:latin typeface="Calibri"/>
                <a:cs typeface="Calibri"/>
              </a:rPr>
              <a:t> </a:t>
            </a:r>
            <a:r>
              <a:rPr dirty="0" sz="1800" spc="-5" b="1" u="heavy">
                <a:latin typeface="Calibri"/>
                <a:cs typeface="Calibri"/>
              </a:rPr>
              <a:t>réelle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43510" indent="-130810">
              <a:lnSpc>
                <a:spcPts val="2135"/>
              </a:lnSpc>
              <a:buClr>
                <a:srgbClr val="000000"/>
              </a:buClr>
              <a:buFont typeface="Arial"/>
              <a:buChar char="•"/>
              <a:tabLst>
                <a:tab pos="144145" algn="l"/>
              </a:tabLst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EX. 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Si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on lance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deux dés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et on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s’intéresse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à la somme de deux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faces résultantes.</a:t>
            </a:r>
            <a:r>
              <a:rPr dirty="0" sz="1800" spc="12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548ED4"/>
                </a:solidFill>
                <a:latin typeface="Calibri"/>
                <a:cs typeface="Calibri"/>
              </a:rPr>
              <a:t>L’espace</a:t>
            </a:r>
            <a:endParaRPr sz="1800">
              <a:latin typeface="Calibri"/>
              <a:cs typeface="Calibri"/>
            </a:endParaRPr>
          </a:p>
          <a:p>
            <a:pPr algn="ctr" marR="430530">
              <a:lnSpc>
                <a:spcPts val="2240"/>
              </a:lnSpc>
              <a:tabLst>
                <a:tab pos="1730375" algn="l"/>
              </a:tabLst>
            </a:pPr>
            <a:r>
              <a:rPr dirty="0" baseline="1543" sz="2700" spc="-15">
                <a:solidFill>
                  <a:srgbClr val="548ED4"/>
                </a:solidFill>
                <a:latin typeface="Calibri"/>
                <a:cs typeface="Calibri"/>
              </a:rPr>
              <a:t>fondamental</a:t>
            </a:r>
            <a:r>
              <a:rPr dirty="0" baseline="1543" sz="270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548ED4"/>
                </a:solidFill>
                <a:latin typeface="Calibri"/>
                <a:cs typeface="Calibri"/>
              </a:rPr>
              <a:t>est	</a:t>
            </a:r>
            <a:r>
              <a:rPr dirty="0" sz="1900" spc="100">
                <a:latin typeface="Symbol"/>
                <a:cs typeface="Symbol"/>
              </a:rPr>
              <a:t>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70">
                <a:latin typeface="Symbol"/>
                <a:cs typeface="Symbol"/>
              </a:rPr>
              <a:t>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45">
                <a:latin typeface="Arial"/>
                <a:cs typeface="Arial"/>
              </a:rPr>
              <a:t>{(</a:t>
            </a:r>
            <a:r>
              <a:rPr dirty="0" sz="1900" spc="45" i="1">
                <a:latin typeface="Arial"/>
                <a:cs typeface="Arial"/>
              </a:rPr>
              <a:t>i</a:t>
            </a:r>
            <a:r>
              <a:rPr dirty="0" sz="1900" spc="45">
                <a:latin typeface="Arial"/>
                <a:cs typeface="Arial"/>
              </a:rPr>
              <a:t>,</a:t>
            </a:r>
            <a:r>
              <a:rPr dirty="0" sz="1900" spc="-130">
                <a:latin typeface="Arial"/>
                <a:cs typeface="Arial"/>
              </a:rPr>
              <a:t> </a:t>
            </a:r>
            <a:r>
              <a:rPr dirty="0" sz="1900" spc="25" i="1">
                <a:latin typeface="Arial"/>
                <a:cs typeface="Arial"/>
              </a:rPr>
              <a:t>j</a:t>
            </a:r>
            <a:r>
              <a:rPr dirty="0" sz="1900" spc="-315" i="1">
                <a:latin typeface="Arial"/>
                <a:cs typeface="Arial"/>
              </a:rPr>
              <a:t> </a:t>
            </a:r>
            <a:r>
              <a:rPr dirty="0" sz="1900" spc="15">
                <a:latin typeface="Arial"/>
                <a:cs typeface="Arial"/>
              </a:rPr>
              <a:t>),</a:t>
            </a:r>
            <a:r>
              <a:rPr dirty="0" sz="1900" spc="-225">
                <a:latin typeface="Arial"/>
                <a:cs typeface="Arial"/>
              </a:rPr>
              <a:t> </a:t>
            </a:r>
            <a:r>
              <a:rPr dirty="0" sz="1900" spc="135">
                <a:latin typeface="Arial"/>
                <a:cs typeface="Arial"/>
              </a:rPr>
              <a:t>1</a:t>
            </a:r>
            <a:r>
              <a:rPr dirty="0" sz="1900" spc="135">
                <a:latin typeface="Symbol"/>
                <a:cs typeface="Symbol"/>
              </a:rPr>
              <a:t>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60" i="1">
                <a:latin typeface="Arial"/>
                <a:cs typeface="Arial"/>
              </a:rPr>
              <a:t>i</a:t>
            </a:r>
            <a:r>
              <a:rPr dirty="0" sz="1900" spc="60">
                <a:latin typeface="Arial"/>
                <a:cs typeface="Arial"/>
              </a:rPr>
              <a:t>,</a:t>
            </a:r>
            <a:r>
              <a:rPr dirty="0" sz="1900" spc="-125">
                <a:latin typeface="Arial"/>
                <a:cs typeface="Arial"/>
              </a:rPr>
              <a:t> </a:t>
            </a:r>
            <a:r>
              <a:rPr dirty="0" sz="1900" spc="25" i="1">
                <a:latin typeface="Arial"/>
                <a:cs typeface="Arial"/>
              </a:rPr>
              <a:t>j</a:t>
            </a:r>
            <a:r>
              <a:rPr dirty="0" sz="1900" spc="100" i="1">
                <a:latin typeface="Arial"/>
                <a:cs typeface="Arial"/>
              </a:rPr>
              <a:t> </a:t>
            </a:r>
            <a:r>
              <a:rPr dirty="0" sz="1900" spc="70">
                <a:latin typeface="Symbol"/>
                <a:cs typeface="Symbol"/>
              </a:rPr>
              <a:t>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30">
                <a:latin typeface="Arial"/>
                <a:cs typeface="Arial"/>
              </a:rPr>
              <a:t>6}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baseline="1543" sz="2700" spc="-7">
                <a:solidFill>
                  <a:srgbClr val="548ED4"/>
                </a:solidFill>
                <a:latin typeface="Calibri"/>
                <a:cs typeface="Calibri"/>
              </a:rPr>
              <a:t>et</a:t>
            </a:r>
            <a:r>
              <a:rPr dirty="0" baseline="1543" sz="2700" spc="7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7">
                <a:solidFill>
                  <a:srgbClr val="548ED4"/>
                </a:solidFill>
                <a:latin typeface="Calibri"/>
                <a:cs typeface="Calibri"/>
              </a:rPr>
              <a:t>la</a:t>
            </a:r>
            <a:r>
              <a:rPr dirty="0" baseline="1543" sz="2700" spc="15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7">
                <a:solidFill>
                  <a:srgbClr val="548ED4"/>
                </a:solidFill>
                <a:latin typeface="Calibri"/>
                <a:cs typeface="Calibri"/>
              </a:rPr>
              <a:t>variable</a:t>
            </a:r>
            <a:r>
              <a:rPr dirty="0" baseline="1543" sz="270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548ED4"/>
                </a:solidFill>
                <a:latin typeface="Calibri"/>
                <a:cs typeface="Calibri"/>
              </a:rPr>
              <a:t>aléatoire</a:t>
            </a:r>
            <a:r>
              <a:rPr dirty="0" baseline="1543" sz="2700" spc="15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548ED4"/>
                </a:solidFill>
                <a:latin typeface="Calibri"/>
                <a:cs typeface="Calibri"/>
              </a:rPr>
              <a:t>réelle</a:t>
            </a:r>
            <a:r>
              <a:rPr dirty="0" baseline="1543" sz="2700" spc="15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548ED4"/>
                </a:solidFill>
                <a:latin typeface="Calibri"/>
                <a:cs typeface="Calibri"/>
              </a:rPr>
              <a:t>est</a:t>
            </a:r>
            <a:r>
              <a:rPr dirty="0" baseline="1543" sz="2700">
                <a:solidFill>
                  <a:srgbClr val="548ED4"/>
                </a:solidFill>
                <a:latin typeface="Calibri"/>
                <a:cs typeface="Calibri"/>
              </a:rPr>
              <a:t> X =</a:t>
            </a:r>
            <a:r>
              <a:rPr dirty="0" baseline="1543" sz="2700" spc="89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7" i="1">
                <a:solidFill>
                  <a:srgbClr val="548ED4"/>
                </a:solidFill>
                <a:latin typeface="Calibri"/>
                <a:cs typeface="Calibri"/>
              </a:rPr>
              <a:t>i</a:t>
            </a:r>
            <a:r>
              <a:rPr dirty="0" baseline="1543" sz="2700" spc="-7">
                <a:solidFill>
                  <a:srgbClr val="548ED4"/>
                </a:solidFill>
                <a:latin typeface="Calibri"/>
                <a:cs typeface="Calibri"/>
              </a:rPr>
              <a:t>+</a:t>
            </a:r>
            <a:r>
              <a:rPr dirty="0" baseline="1543" sz="2700" spc="-7" i="1">
                <a:solidFill>
                  <a:srgbClr val="548ED4"/>
                </a:solidFill>
                <a:latin typeface="Calibri"/>
                <a:cs typeface="Calibri"/>
              </a:rPr>
              <a:t>j</a:t>
            </a:r>
            <a:r>
              <a:rPr dirty="0" baseline="1543" sz="2700" i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548ED4"/>
                </a:solidFill>
                <a:latin typeface="Calibri"/>
                <a:cs typeface="Calibri"/>
              </a:rPr>
              <a:t>avec</a:t>
            </a:r>
            <a:endParaRPr baseline="1543" sz="2700">
              <a:latin typeface="Calibri"/>
              <a:cs typeface="Calibri"/>
            </a:endParaRPr>
          </a:p>
          <a:p>
            <a:pPr marL="193040">
              <a:lnSpc>
                <a:spcPts val="2265"/>
              </a:lnSpc>
            </a:pPr>
            <a:r>
              <a:rPr dirty="0" sz="1900" spc="80" i="1">
                <a:latin typeface="Arial"/>
                <a:cs typeface="Arial"/>
              </a:rPr>
              <a:t>X</a:t>
            </a:r>
            <a:r>
              <a:rPr dirty="0" sz="1900" spc="-140" i="1">
                <a:latin typeface="Arial"/>
                <a:cs typeface="Arial"/>
              </a:rPr>
              <a:t> </a:t>
            </a:r>
            <a:r>
              <a:rPr dirty="0" sz="1900" spc="25">
                <a:latin typeface="Symbol"/>
                <a:cs typeface="Symbol"/>
              </a:rPr>
              <a:t></a:t>
            </a:r>
            <a:r>
              <a:rPr dirty="0" sz="1900" spc="25">
                <a:latin typeface="Arial"/>
                <a:cs typeface="Arial"/>
              </a:rPr>
              <a:t>{2,3,...,12}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17475" marR="327660" indent="-104775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EX.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Dans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une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expérience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aléatoire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où on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s’intéresse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à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compter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le nombre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de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voitures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qui  passent dans une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rue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chaque heure, la variable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aléatoire représente directement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le 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résultat 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sans </a:t>
            </a:r>
            <a:r>
              <a:rPr dirty="0" sz="1800">
                <a:solidFill>
                  <a:srgbClr val="548ED4"/>
                </a:solidFill>
                <a:latin typeface="Calibri"/>
                <a:cs typeface="Calibri"/>
              </a:rPr>
              <a:t>aucune </a:t>
            </a:r>
            <a:r>
              <a:rPr dirty="0" sz="1800" spc="-15">
                <a:solidFill>
                  <a:srgbClr val="548ED4"/>
                </a:solidFill>
                <a:latin typeface="Calibri"/>
                <a:cs typeface="Calibri"/>
              </a:rPr>
              <a:t>effort </a:t>
            </a:r>
            <a:r>
              <a:rPr dirty="0" sz="1800" spc="-10">
                <a:solidFill>
                  <a:srgbClr val="548ED4"/>
                </a:solidFill>
                <a:latin typeface="Calibri"/>
                <a:cs typeface="Calibri"/>
              </a:rPr>
              <a:t>calculatoire</a:t>
            </a:r>
            <a:r>
              <a:rPr dirty="0" sz="1800" spc="-5">
                <a:solidFill>
                  <a:srgbClr val="548ED4"/>
                </a:solidFill>
                <a:latin typeface="Calibri"/>
                <a:cs typeface="Calibri"/>
              </a:rPr>
              <a:t> supplémentaire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00" marR="5080" indent="-1257300">
              <a:lnSpc>
                <a:spcPct val="105600"/>
              </a:lnSpc>
              <a:spcBef>
                <a:spcPts val="944"/>
              </a:spcBef>
              <a:buFont typeface="Arial"/>
              <a:buChar char="•"/>
              <a:tabLst>
                <a:tab pos="144145" algn="l"/>
                <a:tab pos="433959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Une </a:t>
            </a:r>
            <a:r>
              <a:rPr dirty="0" sz="1800" spc="-15" b="1">
                <a:latin typeface="Calibri"/>
                <a:cs typeface="Calibri"/>
              </a:rPr>
              <a:t>Variable </a:t>
            </a:r>
            <a:r>
              <a:rPr dirty="0" sz="1800" spc="-10" b="1">
                <a:latin typeface="Calibri"/>
                <a:cs typeface="Calibri"/>
              </a:rPr>
              <a:t>Aléatoire </a:t>
            </a:r>
            <a:r>
              <a:rPr dirty="0" sz="1800" spc="-20" b="1">
                <a:latin typeface="Calibri"/>
                <a:cs typeface="Calibri"/>
              </a:rPr>
              <a:t>(VA), </a:t>
            </a:r>
            <a:r>
              <a:rPr dirty="0" sz="1800" spc="-5" b="1">
                <a:latin typeface="Calibri"/>
                <a:cs typeface="Calibri"/>
              </a:rPr>
              <a:t>notée </a:t>
            </a:r>
            <a:r>
              <a:rPr dirty="0" sz="1800" b="1">
                <a:latin typeface="Calibri"/>
                <a:cs typeface="Calibri"/>
              </a:rPr>
              <a:t>X, sur un espace </a:t>
            </a:r>
            <a:r>
              <a:rPr dirty="0" sz="1800" spc="-5" b="1">
                <a:latin typeface="Calibri"/>
                <a:cs typeface="Calibri"/>
              </a:rPr>
              <a:t>probabilisé </a:t>
            </a:r>
            <a:r>
              <a:rPr dirty="0" sz="1800" b="1">
                <a:latin typeface="Calibri"/>
                <a:cs typeface="Calibri"/>
              </a:rPr>
              <a:t>(Ω, </a:t>
            </a:r>
            <a:r>
              <a:rPr dirty="0" sz="1800" spc="-5" b="1">
                <a:latin typeface="Blackadder ITC"/>
                <a:cs typeface="Blackadder ITC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 b="1">
                <a:latin typeface="Calibri"/>
                <a:cs typeface="Calibri"/>
              </a:rPr>
              <a:t>) </a:t>
            </a:r>
            <a:r>
              <a:rPr dirty="0" sz="1800" spc="-10" b="1">
                <a:latin typeface="Calibri"/>
                <a:cs typeface="Calibri"/>
              </a:rPr>
              <a:t>est</a:t>
            </a:r>
            <a:r>
              <a:rPr dirty="0" sz="1800" spc="-25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une  </a:t>
            </a:r>
            <a:r>
              <a:rPr dirty="0" sz="1800" spc="-5" b="1">
                <a:latin typeface="Calibri"/>
                <a:cs typeface="Calibri"/>
              </a:rPr>
              <a:t>application définie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Ω dans	qui </a:t>
            </a:r>
            <a:r>
              <a:rPr dirty="0" sz="1800" spc="-5" b="1">
                <a:latin typeface="Calibri"/>
                <a:cs typeface="Calibri"/>
              </a:rPr>
              <a:t>possède </a:t>
            </a:r>
            <a:r>
              <a:rPr dirty="0" sz="1800" b="1">
                <a:latin typeface="Calibri"/>
                <a:cs typeface="Calibri"/>
              </a:rPr>
              <a:t>la </a:t>
            </a:r>
            <a:r>
              <a:rPr dirty="0" sz="1800" spc="-10" b="1">
                <a:latin typeface="Calibri"/>
                <a:cs typeface="Calibri"/>
              </a:rPr>
              <a:t>propriété </a:t>
            </a:r>
            <a:r>
              <a:rPr dirty="0" sz="1800" b="1">
                <a:latin typeface="Calibri"/>
                <a:cs typeface="Calibri"/>
              </a:rPr>
              <a:t>de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mesurabilité</a:t>
            </a:r>
            <a:endParaRPr sz="1800">
              <a:latin typeface="Calibri"/>
              <a:cs typeface="Calibri"/>
            </a:endParaRPr>
          </a:p>
          <a:p>
            <a:pPr algn="ctr" marR="483870">
              <a:lnSpc>
                <a:spcPct val="100000"/>
              </a:lnSpc>
              <a:spcBef>
                <a:spcPts val="985"/>
              </a:spcBef>
              <a:tabLst>
                <a:tab pos="823594" algn="l"/>
              </a:tabLst>
            </a:pPr>
            <a:r>
              <a:rPr dirty="0" sz="2100" spc="5">
                <a:latin typeface="Symbol"/>
                <a:cs typeface="Symbol"/>
              </a:rPr>
              <a:t></a:t>
            </a:r>
            <a:r>
              <a:rPr dirty="0" sz="2100" spc="5" i="1">
                <a:latin typeface="Arial"/>
                <a:cs typeface="Arial"/>
              </a:rPr>
              <a:t>B</a:t>
            </a:r>
            <a:r>
              <a:rPr dirty="0" sz="2100" spc="-280" i="1">
                <a:latin typeface="Arial"/>
                <a:cs typeface="Arial"/>
              </a:rPr>
              <a:t> </a:t>
            </a:r>
            <a:r>
              <a:rPr dirty="0" sz="2100" spc="50">
                <a:latin typeface="Symbol"/>
                <a:cs typeface="Symbol"/>
              </a:rPr>
              <a:t></a:t>
            </a:r>
            <a:r>
              <a:rPr dirty="0" sz="2100" spc="50">
                <a:latin typeface="Times New Roman"/>
                <a:cs typeface="Times New Roman"/>
              </a:rPr>
              <a:t>	</a:t>
            </a:r>
            <a:r>
              <a:rPr dirty="0" sz="2100" spc="20">
                <a:latin typeface="Arial"/>
                <a:cs typeface="Arial"/>
              </a:rPr>
              <a:t>,</a:t>
            </a:r>
            <a:r>
              <a:rPr dirty="0" sz="2100" spc="-240">
                <a:latin typeface="Arial"/>
                <a:cs typeface="Arial"/>
              </a:rPr>
              <a:t> </a:t>
            </a:r>
            <a:r>
              <a:rPr dirty="0" baseline="-2923" sz="4275" spc="-284">
                <a:latin typeface="Symbol"/>
                <a:cs typeface="Symbol"/>
              </a:rPr>
              <a:t></a:t>
            </a:r>
            <a:r>
              <a:rPr dirty="0" sz="2200" spc="-190" i="1">
                <a:latin typeface="Symbol"/>
                <a:cs typeface="Symbol"/>
              </a:rPr>
              <a:t></a:t>
            </a:r>
            <a:r>
              <a:rPr dirty="0" sz="2100" spc="-190">
                <a:latin typeface="Arial"/>
                <a:cs typeface="Arial"/>
              </a:rPr>
              <a:t>,</a:t>
            </a:r>
            <a:r>
              <a:rPr dirty="0" sz="2100" spc="-305">
                <a:latin typeface="Arial"/>
                <a:cs typeface="Arial"/>
              </a:rPr>
              <a:t> </a:t>
            </a:r>
            <a:r>
              <a:rPr dirty="0" sz="2100" spc="60" i="1">
                <a:latin typeface="Arial"/>
                <a:cs typeface="Arial"/>
              </a:rPr>
              <a:t>X</a:t>
            </a:r>
            <a:r>
              <a:rPr dirty="0" sz="2100" spc="60">
                <a:latin typeface="Arial"/>
                <a:cs typeface="Arial"/>
              </a:rPr>
              <a:t>(</a:t>
            </a:r>
            <a:r>
              <a:rPr dirty="0" sz="2200" spc="60" i="1">
                <a:latin typeface="Symbol"/>
                <a:cs typeface="Symbol"/>
              </a:rPr>
              <a:t></a:t>
            </a:r>
            <a:r>
              <a:rPr dirty="0" sz="2100" spc="60">
                <a:latin typeface="Arial"/>
                <a:cs typeface="Arial"/>
              </a:rPr>
              <a:t>)</a:t>
            </a:r>
            <a:r>
              <a:rPr dirty="0" sz="2100" spc="-380">
                <a:latin typeface="Arial"/>
                <a:cs typeface="Arial"/>
              </a:rPr>
              <a:t> </a:t>
            </a:r>
            <a:r>
              <a:rPr dirty="0" sz="2100" spc="50">
                <a:latin typeface="Symbol"/>
                <a:cs typeface="Symbol"/>
              </a:rPr>
              <a:t></a:t>
            </a:r>
            <a:r>
              <a:rPr dirty="0" sz="2100" spc="-330">
                <a:latin typeface="Times New Roman"/>
                <a:cs typeface="Times New Roman"/>
              </a:rPr>
              <a:t> </a:t>
            </a:r>
            <a:r>
              <a:rPr dirty="0" sz="2100" spc="-40" i="1">
                <a:latin typeface="Arial"/>
                <a:cs typeface="Arial"/>
              </a:rPr>
              <a:t>B</a:t>
            </a:r>
            <a:r>
              <a:rPr dirty="0" baseline="-2923" sz="4275" spc="-60">
                <a:latin typeface="Symbol"/>
                <a:cs typeface="Symbol"/>
              </a:rPr>
              <a:t></a:t>
            </a:r>
            <a:r>
              <a:rPr dirty="0" sz="2100" spc="-40">
                <a:latin typeface="Symbol"/>
                <a:cs typeface="Symbol"/>
              </a:rPr>
              <a:t></a:t>
            </a:r>
            <a:r>
              <a:rPr dirty="0" sz="2200" spc="-40" i="1">
                <a:latin typeface="Blackadder ITC"/>
                <a:cs typeface="Blackadder ITC"/>
              </a:rPr>
              <a:t>F</a:t>
            </a:r>
            <a:endParaRPr sz="2200">
              <a:latin typeface="Blackadder ITC"/>
              <a:cs typeface="Blackadder IT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5"/>
              </a:rPr>
              <a:t>ahmad.karfoul@univ-rennes1.fr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042289"/>
            <a:ext cx="7873365" cy="843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"/>
              <a:tabLst>
                <a:tab pos="296545" algn="l"/>
              </a:tabLst>
            </a:pP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Lois de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discrètes</a:t>
            </a:r>
            <a:r>
              <a:rPr dirty="0" sz="2000" spc="-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dirty="0" sz="1800" spc="-5">
                <a:latin typeface="Wingdings"/>
                <a:cs typeface="Wingdings"/>
              </a:rPr>
              <a:t></a:t>
            </a:r>
            <a:r>
              <a:rPr dirty="0" sz="1800" spc="-5" b="1">
                <a:latin typeface="Calibri"/>
                <a:cs typeface="Calibri"/>
              </a:rPr>
              <a:t>Loi Uniforme </a:t>
            </a:r>
            <a:r>
              <a:rPr dirty="0" sz="1800" spc="-10" b="1">
                <a:latin typeface="Calibri"/>
                <a:cs typeface="Calibri"/>
              </a:rPr>
              <a:t>discrète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35">
                <a:latin typeface="Calibri"/>
                <a:cs typeface="Calibri"/>
              </a:rPr>
              <a:t>Toutes </a:t>
            </a:r>
            <a:r>
              <a:rPr dirty="0" sz="1800">
                <a:latin typeface="Calibri"/>
                <a:cs typeface="Calibri"/>
              </a:rPr>
              <a:t>les </a:t>
            </a:r>
            <a:r>
              <a:rPr dirty="0" sz="1800" spc="-10">
                <a:latin typeface="Calibri"/>
                <a:cs typeface="Calibri"/>
              </a:rPr>
              <a:t>valeurs </a:t>
            </a:r>
            <a:r>
              <a:rPr dirty="0" sz="1800" spc="-5">
                <a:latin typeface="Calibri"/>
                <a:cs typeface="Calibri"/>
              </a:rPr>
              <a:t>possibles </a:t>
            </a:r>
            <a:r>
              <a:rPr dirty="0" sz="1800">
                <a:latin typeface="Calibri"/>
                <a:cs typeface="Calibri"/>
              </a:rPr>
              <a:t>de la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i="1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sont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équiprobables.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9225" y="1977263"/>
            <a:ext cx="1330960" cy="213360"/>
          </a:xfrm>
          <a:custGeom>
            <a:avLst/>
            <a:gdLst/>
            <a:ahLst/>
            <a:cxnLst/>
            <a:rect l="l" t="t" r="r" b="b"/>
            <a:pathLst>
              <a:path w="1330960" h="213360">
                <a:moveTo>
                  <a:pt x="1262405" y="0"/>
                </a:moveTo>
                <a:lnTo>
                  <a:pt x="1259484" y="0"/>
                </a:lnTo>
                <a:lnTo>
                  <a:pt x="1259484" y="8382"/>
                </a:lnTo>
                <a:lnTo>
                  <a:pt x="1261135" y="8382"/>
                </a:lnTo>
                <a:lnTo>
                  <a:pt x="1268801" y="8925"/>
                </a:lnTo>
                <a:lnTo>
                  <a:pt x="1295679" y="44703"/>
                </a:lnTo>
                <a:lnTo>
                  <a:pt x="1295679" y="49911"/>
                </a:lnTo>
                <a:lnTo>
                  <a:pt x="1294917" y="56387"/>
                </a:lnTo>
                <a:lnTo>
                  <a:pt x="1291869" y="71754"/>
                </a:lnTo>
                <a:lnTo>
                  <a:pt x="1291234" y="77215"/>
                </a:lnTo>
                <a:lnTo>
                  <a:pt x="1291234" y="86740"/>
                </a:lnTo>
                <a:lnTo>
                  <a:pt x="1293012" y="91948"/>
                </a:lnTo>
                <a:lnTo>
                  <a:pt x="1296822" y="96012"/>
                </a:lnTo>
                <a:lnTo>
                  <a:pt x="1300505" y="100075"/>
                </a:lnTo>
                <a:lnTo>
                  <a:pt x="1304950" y="102997"/>
                </a:lnTo>
                <a:lnTo>
                  <a:pt x="1310030" y="105028"/>
                </a:lnTo>
                <a:lnTo>
                  <a:pt x="1310030" y="107061"/>
                </a:lnTo>
                <a:lnTo>
                  <a:pt x="1304950" y="108965"/>
                </a:lnTo>
                <a:lnTo>
                  <a:pt x="1300505" y="111887"/>
                </a:lnTo>
                <a:lnTo>
                  <a:pt x="1296822" y="115950"/>
                </a:lnTo>
                <a:lnTo>
                  <a:pt x="1293012" y="120014"/>
                </a:lnTo>
                <a:lnTo>
                  <a:pt x="1291234" y="125222"/>
                </a:lnTo>
                <a:lnTo>
                  <a:pt x="1291234" y="134874"/>
                </a:lnTo>
                <a:lnTo>
                  <a:pt x="1291869" y="140335"/>
                </a:lnTo>
                <a:lnTo>
                  <a:pt x="1294917" y="155575"/>
                </a:lnTo>
                <a:lnTo>
                  <a:pt x="1295679" y="162051"/>
                </a:lnTo>
                <a:lnTo>
                  <a:pt x="1295679" y="167259"/>
                </a:lnTo>
                <a:lnTo>
                  <a:pt x="1295107" y="176619"/>
                </a:lnTo>
                <a:lnTo>
                  <a:pt x="1261135" y="204342"/>
                </a:lnTo>
                <a:lnTo>
                  <a:pt x="1259484" y="204342"/>
                </a:lnTo>
                <a:lnTo>
                  <a:pt x="1259484" y="212851"/>
                </a:lnTo>
                <a:lnTo>
                  <a:pt x="1262405" y="212851"/>
                </a:lnTo>
                <a:lnTo>
                  <a:pt x="1274716" y="211895"/>
                </a:lnTo>
                <a:lnTo>
                  <a:pt x="1311363" y="186150"/>
                </a:lnTo>
                <a:lnTo>
                  <a:pt x="1314602" y="165226"/>
                </a:lnTo>
                <a:lnTo>
                  <a:pt x="1314602" y="159131"/>
                </a:lnTo>
                <a:lnTo>
                  <a:pt x="1313713" y="152019"/>
                </a:lnTo>
                <a:lnTo>
                  <a:pt x="1312062" y="144145"/>
                </a:lnTo>
                <a:lnTo>
                  <a:pt x="1310284" y="136271"/>
                </a:lnTo>
                <a:lnTo>
                  <a:pt x="1309395" y="131063"/>
                </a:lnTo>
                <a:lnTo>
                  <a:pt x="1309395" y="123189"/>
                </a:lnTo>
                <a:lnTo>
                  <a:pt x="1311173" y="118999"/>
                </a:lnTo>
                <a:lnTo>
                  <a:pt x="1314729" y="115824"/>
                </a:lnTo>
                <a:lnTo>
                  <a:pt x="1318158" y="112522"/>
                </a:lnTo>
                <a:lnTo>
                  <a:pt x="1323619" y="110744"/>
                </a:lnTo>
                <a:lnTo>
                  <a:pt x="1330731" y="110616"/>
                </a:lnTo>
                <a:lnTo>
                  <a:pt x="1330731" y="101473"/>
                </a:lnTo>
                <a:lnTo>
                  <a:pt x="1323619" y="101219"/>
                </a:lnTo>
                <a:lnTo>
                  <a:pt x="1318158" y="99440"/>
                </a:lnTo>
                <a:lnTo>
                  <a:pt x="1311173" y="92963"/>
                </a:lnTo>
                <a:lnTo>
                  <a:pt x="1309395" y="88773"/>
                </a:lnTo>
                <a:lnTo>
                  <a:pt x="1309395" y="81025"/>
                </a:lnTo>
                <a:lnTo>
                  <a:pt x="1310284" y="75691"/>
                </a:lnTo>
                <a:lnTo>
                  <a:pt x="1312062" y="67817"/>
                </a:lnTo>
                <a:lnTo>
                  <a:pt x="1313713" y="59944"/>
                </a:lnTo>
                <a:lnTo>
                  <a:pt x="1314602" y="52959"/>
                </a:lnTo>
                <a:lnTo>
                  <a:pt x="1314602" y="46736"/>
                </a:lnTo>
                <a:lnTo>
                  <a:pt x="1294337" y="6893"/>
                </a:lnTo>
                <a:lnTo>
                  <a:pt x="1274716" y="900"/>
                </a:lnTo>
                <a:lnTo>
                  <a:pt x="1262405" y="0"/>
                </a:lnTo>
                <a:close/>
              </a:path>
              <a:path w="1330960" h="213360">
                <a:moveTo>
                  <a:pt x="71208" y="0"/>
                </a:moveTo>
                <a:lnTo>
                  <a:pt x="68313" y="0"/>
                </a:lnTo>
                <a:lnTo>
                  <a:pt x="56023" y="900"/>
                </a:lnTo>
                <a:lnTo>
                  <a:pt x="19319" y="26416"/>
                </a:lnTo>
                <a:lnTo>
                  <a:pt x="16065" y="46609"/>
                </a:lnTo>
                <a:lnTo>
                  <a:pt x="16065" y="52832"/>
                </a:lnTo>
                <a:lnTo>
                  <a:pt x="16941" y="59816"/>
                </a:lnTo>
                <a:lnTo>
                  <a:pt x="20446" y="75564"/>
                </a:lnTo>
                <a:lnTo>
                  <a:pt x="21323" y="80899"/>
                </a:lnTo>
                <a:lnTo>
                  <a:pt x="21323" y="88646"/>
                </a:lnTo>
                <a:lnTo>
                  <a:pt x="19545" y="92837"/>
                </a:lnTo>
                <a:lnTo>
                  <a:pt x="16014" y="96138"/>
                </a:lnTo>
                <a:lnTo>
                  <a:pt x="12484" y="99313"/>
                </a:lnTo>
                <a:lnTo>
                  <a:pt x="7137" y="101091"/>
                </a:lnTo>
                <a:lnTo>
                  <a:pt x="0" y="101346"/>
                </a:lnTo>
                <a:lnTo>
                  <a:pt x="0" y="110489"/>
                </a:lnTo>
                <a:lnTo>
                  <a:pt x="7137" y="110744"/>
                </a:lnTo>
                <a:lnTo>
                  <a:pt x="12484" y="112395"/>
                </a:lnTo>
                <a:lnTo>
                  <a:pt x="16014" y="115697"/>
                </a:lnTo>
                <a:lnTo>
                  <a:pt x="19545" y="118872"/>
                </a:lnTo>
                <a:lnTo>
                  <a:pt x="21323" y="123062"/>
                </a:lnTo>
                <a:lnTo>
                  <a:pt x="21323" y="130937"/>
                </a:lnTo>
                <a:lnTo>
                  <a:pt x="20446" y="136144"/>
                </a:lnTo>
                <a:lnTo>
                  <a:pt x="16941" y="151891"/>
                </a:lnTo>
                <a:lnTo>
                  <a:pt x="16065" y="159003"/>
                </a:lnTo>
                <a:lnTo>
                  <a:pt x="16065" y="165100"/>
                </a:lnTo>
                <a:lnTo>
                  <a:pt x="16879" y="176408"/>
                </a:lnTo>
                <a:lnTo>
                  <a:pt x="45386" y="209581"/>
                </a:lnTo>
                <a:lnTo>
                  <a:pt x="68313" y="212851"/>
                </a:lnTo>
                <a:lnTo>
                  <a:pt x="71208" y="212851"/>
                </a:lnTo>
                <a:lnTo>
                  <a:pt x="71208" y="204342"/>
                </a:lnTo>
                <a:lnTo>
                  <a:pt x="69532" y="204342"/>
                </a:lnTo>
                <a:lnTo>
                  <a:pt x="61883" y="203819"/>
                </a:lnTo>
                <a:lnTo>
                  <a:pt x="35052" y="167132"/>
                </a:lnTo>
                <a:lnTo>
                  <a:pt x="35052" y="161925"/>
                </a:lnTo>
                <a:lnTo>
                  <a:pt x="35788" y="155575"/>
                </a:lnTo>
                <a:lnTo>
                  <a:pt x="37274" y="147827"/>
                </a:lnTo>
                <a:lnTo>
                  <a:pt x="38773" y="140208"/>
                </a:lnTo>
                <a:lnTo>
                  <a:pt x="39509" y="134747"/>
                </a:lnTo>
                <a:lnTo>
                  <a:pt x="39509" y="125095"/>
                </a:lnTo>
                <a:lnTo>
                  <a:pt x="37655" y="119887"/>
                </a:lnTo>
                <a:lnTo>
                  <a:pt x="30213" y="111760"/>
                </a:lnTo>
                <a:lnTo>
                  <a:pt x="25781" y="108838"/>
                </a:lnTo>
                <a:lnTo>
                  <a:pt x="20650" y="106934"/>
                </a:lnTo>
                <a:lnTo>
                  <a:pt x="20650" y="104901"/>
                </a:lnTo>
                <a:lnTo>
                  <a:pt x="25781" y="102997"/>
                </a:lnTo>
                <a:lnTo>
                  <a:pt x="30213" y="99949"/>
                </a:lnTo>
                <a:lnTo>
                  <a:pt x="37655" y="91821"/>
                </a:lnTo>
                <a:lnTo>
                  <a:pt x="39509" y="86613"/>
                </a:lnTo>
                <a:lnTo>
                  <a:pt x="39509" y="77088"/>
                </a:lnTo>
                <a:lnTo>
                  <a:pt x="38773" y="71627"/>
                </a:lnTo>
                <a:lnTo>
                  <a:pt x="35788" y="56261"/>
                </a:lnTo>
                <a:lnTo>
                  <a:pt x="35052" y="49784"/>
                </a:lnTo>
                <a:lnTo>
                  <a:pt x="35052" y="44576"/>
                </a:lnTo>
                <a:lnTo>
                  <a:pt x="35623" y="35625"/>
                </a:lnTo>
                <a:lnTo>
                  <a:pt x="69532" y="8382"/>
                </a:lnTo>
                <a:lnTo>
                  <a:pt x="71208" y="8382"/>
                </a:lnTo>
                <a:lnTo>
                  <a:pt x="7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1352" y="1979167"/>
            <a:ext cx="824865" cy="212090"/>
          </a:xfrm>
          <a:custGeom>
            <a:avLst/>
            <a:gdLst/>
            <a:ahLst/>
            <a:cxnLst/>
            <a:rect l="l" t="t" r="r" b="b"/>
            <a:pathLst>
              <a:path w="824864" h="212089">
                <a:moveTo>
                  <a:pt x="756793" y="0"/>
                </a:moveTo>
                <a:lnTo>
                  <a:pt x="753872" y="8636"/>
                </a:lnTo>
                <a:lnTo>
                  <a:pt x="766085" y="13946"/>
                </a:lnTo>
                <a:lnTo>
                  <a:pt x="776620" y="21304"/>
                </a:lnTo>
                <a:lnTo>
                  <a:pt x="798034" y="55429"/>
                </a:lnTo>
                <a:lnTo>
                  <a:pt x="805052" y="104775"/>
                </a:lnTo>
                <a:lnTo>
                  <a:pt x="804267" y="123517"/>
                </a:lnTo>
                <a:lnTo>
                  <a:pt x="792480" y="169291"/>
                </a:lnTo>
                <a:lnTo>
                  <a:pt x="766226" y="197865"/>
                </a:lnTo>
                <a:lnTo>
                  <a:pt x="754126" y="203200"/>
                </a:lnTo>
                <a:lnTo>
                  <a:pt x="756793" y="211709"/>
                </a:lnTo>
                <a:lnTo>
                  <a:pt x="797315" y="187706"/>
                </a:lnTo>
                <a:lnTo>
                  <a:pt x="819991" y="143335"/>
                </a:lnTo>
                <a:lnTo>
                  <a:pt x="824357" y="105918"/>
                </a:lnTo>
                <a:lnTo>
                  <a:pt x="823263" y="86536"/>
                </a:lnTo>
                <a:lnTo>
                  <a:pt x="806958" y="37084"/>
                </a:lnTo>
                <a:lnTo>
                  <a:pt x="772203" y="5544"/>
                </a:lnTo>
                <a:lnTo>
                  <a:pt x="756793" y="0"/>
                </a:lnTo>
                <a:close/>
              </a:path>
              <a:path w="824864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6" y="174752"/>
                </a:lnTo>
                <a:lnTo>
                  <a:pt x="52208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96" y="155763"/>
                </a:lnTo>
                <a:lnTo>
                  <a:pt x="19431" y="104775"/>
                </a:lnTo>
                <a:lnTo>
                  <a:pt x="20196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58945" y="1979167"/>
            <a:ext cx="829310" cy="212090"/>
          </a:xfrm>
          <a:custGeom>
            <a:avLst/>
            <a:gdLst/>
            <a:ahLst/>
            <a:cxnLst/>
            <a:rect l="l" t="t" r="r" b="b"/>
            <a:pathLst>
              <a:path w="829310" h="212089">
                <a:moveTo>
                  <a:pt x="761364" y="0"/>
                </a:moveTo>
                <a:lnTo>
                  <a:pt x="758443" y="8636"/>
                </a:lnTo>
                <a:lnTo>
                  <a:pt x="770657" y="13946"/>
                </a:lnTo>
                <a:lnTo>
                  <a:pt x="781192" y="21304"/>
                </a:lnTo>
                <a:lnTo>
                  <a:pt x="802606" y="55429"/>
                </a:lnTo>
                <a:lnTo>
                  <a:pt x="809625" y="104775"/>
                </a:lnTo>
                <a:lnTo>
                  <a:pt x="808839" y="123517"/>
                </a:lnTo>
                <a:lnTo>
                  <a:pt x="797051" y="169291"/>
                </a:lnTo>
                <a:lnTo>
                  <a:pt x="770798" y="197865"/>
                </a:lnTo>
                <a:lnTo>
                  <a:pt x="758697" y="203200"/>
                </a:lnTo>
                <a:lnTo>
                  <a:pt x="761364" y="211709"/>
                </a:lnTo>
                <a:lnTo>
                  <a:pt x="801887" y="187706"/>
                </a:lnTo>
                <a:lnTo>
                  <a:pt x="824563" y="143335"/>
                </a:lnTo>
                <a:lnTo>
                  <a:pt x="828928" y="105918"/>
                </a:lnTo>
                <a:lnTo>
                  <a:pt x="827835" y="86536"/>
                </a:lnTo>
                <a:lnTo>
                  <a:pt x="811529" y="37084"/>
                </a:lnTo>
                <a:lnTo>
                  <a:pt x="776775" y="5544"/>
                </a:lnTo>
                <a:lnTo>
                  <a:pt x="761364" y="0"/>
                </a:lnTo>
                <a:close/>
              </a:path>
              <a:path w="829310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2"/>
                </a:lnTo>
                <a:lnTo>
                  <a:pt x="52208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96" y="155763"/>
                </a:lnTo>
                <a:lnTo>
                  <a:pt x="19430" y="104775"/>
                </a:lnTo>
                <a:lnTo>
                  <a:pt x="20196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66409" y="1979167"/>
            <a:ext cx="861060" cy="212090"/>
          </a:xfrm>
          <a:custGeom>
            <a:avLst/>
            <a:gdLst/>
            <a:ahLst/>
            <a:cxnLst/>
            <a:rect l="l" t="t" r="r" b="b"/>
            <a:pathLst>
              <a:path w="861059" h="212089">
                <a:moveTo>
                  <a:pt x="793368" y="0"/>
                </a:moveTo>
                <a:lnTo>
                  <a:pt x="790447" y="8636"/>
                </a:lnTo>
                <a:lnTo>
                  <a:pt x="802661" y="13946"/>
                </a:lnTo>
                <a:lnTo>
                  <a:pt x="813196" y="21304"/>
                </a:lnTo>
                <a:lnTo>
                  <a:pt x="834610" y="55429"/>
                </a:lnTo>
                <a:lnTo>
                  <a:pt x="841629" y="104775"/>
                </a:lnTo>
                <a:lnTo>
                  <a:pt x="840843" y="123517"/>
                </a:lnTo>
                <a:lnTo>
                  <a:pt x="829056" y="169291"/>
                </a:lnTo>
                <a:lnTo>
                  <a:pt x="802802" y="197865"/>
                </a:lnTo>
                <a:lnTo>
                  <a:pt x="790701" y="203200"/>
                </a:lnTo>
                <a:lnTo>
                  <a:pt x="793368" y="211709"/>
                </a:lnTo>
                <a:lnTo>
                  <a:pt x="833891" y="187706"/>
                </a:lnTo>
                <a:lnTo>
                  <a:pt x="856567" y="143335"/>
                </a:lnTo>
                <a:lnTo>
                  <a:pt x="860933" y="105918"/>
                </a:lnTo>
                <a:lnTo>
                  <a:pt x="859839" y="86536"/>
                </a:lnTo>
                <a:lnTo>
                  <a:pt x="843534" y="37084"/>
                </a:lnTo>
                <a:lnTo>
                  <a:pt x="808779" y="5544"/>
                </a:lnTo>
                <a:lnTo>
                  <a:pt x="793368" y="0"/>
                </a:lnTo>
                <a:close/>
              </a:path>
              <a:path w="861059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5" y="125370"/>
                </a:lnTo>
                <a:lnTo>
                  <a:pt x="17525" y="174752"/>
                </a:lnTo>
                <a:lnTo>
                  <a:pt x="52208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96" y="155763"/>
                </a:lnTo>
                <a:lnTo>
                  <a:pt x="19430" y="104775"/>
                </a:lnTo>
                <a:lnTo>
                  <a:pt x="20196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47890" y="1850897"/>
            <a:ext cx="1225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014" y="1921509"/>
            <a:ext cx="6711315" cy="387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2605" algn="l"/>
                <a:tab pos="1849120" algn="l"/>
                <a:tab pos="3183890" algn="l"/>
                <a:tab pos="4496435" algn="l"/>
                <a:tab pos="6336030" algn="l"/>
              </a:tabLst>
            </a:pP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	</a:t>
            </a:r>
            <a:r>
              <a:rPr dirty="0" sz="1800" spc="-55">
                <a:latin typeface="Cambria Math"/>
                <a:cs typeface="Cambria Math"/>
              </a:rPr>
              <a:t>𝑥</a:t>
            </a:r>
            <a:r>
              <a:rPr dirty="0" baseline="-14957" sz="1950" spc="172">
                <a:latin typeface="Cambria Math"/>
                <a:cs typeface="Cambria Math"/>
              </a:rPr>
              <a:t>1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𝑥</a:t>
            </a:r>
            <a:r>
              <a:rPr dirty="0" baseline="-14957" sz="1950" spc="172">
                <a:latin typeface="Cambria Math"/>
                <a:cs typeface="Cambria Math"/>
              </a:rPr>
              <a:t>2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…</a:t>
            </a:r>
            <a:r>
              <a:rPr dirty="0" sz="1800" spc="-1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𝑥</a:t>
            </a:r>
            <a:r>
              <a:rPr dirty="0" baseline="-14957" sz="1950" spc="89">
                <a:latin typeface="Cambria Math"/>
                <a:cs typeface="Cambria Math"/>
              </a:rPr>
              <a:t>𝑁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𝑃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𝑥</a:t>
            </a:r>
            <a:r>
              <a:rPr dirty="0" baseline="-14957" sz="1950" spc="60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= 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-1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-170">
                <a:latin typeface="Cambria Math"/>
                <a:cs typeface="Cambria Math"/>
              </a:rPr>
              <a:t> </a:t>
            </a:r>
            <a:r>
              <a:rPr dirty="0" sz="1800" spc="5">
                <a:latin typeface="Cambria Math"/>
                <a:cs typeface="Cambria Math"/>
              </a:rPr>
              <a:t>𝑥</a:t>
            </a:r>
            <a:r>
              <a:rPr dirty="0" baseline="-14957" sz="1950" spc="7">
                <a:latin typeface="Cambria Math"/>
                <a:cs typeface="Cambria Math"/>
              </a:rPr>
              <a:t>2	</a:t>
            </a:r>
            <a:r>
              <a:rPr dirty="0" sz="1800">
                <a:latin typeface="Cambria Math"/>
                <a:cs typeface="Cambria Math"/>
              </a:rPr>
              <a:t>= </a:t>
            </a:r>
            <a:r>
              <a:rPr dirty="0" sz="1800" spc="-5">
                <a:latin typeface="Cambria Math"/>
                <a:cs typeface="Cambria Math"/>
              </a:rPr>
              <a:t>⋯ </a:t>
            </a:r>
            <a:r>
              <a:rPr dirty="0" sz="1800">
                <a:latin typeface="Cambria Math"/>
                <a:cs typeface="Cambria Math"/>
              </a:rPr>
              <a:t>=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-2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10">
                <a:latin typeface="Cambria Math"/>
                <a:cs typeface="Cambria Math"/>
              </a:rPr>
              <a:t>𝑥</a:t>
            </a:r>
            <a:r>
              <a:rPr dirty="0" baseline="-14957" sz="1950" spc="15">
                <a:latin typeface="Cambria Math"/>
                <a:cs typeface="Cambria Math"/>
              </a:rPr>
              <a:t>𝑁	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baseline="-38461" sz="1950" spc="89">
                <a:latin typeface="Cambria Math"/>
                <a:cs typeface="Cambria Math"/>
              </a:rPr>
              <a:t>𝑁</a:t>
            </a:r>
            <a:endParaRPr baseline="-38461" sz="19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44206" y="208407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 h="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44775" y="4309490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5" h="212089">
                <a:moveTo>
                  <a:pt x="660780" y="0"/>
                </a:moveTo>
                <a:lnTo>
                  <a:pt x="657860" y="8635"/>
                </a:lnTo>
                <a:lnTo>
                  <a:pt x="670073" y="13946"/>
                </a:lnTo>
                <a:lnTo>
                  <a:pt x="680608" y="21304"/>
                </a:lnTo>
                <a:lnTo>
                  <a:pt x="702022" y="55429"/>
                </a:lnTo>
                <a:lnTo>
                  <a:pt x="709040" y="104774"/>
                </a:lnTo>
                <a:lnTo>
                  <a:pt x="708255" y="123517"/>
                </a:lnTo>
                <a:lnTo>
                  <a:pt x="696467" y="169290"/>
                </a:lnTo>
                <a:lnTo>
                  <a:pt x="670214" y="197865"/>
                </a:lnTo>
                <a:lnTo>
                  <a:pt x="658113" y="203199"/>
                </a:lnTo>
                <a:lnTo>
                  <a:pt x="660780" y="211708"/>
                </a:lnTo>
                <a:lnTo>
                  <a:pt x="701303" y="187705"/>
                </a:lnTo>
                <a:lnTo>
                  <a:pt x="723979" y="143335"/>
                </a:lnTo>
                <a:lnTo>
                  <a:pt x="728345" y="105917"/>
                </a:lnTo>
                <a:lnTo>
                  <a:pt x="727251" y="86536"/>
                </a:lnTo>
                <a:lnTo>
                  <a:pt x="710946" y="37083"/>
                </a:lnTo>
                <a:lnTo>
                  <a:pt x="676138" y="5544"/>
                </a:lnTo>
                <a:lnTo>
                  <a:pt x="660780" y="0"/>
                </a:lnTo>
                <a:close/>
              </a:path>
              <a:path w="72834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208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58690" y="4309490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5" h="212089">
                <a:moveTo>
                  <a:pt x="660781" y="0"/>
                </a:moveTo>
                <a:lnTo>
                  <a:pt x="657860" y="8635"/>
                </a:lnTo>
                <a:lnTo>
                  <a:pt x="670073" y="13946"/>
                </a:lnTo>
                <a:lnTo>
                  <a:pt x="680608" y="21304"/>
                </a:lnTo>
                <a:lnTo>
                  <a:pt x="702022" y="55429"/>
                </a:lnTo>
                <a:lnTo>
                  <a:pt x="709041" y="104774"/>
                </a:lnTo>
                <a:lnTo>
                  <a:pt x="708255" y="123517"/>
                </a:lnTo>
                <a:lnTo>
                  <a:pt x="696468" y="169290"/>
                </a:lnTo>
                <a:lnTo>
                  <a:pt x="670214" y="197865"/>
                </a:lnTo>
                <a:lnTo>
                  <a:pt x="658113" y="203199"/>
                </a:lnTo>
                <a:lnTo>
                  <a:pt x="660781" y="211708"/>
                </a:lnTo>
                <a:lnTo>
                  <a:pt x="701303" y="187705"/>
                </a:lnTo>
                <a:lnTo>
                  <a:pt x="723979" y="143335"/>
                </a:lnTo>
                <a:lnTo>
                  <a:pt x="728345" y="105917"/>
                </a:lnTo>
                <a:lnTo>
                  <a:pt x="727251" y="86536"/>
                </a:lnTo>
                <a:lnTo>
                  <a:pt x="710946" y="37083"/>
                </a:lnTo>
                <a:lnTo>
                  <a:pt x="676138" y="5544"/>
                </a:lnTo>
                <a:lnTo>
                  <a:pt x="660781" y="0"/>
                </a:lnTo>
                <a:close/>
              </a:path>
              <a:path w="72834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208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9031" y="2307971"/>
            <a:ext cx="8982075" cy="267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6390" marR="34290" indent="-313690">
              <a:lnSpc>
                <a:spcPct val="100000"/>
              </a:lnSpc>
              <a:buFont typeface="Wingdings"/>
              <a:buChar char=""/>
              <a:tabLst>
                <a:tab pos="244475" algn="l"/>
              </a:tabLst>
            </a:pPr>
            <a:r>
              <a:rPr dirty="0" sz="1800" b="1">
                <a:latin typeface="Calibri"/>
                <a:cs typeface="Calibri"/>
              </a:rPr>
              <a:t>Alea de </a:t>
            </a:r>
            <a:r>
              <a:rPr dirty="0" sz="1800" spc="-5" b="1">
                <a:latin typeface="Calibri"/>
                <a:cs typeface="Calibri"/>
              </a:rPr>
              <a:t>Bernoulli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10" b="1">
                <a:latin typeface="Calibri"/>
                <a:cs typeface="Calibri"/>
              </a:rPr>
              <a:t>paramètre </a:t>
            </a:r>
            <a:r>
              <a:rPr dirty="0" sz="1800" b="1">
                <a:latin typeface="Calibri"/>
                <a:cs typeface="Calibri"/>
              </a:rPr>
              <a:t>p : </a:t>
            </a:r>
            <a:r>
              <a:rPr dirty="0" sz="1800" spc="-20">
                <a:latin typeface="Calibri"/>
                <a:cs typeface="Calibri"/>
              </a:rPr>
              <a:t>C’est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loi </a:t>
            </a:r>
            <a:r>
              <a:rPr dirty="0" sz="1800" spc="-10">
                <a:latin typeface="Calibri"/>
                <a:cs typeface="Calibri"/>
              </a:rPr>
              <a:t>d’une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5">
                <a:latin typeface="Calibri"/>
                <a:cs typeface="Calibri"/>
              </a:rPr>
              <a:t>qui décrit le </a:t>
            </a:r>
            <a:r>
              <a:rPr dirty="0" sz="1800" spc="-10">
                <a:latin typeface="Calibri"/>
                <a:cs typeface="Calibri"/>
              </a:rPr>
              <a:t>résultat d’une </a:t>
            </a:r>
            <a:r>
              <a:rPr dirty="0" sz="1800" spc="-5">
                <a:latin typeface="Calibri"/>
                <a:cs typeface="Calibri"/>
              </a:rPr>
              <a:t>expérience  </a:t>
            </a:r>
            <a:r>
              <a:rPr dirty="0" sz="1800" spc="-10">
                <a:latin typeface="Calibri"/>
                <a:cs typeface="Calibri"/>
              </a:rPr>
              <a:t>aléatoire </a:t>
            </a:r>
            <a:r>
              <a:rPr dirty="0" sz="1800" spc="-5">
                <a:latin typeface="Calibri"/>
                <a:cs typeface="Calibri"/>
              </a:rPr>
              <a:t>qui </a:t>
            </a:r>
            <a:r>
              <a:rPr dirty="0" sz="1800" spc="-20">
                <a:latin typeface="Calibri"/>
                <a:cs typeface="Calibri"/>
              </a:rPr>
              <a:t>n’admet </a:t>
            </a:r>
            <a:r>
              <a:rPr dirty="0" sz="1800" spc="-5">
                <a:latin typeface="Calibri"/>
                <a:cs typeface="Calibri"/>
              </a:rPr>
              <a:t>que </a:t>
            </a:r>
            <a:r>
              <a:rPr dirty="0" sz="1800">
                <a:latin typeface="Calibri"/>
                <a:cs typeface="Calibri"/>
              </a:rPr>
              <a:t>deux issues </a:t>
            </a:r>
            <a:r>
              <a:rPr dirty="0" sz="1800" spc="-5">
                <a:latin typeface="Calibri"/>
                <a:cs typeface="Calibri"/>
              </a:rPr>
              <a:t>(0/1, succès/échec, </a:t>
            </a:r>
            <a:r>
              <a:rPr dirty="0" sz="1800" spc="-10">
                <a:latin typeface="Calibri"/>
                <a:cs typeface="Calibri"/>
              </a:rPr>
              <a:t>etc.) avec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probabilité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du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succès </a:t>
            </a:r>
            <a:r>
              <a:rPr dirty="0" sz="1800" spc="-10">
                <a:latin typeface="Calibri"/>
                <a:cs typeface="Calibri"/>
              </a:rPr>
              <a:t>égale </a:t>
            </a:r>
            <a:r>
              <a:rPr dirty="0" sz="1800">
                <a:latin typeface="Calibri"/>
                <a:cs typeface="Calibri"/>
              </a:rPr>
              <a:t>à 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 marR="92075">
              <a:lnSpc>
                <a:spcPct val="100000"/>
              </a:lnSpc>
              <a:spcBef>
                <a:spcPts val="465"/>
              </a:spcBef>
            </a:pPr>
            <a:r>
              <a:rPr dirty="0" sz="1650" spc="65" i="1">
                <a:latin typeface="Arial"/>
                <a:cs typeface="Arial"/>
              </a:rPr>
              <a:t>X</a:t>
            </a:r>
            <a:r>
              <a:rPr dirty="0" sz="1650" spc="65">
                <a:latin typeface="Arial"/>
                <a:cs typeface="Arial"/>
              </a:rPr>
              <a:t>(</a:t>
            </a:r>
            <a:r>
              <a:rPr dirty="0" sz="1750" spc="65" i="1">
                <a:latin typeface="Symbol"/>
                <a:cs typeface="Symbol"/>
              </a:rPr>
              <a:t></a:t>
            </a:r>
            <a:r>
              <a:rPr dirty="0" sz="1650" spc="65">
                <a:latin typeface="Arial"/>
                <a:cs typeface="Arial"/>
              </a:rPr>
              <a:t>)</a:t>
            </a:r>
            <a:r>
              <a:rPr dirty="0" sz="1650" spc="-300">
                <a:latin typeface="Arial"/>
                <a:cs typeface="Arial"/>
              </a:rPr>
              <a:t> </a:t>
            </a:r>
            <a:r>
              <a:rPr dirty="0" sz="1650" spc="-5">
                <a:latin typeface="Symbol"/>
                <a:cs typeface="Symbol"/>
              </a:rPr>
              <a:t></a:t>
            </a:r>
            <a:r>
              <a:rPr dirty="0" sz="1650" spc="-5">
                <a:latin typeface="Arial"/>
                <a:cs typeface="Arial"/>
              </a:rPr>
              <a:t>{0,1}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 spc="30">
                <a:latin typeface="Arial"/>
                <a:cs typeface="Arial"/>
              </a:rPr>
              <a:t>,</a:t>
            </a:r>
            <a:r>
              <a:rPr dirty="0" sz="1650" spc="-95">
                <a:latin typeface="Arial"/>
                <a:cs typeface="Arial"/>
              </a:rPr>
              <a:t> </a:t>
            </a:r>
            <a:r>
              <a:rPr dirty="0" sz="1650" spc="65" i="1">
                <a:latin typeface="Arial"/>
                <a:cs typeface="Arial"/>
              </a:rPr>
              <a:t>P</a:t>
            </a:r>
            <a:r>
              <a:rPr dirty="0" sz="1650" spc="65">
                <a:latin typeface="Arial"/>
                <a:cs typeface="Arial"/>
              </a:rPr>
              <a:t>(</a:t>
            </a:r>
            <a:r>
              <a:rPr dirty="0" sz="1650" spc="-300">
                <a:latin typeface="Arial"/>
                <a:cs typeface="Arial"/>
              </a:rPr>
              <a:t> </a:t>
            </a:r>
            <a:r>
              <a:rPr dirty="0" sz="1650" spc="75" i="1">
                <a:latin typeface="Arial"/>
                <a:cs typeface="Arial"/>
              </a:rPr>
              <a:t>X</a:t>
            </a:r>
            <a:r>
              <a:rPr dirty="0" sz="1650" spc="110" i="1">
                <a:latin typeface="Arial"/>
                <a:cs typeface="Arial"/>
              </a:rPr>
              <a:t> </a:t>
            </a:r>
            <a:r>
              <a:rPr dirty="0" sz="1650" spc="60">
                <a:latin typeface="Symbol"/>
                <a:cs typeface="Symbol"/>
              </a:rPr>
              <a:t></a:t>
            </a:r>
            <a:r>
              <a:rPr dirty="0" sz="1650" spc="-200">
                <a:latin typeface="Times New Roman"/>
                <a:cs typeface="Times New Roman"/>
              </a:rPr>
              <a:t> </a:t>
            </a:r>
            <a:r>
              <a:rPr dirty="0" sz="1650" spc="-80">
                <a:latin typeface="Arial"/>
                <a:cs typeface="Arial"/>
              </a:rPr>
              <a:t>1)</a:t>
            </a:r>
            <a:r>
              <a:rPr dirty="0" sz="1650" spc="-110">
                <a:latin typeface="Arial"/>
                <a:cs typeface="Arial"/>
              </a:rPr>
              <a:t> </a:t>
            </a:r>
            <a:r>
              <a:rPr dirty="0" sz="1650" spc="60">
                <a:latin typeface="Symbol"/>
                <a:cs typeface="Symbol"/>
              </a:rPr>
              <a:t></a:t>
            </a:r>
            <a:r>
              <a:rPr dirty="0" sz="1650" spc="-195">
                <a:latin typeface="Times New Roman"/>
                <a:cs typeface="Times New Roman"/>
              </a:rPr>
              <a:t> </a:t>
            </a:r>
            <a:r>
              <a:rPr dirty="0" sz="1650" spc="80">
                <a:latin typeface="Arial"/>
                <a:cs typeface="Arial"/>
              </a:rPr>
              <a:t>1</a:t>
            </a:r>
            <a:r>
              <a:rPr dirty="0" sz="1650" spc="80">
                <a:latin typeface="Symbol"/>
                <a:cs typeface="Symbol"/>
              </a:rPr>
              <a:t></a:t>
            </a:r>
            <a:r>
              <a:rPr dirty="0" sz="1650" spc="-195">
                <a:latin typeface="Times New Roman"/>
                <a:cs typeface="Times New Roman"/>
              </a:rPr>
              <a:t> </a:t>
            </a:r>
            <a:r>
              <a:rPr dirty="0" sz="1650" spc="65" i="1">
                <a:latin typeface="Arial"/>
                <a:cs typeface="Arial"/>
              </a:rPr>
              <a:t>P</a:t>
            </a:r>
            <a:r>
              <a:rPr dirty="0" sz="1650" spc="65">
                <a:latin typeface="Arial"/>
                <a:cs typeface="Arial"/>
              </a:rPr>
              <a:t>(</a:t>
            </a:r>
            <a:r>
              <a:rPr dirty="0" sz="1650" spc="-295">
                <a:latin typeface="Arial"/>
                <a:cs typeface="Arial"/>
              </a:rPr>
              <a:t> </a:t>
            </a:r>
            <a:r>
              <a:rPr dirty="0" sz="1650" spc="75" i="1">
                <a:latin typeface="Arial"/>
                <a:cs typeface="Arial"/>
              </a:rPr>
              <a:t>X</a:t>
            </a:r>
            <a:r>
              <a:rPr dirty="0" sz="1650" spc="105" i="1">
                <a:latin typeface="Arial"/>
                <a:cs typeface="Arial"/>
              </a:rPr>
              <a:t> </a:t>
            </a:r>
            <a:r>
              <a:rPr dirty="0" sz="1650" spc="60">
                <a:latin typeface="Symbol"/>
                <a:cs typeface="Symbol"/>
              </a:rPr>
              <a:t></a:t>
            </a:r>
            <a:r>
              <a:rPr dirty="0" sz="1650" spc="-90">
                <a:latin typeface="Times New Roman"/>
                <a:cs typeface="Times New Roman"/>
              </a:rPr>
              <a:t> </a:t>
            </a:r>
            <a:r>
              <a:rPr dirty="0" sz="1650" spc="40">
                <a:latin typeface="Arial"/>
                <a:cs typeface="Arial"/>
              </a:rPr>
              <a:t>0)</a:t>
            </a:r>
            <a:r>
              <a:rPr dirty="0" sz="1650" spc="-114">
                <a:latin typeface="Arial"/>
                <a:cs typeface="Arial"/>
              </a:rPr>
              <a:t> </a:t>
            </a:r>
            <a:r>
              <a:rPr dirty="0" sz="1650" spc="60">
                <a:latin typeface="Symbol"/>
                <a:cs typeface="Symbol"/>
              </a:rPr>
              <a:t>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65" i="1">
                <a:latin typeface="Arial"/>
                <a:cs typeface="Arial"/>
              </a:rPr>
              <a:t>p</a:t>
            </a:r>
            <a:endParaRPr sz="1650">
              <a:latin typeface="Arial"/>
              <a:cs typeface="Arial"/>
            </a:endParaRPr>
          </a:p>
          <a:p>
            <a:pPr marL="273685" indent="-254000">
              <a:lnSpc>
                <a:spcPct val="100000"/>
              </a:lnSpc>
              <a:spcBef>
                <a:spcPts val="1160"/>
              </a:spcBef>
              <a:buFont typeface="Wingdings"/>
              <a:buChar char=""/>
              <a:tabLst>
                <a:tab pos="274320" algn="l"/>
              </a:tabLst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Ex. :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bit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binaire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transmit dans une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chaîne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de transmission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est reçu avec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une</a:t>
            </a:r>
            <a:r>
              <a:rPr dirty="0" sz="1800" spc="1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probabilité</a:t>
            </a:r>
            <a:endParaRPr sz="1800">
              <a:latin typeface="Calibri"/>
              <a:cs typeface="Calibri"/>
            </a:endParaRPr>
          </a:p>
          <a:p>
            <a:pPr marL="64770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d’ 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’erreur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égale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à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0.1.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Posons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telle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= 1 si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le bit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reçu est erroné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et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= 0</a:t>
            </a:r>
            <a:r>
              <a:rPr dirty="0" sz="1800" spc="3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sinon.</a:t>
            </a:r>
            <a:endParaRPr sz="1800">
              <a:latin typeface="Calibri"/>
              <a:cs typeface="Calibri"/>
            </a:endParaRPr>
          </a:p>
          <a:p>
            <a:pPr algn="ctr" marR="144780">
              <a:lnSpc>
                <a:spcPct val="100000"/>
              </a:lnSpc>
              <a:spcBef>
                <a:spcPts val="780"/>
              </a:spcBef>
              <a:tabLst>
                <a:tab pos="977900" algn="l"/>
                <a:tab pos="2592070" algn="l"/>
              </a:tabLst>
            </a:pP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	= 1 − </a:t>
            </a: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2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	= 1 − 0.1 =</a:t>
            </a:r>
            <a:r>
              <a:rPr dirty="0" sz="1800" spc="3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0.9</a:t>
            </a:r>
            <a:endParaRPr sz="1800">
              <a:latin typeface="Cambria Math"/>
              <a:cs typeface="Cambria Math"/>
            </a:endParaRPr>
          </a:p>
          <a:p>
            <a:pPr marL="429895">
              <a:lnSpc>
                <a:spcPct val="100000"/>
              </a:lnSpc>
              <a:spcBef>
                <a:spcPts val="1245"/>
              </a:spcBef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note ici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d’un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succès,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p,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est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définie pour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=</a:t>
            </a:r>
            <a:r>
              <a:rPr dirty="0" sz="1800" spc="2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2"/>
              </a:rPr>
              <a:t>ahmad.karfoul@univ-rennes1.fr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2179" y="6387461"/>
            <a:ext cx="1008380" cy="426084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étage,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0306" y="6387461"/>
            <a:ext cx="288290" cy="426084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8342" y="6387461"/>
            <a:ext cx="1008380" cy="426084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1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pus de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3875" y="6387461"/>
            <a:ext cx="793115" cy="426084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eaulieu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30706" y="2415228"/>
            <a:ext cx="40259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6070" algn="l"/>
              </a:tabLst>
            </a:pPr>
            <a:r>
              <a:rPr dirty="0" sz="1650" spc="20">
                <a:latin typeface="Symbol"/>
                <a:cs typeface="Symbol"/>
              </a:rPr>
              <a:t></a:t>
            </a:r>
            <a:r>
              <a:rPr dirty="0" sz="1650" spc="20">
                <a:latin typeface="Times New Roman"/>
                <a:cs typeface="Times New Roman"/>
              </a:rPr>
              <a:t>	</a:t>
            </a:r>
            <a:r>
              <a:rPr dirty="0" sz="1650" spc="2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0706" y="2220756"/>
            <a:ext cx="40259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0">
                <a:latin typeface="Symbol"/>
                <a:cs typeface="Symbol"/>
              </a:rPr>
              <a:t></a:t>
            </a:r>
            <a:r>
              <a:rPr dirty="0" sz="1650" spc="-290">
                <a:latin typeface="Times New Roman"/>
                <a:cs typeface="Times New Roman"/>
              </a:rPr>
              <a:t> </a:t>
            </a:r>
            <a:r>
              <a:rPr dirty="0" baseline="3367" sz="2475" spc="60" i="1">
                <a:latin typeface="Arial"/>
                <a:cs typeface="Arial"/>
              </a:rPr>
              <a:t>N</a:t>
            </a:r>
            <a:r>
              <a:rPr dirty="0" baseline="3367" sz="2475" spc="-390" i="1">
                <a:latin typeface="Arial"/>
                <a:cs typeface="Arial"/>
              </a:rPr>
              <a:t> </a:t>
            </a:r>
            <a:r>
              <a:rPr dirty="0" sz="1650" spc="20">
                <a:latin typeface="Symbol"/>
                <a:cs typeface="Symbol"/>
              </a:rPr>
              <a:t>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1391" y="2348619"/>
            <a:ext cx="1948180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5" i="1">
                <a:latin typeface="Arial"/>
                <a:cs typeface="Arial"/>
              </a:rPr>
              <a:t>X</a:t>
            </a:r>
            <a:r>
              <a:rPr dirty="0" sz="1650" spc="55">
                <a:latin typeface="Arial"/>
                <a:cs typeface="Arial"/>
              </a:rPr>
              <a:t>(</a:t>
            </a:r>
            <a:r>
              <a:rPr dirty="0" sz="1750" spc="55" i="1">
                <a:latin typeface="Symbol"/>
                <a:cs typeface="Symbol"/>
              </a:rPr>
              <a:t></a:t>
            </a:r>
            <a:r>
              <a:rPr dirty="0" sz="1650" spc="55">
                <a:latin typeface="Arial"/>
                <a:cs typeface="Arial"/>
              </a:rPr>
              <a:t>)</a:t>
            </a:r>
            <a:r>
              <a:rPr dirty="0" sz="1650" spc="-275">
                <a:latin typeface="Arial"/>
                <a:cs typeface="Arial"/>
              </a:rPr>
              <a:t> </a:t>
            </a:r>
            <a:r>
              <a:rPr dirty="0" sz="1650" spc="40">
                <a:latin typeface="Symbol"/>
                <a:cs typeface="Symbol"/>
              </a:rPr>
              <a:t></a:t>
            </a:r>
            <a:r>
              <a:rPr dirty="0" sz="1650" spc="-23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Arial"/>
                <a:cs typeface="Arial"/>
              </a:rPr>
              <a:t>N</a:t>
            </a:r>
            <a:r>
              <a:rPr dirty="0" sz="1650" spc="-295" i="1">
                <a:latin typeface="Arial"/>
                <a:cs typeface="Arial"/>
              </a:rPr>
              <a:t> </a:t>
            </a:r>
            <a:r>
              <a:rPr dirty="0" sz="1650" spc="65">
                <a:latin typeface="Arial"/>
                <a:cs typeface="Arial"/>
              </a:rPr>
              <a:t>,</a:t>
            </a:r>
            <a:r>
              <a:rPr dirty="0" sz="1650" spc="65" i="1">
                <a:latin typeface="Arial"/>
                <a:cs typeface="Arial"/>
              </a:rPr>
              <a:t>P</a:t>
            </a:r>
            <a:r>
              <a:rPr dirty="0" sz="1650" spc="65">
                <a:latin typeface="Arial"/>
                <a:cs typeface="Arial"/>
              </a:rPr>
              <a:t>(</a:t>
            </a:r>
            <a:r>
              <a:rPr dirty="0" sz="1650" spc="-270">
                <a:latin typeface="Arial"/>
                <a:cs typeface="Arial"/>
              </a:rPr>
              <a:t> </a:t>
            </a:r>
            <a:r>
              <a:rPr dirty="0" sz="1650" spc="35" i="1">
                <a:latin typeface="Arial"/>
                <a:cs typeface="Arial"/>
              </a:rPr>
              <a:t>X</a:t>
            </a:r>
            <a:r>
              <a:rPr dirty="0" sz="1650" spc="135" i="1">
                <a:latin typeface="Arial"/>
                <a:cs typeface="Arial"/>
              </a:rPr>
              <a:t> </a:t>
            </a:r>
            <a:r>
              <a:rPr dirty="0" sz="1650" spc="30">
                <a:latin typeface="Symbol"/>
                <a:cs typeface="Symbol"/>
              </a:rPr>
              <a:t>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25" i="1">
                <a:latin typeface="Arial"/>
                <a:cs typeface="Arial"/>
              </a:rPr>
              <a:t>k</a:t>
            </a:r>
            <a:r>
              <a:rPr dirty="0" sz="1650" spc="-310" i="1">
                <a:latin typeface="Arial"/>
                <a:cs typeface="Arial"/>
              </a:rPr>
              <a:t> </a:t>
            </a:r>
            <a:r>
              <a:rPr dirty="0" sz="1650" spc="15">
                <a:latin typeface="Arial"/>
                <a:cs typeface="Arial"/>
              </a:rPr>
              <a:t>)</a:t>
            </a:r>
            <a:r>
              <a:rPr dirty="0" sz="1650" spc="-90">
                <a:latin typeface="Arial"/>
                <a:cs typeface="Arial"/>
              </a:rPr>
              <a:t> </a:t>
            </a:r>
            <a:r>
              <a:rPr dirty="0" sz="1650" spc="3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9596" y="2361319"/>
            <a:ext cx="10318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0" i="1">
                <a:latin typeface="Arial"/>
                <a:cs typeface="Arial"/>
              </a:rPr>
              <a:t>p</a:t>
            </a:r>
            <a:r>
              <a:rPr dirty="0" baseline="43859" sz="1425" spc="75" i="1">
                <a:latin typeface="Arial"/>
                <a:cs typeface="Arial"/>
              </a:rPr>
              <a:t>k</a:t>
            </a:r>
            <a:r>
              <a:rPr dirty="0" baseline="43859" sz="1425" spc="-142" i="1">
                <a:latin typeface="Arial"/>
                <a:cs typeface="Arial"/>
              </a:rPr>
              <a:t> </a:t>
            </a:r>
            <a:r>
              <a:rPr dirty="0" sz="1650" spc="20">
                <a:latin typeface="Arial"/>
                <a:cs typeface="Arial"/>
              </a:rPr>
              <a:t>(1</a:t>
            </a:r>
            <a:r>
              <a:rPr dirty="0" sz="1650" spc="20">
                <a:latin typeface="Symbol"/>
                <a:cs typeface="Symbol"/>
              </a:rPr>
              <a:t></a:t>
            </a:r>
            <a:r>
              <a:rPr dirty="0" sz="1650" spc="-105">
                <a:latin typeface="Times New Roman"/>
                <a:cs typeface="Times New Roman"/>
              </a:rPr>
              <a:t> </a:t>
            </a:r>
            <a:r>
              <a:rPr dirty="0" sz="1650" spc="30" i="1">
                <a:latin typeface="Arial"/>
                <a:cs typeface="Arial"/>
              </a:rPr>
              <a:t>p</a:t>
            </a:r>
            <a:r>
              <a:rPr dirty="0" sz="1650" spc="30">
                <a:latin typeface="Arial"/>
                <a:cs typeface="Arial"/>
              </a:rPr>
              <a:t>)</a:t>
            </a:r>
            <a:r>
              <a:rPr dirty="0" baseline="43859" sz="1425" spc="44" i="1">
                <a:latin typeface="Arial"/>
                <a:cs typeface="Arial"/>
              </a:rPr>
              <a:t>N</a:t>
            </a:r>
            <a:r>
              <a:rPr dirty="0" baseline="43859" sz="1425" spc="-270" i="1">
                <a:latin typeface="Arial"/>
                <a:cs typeface="Arial"/>
              </a:rPr>
              <a:t> </a:t>
            </a:r>
            <a:r>
              <a:rPr dirty="0" baseline="43859" sz="1425" spc="52">
                <a:latin typeface="Symbol"/>
                <a:cs typeface="Symbol"/>
              </a:rPr>
              <a:t></a:t>
            </a:r>
            <a:r>
              <a:rPr dirty="0" baseline="43859" sz="1425" spc="52" i="1">
                <a:latin typeface="Arial"/>
                <a:cs typeface="Arial"/>
              </a:rPr>
              <a:t>k</a:t>
            </a:r>
            <a:endParaRPr baseline="43859" sz="142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7142" y="2361319"/>
            <a:ext cx="6000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Arial"/>
                <a:cs typeface="Arial"/>
              </a:rPr>
              <a:t>, </a:t>
            </a:r>
            <a:r>
              <a:rPr dirty="0" sz="1650" spc="25" i="1">
                <a:latin typeface="Arial"/>
                <a:cs typeface="Arial"/>
              </a:rPr>
              <a:t>k </a:t>
            </a:r>
            <a:r>
              <a:rPr dirty="0" sz="1650" spc="30">
                <a:latin typeface="Symbol"/>
                <a:cs typeface="Symbol"/>
              </a:rPr>
              <a:t></a:t>
            </a:r>
            <a:r>
              <a:rPr dirty="0" sz="1650" spc="-160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0706" y="2574768"/>
            <a:ext cx="40259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0">
                <a:latin typeface="Symbol"/>
                <a:cs typeface="Symbol"/>
              </a:rPr>
              <a:t>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baseline="11784" sz="2475" spc="37" i="1">
                <a:latin typeface="Arial"/>
                <a:cs typeface="Arial"/>
              </a:rPr>
              <a:t>k</a:t>
            </a:r>
            <a:r>
              <a:rPr dirty="0" baseline="11784" sz="2475" spc="-277" i="1">
                <a:latin typeface="Arial"/>
                <a:cs typeface="Arial"/>
              </a:rPr>
              <a:t> </a:t>
            </a:r>
            <a:r>
              <a:rPr dirty="0" sz="1650" spc="2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46332" y="2552334"/>
            <a:ext cx="911225" cy="0"/>
          </a:xfrm>
          <a:custGeom>
            <a:avLst/>
            <a:gdLst/>
            <a:ahLst/>
            <a:cxnLst/>
            <a:rect l="l" t="t" r="r" b="b"/>
            <a:pathLst>
              <a:path w="911225" h="0">
                <a:moveTo>
                  <a:pt x="0" y="0"/>
                </a:moveTo>
                <a:lnTo>
                  <a:pt x="910741" y="0"/>
                </a:lnTo>
              </a:path>
            </a:pathLst>
          </a:custGeom>
          <a:ln w="86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27796" y="2450153"/>
            <a:ext cx="1085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Symbol"/>
                <a:cs typeface="Symbol"/>
              </a:rPr>
              <a:t>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1727" y="2396244"/>
            <a:ext cx="28003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3468" sz="2475" spc="22">
                <a:latin typeface="Symbol"/>
                <a:cs typeface="Symbol"/>
              </a:rPr>
              <a:t></a:t>
            </a:r>
            <a:r>
              <a:rPr dirty="0" baseline="-13468" sz="2475" spc="-135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7796" y="2262137"/>
            <a:ext cx="120840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58850" algn="l"/>
              </a:tabLst>
            </a:pPr>
            <a:r>
              <a:rPr dirty="0" baseline="1683" sz="2475" spc="22">
                <a:latin typeface="Symbol"/>
                <a:cs typeface="Symbol"/>
              </a:rPr>
              <a:t></a:t>
            </a:r>
            <a:r>
              <a:rPr dirty="0" baseline="1683" sz="2475" spc="-367">
                <a:latin typeface="Times New Roman"/>
                <a:cs typeface="Times New Roman"/>
              </a:rPr>
              <a:t> </a:t>
            </a:r>
            <a:r>
              <a:rPr dirty="0" baseline="5050" sz="2475" spc="44" i="1">
                <a:latin typeface="Arial"/>
                <a:cs typeface="Arial"/>
              </a:rPr>
              <a:t>N</a:t>
            </a:r>
            <a:r>
              <a:rPr dirty="0" baseline="5050" sz="2475" spc="-284" i="1">
                <a:latin typeface="Arial"/>
                <a:cs typeface="Arial"/>
              </a:rPr>
              <a:t> </a:t>
            </a:r>
            <a:r>
              <a:rPr dirty="0" baseline="1683" sz="2475" spc="22">
                <a:latin typeface="Symbol"/>
                <a:cs typeface="Symbol"/>
              </a:rPr>
              <a:t></a:t>
            </a:r>
            <a:r>
              <a:rPr dirty="0" baseline="1683" sz="2475" spc="22">
                <a:latin typeface="Times New Roman"/>
                <a:cs typeface="Times New Roman"/>
              </a:rPr>
              <a:t>	</a:t>
            </a:r>
            <a:r>
              <a:rPr dirty="0" sz="1650" spc="30" i="1">
                <a:latin typeface="Arial"/>
                <a:cs typeface="Arial"/>
              </a:rPr>
              <a:t>N</a:t>
            </a:r>
            <a:r>
              <a:rPr dirty="0" sz="1650" spc="-395" i="1">
                <a:latin typeface="Arial"/>
                <a:cs typeface="Arial"/>
              </a:rPr>
              <a:t> </a:t>
            </a:r>
            <a:r>
              <a:rPr dirty="0" sz="1650" spc="10">
                <a:latin typeface="Arial"/>
                <a:cs typeface="Arial"/>
              </a:rPr>
              <a:t>!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7796" y="2609693"/>
            <a:ext cx="40259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>
                <a:latin typeface="Symbol"/>
                <a:cs typeface="Symbol"/>
              </a:rPr>
              <a:t>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baseline="11784" sz="2475" spc="30" i="1">
                <a:latin typeface="Arial"/>
                <a:cs typeface="Arial"/>
              </a:rPr>
              <a:t>k</a:t>
            </a:r>
            <a:r>
              <a:rPr dirty="0" baseline="11784" sz="2475" spc="-254" i="1">
                <a:latin typeface="Arial"/>
                <a:cs typeface="Arial"/>
              </a:rPr>
              <a:t> </a:t>
            </a:r>
            <a:r>
              <a:rPr dirty="0" sz="1650" spc="15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4408" y="2562261"/>
            <a:ext cx="92392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0" i="1">
                <a:latin typeface="Arial"/>
                <a:cs typeface="Arial"/>
              </a:rPr>
              <a:t>k</a:t>
            </a:r>
            <a:r>
              <a:rPr dirty="0" sz="1650" spc="-280" i="1">
                <a:latin typeface="Arial"/>
                <a:cs typeface="Arial"/>
              </a:rPr>
              <a:t> </a:t>
            </a:r>
            <a:r>
              <a:rPr dirty="0" sz="1650" spc="35">
                <a:latin typeface="Arial"/>
                <a:cs typeface="Arial"/>
              </a:rPr>
              <a:t>!(</a:t>
            </a:r>
            <a:r>
              <a:rPr dirty="0" sz="1650" spc="35" i="1">
                <a:latin typeface="Arial"/>
                <a:cs typeface="Arial"/>
              </a:rPr>
              <a:t>N</a:t>
            </a:r>
            <a:r>
              <a:rPr dirty="0" sz="1650" spc="-70" i="1">
                <a:latin typeface="Arial"/>
                <a:cs typeface="Arial"/>
              </a:rPr>
              <a:t> </a:t>
            </a:r>
            <a:r>
              <a:rPr dirty="0" sz="1650" spc="25">
                <a:latin typeface="Symbol"/>
                <a:cs typeface="Symbol"/>
              </a:rPr>
              <a:t></a:t>
            </a:r>
            <a:r>
              <a:rPr dirty="0" sz="1650" spc="-145">
                <a:latin typeface="Times New Roman"/>
                <a:cs typeface="Times New Roman"/>
              </a:rPr>
              <a:t> </a:t>
            </a:r>
            <a:r>
              <a:rPr dirty="0" sz="1650" spc="20" i="1">
                <a:latin typeface="Arial"/>
                <a:cs typeface="Arial"/>
              </a:rPr>
              <a:t>k</a:t>
            </a:r>
            <a:r>
              <a:rPr dirty="0" sz="1650" spc="-310" i="1">
                <a:latin typeface="Arial"/>
                <a:cs typeface="Arial"/>
              </a:rPr>
              <a:t> </a:t>
            </a:r>
            <a:r>
              <a:rPr dirty="0" sz="1650" spc="15">
                <a:latin typeface="Arial"/>
                <a:cs typeface="Arial"/>
              </a:rPr>
              <a:t>)!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" y="1042289"/>
            <a:ext cx="8894445" cy="1176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"/>
              <a:tabLst>
                <a:tab pos="296545" algn="l"/>
              </a:tabLst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Exemple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de lois de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discrètes</a:t>
            </a:r>
            <a:r>
              <a:rPr dirty="0" sz="2000" spc="-8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28930" indent="-231775">
              <a:lnSpc>
                <a:spcPct val="100000"/>
              </a:lnSpc>
              <a:spcBef>
                <a:spcPts val="190"/>
              </a:spcBef>
              <a:buFont typeface="Wingdings"/>
              <a:buChar char=""/>
              <a:tabLst>
                <a:tab pos="329565" algn="l"/>
              </a:tabLst>
            </a:pPr>
            <a:r>
              <a:rPr dirty="0" sz="1800" spc="-5" b="1">
                <a:latin typeface="Calibri"/>
                <a:cs typeface="Calibri"/>
              </a:rPr>
              <a:t>Loi Binomiale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10" b="1">
                <a:latin typeface="Calibri"/>
                <a:cs typeface="Calibri"/>
              </a:rPr>
              <a:t>paramètres  </a:t>
            </a:r>
            <a:r>
              <a:rPr dirty="0" sz="1800" b="1" i="1">
                <a:latin typeface="Calibri"/>
                <a:cs typeface="Calibri"/>
              </a:rPr>
              <a:t>N </a:t>
            </a:r>
            <a:r>
              <a:rPr dirty="0" sz="1800" spc="-5" b="1">
                <a:latin typeface="Calibri"/>
                <a:cs typeface="Calibri"/>
              </a:rPr>
              <a:t>et </a:t>
            </a:r>
            <a:r>
              <a:rPr dirty="0" sz="1800" b="1" i="1">
                <a:latin typeface="Calibri"/>
                <a:cs typeface="Calibri"/>
              </a:rPr>
              <a:t>p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20">
                <a:latin typeface="Calibri"/>
                <a:cs typeface="Calibri"/>
              </a:rPr>
              <a:t>C’est </a:t>
            </a:r>
            <a:r>
              <a:rPr dirty="0" sz="1800" spc="-5">
                <a:latin typeface="Calibri"/>
                <a:cs typeface="Calibri"/>
              </a:rPr>
              <a:t>la loi </a:t>
            </a:r>
            <a:r>
              <a:rPr dirty="0" sz="1800" spc="-10">
                <a:latin typeface="Calibri"/>
                <a:cs typeface="Calibri"/>
              </a:rPr>
              <a:t>d’une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décrivant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411480" marR="50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résultat d’une </a:t>
            </a:r>
            <a:r>
              <a:rPr dirty="0" sz="1800" spc="-5">
                <a:latin typeface="Calibri"/>
                <a:cs typeface="Calibri"/>
              </a:rPr>
              <a:t>expérience </a:t>
            </a:r>
            <a:r>
              <a:rPr dirty="0" sz="1800" spc="-10">
                <a:latin typeface="Calibri"/>
                <a:cs typeface="Calibri"/>
              </a:rPr>
              <a:t>aléatoire </a:t>
            </a:r>
            <a:r>
              <a:rPr dirty="0" sz="1800" spc="-5">
                <a:latin typeface="Calibri"/>
                <a:cs typeface="Calibri"/>
              </a:rPr>
              <a:t>qui </a:t>
            </a:r>
            <a:r>
              <a:rPr dirty="0" sz="1800" spc="-20">
                <a:latin typeface="Calibri"/>
                <a:cs typeface="Calibri"/>
              </a:rPr>
              <a:t>n’admet </a:t>
            </a:r>
            <a:r>
              <a:rPr dirty="0" sz="1800" spc="-5">
                <a:latin typeface="Calibri"/>
                <a:cs typeface="Calibri"/>
              </a:rPr>
              <a:t>que </a:t>
            </a:r>
            <a:r>
              <a:rPr dirty="0" sz="1800">
                <a:latin typeface="Calibri"/>
                <a:cs typeface="Calibri"/>
              </a:rPr>
              <a:t>deux issues </a:t>
            </a:r>
            <a:r>
              <a:rPr dirty="0" sz="1800" spc="-5">
                <a:latin typeface="Calibri"/>
                <a:cs typeface="Calibri"/>
              </a:rPr>
              <a:t>(0/1, succès/échec, </a:t>
            </a:r>
            <a:r>
              <a:rPr dirty="0" sz="1800" spc="-10">
                <a:latin typeface="Calibri"/>
                <a:cs typeface="Calibri"/>
              </a:rPr>
              <a:t>etc.) et  répétée </a:t>
            </a:r>
            <a:r>
              <a:rPr dirty="0" sz="1800" i="1">
                <a:latin typeface="Calibri"/>
                <a:cs typeface="Calibri"/>
              </a:rPr>
              <a:t>N </a:t>
            </a:r>
            <a:r>
              <a:rPr dirty="0" sz="1800" spc="-15">
                <a:latin typeface="Calibri"/>
                <a:cs typeface="Calibri"/>
              </a:rPr>
              <a:t>fois </a:t>
            </a:r>
            <a:r>
              <a:rPr dirty="0" sz="1800" spc="-5">
                <a:latin typeface="Calibri"/>
                <a:cs typeface="Calibri"/>
              </a:rPr>
              <a:t>de manière indépendante </a:t>
            </a:r>
            <a:r>
              <a:rPr dirty="0" sz="1800" spc="-10">
                <a:latin typeface="Calibri"/>
                <a:cs typeface="Calibri"/>
              </a:rPr>
              <a:t>(toujours avec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du succès </a:t>
            </a:r>
            <a:r>
              <a:rPr dirty="0" sz="1800" spc="-10">
                <a:latin typeface="Calibri"/>
                <a:cs typeface="Calibri"/>
              </a:rPr>
              <a:t>égale </a:t>
            </a:r>
            <a:r>
              <a:rPr dirty="0" sz="1800">
                <a:latin typeface="Calibri"/>
                <a:cs typeface="Calibri"/>
              </a:rPr>
              <a:t>à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36557" y="3455034"/>
            <a:ext cx="0" cy="3304540"/>
          </a:xfrm>
          <a:custGeom>
            <a:avLst/>
            <a:gdLst/>
            <a:ahLst/>
            <a:cxnLst/>
            <a:rect l="l" t="t" r="r" b="b"/>
            <a:pathLst>
              <a:path w="0" h="3304540">
                <a:moveTo>
                  <a:pt x="0" y="0"/>
                </a:moveTo>
                <a:lnTo>
                  <a:pt x="0" y="33045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18310" y="4021201"/>
            <a:ext cx="3440429" cy="213360"/>
          </a:xfrm>
          <a:custGeom>
            <a:avLst/>
            <a:gdLst/>
            <a:ahLst/>
            <a:cxnLst/>
            <a:rect l="l" t="t" r="r" b="b"/>
            <a:pathLst>
              <a:path w="3440429" h="213360">
                <a:moveTo>
                  <a:pt x="3371595" y="0"/>
                </a:moveTo>
                <a:lnTo>
                  <a:pt x="3368675" y="0"/>
                </a:lnTo>
                <a:lnTo>
                  <a:pt x="3368675" y="8509"/>
                </a:lnTo>
                <a:lnTo>
                  <a:pt x="3370453" y="8509"/>
                </a:lnTo>
                <a:lnTo>
                  <a:pt x="3378098" y="9034"/>
                </a:lnTo>
                <a:lnTo>
                  <a:pt x="3404869" y="44831"/>
                </a:lnTo>
                <a:lnTo>
                  <a:pt x="3404869" y="50037"/>
                </a:lnTo>
                <a:lnTo>
                  <a:pt x="3404107" y="56515"/>
                </a:lnTo>
                <a:lnTo>
                  <a:pt x="3402711" y="64135"/>
                </a:lnTo>
                <a:lnTo>
                  <a:pt x="3401187" y="71755"/>
                </a:lnTo>
                <a:lnTo>
                  <a:pt x="3400425" y="77216"/>
                </a:lnTo>
                <a:lnTo>
                  <a:pt x="3400425" y="86868"/>
                </a:lnTo>
                <a:lnTo>
                  <a:pt x="3402329" y="92075"/>
                </a:lnTo>
                <a:lnTo>
                  <a:pt x="3409695" y="100203"/>
                </a:lnTo>
                <a:lnTo>
                  <a:pt x="3414141" y="103124"/>
                </a:lnTo>
                <a:lnTo>
                  <a:pt x="3419348" y="105029"/>
                </a:lnTo>
                <a:lnTo>
                  <a:pt x="3419348" y="107061"/>
                </a:lnTo>
                <a:lnTo>
                  <a:pt x="3414141" y="109093"/>
                </a:lnTo>
                <a:lnTo>
                  <a:pt x="3409695" y="112013"/>
                </a:lnTo>
                <a:lnTo>
                  <a:pt x="3402329" y="120142"/>
                </a:lnTo>
                <a:lnTo>
                  <a:pt x="3400425" y="125349"/>
                </a:lnTo>
                <a:lnTo>
                  <a:pt x="3400425" y="134874"/>
                </a:lnTo>
                <a:lnTo>
                  <a:pt x="3401187" y="140335"/>
                </a:lnTo>
                <a:lnTo>
                  <a:pt x="3402711" y="148081"/>
                </a:lnTo>
                <a:lnTo>
                  <a:pt x="3404107" y="155701"/>
                </a:lnTo>
                <a:lnTo>
                  <a:pt x="3404869" y="162179"/>
                </a:lnTo>
                <a:lnTo>
                  <a:pt x="3404869" y="167386"/>
                </a:lnTo>
                <a:lnTo>
                  <a:pt x="3384851" y="202358"/>
                </a:lnTo>
                <a:lnTo>
                  <a:pt x="3370453" y="204469"/>
                </a:lnTo>
                <a:lnTo>
                  <a:pt x="3368675" y="204469"/>
                </a:lnTo>
                <a:lnTo>
                  <a:pt x="3368675" y="212851"/>
                </a:lnTo>
                <a:lnTo>
                  <a:pt x="3371595" y="212851"/>
                </a:lnTo>
                <a:lnTo>
                  <a:pt x="3383907" y="211968"/>
                </a:lnTo>
                <a:lnTo>
                  <a:pt x="3420665" y="186229"/>
                </a:lnTo>
                <a:lnTo>
                  <a:pt x="3423919" y="165354"/>
                </a:lnTo>
                <a:lnTo>
                  <a:pt x="3423919" y="159131"/>
                </a:lnTo>
                <a:lnTo>
                  <a:pt x="3423030" y="152146"/>
                </a:lnTo>
                <a:lnTo>
                  <a:pt x="3419475" y="136398"/>
                </a:lnTo>
                <a:lnTo>
                  <a:pt x="3418586" y="131063"/>
                </a:lnTo>
                <a:lnTo>
                  <a:pt x="3418586" y="123317"/>
                </a:lnTo>
                <a:lnTo>
                  <a:pt x="3420364" y="119125"/>
                </a:lnTo>
                <a:lnTo>
                  <a:pt x="3423919" y="115824"/>
                </a:lnTo>
                <a:lnTo>
                  <a:pt x="3427476" y="112649"/>
                </a:lnTo>
                <a:lnTo>
                  <a:pt x="3432810" y="110871"/>
                </a:lnTo>
                <a:lnTo>
                  <a:pt x="3439922" y="110617"/>
                </a:lnTo>
                <a:lnTo>
                  <a:pt x="3439922" y="101473"/>
                </a:lnTo>
                <a:lnTo>
                  <a:pt x="3432810" y="101346"/>
                </a:lnTo>
                <a:lnTo>
                  <a:pt x="3427476" y="99568"/>
                </a:lnTo>
                <a:lnTo>
                  <a:pt x="3423919" y="96266"/>
                </a:lnTo>
                <a:lnTo>
                  <a:pt x="3420364" y="93091"/>
                </a:lnTo>
                <a:lnTo>
                  <a:pt x="3418586" y="88900"/>
                </a:lnTo>
                <a:lnTo>
                  <a:pt x="3418586" y="81025"/>
                </a:lnTo>
                <a:lnTo>
                  <a:pt x="3419475" y="75818"/>
                </a:lnTo>
                <a:lnTo>
                  <a:pt x="3423030" y="60071"/>
                </a:lnTo>
                <a:lnTo>
                  <a:pt x="3423919" y="52959"/>
                </a:lnTo>
                <a:lnTo>
                  <a:pt x="3423919" y="46862"/>
                </a:lnTo>
                <a:lnTo>
                  <a:pt x="3423108" y="35978"/>
                </a:lnTo>
                <a:lnTo>
                  <a:pt x="3394551" y="3270"/>
                </a:lnTo>
                <a:lnTo>
                  <a:pt x="3383907" y="956"/>
                </a:lnTo>
                <a:lnTo>
                  <a:pt x="3371595" y="0"/>
                </a:lnTo>
                <a:close/>
              </a:path>
              <a:path w="3440429" h="213360">
                <a:moveTo>
                  <a:pt x="71246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67" y="26495"/>
                </a:lnTo>
                <a:lnTo>
                  <a:pt x="16128" y="46736"/>
                </a:lnTo>
                <a:lnTo>
                  <a:pt x="16128" y="52831"/>
                </a:lnTo>
                <a:lnTo>
                  <a:pt x="17017" y="59943"/>
                </a:lnTo>
                <a:lnTo>
                  <a:pt x="18668" y="67818"/>
                </a:lnTo>
                <a:lnTo>
                  <a:pt x="20446" y="75692"/>
                </a:lnTo>
                <a:lnTo>
                  <a:pt x="21335" y="81025"/>
                </a:lnTo>
                <a:lnTo>
                  <a:pt x="21335" y="88773"/>
                </a:lnTo>
                <a:lnTo>
                  <a:pt x="19557" y="92963"/>
                </a:lnTo>
                <a:lnTo>
                  <a:pt x="12572" y="99441"/>
                </a:lnTo>
                <a:lnTo>
                  <a:pt x="7238" y="101218"/>
                </a:lnTo>
                <a:lnTo>
                  <a:pt x="0" y="101346"/>
                </a:lnTo>
                <a:lnTo>
                  <a:pt x="0" y="110617"/>
                </a:lnTo>
                <a:lnTo>
                  <a:pt x="7238" y="110743"/>
                </a:lnTo>
                <a:lnTo>
                  <a:pt x="12572" y="112522"/>
                </a:lnTo>
                <a:lnTo>
                  <a:pt x="19557" y="118999"/>
                </a:lnTo>
                <a:lnTo>
                  <a:pt x="21335" y="123190"/>
                </a:lnTo>
                <a:lnTo>
                  <a:pt x="21335" y="130937"/>
                </a:lnTo>
                <a:lnTo>
                  <a:pt x="20446" y="136271"/>
                </a:lnTo>
                <a:lnTo>
                  <a:pt x="18668" y="144144"/>
                </a:lnTo>
                <a:lnTo>
                  <a:pt x="17017" y="152019"/>
                </a:lnTo>
                <a:lnTo>
                  <a:pt x="16128" y="159131"/>
                </a:lnTo>
                <a:lnTo>
                  <a:pt x="16128" y="165226"/>
                </a:lnTo>
                <a:lnTo>
                  <a:pt x="36393" y="206011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469"/>
                </a:lnTo>
                <a:lnTo>
                  <a:pt x="69595" y="204469"/>
                </a:lnTo>
                <a:lnTo>
                  <a:pt x="61930" y="203944"/>
                </a:lnTo>
                <a:lnTo>
                  <a:pt x="35051" y="167259"/>
                </a:lnTo>
                <a:lnTo>
                  <a:pt x="35051" y="162051"/>
                </a:lnTo>
                <a:lnTo>
                  <a:pt x="35813" y="155575"/>
                </a:lnTo>
                <a:lnTo>
                  <a:pt x="38862" y="140335"/>
                </a:lnTo>
                <a:lnTo>
                  <a:pt x="39496" y="134874"/>
                </a:lnTo>
                <a:lnTo>
                  <a:pt x="39496" y="125222"/>
                </a:lnTo>
                <a:lnTo>
                  <a:pt x="37718" y="120015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1" y="108966"/>
                </a:lnTo>
                <a:lnTo>
                  <a:pt x="20700" y="106934"/>
                </a:lnTo>
                <a:lnTo>
                  <a:pt x="20700" y="105029"/>
                </a:lnTo>
                <a:lnTo>
                  <a:pt x="25781" y="102997"/>
                </a:lnTo>
                <a:lnTo>
                  <a:pt x="30225" y="100075"/>
                </a:lnTo>
                <a:lnTo>
                  <a:pt x="33908" y="96012"/>
                </a:lnTo>
                <a:lnTo>
                  <a:pt x="37718" y="91948"/>
                </a:lnTo>
                <a:lnTo>
                  <a:pt x="39496" y="86741"/>
                </a:lnTo>
                <a:lnTo>
                  <a:pt x="39496" y="77088"/>
                </a:lnTo>
                <a:lnTo>
                  <a:pt x="38862" y="71628"/>
                </a:lnTo>
                <a:lnTo>
                  <a:pt x="35813" y="56387"/>
                </a:lnTo>
                <a:lnTo>
                  <a:pt x="35051" y="49911"/>
                </a:lnTo>
                <a:lnTo>
                  <a:pt x="35051" y="44704"/>
                </a:lnTo>
                <a:lnTo>
                  <a:pt x="35623" y="35752"/>
                </a:lnTo>
                <a:lnTo>
                  <a:pt x="69595" y="8509"/>
                </a:lnTo>
                <a:lnTo>
                  <a:pt x="71246" y="8509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6042" y="2884042"/>
            <a:ext cx="8636000" cy="136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0715" marR="5080" indent="-628015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Ex. :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bit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binaire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transmit dans une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chaîne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de transmission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est reçu avec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probabilité  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d’erreur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égale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à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0.1.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Posons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telle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= le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nombre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bits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erronés</a:t>
            </a:r>
            <a:r>
              <a:rPr dirty="0" sz="1800" spc="2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pour</a:t>
            </a:r>
            <a:endParaRPr sz="1800">
              <a:latin typeface="Calibri"/>
              <a:cs typeface="Calibri"/>
            </a:endParaRPr>
          </a:p>
          <a:p>
            <a:pPr algn="ctr" marR="3632200">
              <a:lnSpc>
                <a:spcPct val="100000"/>
              </a:lnSpc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les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prochains quatre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bits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transmis.</a:t>
            </a:r>
            <a:r>
              <a:rPr dirty="0" sz="1800" spc="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Calc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R="3735704">
              <a:lnSpc>
                <a:spcPct val="100000"/>
              </a:lnSpc>
              <a:tabLst>
                <a:tab pos="1029969" algn="l"/>
              </a:tabLst>
            </a:pPr>
            <a:r>
              <a:rPr dirty="0" sz="1800">
                <a:latin typeface="Cambria Math"/>
                <a:cs typeface="Cambria Math"/>
              </a:rPr>
              <a:t>𝑋 =</a:t>
            </a:r>
            <a:r>
              <a:rPr dirty="0" sz="1800" spc="2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2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⇔	</a:t>
            </a:r>
            <a:r>
              <a:rPr dirty="0" sz="1800">
                <a:latin typeface="Cambria Math"/>
                <a:cs typeface="Cambria Math"/>
              </a:rPr>
              <a:t>1100,1010,1001,0110,010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387" y="4299077"/>
            <a:ext cx="657225" cy="212090"/>
          </a:xfrm>
          <a:custGeom>
            <a:avLst/>
            <a:gdLst/>
            <a:ahLst/>
            <a:cxnLst/>
            <a:rect l="l" t="t" r="r" b="b"/>
            <a:pathLst>
              <a:path w="657225" h="212089">
                <a:moveTo>
                  <a:pt x="589140" y="0"/>
                </a:moveTo>
                <a:lnTo>
                  <a:pt x="586130" y="8636"/>
                </a:lnTo>
                <a:lnTo>
                  <a:pt x="598381" y="13946"/>
                </a:lnTo>
                <a:lnTo>
                  <a:pt x="608920" y="21304"/>
                </a:lnTo>
                <a:lnTo>
                  <a:pt x="630327" y="55429"/>
                </a:lnTo>
                <a:lnTo>
                  <a:pt x="637362" y="104775"/>
                </a:lnTo>
                <a:lnTo>
                  <a:pt x="636576" y="123443"/>
                </a:lnTo>
                <a:lnTo>
                  <a:pt x="624801" y="169164"/>
                </a:lnTo>
                <a:lnTo>
                  <a:pt x="598523" y="197792"/>
                </a:lnTo>
                <a:lnTo>
                  <a:pt x="586460" y="203200"/>
                </a:lnTo>
                <a:lnTo>
                  <a:pt x="589140" y="211709"/>
                </a:lnTo>
                <a:lnTo>
                  <a:pt x="629593" y="187706"/>
                </a:lnTo>
                <a:lnTo>
                  <a:pt x="652313" y="143335"/>
                </a:lnTo>
                <a:lnTo>
                  <a:pt x="656666" y="105918"/>
                </a:lnTo>
                <a:lnTo>
                  <a:pt x="655575" y="86483"/>
                </a:lnTo>
                <a:lnTo>
                  <a:pt x="639203" y="37084"/>
                </a:lnTo>
                <a:lnTo>
                  <a:pt x="604492" y="5526"/>
                </a:lnTo>
                <a:lnTo>
                  <a:pt x="589140" y="0"/>
                </a:lnTo>
                <a:close/>
              </a:path>
              <a:path w="657225" h="212089">
                <a:moveTo>
                  <a:pt x="67525" y="0"/>
                </a:moveTo>
                <a:lnTo>
                  <a:pt x="27142" y="24056"/>
                </a:lnTo>
                <a:lnTo>
                  <a:pt x="4364" y="68548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28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37" y="197792"/>
                </a:lnTo>
                <a:lnTo>
                  <a:pt x="47725" y="190325"/>
                </a:lnTo>
                <a:lnTo>
                  <a:pt x="26370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64" y="42164"/>
                </a:lnTo>
                <a:lnTo>
                  <a:pt x="58324" y="13946"/>
                </a:lnTo>
                <a:lnTo>
                  <a:pt x="70535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0342" y="4241927"/>
            <a:ext cx="7721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𝑃  1100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72386" y="4299077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2" y="0"/>
                </a:moveTo>
                <a:lnTo>
                  <a:pt x="205105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2" y="104775"/>
                </a:lnTo>
                <a:lnTo>
                  <a:pt x="255627" y="123443"/>
                </a:lnTo>
                <a:lnTo>
                  <a:pt x="243839" y="169164"/>
                </a:lnTo>
                <a:lnTo>
                  <a:pt x="217533" y="197792"/>
                </a:lnTo>
                <a:lnTo>
                  <a:pt x="205486" y="203200"/>
                </a:lnTo>
                <a:lnTo>
                  <a:pt x="208152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7" y="105918"/>
                </a:lnTo>
                <a:lnTo>
                  <a:pt x="274621" y="86483"/>
                </a:lnTo>
                <a:lnTo>
                  <a:pt x="258190" y="37084"/>
                </a:lnTo>
                <a:lnTo>
                  <a:pt x="223490" y="5526"/>
                </a:lnTo>
                <a:lnTo>
                  <a:pt x="208152" y="0"/>
                </a:lnTo>
                <a:close/>
              </a:path>
              <a:path w="276225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35682" y="4299077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3" y="0"/>
                </a:moveTo>
                <a:lnTo>
                  <a:pt x="205105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2" y="104775"/>
                </a:lnTo>
                <a:lnTo>
                  <a:pt x="255627" y="123443"/>
                </a:lnTo>
                <a:lnTo>
                  <a:pt x="243840" y="169164"/>
                </a:lnTo>
                <a:lnTo>
                  <a:pt x="217533" y="197792"/>
                </a:lnTo>
                <a:lnTo>
                  <a:pt x="205486" y="203200"/>
                </a:lnTo>
                <a:lnTo>
                  <a:pt x="208153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7" y="105918"/>
                </a:lnTo>
                <a:lnTo>
                  <a:pt x="274621" y="86483"/>
                </a:lnTo>
                <a:lnTo>
                  <a:pt x="258191" y="37084"/>
                </a:lnTo>
                <a:lnTo>
                  <a:pt x="223490" y="5526"/>
                </a:lnTo>
                <a:lnTo>
                  <a:pt x="208153" y="0"/>
                </a:lnTo>
                <a:close/>
              </a:path>
              <a:path w="2762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0502" y="4299077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3" y="0"/>
                </a:moveTo>
                <a:lnTo>
                  <a:pt x="205105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3" y="104775"/>
                </a:lnTo>
                <a:lnTo>
                  <a:pt x="255627" y="123443"/>
                </a:lnTo>
                <a:lnTo>
                  <a:pt x="243840" y="169164"/>
                </a:lnTo>
                <a:lnTo>
                  <a:pt x="217533" y="197792"/>
                </a:lnTo>
                <a:lnTo>
                  <a:pt x="205486" y="203200"/>
                </a:lnTo>
                <a:lnTo>
                  <a:pt x="208153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7" y="105918"/>
                </a:lnTo>
                <a:lnTo>
                  <a:pt x="274621" y="86483"/>
                </a:lnTo>
                <a:lnTo>
                  <a:pt x="258191" y="37084"/>
                </a:lnTo>
                <a:lnTo>
                  <a:pt x="223490" y="5526"/>
                </a:lnTo>
                <a:lnTo>
                  <a:pt x="208153" y="0"/>
                </a:lnTo>
                <a:close/>
              </a:path>
              <a:path w="2762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63798" y="4299077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52" y="0"/>
                </a:moveTo>
                <a:lnTo>
                  <a:pt x="205105" y="8636"/>
                </a:lnTo>
                <a:lnTo>
                  <a:pt x="217390" y="13946"/>
                </a:lnTo>
                <a:lnTo>
                  <a:pt x="227949" y="21304"/>
                </a:lnTo>
                <a:lnTo>
                  <a:pt x="249340" y="55429"/>
                </a:lnTo>
                <a:lnTo>
                  <a:pt x="256412" y="104775"/>
                </a:lnTo>
                <a:lnTo>
                  <a:pt x="255627" y="123443"/>
                </a:lnTo>
                <a:lnTo>
                  <a:pt x="243839" y="169164"/>
                </a:lnTo>
                <a:lnTo>
                  <a:pt x="217533" y="197792"/>
                </a:lnTo>
                <a:lnTo>
                  <a:pt x="205486" y="203200"/>
                </a:lnTo>
                <a:lnTo>
                  <a:pt x="208152" y="211709"/>
                </a:lnTo>
                <a:lnTo>
                  <a:pt x="248622" y="187706"/>
                </a:lnTo>
                <a:lnTo>
                  <a:pt x="271351" y="143335"/>
                </a:lnTo>
                <a:lnTo>
                  <a:pt x="275717" y="105918"/>
                </a:lnTo>
                <a:lnTo>
                  <a:pt x="274621" y="86483"/>
                </a:lnTo>
                <a:lnTo>
                  <a:pt x="258190" y="37084"/>
                </a:lnTo>
                <a:lnTo>
                  <a:pt x="223490" y="5526"/>
                </a:lnTo>
                <a:lnTo>
                  <a:pt x="208152" y="0"/>
                </a:lnTo>
                <a:close/>
              </a:path>
              <a:path w="276225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158646" y="4241927"/>
            <a:ext cx="32810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64715" algn="l"/>
              </a:tabLst>
            </a:pPr>
            <a:r>
              <a:rPr dirty="0" sz="1800" spc="-5">
                <a:latin typeface="Cambria Math"/>
                <a:cs typeface="Cambria Math"/>
              </a:rPr>
              <a:t>= 𝑃  </a:t>
            </a:r>
            <a:r>
              <a:rPr dirty="0" sz="1800">
                <a:latin typeface="Cambria Math"/>
                <a:cs typeface="Cambria Math"/>
              </a:rPr>
              <a:t>1  </a:t>
            </a: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1  </a:t>
            </a: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 spc="31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𝑃</a:t>
            </a:r>
            <a:r>
              <a:rPr dirty="0" sz="1800" spc="3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	= 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 spc="10">
                <a:latin typeface="Cambria Math"/>
                <a:cs typeface="Cambria Math"/>
              </a:rPr>
              <a:t>(0.1)</a:t>
            </a:r>
            <a:r>
              <a:rPr dirty="0" baseline="27777" sz="1950" spc="15">
                <a:latin typeface="Cambria Math"/>
                <a:cs typeface="Cambria Math"/>
              </a:rPr>
              <a:t>2</a:t>
            </a:r>
            <a:r>
              <a:rPr dirty="0" sz="1800" spc="10">
                <a:latin typeface="Cambria Math"/>
                <a:cs typeface="Cambria Math"/>
              </a:rPr>
              <a:t>(0.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3358" y="4786444"/>
            <a:ext cx="2540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Symbol"/>
                <a:cs typeface="Symbol"/>
              </a:rPr>
              <a:t>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baseline="4629" sz="1800" spc="-22">
                <a:latin typeface="Times New Roman"/>
                <a:cs typeface="Times New Roman"/>
              </a:rPr>
              <a:t>4</a:t>
            </a:r>
            <a:r>
              <a:rPr dirty="0" baseline="4629" sz="1800" spc="-322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0200" y="4828667"/>
            <a:ext cx="4078604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Mais il </a:t>
            </a:r>
            <a:r>
              <a:rPr dirty="0" sz="1800">
                <a:latin typeface="Calibri"/>
                <a:cs typeface="Calibri"/>
              </a:rPr>
              <a:t>y a </a:t>
            </a:r>
            <a:r>
              <a:rPr dirty="0" baseline="-6944" sz="1800" spc="-15">
                <a:latin typeface="Symbol"/>
                <a:cs typeface="Symbol"/>
              </a:rPr>
              <a:t></a:t>
            </a:r>
            <a:r>
              <a:rPr dirty="0" baseline="-6944" sz="1800" spc="-15">
                <a:latin typeface="Times New Roman"/>
                <a:cs typeface="Times New Roman"/>
              </a:rPr>
              <a:t> </a:t>
            </a:r>
            <a:r>
              <a:rPr dirty="0" baseline="-34722" sz="1800" spc="-22">
                <a:latin typeface="Times New Roman"/>
                <a:cs typeface="Times New Roman"/>
              </a:rPr>
              <a:t>2 </a:t>
            </a:r>
            <a:r>
              <a:rPr dirty="0" baseline="-6944" sz="1800" spc="-15">
                <a:latin typeface="Symbol"/>
                <a:cs typeface="Symbol"/>
              </a:rPr>
              <a:t></a:t>
            </a:r>
            <a:r>
              <a:rPr dirty="0" baseline="-6944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possibilités </a:t>
            </a:r>
            <a:r>
              <a:rPr dirty="0" sz="1800" spc="-30">
                <a:latin typeface="Calibri"/>
                <a:cs typeface="Calibri"/>
              </a:rPr>
              <a:t>d’avoir </a:t>
            </a:r>
            <a:r>
              <a:rPr dirty="0" sz="1800">
                <a:latin typeface="Calibri"/>
                <a:cs typeface="Calibri"/>
              </a:rPr>
              <a:t>2 </a:t>
            </a:r>
            <a:r>
              <a:rPr dirty="0" sz="1800" spc="-5">
                <a:latin typeface="Calibri"/>
                <a:cs typeface="Calibri"/>
              </a:rPr>
              <a:t>bits</a:t>
            </a:r>
            <a:r>
              <a:rPr dirty="0" sz="1800" spc="-2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erron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3358" y="5038827"/>
            <a:ext cx="254000" cy="19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Symbol"/>
                <a:cs typeface="Symbol"/>
              </a:rPr>
              <a:t>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1367" y="5629884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68" y="0"/>
                </a:moveTo>
                <a:lnTo>
                  <a:pt x="657758" y="8585"/>
                </a:lnTo>
                <a:lnTo>
                  <a:pt x="670015" y="13909"/>
                </a:lnTo>
                <a:lnTo>
                  <a:pt x="680556" y="21274"/>
                </a:lnTo>
                <a:lnTo>
                  <a:pt x="701933" y="55401"/>
                </a:lnTo>
                <a:lnTo>
                  <a:pt x="708952" y="104813"/>
                </a:lnTo>
                <a:lnTo>
                  <a:pt x="708166" y="123484"/>
                </a:lnTo>
                <a:lnTo>
                  <a:pt x="696379" y="169214"/>
                </a:lnTo>
                <a:lnTo>
                  <a:pt x="670156" y="197805"/>
                </a:lnTo>
                <a:lnTo>
                  <a:pt x="658088" y="203149"/>
                </a:lnTo>
                <a:lnTo>
                  <a:pt x="660768" y="211734"/>
                </a:lnTo>
                <a:lnTo>
                  <a:pt x="701221" y="187702"/>
                </a:lnTo>
                <a:lnTo>
                  <a:pt x="723938" y="143333"/>
                </a:lnTo>
                <a:lnTo>
                  <a:pt x="728256" y="105918"/>
                </a:lnTo>
                <a:lnTo>
                  <a:pt x="727162" y="86508"/>
                </a:lnTo>
                <a:lnTo>
                  <a:pt x="710857" y="37109"/>
                </a:lnTo>
                <a:lnTo>
                  <a:pt x="676118" y="5541"/>
                </a:lnTo>
                <a:lnTo>
                  <a:pt x="660768" y="0"/>
                </a:lnTo>
                <a:close/>
              </a:path>
              <a:path w="728344" h="212089">
                <a:moveTo>
                  <a:pt x="67525" y="0"/>
                </a:moveTo>
                <a:lnTo>
                  <a:pt x="27142" y="24095"/>
                </a:lnTo>
                <a:lnTo>
                  <a:pt x="4364" y="68570"/>
                </a:lnTo>
                <a:lnTo>
                  <a:pt x="0" y="105918"/>
                </a:lnTo>
                <a:lnTo>
                  <a:pt x="1088" y="125377"/>
                </a:lnTo>
                <a:lnTo>
                  <a:pt x="17411" y="174739"/>
                </a:lnTo>
                <a:lnTo>
                  <a:pt x="52128" y="206200"/>
                </a:lnTo>
                <a:lnTo>
                  <a:pt x="67525" y="211734"/>
                </a:lnTo>
                <a:lnTo>
                  <a:pt x="70205" y="203149"/>
                </a:lnTo>
                <a:lnTo>
                  <a:pt x="58137" y="197805"/>
                </a:lnTo>
                <a:lnTo>
                  <a:pt x="47725" y="190368"/>
                </a:lnTo>
                <a:lnTo>
                  <a:pt x="26370" y="155687"/>
                </a:lnTo>
                <a:lnTo>
                  <a:pt x="19303" y="104813"/>
                </a:lnTo>
                <a:lnTo>
                  <a:pt x="20089" y="86743"/>
                </a:lnTo>
                <a:lnTo>
                  <a:pt x="31864" y="42125"/>
                </a:lnTo>
                <a:lnTo>
                  <a:pt x="58324" y="13909"/>
                </a:lnTo>
                <a:lnTo>
                  <a:pt x="70535" y="858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02437" y="5572963"/>
            <a:ext cx="11747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dirty="0" sz="1800" spc="-5">
                <a:latin typeface="Cambria Math"/>
                <a:cs typeface="Cambria Math"/>
              </a:rPr>
              <a:t>𝑃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47698" y="5546344"/>
            <a:ext cx="312420" cy="377190"/>
          </a:xfrm>
          <a:custGeom>
            <a:avLst/>
            <a:gdLst/>
            <a:ahLst/>
            <a:cxnLst/>
            <a:rect l="l" t="t" r="r" b="b"/>
            <a:pathLst>
              <a:path w="312419" h="377189">
                <a:moveTo>
                  <a:pt x="230631" y="0"/>
                </a:moveTo>
                <a:lnTo>
                  <a:pt x="226949" y="9016"/>
                </a:lnTo>
                <a:lnTo>
                  <a:pt x="241020" y="20434"/>
                </a:lnTo>
                <a:lnTo>
                  <a:pt x="253507" y="35264"/>
                </a:lnTo>
                <a:lnTo>
                  <a:pt x="273684" y="75209"/>
                </a:lnTo>
                <a:lnTo>
                  <a:pt x="286480" y="126987"/>
                </a:lnTo>
                <a:lnTo>
                  <a:pt x="290702" y="188671"/>
                </a:lnTo>
                <a:lnTo>
                  <a:pt x="289653" y="220248"/>
                </a:lnTo>
                <a:lnTo>
                  <a:pt x="281219" y="276617"/>
                </a:lnTo>
                <a:lnTo>
                  <a:pt x="264542" y="323331"/>
                </a:lnTo>
                <a:lnTo>
                  <a:pt x="241147" y="356703"/>
                </a:lnTo>
                <a:lnTo>
                  <a:pt x="226949" y="368160"/>
                </a:lnTo>
                <a:lnTo>
                  <a:pt x="230631" y="377088"/>
                </a:lnTo>
                <a:lnTo>
                  <a:pt x="264159" y="350246"/>
                </a:lnTo>
                <a:lnTo>
                  <a:pt x="290068" y="307212"/>
                </a:lnTo>
                <a:lnTo>
                  <a:pt x="306530" y="251963"/>
                </a:lnTo>
                <a:lnTo>
                  <a:pt x="312038" y="188455"/>
                </a:lnTo>
                <a:lnTo>
                  <a:pt x="310659" y="155493"/>
                </a:lnTo>
                <a:lnTo>
                  <a:pt x="299662" y="96109"/>
                </a:lnTo>
                <a:lnTo>
                  <a:pt x="278066" y="46346"/>
                </a:lnTo>
                <a:lnTo>
                  <a:pt x="248348" y="11500"/>
                </a:lnTo>
                <a:lnTo>
                  <a:pt x="230631" y="0"/>
                </a:lnTo>
                <a:close/>
              </a:path>
              <a:path w="312419" h="377189">
                <a:moveTo>
                  <a:pt x="81406" y="0"/>
                </a:moveTo>
                <a:lnTo>
                  <a:pt x="47894" y="26950"/>
                </a:lnTo>
                <a:lnTo>
                  <a:pt x="22097" y="69684"/>
                </a:lnTo>
                <a:lnTo>
                  <a:pt x="5524" y="124712"/>
                </a:lnTo>
                <a:lnTo>
                  <a:pt x="0" y="188455"/>
                </a:lnTo>
                <a:lnTo>
                  <a:pt x="1381" y="221239"/>
                </a:lnTo>
                <a:lnTo>
                  <a:pt x="12430" y="280622"/>
                </a:lnTo>
                <a:lnTo>
                  <a:pt x="34026" y="330754"/>
                </a:lnTo>
                <a:lnTo>
                  <a:pt x="63692" y="365691"/>
                </a:lnTo>
                <a:lnTo>
                  <a:pt x="81406" y="377088"/>
                </a:lnTo>
                <a:lnTo>
                  <a:pt x="85089" y="368160"/>
                </a:lnTo>
                <a:lnTo>
                  <a:pt x="70873" y="356703"/>
                </a:lnTo>
                <a:lnTo>
                  <a:pt x="58324" y="341761"/>
                </a:lnTo>
                <a:lnTo>
                  <a:pt x="38226" y="301409"/>
                </a:lnTo>
                <a:lnTo>
                  <a:pt x="25542" y="249564"/>
                </a:lnTo>
                <a:lnTo>
                  <a:pt x="21335" y="188671"/>
                </a:lnTo>
                <a:lnTo>
                  <a:pt x="22405" y="156590"/>
                </a:lnTo>
                <a:lnTo>
                  <a:pt x="30926" y="99860"/>
                </a:lnTo>
                <a:lnTo>
                  <a:pt x="47638" y="53518"/>
                </a:lnTo>
                <a:lnTo>
                  <a:pt x="71018" y="20434"/>
                </a:lnTo>
                <a:lnTo>
                  <a:pt x="85089" y="9016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138552" y="5552643"/>
            <a:ext cx="94869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8200" algn="l"/>
              </a:tabLst>
            </a:pPr>
            <a:r>
              <a:rPr dirty="0" sz="1300" spc="40">
                <a:latin typeface="Cambria Math"/>
                <a:cs typeface="Cambria Math"/>
              </a:rPr>
              <a:t>2</a:t>
            </a:r>
            <a:r>
              <a:rPr dirty="0" sz="1300" spc="4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37814" y="5546344"/>
            <a:ext cx="312420" cy="377190"/>
          </a:xfrm>
          <a:custGeom>
            <a:avLst/>
            <a:gdLst/>
            <a:ahLst/>
            <a:cxnLst/>
            <a:rect l="l" t="t" r="r" b="b"/>
            <a:pathLst>
              <a:path w="312420" h="377189">
                <a:moveTo>
                  <a:pt x="230632" y="0"/>
                </a:moveTo>
                <a:lnTo>
                  <a:pt x="226949" y="9016"/>
                </a:lnTo>
                <a:lnTo>
                  <a:pt x="241020" y="20434"/>
                </a:lnTo>
                <a:lnTo>
                  <a:pt x="253507" y="35264"/>
                </a:lnTo>
                <a:lnTo>
                  <a:pt x="273685" y="75209"/>
                </a:lnTo>
                <a:lnTo>
                  <a:pt x="286480" y="126987"/>
                </a:lnTo>
                <a:lnTo>
                  <a:pt x="290702" y="188671"/>
                </a:lnTo>
                <a:lnTo>
                  <a:pt x="289653" y="220248"/>
                </a:lnTo>
                <a:lnTo>
                  <a:pt x="281219" y="276617"/>
                </a:lnTo>
                <a:lnTo>
                  <a:pt x="264542" y="323331"/>
                </a:lnTo>
                <a:lnTo>
                  <a:pt x="241147" y="356703"/>
                </a:lnTo>
                <a:lnTo>
                  <a:pt x="226949" y="368160"/>
                </a:lnTo>
                <a:lnTo>
                  <a:pt x="230632" y="377088"/>
                </a:lnTo>
                <a:lnTo>
                  <a:pt x="264160" y="350246"/>
                </a:lnTo>
                <a:lnTo>
                  <a:pt x="290068" y="307212"/>
                </a:lnTo>
                <a:lnTo>
                  <a:pt x="306530" y="251963"/>
                </a:lnTo>
                <a:lnTo>
                  <a:pt x="312038" y="188455"/>
                </a:lnTo>
                <a:lnTo>
                  <a:pt x="310659" y="155493"/>
                </a:lnTo>
                <a:lnTo>
                  <a:pt x="299662" y="96109"/>
                </a:lnTo>
                <a:lnTo>
                  <a:pt x="278066" y="46346"/>
                </a:lnTo>
                <a:lnTo>
                  <a:pt x="248348" y="11500"/>
                </a:lnTo>
                <a:lnTo>
                  <a:pt x="230632" y="0"/>
                </a:lnTo>
                <a:close/>
              </a:path>
              <a:path w="312420" h="377189">
                <a:moveTo>
                  <a:pt x="81407" y="0"/>
                </a:moveTo>
                <a:lnTo>
                  <a:pt x="47894" y="26950"/>
                </a:lnTo>
                <a:lnTo>
                  <a:pt x="22098" y="69684"/>
                </a:lnTo>
                <a:lnTo>
                  <a:pt x="5524" y="124712"/>
                </a:lnTo>
                <a:lnTo>
                  <a:pt x="0" y="188455"/>
                </a:lnTo>
                <a:lnTo>
                  <a:pt x="1381" y="221239"/>
                </a:lnTo>
                <a:lnTo>
                  <a:pt x="12430" y="280622"/>
                </a:lnTo>
                <a:lnTo>
                  <a:pt x="34026" y="330754"/>
                </a:lnTo>
                <a:lnTo>
                  <a:pt x="63692" y="365691"/>
                </a:lnTo>
                <a:lnTo>
                  <a:pt x="81407" y="377088"/>
                </a:lnTo>
                <a:lnTo>
                  <a:pt x="85089" y="368160"/>
                </a:lnTo>
                <a:lnTo>
                  <a:pt x="70873" y="356703"/>
                </a:lnTo>
                <a:lnTo>
                  <a:pt x="58324" y="341761"/>
                </a:lnTo>
                <a:lnTo>
                  <a:pt x="38226" y="301409"/>
                </a:lnTo>
                <a:lnTo>
                  <a:pt x="25542" y="249564"/>
                </a:lnTo>
                <a:lnTo>
                  <a:pt x="21336" y="188671"/>
                </a:lnTo>
                <a:lnTo>
                  <a:pt x="22405" y="156590"/>
                </a:lnTo>
                <a:lnTo>
                  <a:pt x="30926" y="99860"/>
                </a:lnTo>
                <a:lnTo>
                  <a:pt x="47638" y="53518"/>
                </a:lnTo>
                <a:lnTo>
                  <a:pt x="71018" y="20434"/>
                </a:lnTo>
                <a:lnTo>
                  <a:pt x="85089" y="9016"/>
                </a:lnTo>
                <a:lnTo>
                  <a:pt x="81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728342" y="5449519"/>
            <a:ext cx="1841500" cy="553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  <a:tabLst>
                <a:tab pos="1701164" algn="l"/>
              </a:tabLst>
            </a:pPr>
            <a:r>
              <a:rPr dirty="0" sz="1800">
                <a:latin typeface="Cambria Math"/>
                <a:cs typeface="Cambria Math"/>
              </a:rPr>
              <a:t>4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2"/>
              </a:rPr>
              <a:t>ahmad.karfoul@univ-rennes1.fr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005964" y="5572963"/>
            <a:ext cx="2449830" cy="429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23670" algn="l"/>
              </a:tabLst>
            </a:pPr>
            <a:r>
              <a:rPr dirty="0" sz="1800">
                <a:latin typeface="Cambria Math"/>
                <a:cs typeface="Cambria Math"/>
              </a:rPr>
              <a:t>𝑝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(</a:t>
            </a:r>
            <a:r>
              <a:rPr dirty="0" sz="1800">
                <a:latin typeface="Cambria Math"/>
                <a:cs typeface="Cambria Math"/>
              </a:rPr>
              <a:t>1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15">
                <a:latin typeface="Cambria Math"/>
                <a:cs typeface="Cambria Math"/>
              </a:rPr>
              <a:t>𝑝</a:t>
            </a:r>
            <a:r>
              <a:rPr dirty="0" sz="1800">
                <a:latin typeface="Cambria Math"/>
                <a:cs typeface="Cambria Math"/>
              </a:rPr>
              <a:t>) 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	</a:t>
            </a:r>
            <a:r>
              <a:rPr dirty="0" baseline="-35493" sz="2700">
                <a:latin typeface="Cambria Math"/>
                <a:cs typeface="Cambria Math"/>
              </a:rPr>
              <a:t>2 </a:t>
            </a:r>
            <a:r>
              <a:rPr dirty="0" baseline="-35493" sz="2700">
                <a:latin typeface="Cambria Math"/>
                <a:cs typeface="Cambria Math"/>
              </a:rPr>
              <a:t> </a:t>
            </a:r>
            <a:r>
              <a:rPr dirty="0" baseline="-35493" sz="2700" spc="135">
                <a:latin typeface="Cambria Math"/>
                <a:cs typeface="Cambria Math"/>
              </a:rPr>
              <a:t> </a:t>
            </a:r>
            <a:r>
              <a:rPr dirty="0" baseline="-35493" sz="2700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(0,0081)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415282" y="3455034"/>
          <a:ext cx="4728845" cy="340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97"/>
                <a:gridCol w="1008126"/>
                <a:gridCol w="288036"/>
                <a:gridCol w="1008126"/>
                <a:gridCol w="720089"/>
                <a:gridCol w="107442"/>
              </a:tblGrid>
              <a:tr h="365759">
                <a:tc>
                  <a:txBody>
                    <a:bodyPr/>
                    <a:lstStyle/>
                    <a:p>
                      <a:pPr marL="8255">
                        <a:lnSpc>
                          <a:spcPts val="1935"/>
                        </a:lnSpc>
                      </a:pPr>
                      <a:r>
                        <a:rPr dirty="0" sz="1800" spc="-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uler</a:t>
                      </a:r>
                      <a:r>
                        <a:rPr dirty="0" sz="1800" spc="-5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P(X=2).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Résultat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Résultat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1985"/>
                        </a:lnSpc>
                        <a:spcBef>
                          <a:spcPts val="1090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1,0011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800" spc="30">
                          <a:latin typeface="Cambria Math"/>
                          <a:cs typeface="Cambria Math"/>
                        </a:rPr>
                        <a:t>9)</a:t>
                      </a:r>
                      <a:r>
                        <a:rPr dirty="0" baseline="27777" sz="1950" spc="44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= </a:t>
                      </a:r>
                      <a:r>
                        <a:rPr dirty="0" sz="1800" spc="-5">
                          <a:latin typeface="Cambria Math"/>
                          <a:cs typeface="Cambria Math"/>
                        </a:rPr>
                        <a:t>0.0081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1001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ts val="140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és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reçus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sur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4.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13970">
                        <a:lnSpc>
                          <a:spcPts val="150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=0.0486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0110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89077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25399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5399">
                      <a:solidFill>
                        <a:srgbClr val="385D89"/>
                      </a:solidFill>
                      <a:prstDash val="solid"/>
                    </a:lnB>
                  </a:tcPr>
                </a:tc>
              </a:tr>
              <a:tr h="276678">
                <a:tc>
                  <a:txBody>
                    <a:bodyPr/>
                    <a:lstStyle/>
                    <a:p>
                      <a:pPr marL="203200">
                        <a:lnSpc>
                          <a:spcPts val="1975"/>
                        </a:lnSpc>
                        <a:spcBef>
                          <a:spcPts val="20"/>
                        </a:spcBef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LTSI,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Bat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22,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5399">
                      <a:solidFill>
                        <a:srgbClr val="385D8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5399">
                      <a:solidFill>
                        <a:srgbClr val="385D89"/>
                      </a:solidFill>
                      <a:prstDash val="solid"/>
                    </a:lnT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30"/>
                        </a:lnSpc>
                      </a:pPr>
                      <a:r>
                        <a:rPr dirty="0" baseline="-26234" sz="2700" spc="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0111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5399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3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5399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330"/>
                        </a:lnSpc>
                      </a:pPr>
                      <a:r>
                        <a:rPr dirty="0" baseline="-26234" sz="2700" spc="-232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 spc="-155">
                          <a:latin typeface="Calibri"/>
                          <a:cs typeface="Calibri"/>
                        </a:rPr>
                        <a:t>1111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5399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3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25399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25399">
                      <a:solidFill>
                        <a:srgbClr val="385D89"/>
                      </a:solidFill>
                      <a:prstDash val="solid"/>
                    </a:lnT>
                    <a:solidFill>
                      <a:srgbClr val="17375E"/>
                    </a:solidFill>
                  </a:tcPr>
                </a:tc>
              </a:tr>
              <a:tr h="91715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5399">
                      <a:solidFill>
                        <a:srgbClr val="385D89"/>
                      </a:solidFill>
                      <a:prstDash val="solid"/>
                    </a:lnL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25399">
                      <a:solidFill>
                        <a:srgbClr val="385D89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809" y="2955925"/>
            <a:ext cx="335407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Font typeface="Wingdings"/>
              <a:buChar char=""/>
              <a:tabLst>
                <a:tab pos="244475" algn="l"/>
              </a:tabLst>
            </a:pPr>
            <a:r>
              <a:rPr dirty="0" sz="1800" spc="-5" b="1">
                <a:latin typeface="Calibri"/>
                <a:cs typeface="Calibri"/>
              </a:rPr>
              <a:t>Loi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5" b="1">
                <a:latin typeface="Calibri"/>
                <a:cs typeface="Calibri"/>
              </a:rPr>
              <a:t>Poisson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10" b="1">
                <a:latin typeface="Calibri"/>
                <a:cs typeface="Calibri"/>
              </a:rPr>
              <a:t>paramètres  </a:t>
            </a:r>
            <a:r>
              <a:rPr dirty="0" sz="1800" spc="-5" b="1">
                <a:latin typeface="Calibri"/>
                <a:cs typeface="Calibri"/>
              </a:rPr>
              <a:t>λ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09" y="3230626"/>
            <a:ext cx="8151495" cy="850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Calibri"/>
                <a:cs typeface="Calibri"/>
              </a:rPr>
              <a:t>C’est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>
                <a:latin typeface="Calibri"/>
                <a:cs typeface="Calibri"/>
              </a:rPr>
              <a:t>loi de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qui </a:t>
            </a:r>
            <a:r>
              <a:rPr dirty="0" sz="1800" spc="-15">
                <a:latin typeface="Calibri"/>
                <a:cs typeface="Calibri"/>
              </a:rPr>
              <a:t>s’applique </a:t>
            </a:r>
            <a:r>
              <a:rPr dirty="0" sz="1800" spc="-5">
                <a:latin typeface="Calibri"/>
                <a:cs typeface="Calibri"/>
              </a:rPr>
              <a:t>aux événement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rares.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dit </a:t>
            </a:r>
            <a:r>
              <a:rPr dirty="0" sz="1800" spc="-10">
                <a:latin typeface="Calibri"/>
                <a:cs typeface="Calibri"/>
              </a:rPr>
              <a:t>qu’une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discrète </a:t>
            </a:r>
            <a:r>
              <a:rPr dirty="0" sz="1800">
                <a:latin typeface="Calibri"/>
                <a:cs typeface="Calibri"/>
              </a:rPr>
              <a:t>X, à </a:t>
            </a:r>
            <a:r>
              <a:rPr dirty="0" sz="1800" spc="-10">
                <a:latin typeface="Calibri"/>
                <a:cs typeface="Calibri"/>
              </a:rPr>
              <a:t>valeurs </a:t>
            </a:r>
            <a:r>
              <a:rPr dirty="0" sz="1800">
                <a:latin typeface="Calibri"/>
                <a:cs typeface="Calibri"/>
              </a:rPr>
              <a:t>dans </a:t>
            </a:r>
            <a:r>
              <a:rPr dirty="0" sz="1800" spc="5">
                <a:latin typeface="Cambria Math"/>
                <a:cs typeface="Cambria Math"/>
              </a:rPr>
              <a:t>ℕ, </a:t>
            </a:r>
            <a:r>
              <a:rPr dirty="0" sz="1800" spc="-5">
                <a:latin typeface="Calibri"/>
                <a:cs typeface="Calibri"/>
              </a:rPr>
              <a:t>suit une loi de </a:t>
            </a:r>
            <a:r>
              <a:rPr dirty="0" sz="1800" spc="-10">
                <a:latin typeface="Calibri"/>
                <a:cs typeface="Calibri"/>
              </a:rPr>
              <a:t>Poisson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paramètre  </a:t>
            </a:r>
            <a:r>
              <a:rPr dirty="0" sz="1800">
                <a:latin typeface="Cambria Math"/>
                <a:cs typeface="Cambria Math"/>
              </a:rPr>
              <a:t>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6989" y="4572634"/>
            <a:ext cx="734695" cy="212090"/>
          </a:xfrm>
          <a:custGeom>
            <a:avLst/>
            <a:gdLst/>
            <a:ahLst/>
            <a:cxnLst/>
            <a:rect l="l" t="t" r="r" b="b"/>
            <a:pathLst>
              <a:path w="734695" h="212089">
                <a:moveTo>
                  <a:pt x="666876" y="0"/>
                </a:moveTo>
                <a:lnTo>
                  <a:pt x="663828" y="8635"/>
                </a:lnTo>
                <a:lnTo>
                  <a:pt x="676114" y="13946"/>
                </a:lnTo>
                <a:lnTo>
                  <a:pt x="686673" y="21304"/>
                </a:lnTo>
                <a:lnTo>
                  <a:pt x="708064" y="55429"/>
                </a:lnTo>
                <a:lnTo>
                  <a:pt x="715137" y="104775"/>
                </a:lnTo>
                <a:lnTo>
                  <a:pt x="714351" y="123443"/>
                </a:lnTo>
                <a:lnTo>
                  <a:pt x="702563" y="169163"/>
                </a:lnTo>
                <a:lnTo>
                  <a:pt x="676257" y="197846"/>
                </a:lnTo>
                <a:lnTo>
                  <a:pt x="664210" y="203200"/>
                </a:lnTo>
                <a:lnTo>
                  <a:pt x="666876" y="211708"/>
                </a:lnTo>
                <a:lnTo>
                  <a:pt x="707346" y="187706"/>
                </a:lnTo>
                <a:lnTo>
                  <a:pt x="730075" y="143335"/>
                </a:lnTo>
                <a:lnTo>
                  <a:pt x="734440" y="105917"/>
                </a:lnTo>
                <a:lnTo>
                  <a:pt x="733345" y="86536"/>
                </a:lnTo>
                <a:lnTo>
                  <a:pt x="716914" y="37083"/>
                </a:lnTo>
                <a:lnTo>
                  <a:pt x="682232" y="5544"/>
                </a:lnTo>
                <a:lnTo>
                  <a:pt x="666876" y="0"/>
                </a:lnTo>
                <a:close/>
              </a:path>
              <a:path w="73469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44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8606" y="4055109"/>
            <a:ext cx="2915285" cy="745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(𝜆 &gt; </a:t>
            </a:r>
            <a:r>
              <a:rPr dirty="0" sz="1800" spc="5">
                <a:latin typeface="Cambria Math"/>
                <a:cs typeface="Cambria Math"/>
              </a:rPr>
              <a:t>0) </a:t>
            </a:r>
            <a:r>
              <a:rPr dirty="0" sz="1800" spc="-5">
                <a:latin typeface="Calibri"/>
                <a:cs typeface="Calibri"/>
              </a:rPr>
              <a:t>si et seulement si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465"/>
              </a:spcBef>
            </a:pP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 =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3058" y="4431792"/>
            <a:ext cx="770890" cy="368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0061" sz="2700" spc="-7">
                <a:latin typeface="Cambria Math"/>
                <a:cs typeface="Cambria Math"/>
              </a:rPr>
              <a:t>=  </a:t>
            </a:r>
            <a:r>
              <a:rPr dirty="0" baseline="-20061" sz="2700" spc="120">
                <a:latin typeface="Cambria Math"/>
                <a:cs typeface="Cambria Math"/>
              </a:rPr>
              <a:t>𝑒</a:t>
            </a:r>
            <a:r>
              <a:rPr dirty="0" sz="1300" spc="-20">
                <a:latin typeface="Cambria Math"/>
                <a:cs typeface="Cambria Math"/>
              </a:rPr>
              <a:t>−</a:t>
            </a:r>
            <a:r>
              <a:rPr dirty="0" sz="1300" spc="135">
                <a:latin typeface="Cambria Math"/>
                <a:cs typeface="Cambria Math"/>
              </a:rPr>
              <a:t>𝜆 </a:t>
            </a:r>
            <a:r>
              <a:rPr dirty="0" sz="1300" spc="85">
                <a:latin typeface="Cambria Math"/>
                <a:cs typeface="Cambria Math"/>
              </a:rPr>
              <a:t> </a:t>
            </a:r>
            <a:r>
              <a:rPr dirty="0" baseline="21604" sz="2700">
                <a:latin typeface="Cambria Math"/>
                <a:cs typeface="Cambria Math"/>
              </a:rPr>
              <a:t>𝜆</a:t>
            </a:r>
            <a:endParaRPr baseline="21604" sz="27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5500" y="4321302"/>
            <a:ext cx="12700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45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6440" y="4668011"/>
            <a:ext cx="22352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0">
                <a:latin typeface="Cambria Math"/>
                <a:cs typeface="Cambria Math"/>
              </a:rPr>
              <a:t>𝑘</a:t>
            </a:r>
            <a:r>
              <a:rPr dirty="0" sz="1800"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31486" y="467753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00547" y="4515611"/>
            <a:ext cx="59118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𝑘 ∈  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1042289"/>
            <a:ext cx="8329930" cy="146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"/>
              <a:tabLst>
                <a:tab pos="296545" algn="l"/>
              </a:tabLst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Exemple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de lois de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discrètes</a:t>
            </a:r>
            <a:r>
              <a:rPr dirty="0" sz="2000" spc="-8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190"/>
              </a:spcBef>
            </a:pPr>
            <a:r>
              <a:rPr dirty="0" sz="1800">
                <a:latin typeface="Wingdings"/>
                <a:cs typeface="Wingdings"/>
              </a:rPr>
              <a:t></a:t>
            </a: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5">
                <a:latin typeface="Calibri"/>
                <a:cs typeface="Calibri"/>
              </a:rPr>
              <a:t>expérience </a:t>
            </a:r>
            <a:r>
              <a:rPr dirty="0" sz="1800" spc="-10">
                <a:latin typeface="Calibri"/>
                <a:cs typeface="Calibri"/>
              </a:rPr>
              <a:t>aléatoire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type </a:t>
            </a:r>
            <a:r>
              <a:rPr dirty="0" sz="1800" spc="-5">
                <a:latin typeface="Calibri"/>
                <a:cs typeface="Calibri"/>
              </a:rPr>
              <a:t>Bernoulli de </a:t>
            </a:r>
            <a:r>
              <a:rPr dirty="0" sz="1800">
                <a:latin typeface="Calibri"/>
                <a:cs typeface="Calibri"/>
              </a:rPr>
              <a:t>N </a:t>
            </a:r>
            <a:r>
              <a:rPr dirty="0" sz="1800" spc="-5">
                <a:latin typeface="Calibri"/>
                <a:cs typeface="Calibri"/>
              </a:rPr>
              <a:t>essais vérifie les </a:t>
            </a:r>
            <a:r>
              <a:rPr dirty="0" sz="1800" spc="-10">
                <a:latin typeface="Calibri"/>
                <a:cs typeface="Calibri"/>
              </a:rPr>
              <a:t>propriétés suivantes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1471295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471295" algn="l"/>
                <a:tab pos="1471930" algn="l"/>
              </a:tabLst>
            </a:pPr>
            <a:r>
              <a:rPr dirty="0" sz="1800" spc="-5">
                <a:latin typeface="Calibri"/>
                <a:cs typeface="Calibri"/>
              </a:rPr>
              <a:t>Les essais sont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indépendants.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lvl="1" marL="147129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71295" algn="l"/>
                <a:tab pos="1471930" algn="l"/>
              </a:tabLst>
            </a:pPr>
            <a:r>
              <a:rPr dirty="0" sz="1800" spc="-5">
                <a:latin typeface="Calibri"/>
                <a:cs typeface="Calibri"/>
              </a:rPr>
              <a:t>Les </a:t>
            </a:r>
            <a:r>
              <a:rPr dirty="0" sz="1800" spc="-10">
                <a:latin typeface="Calibri"/>
                <a:cs typeface="Calibri"/>
              </a:rPr>
              <a:t>résultats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chaque </a:t>
            </a:r>
            <a:r>
              <a:rPr dirty="0" sz="1800" spc="-5">
                <a:latin typeface="Calibri"/>
                <a:cs typeface="Calibri"/>
              </a:rPr>
              <a:t>essais </a:t>
            </a:r>
            <a:r>
              <a:rPr dirty="0" sz="1800" spc="-10">
                <a:latin typeface="Calibri"/>
                <a:cs typeface="Calibri"/>
              </a:rPr>
              <a:t>sont </a:t>
            </a:r>
            <a:r>
              <a:rPr dirty="0" sz="1800" spc="-5">
                <a:latin typeface="Calibri"/>
                <a:cs typeface="Calibri"/>
              </a:rPr>
              <a:t>succès (1) ou bien </a:t>
            </a:r>
            <a:r>
              <a:rPr dirty="0" sz="1800">
                <a:latin typeface="Calibri"/>
                <a:cs typeface="Calibri"/>
              </a:rPr>
              <a:t>échec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(0).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4612" y="2757170"/>
            <a:ext cx="6744334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spc="-5">
                <a:latin typeface="Calibri"/>
                <a:cs typeface="Calibri"/>
              </a:rPr>
              <a:t>3.	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du succès dans </a:t>
            </a:r>
            <a:r>
              <a:rPr dirty="0" sz="1800">
                <a:latin typeface="Calibri"/>
                <a:cs typeface="Calibri"/>
              </a:rPr>
              <a:t>chaque </a:t>
            </a:r>
            <a:r>
              <a:rPr dirty="0" sz="1800" spc="-5">
                <a:latin typeface="Calibri"/>
                <a:cs typeface="Calibri"/>
              </a:rPr>
              <a:t>essai, </a:t>
            </a:r>
            <a:r>
              <a:rPr dirty="0" sz="1800" spc="-10">
                <a:latin typeface="Calibri"/>
                <a:cs typeface="Calibri"/>
              </a:rPr>
              <a:t>notée </a:t>
            </a:r>
            <a:r>
              <a:rPr dirty="0" sz="1800" spc="-5">
                <a:latin typeface="Calibri"/>
                <a:cs typeface="Calibri"/>
              </a:rPr>
              <a:t>p, </a:t>
            </a:r>
            <a:r>
              <a:rPr dirty="0" sz="1800" spc="-20">
                <a:latin typeface="Calibri"/>
                <a:cs typeface="Calibri"/>
              </a:rPr>
              <a:t>reste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constante.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495" y="5037175"/>
            <a:ext cx="5328539" cy="1475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3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163" y="1042289"/>
            <a:ext cx="9102090" cy="523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2740" indent="-283845">
              <a:lnSpc>
                <a:spcPct val="100000"/>
              </a:lnSpc>
              <a:buFont typeface="Wingdings"/>
              <a:buChar char=""/>
              <a:tabLst>
                <a:tab pos="332740" algn="l"/>
              </a:tabLst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Exemple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de lois de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discrètes</a:t>
            </a:r>
            <a:r>
              <a:rPr dirty="0" sz="2000" spc="-8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65760" indent="-231775">
              <a:lnSpc>
                <a:spcPct val="100000"/>
              </a:lnSpc>
              <a:spcBef>
                <a:spcPts val="190"/>
              </a:spcBef>
              <a:buFont typeface="Wingdings"/>
              <a:buChar char=""/>
              <a:tabLst>
                <a:tab pos="366395" algn="l"/>
              </a:tabLst>
            </a:pPr>
            <a:r>
              <a:rPr dirty="0" sz="1800" spc="-10">
                <a:latin typeface="Calibri"/>
                <a:cs typeface="Calibri"/>
              </a:rPr>
              <a:t>Processus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Poisson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550">
              <a:latin typeface="Times New Roman"/>
              <a:cs typeface="Times New Roman"/>
            </a:endParaRPr>
          </a:p>
          <a:p>
            <a:pPr lvl="1" marL="1532255" marR="514350" indent="-367665">
              <a:lnSpc>
                <a:spcPct val="100000"/>
              </a:lnSpc>
              <a:buAutoNum type="arabicPeriod"/>
              <a:tabLst>
                <a:tab pos="1507490" algn="l"/>
                <a:tab pos="1508125" algn="l"/>
              </a:tabLst>
            </a:pPr>
            <a:r>
              <a:rPr dirty="0" sz="1800">
                <a:latin typeface="Calibri"/>
                <a:cs typeface="Calibri"/>
              </a:rPr>
              <a:t>Les </a:t>
            </a:r>
            <a:r>
              <a:rPr dirty="0" sz="1800" spc="-5">
                <a:latin typeface="Calibri"/>
                <a:cs typeface="Calibri"/>
              </a:rPr>
              <a:t>nombres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réalisations </a:t>
            </a:r>
            <a:r>
              <a:rPr dirty="0" sz="1800">
                <a:latin typeface="Calibri"/>
                <a:cs typeface="Calibri"/>
              </a:rPr>
              <a:t>de l’ </a:t>
            </a:r>
            <a:r>
              <a:rPr dirty="0" sz="1800" spc="-5">
                <a:latin typeface="Calibri"/>
                <a:cs typeface="Calibri"/>
              </a:rPr>
              <a:t>évènement au </a:t>
            </a:r>
            <a:r>
              <a:rPr dirty="0" sz="1800" spc="-15">
                <a:latin typeface="Calibri"/>
                <a:cs typeface="Calibri"/>
              </a:rPr>
              <a:t>cours </a:t>
            </a:r>
            <a:r>
              <a:rPr dirty="0" sz="1800" spc="-10">
                <a:latin typeface="Calibri"/>
                <a:cs typeface="Calibri"/>
              </a:rPr>
              <a:t>d’intervalles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temps  </a:t>
            </a:r>
            <a:r>
              <a:rPr dirty="0" sz="1800" spc="-5">
                <a:latin typeface="Calibri"/>
                <a:cs typeface="Calibri"/>
              </a:rPr>
              <a:t>disjoints sont  de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aléatoires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indépendantes.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lvl="1" marL="150749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07490" algn="l"/>
                <a:tab pos="1508125" algn="l"/>
              </a:tabLst>
            </a:pP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>
                <a:latin typeface="Calibri"/>
                <a:cs typeface="Calibri"/>
              </a:rPr>
              <a:t>pour que </a:t>
            </a:r>
            <a:r>
              <a:rPr dirty="0" sz="1800" spc="-5">
                <a:latin typeface="Calibri"/>
                <a:cs typeface="Calibri"/>
              </a:rPr>
              <a:t>l’ évènement </a:t>
            </a:r>
            <a:r>
              <a:rPr dirty="0" sz="1800">
                <a:latin typeface="Calibri"/>
                <a:cs typeface="Calibri"/>
              </a:rPr>
              <a:t>se </a:t>
            </a:r>
            <a:r>
              <a:rPr dirty="0" sz="1800" spc="-5">
                <a:latin typeface="Calibri"/>
                <a:cs typeface="Calibri"/>
              </a:rPr>
              <a:t>réalise </a:t>
            </a: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fois, </a:t>
            </a:r>
            <a:r>
              <a:rPr dirty="0" sz="1800">
                <a:latin typeface="Calibri"/>
                <a:cs typeface="Calibri"/>
              </a:rPr>
              <a:t>au </a:t>
            </a:r>
            <a:r>
              <a:rPr dirty="0" sz="1800" spc="-15">
                <a:latin typeface="Calibri"/>
                <a:cs typeface="Calibri"/>
              </a:rPr>
              <a:t>cours d’un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petit</a:t>
            </a:r>
            <a:endParaRPr sz="1800">
              <a:latin typeface="Calibri"/>
              <a:cs typeface="Calibri"/>
            </a:endParaRPr>
          </a:p>
          <a:p>
            <a:pPr marL="1532255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latin typeface="Calibri"/>
                <a:cs typeface="Calibri"/>
              </a:rPr>
              <a:t>intervalle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temps </a:t>
            </a:r>
            <a:r>
              <a:rPr dirty="0" sz="1800" spc="-5">
                <a:latin typeface="Cambria Math"/>
                <a:cs typeface="Cambria Math"/>
              </a:rPr>
              <a:t>Δ𝑡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proportionnelle </a:t>
            </a:r>
            <a:r>
              <a:rPr dirty="0" sz="1800">
                <a:latin typeface="Calibri"/>
                <a:cs typeface="Calibri"/>
              </a:rPr>
              <a:t>à </a:t>
            </a:r>
            <a:r>
              <a:rPr dirty="0" sz="1800" spc="-15">
                <a:latin typeface="Calibri"/>
                <a:cs typeface="Calibri"/>
              </a:rPr>
              <a:t>l’amplitude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l’intervalle </a:t>
            </a:r>
            <a:r>
              <a:rPr dirty="0" sz="1800" spc="-5">
                <a:latin typeface="Calibri"/>
                <a:cs typeface="Calibri"/>
              </a:rPr>
              <a:t>et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vaut</a:t>
            </a:r>
            <a:endParaRPr sz="1800">
              <a:latin typeface="Calibri"/>
              <a:cs typeface="Calibri"/>
            </a:endParaRPr>
          </a:p>
          <a:p>
            <a:pPr marL="1532255" marR="141605">
              <a:lnSpc>
                <a:spcPts val="2150"/>
              </a:lnSpc>
              <a:spcBef>
                <a:spcPts val="80"/>
              </a:spcBef>
            </a:pPr>
            <a:r>
              <a:rPr dirty="0" sz="1800">
                <a:latin typeface="Cambria Math"/>
                <a:cs typeface="Cambria Math"/>
              </a:rPr>
              <a:t>𝛼Δ𝑡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où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𝛼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est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une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constante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qui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représente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nombre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moyen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réalisations  </a:t>
            </a:r>
            <a:r>
              <a:rPr dirty="0" sz="1800" spc="-5">
                <a:latin typeface="Calibri"/>
                <a:cs typeface="Calibri"/>
              </a:rPr>
              <a:t>par </a:t>
            </a:r>
            <a:r>
              <a:rPr dirty="0" sz="1800" spc="-10">
                <a:latin typeface="Calibri"/>
                <a:cs typeface="Calibri"/>
              </a:rPr>
              <a:t>unité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temps.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lvl="1" marL="1507490" indent="-342900">
              <a:lnSpc>
                <a:spcPct val="100000"/>
              </a:lnSpc>
              <a:buAutoNum type="arabicPeriod" startAt="3"/>
              <a:tabLst>
                <a:tab pos="1507490" algn="l"/>
                <a:tab pos="1508125" algn="l"/>
              </a:tabLst>
            </a:pP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>
                <a:latin typeface="Calibri"/>
                <a:cs typeface="Calibri"/>
              </a:rPr>
              <a:t>pour que </a:t>
            </a:r>
            <a:r>
              <a:rPr dirty="0" sz="1800" spc="-5">
                <a:latin typeface="Calibri"/>
                <a:cs typeface="Calibri"/>
              </a:rPr>
              <a:t>l’ évènement </a:t>
            </a:r>
            <a:r>
              <a:rPr dirty="0" sz="1800">
                <a:latin typeface="Calibri"/>
                <a:cs typeface="Calibri"/>
              </a:rPr>
              <a:t>se </a:t>
            </a:r>
            <a:r>
              <a:rPr dirty="0" sz="1800" spc="-5">
                <a:latin typeface="Calibri"/>
                <a:cs typeface="Calibri"/>
              </a:rPr>
              <a:t>réalise </a:t>
            </a:r>
            <a:r>
              <a:rPr dirty="0" sz="1800">
                <a:latin typeface="Calibri"/>
                <a:cs typeface="Calibri"/>
              </a:rPr>
              <a:t>plus </a:t>
            </a:r>
            <a:r>
              <a:rPr dirty="0" sz="1800" spc="-10">
                <a:latin typeface="Calibri"/>
                <a:cs typeface="Calibri"/>
              </a:rPr>
              <a:t>d’une </a:t>
            </a:r>
            <a:r>
              <a:rPr dirty="0" sz="1800" spc="-15">
                <a:latin typeface="Calibri"/>
                <a:cs typeface="Calibri"/>
              </a:rPr>
              <a:t>fois </a:t>
            </a:r>
            <a:r>
              <a:rPr dirty="0" sz="1800">
                <a:latin typeface="Calibri"/>
                <a:cs typeface="Calibri"/>
              </a:rPr>
              <a:t>au </a:t>
            </a:r>
            <a:r>
              <a:rPr dirty="0" sz="1800" spc="-15">
                <a:latin typeface="Calibri"/>
                <a:cs typeface="Calibri"/>
              </a:rPr>
              <a:t>cours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532255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latin typeface="Calibri"/>
                <a:cs typeface="Calibri"/>
              </a:rPr>
              <a:t>l’intervalle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temps </a:t>
            </a:r>
            <a:r>
              <a:rPr dirty="0" sz="1800" spc="-5">
                <a:latin typeface="Cambria Math"/>
                <a:cs typeface="Cambria Math"/>
              </a:rPr>
              <a:t>Δ𝑡 est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négligable.</a:t>
            </a:r>
            <a:endParaRPr sz="1800">
              <a:latin typeface="Cambria Math"/>
              <a:cs typeface="Cambria Math"/>
            </a:endParaRPr>
          </a:p>
          <a:p>
            <a:pPr marL="1553210" marR="309245" indent="-1047750">
              <a:lnSpc>
                <a:spcPct val="100000"/>
              </a:lnSpc>
              <a:spcBef>
                <a:spcPts val="1645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Définition: </a:t>
            </a:r>
            <a:r>
              <a:rPr dirty="0" sz="1800" spc="-5">
                <a:latin typeface="Calibri"/>
                <a:cs typeface="Calibri"/>
              </a:rPr>
              <a:t>On peut </a:t>
            </a:r>
            <a:r>
              <a:rPr dirty="0" sz="1800" spc="-10">
                <a:latin typeface="Calibri"/>
                <a:cs typeface="Calibri"/>
              </a:rPr>
              <a:t>considérer </a:t>
            </a:r>
            <a:r>
              <a:rPr dirty="0" sz="1800" spc="-5">
                <a:latin typeface="Calibri"/>
                <a:cs typeface="Calibri"/>
              </a:rPr>
              <a:t>la loi de </a:t>
            </a:r>
            <a:r>
              <a:rPr dirty="0" sz="1800" spc="-10">
                <a:latin typeface="Calibri"/>
                <a:cs typeface="Calibri"/>
              </a:rPr>
              <a:t>Poisson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paramètre </a:t>
            </a:r>
            <a:r>
              <a:rPr dirty="0" sz="1800">
                <a:latin typeface="Cambria Math"/>
                <a:cs typeface="Cambria Math"/>
              </a:rPr>
              <a:t>𝜆 </a:t>
            </a:r>
            <a:r>
              <a:rPr dirty="0" sz="1800" spc="-5">
                <a:latin typeface="Calibri"/>
                <a:cs typeface="Calibri"/>
              </a:rPr>
              <a:t>comme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5">
                <a:latin typeface="Calibri"/>
                <a:cs typeface="Calibri"/>
              </a:rPr>
              <a:t>loi </a:t>
            </a:r>
            <a:r>
              <a:rPr dirty="0" sz="1800" spc="-10">
                <a:latin typeface="Calibri"/>
                <a:cs typeface="Calibri"/>
              </a:rPr>
              <a:t>limite 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40">
                <a:latin typeface="Calibri"/>
                <a:cs typeface="Calibri"/>
              </a:rPr>
              <a:t>’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>
                <a:latin typeface="Calibri"/>
                <a:cs typeface="Calibri"/>
              </a:rPr>
              <a:t>e </a:t>
            </a:r>
            <a:r>
              <a:rPr dirty="0" sz="1800" spc="-5">
                <a:latin typeface="Calibri"/>
                <a:cs typeface="Calibri"/>
              </a:rPr>
              <a:t>lo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binomial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𝐵</a:t>
            </a:r>
            <a:r>
              <a:rPr dirty="0" sz="1800" spc="5">
                <a:latin typeface="Cambria Math"/>
                <a:cs typeface="Cambria Math"/>
              </a:rPr>
              <a:t>(</a:t>
            </a:r>
            <a:r>
              <a:rPr dirty="0" sz="1800" spc="30">
                <a:latin typeface="Cambria Math"/>
                <a:cs typeface="Cambria Math"/>
              </a:rPr>
              <a:t>𝑛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𝜆</a:t>
            </a:r>
            <a:r>
              <a:rPr dirty="0" sz="1800">
                <a:latin typeface="Cambria Math"/>
                <a:cs typeface="Cambria Math"/>
              </a:rPr>
              <a:t>/</a:t>
            </a:r>
            <a:r>
              <a:rPr dirty="0" sz="1800" spc="30">
                <a:latin typeface="Cambria Math"/>
                <a:cs typeface="Cambria Math"/>
              </a:rPr>
              <a:t>𝑛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lo</a:t>
            </a:r>
            <a:r>
              <a:rPr dirty="0" sz="1800" spc="-4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q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𝑛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’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fin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oduit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5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paramètres</a:t>
            </a:r>
            <a:endParaRPr sz="1800">
              <a:latin typeface="Calibri"/>
              <a:cs typeface="Calibri"/>
            </a:endParaRPr>
          </a:p>
          <a:p>
            <a:pPr marL="1606550">
              <a:lnSpc>
                <a:spcPct val="100000"/>
              </a:lnSpc>
            </a:pPr>
            <a:r>
              <a:rPr dirty="0" sz="1800" spc="30">
                <a:latin typeface="Cambria Math"/>
                <a:cs typeface="Cambria Math"/>
              </a:rPr>
              <a:t>𝑛</a:t>
            </a:r>
            <a:r>
              <a:rPr dirty="0" sz="1800">
                <a:latin typeface="Cambria Math"/>
                <a:cs typeface="Cambria Math"/>
              </a:rPr>
              <a:t>.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𝜆</a:t>
            </a:r>
            <a:r>
              <a:rPr dirty="0" sz="1800">
                <a:latin typeface="Cambria Math"/>
                <a:cs typeface="Cambria Math"/>
              </a:rPr>
              <a:t>/</a:t>
            </a:r>
            <a:r>
              <a:rPr dirty="0" sz="1800">
                <a:latin typeface="Cambria Math"/>
                <a:cs typeface="Cambria Math"/>
              </a:rPr>
              <a:t>𝑛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oujou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é</a:t>
            </a:r>
            <a:r>
              <a:rPr dirty="0" sz="1800" spc="-3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à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25">
                <a:latin typeface="Cambria Math"/>
                <a:cs typeface="Cambria Math"/>
              </a:rPr>
              <a:t>𝜆</a:t>
            </a:r>
            <a:r>
              <a:rPr dirty="0" sz="180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 app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oc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z="18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loi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𝑩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(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dirty="0" sz="1800" spc="-9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𝒑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par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loi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oi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(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𝝀</a:t>
            </a:r>
            <a:r>
              <a:rPr dirty="0" sz="1800" spc="1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1800" spc="1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𝒏𝒑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dès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r>
              <a:rPr dirty="0" sz="1800" spc="1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&gt;</a:t>
            </a:r>
            <a:r>
              <a:rPr dirty="0" sz="1800" spc="1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𝟐𝟎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dirty="0" sz="1800" spc="-1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𝒑</a:t>
            </a:r>
            <a:r>
              <a:rPr dirty="0" sz="1800" spc="1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≤</a:t>
            </a:r>
            <a:r>
              <a:rPr dirty="0" sz="1800" spc="1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. </a:t>
            </a:r>
            <a:r>
              <a:rPr dirty="0" sz="1800" spc="-9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𝟏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𝒑</a:t>
            </a:r>
            <a:r>
              <a:rPr dirty="0" sz="1800" spc="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≤</a:t>
            </a:r>
            <a:r>
              <a:rPr dirty="0" sz="1800" spc="1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2"/>
              </a:rPr>
              <a:t>ahmad.karfoul@univ-rennes1.fr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8920" y="5157127"/>
            <a:ext cx="3814699" cy="1390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7" name="object 7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11460" y="4262911"/>
            <a:ext cx="674151" cy="246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-16357" y="1011301"/>
            <a:ext cx="7991475" cy="146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</a:t>
            </a:r>
            <a:r>
              <a:rPr dirty="0" sz="1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continue:</a:t>
            </a:r>
            <a:endParaRPr sz="1800">
              <a:latin typeface="Calibri"/>
              <a:cs typeface="Calibri"/>
            </a:endParaRPr>
          </a:p>
          <a:p>
            <a:pPr marL="1151255" marR="5080" indent="-576580">
              <a:lnSpc>
                <a:spcPct val="100000"/>
              </a:lnSpc>
              <a:spcBef>
                <a:spcPts val="545"/>
              </a:spcBef>
            </a:pPr>
            <a:r>
              <a:rPr dirty="0" sz="1800" spc="-10">
                <a:latin typeface="Arial"/>
                <a:cs typeface="Arial"/>
              </a:rPr>
              <a:t>•</a:t>
            </a:r>
            <a:r>
              <a:rPr dirty="0" sz="1800" spc="-10">
                <a:latin typeface="Calibri"/>
                <a:cs typeface="Calibri"/>
              </a:rPr>
              <a:t>{X(ω), </a:t>
            </a:r>
            <a:r>
              <a:rPr dirty="0" sz="1800" spc="-5">
                <a:latin typeface="Calibri"/>
                <a:cs typeface="Calibri"/>
              </a:rPr>
              <a:t>ωєΩ} </a:t>
            </a:r>
            <a:r>
              <a:rPr dirty="0" sz="1800" spc="-10">
                <a:latin typeface="Calibri"/>
                <a:cs typeface="Calibri"/>
              </a:rPr>
              <a:t>est infini </a:t>
            </a:r>
            <a:r>
              <a:rPr dirty="0" sz="1800" spc="-5">
                <a:latin typeface="Calibri"/>
                <a:cs typeface="Calibri"/>
              </a:rPr>
              <a:t>non-dénombrable </a:t>
            </a:r>
            <a:r>
              <a:rPr dirty="0" sz="1800" spc="-10">
                <a:latin typeface="Calibri"/>
                <a:cs typeface="Calibri"/>
              </a:rPr>
              <a:t>avec 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[X </a:t>
            </a:r>
            <a:r>
              <a:rPr dirty="0" sz="1800">
                <a:latin typeface="Calibri"/>
                <a:cs typeface="Calibri"/>
              </a:rPr>
              <a:t>= x</a:t>
            </a:r>
            <a:r>
              <a:rPr dirty="0" baseline="-20833" sz="180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]=0 </a:t>
            </a:r>
            <a:r>
              <a:rPr dirty="0" sz="1800" spc="-5">
                <a:latin typeface="Calibri"/>
                <a:cs typeface="Calibri"/>
              </a:rPr>
              <a:t>pour </a:t>
            </a:r>
            <a:r>
              <a:rPr dirty="0" sz="1800" spc="-10">
                <a:latin typeface="Calibri"/>
                <a:cs typeface="Calibri"/>
              </a:rPr>
              <a:t>tout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5">
                <a:latin typeface="Calibri"/>
                <a:cs typeface="Calibri"/>
              </a:rPr>
              <a:t>La loi de </a:t>
            </a:r>
            <a:r>
              <a:rPr dirty="0" sz="1800">
                <a:latin typeface="Calibri"/>
                <a:cs typeface="Calibri"/>
              </a:rPr>
              <a:t>X 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définie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  <a:p>
            <a:pPr lvl="1" marL="1318895" marR="299085" indent="-286385">
              <a:lnSpc>
                <a:spcPct val="100000"/>
              </a:lnSpc>
              <a:buFont typeface="Arial"/>
              <a:buChar char="•"/>
              <a:tabLst>
                <a:tab pos="1318895" algn="l"/>
                <a:tab pos="1319530" algn="l"/>
              </a:tabLst>
            </a:pPr>
            <a:r>
              <a:rPr dirty="0" sz="1800" spc="-30">
                <a:latin typeface="Calibri"/>
                <a:cs typeface="Calibri"/>
              </a:rPr>
              <a:t>L’ensemble </a:t>
            </a:r>
            <a:r>
              <a:rPr dirty="0" sz="1800">
                <a:latin typeface="Calibri"/>
                <a:cs typeface="Calibri"/>
              </a:rPr>
              <a:t>des </a:t>
            </a:r>
            <a:r>
              <a:rPr dirty="0" sz="1800" spc="-10">
                <a:latin typeface="Calibri"/>
                <a:cs typeface="Calibri"/>
              </a:rPr>
              <a:t>valeurs </a:t>
            </a:r>
            <a:r>
              <a:rPr dirty="0" sz="1800">
                <a:latin typeface="Calibri"/>
                <a:cs typeface="Calibri"/>
              </a:rPr>
              <a:t>possibles de X </a:t>
            </a:r>
            <a:r>
              <a:rPr dirty="0" sz="1800" spc="-5">
                <a:latin typeface="Calibri"/>
                <a:cs typeface="Calibri"/>
              </a:rPr>
              <a:t>qui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>
                <a:latin typeface="Calibri"/>
                <a:cs typeface="Calibri"/>
              </a:rPr>
              <a:t>en </a:t>
            </a:r>
            <a:r>
              <a:rPr dirty="0" sz="1800" spc="-10">
                <a:latin typeface="Calibri"/>
                <a:cs typeface="Calibri"/>
              </a:rPr>
              <a:t>général </a:t>
            </a:r>
            <a:r>
              <a:rPr dirty="0" sz="1800" spc="-5">
                <a:latin typeface="Calibri"/>
                <a:cs typeface="Calibri"/>
              </a:rPr>
              <a:t>une réunion  </a:t>
            </a:r>
            <a:r>
              <a:rPr dirty="0" sz="1800" spc="-10">
                <a:latin typeface="Calibri"/>
                <a:cs typeface="Calibri"/>
              </a:rPr>
              <a:t>d’intervalles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3503" y="2433065"/>
            <a:ext cx="3239135" cy="374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densité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 </a:t>
            </a:r>
            <a:r>
              <a:rPr dirty="0" baseline="-4273" sz="2925" spc="89" i="1">
                <a:latin typeface="Arial"/>
                <a:cs typeface="Arial"/>
              </a:rPr>
              <a:t>f</a:t>
            </a:r>
            <a:r>
              <a:rPr dirty="0" baseline="-35353" sz="1650" spc="89" i="1">
                <a:latin typeface="Arial"/>
                <a:cs typeface="Arial"/>
              </a:rPr>
              <a:t>X</a:t>
            </a:r>
            <a:r>
              <a:rPr dirty="0" baseline="-35353" sz="1650" spc="277" i="1">
                <a:latin typeface="Arial"/>
                <a:cs typeface="Arial"/>
              </a:rPr>
              <a:t> </a:t>
            </a:r>
            <a:r>
              <a:rPr dirty="0" baseline="-4273" sz="2925" spc="22">
                <a:latin typeface="Arial"/>
                <a:cs typeface="Arial"/>
              </a:rPr>
              <a:t>:</a:t>
            </a:r>
            <a:endParaRPr baseline="-4273" sz="292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5101" y="2452115"/>
            <a:ext cx="112141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340" indent="-167640">
              <a:lnSpc>
                <a:spcPct val="100000"/>
              </a:lnSpc>
              <a:buSzPct val="61111"/>
              <a:buFont typeface="Symbol"/>
              <a:buChar char=""/>
              <a:tabLst>
                <a:tab pos="180975" algn="l"/>
              </a:tabLst>
            </a:pPr>
            <a:r>
              <a:rPr dirty="0" sz="1800" spc="-10">
                <a:latin typeface="Calibri"/>
                <a:cs typeface="Calibri"/>
              </a:rPr>
              <a:t>telle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8629" y="2452947"/>
            <a:ext cx="27876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65">
                <a:latin typeface="Symbol"/>
                <a:cs typeface="Symbol"/>
              </a:rPr>
              <a:t>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77913" y="2433585"/>
            <a:ext cx="864639" cy="390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04461" y="2950495"/>
            <a:ext cx="767715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5" i="1">
                <a:latin typeface="Arial"/>
                <a:cs typeface="Arial"/>
              </a:rPr>
              <a:t>f</a:t>
            </a:r>
            <a:r>
              <a:rPr dirty="0" baseline="-26455" sz="1575" spc="82" i="1">
                <a:latin typeface="Arial"/>
                <a:cs typeface="Arial"/>
              </a:rPr>
              <a:t>X</a:t>
            </a:r>
            <a:r>
              <a:rPr dirty="0" baseline="-26455" sz="1575" spc="-179" i="1">
                <a:latin typeface="Arial"/>
                <a:cs typeface="Arial"/>
              </a:rPr>
              <a:t> </a:t>
            </a:r>
            <a:r>
              <a:rPr dirty="0" sz="1800" spc="50">
                <a:latin typeface="Arial"/>
                <a:cs typeface="Arial"/>
              </a:rPr>
              <a:t>(</a:t>
            </a:r>
            <a:r>
              <a:rPr dirty="0" sz="1800" spc="50" i="1">
                <a:latin typeface="Arial"/>
                <a:cs typeface="Arial"/>
              </a:rPr>
              <a:t>x</a:t>
            </a:r>
            <a:r>
              <a:rPr dirty="0" sz="1800" spc="50">
                <a:latin typeface="Arial"/>
                <a:cs typeface="Arial"/>
              </a:rPr>
              <a:t>)</a:t>
            </a:r>
            <a:r>
              <a:rPr dirty="0" sz="1800" spc="50" i="1">
                <a:latin typeface="Arial"/>
                <a:cs typeface="Arial"/>
              </a:rPr>
              <a:t>dx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5"/>
              </a:rPr>
              <a:t>ahmad.karfoul@univ-rennes1.fr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38709" y="2950495"/>
            <a:ext cx="288671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latin typeface="Symbol"/>
                <a:cs typeface="Symbol"/>
              </a:rPr>
              <a:t></a:t>
            </a:r>
            <a:r>
              <a:rPr dirty="0" sz="1800" spc="15" i="1">
                <a:latin typeface="Arial"/>
                <a:cs typeface="Arial"/>
              </a:rPr>
              <a:t>E</a:t>
            </a:r>
            <a:r>
              <a:rPr dirty="0" sz="1800" spc="-140" i="1">
                <a:latin typeface="Arial"/>
                <a:cs typeface="Arial"/>
              </a:rPr>
              <a:t> </a:t>
            </a:r>
            <a:r>
              <a:rPr dirty="0" sz="1800" spc="45">
                <a:latin typeface="Symbol"/>
                <a:cs typeface="Symbol"/>
              </a:rPr>
              <a:t></a:t>
            </a:r>
            <a:r>
              <a:rPr dirty="0" sz="1800" spc="-254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Arial"/>
                <a:cs typeface="Arial"/>
              </a:rPr>
              <a:t>B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15">
                <a:latin typeface="Arial"/>
                <a:cs typeface="Arial"/>
              </a:rPr>
              <a:t>,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35" i="1">
                <a:latin typeface="Arial"/>
                <a:cs typeface="Arial"/>
              </a:rPr>
              <a:t>P</a:t>
            </a:r>
            <a:r>
              <a:rPr dirty="0" baseline="-26455" sz="1575" spc="-52" i="1">
                <a:latin typeface="Arial"/>
                <a:cs typeface="Arial"/>
              </a:rPr>
              <a:t>X </a:t>
            </a:r>
            <a:r>
              <a:rPr dirty="0" sz="1800" spc="75">
                <a:latin typeface="Arial"/>
                <a:cs typeface="Arial"/>
              </a:rPr>
              <a:t>(</a:t>
            </a:r>
            <a:r>
              <a:rPr dirty="0" sz="1800" spc="75" i="1">
                <a:latin typeface="Arial"/>
                <a:cs typeface="Arial"/>
              </a:rPr>
              <a:t>E</a:t>
            </a:r>
            <a:r>
              <a:rPr dirty="0" sz="1800" spc="75">
                <a:latin typeface="Arial"/>
                <a:cs typeface="Arial"/>
              </a:rPr>
              <a:t>)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35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75" i="1">
                <a:latin typeface="Arial"/>
                <a:cs typeface="Arial"/>
              </a:rPr>
              <a:t>P</a:t>
            </a:r>
            <a:r>
              <a:rPr dirty="0" sz="1800" spc="75">
                <a:latin typeface="Symbol"/>
                <a:cs typeface="Symbol"/>
              </a:rPr>
              <a:t>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Arial"/>
                <a:cs typeface="Arial"/>
              </a:rPr>
              <a:t>X</a:t>
            </a:r>
            <a:r>
              <a:rPr dirty="0" sz="1800" spc="145" i="1">
                <a:latin typeface="Arial"/>
                <a:cs typeface="Arial"/>
              </a:rPr>
              <a:t> </a:t>
            </a:r>
            <a:r>
              <a:rPr dirty="0" sz="1800" spc="35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105" i="1">
                <a:latin typeface="Arial"/>
                <a:cs typeface="Arial"/>
              </a:rPr>
              <a:t>E</a:t>
            </a:r>
            <a:r>
              <a:rPr dirty="0" sz="1800" spc="105">
                <a:latin typeface="Arial"/>
                <a:cs typeface="Arial"/>
              </a:rPr>
              <a:t>)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35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2477" y="2919161"/>
            <a:ext cx="123189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25">
                <a:latin typeface="Symbol"/>
                <a:cs typeface="Symbol"/>
              </a:rPr>
              <a:t>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54462" rIns="0" bIns="0" rtlCol="0" vert="horz">
            <a:spAutoFit/>
          </a:bodyPr>
          <a:lstStyle/>
          <a:p>
            <a:pPr algn="ctr" marL="2223135">
              <a:lnSpc>
                <a:spcPts val="1220"/>
              </a:lnSpc>
            </a:pPr>
            <a:r>
              <a:rPr dirty="0" sz="1050" spc="-15" i="1">
                <a:latin typeface="Arial"/>
                <a:cs typeface="Arial"/>
              </a:rPr>
              <a:t>x</a:t>
            </a:r>
            <a:r>
              <a:rPr dirty="0" sz="1050" spc="-15">
                <a:latin typeface="Symbol"/>
                <a:cs typeface="Symbol"/>
              </a:rPr>
              <a:t></a:t>
            </a:r>
            <a:r>
              <a:rPr dirty="0" sz="1050" spc="-15" i="1">
                <a:latin typeface="Arial"/>
                <a:cs typeface="Arial"/>
              </a:rPr>
              <a:t>E</a:t>
            </a:r>
            <a:r>
              <a:rPr dirty="0" sz="1050" spc="-15">
                <a:latin typeface="Symbol"/>
                <a:cs typeface="Symbol"/>
              </a:rPr>
              <a:t></a:t>
            </a:r>
            <a:r>
              <a:rPr dirty="0" sz="1050" spc="-15" i="1">
                <a:latin typeface="Arial"/>
                <a:cs typeface="Arial"/>
              </a:rPr>
              <a:t>B</a:t>
            </a:r>
            <a:r>
              <a:rPr dirty="0" baseline="33333" sz="1125" spc="-22" i="1">
                <a:latin typeface="Arial"/>
                <a:cs typeface="Arial"/>
              </a:rPr>
              <a:t>N</a:t>
            </a:r>
            <a:endParaRPr baseline="33333" sz="1125">
              <a:latin typeface="Arial"/>
              <a:cs typeface="Arial"/>
            </a:endParaRPr>
          </a:p>
          <a:p>
            <a:pPr marL="129539">
              <a:lnSpc>
                <a:spcPts val="1960"/>
              </a:lnSpc>
            </a:pPr>
            <a:r>
              <a:rPr dirty="0" spc="-10" b="1">
                <a:latin typeface="Calibri"/>
                <a:cs typeface="Calibri"/>
              </a:rPr>
              <a:t>Remarque  </a:t>
            </a:r>
            <a:r>
              <a:rPr dirty="0" b="1">
                <a:latin typeface="Calibri"/>
                <a:cs typeface="Calibri"/>
              </a:rPr>
              <a:t>: </a:t>
            </a:r>
            <a:r>
              <a:rPr dirty="0"/>
              <a:t>La </a:t>
            </a:r>
            <a:r>
              <a:rPr dirty="0" spc="-10"/>
              <a:t>fonction </a:t>
            </a:r>
            <a:r>
              <a:rPr dirty="0" spc="-5"/>
              <a:t>densité </a:t>
            </a:r>
            <a:r>
              <a:rPr dirty="0" spc="-10"/>
              <a:t>d’une </a:t>
            </a:r>
            <a:r>
              <a:rPr dirty="0" spc="-45"/>
              <a:t>VA </a:t>
            </a:r>
            <a:r>
              <a:rPr dirty="0"/>
              <a:t>X </a:t>
            </a:r>
            <a:r>
              <a:rPr dirty="0" spc="-10"/>
              <a:t>est </a:t>
            </a:r>
            <a:r>
              <a:rPr dirty="0"/>
              <a:t>une </a:t>
            </a:r>
            <a:r>
              <a:rPr dirty="0" spc="-10"/>
              <a:t>fonction </a:t>
            </a:r>
            <a:r>
              <a:rPr dirty="0" spc="-5" b="1" u="heavy">
                <a:latin typeface="Calibri"/>
                <a:cs typeface="Calibri"/>
              </a:rPr>
              <a:t>continue positive </a:t>
            </a:r>
            <a:r>
              <a:rPr dirty="0" spc="-10"/>
              <a:t>vérifiant</a:t>
            </a:r>
            <a:r>
              <a:rPr dirty="0" spc="229"/>
              <a:t> </a:t>
            </a:r>
            <a:r>
              <a:rPr dirty="0"/>
              <a:t>:</a:t>
            </a:r>
          </a:p>
          <a:p>
            <a:pPr algn="ctr" marL="521970">
              <a:lnSpc>
                <a:spcPts val="3920"/>
              </a:lnSpc>
            </a:pPr>
            <a:r>
              <a:rPr dirty="0" baseline="-13071" sz="5100" spc="30">
                <a:latin typeface="Symbol"/>
                <a:cs typeface="Symbol"/>
              </a:rPr>
              <a:t></a:t>
            </a:r>
            <a:r>
              <a:rPr dirty="0" baseline="-13071" sz="5100" spc="30">
                <a:latin typeface="Times New Roman"/>
                <a:cs typeface="Times New Roman"/>
              </a:rPr>
              <a:t> </a:t>
            </a:r>
            <a:r>
              <a:rPr dirty="0" sz="2250" spc="40" i="1">
                <a:latin typeface="Arial"/>
                <a:cs typeface="Arial"/>
              </a:rPr>
              <a:t>f</a:t>
            </a:r>
            <a:r>
              <a:rPr dirty="0" baseline="-25641" sz="1950" spc="60" b="1" i="1">
                <a:latin typeface="Arial"/>
                <a:cs typeface="Arial"/>
              </a:rPr>
              <a:t>X </a:t>
            </a:r>
            <a:r>
              <a:rPr dirty="0" sz="2250" spc="65">
                <a:latin typeface="Arial"/>
                <a:cs typeface="Arial"/>
              </a:rPr>
              <a:t>(</a:t>
            </a:r>
            <a:r>
              <a:rPr dirty="0" sz="2250" spc="65" i="1">
                <a:latin typeface="Arial"/>
                <a:cs typeface="Arial"/>
              </a:rPr>
              <a:t>x</a:t>
            </a:r>
            <a:r>
              <a:rPr dirty="0" sz="2250" spc="65">
                <a:latin typeface="Arial"/>
                <a:cs typeface="Arial"/>
              </a:rPr>
              <a:t>)</a:t>
            </a:r>
            <a:r>
              <a:rPr dirty="0" sz="2250" spc="65" i="1">
                <a:latin typeface="Arial"/>
                <a:cs typeface="Arial"/>
              </a:rPr>
              <a:t>dx </a:t>
            </a:r>
            <a:r>
              <a:rPr dirty="0" sz="2250" spc="35">
                <a:latin typeface="Symbol"/>
                <a:cs typeface="Symbol"/>
              </a:rPr>
              <a:t></a:t>
            </a:r>
            <a:r>
              <a:rPr dirty="0" sz="2250" spc="-430">
                <a:latin typeface="Times New Roman"/>
                <a:cs typeface="Times New Roman"/>
              </a:rPr>
              <a:t> </a:t>
            </a:r>
            <a:r>
              <a:rPr dirty="0" sz="2250" spc="35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  <a:p>
            <a:pPr algn="ctr" marL="125095" marR="979805">
              <a:lnSpc>
                <a:spcPct val="100000"/>
              </a:lnSpc>
              <a:spcBef>
                <a:spcPts val="385"/>
              </a:spcBef>
            </a:pPr>
            <a:r>
              <a:rPr dirty="0" sz="950" spc="10" i="1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114"/>
              </a:spcBef>
            </a:pPr>
            <a:r>
              <a:rPr dirty="0" spc="-10" b="1">
                <a:latin typeface="Calibri"/>
                <a:cs typeface="Calibri"/>
              </a:rPr>
              <a:t>Remarque  </a:t>
            </a:r>
            <a:r>
              <a:rPr dirty="0" b="1">
                <a:latin typeface="Calibri"/>
                <a:cs typeface="Calibri"/>
              </a:rPr>
              <a:t>: </a:t>
            </a:r>
            <a:r>
              <a:rPr dirty="0" spc="-5"/>
              <a:t>Si </a:t>
            </a:r>
            <a:r>
              <a:rPr dirty="0"/>
              <a:t>X </a:t>
            </a:r>
            <a:r>
              <a:rPr dirty="0" spc="-10"/>
              <a:t>est </a:t>
            </a:r>
            <a:r>
              <a:rPr dirty="0"/>
              <a:t>une </a:t>
            </a:r>
            <a:r>
              <a:rPr dirty="0" spc="-45"/>
              <a:t>VA </a:t>
            </a:r>
            <a:r>
              <a:rPr dirty="0" spc="-5"/>
              <a:t>continue, </a:t>
            </a:r>
            <a:r>
              <a:rPr dirty="0" spc="-10"/>
              <a:t>alors  </a:t>
            </a:r>
            <a:r>
              <a:rPr dirty="0"/>
              <a:t>X(Ω) </a:t>
            </a:r>
            <a:r>
              <a:rPr dirty="0" spc="-10"/>
              <a:t>est </a:t>
            </a:r>
            <a:r>
              <a:rPr dirty="0" spc="-5"/>
              <a:t>non-dénombrable  et on </a:t>
            </a:r>
            <a:r>
              <a:rPr dirty="0"/>
              <a:t>a</a:t>
            </a:r>
            <a:r>
              <a:rPr dirty="0" spc="225"/>
              <a:t> </a:t>
            </a:r>
            <a:r>
              <a:rPr dirty="0"/>
              <a:t>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41038" y="4827396"/>
            <a:ext cx="666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7238" y="4694808"/>
            <a:ext cx="433768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En </a:t>
            </a:r>
            <a:r>
              <a:rPr dirty="0" sz="1800" spc="-20">
                <a:latin typeface="Calibri"/>
                <a:cs typeface="Calibri"/>
              </a:rPr>
              <a:t>effet </a:t>
            </a:r>
            <a:r>
              <a:rPr dirty="0" sz="1800" spc="-5">
                <a:latin typeface="Calibri"/>
                <a:cs typeface="Calibri"/>
              </a:rPr>
              <a:t>pour une </a:t>
            </a:r>
            <a:r>
              <a:rPr dirty="0" sz="1800" spc="-40">
                <a:latin typeface="Calibri"/>
                <a:cs typeface="Calibri"/>
              </a:rPr>
              <a:t>VA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continue, il </a:t>
            </a:r>
            <a:r>
              <a:rPr dirty="0" sz="1800" spc="-10">
                <a:latin typeface="Calibri"/>
                <a:cs typeface="Calibri"/>
              </a:rPr>
              <a:t>convient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7227" y="4969129"/>
            <a:ext cx="706056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s’intéresser </a:t>
            </a:r>
            <a:r>
              <a:rPr dirty="0" sz="1800">
                <a:latin typeface="Calibri"/>
                <a:cs typeface="Calibri"/>
              </a:rPr>
              <a:t>à 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que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tombe </a:t>
            </a:r>
            <a:r>
              <a:rPr dirty="0" sz="1800" spc="-5">
                <a:latin typeface="Calibri"/>
                <a:cs typeface="Calibri"/>
              </a:rPr>
              <a:t>dans une </a:t>
            </a:r>
            <a:r>
              <a:rPr dirty="0" sz="1800" spc="-10">
                <a:latin typeface="Calibri"/>
                <a:cs typeface="Calibri"/>
              </a:rPr>
              <a:t>pavé </a:t>
            </a:r>
            <a:r>
              <a:rPr dirty="0" sz="1800" spc="-5">
                <a:latin typeface="Calibri"/>
                <a:cs typeface="Calibri"/>
              </a:rPr>
              <a:t>dans </a:t>
            </a:r>
            <a:r>
              <a:rPr dirty="0" sz="1800">
                <a:latin typeface="Calibri"/>
                <a:cs typeface="Calibri"/>
              </a:rPr>
              <a:t>B </a:t>
            </a:r>
            <a:r>
              <a:rPr dirty="0" sz="1800" spc="-5">
                <a:latin typeface="Calibri"/>
                <a:cs typeface="Calibri"/>
              </a:rPr>
              <a:t>dont chaque  </a:t>
            </a:r>
            <a:r>
              <a:rPr dirty="0" sz="1800" spc="-10">
                <a:latin typeface="Calibri"/>
                <a:cs typeface="Calibri"/>
              </a:rPr>
              <a:t>borélien est </a:t>
            </a:r>
            <a:r>
              <a:rPr dirty="0" sz="1800" spc="-5">
                <a:latin typeface="Calibri"/>
                <a:cs typeface="Calibri"/>
              </a:rPr>
              <a:t>de longueur non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5794" y="4765374"/>
            <a:ext cx="10541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6674" y="4894982"/>
            <a:ext cx="9969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45" b="1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8798" y="4770092"/>
            <a:ext cx="236029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5" i="1">
                <a:latin typeface="Arial"/>
                <a:cs typeface="Arial"/>
              </a:rPr>
              <a:t>P</a:t>
            </a:r>
            <a:r>
              <a:rPr dirty="0" sz="1400" spc="270" i="1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({</a:t>
            </a:r>
            <a:r>
              <a:rPr dirty="0" sz="1400" spc="20" b="1" i="1">
                <a:latin typeface="Arial"/>
                <a:cs typeface="Arial"/>
              </a:rPr>
              <a:t>a</a:t>
            </a:r>
            <a:r>
              <a:rPr dirty="0" sz="1400" spc="20">
                <a:latin typeface="Arial"/>
                <a:cs typeface="Arial"/>
              </a:rPr>
              <a:t>})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90" i="1">
                <a:latin typeface="Arial"/>
                <a:cs typeface="Arial"/>
              </a:rPr>
              <a:t>P</a:t>
            </a:r>
            <a:r>
              <a:rPr dirty="0" sz="1400" spc="90">
                <a:latin typeface="Arial"/>
                <a:cs typeface="Arial"/>
              </a:rPr>
              <a:t>(</a:t>
            </a:r>
            <a:r>
              <a:rPr dirty="0" sz="1400" spc="90" b="1" i="1">
                <a:latin typeface="Arial"/>
                <a:cs typeface="Arial"/>
              </a:rPr>
              <a:t>X</a:t>
            </a:r>
            <a:r>
              <a:rPr dirty="0" sz="1400" spc="165" b="1" i="1">
                <a:latin typeface="Arial"/>
                <a:cs typeface="Arial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5" b="1" i="1">
                <a:latin typeface="Arial"/>
                <a:cs typeface="Arial"/>
              </a:rPr>
              <a:t>a</a:t>
            </a:r>
            <a:r>
              <a:rPr dirty="0" sz="1400" spc="55">
                <a:latin typeface="Arial"/>
                <a:cs typeface="Arial"/>
              </a:rPr>
              <a:t>)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Arial"/>
                <a:cs typeface="Arial"/>
              </a:rPr>
              <a:t>0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25">
                <a:latin typeface="Symbol"/>
                <a:cs typeface="Symbol"/>
              </a:rPr>
              <a:t></a:t>
            </a:r>
            <a:r>
              <a:rPr dirty="0" sz="1400" spc="25" b="1" i="1">
                <a:latin typeface="Arial"/>
                <a:cs typeface="Arial"/>
              </a:rPr>
              <a:t>a</a:t>
            </a:r>
            <a:r>
              <a:rPr dirty="0" sz="1400" spc="-185" b="1" i="1">
                <a:latin typeface="Arial"/>
                <a:cs typeface="Arial"/>
              </a:rPr>
              <a:t> </a:t>
            </a:r>
            <a:r>
              <a:rPr dirty="0" sz="1400" spc="60">
                <a:latin typeface="Symbol"/>
                <a:cs typeface="Symbol"/>
              </a:rPr>
              <a:t></a:t>
            </a:r>
            <a:r>
              <a:rPr dirty="0" sz="1400" spc="-210">
                <a:latin typeface="Times New Roman"/>
                <a:cs typeface="Times New Roman"/>
              </a:rPr>
              <a:t> </a:t>
            </a:r>
            <a:r>
              <a:rPr dirty="0" sz="1400" spc="55" i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1460" y="4262911"/>
            <a:ext cx="674151" cy="24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-16357" y="1011301"/>
            <a:ext cx="7991475" cy="1190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</a:t>
            </a:r>
            <a:r>
              <a:rPr dirty="0" sz="1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continue:</a:t>
            </a:r>
            <a:endParaRPr sz="1800">
              <a:latin typeface="Calibri"/>
              <a:cs typeface="Calibri"/>
            </a:endParaRPr>
          </a:p>
          <a:p>
            <a:pPr marL="1151255" marR="5080" indent="-576580">
              <a:lnSpc>
                <a:spcPct val="100000"/>
              </a:lnSpc>
              <a:spcBef>
                <a:spcPts val="545"/>
              </a:spcBef>
            </a:pPr>
            <a:r>
              <a:rPr dirty="0" sz="1800" spc="-10">
                <a:latin typeface="Arial"/>
                <a:cs typeface="Arial"/>
              </a:rPr>
              <a:t>•</a:t>
            </a:r>
            <a:r>
              <a:rPr dirty="0" sz="1800" spc="-10">
                <a:latin typeface="Calibri"/>
                <a:cs typeface="Calibri"/>
              </a:rPr>
              <a:t>{X(ω), </a:t>
            </a:r>
            <a:r>
              <a:rPr dirty="0" sz="1800" spc="-5">
                <a:latin typeface="Calibri"/>
                <a:cs typeface="Calibri"/>
              </a:rPr>
              <a:t>ωєΩ} </a:t>
            </a:r>
            <a:r>
              <a:rPr dirty="0" sz="1800" spc="-10">
                <a:latin typeface="Calibri"/>
                <a:cs typeface="Calibri"/>
              </a:rPr>
              <a:t>est infini </a:t>
            </a:r>
            <a:r>
              <a:rPr dirty="0" sz="1800" spc="-5">
                <a:latin typeface="Calibri"/>
                <a:cs typeface="Calibri"/>
              </a:rPr>
              <a:t>non-dénombrable </a:t>
            </a:r>
            <a:r>
              <a:rPr dirty="0" sz="1800" spc="-10">
                <a:latin typeface="Calibri"/>
                <a:cs typeface="Calibri"/>
              </a:rPr>
              <a:t>avec 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[X </a:t>
            </a:r>
            <a:r>
              <a:rPr dirty="0" sz="1800">
                <a:latin typeface="Calibri"/>
                <a:cs typeface="Calibri"/>
              </a:rPr>
              <a:t>= x</a:t>
            </a:r>
            <a:r>
              <a:rPr dirty="0" baseline="-20833" sz="180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]=0 </a:t>
            </a:r>
            <a:r>
              <a:rPr dirty="0" sz="1800" spc="-5">
                <a:latin typeface="Calibri"/>
                <a:cs typeface="Calibri"/>
              </a:rPr>
              <a:t>pour </a:t>
            </a:r>
            <a:r>
              <a:rPr dirty="0" sz="1800" spc="-10">
                <a:latin typeface="Calibri"/>
                <a:cs typeface="Calibri"/>
              </a:rPr>
              <a:t>tout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5">
                <a:latin typeface="Calibri"/>
                <a:cs typeface="Calibri"/>
              </a:rPr>
              <a:t>La loi de </a:t>
            </a:r>
            <a:r>
              <a:rPr dirty="0" sz="1800">
                <a:latin typeface="Calibri"/>
                <a:cs typeface="Calibri"/>
              </a:rPr>
              <a:t>X 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définie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  <a:p>
            <a:pPr lvl="1" marL="1318895" indent="-286385">
              <a:lnSpc>
                <a:spcPct val="100000"/>
              </a:lnSpc>
              <a:buFont typeface="Arial"/>
              <a:buChar char="•"/>
              <a:tabLst>
                <a:tab pos="1318895" algn="l"/>
                <a:tab pos="1319530" algn="l"/>
              </a:tabLst>
            </a:pPr>
            <a:r>
              <a:rPr dirty="0" sz="1800" spc="-30">
                <a:latin typeface="Calibri"/>
                <a:cs typeface="Calibri"/>
              </a:rPr>
              <a:t>L’ensemble </a:t>
            </a:r>
            <a:r>
              <a:rPr dirty="0" sz="1800">
                <a:latin typeface="Calibri"/>
                <a:cs typeface="Calibri"/>
              </a:rPr>
              <a:t>des </a:t>
            </a:r>
            <a:r>
              <a:rPr dirty="0" sz="1800" spc="-10">
                <a:latin typeface="Calibri"/>
                <a:cs typeface="Calibri"/>
              </a:rPr>
              <a:t>valeurs </a:t>
            </a:r>
            <a:r>
              <a:rPr dirty="0" sz="1800">
                <a:latin typeface="Calibri"/>
                <a:cs typeface="Calibri"/>
              </a:rPr>
              <a:t>possibles de X </a:t>
            </a:r>
            <a:r>
              <a:rPr dirty="0" sz="1800" spc="-5">
                <a:latin typeface="Calibri"/>
                <a:cs typeface="Calibri"/>
              </a:rPr>
              <a:t>qui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>
                <a:latin typeface="Calibri"/>
                <a:cs typeface="Calibri"/>
              </a:rPr>
              <a:t>en </a:t>
            </a:r>
            <a:r>
              <a:rPr dirty="0" sz="1800" spc="-10">
                <a:latin typeface="Calibri"/>
                <a:cs typeface="Calibri"/>
              </a:rPr>
              <a:t>général </a:t>
            </a:r>
            <a:r>
              <a:rPr dirty="0" sz="1800" spc="-5">
                <a:latin typeface="Calibri"/>
                <a:cs typeface="Calibri"/>
              </a:rPr>
              <a:t>une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réunion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3319" y="2452115"/>
            <a:ext cx="95313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telle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503" y="2177796"/>
            <a:ext cx="3226435" cy="586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d’intervalles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26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densité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baseline="5698" sz="2925" spc="89" i="1">
                <a:latin typeface="Arial"/>
                <a:cs typeface="Arial"/>
              </a:rPr>
              <a:t>f</a:t>
            </a:r>
            <a:r>
              <a:rPr dirty="0" baseline="-17676" sz="1650" spc="89" i="1">
                <a:latin typeface="Arial"/>
                <a:cs typeface="Arial"/>
              </a:rPr>
              <a:t>X </a:t>
            </a:r>
            <a:r>
              <a:rPr dirty="0" baseline="-17676" sz="1650" spc="232" i="1">
                <a:latin typeface="Arial"/>
                <a:cs typeface="Arial"/>
              </a:rPr>
              <a:t> </a:t>
            </a:r>
            <a:r>
              <a:rPr dirty="0" baseline="5698" sz="2925" spc="22">
                <a:latin typeface="Arial"/>
                <a:cs typeface="Arial"/>
              </a:rPr>
              <a:t>:</a:t>
            </a:r>
            <a:endParaRPr baseline="5698" sz="292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2401" y="2407387"/>
            <a:ext cx="10795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4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929" y="2409768"/>
            <a:ext cx="27876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65">
                <a:latin typeface="Symbol"/>
                <a:cs typeface="Symbol"/>
              </a:rPr>
              <a:t>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5213" y="2390406"/>
            <a:ext cx="864639" cy="390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04461" y="2950495"/>
            <a:ext cx="767715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5" i="1">
                <a:latin typeface="Arial"/>
                <a:cs typeface="Arial"/>
              </a:rPr>
              <a:t>f</a:t>
            </a:r>
            <a:r>
              <a:rPr dirty="0" baseline="-26455" sz="1575" spc="82" i="1">
                <a:latin typeface="Arial"/>
                <a:cs typeface="Arial"/>
              </a:rPr>
              <a:t>X</a:t>
            </a:r>
            <a:r>
              <a:rPr dirty="0" baseline="-26455" sz="1575" spc="-179" i="1">
                <a:latin typeface="Arial"/>
                <a:cs typeface="Arial"/>
              </a:rPr>
              <a:t> </a:t>
            </a:r>
            <a:r>
              <a:rPr dirty="0" sz="1800" spc="50">
                <a:latin typeface="Arial"/>
                <a:cs typeface="Arial"/>
              </a:rPr>
              <a:t>(</a:t>
            </a:r>
            <a:r>
              <a:rPr dirty="0" sz="1800" spc="50" i="1">
                <a:latin typeface="Arial"/>
                <a:cs typeface="Arial"/>
              </a:rPr>
              <a:t>x</a:t>
            </a:r>
            <a:r>
              <a:rPr dirty="0" sz="1800" spc="50">
                <a:latin typeface="Arial"/>
                <a:cs typeface="Arial"/>
              </a:rPr>
              <a:t>)</a:t>
            </a:r>
            <a:r>
              <a:rPr dirty="0" sz="1800" spc="50" i="1">
                <a:latin typeface="Arial"/>
                <a:cs typeface="Arial"/>
              </a:rPr>
              <a:t>dx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4"/>
              </a:rPr>
              <a:t>ahmad.karfoul@univ-rennes1.fr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38709" y="2950495"/>
            <a:ext cx="288671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latin typeface="Symbol"/>
                <a:cs typeface="Symbol"/>
              </a:rPr>
              <a:t></a:t>
            </a:r>
            <a:r>
              <a:rPr dirty="0" sz="1800" spc="15" i="1">
                <a:latin typeface="Arial"/>
                <a:cs typeface="Arial"/>
              </a:rPr>
              <a:t>E</a:t>
            </a:r>
            <a:r>
              <a:rPr dirty="0" sz="1800" spc="-140" i="1">
                <a:latin typeface="Arial"/>
                <a:cs typeface="Arial"/>
              </a:rPr>
              <a:t> </a:t>
            </a:r>
            <a:r>
              <a:rPr dirty="0" sz="1800" spc="45">
                <a:latin typeface="Symbol"/>
                <a:cs typeface="Symbol"/>
              </a:rPr>
              <a:t></a:t>
            </a:r>
            <a:r>
              <a:rPr dirty="0" sz="1800" spc="-254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Arial"/>
                <a:cs typeface="Arial"/>
              </a:rPr>
              <a:t>B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15">
                <a:latin typeface="Arial"/>
                <a:cs typeface="Arial"/>
              </a:rPr>
              <a:t>,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35" i="1">
                <a:latin typeface="Arial"/>
                <a:cs typeface="Arial"/>
              </a:rPr>
              <a:t>P</a:t>
            </a:r>
            <a:r>
              <a:rPr dirty="0" baseline="-26455" sz="1575" spc="-52" i="1">
                <a:latin typeface="Arial"/>
                <a:cs typeface="Arial"/>
              </a:rPr>
              <a:t>X </a:t>
            </a:r>
            <a:r>
              <a:rPr dirty="0" sz="1800" spc="75">
                <a:latin typeface="Arial"/>
                <a:cs typeface="Arial"/>
              </a:rPr>
              <a:t>(</a:t>
            </a:r>
            <a:r>
              <a:rPr dirty="0" sz="1800" spc="75" i="1">
                <a:latin typeface="Arial"/>
                <a:cs typeface="Arial"/>
              </a:rPr>
              <a:t>E</a:t>
            </a:r>
            <a:r>
              <a:rPr dirty="0" sz="1800" spc="75">
                <a:latin typeface="Arial"/>
                <a:cs typeface="Arial"/>
              </a:rPr>
              <a:t>)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35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75" i="1">
                <a:latin typeface="Arial"/>
                <a:cs typeface="Arial"/>
              </a:rPr>
              <a:t>P</a:t>
            </a:r>
            <a:r>
              <a:rPr dirty="0" sz="1800" spc="75">
                <a:latin typeface="Symbol"/>
                <a:cs typeface="Symbol"/>
              </a:rPr>
              <a:t>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Arial"/>
                <a:cs typeface="Arial"/>
              </a:rPr>
              <a:t>X</a:t>
            </a:r>
            <a:r>
              <a:rPr dirty="0" sz="1800" spc="145" i="1">
                <a:latin typeface="Arial"/>
                <a:cs typeface="Arial"/>
              </a:rPr>
              <a:t> </a:t>
            </a:r>
            <a:r>
              <a:rPr dirty="0" sz="1800" spc="35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105" i="1">
                <a:latin typeface="Arial"/>
                <a:cs typeface="Arial"/>
              </a:rPr>
              <a:t>E</a:t>
            </a:r>
            <a:r>
              <a:rPr dirty="0" sz="1800" spc="105">
                <a:latin typeface="Arial"/>
                <a:cs typeface="Arial"/>
              </a:rPr>
              <a:t>)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35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2477" y="2919161"/>
            <a:ext cx="123189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25">
                <a:latin typeface="Symbol"/>
                <a:cs typeface="Symbol"/>
              </a:rPr>
              <a:t>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54462" rIns="0" bIns="0" rtlCol="0" vert="horz">
            <a:spAutoFit/>
          </a:bodyPr>
          <a:lstStyle/>
          <a:p>
            <a:pPr algn="ctr" marL="2223135">
              <a:lnSpc>
                <a:spcPts val="1220"/>
              </a:lnSpc>
            </a:pPr>
            <a:r>
              <a:rPr dirty="0" sz="1050" spc="-15" i="1">
                <a:latin typeface="Arial"/>
                <a:cs typeface="Arial"/>
              </a:rPr>
              <a:t>x</a:t>
            </a:r>
            <a:r>
              <a:rPr dirty="0" sz="1050" spc="-15">
                <a:latin typeface="Symbol"/>
                <a:cs typeface="Symbol"/>
              </a:rPr>
              <a:t></a:t>
            </a:r>
            <a:r>
              <a:rPr dirty="0" sz="1050" spc="-15" i="1">
                <a:latin typeface="Arial"/>
                <a:cs typeface="Arial"/>
              </a:rPr>
              <a:t>E</a:t>
            </a:r>
            <a:r>
              <a:rPr dirty="0" sz="1050" spc="-15">
                <a:latin typeface="Symbol"/>
                <a:cs typeface="Symbol"/>
              </a:rPr>
              <a:t></a:t>
            </a:r>
            <a:r>
              <a:rPr dirty="0" sz="1050" spc="-15" i="1">
                <a:latin typeface="Arial"/>
                <a:cs typeface="Arial"/>
              </a:rPr>
              <a:t>B</a:t>
            </a:r>
            <a:r>
              <a:rPr dirty="0" baseline="33333" sz="1125" spc="-22" i="1">
                <a:latin typeface="Arial"/>
                <a:cs typeface="Arial"/>
              </a:rPr>
              <a:t>N</a:t>
            </a:r>
            <a:endParaRPr baseline="33333" sz="1125">
              <a:latin typeface="Arial"/>
              <a:cs typeface="Arial"/>
            </a:endParaRPr>
          </a:p>
          <a:p>
            <a:pPr marL="129539">
              <a:lnSpc>
                <a:spcPts val="1960"/>
              </a:lnSpc>
            </a:pPr>
            <a:r>
              <a:rPr dirty="0" spc="-10" b="1">
                <a:latin typeface="Calibri"/>
                <a:cs typeface="Calibri"/>
              </a:rPr>
              <a:t>Remarque  </a:t>
            </a:r>
            <a:r>
              <a:rPr dirty="0" b="1">
                <a:latin typeface="Calibri"/>
                <a:cs typeface="Calibri"/>
              </a:rPr>
              <a:t>: </a:t>
            </a:r>
            <a:r>
              <a:rPr dirty="0"/>
              <a:t>La </a:t>
            </a:r>
            <a:r>
              <a:rPr dirty="0" spc="-10"/>
              <a:t>fonction </a:t>
            </a:r>
            <a:r>
              <a:rPr dirty="0" spc="-5"/>
              <a:t>densité </a:t>
            </a:r>
            <a:r>
              <a:rPr dirty="0" spc="-10"/>
              <a:t>d’une </a:t>
            </a:r>
            <a:r>
              <a:rPr dirty="0" spc="-45"/>
              <a:t>VA </a:t>
            </a:r>
            <a:r>
              <a:rPr dirty="0"/>
              <a:t>X </a:t>
            </a:r>
            <a:r>
              <a:rPr dirty="0" spc="-10"/>
              <a:t>est </a:t>
            </a:r>
            <a:r>
              <a:rPr dirty="0"/>
              <a:t>une </a:t>
            </a:r>
            <a:r>
              <a:rPr dirty="0" spc="-10"/>
              <a:t>fonction </a:t>
            </a:r>
            <a:r>
              <a:rPr dirty="0" spc="-5" b="1" u="heavy">
                <a:latin typeface="Calibri"/>
                <a:cs typeface="Calibri"/>
              </a:rPr>
              <a:t>continue positive </a:t>
            </a:r>
            <a:r>
              <a:rPr dirty="0" spc="-10"/>
              <a:t>vérifiant</a:t>
            </a:r>
            <a:r>
              <a:rPr dirty="0" spc="229"/>
              <a:t> </a:t>
            </a:r>
            <a:r>
              <a:rPr dirty="0"/>
              <a:t>:</a:t>
            </a:r>
          </a:p>
          <a:p>
            <a:pPr algn="ctr" marL="521970">
              <a:lnSpc>
                <a:spcPts val="3920"/>
              </a:lnSpc>
            </a:pPr>
            <a:r>
              <a:rPr dirty="0" baseline="-13071" sz="5100" spc="30">
                <a:latin typeface="Symbol"/>
                <a:cs typeface="Symbol"/>
              </a:rPr>
              <a:t></a:t>
            </a:r>
            <a:r>
              <a:rPr dirty="0" baseline="-13071" sz="5100" spc="30">
                <a:latin typeface="Times New Roman"/>
                <a:cs typeface="Times New Roman"/>
              </a:rPr>
              <a:t> </a:t>
            </a:r>
            <a:r>
              <a:rPr dirty="0" sz="2250" spc="40" i="1">
                <a:latin typeface="Arial"/>
                <a:cs typeface="Arial"/>
              </a:rPr>
              <a:t>f</a:t>
            </a:r>
            <a:r>
              <a:rPr dirty="0" baseline="-25641" sz="1950" spc="60" b="1" i="1">
                <a:latin typeface="Arial"/>
                <a:cs typeface="Arial"/>
              </a:rPr>
              <a:t>X </a:t>
            </a:r>
            <a:r>
              <a:rPr dirty="0" sz="2250" spc="65">
                <a:latin typeface="Arial"/>
                <a:cs typeface="Arial"/>
              </a:rPr>
              <a:t>(</a:t>
            </a:r>
            <a:r>
              <a:rPr dirty="0" sz="2250" spc="65" i="1">
                <a:latin typeface="Arial"/>
                <a:cs typeface="Arial"/>
              </a:rPr>
              <a:t>x</a:t>
            </a:r>
            <a:r>
              <a:rPr dirty="0" sz="2250" spc="65">
                <a:latin typeface="Arial"/>
                <a:cs typeface="Arial"/>
              </a:rPr>
              <a:t>)</a:t>
            </a:r>
            <a:r>
              <a:rPr dirty="0" sz="2250" spc="65" i="1">
                <a:latin typeface="Arial"/>
                <a:cs typeface="Arial"/>
              </a:rPr>
              <a:t>dx </a:t>
            </a:r>
            <a:r>
              <a:rPr dirty="0" sz="2250" spc="35">
                <a:latin typeface="Symbol"/>
                <a:cs typeface="Symbol"/>
              </a:rPr>
              <a:t></a:t>
            </a:r>
            <a:r>
              <a:rPr dirty="0" sz="2250" spc="-430">
                <a:latin typeface="Times New Roman"/>
                <a:cs typeface="Times New Roman"/>
              </a:rPr>
              <a:t> </a:t>
            </a:r>
            <a:r>
              <a:rPr dirty="0" sz="2250" spc="35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  <a:p>
            <a:pPr algn="ctr" marL="125095" marR="979805">
              <a:lnSpc>
                <a:spcPct val="100000"/>
              </a:lnSpc>
              <a:spcBef>
                <a:spcPts val="385"/>
              </a:spcBef>
            </a:pPr>
            <a:r>
              <a:rPr dirty="0" sz="950" spc="10" i="1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25"/>
              </a:spcBef>
            </a:pPr>
            <a:r>
              <a:rPr dirty="0" spc="-10" b="1">
                <a:latin typeface="Calibri"/>
                <a:cs typeface="Calibri"/>
              </a:rPr>
              <a:t>Remarque  </a:t>
            </a:r>
            <a:r>
              <a:rPr dirty="0" b="1">
                <a:latin typeface="Calibri"/>
                <a:cs typeface="Calibri"/>
              </a:rPr>
              <a:t>: </a:t>
            </a:r>
            <a:r>
              <a:rPr dirty="0" spc="-5"/>
              <a:t>Si </a:t>
            </a:r>
            <a:r>
              <a:rPr dirty="0"/>
              <a:t>X </a:t>
            </a:r>
            <a:r>
              <a:rPr dirty="0" spc="-10"/>
              <a:t>est </a:t>
            </a:r>
            <a:r>
              <a:rPr dirty="0" spc="-5"/>
              <a:t>une </a:t>
            </a:r>
            <a:r>
              <a:rPr dirty="0" spc="-45"/>
              <a:t>VA </a:t>
            </a:r>
            <a:r>
              <a:rPr dirty="0" spc="-5"/>
              <a:t>continue, </a:t>
            </a:r>
            <a:r>
              <a:rPr dirty="0" spc="-10"/>
              <a:t>alors  </a:t>
            </a:r>
            <a:r>
              <a:rPr dirty="0" spc="-5"/>
              <a:t>X(Ω) </a:t>
            </a:r>
            <a:r>
              <a:rPr dirty="0" spc="-10"/>
              <a:t>est </a:t>
            </a:r>
            <a:r>
              <a:rPr dirty="0" spc="-5"/>
              <a:t>non-dénombrable  et on </a:t>
            </a:r>
            <a:r>
              <a:rPr dirty="0"/>
              <a:t>a</a:t>
            </a:r>
            <a:r>
              <a:rPr dirty="0" spc="250"/>
              <a:t> </a:t>
            </a:r>
            <a:r>
              <a:rPr dirty="0"/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169155" y="4816094"/>
            <a:ext cx="666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5355" y="4683505"/>
            <a:ext cx="433768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En </a:t>
            </a:r>
            <a:r>
              <a:rPr dirty="0" sz="1800" spc="-20">
                <a:latin typeface="Calibri"/>
                <a:cs typeface="Calibri"/>
              </a:rPr>
              <a:t>effet </a:t>
            </a:r>
            <a:r>
              <a:rPr dirty="0" sz="1800" spc="-5">
                <a:latin typeface="Calibri"/>
                <a:cs typeface="Calibri"/>
              </a:rPr>
              <a:t>pour une </a:t>
            </a:r>
            <a:r>
              <a:rPr dirty="0" sz="1800" spc="-40">
                <a:latin typeface="Calibri"/>
                <a:cs typeface="Calibri"/>
              </a:rPr>
              <a:t>VA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continue, il </a:t>
            </a:r>
            <a:r>
              <a:rPr dirty="0" sz="1800" spc="-10">
                <a:latin typeface="Calibri"/>
                <a:cs typeface="Calibri"/>
              </a:rPr>
              <a:t>convient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3786" y="4754198"/>
            <a:ext cx="10541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4665" y="4883806"/>
            <a:ext cx="9969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45" b="1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6789" y="4758916"/>
            <a:ext cx="236029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5" i="1">
                <a:latin typeface="Arial"/>
                <a:cs typeface="Arial"/>
              </a:rPr>
              <a:t>P</a:t>
            </a:r>
            <a:r>
              <a:rPr dirty="0" sz="1400" spc="270" i="1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({</a:t>
            </a:r>
            <a:r>
              <a:rPr dirty="0" sz="1400" spc="20" b="1" i="1">
                <a:latin typeface="Arial"/>
                <a:cs typeface="Arial"/>
              </a:rPr>
              <a:t>a</a:t>
            </a:r>
            <a:r>
              <a:rPr dirty="0" sz="1400" spc="20">
                <a:latin typeface="Arial"/>
                <a:cs typeface="Arial"/>
              </a:rPr>
              <a:t>})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90" i="1">
                <a:latin typeface="Arial"/>
                <a:cs typeface="Arial"/>
              </a:rPr>
              <a:t>P</a:t>
            </a:r>
            <a:r>
              <a:rPr dirty="0" sz="1400" spc="90">
                <a:latin typeface="Arial"/>
                <a:cs typeface="Arial"/>
              </a:rPr>
              <a:t>(</a:t>
            </a:r>
            <a:r>
              <a:rPr dirty="0" sz="1400" spc="90" b="1" i="1">
                <a:latin typeface="Arial"/>
                <a:cs typeface="Arial"/>
              </a:rPr>
              <a:t>X</a:t>
            </a:r>
            <a:r>
              <a:rPr dirty="0" sz="1400" spc="165" b="1" i="1">
                <a:latin typeface="Arial"/>
                <a:cs typeface="Arial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5" b="1" i="1">
                <a:latin typeface="Arial"/>
                <a:cs typeface="Arial"/>
              </a:rPr>
              <a:t>a</a:t>
            </a:r>
            <a:r>
              <a:rPr dirty="0" sz="1400" spc="55">
                <a:latin typeface="Arial"/>
                <a:cs typeface="Arial"/>
              </a:rPr>
              <a:t>)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45">
                <a:latin typeface="Symbol"/>
                <a:cs typeface="Symbol"/>
              </a:rPr>
              <a:t>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45">
                <a:latin typeface="Arial"/>
                <a:cs typeface="Arial"/>
              </a:rPr>
              <a:t>0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25">
                <a:latin typeface="Symbol"/>
                <a:cs typeface="Symbol"/>
              </a:rPr>
              <a:t></a:t>
            </a:r>
            <a:r>
              <a:rPr dirty="0" sz="1400" spc="25" b="1" i="1">
                <a:latin typeface="Arial"/>
                <a:cs typeface="Arial"/>
              </a:rPr>
              <a:t>a</a:t>
            </a:r>
            <a:r>
              <a:rPr dirty="0" sz="1400" spc="-185" b="1" i="1">
                <a:latin typeface="Arial"/>
                <a:cs typeface="Arial"/>
              </a:rPr>
              <a:t> </a:t>
            </a:r>
            <a:r>
              <a:rPr dirty="0" sz="1400" spc="60">
                <a:latin typeface="Symbol"/>
                <a:cs typeface="Symbol"/>
              </a:rPr>
              <a:t></a:t>
            </a:r>
            <a:r>
              <a:rPr dirty="0" sz="1400" spc="-210">
                <a:latin typeface="Times New Roman"/>
                <a:cs typeface="Times New Roman"/>
              </a:rPr>
              <a:t> </a:t>
            </a:r>
            <a:r>
              <a:rPr dirty="0" sz="1400" spc="55" i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371" y="4957826"/>
            <a:ext cx="8503285" cy="131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55420" marR="5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s’intéresser </a:t>
            </a:r>
            <a:r>
              <a:rPr dirty="0" sz="1800">
                <a:latin typeface="Calibri"/>
                <a:cs typeface="Calibri"/>
              </a:rPr>
              <a:t>à 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que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tombe </a:t>
            </a:r>
            <a:r>
              <a:rPr dirty="0" sz="1800" spc="-5">
                <a:latin typeface="Calibri"/>
                <a:cs typeface="Calibri"/>
              </a:rPr>
              <a:t>dans une </a:t>
            </a:r>
            <a:r>
              <a:rPr dirty="0" sz="1800" spc="-10">
                <a:latin typeface="Calibri"/>
                <a:cs typeface="Calibri"/>
              </a:rPr>
              <a:t>pavé </a:t>
            </a:r>
            <a:r>
              <a:rPr dirty="0" sz="1800" spc="-5">
                <a:latin typeface="Calibri"/>
                <a:cs typeface="Calibri"/>
              </a:rPr>
              <a:t>dans </a:t>
            </a:r>
            <a:r>
              <a:rPr dirty="0" sz="1800">
                <a:latin typeface="Calibri"/>
                <a:cs typeface="Calibri"/>
              </a:rPr>
              <a:t>B </a:t>
            </a:r>
            <a:r>
              <a:rPr dirty="0" sz="1800" spc="-5">
                <a:latin typeface="Calibri"/>
                <a:cs typeface="Calibri"/>
              </a:rPr>
              <a:t>dont chaque  </a:t>
            </a:r>
            <a:r>
              <a:rPr dirty="0" sz="1800" spc="-10">
                <a:latin typeface="Calibri"/>
                <a:cs typeface="Calibri"/>
              </a:rPr>
              <a:t>borélien est </a:t>
            </a:r>
            <a:r>
              <a:rPr dirty="0" sz="1800" spc="-5">
                <a:latin typeface="Calibri"/>
                <a:cs typeface="Calibri"/>
              </a:rPr>
              <a:t>de longueur non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nulle.</a:t>
            </a:r>
            <a:endParaRPr sz="1800">
              <a:latin typeface="Calibri"/>
              <a:cs typeface="Calibri"/>
            </a:endParaRPr>
          </a:p>
          <a:p>
            <a:pPr marL="1503045" marR="138430" indent="-1490980">
              <a:lnSpc>
                <a:spcPct val="100000"/>
              </a:lnSpc>
              <a:spcBef>
                <a:spcPts val="1475"/>
              </a:spcBef>
            </a:pPr>
            <a:r>
              <a:rPr dirty="0" sz="1800" spc="-10" b="1">
                <a:latin typeface="Calibri"/>
                <a:cs typeface="Calibri"/>
              </a:rPr>
              <a:t>Remarque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40">
                <a:latin typeface="Calibri"/>
                <a:cs typeface="Calibri"/>
              </a:rPr>
              <a:t>Toute </a:t>
            </a:r>
            <a:r>
              <a:rPr dirty="0" sz="1800" spc="-10">
                <a:latin typeface="Calibri"/>
                <a:cs typeface="Calibri"/>
              </a:rPr>
              <a:t>autre fonction </a:t>
            </a:r>
            <a:r>
              <a:rPr dirty="0" sz="1800">
                <a:latin typeface="Calibri"/>
                <a:cs typeface="Calibri"/>
              </a:rPr>
              <a:t>g </a:t>
            </a:r>
            <a:r>
              <a:rPr dirty="0" sz="1800" spc="-10">
                <a:latin typeface="Calibri"/>
                <a:cs typeface="Calibri"/>
              </a:rPr>
              <a:t>pouvant être </a:t>
            </a:r>
            <a:r>
              <a:rPr dirty="0" sz="1800" spc="-5">
                <a:latin typeface="Calibri"/>
                <a:cs typeface="Calibri"/>
              </a:rPr>
              <a:t>prise </a:t>
            </a:r>
            <a:r>
              <a:rPr dirty="0" sz="1800" spc="-10">
                <a:latin typeface="Calibri"/>
                <a:cs typeface="Calibri"/>
              </a:rPr>
              <a:t>comme </a:t>
            </a:r>
            <a:r>
              <a:rPr dirty="0" sz="1800" spc="-5">
                <a:latin typeface="Calibri"/>
                <a:cs typeface="Calibri"/>
              </a:rPr>
              <a:t>densité de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est égale  </a:t>
            </a:r>
            <a:r>
              <a:rPr dirty="0" sz="1800" spc="-5">
                <a:latin typeface="Calibri"/>
                <a:cs typeface="Calibri"/>
              </a:rPr>
              <a:t>presque-partout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6042" y="1011301"/>
            <a:ext cx="3344545" cy="730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Ex. </a:t>
            </a:r>
            <a:r>
              <a:rPr dirty="0" sz="1800" spc="-50" b="1">
                <a:solidFill>
                  <a:srgbClr val="006FC0"/>
                </a:solidFill>
                <a:latin typeface="Calibri"/>
                <a:cs typeface="Calibri"/>
              </a:rPr>
              <a:t>VA</a:t>
            </a:r>
            <a:r>
              <a:rPr dirty="0" sz="1800" spc="-9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continue:</a:t>
            </a:r>
            <a:endParaRPr sz="1800">
              <a:latin typeface="Calibri"/>
              <a:cs typeface="Calibri"/>
            </a:endParaRPr>
          </a:p>
          <a:p>
            <a:pPr lvl="1" marL="337820" indent="-13144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338455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Supposons que une 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VA</a:t>
            </a:r>
            <a:r>
              <a:rPr dirty="0" sz="1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continue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9869" y="1443482"/>
            <a:ext cx="400367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915" sz="2175" spc="30">
                <a:latin typeface="Arial"/>
                <a:cs typeface="Arial"/>
              </a:rPr>
              <a:t>)</a:t>
            </a:r>
            <a:r>
              <a:rPr dirty="0" sz="1800" spc="20">
                <a:solidFill>
                  <a:srgbClr val="006FC0"/>
                </a:solidFill>
                <a:latin typeface="Calibri"/>
                <a:cs typeface="Calibri"/>
              </a:rPr>
              <a:t>et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plusieurs réalisations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ont</a:t>
            </a:r>
            <a:r>
              <a:rPr dirty="0" sz="1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montrées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4887" y="1498657"/>
            <a:ext cx="1279072" cy="24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72992" y="1471162"/>
            <a:ext cx="126619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1450" spc="55" i="1">
                <a:latin typeface="Arial"/>
                <a:cs typeface="Arial"/>
              </a:rPr>
              <a:t>X</a:t>
            </a:r>
            <a:r>
              <a:rPr dirty="0" sz="1450" spc="-15" i="1">
                <a:latin typeface="Arial"/>
                <a:cs typeface="Arial"/>
              </a:rPr>
              <a:t> </a:t>
            </a:r>
            <a:r>
              <a:rPr dirty="0" sz="1450" spc="20">
                <a:latin typeface="Arial"/>
                <a:cs typeface="Arial"/>
              </a:rPr>
              <a:t>:	</a:t>
            </a:r>
            <a:r>
              <a:rPr dirty="0" sz="1450" spc="80">
                <a:latin typeface="Symbol"/>
                <a:cs typeface="Symbol"/>
              </a:rPr>
              <a:t></a:t>
            </a:r>
            <a:r>
              <a:rPr dirty="0" sz="1450" spc="-215">
                <a:latin typeface="Times New Roman"/>
                <a:cs typeface="Times New Roman"/>
              </a:rPr>
              <a:t> </a:t>
            </a:r>
            <a:r>
              <a:rPr dirty="0" sz="1450" spc="65" i="1">
                <a:latin typeface="Arial"/>
                <a:cs typeface="Arial"/>
              </a:rPr>
              <a:t>B</a:t>
            </a:r>
            <a:r>
              <a:rPr dirty="0" sz="1450" spc="65">
                <a:latin typeface="Symbol"/>
                <a:cs typeface="Symbol"/>
              </a:rPr>
              <a:t></a:t>
            </a:r>
            <a:r>
              <a:rPr dirty="0" sz="1450" spc="-225">
                <a:latin typeface="Times New Roman"/>
                <a:cs typeface="Times New Roman"/>
              </a:rPr>
              <a:t> </a:t>
            </a:r>
            <a:r>
              <a:rPr dirty="0" sz="1550" spc="1035" b="1" i="1">
                <a:latin typeface="Blackadder ITC"/>
                <a:cs typeface="Blackadder ITC"/>
              </a:rPr>
              <a:t></a:t>
            </a:r>
            <a:r>
              <a:rPr dirty="0" sz="1550" spc="25" b="1" i="1">
                <a:latin typeface="Blackadder ITC"/>
                <a:cs typeface="Blackadder ITC"/>
              </a:rPr>
              <a:t> </a:t>
            </a:r>
            <a:r>
              <a:rPr dirty="0" sz="1450" spc="25">
                <a:latin typeface="Arial"/>
                <a:cs typeface="Arial"/>
              </a:rPr>
              <a:t>(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3"/>
              </a:rPr>
              <a:t>ahmad.karfoul@univ-rennes1.fr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200" y="1717802"/>
            <a:ext cx="7580630" cy="1122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9545">
              <a:lnSpc>
                <a:spcPct val="100000"/>
              </a:lnSpc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que sa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fonction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de densité </a:t>
            </a:r>
            <a:r>
              <a:rPr dirty="0" sz="1800" i="1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dirty="0" baseline="-20833" sz="1800" i="1">
                <a:solidFill>
                  <a:srgbClr val="006FC0"/>
                </a:solidFill>
                <a:latin typeface="Calibri"/>
                <a:cs typeface="Calibri"/>
              </a:rPr>
              <a:t>X 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suit une loi exponentielle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paramètre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λ.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Alors</a:t>
            </a:r>
            <a:r>
              <a:rPr dirty="0" sz="1800" spc="7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algn="ctr" marL="915669">
              <a:lnSpc>
                <a:spcPts val="635"/>
              </a:lnSpc>
              <a:spcBef>
                <a:spcPts val="815"/>
              </a:spcBef>
            </a:pPr>
            <a:r>
              <a:rPr dirty="0" sz="950" spc="60">
                <a:latin typeface="Symbol"/>
                <a:cs typeface="Symbol"/>
              </a:rPr>
              <a:t></a:t>
            </a:r>
            <a:r>
              <a:rPr dirty="0" sz="1050" spc="60" i="1">
                <a:latin typeface="Symbol"/>
                <a:cs typeface="Symbol"/>
              </a:rPr>
              <a:t></a:t>
            </a:r>
            <a:r>
              <a:rPr dirty="0" sz="950" spc="60" i="1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  <a:p>
            <a:pPr marL="3187065">
              <a:lnSpc>
                <a:spcPts val="1535"/>
              </a:lnSpc>
              <a:tabLst>
                <a:tab pos="4371975" algn="l"/>
              </a:tabLst>
            </a:pPr>
            <a:r>
              <a:rPr dirty="0" sz="1700" spc="55" i="1">
                <a:latin typeface="Arial"/>
                <a:cs typeface="Arial"/>
              </a:rPr>
              <a:t>f</a:t>
            </a:r>
            <a:r>
              <a:rPr dirty="0" baseline="-26315" sz="1425" spc="82" i="1">
                <a:latin typeface="Arial"/>
                <a:cs typeface="Arial"/>
              </a:rPr>
              <a:t>X </a:t>
            </a:r>
            <a:r>
              <a:rPr dirty="0" sz="1700" spc="90">
                <a:latin typeface="Arial"/>
                <a:cs typeface="Arial"/>
              </a:rPr>
              <a:t>(</a:t>
            </a:r>
            <a:r>
              <a:rPr dirty="0" sz="1700" spc="90" i="1">
                <a:latin typeface="Arial"/>
                <a:cs typeface="Arial"/>
              </a:rPr>
              <a:t>x</a:t>
            </a:r>
            <a:r>
              <a:rPr dirty="0" sz="1700" spc="90">
                <a:latin typeface="Arial"/>
                <a:cs typeface="Arial"/>
              </a:rPr>
              <a:t>)</a:t>
            </a:r>
            <a:r>
              <a:rPr dirty="0" sz="1700" spc="-180">
                <a:latin typeface="Arial"/>
                <a:cs typeface="Arial"/>
              </a:rPr>
              <a:t> </a:t>
            </a:r>
            <a:r>
              <a:rPr dirty="0" sz="1700" spc="35">
                <a:latin typeface="Symbol"/>
                <a:cs typeface="Symbol"/>
              </a:rPr>
              <a:t>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800" spc="10" i="1">
                <a:latin typeface="Symbol"/>
                <a:cs typeface="Symbol"/>
              </a:rPr>
              <a:t></a:t>
            </a:r>
            <a:r>
              <a:rPr dirty="0" sz="1700" spc="10" i="1">
                <a:latin typeface="Arial"/>
                <a:cs typeface="Arial"/>
              </a:rPr>
              <a:t>e	</a:t>
            </a:r>
            <a:r>
              <a:rPr dirty="0" sz="1700" spc="-5">
                <a:latin typeface="Arial"/>
                <a:cs typeface="Arial"/>
              </a:rPr>
              <a:t>1</a:t>
            </a:r>
            <a:r>
              <a:rPr dirty="0" baseline="-26315" sz="1425" spc="-7">
                <a:latin typeface="Arial"/>
                <a:cs typeface="Arial"/>
              </a:rPr>
              <a:t>[0,</a:t>
            </a:r>
            <a:r>
              <a:rPr dirty="0" baseline="-26315" sz="1425" spc="-7">
                <a:latin typeface="Symbol"/>
                <a:cs typeface="Symbol"/>
              </a:rPr>
              <a:t></a:t>
            </a:r>
            <a:r>
              <a:rPr dirty="0" baseline="-26315" sz="1425" spc="-7">
                <a:latin typeface="Arial"/>
                <a:cs typeface="Arial"/>
              </a:rPr>
              <a:t>[</a:t>
            </a:r>
            <a:endParaRPr baseline="-26315" sz="14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Alors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probabilité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dirty="0" baseline="1633" sz="2550" spc="75" i="1">
                <a:latin typeface="Arial"/>
                <a:cs typeface="Arial"/>
              </a:rPr>
              <a:t>X </a:t>
            </a:r>
            <a:r>
              <a:rPr dirty="0" baseline="1633" sz="2550" spc="82">
                <a:latin typeface="Symbol"/>
                <a:cs typeface="Symbol"/>
              </a:rPr>
              <a:t></a:t>
            </a:r>
            <a:r>
              <a:rPr dirty="0" baseline="1633" sz="2550" spc="82">
                <a:latin typeface="Arial"/>
                <a:cs typeface="Arial"/>
              </a:rPr>
              <a:t>[</a:t>
            </a:r>
            <a:r>
              <a:rPr dirty="0" baseline="1633" sz="2550" spc="82" i="1">
                <a:latin typeface="Arial"/>
                <a:cs typeface="Arial"/>
              </a:rPr>
              <a:t>t</a:t>
            </a:r>
            <a:r>
              <a:rPr dirty="0" baseline="1633" sz="2550" spc="82">
                <a:latin typeface="Arial"/>
                <a:cs typeface="Arial"/>
              </a:rPr>
              <a:t>,</a:t>
            </a:r>
            <a:r>
              <a:rPr dirty="0" baseline="1633" sz="2550" spc="82">
                <a:latin typeface="Symbol"/>
                <a:cs typeface="Symbol"/>
              </a:rPr>
              <a:t></a:t>
            </a:r>
            <a:r>
              <a:rPr dirty="0" baseline="1633" sz="2550" spc="82">
                <a:latin typeface="Arial"/>
                <a:cs typeface="Arial"/>
              </a:rPr>
              <a:t>[ 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est</a:t>
            </a:r>
            <a:r>
              <a:rPr dirty="0" sz="1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3167" y="3173279"/>
            <a:ext cx="123189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8611" y="3173279"/>
            <a:ext cx="123189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2749" y="3371900"/>
            <a:ext cx="6604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0275" y="2828558"/>
            <a:ext cx="207645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Symbol"/>
                <a:cs typeface="Symbol"/>
              </a:rPr>
              <a:t></a:t>
            </a:r>
            <a:r>
              <a:rPr dirty="0" sz="1100" spc="35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2654" y="3006308"/>
            <a:ext cx="420243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89605" algn="l"/>
                <a:tab pos="3399790" algn="l"/>
              </a:tabLst>
            </a:pPr>
            <a:r>
              <a:rPr dirty="0" sz="1900" spc="45" i="1">
                <a:latin typeface="Arial"/>
                <a:cs typeface="Arial"/>
              </a:rPr>
              <a:t>P </a:t>
            </a:r>
            <a:r>
              <a:rPr dirty="0" sz="1900" spc="35">
                <a:latin typeface="Arial"/>
                <a:cs typeface="Arial"/>
              </a:rPr>
              <a:t>([</a:t>
            </a:r>
            <a:r>
              <a:rPr dirty="0" sz="1900" spc="35" i="1">
                <a:latin typeface="Arial"/>
                <a:cs typeface="Arial"/>
              </a:rPr>
              <a:t>t</a:t>
            </a:r>
            <a:r>
              <a:rPr dirty="0" sz="1900" spc="35">
                <a:latin typeface="Arial"/>
                <a:cs typeface="Arial"/>
              </a:rPr>
              <a:t>,</a:t>
            </a:r>
            <a:r>
              <a:rPr dirty="0" sz="1900" spc="35">
                <a:latin typeface="Symbol"/>
                <a:cs typeface="Symbol"/>
              </a:rPr>
              <a:t></a:t>
            </a:r>
            <a:r>
              <a:rPr dirty="0" sz="1900" spc="35">
                <a:latin typeface="Arial"/>
                <a:cs typeface="Arial"/>
              </a:rPr>
              <a:t>[) </a:t>
            </a:r>
            <a:r>
              <a:rPr dirty="0" sz="1900" spc="35">
                <a:latin typeface="Symbol"/>
                <a:cs typeface="Symbol"/>
              </a:rPr>
              <a:t>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65" i="1">
                <a:latin typeface="Arial"/>
                <a:cs typeface="Arial"/>
              </a:rPr>
              <a:t>P</a:t>
            </a:r>
            <a:r>
              <a:rPr dirty="0" sz="1900" spc="65">
                <a:latin typeface="Arial"/>
                <a:cs typeface="Arial"/>
              </a:rPr>
              <a:t>( </a:t>
            </a:r>
            <a:r>
              <a:rPr dirty="0" sz="1900" spc="45" i="1">
                <a:latin typeface="Arial"/>
                <a:cs typeface="Arial"/>
              </a:rPr>
              <a:t>X</a:t>
            </a:r>
            <a:r>
              <a:rPr dirty="0" sz="1900" spc="-245" i="1">
                <a:latin typeface="Arial"/>
                <a:cs typeface="Arial"/>
              </a:rPr>
              <a:t> </a:t>
            </a:r>
            <a:r>
              <a:rPr dirty="0" sz="1900" spc="60">
                <a:latin typeface="Symbol"/>
                <a:cs typeface="Symbol"/>
              </a:rPr>
              <a:t></a:t>
            </a:r>
            <a:r>
              <a:rPr dirty="0" sz="1900" spc="60">
                <a:latin typeface="Arial"/>
                <a:cs typeface="Arial"/>
              </a:rPr>
              <a:t>[</a:t>
            </a:r>
            <a:r>
              <a:rPr dirty="0" sz="1900" spc="60" i="1">
                <a:latin typeface="Arial"/>
                <a:cs typeface="Arial"/>
              </a:rPr>
              <a:t>t</a:t>
            </a:r>
            <a:r>
              <a:rPr dirty="0" sz="1900" spc="60">
                <a:latin typeface="Arial"/>
                <a:cs typeface="Arial"/>
              </a:rPr>
              <a:t>,</a:t>
            </a:r>
            <a:r>
              <a:rPr dirty="0" sz="1900" spc="60">
                <a:latin typeface="Symbol"/>
                <a:cs typeface="Symbol"/>
              </a:rPr>
              <a:t></a:t>
            </a:r>
            <a:r>
              <a:rPr dirty="0" sz="1900" spc="60">
                <a:latin typeface="Arial"/>
                <a:cs typeface="Arial"/>
              </a:rPr>
              <a:t>[)</a:t>
            </a:r>
            <a:r>
              <a:rPr dirty="0" sz="1900" spc="-90">
                <a:latin typeface="Arial"/>
                <a:cs typeface="Arial"/>
              </a:rPr>
              <a:t> </a:t>
            </a:r>
            <a:r>
              <a:rPr dirty="0" sz="1900" spc="35">
                <a:latin typeface="Symbol"/>
                <a:cs typeface="Symbol"/>
              </a:rPr>
              <a:t></a:t>
            </a:r>
            <a:r>
              <a:rPr dirty="0" sz="1900" spc="35">
                <a:latin typeface="Times New Roman"/>
                <a:cs typeface="Times New Roman"/>
              </a:rPr>
              <a:t>	</a:t>
            </a:r>
            <a:r>
              <a:rPr dirty="0" sz="1900" spc="15" i="1">
                <a:latin typeface="Arial"/>
                <a:cs typeface="Arial"/>
              </a:rPr>
              <a:t>f	</a:t>
            </a:r>
            <a:r>
              <a:rPr dirty="0" sz="1900" spc="60">
                <a:latin typeface="Arial"/>
                <a:cs typeface="Arial"/>
              </a:rPr>
              <a:t>(</a:t>
            </a:r>
            <a:r>
              <a:rPr dirty="0" sz="1900" spc="60" i="1">
                <a:latin typeface="Arial"/>
                <a:cs typeface="Arial"/>
              </a:rPr>
              <a:t>x</a:t>
            </a:r>
            <a:r>
              <a:rPr dirty="0" sz="1900" spc="60">
                <a:latin typeface="Arial"/>
                <a:cs typeface="Arial"/>
              </a:rPr>
              <a:t>)</a:t>
            </a:r>
            <a:r>
              <a:rPr dirty="0" sz="1900" spc="60" i="1">
                <a:latin typeface="Arial"/>
                <a:cs typeface="Arial"/>
              </a:rPr>
              <a:t>dx</a:t>
            </a:r>
            <a:r>
              <a:rPr dirty="0" sz="1900" spc="-35" i="1">
                <a:latin typeface="Arial"/>
                <a:cs typeface="Arial"/>
              </a:rPr>
              <a:t> </a:t>
            </a:r>
            <a:r>
              <a:rPr dirty="0" sz="1900" spc="3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0660" y="2884141"/>
            <a:ext cx="1389380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3611" sz="3000" spc="97" i="1">
                <a:latin typeface="Symbol"/>
                <a:cs typeface="Symbol"/>
              </a:rPr>
              <a:t></a:t>
            </a:r>
            <a:r>
              <a:rPr dirty="0" baseline="-24853" sz="2850" spc="97" i="1">
                <a:latin typeface="Arial"/>
                <a:cs typeface="Arial"/>
              </a:rPr>
              <a:t>e</a:t>
            </a:r>
            <a:r>
              <a:rPr dirty="0" sz="1100" spc="65">
                <a:latin typeface="Symbol"/>
                <a:cs typeface="Symbol"/>
              </a:rPr>
              <a:t></a:t>
            </a:r>
            <a:r>
              <a:rPr dirty="0" sz="1150" spc="65" i="1">
                <a:latin typeface="Symbol"/>
                <a:cs typeface="Symbol"/>
              </a:rPr>
              <a:t></a:t>
            </a:r>
            <a:r>
              <a:rPr dirty="0" sz="1100" spc="65" i="1">
                <a:latin typeface="Arial"/>
                <a:cs typeface="Arial"/>
              </a:rPr>
              <a:t>x</a:t>
            </a:r>
            <a:r>
              <a:rPr dirty="0" baseline="-24853" sz="2850" spc="97" i="1">
                <a:latin typeface="Arial"/>
                <a:cs typeface="Arial"/>
              </a:rPr>
              <a:t>dx</a:t>
            </a:r>
            <a:r>
              <a:rPr dirty="0" baseline="-24853" sz="2850" spc="-52" i="1">
                <a:latin typeface="Arial"/>
                <a:cs typeface="Arial"/>
              </a:rPr>
              <a:t> </a:t>
            </a:r>
            <a:r>
              <a:rPr dirty="0" baseline="-24853" sz="2850" spc="22">
                <a:latin typeface="Symbol"/>
                <a:cs typeface="Symbol"/>
              </a:rPr>
              <a:t></a:t>
            </a:r>
            <a:r>
              <a:rPr dirty="0" baseline="-24853" sz="2850" spc="22" i="1">
                <a:latin typeface="Arial"/>
                <a:cs typeface="Arial"/>
              </a:rPr>
              <a:t>e</a:t>
            </a:r>
            <a:r>
              <a:rPr dirty="0" sz="1100" spc="15">
                <a:latin typeface="Symbol"/>
                <a:cs typeface="Symbol"/>
              </a:rPr>
              <a:t></a:t>
            </a:r>
            <a:r>
              <a:rPr dirty="0" sz="1150" spc="15" i="1">
                <a:latin typeface="Symbol"/>
                <a:cs typeface="Symbol"/>
              </a:rPr>
              <a:t></a:t>
            </a:r>
            <a:r>
              <a:rPr dirty="0" sz="1100" spc="15" i="1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0364" y="2973316"/>
            <a:ext cx="128905" cy="440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30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5942" y="2828558"/>
            <a:ext cx="207645" cy="723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30"/>
              </a:lnSpc>
            </a:pPr>
            <a:r>
              <a:rPr dirty="0" sz="1100" spc="5">
                <a:latin typeface="Symbol"/>
                <a:cs typeface="Symbol"/>
              </a:rPr>
              <a:t></a:t>
            </a:r>
            <a:r>
              <a:rPr dirty="0" sz="1100" spc="35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  <a:p>
            <a:pPr algn="ctr" marL="1270">
              <a:lnSpc>
                <a:spcPts val="3190"/>
              </a:lnSpc>
            </a:pPr>
            <a:r>
              <a:rPr dirty="0" sz="2850" spc="30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  <a:p>
            <a:pPr algn="ctr" marR="8255">
              <a:lnSpc>
                <a:spcPts val="1180"/>
              </a:lnSpc>
            </a:pPr>
            <a:r>
              <a:rPr dirty="0" sz="1100" spc="10" i="1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69282" y="4730463"/>
            <a:ext cx="31686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Arial"/>
                <a:cs typeface="Arial"/>
              </a:rPr>
              <a:t>x</a:t>
            </a:r>
            <a:r>
              <a:rPr dirty="0" baseline="-20833" sz="1200" spc="15" i="1">
                <a:latin typeface="Arial"/>
                <a:cs typeface="Arial"/>
              </a:rPr>
              <a:t>i</a:t>
            </a:r>
            <a:r>
              <a:rPr dirty="0" baseline="-20833" sz="1200" spc="-254" i="1">
                <a:latin typeface="Arial"/>
                <a:cs typeface="Arial"/>
              </a:rPr>
              <a:t> </a:t>
            </a:r>
            <a:r>
              <a:rPr dirty="0" sz="1100" spc="-35">
                <a:latin typeface="Symbol"/>
                <a:cs typeface="Symbol"/>
              </a:rPr>
              <a:t>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4826" y="4762090"/>
            <a:ext cx="113664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>
                <a:latin typeface="Symbol"/>
                <a:cs typeface="Symbol"/>
              </a:rPr>
              <a:t>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pc="-50" b="1">
                <a:solidFill>
                  <a:srgbClr val="FF0000"/>
                </a:solidFill>
                <a:latin typeface="Calibri"/>
                <a:cs typeface="Calibri"/>
              </a:rPr>
              <a:t>VA </a:t>
            </a:r>
            <a:r>
              <a:rPr dirty="0" b="1">
                <a:solidFill>
                  <a:srgbClr val="FF0000"/>
                </a:solidFill>
                <a:latin typeface="Calibri"/>
                <a:cs typeface="Calibri"/>
              </a:rPr>
              <a:t>de loi </a:t>
            </a:r>
            <a:r>
              <a:rPr dirty="0" spc="-10" b="1">
                <a:solidFill>
                  <a:srgbClr val="FF0000"/>
                </a:solidFill>
                <a:latin typeface="Calibri"/>
                <a:cs typeface="Calibri"/>
              </a:rPr>
              <a:t>mixte: </a:t>
            </a:r>
            <a:r>
              <a:rPr dirty="0"/>
              <a:t>Une </a:t>
            </a:r>
            <a:r>
              <a:rPr dirty="0" spc="-45"/>
              <a:t>VA </a:t>
            </a:r>
            <a:r>
              <a:rPr dirty="0" spc="-5"/>
              <a:t>est </a:t>
            </a:r>
            <a:r>
              <a:rPr dirty="0" spc="-15"/>
              <a:t>dite </a:t>
            </a:r>
            <a:r>
              <a:rPr dirty="0" spc="-5"/>
              <a:t>de loi </a:t>
            </a:r>
            <a:r>
              <a:rPr dirty="0" spc="-10"/>
              <a:t>mixte </a:t>
            </a:r>
            <a:r>
              <a:rPr dirty="0" spc="-5"/>
              <a:t>si elle ni </a:t>
            </a:r>
            <a:r>
              <a:rPr dirty="0" spc="-15"/>
              <a:t>discrète </a:t>
            </a:r>
            <a:r>
              <a:rPr dirty="0" spc="-5"/>
              <a:t>ni absolument </a:t>
            </a:r>
            <a:r>
              <a:rPr dirty="0" spc="-10"/>
              <a:t>continue</a:t>
            </a:r>
            <a:r>
              <a:rPr dirty="0" spc="345"/>
              <a:t> </a:t>
            </a:r>
            <a:r>
              <a:rPr dirty="0"/>
              <a:t>.</a:t>
            </a:r>
          </a:p>
          <a:p>
            <a:pPr lvl="1" marL="513715" indent="-140970">
              <a:lnSpc>
                <a:spcPts val="2900"/>
              </a:lnSpc>
              <a:spcBef>
                <a:spcPts val="325"/>
              </a:spcBef>
              <a:buSzPct val="73469"/>
              <a:buFont typeface="Arial"/>
              <a:buChar char="•"/>
              <a:tabLst>
                <a:tab pos="514350" algn="l"/>
              </a:tabLst>
            </a:pPr>
            <a:r>
              <a:rPr dirty="0" sz="2450" spc="-204">
                <a:latin typeface="Symbol"/>
                <a:cs typeface="Symbol"/>
              </a:rPr>
              <a:t></a:t>
            </a:r>
            <a:r>
              <a:rPr dirty="0" baseline="4629" sz="2700" spc="277" i="1">
                <a:latin typeface="Arial"/>
                <a:cs typeface="Arial"/>
              </a:rPr>
              <a:t>X</a:t>
            </a:r>
            <a:r>
              <a:rPr dirty="0" baseline="4629" sz="2700" spc="-52">
                <a:latin typeface="Arial"/>
                <a:cs typeface="Arial"/>
              </a:rPr>
              <a:t>(</a:t>
            </a:r>
            <a:r>
              <a:rPr dirty="0" baseline="4385" sz="2850" spc="112" i="1">
                <a:latin typeface="Symbol"/>
                <a:cs typeface="Symbol"/>
              </a:rPr>
              <a:t></a:t>
            </a:r>
            <a:r>
              <a:rPr dirty="0" baseline="4629" sz="2700" spc="-15">
                <a:latin typeface="Arial"/>
                <a:cs typeface="Arial"/>
              </a:rPr>
              <a:t>)</a:t>
            </a:r>
            <a:r>
              <a:rPr dirty="0" baseline="4629" sz="2700" spc="60">
                <a:latin typeface="Arial"/>
                <a:cs typeface="Arial"/>
              </a:rPr>
              <a:t>,</a:t>
            </a:r>
            <a:r>
              <a:rPr dirty="0" baseline="4385" sz="2850" spc="-15" i="1">
                <a:latin typeface="Symbol"/>
                <a:cs typeface="Symbol"/>
              </a:rPr>
              <a:t></a:t>
            </a:r>
            <a:r>
              <a:rPr dirty="0" baseline="4385" sz="2850" spc="-247">
                <a:latin typeface="Times New Roman"/>
                <a:cs typeface="Times New Roman"/>
              </a:rPr>
              <a:t> </a:t>
            </a:r>
            <a:r>
              <a:rPr dirty="0" baseline="4629" sz="2700" spc="97">
                <a:latin typeface="Symbol"/>
                <a:cs typeface="Symbol"/>
              </a:rPr>
              <a:t></a:t>
            </a:r>
            <a:r>
              <a:rPr dirty="0" baseline="4629" sz="2700" spc="-367">
                <a:latin typeface="Times New Roman"/>
                <a:cs typeface="Times New Roman"/>
              </a:rPr>
              <a:t> </a:t>
            </a:r>
            <a:r>
              <a:rPr dirty="0" baseline="4629" sz="2700" spc="-104">
                <a:latin typeface="Symbol"/>
                <a:cs typeface="Symbol"/>
              </a:rPr>
              <a:t></a:t>
            </a:r>
            <a:r>
              <a:rPr dirty="0" sz="2450" spc="-285">
                <a:latin typeface="Symbol"/>
                <a:cs typeface="Symbol"/>
              </a:rPr>
              <a:t></a:t>
            </a:r>
            <a:r>
              <a:rPr dirty="0" sz="2450" spc="-340">
                <a:latin typeface="Times New Roman"/>
                <a:cs typeface="Times New Roman"/>
              </a:rPr>
              <a:t> </a:t>
            </a:r>
            <a:r>
              <a:rPr dirty="0" baseline="4629" sz="2700" spc="75">
                <a:latin typeface="Symbol"/>
                <a:cs typeface="Symbol"/>
              </a:rPr>
              <a:t></a:t>
            </a:r>
            <a:r>
              <a:rPr dirty="0" baseline="4629" sz="2700" spc="-104">
                <a:latin typeface="Times New Roman"/>
                <a:cs typeface="Times New Roman"/>
              </a:rPr>
              <a:t> </a:t>
            </a:r>
            <a:r>
              <a:rPr dirty="0" baseline="4629" sz="2700" spc="89" i="1">
                <a:latin typeface="Arial"/>
                <a:cs typeface="Arial"/>
              </a:rPr>
              <a:t>E</a:t>
            </a:r>
            <a:r>
              <a:rPr dirty="0" baseline="4629" sz="2700" spc="-150" i="1">
                <a:latin typeface="Arial"/>
                <a:cs typeface="Arial"/>
              </a:rPr>
              <a:t> </a:t>
            </a:r>
            <a:r>
              <a:rPr dirty="0" baseline="4629" sz="2700" spc="307">
                <a:latin typeface="Symbol"/>
                <a:cs typeface="Symbol"/>
              </a:rPr>
              <a:t></a:t>
            </a:r>
            <a:r>
              <a:rPr dirty="0" sz="2450" spc="-275">
                <a:latin typeface="Symbol"/>
                <a:cs typeface="Symbol"/>
              </a:rPr>
              <a:t></a:t>
            </a:r>
            <a:r>
              <a:rPr dirty="0" baseline="4629" sz="2700" spc="60" i="1">
                <a:latin typeface="Arial"/>
                <a:cs typeface="Arial"/>
              </a:rPr>
              <a:t>x</a:t>
            </a:r>
            <a:r>
              <a:rPr dirty="0" baseline="-18518" sz="1575" spc="15" i="1">
                <a:latin typeface="Arial"/>
                <a:cs typeface="Arial"/>
              </a:rPr>
              <a:t>i</a:t>
            </a:r>
            <a:r>
              <a:rPr dirty="0" baseline="-18518" sz="1575" spc="-157" i="1">
                <a:latin typeface="Arial"/>
                <a:cs typeface="Arial"/>
              </a:rPr>
              <a:t> </a:t>
            </a:r>
            <a:r>
              <a:rPr dirty="0" baseline="4629" sz="2700" spc="172">
                <a:latin typeface="Arial"/>
                <a:cs typeface="Arial"/>
              </a:rPr>
              <a:t>,</a:t>
            </a:r>
            <a:r>
              <a:rPr dirty="0" baseline="4629" sz="2700" spc="30" i="1">
                <a:latin typeface="Arial"/>
                <a:cs typeface="Arial"/>
              </a:rPr>
              <a:t>i</a:t>
            </a:r>
            <a:r>
              <a:rPr dirty="0" baseline="4629" sz="2700" spc="-120" i="1">
                <a:latin typeface="Arial"/>
                <a:cs typeface="Arial"/>
              </a:rPr>
              <a:t> </a:t>
            </a:r>
            <a:r>
              <a:rPr dirty="0" baseline="4629" sz="2700" spc="322">
                <a:latin typeface="Symbol"/>
                <a:cs typeface="Symbol"/>
              </a:rPr>
              <a:t></a:t>
            </a:r>
            <a:r>
              <a:rPr dirty="0" baseline="4629" sz="2700" spc="82" i="1">
                <a:latin typeface="Arial"/>
                <a:cs typeface="Arial"/>
              </a:rPr>
              <a:t>I</a:t>
            </a:r>
            <a:r>
              <a:rPr dirty="0" sz="2450" spc="-285">
                <a:latin typeface="Symbol"/>
                <a:cs typeface="Symbol"/>
              </a:rPr>
              <a:t></a:t>
            </a:r>
            <a:r>
              <a:rPr dirty="0" sz="2450" spc="-229">
                <a:latin typeface="Times New Roman"/>
                <a:cs typeface="Times New Roman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e</a:t>
            </a:r>
            <a:r>
              <a:rPr dirty="0" baseline="1543" sz="2700" spc="-30">
                <a:latin typeface="Calibri"/>
                <a:cs typeface="Calibri"/>
              </a:rPr>
              <a:t>s</a:t>
            </a:r>
            <a:r>
              <a:rPr dirty="0" baseline="1543" sz="2700">
                <a:latin typeface="Calibri"/>
                <a:cs typeface="Calibri"/>
              </a:rPr>
              <a:t>t </a:t>
            </a:r>
            <a:r>
              <a:rPr dirty="0" baseline="1543" sz="2700" spc="-15">
                <a:latin typeface="Calibri"/>
                <a:cs typeface="Calibri"/>
              </a:rPr>
              <a:t>l</a:t>
            </a:r>
            <a:r>
              <a:rPr dirty="0" baseline="1543" sz="2700">
                <a:latin typeface="Calibri"/>
                <a:cs typeface="Calibri"/>
              </a:rPr>
              <a:t>a</a:t>
            </a:r>
            <a:r>
              <a:rPr dirty="0" baseline="1543" sz="2700" spc="15">
                <a:latin typeface="Calibri"/>
                <a:cs typeface="Calibri"/>
              </a:rPr>
              <a:t> </a:t>
            </a:r>
            <a:r>
              <a:rPr dirty="0" baseline="1543" sz="2700" spc="-44">
                <a:latin typeface="Calibri"/>
                <a:cs typeface="Calibri"/>
              </a:rPr>
              <a:t>r</a:t>
            </a:r>
            <a:r>
              <a:rPr dirty="0" baseline="1543" sz="2700">
                <a:latin typeface="Calibri"/>
                <a:cs typeface="Calibri"/>
              </a:rPr>
              <a:t>éu</a:t>
            </a:r>
            <a:r>
              <a:rPr dirty="0" baseline="1543" sz="2700" spc="-7">
                <a:latin typeface="Calibri"/>
                <a:cs typeface="Calibri"/>
              </a:rPr>
              <a:t>nio</a:t>
            </a:r>
            <a:r>
              <a:rPr dirty="0" baseline="1543" sz="2700">
                <a:latin typeface="Calibri"/>
                <a:cs typeface="Calibri"/>
              </a:rPr>
              <a:t>n</a:t>
            </a:r>
            <a:r>
              <a:rPr dirty="0" baseline="1543" sz="2700" spc="37">
                <a:latin typeface="Calibri"/>
                <a:cs typeface="Calibri"/>
              </a:rPr>
              <a:t> </a:t>
            </a:r>
            <a:r>
              <a:rPr dirty="0" baseline="1543" sz="2700" spc="-7">
                <a:latin typeface="Calibri"/>
                <a:cs typeface="Calibri"/>
              </a:rPr>
              <a:t>d</a:t>
            </a:r>
            <a:r>
              <a:rPr dirty="0" baseline="1543" sz="2700">
                <a:latin typeface="Calibri"/>
                <a:cs typeface="Calibri"/>
              </a:rPr>
              <a:t>e</a:t>
            </a:r>
            <a:r>
              <a:rPr dirty="0" baseline="1543" sz="2700" spc="7">
                <a:latin typeface="Calibri"/>
                <a:cs typeface="Calibri"/>
              </a:rPr>
              <a:t> </a:t>
            </a:r>
            <a:r>
              <a:rPr dirty="0" baseline="1543" sz="2700" spc="-7">
                <a:latin typeface="Calibri"/>
                <a:cs typeface="Calibri"/>
              </a:rPr>
              <a:t>d</a:t>
            </a:r>
            <a:r>
              <a:rPr dirty="0" baseline="1543" sz="2700" spc="7">
                <a:latin typeface="Calibri"/>
                <a:cs typeface="Calibri"/>
              </a:rPr>
              <a:t>e</a:t>
            </a:r>
            <a:r>
              <a:rPr dirty="0" baseline="1543" sz="2700" spc="-7">
                <a:latin typeface="Calibri"/>
                <a:cs typeface="Calibri"/>
              </a:rPr>
              <a:t>u</a:t>
            </a:r>
            <a:r>
              <a:rPr dirty="0" baseline="1543" sz="2700">
                <a:latin typeface="Calibri"/>
                <a:cs typeface="Calibri"/>
              </a:rPr>
              <a:t>x </a:t>
            </a:r>
            <a:r>
              <a:rPr dirty="0" baseline="1543" sz="2700" spc="7">
                <a:latin typeface="Calibri"/>
                <a:cs typeface="Calibri"/>
              </a:rPr>
              <a:t>e</a:t>
            </a:r>
            <a:r>
              <a:rPr dirty="0" baseline="1543" sz="2700" spc="-7">
                <a:latin typeface="Calibri"/>
                <a:cs typeface="Calibri"/>
              </a:rPr>
              <a:t>n</a:t>
            </a:r>
            <a:r>
              <a:rPr dirty="0" baseline="1543" sz="2700" spc="7">
                <a:latin typeface="Calibri"/>
                <a:cs typeface="Calibri"/>
              </a:rPr>
              <a:t>s</a:t>
            </a:r>
            <a:r>
              <a:rPr dirty="0" baseline="1543" sz="2700">
                <a:latin typeface="Calibri"/>
                <a:cs typeface="Calibri"/>
              </a:rPr>
              <a:t>em</a:t>
            </a:r>
            <a:r>
              <a:rPr dirty="0" baseline="1543" sz="2700" spc="7">
                <a:latin typeface="Calibri"/>
                <a:cs typeface="Calibri"/>
              </a:rPr>
              <a:t>b</a:t>
            </a:r>
            <a:r>
              <a:rPr dirty="0" baseline="1543" sz="2700" spc="-7">
                <a:latin typeface="Calibri"/>
                <a:cs typeface="Calibri"/>
              </a:rPr>
              <a:t>l</a:t>
            </a:r>
            <a:r>
              <a:rPr dirty="0" baseline="1543" sz="2700">
                <a:latin typeface="Calibri"/>
                <a:cs typeface="Calibri"/>
              </a:rPr>
              <a:t>e</a:t>
            </a:r>
            <a:r>
              <a:rPr dirty="0" baseline="1543" sz="2700" spc="7">
                <a:latin typeface="Calibri"/>
                <a:cs typeface="Calibri"/>
              </a:rPr>
              <a:t>s</a:t>
            </a:r>
            <a:r>
              <a:rPr dirty="0" baseline="1543" sz="2700">
                <a:latin typeface="Calibri"/>
                <a:cs typeface="Calibri"/>
              </a:rPr>
              <a:t>,</a:t>
            </a:r>
            <a:r>
              <a:rPr dirty="0" baseline="1543" sz="2700" spc="-7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le</a:t>
            </a:r>
            <a:r>
              <a:rPr dirty="0" baseline="1543" sz="2700" spc="15">
                <a:latin typeface="Calibri"/>
                <a:cs typeface="Calibri"/>
              </a:rPr>
              <a:t> </a:t>
            </a:r>
            <a:r>
              <a:rPr dirty="0" baseline="1543" sz="2700" spc="-7">
                <a:latin typeface="Calibri"/>
                <a:cs typeface="Calibri"/>
              </a:rPr>
              <a:t>p</a:t>
            </a:r>
            <a:r>
              <a:rPr dirty="0" baseline="1543" sz="2700" spc="-37">
                <a:latin typeface="Calibri"/>
                <a:cs typeface="Calibri"/>
              </a:rPr>
              <a:t>r</a:t>
            </a:r>
            <a:r>
              <a:rPr dirty="0" baseline="1543" sz="2700">
                <a:latin typeface="Calibri"/>
                <a:cs typeface="Calibri"/>
              </a:rPr>
              <a:t>emier</a:t>
            </a:r>
            <a:r>
              <a:rPr dirty="0" baseline="1543" sz="2700" spc="7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E</a:t>
            </a:r>
            <a:r>
              <a:rPr dirty="0" baseline="1543" sz="2700" spc="-7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e</a:t>
            </a:r>
            <a:r>
              <a:rPr dirty="0" baseline="1543" sz="2700" spc="-30">
                <a:latin typeface="Calibri"/>
                <a:cs typeface="Calibri"/>
              </a:rPr>
              <a:t>s</a:t>
            </a:r>
            <a:r>
              <a:rPr dirty="0" baseline="1543" sz="2700">
                <a:latin typeface="Calibri"/>
                <a:cs typeface="Calibri"/>
              </a:rPr>
              <a:t>t</a:t>
            </a:r>
            <a:endParaRPr baseline="1543" sz="2700">
              <a:latin typeface="Calibri"/>
              <a:cs typeface="Calibri"/>
            </a:endParaRPr>
          </a:p>
          <a:p>
            <a:pPr marL="372745" marR="459740">
              <a:lnSpc>
                <a:spcPct val="66300"/>
              </a:lnSpc>
              <a:spcBef>
                <a:spcPts val="685"/>
              </a:spcBef>
            </a:pPr>
            <a:r>
              <a:rPr dirty="0" baseline="3086" sz="2700" spc="-7"/>
              <a:t>infini</a:t>
            </a:r>
            <a:r>
              <a:rPr dirty="0" baseline="3086" sz="2700" spc="22"/>
              <a:t> </a:t>
            </a:r>
            <a:r>
              <a:rPr dirty="0" baseline="3086" sz="2700" spc="-7"/>
              <a:t>non-dénombrable</a:t>
            </a:r>
            <a:r>
              <a:rPr dirty="0" baseline="3086" sz="2700" spc="22"/>
              <a:t> </a:t>
            </a:r>
            <a:r>
              <a:rPr dirty="0" baseline="3086" sz="2700" spc="37"/>
              <a:t>avec</a:t>
            </a:r>
            <a:r>
              <a:rPr dirty="0" sz="1800" spc="25" i="1">
                <a:latin typeface="Arial"/>
                <a:cs typeface="Arial"/>
              </a:rPr>
              <a:t>P</a:t>
            </a:r>
            <a:r>
              <a:rPr dirty="0" sz="1800" spc="25">
                <a:latin typeface="Arial"/>
                <a:cs typeface="Arial"/>
              </a:rPr>
              <a:t>[</a:t>
            </a:r>
            <a:r>
              <a:rPr dirty="0" sz="1800" spc="-325">
                <a:latin typeface="Arial"/>
                <a:cs typeface="Arial"/>
              </a:rPr>
              <a:t> </a:t>
            </a:r>
            <a:r>
              <a:rPr dirty="0" sz="1800" spc="70" i="1">
                <a:latin typeface="Arial"/>
                <a:cs typeface="Arial"/>
              </a:rPr>
              <a:t>X</a:t>
            </a:r>
            <a:r>
              <a:rPr dirty="0" sz="1800" spc="130" i="1">
                <a:latin typeface="Arial"/>
                <a:cs typeface="Arial"/>
              </a:rPr>
              <a:t> </a:t>
            </a:r>
            <a:r>
              <a:rPr dirty="0" sz="1800" spc="60">
                <a:latin typeface="Symbol"/>
                <a:cs typeface="Symbol"/>
              </a:rPr>
              <a:t>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75" i="1">
                <a:latin typeface="Arial"/>
                <a:cs typeface="Arial"/>
              </a:rPr>
              <a:t>x</a:t>
            </a:r>
            <a:r>
              <a:rPr dirty="0" sz="1800" spc="75">
                <a:latin typeface="Arial"/>
                <a:cs typeface="Arial"/>
              </a:rPr>
              <a:t>]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60">
                <a:latin typeface="Symbol"/>
                <a:cs typeface="Symbol"/>
              </a:rPr>
              <a:t>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Arial"/>
                <a:cs typeface="Arial"/>
              </a:rPr>
              <a:t>0,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20">
                <a:latin typeface="Symbol"/>
                <a:cs typeface="Symbol"/>
              </a:rPr>
              <a:t></a:t>
            </a:r>
            <a:r>
              <a:rPr dirty="0" sz="1800" spc="20" i="1">
                <a:latin typeface="Arial"/>
                <a:cs typeface="Arial"/>
              </a:rPr>
              <a:t>x</a:t>
            </a:r>
            <a:r>
              <a:rPr dirty="0" sz="1800" spc="-180" i="1">
                <a:latin typeface="Arial"/>
                <a:cs typeface="Arial"/>
              </a:rPr>
              <a:t> </a:t>
            </a:r>
            <a:r>
              <a:rPr dirty="0" sz="1800" spc="75">
                <a:latin typeface="Symbol"/>
                <a:cs typeface="Symbol"/>
              </a:rPr>
              <a:t></a:t>
            </a:r>
            <a:r>
              <a:rPr dirty="0" sz="1800" spc="-285">
                <a:latin typeface="Times New Roman"/>
                <a:cs typeface="Times New Roman"/>
              </a:rPr>
              <a:t> </a:t>
            </a:r>
            <a:r>
              <a:rPr dirty="0" sz="1800" spc="70" i="1">
                <a:latin typeface="Arial"/>
                <a:cs typeface="Arial"/>
              </a:rPr>
              <a:t>E</a:t>
            </a:r>
            <a:r>
              <a:rPr dirty="0" sz="1800" spc="-150" i="1">
                <a:latin typeface="Arial"/>
                <a:cs typeface="Arial"/>
              </a:rPr>
              <a:t> </a:t>
            </a:r>
            <a:r>
              <a:rPr dirty="0" baseline="3086" sz="2700"/>
              <a:t>,</a:t>
            </a:r>
            <a:r>
              <a:rPr dirty="0" baseline="3086" sz="2700" spc="-7"/>
              <a:t> </a:t>
            </a:r>
            <a:r>
              <a:rPr dirty="0" baseline="3086" sz="2700"/>
              <a:t>le</a:t>
            </a:r>
            <a:r>
              <a:rPr dirty="0" baseline="3086" sz="2700" spc="15"/>
              <a:t> </a:t>
            </a:r>
            <a:r>
              <a:rPr dirty="0" baseline="3086" sz="2700" spc="-7"/>
              <a:t>deuxième</a:t>
            </a:r>
            <a:r>
              <a:rPr dirty="0" baseline="3086" sz="2700" spc="30"/>
              <a:t> </a:t>
            </a:r>
            <a:r>
              <a:rPr dirty="0" baseline="3086" sz="2700" spc="-15"/>
              <a:t>est</a:t>
            </a:r>
            <a:r>
              <a:rPr dirty="0" baseline="3086" sz="2700"/>
              <a:t> </a:t>
            </a:r>
            <a:r>
              <a:rPr dirty="0" baseline="3086" sz="2700" spc="-7"/>
              <a:t>fini</a:t>
            </a:r>
            <a:r>
              <a:rPr dirty="0" baseline="3086" sz="2700" spc="7"/>
              <a:t> </a:t>
            </a:r>
            <a:r>
              <a:rPr dirty="0" baseline="3086" sz="2700" spc="-7"/>
              <a:t>ou</a:t>
            </a:r>
            <a:r>
              <a:rPr dirty="0" baseline="3086" sz="2700" spc="15"/>
              <a:t> </a:t>
            </a:r>
            <a:r>
              <a:rPr dirty="0" baseline="3086" sz="2700" spc="-15"/>
              <a:t>infini  </a:t>
            </a:r>
            <a:r>
              <a:rPr dirty="0" sz="1800" spc="-5"/>
              <a:t>d</a:t>
            </a:r>
            <a:r>
              <a:rPr dirty="0" sz="1800" spc="5"/>
              <a:t>é</a:t>
            </a:r>
            <a:r>
              <a:rPr dirty="0" sz="1800" spc="-5"/>
              <a:t>nom</a:t>
            </a:r>
            <a:r>
              <a:rPr dirty="0" sz="1800" spc="5"/>
              <a:t>b</a:t>
            </a:r>
            <a:r>
              <a:rPr dirty="0" sz="1800" spc="-40"/>
              <a:t>r</a:t>
            </a:r>
            <a:r>
              <a:rPr dirty="0" sz="1800"/>
              <a:t>able</a:t>
            </a:r>
            <a:r>
              <a:rPr dirty="0" sz="1800" spc="15"/>
              <a:t> </a:t>
            </a:r>
            <a:r>
              <a:rPr dirty="0" sz="1800" spc="-25"/>
              <a:t>a</a:t>
            </a:r>
            <a:r>
              <a:rPr dirty="0" sz="1800" spc="-10"/>
              <a:t>v</a:t>
            </a:r>
            <a:r>
              <a:rPr dirty="0" sz="1800"/>
              <a:t>ec</a:t>
            </a:r>
            <a:r>
              <a:rPr dirty="0" sz="1800" spc="-15"/>
              <a:t> </a:t>
            </a:r>
            <a:r>
              <a:rPr dirty="0" sz="1800" spc="-90" i="1">
                <a:latin typeface="Arial"/>
                <a:cs typeface="Arial"/>
              </a:rPr>
              <a:t>P</a:t>
            </a:r>
            <a:r>
              <a:rPr dirty="0" baseline="-23809" sz="1575" spc="52" i="1">
                <a:latin typeface="Arial"/>
                <a:cs typeface="Arial"/>
              </a:rPr>
              <a:t>X</a:t>
            </a:r>
            <a:r>
              <a:rPr dirty="0" baseline="-23809" sz="1575" spc="-52" i="1">
                <a:latin typeface="Arial"/>
                <a:cs typeface="Arial"/>
              </a:rPr>
              <a:t> </a:t>
            </a:r>
            <a:r>
              <a:rPr dirty="0" sz="1800" spc="-65">
                <a:latin typeface="Arial"/>
                <a:cs typeface="Arial"/>
              </a:rPr>
              <a:t>(</a:t>
            </a:r>
            <a:r>
              <a:rPr dirty="0" baseline="-2267" sz="3675" spc="-405">
                <a:latin typeface="Symbol"/>
                <a:cs typeface="Symbol"/>
              </a:rPr>
              <a:t></a:t>
            </a:r>
            <a:r>
              <a:rPr dirty="0" sz="1800" spc="35" i="1">
                <a:latin typeface="Arial"/>
                <a:cs typeface="Arial"/>
              </a:rPr>
              <a:t>x</a:t>
            </a:r>
            <a:r>
              <a:rPr dirty="0" baseline="-23809" sz="1575" spc="15" i="1">
                <a:latin typeface="Arial"/>
                <a:cs typeface="Arial"/>
              </a:rPr>
              <a:t>i</a:t>
            </a:r>
            <a:r>
              <a:rPr dirty="0" baseline="-23809" sz="1575" spc="-135" i="1">
                <a:latin typeface="Arial"/>
                <a:cs typeface="Arial"/>
              </a:rPr>
              <a:t> </a:t>
            </a:r>
            <a:r>
              <a:rPr dirty="0" baseline="-2267" sz="3675" spc="-480">
                <a:latin typeface="Symbol"/>
                <a:cs typeface="Symbol"/>
              </a:rPr>
              <a:t></a:t>
            </a:r>
            <a:r>
              <a:rPr dirty="0" sz="1800" spc="30">
                <a:latin typeface="Arial"/>
                <a:cs typeface="Arial"/>
              </a:rPr>
              <a:t>)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50">
                <a:latin typeface="Symbol"/>
                <a:cs typeface="Symbol"/>
              </a:rPr>
              <a:t>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95" i="1">
                <a:latin typeface="Arial"/>
                <a:cs typeface="Arial"/>
              </a:rPr>
              <a:t>P</a:t>
            </a:r>
            <a:r>
              <a:rPr dirty="0" sz="1800" spc="30">
                <a:latin typeface="Arial"/>
                <a:cs typeface="Arial"/>
              </a:rPr>
              <a:t>(</a:t>
            </a:r>
            <a:r>
              <a:rPr dirty="0" sz="1800" spc="-310">
                <a:latin typeface="Arial"/>
                <a:cs typeface="Arial"/>
              </a:rPr>
              <a:t> </a:t>
            </a:r>
            <a:r>
              <a:rPr dirty="0" sz="1800" spc="60" i="1">
                <a:latin typeface="Arial"/>
                <a:cs typeface="Arial"/>
              </a:rPr>
              <a:t>X</a:t>
            </a:r>
            <a:r>
              <a:rPr dirty="0" sz="1800" spc="140" i="1">
                <a:latin typeface="Arial"/>
                <a:cs typeface="Arial"/>
              </a:rPr>
              <a:t> </a:t>
            </a:r>
            <a:r>
              <a:rPr dirty="0" sz="1800" spc="50">
                <a:latin typeface="Symbol"/>
                <a:cs typeface="Symbol"/>
              </a:rPr>
              <a:t>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40" i="1">
                <a:latin typeface="Arial"/>
                <a:cs typeface="Arial"/>
              </a:rPr>
              <a:t>x</a:t>
            </a:r>
            <a:r>
              <a:rPr dirty="0" baseline="-23809" sz="1575" spc="15" i="1">
                <a:latin typeface="Arial"/>
                <a:cs typeface="Arial"/>
              </a:rPr>
              <a:t>i</a:t>
            </a:r>
            <a:r>
              <a:rPr dirty="0" baseline="-23809" sz="1575" spc="60" i="1">
                <a:latin typeface="Arial"/>
                <a:cs typeface="Arial"/>
              </a:rPr>
              <a:t> </a:t>
            </a:r>
            <a:r>
              <a:rPr dirty="0" sz="1800" spc="30">
                <a:latin typeface="Arial"/>
                <a:cs typeface="Arial"/>
              </a:rPr>
              <a:t>)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50">
                <a:latin typeface="Symbol"/>
                <a:cs typeface="Symbol"/>
              </a:rPr>
              <a:t>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Arial"/>
                <a:cs typeface="Arial"/>
              </a:rPr>
              <a:t>0</a:t>
            </a:r>
            <a:r>
              <a:rPr dirty="0" sz="1800" spc="-145">
                <a:latin typeface="Arial"/>
                <a:cs typeface="Arial"/>
              </a:rPr>
              <a:t> </a:t>
            </a:r>
            <a:r>
              <a:rPr dirty="0" sz="1800"/>
              <a:t>. </a:t>
            </a:r>
            <a:r>
              <a:rPr dirty="0" sz="1800" spc="-5"/>
              <a:t>L</a:t>
            </a:r>
            <a:r>
              <a:rPr dirty="0" sz="1800"/>
              <a:t>a</a:t>
            </a:r>
            <a:r>
              <a:rPr dirty="0" sz="1800" spc="10"/>
              <a:t> </a:t>
            </a:r>
            <a:r>
              <a:rPr dirty="0" sz="1800" spc="-5"/>
              <a:t>lo</a:t>
            </a:r>
            <a:r>
              <a:rPr dirty="0" sz="1800"/>
              <a:t>i </a:t>
            </a:r>
            <a:r>
              <a:rPr dirty="0" sz="1800" spc="-5"/>
              <a:t>d</a:t>
            </a:r>
            <a:r>
              <a:rPr dirty="0" sz="1800"/>
              <a:t>e</a:t>
            </a:r>
            <a:r>
              <a:rPr dirty="0" sz="1800" spc="15"/>
              <a:t> </a:t>
            </a:r>
            <a:r>
              <a:rPr dirty="0" sz="1800"/>
              <a:t>X</a:t>
            </a:r>
            <a:r>
              <a:rPr dirty="0" sz="1800" spc="-5"/>
              <a:t> </a:t>
            </a:r>
            <a:r>
              <a:rPr dirty="0" sz="1800" spc="5"/>
              <a:t>e</a:t>
            </a:r>
            <a:r>
              <a:rPr dirty="0" sz="1800" spc="-20"/>
              <a:t>s</a:t>
            </a:r>
            <a:r>
              <a:rPr dirty="0" sz="1800"/>
              <a:t>t </a:t>
            </a:r>
            <a:r>
              <a:rPr dirty="0" sz="1800" spc="-5"/>
              <a:t>d</a:t>
            </a:r>
            <a:r>
              <a:rPr dirty="0" sz="1800" spc="-10"/>
              <a:t>é</a:t>
            </a:r>
            <a:r>
              <a:rPr dirty="0" sz="1800" spc="-5"/>
              <a:t>fini</a:t>
            </a:r>
            <a:r>
              <a:rPr dirty="0" sz="1800"/>
              <a:t>e</a:t>
            </a:r>
            <a:r>
              <a:rPr dirty="0" sz="1800" spc="15"/>
              <a:t> </a:t>
            </a:r>
            <a:r>
              <a:rPr dirty="0" sz="1800" spc="-5"/>
              <a:t>pa</a:t>
            </a:r>
            <a:r>
              <a:rPr dirty="0" sz="1800"/>
              <a:t>r</a:t>
            </a:r>
            <a:r>
              <a:rPr dirty="0" sz="1800" spc="15"/>
              <a:t> </a:t>
            </a:r>
            <a:r>
              <a:rPr dirty="0" sz="1800"/>
              <a:t>:</a:t>
            </a:r>
            <a:endParaRPr sz="1800">
              <a:latin typeface="Arial"/>
              <a:cs typeface="Arial"/>
            </a:endParaRPr>
          </a:p>
          <a:p>
            <a:pPr marL="829944">
              <a:lnSpc>
                <a:spcPts val="2930"/>
              </a:lnSpc>
              <a:spcBef>
                <a:spcPts val="1275"/>
              </a:spcBef>
            </a:pPr>
            <a:r>
              <a:rPr dirty="0" baseline="-3086" sz="2700" spc="-7">
                <a:latin typeface="Arial"/>
                <a:cs typeface="Arial"/>
              </a:rPr>
              <a:t>•</a:t>
            </a:r>
            <a:r>
              <a:rPr dirty="0" baseline="-3086" sz="2700" spc="52">
                <a:latin typeface="Arial"/>
                <a:cs typeface="Arial"/>
              </a:rPr>
              <a:t> </a:t>
            </a:r>
            <a:r>
              <a:rPr dirty="0" baseline="-3401" sz="3675" spc="-397">
                <a:latin typeface="Symbol"/>
                <a:cs typeface="Symbol"/>
              </a:rPr>
              <a:t></a:t>
            </a:r>
            <a:r>
              <a:rPr dirty="0" sz="1800" spc="35" i="1">
                <a:latin typeface="Arial"/>
                <a:cs typeface="Arial"/>
              </a:rPr>
              <a:t>x</a:t>
            </a:r>
            <a:r>
              <a:rPr dirty="0" baseline="-26455" sz="1575" spc="15" i="1">
                <a:latin typeface="Arial"/>
                <a:cs typeface="Arial"/>
              </a:rPr>
              <a:t>i</a:t>
            </a:r>
            <a:r>
              <a:rPr dirty="0" baseline="-26455" sz="1575" spc="-150" i="1">
                <a:latin typeface="Arial"/>
                <a:cs typeface="Arial"/>
              </a:rPr>
              <a:t> </a:t>
            </a:r>
            <a:r>
              <a:rPr dirty="0" sz="1800" spc="120">
                <a:latin typeface="Arial"/>
                <a:cs typeface="Arial"/>
              </a:rPr>
              <a:t>,</a:t>
            </a:r>
            <a:r>
              <a:rPr dirty="0" sz="1800" spc="20" i="1">
                <a:latin typeface="Arial"/>
                <a:cs typeface="Arial"/>
              </a:rPr>
              <a:t>i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spc="204">
                <a:latin typeface="Symbol"/>
                <a:cs typeface="Symbol"/>
              </a:rPr>
              <a:t></a:t>
            </a:r>
            <a:r>
              <a:rPr dirty="0" sz="1800" spc="45" i="1">
                <a:latin typeface="Arial"/>
                <a:cs typeface="Arial"/>
              </a:rPr>
              <a:t>I</a:t>
            </a:r>
            <a:r>
              <a:rPr dirty="0" baseline="-3401" sz="3675" spc="-405">
                <a:latin typeface="Symbol"/>
                <a:cs typeface="Symbol"/>
              </a:rPr>
              <a:t></a:t>
            </a:r>
            <a:r>
              <a:rPr dirty="0" sz="1800" spc="25">
                <a:latin typeface="Arial"/>
                <a:cs typeface="Arial"/>
              </a:rPr>
              <a:t>,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90" i="1">
                <a:latin typeface="Arial"/>
                <a:cs typeface="Arial"/>
              </a:rPr>
              <a:t>P</a:t>
            </a:r>
            <a:r>
              <a:rPr dirty="0" baseline="-26455" sz="1575" spc="52" i="1">
                <a:latin typeface="Arial"/>
                <a:cs typeface="Arial"/>
              </a:rPr>
              <a:t>X</a:t>
            </a:r>
            <a:r>
              <a:rPr dirty="0" baseline="-26455" sz="1575" spc="-60" i="1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(</a:t>
            </a:r>
            <a:r>
              <a:rPr dirty="0" baseline="-3401" sz="3675" spc="-397">
                <a:latin typeface="Symbol"/>
                <a:cs typeface="Symbol"/>
              </a:rPr>
              <a:t></a:t>
            </a:r>
            <a:r>
              <a:rPr dirty="0" sz="1800" spc="35" i="1">
                <a:latin typeface="Arial"/>
                <a:cs typeface="Arial"/>
              </a:rPr>
              <a:t>x</a:t>
            </a:r>
            <a:r>
              <a:rPr dirty="0" baseline="-26455" sz="1575" spc="15" i="1">
                <a:latin typeface="Arial"/>
                <a:cs typeface="Arial"/>
              </a:rPr>
              <a:t>i</a:t>
            </a:r>
            <a:r>
              <a:rPr dirty="0" baseline="-26455" sz="1575" spc="-127" i="1">
                <a:latin typeface="Arial"/>
                <a:cs typeface="Arial"/>
              </a:rPr>
              <a:t> </a:t>
            </a:r>
            <a:r>
              <a:rPr dirty="0" baseline="-3401" sz="3675" spc="-480">
                <a:latin typeface="Symbol"/>
                <a:cs typeface="Symbol"/>
              </a:rPr>
              <a:t></a:t>
            </a:r>
            <a:r>
              <a:rPr dirty="0" sz="1800" spc="30">
                <a:latin typeface="Arial"/>
                <a:cs typeface="Arial"/>
              </a:rPr>
              <a:t>)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50">
                <a:latin typeface="Symbol"/>
                <a:cs typeface="Symbol"/>
              </a:rPr>
              <a:t>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95" i="1">
                <a:latin typeface="Arial"/>
                <a:cs typeface="Arial"/>
              </a:rPr>
              <a:t>P</a:t>
            </a:r>
            <a:r>
              <a:rPr dirty="0" sz="1800" spc="30">
                <a:latin typeface="Arial"/>
                <a:cs typeface="Arial"/>
              </a:rPr>
              <a:t>(</a:t>
            </a:r>
            <a:r>
              <a:rPr dirty="0" sz="1800" spc="-310">
                <a:latin typeface="Arial"/>
                <a:cs typeface="Arial"/>
              </a:rPr>
              <a:t> </a:t>
            </a:r>
            <a:r>
              <a:rPr dirty="0" sz="1800" spc="60" i="1">
                <a:latin typeface="Arial"/>
                <a:cs typeface="Arial"/>
              </a:rPr>
              <a:t>X</a:t>
            </a:r>
            <a:r>
              <a:rPr dirty="0" sz="1800" spc="135" i="1">
                <a:latin typeface="Arial"/>
                <a:cs typeface="Arial"/>
              </a:rPr>
              <a:t> </a:t>
            </a:r>
            <a:r>
              <a:rPr dirty="0" sz="1800" spc="50">
                <a:latin typeface="Symbol"/>
                <a:cs typeface="Symbol"/>
              </a:rPr>
              <a:t>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Arial"/>
                <a:cs typeface="Arial"/>
              </a:rPr>
              <a:t>x</a:t>
            </a:r>
            <a:r>
              <a:rPr dirty="0" baseline="-26455" sz="1575" spc="15" i="1">
                <a:latin typeface="Arial"/>
                <a:cs typeface="Arial"/>
              </a:rPr>
              <a:t>i</a:t>
            </a:r>
            <a:r>
              <a:rPr dirty="0" baseline="-26455" sz="1575" spc="52" i="1">
                <a:latin typeface="Arial"/>
                <a:cs typeface="Arial"/>
              </a:rPr>
              <a:t> </a:t>
            </a:r>
            <a:r>
              <a:rPr dirty="0" sz="1800" spc="30">
                <a:latin typeface="Arial"/>
                <a:cs typeface="Arial"/>
              </a:rPr>
              <a:t>)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50">
                <a:latin typeface="Symbol"/>
                <a:cs typeface="Symbol"/>
              </a:rPr>
              <a:t>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lvl="2" marL="1014094" indent="-184150">
              <a:lnSpc>
                <a:spcPts val="2150"/>
              </a:lnSpc>
              <a:buFont typeface="Arial"/>
              <a:buChar char="•"/>
              <a:tabLst>
                <a:tab pos="1014730" algn="l"/>
              </a:tabLst>
            </a:pPr>
            <a:r>
              <a:rPr dirty="0" sz="1800">
                <a:latin typeface="Calibri"/>
                <a:cs typeface="Calibri"/>
              </a:rPr>
              <a:t>E </a:t>
            </a:r>
            <a:r>
              <a:rPr dirty="0" sz="1800" spc="-5">
                <a:latin typeface="Calibri"/>
                <a:cs typeface="Calibri"/>
              </a:rPr>
              <a:t>et une </a:t>
            </a:r>
            <a:r>
              <a:rPr dirty="0" sz="1800" spc="-10">
                <a:latin typeface="Calibri"/>
                <a:cs typeface="Calibri"/>
              </a:rPr>
              <a:t>densité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 i="1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(x) </a:t>
            </a:r>
            <a:r>
              <a:rPr dirty="0" sz="1800" spc="-10">
                <a:latin typeface="Calibri"/>
                <a:cs typeface="Calibri"/>
              </a:rPr>
              <a:t>telles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628900">
              <a:lnSpc>
                <a:spcPct val="100000"/>
              </a:lnSpc>
              <a:spcBef>
                <a:spcPts val="1185"/>
              </a:spcBef>
            </a:pPr>
            <a:r>
              <a:rPr dirty="0" sz="1900" spc="10" i="1">
                <a:latin typeface="Arial"/>
                <a:cs typeface="Arial"/>
              </a:rPr>
              <a:t>f</a:t>
            </a:r>
            <a:r>
              <a:rPr dirty="0" sz="1900" spc="-275" i="1">
                <a:latin typeface="Arial"/>
                <a:cs typeface="Arial"/>
              </a:rPr>
              <a:t> </a:t>
            </a:r>
            <a:r>
              <a:rPr dirty="0" sz="1900" spc="105">
                <a:latin typeface="Arial"/>
                <a:cs typeface="Arial"/>
              </a:rPr>
              <a:t>(</a:t>
            </a:r>
            <a:r>
              <a:rPr dirty="0" sz="1900" spc="105" i="1">
                <a:latin typeface="Arial"/>
                <a:cs typeface="Arial"/>
              </a:rPr>
              <a:t>x</a:t>
            </a:r>
            <a:r>
              <a:rPr dirty="0" sz="1900" spc="105">
                <a:latin typeface="Arial"/>
                <a:cs typeface="Arial"/>
              </a:rPr>
              <a:t>)</a:t>
            </a:r>
            <a:r>
              <a:rPr dirty="0" sz="1900" spc="-145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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Arial"/>
                <a:cs typeface="Arial"/>
              </a:rPr>
              <a:t>0,</a:t>
            </a:r>
            <a:r>
              <a:rPr dirty="0" sz="1900" spc="5">
                <a:latin typeface="Symbol"/>
                <a:cs typeface="Symbol"/>
              </a:rPr>
              <a:t></a:t>
            </a:r>
            <a:r>
              <a:rPr dirty="0" sz="1900" spc="5" i="1">
                <a:latin typeface="Arial"/>
                <a:cs typeface="Arial"/>
              </a:rPr>
              <a:t>x</a:t>
            </a:r>
            <a:r>
              <a:rPr dirty="0" sz="1900" spc="-165" i="1">
                <a:latin typeface="Arial"/>
                <a:cs typeface="Arial"/>
              </a:rPr>
              <a:t> </a:t>
            </a:r>
            <a:r>
              <a:rPr dirty="0" sz="1900" spc="25">
                <a:latin typeface="Symbol"/>
                <a:cs typeface="Symbol"/>
              </a:rPr>
              <a:t></a:t>
            </a:r>
            <a:endParaRPr sz="1900">
              <a:latin typeface="Symbol"/>
              <a:cs typeface="Symbol"/>
            </a:endParaRPr>
          </a:p>
          <a:p>
            <a:pPr marL="2640965">
              <a:lnSpc>
                <a:spcPct val="100000"/>
              </a:lnSpc>
              <a:spcBef>
                <a:spcPts val="70"/>
              </a:spcBef>
            </a:pPr>
            <a:r>
              <a:rPr dirty="0" baseline="-13645" sz="4275" spc="375">
                <a:latin typeface="Symbol"/>
                <a:cs typeface="Symbol"/>
              </a:rPr>
              <a:t></a:t>
            </a:r>
            <a:r>
              <a:rPr dirty="0" sz="1900" spc="10" i="1">
                <a:latin typeface="Arial"/>
                <a:cs typeface="Arial"/>
              </a:rPr>
              <a:t>f</a:t>
            </a:r>
            <a:r>
              <a:rPr dirty="0" sz="1900" spc="-260" i="1">
                <a:latin typeface="Arial"/>
                <a:cs typeface="Arial"/>
              </a:rPr>
              <a:t> </a:t>
            </a:r>
            <a:r>
              <a:rPr dirty="0" sz="1900" spc="145">
                <a:latin typeface="Arial"/>
                <a:cs typeface="Arial"/>
              </a:rPr>
              <a:t>(</a:t>
            </a:r>
            <a:r>
              <a:rPr dirty="0" sz="1900" spc="150" i="1">
                <a:latin typeface="Arial"/>
                <a:cs typeface="Arial"/>
              </a:rPr>
              <a:t>x</a:t>
            </a:r>
            <a:r>
              <a:rPr dirty="0" sz="1900" spc="145">
                <a:latin typeface="Arial"/>
                <a:cs typeface="Arial"/>
              </a:rPr>
              <a:t>)</a:t>
            </a:r>
            <a:r>
              <a:rPr dirty="0" sz="1900" spc="20" i="1">
                <a:latin typeface="Arial"/>
                <a:cs typeface="Arial"/>
              </a:rPr>
              <a:t>dx</a:t>
            </a:r>
            <a:r>
              <a:rPr dirty="0" sz="1900" spc="-45" i="1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</a:t>
            </a:r>
            <a:r>
              <a:rPr dirty="0" sz="1900" spc="-85">
                <a:latin typeface="Times New Roman"/>
                <a:cs typeface="Times New Roman"/>
              </a:rPr>
              <a:t> </a:t>
            </a:r>
            <a:r>
              <a:rPr dirty="0" baseline="-8771" sz="4275" spc="322">
                <a:latin typeface="Symbol"/>
                <a:cs typeface="Symbol"/>
              </a:rPr>
              <a:t></a:t>
            </a:r>
            <a:r>
              <a:rPr dirty="0" sz="1900" spc="-80" i="1">
                <a:latin typeface="Arial"/>
                <a:cs typeface="Arial"/>
              </a:rPr>
              <a:t>P</a:t>
            </a:r>
            <a:r>
              <a:rPr dirty="0" baseline="-25252" sz="1650" spc="30" i="1">
                <a:latin typeface="Arial"/>
                <a:cs typeface="Arial"/>
              </a:rPr>
              <a:t>X</a:t>
            </a:r>
            <a:r>
              <a:rPr dirty="0" baseline="-25252" sz="1650" spc="-22" i="1">
                <a:latin typeface="Arial"/>
                <a:cs typeface="Arial"/>
              </a:rPr>
              <a:t> </a:t>
            </a:r>
            <a:r>
              <a:rPr dirty="0" sz="1900" spc="-60">
                <a:latin typeface="Arial"/>
                <a:cs typeface="Arial"/>
              </a:rPr>
              <a:t>(</a:t>
            </a:r>
            <a:r>
              <a:rPr dirty="0" baseline="-3205" sz="3900" spc="-442">
                <a:latin typeface="Symbol"/>
                <a:cs typeface="Symbol"/>
              </a:rPr>
              <a:t></a:t>
            </a:r>
            <a:r>
              <a:rPr dirty="0" sz="1900" spc="50" i="1">
                <a:latin typeface="Arial"/>
                <a:cs typeface="Arial"/>
              </a:rPr>
              <a:t>x</a:t>
            </a:r>
            <a:r>
              <a:rPr dirty="0" baseline="-25252" sz="1650" spc="7" i="1">
                <a:latin typeface="Arial"/>
                <a:cs typeface="Arial"/>
              </a:rPr>
              <a:t>i</a:t>
            </a:r>
            <a:r>
              <a:rPr dirty="0" baseline="-25252" sz="1650" spc="-127" i="1">
                <a:latin typeface="Arial"/>
                <a:cs typeface="Arial"/>
              </a:rPr>
              <a:t> </a:t>
            </a:r>
            <a:r>
              <a:rPr dirty="0" baseline="-3205" sz="3900" spc="-517">
                <a:latin typeface="Symbol"/>
                <a:cs typeface="Symbol"/>
              </a:rPr>
              <a:t></a:t>
            </a:r>
            <a:r>
              <a:rPr dirty="0" sz="1900" spc="10">
                <a:latin typeface="Arial"/>
                <a:cs typeface="Arial"/>
              </a:rPr>
              <a:t>)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17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  <a:p>
            <a:pPr algn="ctr" marR="635000">
              <a:lnSpc>
                <a:spcPct val="100000"/>
              </a:lnSpc>
              <a:spcBef>
                <a:spcPts val="160"/>
              </a:spcBef>
            </a:pPr>
            <a:r>
              <a:rPr dirty="0" sz="1100" spc="-15" i="1">
                <a:latin typeface="Arial"/>
                <a:cs typeface="Arial"/>
              </a:rPr>
              <a:t>i</a:t>
            </a:r>
            <a:r>
              <a:rPr dirty="0" sz="1100" spc="-15">
                <a:latin typeface="Symbol"/>
                <a:cs typeface="Symbol"/>
              </a:rPr>
              <a:t></a:t>
            </a:r>
            <a:r>
              <a:rPr dirty="0" sz="1100" spc="-15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  <a:p>
            <a:pPr marL="2628900">
              <a:lnSpc>
                <a:spcPct val="100000"/>
              </a:lnSpc>
              <a:spcBef>
                <a:spcPts val="60"/>
              </a:spcBef>
            </a:pPr>
            <a:r>
              <a:rPr dirty="0" sz="1900" spc="114" i="1">
                <a:latin typeface="Arial"/>
                <a:cs typeface="Arial"/>
              </a:rPr>
              <a:t>P</a:t>
            </a:r>
            <a:r>
              <a:rPr dirty="0" sz="1900" spc="10">
                <a:latin typeface="Arial"/>
                <a:cs typeface="Arial"/>
              </a:rPr>
              <a:t>[</a:t>
            </a:r>
            <a:r>
              <a:rPr dirty="0" sz="1900" spc="-320">
                <a:latin typeface="Arial"/>
                <a:cs typeface="Arial"/>
              </a:rPr>
              <a:t> 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sz="1900" spc="-15" i="1">
                <a:latin typeface="Arial"/>
                <a:cs typeface="Arial"/>
              </a:rPr>
              <a:t> </a:t>
            </a:r>
            <a:r>
              <a:rPr dirty="0" sz="1900" spc="25">
                <a:latin typeface="Symbol"/>
                <a:cs typeface="Symbol"/>
              </a:rPr>
              <a:t></a:t>
            </a:r>
            <a:r>
              <a:rPr dirty="0" sz="1900" spc="-180">
                <a:latin typeface="Times New Roman"/>
                <a:cs typeface="Times New Roman"/>
              </a:rPr>
              <a:t> </a:t>
            </a:r>
            <a:r>
              <a:rPr dirty="0" sz="1900" spc="70">
                <a:latin typeface="Symbol"/>
                <a:cs typeface="Symbol"/>
              </a:rPr>
              <a:t></a:t>
            </a:r>
            <a:r>
              <a:rPr dirty="0" sz="1900" spc="10">
                <a:latin typeface="Arial"/>
                <a:cs typeface="Arial"/>
              </a:rPr>
              <a:t>]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55">
                <a:latin typeface="Times New Roman"/>
                <a:cs typeface="Times New Roman"/>
              </a:rPr>
              <a:t> </a:t>
            </a:r>
            <a:r>
              <a:rPr dirty="0" baseline="-13645" sz="4275" spc="22">
                <a:latin typeface="Symbol"/>
                <a:cs typeface="Symbol"/>
              </a:rPr>
              <a:t></a:t>
            </a:r>
            <a:r>
              <a:rPr dirty="0" baseline="-13645" sz="4275" spc="-540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Arial"/>
                <a:cs typeface="Arial"/>
              </a:rPr>
              <a:t>p</a:t>
            </a:r>
            <a:r>
              <a:rPr dirty="0" sz="1900" spc="140">
                <a:latin typeface="Arial"/>
                <a:cs typeface="Arial"/>
              </a:rPr>
              <a:t>(</a:t>
            </a:r>
            <a:r>
              <a:rPr dirty="0" sz="1900" spc="160" i="1">
                <a:latin typeface="Arial"/>
                <a:cs typeface="Arial"/>
              </a:rPr>
              <a:t>x</a:t>
            </a:r>
            <a:r>
              <a:rPr dirty="0" sz="1900" spc="-70">
                <a:latin typeface="Arial"/>
                <a:cs typeface="Arial"/>
              </a:rPr>
              <a:t>)</a:t>
            </a:r>
            <a:r>
              <a:rPr dirty="0" sz="1900" spc="20" i="1">
                <a:latin typeface="Arial"/>
                <a:cs typeface="Arial"/>
              </a:rPr>
              <a:t>dx</a:t>
            </a:r>
            <a:r>
              <a:rPr dirty="0" sz="1900" spc="-45" i="1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</a:t>
            </a:r>
            <a:r>
              <a:rPr dirty="0" sz="1900" spc="125">
                <a:latin typeface="Times New Roman"/>
                <a:cs typeface="Times New Roman"/>
              </a:rPr>
              <a:t> </a:t>
            </a:r>
            <a:r>
              <a:rPr dirty="0" baseline="-8771" sz="4275" spc="60">
                <a:latin typeface="Symbol"/>
                <a:cs typeface="Symbol"/>
              </a:rPr>
              <a:t></a:t>
            </a:r>
            <a:r>
              <a:rPr dirty="0" baseline="-8771" sz="4275" spc="-525">
                <a:latin typeface="Times New Roman"/>
                <a:cs typeface="Times New Roman"/>
              </a:rPr>
              <a:t> </a:t>
            </a:r>
            <a:r>
              <a:rPr dirty="0" sz="1900" spc="-75" i="1">
                <a:latin typeface="Arial"/>
                <a:cs typeface="Arial"/>
              </a:rPr>
              <a:t>P</a:t>
            </a:r>
            <a:r>
              <a:rPr dirty="0" baseline="-25252" sz="1650" spc="30" i="1">
                <a:latin typeface="Arial"/>
                <a:cs typeface="Arial"/>
              </a:rPr>
              <a:t>X</a:t>
            </a:r>
            <a:r>
              <a:rPr dirty="0" baseline="-25252" sz="1650" spc="-22" i="1">
                <a:latin typeface="Arial"/>
                <a:cs typeface="Arial"/>
              </a:rPr>
              <a:t> </a:t>
            </a:r>
            <a:r>
              <a:rPr dirty="0" sz="1900" spc="-60">
                <a:latin typeface="Arial"/>
                <a:cs typeface="Arial"/>
              </a:rPr>
              <a:t>(</a:t>
            </a:r>
            <a:r>
              <a:rPr dirty="0" baseline="-3205" sz="3900" spc="-450">
                <a:latin typeface="Symbol"/>
                <a:cs typeface="Symbol"/>
              </a:rPr>
              <a:t></a:t>
            </a:r>
            <a:r>
              <a:rPr dirty="0" sz="1900" spc="55" i="1">
                <a:latin typeface="Arial"/>
                <a:cs typeface="Arial"/>
              </a:rPr>
              <a:t>x</a:t>
            </a:r>
            <a:r>
              <a:rPr dirty="0" baseline="-25252" sz="1650" spc="7" i="1">
                <a:latin typeface="Arial"/>
                <a:cs typeface="Arial"/>
              </a:rPr>
              <a:t>i</a:t>
            </a:r>
            <a:r>
              <a:rPr dirty="0" baseline="-25252" sz="1650" spc="-120" i="1">
                <a:latin typeface="Arial"/>
                <a:cs typeface="Arial"/>
              </a:rPr>
              <a:t> </a:t>
            </a:r>
            <a:r>
              <a:rPr dirty="0" baseline="-3205" sz="3900" spc="-517">
                <a:latin typeface="Symbol"/>
                <a:cs typeface="Symbol"/>
              </a:rPr>
              <a:t></a:t>
            </a:r>
            <a:r>
              <a:rPr dirty="0" sz="1900" spc="1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1175" y="4108083"/>
            <a:ext cx="571283" cy="245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02296" y="3357030"/>
            <a:ext cx="979198" cy="3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8630" y="5260847"/>
            <a:ext cx="490664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buFont typeface="Wingdings"/>
              <a:buChar char=""/>
              <a:tabLst>
                <a:tab pos="267970" algn="l"/>
              </a:tabLst>
            </a:pPr>
            <a:r>
              <a:rPr dirty="0" sz="1800" spc="-5" b="1">
                <a:solidFill>
                  <a:srgbClr val="006FC0"/>
                </a:solidFill>
                <a:latin typeface="Calibri"/>
                <a:cs typeface="Calibri"/>
              </a:rPr>
              <a:t>Ex. </a:t>
            </a:r>
            <a:r>
              <a:rPr dirty="0" sz="1800" spc="-50" b="1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mixte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dirty="0" sz="1800" spc="-25" b="1">
                <a:solidFill>
                  <a:srgbClr val="006FC0"/>
                </a:solidFill>
                <a:latin typeface="Calibri"/>
                <a:cs typeface="Calibri"/>
              </a:rPr>
              <a:t>Tension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aux bornes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d’un</a:t>
            </a:r>
            <a:r>
              <a:rPr dirty="0" sz="1800" spc="-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voltmètre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4"/>
              </a:rPr>
              <a:t>ahmad.karfoul@univ-rennes1.fr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5654" y="1844801"/>
            <a:ext cx="3531997" cy="149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2439" y="3717035"/>
            <a:ext cx="4958969" cy="1589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8" name="object 8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739" y="1042289"/>
            <a:ext cx="588391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"/>
              <a:tabLst>
                <a:tab pos="296545" algn="l"/>
              </a:tabLst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Exemple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de lois de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probabilité absolument</a:t>
            </a:r>
            <a:r>
              <a:rPr dirty="0" sz="2000" spc="-8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continues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37663" y="1819275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84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78176" y="161925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37663" y="16154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84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13229" y="1819275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83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22500" y="1619250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13229" y="1615439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8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4830" y="1555369"/>
            <a:ext cx="291338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Font typeface="Wingdings"/>
              <a:buChar char=""/>
              <a:tabLst>
                <a:tab pos="244475" algn="l"/>
                <a:tab pos="1924050" algn="l"/>
                <a:tab pos="2431415" algn="l"/>
              </a:tabLst>
            </a:pPr>
            <a:r>
              <a:rPr dirty="0" sz="1800" spc="-10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oi uni</a:t>
            </a:r>
            <a:r>
              <a:rPr dirty="0" sz="1800" spc="-30" b="1">
                <a:latin typeface="Calibri"/>
                <a:cs typeface="Calibri"/>
              </a:rPr>
              <a:t>f</a:t>
            </a:r>
            <a:r>
              <a:rPr dirty="0" sz="1800" b="1">
                <a:latin typeface="Calibri"/>
                <a:cs typeface="Calibri"/>
              </a:rPr>
              <a:t>orme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r	</a:t>
            </a:r>
            <a:r>
              <a:rPr dirty="0" sz="1800" spc="-10">
                <a:latin typeface="Cambria Math"/>
                <a:cs typeface="Cambria Math"/>
              </a:rPr>
              <a:t>𝒂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 spc="-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𝒃</a:t>
            </a:r>
            <a:r>
              <a:rPr dirty="0" sz="1800">
                <a:latin typeface="Cambria Math"/>
                <a:cs typeface="Cambria Math"/>
              </a:rPr>
              <a:t>	⊂ 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ℝ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3720" y="1716677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 h="0">
                <a:moveTo>
                  <a:pt x="0" y="0"/>
                </a:moveTo>
                <a:lnTo>
                  <a:pt x="455367" y="0"/>
                </a:lnTo>
              </a:path>
            </a:pathLst>
          </a:custGeom>
          <a:ln w="8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67278" y="1426922"/>
            <a:ext cx="1466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3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8944" y="1560038"/>
            <a:ext cx="5619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 i="1">
                <a:latin typeface="Arial"/>
                <a:cs typeface="Arial"/>
              </a:rPr>
              <a:t>f</a:t>
            </a:r>
            <a:r>
              <a:rPr dirty="0" sz="1650" spc="-270" i="1">
                <a:latin typeface="Arial"/>
                <a:cs typeface="Arial"/>
              </a:rPr>
              <a:t> </a:t>
            </a:r>
            <a:r>
              <a:rPr dirty="0" sz="1650" spc="90">
                <a:latin typeface="Arial"/>
                <a:cs typeface="Arial"/>
              </a:rPr>
              <a:t>(</a:t>
            </a:r>
            <a:r>
              <a:rPr dirty="0" sz="1650" spc="90" i="1">
                <a:latin typeface="Arial"/>
                <a:cs typeface="Arial"/>
              </a:rPr>
              <a:t>x</a:t>
            </a:r>
            <a:r>
              <a:rPr dirty="0" sz="1650" spc="90">
                <a:latin typeface="Arial"/>
                <a:cs typeface="Arial"/>
              </a:rPr>
              <a:t>)</a:t>
            </a:r>
            <a:r>
              <a:rPr dirty="0" sz="1650" spc="-145">
                <a:latin typeface="Arial"/>
                <a:cs typeface="Arial"/>
              </a:rPr>
              <a:t> </a:t>
            </a:r>
            <a:r>
              <a:rPr dirty="0" sz="1650" spc="35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8072" y="1560038"/>
            <a:ext cx="200088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0">
                <a:latin typeface="Arial"/>
                <a:cs typeface="Arial"/>
              </a:rPr>
              <a:t>si</a:t>
            </a:r>
            <a:r>
              <a:rPr dirty="0" sz="1650" spc="55">
                <a:latin typeface="Arial"/>
                <a:cs typeface="Arial"/>
              </a:rPr>
              <a:t> </a:t>
            </a:r>
            <a:r>
              <a:rPr dirty="0" sz="1650" spc="30" i="1">
                <a:latin typeface="Arial"/>
                <a:cs typeface="Arial"/>
              </a:rPr>
              <a:t>x</a:t>
            </a:r>
            <a:r>
              <a:rPr dirty="0" sz="1650" spc="-150" i="1">
                <a:latin typeface="Arial"/>
                <a:cs typeface="Arial"/>
              </a:rPr>
              <a:t> </a:t>
            </a:r>
            <a:r>
              <a:rPr dirty="0" sz="1650" spc="50">
                <a:latin typeface="Symbol"/>
                <a:cs typeface="Symbol"/>
              </a:rPr>
              <a:t></a:t>
            </a:r>
            <a:r>
              <a:rPr dirty="0" sz="1650" spc="50">
                <a:latin typeface="Arial"/>
                <a:cs typeface="Arial"/>
              </a:rPr>
              <a:t>[</a:t>
            </a:r>
            <a:r>
              <a:rPr dirty="0" sz="1650" spc="50" i="1">
                <a:latin typeface="Arial"/>
                <a:cs typeface="Arial"/>
              </a:rPr>
              <a:t>a</a:t>
            </a:r>
            <a:r>
              <a:rPr dirty="0" sz="1650" spc="50">
                <a:latin typeface="Arial"/>
                <a:cs typeface="Arial"/>
              </a:rPr>
              <a:t>,</a:t>
            </a:r>
            <a:r>
              <a:rPr dirty="0" sz="1650" spc="50" i="1">
                <a:latin typeface="Arial"/>
                <a:cs typeface="Arial"/>
              </a:rPr>
              <a:t>b</a:t>
            </a:r>
            <a:r>
              <a:rPr dirty="0" sz="1650" spc="50">
                <a:latin typeface="Arial"/>
                <a:cs typeface="Arial"/>
              </a:rPr>
              <a:t>]</a:t>
            </a:r>
            <a:r>
              <a:rPr dirty="0" sz="1650" spc="-10">
                <a:latin typeface="Arial"/>
                <a:cs typeface="Arial"/>
              </a:rPr>
              <a:t> </a:t>
            </a:r>
            <a:r>
              <a:rPr dirty="0" sz="1650" spc="15">
                <a:latin typeface="Arial"/>
                <a:cs typeface="Arial"/>
              </a:rPr>
              <a:t>et</a:t>
            </a:r>
            <a:r>
              <a:rPr dirty="0" sz="1650" spc="35">
                <a:latin typeface="Arial"/>
                <a:cs typeface="Arial"/>
              </a:rPr>
              <a:t> </a:t>
            </a:r>
            <a:r>
              <a:rPr dirty="0" sz="1650" spc="15" i="1">
                <a:latin typeface="Arial"/>
                <a:cs typeface="Arial"/>
              </a:rPr>
              <a:t>f</a:t>
            </a:r>
            <a:r>
              <a:rPr dirty="0" sz="1650" spc="-240" i="1">
                <a:latin typeface="Arial"/>
                <a:cs typeface="Arial"/>
              </a:rPr>
              <a:t> </a:t>
            </a:r>
            <a:r>
              <a:rPr dirty="0" sz="1650" spc="90">
                <a:latin typeface="Arial"/>
                <a:cs typeface="Arial"/>
              </a:rPr>
              <a:t>(</a:t>
            </a:r>
            <a:r>
              <a:rPr dirty="0" sz="1650" spc="90" i="1">
                <a:latin typeface="Arial"/>
                <a:cs typeface="Arial"/>
              </a:rPr>
              <a:t>x</a:t>
            </a:r>
            <a:r>
              <a:rPr dirty="0" sz="1650" spc="90">
                <a:latin typeface="Arial"/>
                <a:cs typeface="Arial"/>
              </a:rPr>
              <a:t>)</a:t>
            </a:r>
            <a:r>
              <a:rPr dirty="0" sz="1650" spc="-90">
                <a:latin typeface="Arial"/>
                <a:cs typeface="Arial"/>
              </a:rPr>
              <a:t> </a:t>
            </a:r>
            <a:r>
              <a:rPr dirty="0" sz="1650" spc="35">
                <a:latin typeface="Symbol"/>
                <a:cs typeface="Symbol"/>
              </a:rPr>
              <a:t></a:t>
            </a:r>
            <a:r>
              <a:rPr dirty="0" sz="1650" spc="-75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93183" y="1560038"/>
            <a:ext cx="99568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0">
                <a:latin typeface="Arial"/>
                <a:cs typeface="Arial"/>
              </a:rPr>
              <a:t>si </a:t>
            </a:r>
            <a:r>
              <a:rPr dirty="0" sz="1650" spc="30" i="1">
                <a:latin typeface="Arial"/>
                <a:cs typeface="Arial"/>
              </a:rPr>
              <a:t>x</a:t>
            </a:r>
            <a:r>
              <a:rPr dirty="0" sz="1650" spc="-160" i="1">
                <a:latin typeface="Arial"/>
                <a:cs typeface="Arial"/>
              </a:rPr>
              <a:t> </a:t>
            </a:r>
            <a:r>
              <a:rPr dirty="0" sz="1650" spc="50">
                <a:latin typeface="Symbol"/>
                <a:cs typeface="Symbol"/>
              </a:rPr>
              <a:t></a:t>
            </a:r>
            <a:r>
              <a:rPr dirty="0" sz="1650" spc="50">
                <a:latin typeface="Arial"/>
                <a:cs typeface="Arial"/>
              </a:rPr>
              <a:t>[</a:t>
            </a:r>
            <a:r>
              <a:rPr dirty="0" sz="1650" spc="50" i="1">
                <a:latin typeface="Arial"/>
                <a:cs typeface="Arial"/>
              </a:rPr>
              <a:t>a</a:t>
            </a:r>
            <a:r>
              <a:rPr dirty="0" sz="1650" spc="50">
                <a:latin typeface="Arial"/>
                <a:cs typeface="Arial"/>
              </a:rPr>
              <a:t>,</a:t>
            </a:r>
            <a:r>
              <a:rPr dirty="0" sz="1650" spc="50" i="1">
                <a:latin typeface="Arial"/>
                <a:cs typeface="Arial"/>
              </a:rPr>
              <a:t>b</a:t>
            </a:r>
            <a:r>
              <a:rPr dirty="0" sz="1650" spc="50">
                <a:latin typeface="Arial"/>
                <a:cs typeface="Arial"/>
              </a:rPr>
              <a:t>]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01996" y="1725145"/>
            <a:ext cx="461009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30" i="1">
                <a:latin typeface="Arial"/>
                <a:cs typeface="Arial"/>
              </a:rPr>
              <a:t>b</a:t>
            </a:r>
            <a:r>
              <a:rPr dirty="0" sz="1650" spc="-190" i="1">
                <a:latin typeface="Arial"/>
                <a:cs typeface="Arial"/>
              </a:rPr>
              <a:t> </a:t>
            </a:r>
            <a:r>
              <a:rPr dirty="0" sz="1650" spc="35">
                <a:latin typeface="Symbol"/>
                <a:cs typeface="Symbol"/>
              </a:rPr>
              <a:t></a:t>
            </a:r>
            <a:r>
              <a:rPr dirty="0" sz="1650" spc="-200">
                <a:latin typeface="Times New Roman"/>
                <a:cs typeface="Times New Roman"/>
              </a:rPr>
              <a:t> </a:t>
            </a:r>
            <a:r>
              <a:rPr dirty="0" sz="1650" spc="30" i="1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0200" y="3400679"/>
            <a:ext cx="491299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Font typeface="Wingdings"/>
              <a:buChar char=""/>
              <a:tabLst>
                <a:tab pos="245110" algn="l"/>
              </a:tabLst>
            </a:pPr>
            <a:r>
              <a:rPr dirty="0" sz="1800" spc="-5" b="1">
                <a:latin typeface="Calibri"/>
                <a:cs typeface="Calibri"/>
              </a:rPr>
              <a:t>Loi </a:t>
            </a:r>
            <a:r>
              <a:rPr dirty="0" sz="1800" b="1">
                <a:latin typeface="Calibri"/>
                <a:cs typeface="Calibri"/>
              </a:rPr>
              <a:t>normale </a:t>
            </a:r>
            <a:r>
              <a:rPr dirty="0" sz="1800" spc="-5" b="1">
                <a:latin typeface="Calibri"/>
                <a:cs typeface="Calibri"/>
              </a:rPr>
              <a:t>(Gaussienne)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10" b="1">
                <a:latin typeface="Calibri"/>
                <a:cs typeface="Calibri"/>
              </a:rPr>
              <a:t>paramètres </a:t>
            </a:r>
            <a:r>
              <a:rPr dirty="0" sz="1800" b="1" i="1">
                <a:latin typeface="Calibri"/>
                <a:cs typeface="Calibri"/>
              </a:rPr>
              <a:t>m </a:t>
            </a:r>
            <a:r>
              <a:rPr dirty="0" sz="1800" spc="-5" b="1">
                <a:latin typeface="Calibri"/>
                <a:cs typeface="Calibri"/>
              </a:rPr>
              <a:t>et </a:t>
            </a:r>
            <a:r>
              <a:rPr dirty="0" sz="1800" b="1" i="1">
                <a:latin typeface="Times New Roman"/>
                <a:cs typeface="Times New Roman"/>
              </a:rPr>
              <a:t>ϭ</a:t>
            </a:r>
            <a:r>
              <a:rPr dirty="0" sz="1800" spc="254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8764" y="3763257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89" h="12700">
                <a:moveTo>
                  <a:pt x="0" y="12425"/>
                </a:moveTo>
                <a:lnTo>
                  <a:pt x="211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40312" y="3763257"/>
            <a:ext cx="52069" cy="86360"/>
          </a:xfrm>
          <a:custGeom>
            <a:avLst/>
            <a:gdLst/>
            <a:ahLst/>
            <a:cxnLst/>
            <a:rect l="l" t="t" r="r" b="b"/>
            <a:pathLst>
              <a:path w="52070" h="86360">
                <a:moveTo>
                  <a:pt x="0" y="0"/>
                </a:moveTo>
                <a:lnTo>
                  <a:pt x="51476" y="861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91789" y="3622738"/>
            <a:ext cx="56515" cy="226695"/>
          </a:xfrm>
          <a:custGeom>
            <a:avLst/>
            <a:gdLst/>
            <a:ahLst/>
            <a:cxnLst/>
            <a:rect l="l" t="t" r="r" b="b"/>
            <a:pathLst>
              <a:path w="56514" h="226695">
                <a:moveTo>
                  <a:pt x="0" y="226631"/>
                </a:moveTo>
                <a:lnTo>
                  <a:pt x="563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48089" y="3622309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 h="0">
                <a:moveTo>
                  <a:pt x="0" y="0"/>
                </a:moveTo>
                <a:lnTo>
                  <a:pt x="3945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08641" y="3608606"/>
            <a:ext cx="525780" cy="232410"/>
          </a:xfrm>
          <a:custGeom>
            <a:avLst/>
            <a:gdLst/>
            <a:ahLst/>
            <a:cxnLst/>
            <a:rect l="l" t="t" r="r" b="b"/>
            <a:pathLst>
              <a:path w="525779" h="232410">
                <a:moveTo>
                  <a:pt x="38013" y="153365"/>
                </a:moveTo>
                <a:lnTo>
                  <a:pt x="17604" y="153365"/>
                </a:lnTo>
                <a:lnTo>
                  <a:pt x="69504" y="232195"/>
                </a:lnTo>
                <a:lnTo>
                  <a:pt x="80067" y="232195"/>
                </a:lnTo>
                <a:lnTo>
                  <a:pt x="85658" y="209488"/>
                </a:lnTo>
                <a:lnTo>
                  <a:pt x="74785" y="209488"/>
                </a:lnTo>
                <a:lnTo>
                  <a:pt x="38013" y="153365"/>
                </a:lnTo>
                <a:close/>
              </a:path>
              <a:path w="525779" h="232410">
                <a:moveTo>
                  <a:pt x="525700" y="0"/>
                </a:moveTo>
                <a:lnTo>
                  <a:pt x="126702" y="0"/>
                </a:lnTo>
                <a:lnTo>
                  <a:pt x="74785" y="209488"/>
                </a:lnTo>
                <a:lnTo>
                  <a:pt x="85658" y="209488"/>
                </a:lnTo>
                <a:lnTo>
                  <a:pt x="134607" y="10701"/>
                </a:lnTo>
                <a:lnTo>
                  <a:pt x="525700" y="10701"/>
                </a:lnTo>
                <a:lnTo>
                  <a:pt x="525700" y="0"/>
                </a:lnTo>
                <a:close/>
              </a:path>
              <a:path w="525779" h="232410">
                <a:moveTo>
                  <a:pt x="29030" y="139655"/>
                </a:moveTo>
                <a:lnTo>
                  <a:pt x="0" y="155507"/>
                </a:lnTo>
                <a:lnTo>
                  <a:pt x="3080" y="161505"/>
                </a:lnTo>
                <a:lnTo>
                  <a:pt x="17604" y="153365"/>
                </a:lnTo>
                <a:lnTo>
                  <a:pt x="38013" y="153365"/>
                </a:lnTo>
                <a:lnTo>
                  <a:pt x="29030" y="139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90613" y="358246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 h="0">
                <a:moveTo>
                  <a:pt x="0" y="0"/>
                </a:moveTo>
                <a:lnTo>
                  <a:pt x="561315" y="0"/>
                </a:lnTo>
              </a:path>
            </a:pathLst>
          </a:custGeom>
          <a:ln w="8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99595" y="3429523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 h="0">
                <a:moveTo>
                  <a:pt x="0" y="0"/>
                </a:moveTo>
                <a:lnTo>
                  <a:pt x="429296" y="0"/>
                </a:lnTo>
              </a:path>
            </a:pathLst>
          </a:custGeom>
          <a:ln w="42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65133" y="3391812"/>
            <a:ext cx="1061400" cy="363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148412" y="3239506"/>
            <a:ext cx="75565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9391" y="3442607"/>
            <a:ext cx="238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latin typeface="Arial"/>
                <a:cs typeface="Arial"/>
              </a:rPr>
              <a:t>2</a:t>
            </a:r>
            <a:r>
              <a:rPr dirty="0" sz="1000" spc="-5" i="1">
                <a:latin typeface="Symbol"/>
                <a:cs typeface="Symbol"/>
              </a:rPr>
              <a:t></a:t>
            </a:r>
            <a:r>
              <a:rPr dirty="0" sz="1000" spc="-195" i="1">
                <a:latin typeface="Times New Roman"/>
                <a:cs typeface="Times New Roman"/>
              </a:rPr>
              <a:t> </a:t>
            </a:r>
            <a:r>
              <a:rPr dirty="0" baseline="35714" sz="1050" spc="7">
                <a:latin typeface="Arial"/>
                <a:cs typeface="Arial"/>
              </a:rPr>
              <a:t>2</a:t>
            </a:r>
            <a:endParaRPr baseline="35714" sz="10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7534" y="3292793"/>
            <a:ext cx="14605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5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2748" y="3597558"/>
            <a:ext cx="368935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90">
                <a:latin typeface="Arial"/>
                <a:cs typeface="Arial"/>
              </a:rPr>
              <a:t>2</a:t>
            </a:r>
            <a:r>
              <a:rPr dirty="0" sz="1750" spc="-80" i="1">
                <a:latin typeface="Symbol"/>
                <a:cs typeface="Symbol"/>
              </a:rPr>
              <a:t>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96723" y="3263031"/>
            <a:ext cx="480059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087" sz="1425" spc="30">
                <a:latin typeface="Symbol"/>
                <a:cs typeface="Symbol"/>
              </a:rPr>
              <a:t></a:t>
            </a:r>
            <a:r>
              <a:rPr dirty="0" baseline="-35087" sz="1425" spc="-15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Arial"/>
                <a:cs typeface="Arial"/>
              </a:rPr>
              <a:t>(</a:t>
            </a:r>
            <a:r>
              <a:rPr dirty="0" sz="950" spc="-175">
                <a:latin typeface="Arial"/>
                <a:cs typeface="Arial"/>
              </a:rPr>
              <a:t> </a:t>
            </a:r>
            <a:r>
              <a:rPr dirty="0" sz="950" spc="20" i="1">
                <a:latin typeface="Arial"/>
                <a:cs typeface="Arial"/>
              </a:rPr>
              <a:t>x</a:t>
            </a:r>
            <a:r>
              <a:rPr dirty="0" sz="950" spc="-190" i="1">
                <a:latin typeface="Arial"/>
                <a:cs typeface="Arial"/>
              </a:rPr>
              <a:t> </a:t>
            </a:r>
            <a:r>
              <a:rPr dirty="0" sz="950" spc="55">
                <a:latin typeface="Symbol"/>
                <a:cs typeface="Symbol"/>
              </a:rPr>
              <a:t></a:t>
            </a:r>
            <a:r>
              <a:rPr dirty="0" sz="950" spc="55" i="1">
                <a:latin typeface="Arial"/>
                <a:cs typeface="Arial"/>
              </a:rPr>
              <a:t>m</a:t>
            </a:r>
            <a:r>
              <a:rPr dirty="0" sz="950" spc="55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4914" y="3425605"/>
            <a:ext cx="5619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 i="1">
                <a:latin typeface="Arial"/>
                <a:cs typeface="Arial"/>
              </a:rPr>
              <a:t>f</a:t>
            </a:r>
            <a:r>
              <a:rPr dirty="0" sz="1650" spc="-265" i="1">
                <a:latin typeface="Arial"/>
                <a:cs typeface="Arial"/>
              </a:rPr>
              <a:t> </a:t>
            </a:r>
            <a:r>
              <a:rPr dirty="0" sz="1650" spc="90">
                <a:latin typeface="Arial"/>
                <a:cs typeface="Arial"/>
              </a:rPr>
              <a:t>(</a:t>
            </a:r>
            <a:r>
              <a:rPr dirty="0" sz="1650" spc="90" i="1">
                <a:latin typeface="Arial"/>
                <a:cs typeface="Arial"/>
              </a:rPr>
              <a:t>x</a:t>
            </a:r>
            <a:r>
              <a:rPr dirty="0" sz="1650" spc="90">
                <a:latin typeface="Arial"/>
                <a:cs typeface="Arial"/>
              </a:rPr>
              <a:t>)</a:t>
            </a:r>
            <a:r>
              <a:rPr dirty="0" sz="1650" spc="-145">
                <a:latin typeface="Arial"/>
                <a:cs typeface="Arial"/>
              </a:rPr>
              <a:t> </a:t>
            </a:r>
            <a:r>
              <a:rPr dirty="0" sz="1650" spc="3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68813" y="3425605"/>
            <a:ext cx="14605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25" i="1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95298" y="3412905"/>
            <a:ext cx="1424305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dirty="0" sz="1650" spc="15">
                <a:latin typeface="Arial"/>
                <a:cs typeface="Arial"/>
              </a:rPr>
              <a:t>,</a:t>
            </a:r>
            <a:r>
              <a:rPr dirty="0" sz="1650" spc="480">
                <a:latin typeface="Arial"/>
                <a:cs typeface="Arial"/>
              </a:rPr>
              <a:t> </a:t>
            </a:r>
            <a:r>
              <a:rPr dirty="0" sz="1750" spc="-30" i="1">
                <a:latin typeface="Symbol"/>
                <a:cs typeface="Symbol"/>
              </a:rPr>
              <a:t></a:t>
            </a:r>
            <a:r>
              <a:rPr dirty="0" sz="1750" spc="45" i="1">
                <a:latin typeface="Times New Roman"/>
                <a:cs typeface="Times New Roman"/>
              </a:rPr>
              <a:t> </a:t>
            </a:r>
            <a:r>
              <a:rPr dirty="0" sz="1650" spc="35">
                <a:latin typeface="Symbol"/>
                <a:cs typeface="Symbol"/>
              </a:rPr>
              <a:t></a:t>
            </a:r>
            <a:r>
              <a:rPr dirty="0" sz="1650" spc="35">
                <a:latin typeface="Times New Roman"/>
                <a:cs typeface="Times New Roman"/>
              </a:rPr>
              <a:t>	</a:t>
            </a:r>
            <a:r>
              <a:rPr dirty="0" baseline="43859" sz="1425" spc="67">
                <a:latin typeface="Arial"/>
                <a:cs typeface="Arial"/>
              </a:rPr>
              <a:t>*</a:t>
            </a:r>
            <a:r>
              <a:rPr dirty="0" baseline="43859" sz="1425" spc="67">
                <a:latin typeface="Symbol"/>
                <a:cs typeface="Symbol"/>
              </a:rPr>
              <a:t></a:t>
            </a:r>
            <a:r>
              <a:rPr dirty="0" baseline="43859" sz="1425" spc="67">
                <a:latin typeface="Times New Roman"/>
                <a:cs typeface="Times New Roman"/>
              </a:rPr>
              <a:t>  </a:t>
            </a:r>
            <a:r>
              <a:rPr dirty="0" sz="1650" spc="15">
                <a:latin typeface="Arial"/>
                <a:cs typeface="Arial"/>
              </a:rPr>
              <a:t>, </a:t>
            </a:r>
            <a:r>
              <a:rPr dirty="0" sz="1650" spc="45" i="1">
                <a:latin typeface="Arial"/>
                <a:cs typeface="Arial"/>
              </a:rPr>
              <a:t>m</a:t>
            </a:r>
            <a:r>
              <a:rPr dirty="0" sz="1650" spc="-345" i="1">
                <a:latin typeface="Arial"/>
                <a:cs typeface="Arial"/>
              </a:rPr>
              <a:t> </a:t>
            </a:r>
            <a:r>
              <a:rPr dirty="0" sz="1650" spc="35">
                <a:latin typeface="Symbol"/>
                <a:cs typeface="Symbol"/>
              </a:rPr>
              <a:t>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865" y="5414162"/>
            <a:ext cx="9119235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Une 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Gaussienne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moyenne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𝒎 = 𝟎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et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variance 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𝝈</a:t>
            </a:r>
            <a:r>
              <a:rPr dirty="0" baseline="27777" sz="1950" spc="7">
                <a:solidFill>
                  <a:srgbClr val="FF0000"/>
                </a:solidFill>
                <a:latin typeface="Cambria Math"/>
                <a:cs typeface="Cambria Math"/>
              </a:rPr>
              <a:t>𝟐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= 𝟏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est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une 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Gaussienne  normalisé</a:t>
            </a:r>
            <a:endParaRPr sz="1800">
              <a:latin typeface="Calibri"/>
              <a:cs typeface="Calibri"/>
            </a:endParaRPr>
          </a:p>
          <a:p>
            <a:pPr marL="74295">
              <a:lnSpc>
                <a:spcPts val="2155"/>
              </a:lnSpc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Une</a:t>
            </a:r>
            <a:r>
              <a:rPr dirty="0" sz="1800" spc="-1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</a:t>
            </a:r>
            <a:r>
              <a:rPr dirty="0" sz="1800" spc="-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z="1800" spc="-1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Gaussienne</a:t>
            </a:r>
            <a:r>
              <a:rPr dirty="0" sz="1800" spc="-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1800" spc="-2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moyenne</a:t>
            </a:r>
            <a:r>
              <a:rPr dirty="0" sz="1800" spc="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𝒎</a:t>
            </a:r>
            <a:r>
              <a:rPr dirty="0" sz="1800" spc="-1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1800" spc="-1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𝝁</a:t>
            </a:r>
            <a:r>
              <a:rPr dirty="0" sz="1800" spc="-16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dirty="0" sz="1800" spc="-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variance</a:t>
            </a:r>
            <a:r>
              <a:rPr dirty="0" sz="1800" spc="-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𝝈</a:t>
            </a:r>
            <a:r>
              <a:rPr dirty="0" baseline="27777" sz="1950" spc="7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baseline="27777" sz="1950" spc="5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≠</a:t>
            </a:r>
            <a:r>
              <a:rPr dirty="0" sz="1800" spc="-1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𝟏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800" spc="-1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alors</a:t>
            </a:r>
            <a:r>
              <a:rPr dirty="0" sz="1800" spc="-1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z="1800" spc="-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</a:t>
            </a:r>
            <a:r>
              <a:rPr dirty="0" sz="1800" spc="-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z="1800" spc="-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telle</a:t>
            </a:r>
            <a:r>
              <a:rPr dirty="0" sz="1800" spc="-1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3955" y="6201257"/>
            <a:ext cx="13144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FF0000"/>
                </a:solidFill>
                <a:latin typeface="Cambria Math"/>
                <a:cs typeface="Cambria Math"/>
              </a:rPr>
              <a:t>𝝈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4923" y="618523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44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8739" y="6023457"/>
            <a:ext cx="803084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𝒁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= </a:t>
            </a:r>
            <a:r>
              <a:rPr dirty="0" baseline="44871" sz="1950" spc="7">
                <a:solidFill>
                  <a:srgbClr val="FF0000"/>
                </a:solidFill>
                <a:latin typeface="Cambria Math"/>
                <a:cs typeface="Cambria Math"/>
              </a:rPr>
              <a:t>𝑿−𝒎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est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Gaussienne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moyenne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nulle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et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variance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égale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à 1 (i.e. 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Normalisée)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5"/>
              </a:rPr>
              <a:t>ahmad.karfoul@univ-rennes1.fr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1042289"/>
            <a:ext cx="588391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"/>
              <a:tabLst>
                <a:tab pos="296545" algn="l"/>
              </a:tabLst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Exemple </a:t>
            </a:r>
            <a:r>
              <a:rPr dirty="0" sz="2000" b="1">
                <a:solidFill>
                  <a:srgbClr val="006FC0"/>
                </a:solidFill>
                <a:latin typeface="Calibri"/>
                <a:cs typeface="Calibri"/>
              </a:rPr>
              <a:t>de lois de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probabilité absolument</a:t>
            </a:r>
            <a:r>
              <a:rPr dirty="0" sz="2000" spc="-8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6FC0"/>
                </a:solidFill>
                <a:latin typeface="Calibri"/>
                <a:cs typeface="Calibri"/>
              </a:rPr>
              <a:t>continues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8102" y="1654950"/>
            <a:ext cx="346710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5" i="1">
                <a:latin typeface="Symbol"/>
                <a:cs typeface="Symbol"/>
              </a:rPr>
              <a:t></a:t>
            </a:r>
            <a:r>
              <a:rPr dirty="0" sz="1750" spc="-215" i="1">
                <a:latin typeface="Times New Roman"/>
                <a:cs typeface="Times New Roman"/>
              </a:rPr>
              <a:t> </a:t>
            </a:r>
            <a:r>
              <a:rPr dirty="0" sz="1650" spc="70">
                <a:latin typeface="Symbol"/>
                <a:cs typeface="Symbol"/>
              </a:rPr>
              <a:t>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9337" y="1649406"/>
            <a:ext cx="327715" cy="315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28036" y="1662612"/>
            <a:ext cx="15303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70">
                <a:latin typeface="Arial"/>
                <a:cs typeface="Arial"/>
              </a:rPr>
              <a:t>*</a:t>
            </a:r>
            <a:r>
              <a:rPr dirty="0" sz="950" spc="35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" y="1659635"/>
            <a:ext cx="52832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Font typeface="Wingdings"/>
              <a:buChar char=""/>
              <a:tabLst>
                <a:tab pos="245110" algn="l"/>
                <a:tab pos="3662045" algn="l"/>
              </a:tabLst>
            </a:pPr>
            <a:r>
              <a:rPr dirty="0" sz="1800" spc="-5" b="1">
                <a:latin typeface="Calibri"/>
                <a:cs typeface="Calibri"/>
              </a:rPr>
              <a:t>Loi </a:t>
            </a:r>
            <a:r>
              <a:rPr dirty="0" sz="1800" spc="-10" b="1">
                <a:latin typeface="Calibri"/>
                <a:cs typeface="Calibri"/>
              </a:rPr>
              <a:t>exponentielle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10" b="1">
                <a:latin typeface="Calibri"/>
                <a:cs typeface="Calibri"/>
              </a:rPr>
              <a:t>paramètre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λ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	</a:t>
            </a:r>
            <a:r>
              <a:rPr dirty="0" baseline="3367" sz="2475" spc="37" i="1">
                <a:latin typeface="Arial"/>
                <a:cs typeface="Arial"/>
              </a:rPr>
              <a:t>f</a:t>
            </a:r>
            <a:r>
              <a:rPr dirty="0" baseline="3367" sz="2475" spc="-375" i="1">
                <a:latin typeface="Arial"/>
                <a:cs typeface="Arial"/>
              </a:rPr>
              <a:t> </a:t>
            </a:r>
            <a:r>
              <a:rPr dirty="0" baseline="3367" sz="2475" spc="142">
                <a:latin typeface="Arial"/>
                <a:cs typeface="Arial"/>
              </a:rPr>
              <a:t>(</a:t>
            </a:r>
            <a:r>
              <a:rPr dirty="0" baseline="3367" sz="2475" spc="142" i="1">
                <a:latin typeface="Arial"/>
                <a:cs typeface="Arial"/>
              </a:rPr>
              <a:t>x</a:t>
            </a:r>
            <a:r>
              <a:rPr dirty="0" baseline="3367" sz="2475" spc="142">
                <a:latin typeface="Arial"/>
                <a:cs typeface="Arial"/>
              </a:rPr>
              <a:t>)</a:t>
            </a:r>
            <a:r>
              <a:rPr dirty="0" baseline="3367" sz="2475" spc="-179">
                <a:latin typeface="Arial"/>
                <a:cs typeface="Arial"/>
              </a:rPr>
              <a:t> </a:t>
            </a:r>
            <a:r>
              <a:rPr dirty="0" baseline="3367" sz="2475" spc="75">
                <a:latin typeface="Symbol"/>
                <a:cs typeface="Symbol"/>
              </a:rPr>
              <a:t></a:t>
            </a:r>
            <a:r>
              <a:rPr dirty="0" baseline="3367" sz="2475" spc="-89">
                <a:latin typeface="Times New Roman"/>
                <a:cs typeface="Times New Roman"/>
              </a:rPr>
              <a:t> </a:t>
            </a:r>
            <a:r>
              <a:rPr dirty="0" baseline="3174" sz="2625" spc="104" i="1">
                <a:latin typeface="Symbol"/>
                <a:cs typeface="Symbol"/>
              </a:rPr>
              <a:t></a:t>
            </a:r>
            <a:r>
              <a:rPr dirty="0" baseline="3367" sz="2475" spc="104" i="1">
                <a:latin typeface="Arial"/>
                <a:cs typeface="Arial"/>
              </a:rPr>
              <a:t>e</a:t>
            </a:r>
            <a:r>
              <a:rPr dirty="0" baseline="49707" sz="1425" spc="104">
                <a:latin typeface="Symbol"/>
                <a:cs typeface="Symbol"/>
              </a:rPr>
              <a:t></a:t>
            </a:r>
            <a:r>
              <a:rPr dirty="0" baseline="47222" sz="1500" spc="104" i="1">
                <a:latin typeface="Symbol"/>
                <a:cs typeface="Symbol"/>
              </a:rPr>
              <a:t></a:t>
            </a:r>
            <a:r>
              <a:rPr dirty="0" baseline="49707" sz="1425" spc="104" i="1">
                <a:latin typeface="Arial"/>
                <a:cs typeface="Arial"/>
              </a:rPr>
              <a:t>x</a:t>
            </a:r>
            <a:r>
              <a:rPr dirty="0" baseline="3367" sz="2475" spc="104" i="1">
                <a:latin typeface="Arial"/>
                <a:cs typeface="Arial"/>
              </a:rPr>
              <a:t>U</a:t>
            </a:r>
            <a:r>
              <a:rPr dirty="0" baseline="3367" sz="2475" spc="104">
                <a:latin typeface="Arial"/>
                <a:cs typeface="Arial"/>
              </a:rPr>
              <a:t>(</a:t>
            </a:r>
            <a:r>
              <a:rPr dirty="0" baseline="3367" sz="2475" spc="104" i="1">
                <a:latin typeface="Arial"/>
                <a:cs typeface="Arial"/>
              </a:rPr>
              <a:t>x</a:t>
            </a:r>
            <a:r>
              <a:rPr dirty="0" baseline="3367" sz="2475" spc="104">
                <a:latin typeface="Arial"/>
                <a:cs typeface="Arial"/>
              </a:rPr>
              <a:t>)</a:t>
            </a:r>
            <a:r>
              <a:rPr dirty="0" baseline="3367" sz="2475" spc="-209">
                <a:latin typeface="Arial"/>
                <a:cs typeface="Arial"/>
              </a:rPr>
              <a:t> </a:t>
            </a:r>
            <a:r>
              <a:rPr dirty="0" baseline="3367" sz="2475" spc="37">
                <a:latin typeface="Arial"/>
                <a:cs typeface="Arial"/>
              </a:rPr>
              <a:t>,</a:t>
            </a:r>
            <a:endParaRPr baseline="3367" sz="247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1945" y="4605169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4864" y="0"/>
                </a:lnTo>
              </a:path>
            </a:pathLst>
          </a:custGeom>
          <a:ln w="8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3142" y="4443948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593"/>
                </a:lnTo>
              </a:path>
            </a:pathLst>
          </a:custGeom>
          <a:ln w="48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9363" y="4443948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0593"/>
                </a:lnTo>
              </a:path>
            </a:pathLst>
          </a:custGeom>
          <a:ln w="48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0970" y="4415023"/>
            <a:ext cx="995970" cy="363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00384" y="4442830"/>
            <a:ext cx="15113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65">
                <a:latin typeface="Arial"/>
                <a:cs typeface="Arial"/>
              </a:rPr>
              <a:t>*</a:t>
            </a:r>
            <a:r>
              <a:rPr dirty="0" sz="950" spc="25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200" y="4429327"/>
            <a:ext cx="4248150" cy="446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ts val="1805"/>
              </a:lnSpc>
              <a:buFont typeface="Wingdings"/>
              <a:buChar char=""/>
              <a:tabLst>
                <a:tab pos="245110" algn="l"/>
              </a:tabLst>
            </a:pPr>
            <a:r>
              <a:rPr dirty="0" baseline="1543" sz="2700" spc="-7" b="1">
                <a:latin typeface="Calibri"/>
                <a:cs typeface="Calibri"/>
              </a:rPr>
              <a:t>Loi Laplace</a:t>
            </a:r>
            <a:r>
              <a:rPr dirty="0" baseline="1543" sz="2700" spc="-37" b="1">
                <a:latin typeface="Calibri"/>
                <a:cs typeface="Calibri"/>
              </a:rPr>
              <a:t> </a:t>
            </a:r>
            <a:r>
              <a:rPr dirty="0" baseline="1543" sz="2700" b="1">
                <a:latin typeface="Calibri"/>
                <a:cs typeface="Calibri"/>
              </a:rPr>
              <a:t>de</a:t>
            </a:r>
            <a:r>
              <a:rPr dirty="0" baseline="1543" sz="2700" spc="-22" b="1">
                <a:latin typeface="Calibri"/>
                <a:cs typeface="Calibri"/>
              </a:rPr>
              <a:t> </a:t>
            </a:r>
            <a:r>
              <a:rPr dirty="0" baseline="1543" sz="2700" spc="-15" b="1">
                <a:latin typeface="Calibri"/>
                <a:cs typeface="Calibri"/>
              </a:rPr>
              <a:t>paramètre</a:t>
            </a:r>
            <a:r>
              <a:rPr dirty="0" baseline="1543" sz="2700" spc="-37" b="1">
                <a:latin typeface="Calibri"/>
                <a:cs typeface="Calibri"/>
              </a:rPr>
              <a:t> </a:t>
            </a:r>
            <a:r>
              <a:rPr dirty="0" baseline="1543" sz="2700" spc="-7" b="1">
                <a:latin typeface="Calibri"/>
                <a:cs typeface="Calibri"/>
              </a:rPr>
              <a:t>λ</a:t>
            </a:r>
            <a:r>
              <a:rPr dirty="0" baseline="1543" sz="2700" spc="7" b="1">
                <a:latin typeface="Calibri"/>
                <a:cs typeface="Calibri"/>
              </a:rPr>
              <a:t> </a:t>
            </a:r>
            <a:r>
              <a:rPr dirty="0" baseline="1543" sz="2700" b="1">
                <a:latin typeface="Calibri"/>
                <a:cs typeface="Calibri"/>
              </a:rPr>
              <a:t>:</a:t>
            </a:r>
            <a:r>
              <a:rPr dirty="0" baseline="1543" sz="2700" spc="67" b="1">
                <a:latin typeface="Calibri"/>
                <a:cs typeface="Calibri"/>
              </a:rPr>
              <a:t> </a:t>
            </a:r>
            <a:r>
              <a:rPr dirty="0" sz="1650" spc="15" i="1">
                <a:latin typeface="Arial"/>
                <a:cs typeface="Arial"/>
              </a:rPr>
              <a:t>f</a:t>
            </a:r>
            <a:r>
              <a:rPr dirty="0" sz="1650" spc="-235" i="1">
                <a:latin typeface="Arial"/>
                <a:cs typeface="Arial"/>
              </a:rPr>
              <a:t> </a:t>
            </a:r>
            <a:r>
              <a:rPr dirty="0" sz="1650" spc="95">
                <a:latin typeface="Arial"/>
                <a:cs typeface="Arial"/>
              </a:rPr>
              <a:t>(</a:t>
            </a:r>
            <a:r>
              <a:rPr dirty="0" sz="1650" spc="95" i="1">
                <a:latin typeface="Arial"/>
                <a:cs typeface="Arial"/>
              </a:rPr>
              <a:t>x</a:t>
            </a:r>
            <a:r>
              <a:rPr dirty="0" sz="1650" spc="95">
                <a:latin typeface="Arial"/>
                <a:cs typeface="Arial"/>
              </a:rPr>
              <a:t>)</a:t>
            </a:r>
            <a:r>
              <a:rPr dirty="0" sz="1650" spc="-95">
                <a:latin typeface="Arial"/>
                <a:cs typeface="Arial"/>
              </a:rPr>
              <a:t> </a:t>
            </a:r>
            <a:r>
              <a:rPr dirty="0" sz="1650" spc="30">
                <a:latin typeface="Symbol"/>
                <a:cs typeface="Symbol"/>
              </a:rPr>
              <a:t></a:t>
            </a:r>
            <a:r>
              <a:rPr dirty="0" sz="1650" spc="150">
                <a:latin typeface="Times New Roman"/>
                <a:cs typeface="Times New Roman"/>
              </a:rPr>
              <a:t> </a:t>
            </a:r>
            <a:r>
              <a:rPr dirty="0" baseline="35353" sz="2475" spc="44">
                <a:latin typeface="Arial"/>
                <a:cs typeface="Arial"/>
              </a:rPr>
              <a:t>1</a:t>
            </a:r>
            <a:r>
              <a:rPr dirty="0" baseline="35353" sz="2475" spc="-330">
                <a:latin typeface="Arial"/>
                <a:cs typeface="Arial"/>
              </a:rPr>
              <a:t> </a:t>
            </a:r>
            <a:r>
              <a:rPr dirty="0" sz="1750" spc="40" i="1">
                <a:latin typeface="Symbol"/>
                <a:cs typeface="Symbol"/>
              </a:rPr>
              <a:t></a:t>
            </a:r>
            <a:r>
              <a:rPr dirty="0" sz="1650" spc="40" i="1">
                <a:latin typeface="Arial"/>
                <a:cs typeface="Arial"/>
              </a:rPr>
              <a:t>e</a:t>
            </a:r>
            <a:r>
              <a:rPr dirty="0" baseline="49707" sz="1425" spc="60">
                <a:latin typeface="Symbol"/>
                <a:cs typeface="Symbol"/>
              </a:rPr>
              <a:t></a:t>
            </a:r>
            <a:r>
              <a:rPr dirty="0" baseline="47222" sz="1500" spc="60" i="1">
                <a:latin typeface="Symbol"/>
                <a:cs typeface="Symbol"/>
              </a:rPr>
              <a:t></a:t>
            </a:r>
            <a:r>
              <a:rPr dirty="0" baseline="47222" sz="1500" spc="30" i="1">
                <a:latin typeface="Times New Roman"/>
                <a:cs typeface="Times New Roman"/>
              </a:rPr>
              <a:t> </a:t>
            </a:r>
            <a:r>
              <a:rPr dirty="0" baseline="49707" sz="1425" spc="30" i="1">
                <a:latin typeface="Arial"/>
                <a:cs typeface="Arial"/>
              </a:rPr>
              <a:t>x</a:t>
            </a:r>
            <a:endParaRPr baseline="49707" sz="1425">
              <a:latin typeface="Arial"/>
              <a:cs typeface="Arial"/>
            </a:endParaRPr>
          </a:p>
          <a:p>
            <a:pPr algn="r" marR="535940">
              <a:lnSpc>
                <a:spcPts val="1625"/>
              </a:lnSpc>
            </a:pPr>
            <a:r>
              <a:rPr dirty="0" sz="1650" spc="3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0754" y="4435677"/>
            <a:ext cx="1082675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8805" algn="l"/>
              </a:tabLst>
            </a:pPr>
            <a:r>
              <a:rPr dirty="0" sz="1650" spc="15">
                <a:latin typeface="Arial"/>
                <a:cs typeface="Arial"/>
              </a:rPr>
              <a:t>,</a:t>
            </a:r>
            <a:r>
              <a:rPr dirty="0" sz="1650" spc="-290">
                <a:latin typeface="Arial"/>
                <a:cs typeface="Arial"/>
              </a:rPr>
              <a:t> </a:t>
            </a:r>
            <a:r>
              <a:rPr dirty="0" sz="1650" spc="30" i="1">
                <a:latin typeface="Arial"/>
                <a:cs typeface="Arial"/>
              </a:rPr>
              <a:t>x</a:t>
            </a:r>
            <a:r>
              <a:rPr dirty="0" sz="1650" spc="-135" i="1">
                <a:latin typeface="Arial"/>
                <a:cs typeface="Arial"/>
              </a:rPr>
              <a:t> </a:t>
            </a:r>
            <a:r>
              <a:rPr dirty="0" sz="1650" spc="40">
                <a:latin typeface="Symbol"/>
                <a:cs typeface="Symbol"/>
              </a:rPr>
              <a:t></a:t>
            </a:r>
            <a:r>
              <a:rPr dirty="0" sz="1650" spc="40">
                <a:latin typeface="Times New Roman"/>
                <a:cs typeface="Times New Roman"/>
              </a:rPr>
              <a:t>	</a:t>
            </a:r>
            <a:r>
              <a:rPr dirty="0" sz="1650" spc="15">
                <a:latin typeface="Arial"/>
                <a:cs typeface="Arial"/>
              </a:rPr>
              <a:t>, </a:t>
            </a:r>
            <a:r>
              <a:rPr dirty="0" sz="1750" spc="-25" i="1">
                <a:latin typeface="Symbol"/>
                <a:cs typeface="Symbol"/>
              </a:rPr>
              <a:t></a:t>
            </a:r>
            <a:r>
              <a:rPr dirty="0" sz="1750" spc="60" i="1">
                <a:latin typeface="Times New Roman"/>
                <a:cs typeface="Times New Roman"/>
              </a:rPr>
              <a:t> </a:t>
            </a:r>
            <a:r>
              <a:rPr dirty="0" sz="1650" spc="40">
                <a:latin typeface="Symbol"/>
                <a:cs typeface="Symbol"/>
              </a:rPr>
              <a:t>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8300" y="1988947"/>
            <a:ext cx="2053336" cy="2204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5"/>
              </a:rPr>
              <a:t>ahmad.karfoul@univ-rennes1.fr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334" y="1068323"/>
            <a:ext cx="717105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appel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indicatrice  </a:t>
            </a:r>
            <a:r>
              <a:rPr dirty="0" sz="1800" spc="-15">
                <a:latin typeface="Calibri"/>
                <a:cs typeface="Calibri"/>
              </a:rPr>
              <a:t>d’un </a:t>
            </a:r>
            <a:r>
              <a:rPr dirty="0" sz="1800" spc="-5">
                <a:latin typeface="Calibri"/>
                <a:cs typeface="Calibri"/>
              </a:rPr>
              <a:t>événements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dans </a:t>
            </a:r>
            <a:r>
              <a:rPr dirty="0" sz="1800" spc="-5" b="1">
                <a:latin typeface="Blackadder ITC"/>
                <a:cs typeface="Blackadder ITC"/>
              </a:rPr>
              <a:t>F  </a:t>
            </a:r>
            <a:r>
              <a:rPr dirty="0" sz="1800" spc="-20">
                <a:latin typeface="Calibri"/>
                <a:cs typeface="Calibri"/>
              </a:rPr>
              <a:t>l’application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9516" y="1608326"/>
            <a:ext cx="1894839" cy="4451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40" i="1">
                <a:latin typeface="Symbol"/>
                <a:cs typeface="Symbol"/>
              </a:rPr>
              <a:t></a:t>
            </a:r>
            <a:r>
              <a:rPr dirty="0" sz="2550" spc="-40" i="1">
                <a:latin typeface="Times New Roman"/>
                <a:cs typeface="Times New Roman"/>
              </a:rPr>
              <a:t> </a:t>
            </a:r>
            <a:r>
              <a:rPr dirty="0" sz="2450" spc="40">
                <a:latin typeface="Symbol"/>
                <a:cs typeface="Symbol"/>
              </a:rPr>
              <a:t></a:t>
            </a:r>
            <a:r>
              <a:rPr dirty="0" sz="2450" spc="40">
                <a:latin typeface="Times New Roman"/>
                <a:cs typeface="Times New Roman"/>
              </a:rPr>
              <a:t> </a:t>
            </a:r>
            <a:r>
              <a:rPr dirty="0" sz="2450" spc="75" i="1">
                <a:latin typeface="Arial"/>
                <a:cs typeface="Arial"/>
              </a:rPr>
              <a:t>X</a:t>
            </a:r>
            <a:r>
              <a:rPr dirty="0" sz="2450" spc="75">
                <a:latin typeface="Arial"/>
                <a:cs typeface="Arial"/>
              </a:rPr>
              <a:t>(</a:t>
            </a:r>
            <a:r>
              <a:rPr dirty="0" sz="2550" spc="75" i="1">
                <a:latin typeface="Symbol"/>
                <a:cs typeface="Symbol"/>
              </a:rPr>
              <a:t></a:t>
            </a:r>
            <a:r>
              <a:rPr dirty="0" sz="2450" spc="75">
                <a:latin typeface="Arial"/>
                <a:cs typeface="Arial"/>
              </a:rPr>
              <a:t>) </a:t>
            </a:r>
            <a:r>
              <a:rPr dirty="0" sz="2450" spc="20">
                <a:latin typeface="Symbol"/>
                <a:cs typeface="Symbol"/>
              </a:rPr>
              <a:t></a:t>
            </a:r>
            <a:r>
              <a:rPr dirty="0" sz="2450" spc="-100">
                <a:latin typeface="Times New Roman"/>
                <a:cs typeface="Times New Roman"/>
              </a:rPr>
              <a:t> </a:t>
            </a:r>
            <a:r>
              <a:rPr dirty="0" baseline="-9070" sz="3675" spc="30">
                <a:latin typeface="Symbol"/>
                <a:cs typeface="Symbol"/>
              </a:rPr>
              <a:t></a:t>
            </a:r>
            <a:endParaRPr baseline="-9070" sz="367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2477" y="1384802"/>
            <a:ext cx="1621790" cy="92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dirty="0" baseline="-3401" sz="3675" spc="-89">
                <a:latin typeface="Symbol"/>
                <a:cs typeface="Symbol"/>
              </a:rPr>
              <a:t></a:t>
            </a:r>
            <a:r>
              <a:rPr dirty="0" sz="2450" spc="-60">
                <a:latin typeface="Arial"/>
                <a:cs typeface="Arial"/>
              </a:rPr>
              <a:t>1	</a:t>
            </a:r>
            <a:r>
              <a:rPr dirty="0" sz="2450">
                <a:latin typeface="Arial"/>
                <a:cs typeface="Arial"/>
              </a:rPr>
              <a:t>si</a:t>
            </a:r>
            <a:r>
              <a:rPr dirty="0" sz="2450" spc="-165">
                <a:latin typeface="Arial"/>
                <a:cs typeface="Arial"/>
              </a:rPr>
              <a:t> </a:t>
            </a:r>
            <a:r>
              <a:rPr dirty="0" sz="2550" spc="-40" i="1">
                <a:latin typeface="Symbol"/>
                <a:cs typeface="Symbol"/>
              </a:rPr>
              <a:t></a:t>
            </a:r>
            <a:r>
              <a:rPr dirty="0" sz="2550" spc="-200" i="1">
                <a:latin typeface="Times New Roman"/>
                <a:cs typeface="Times New Roman"/>
              </a:rPr>
              <a:t> </a:t>
            </a:r>
            <a:r>
              <a:rPr dirty="0" sz="2450" spc="30">
                <a:latin typeface="Symbol"/>
                <a:cs typeface="Symbol"/>
              </a:rPr>
              <a:t></a:t>
            </a:r>
            <a:r>
              <a:rPr dirty="0" sz="2450" spc="-245">
                <a:latin typeface="Times New Roman"/>
                <a:cs typeface="Times New Roman"/>
              </a:rPr>
              <a:t> </a:t>
            </a:r>
            <a:r>
              <a:rPr dirty="0" sz="2450" spc="25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548005" algn="l"/>
              </a:tabLst>
            </a:pPr>
            <a:r>
              <a:rPr dirty="0" baseline="-12471" sz="3675" spc="7">
                <a:latin typeface="Symbol"/>
                <a:cs typeface="Symbol"/>
              </a:rPr>
              <a:t></a:t>
            </a:r>
            <a:r>
              <a:rPr dirty="0" sz="2450" spc="5">
                <a:latin typeface="Arial"/>
                <a:cs typeface="Arial"/>
              </a:rPr>
              <a:t>0	</a:t>
            </a:r>
            <a:r>
              <a:rPr dirty="0" sz="2450">
                <a:latin typeface="Arial"/>
                <a:cs typeface="Arial"/>
              </a:rPr>
              <a:t>si</a:t>
            </a:r>
            <a:r>
              <a:rPr dirty="0" sz="2450" spc="-160">
                <a:latin typeface="Arial"/>
                <a:cs typeface="Arial"/>
              </a:rPr>
              <a:t> </a:t>
            </a:r>
            <a:r>
              <a:rPr dirty="0" sz="2550" spc="-40" i="1">
                <a:latin typeface="Symbol"/>
                <a:cs typeface="Symbol"/>
              </a:rPr>
              <a:t></a:t>
            </a:r>
            <a:r>
              <a:rPr dirty="0" sz="2550" spc="-204" i="1">
                <a:latin typeface="Times New Roman"/>
                <a:cs typeface="Times New Roman"/>
              </a:rPr>
              <a:t> </a:t>
            </a:r>
            <a:r>
              <a:rPr dirty="0" sz="2450" spc="30">
                <a:latin typeface="Symbol"/>
                <a:cs typeface="Symbol"/>
              </a:rPr>
              <a:t></a:t>
            </a:r>
            <a:r>
              <a:rPr dirty="0" sz="2450" spc="-240">
                <a:latin typeface="Times New Roman"/>
                <a:cs typeface="Times New Roman"/>
              </a:rPr>
              <a:t> </a:t>
            </a:r>
            <a:r>
              <a:rPr dirty="0" sz="2450" spc="25">
                <a:latin typeface="Arial"/>
                <a:cs typeface="Arial"/>
              </a:rPr>
              <a:t>A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7312" y="2971450"/>
            <a:ext cx="11557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6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2740152"/>
            <a:ext cx="8074659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10"/>
              </a:lnSpc>
            </a:pPr>
            <a:r>
              <a:rPr dirty="0" sz="1800" spc="-10" b="1">
                <a:latin typeface="Calibri"/>
                <a:cs typeface="Calibri"/>
              </a:rPr>
              <a:t>Remarque 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les définitions </a:t>
            </a:r>
            <a:r>
              <a:rPr dirty="0" sz="1800" spc="-10">
                <a:latin typeface="Calibri"/>
                <a:cs typeface="Calibri"/>
              </a:rPr>
              <a:t>précédentes </a:t>
            </a:r>
            <a:r>
              <a:rPr dirty="0" sz="1800" spc="-5">
                <a:latin typeface="Calibri"/>
                <a:cs typeface="Calibri"/>
              </a:rPr>
              <a:t>sur les variables </a:t>
            </a:r>
            <a:r>
              <a:rPr dirty="0" sz="1800" spc="-10">
                <a:latin typeface="Calibri"/>
                <a:cs typeface="Calibri"/>
              </a:rPr>
              <a:t>aléatoires sont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généralisables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ts val="2370"/>
              </a:lnSpc>
              <a:tabLst>
                <a:tab pos="6418580" algn="l"/>
              </a:tabLst>
            </a:pPr>
            <a:r>
              <a:rPr dirty="0" sz="1800" spc="-10">
                <a:latin typeface="Calibri"/>
                <a:cs typeface="Calibri"/>
              </a:rPr>
              <a:t>directement </a:t>
            </a:r>
            <a:r>
              <a:rPr dirty="0" sz="1800">
                <a:latin typeface="Calibri"/>
                <a:cs typeface="Calibri"/>
              </a:rPr>
              <a:t>au </a:t>
            </a:r>
            <a:r>
              <a:rPr dirty="0" sz="1800" spc="-10">
                <a:latin typeface="Calibri"/>
                <a:cs typeface="Calibri"/>
              </a:rPr>
              <a:t>cas </a:t>
            </a:r>
            <a:r>
              <a:rPr dirty="0" sz="1800">
                <a:latin typeface="Calibri"/>
                <a:cs typeface="Calibri"/>
              </a:rPr>
              <a:t>des </a:t>
            </a:r>
            <a:r>
              <a:rPr dirty="0" sz="1800" spc="-30">
                <a:latin typeface="Calibri"/>
                <a:cs typeface="Calibri"/>
              </a:rPr>
              <a:t>VAs </a:t>
            </a:r>
            <a:r>
              <a:rPr dirty="0" sz="1800" spc="-5">
                <a:latin typeface="Calibri"/>
                <a:cs typeface="Calibri"/>
              </a:rPr>
              <a:t>multidimensionnelles. </a:t>
            </a:r>
            <a:r>
              <a:rPr dirty="0" sz="1800" spc="-20">
                <a:latin typeface="Calibri"/>
                <a:cs typeface="Calibri"/>
              </a:rPr>
              <a:t>C’est </a:t>
            </a:r>
            <a:r>
              <a:rPr dirty="0" sz="1800">
                <a:latin typeface="Calibri"/>
                <a:cs typeface="Calibri"/>
              </a:rPr>
              <a:t>à </a:t>
            </a:r>
            <a:r>
              <a:rPr dirty="0" sz="1800" spc="-10">
                <a:latin typeface="Calibri"/>
                <a:cs typeface="Calibri"/>
              </a:rPr>
              <a:t>dire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2100" spc="-285" b="1" i="1">
                <a:latin typeface="Arial"/>
                <a:cs typeface="Arial"/>
              </a:rPr>
              <a:t>X</a:t>
            </a:r>
            <a:r>
              <a:rPr dirty="0" sz="2100" spc="-110" b="1" i="1">
                <a:latin typeface="Arial"/>
                <a:cs typeface="Arial"/>
              </a:rPr>
              <a:t> </a:t>
            </a:r>
            <a:r>
              <a:rPr dirty="0" sz="2100" spc="-305">
                <a:latin typeface="Symbol"/>
                <a:cs typeface="Symbol"/>
              </a:rPr>
              <a:t></a:t>
            </a:r>
            <a:r>
              <a:rPr dirty="0" sz="2100" spc="-305">
                <a:latin typeface="Times New Roman"/>
                <a:cs typeface="Times New Roman"/>
              </a:rPr>
              <a:t>	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b="1">
                <a:latin typeface="Calibri"/>
                <a:cs typeface="Calibri"/>
              </a:rPr>
              <a:t>X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(X</a:t>
            </a:r>
            <a:r>
              <a:rPr dirty="0" baseline="-20833" sz="1800" spc="-7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, X</a:t>
            </a:r>
            <a:r>
              <a:rPr dirty="0" baseline="-20833" sz="1800" spc="-7">
                <a:latin typeface="Calibri"/>
                <a:cs typeface="Calibri"/>
              </a:rPr>
              <a:t>2</a:t>
            </a:r>
            <a:r>
              <a:rPr dirty="0" sz="1800" spc="-5">
                <a:latin typeface="Calibri"/>
                <a:cs typeface="Calibri"/>
              </a:rPr>
              <a:t>,…,</a:t>
            </a:r>
            <a:r>
              <a:rPr dirty="0" sz="1800">
                <a:latin typeface="Calibri"/>
                <a:cs typeface="Calibri"/>
              </a:rPr>
              <a:t> X</a:t>
            </a:r>
            <a:r>
              <a:rPr dirty="0" baseline="-20833" sz="180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85706" y="2954854"/>
            <a:ext cx="277086" cy="33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3"/>
              </a:rPr>
              <a:t>ahmad.karfoul@univ-rennes1.fr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Fonction </a:t>
            </a:r>
            <a:r>
              <a:rPr dirty="0"/>
              <a:t>de </a:t>
            </a:r>
            <a:r>
              <a:rPr dirty="0" spc="-5"/>
              <a:t>répartition d’une </a:t>
            </a:r>
            <a:r>
              <a:rPr dirty="0" spc="-120"/>
              <a:t>VA</a:t>
            </a:r>
            <a:r>
              <a:rPr dirty="0" spc="-150"/>
              <a:t> </a:t>
            </a:r>
            <a:r>
              <a:rPr dirty="0" spc="-5"/>
              <a:t>réelle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401" y="2220721"/>
            <a:ext cx="5514340" cy="62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•</a:t>
            </a:r>
            <a:r>
              <a:rPr dirty="0" sz="1800" spc="-10" b="1">
                <a:latin typeface="Calibri"/>
                <a:cs typeface="Calibri"/>
              </a:rPr>
              <a:t>Propriétés </a:t>
            </a:r>
            <a:r>
              <a:rPr dirty="0" sz="1800" b="1">
                <a:latin typeface="Calibri"/>
                <a:cs typeface="Calibri"/>
              </a:rPr>
              <a:t>:  </a:t>
            </a:r>
            <a:r>
              <a:rPr dirty="0" sz="1800" spc="-10">
                <a:latin typeface="Calibri"/>
                <a:cs typeface="Calibri"/>
              </a:rPr>
              <a:t>Pour </a:t>
            </a: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réelle définie </a:t>
            </a:r>
            <a:r>
              <a:rPr dirty="0" sz="1800">
                <a:latin typeface="Calibri"/>
                <a:cs typeface="Calibri"/>
              </a:rPr>
              <a:t>sur </a:t>
            </a:r>
            <a:r>
              <a:rPr dirty="0" sz="1800" spc="-5">
                <a:latin typeface="Calibri"/>
                <a:cs typeface="Calibri"/>
              </a:rPr>
              <a:t>(Ω,</a:t>
            </a:r>
            <a:r>
              <a:rPr dirty="0" sz="1800" spc="-5">
                <a:latin typeface="Blackadder ITC"/>
                <a:cs typeface="Blackadder ITC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) on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812165" algn="l"/>
              </a:tabLst>
            </a:pPr>
            <a:r>
              <a:rPr dirty="0" sz="1800" spc="-5">
                <a:latin typeface="Calibri"/>
                <a:cs typeface="Calibri"/>
              </a:rPr>
              <a:t>1.	</a:t>
            </a:r>
            <a:r>
              <a:rPr dirty="0" sz="1800" spc="-15">
                <a:latin typeface="Calibri"/>
                <a:cs typeface="Calibri"/>
              </a:rPr>
              <a:t>F</a:t>
            </a:r>
            <a:r>
              <a:rPr dirty="0" baseline="-20833" sz="1800" spc="-22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fonction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croissante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601" y="3058921"/>
            <a:ext cx="19939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3226" y="4156582"/>
            <a:ext cx="314769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et dérivable presque partout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telle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601" y="4156582"/>
            <a:ext cx="4994275" cy="57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9730" marR="5080" indent="-367665">
              <a:lnSpc>
                <a:spcPct val="100000"/>
              </a:lnSpc>
              <a:tabLst>
                <a:tab pos="407034" algn="l"/>
              </a:tabLst>
            </a:pPr>
            <a:r>
              <a:rPr dirty="0" sz="1800" spc="-5">
                <a:latin typeface="Calibri"/>
                <a:cs typeface="Calibri"/>
              </a:rPr>
              <a:t>4.		Si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est 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5">
                <a:latin typeface="Calibri"/>
                <a:cs typeface="Calibri"/>
              </a:rPr>
              <a:t>continue, </a:t>
            </a:r>
            <a:r>
              <a:rPr dirty="0" sz="1800" spc="-10">
                <a:latin typeface="Calibri"/>
                <a:cs typeface="Calibri"/>
              </a:rPr>
              <a:t>alors </a:t>
            </a:r>
            <a:r>
              <a:rPr dirty="0" sz="1800" spc="-5">
                <a:latin typeface="Calibri"/>
                <a:cs typeface="Calibri"/>
              </a:rPr>
              <a:t>F</a:t>
            </a:r>
            <a:r>
              <a:rPr dirty="0" baseline="-20833" sz="1800" spc="-7">
                <a:latin typeface="Calibri"/>
                <a:cs typeface="Calibri"/>
              </a:rPr>
              <a:t>X  </a:t>
            </a:r>
            <a:r>
              <a:rPr dirty="0" sz="1800" spc="-10">
                <a:latin typeface="Calibri"/>
                <a:cs typeface="Calibri"/>
              </a:rPr>
              <a:t>est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597" y="5070983"/>
            <a:ext cx="548068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où </a:t>
            </a:r>
            <a:r>
              <a:rPr dirty="0" sz="1800" i="1">
                <a:latin typeface="Calibri"/>
                <a:cs typeface="Calibri"/>
              </a:rPr>
              <a:t>fx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 spc="-5">
                <a:latin typeface="Calibri"/>
                <a:cs typeface="Calibri"/>
              </a:rPr>
              <a:t>de la </a:t>
            </a:r>
            <a:r>
              <a:rPr dirty="0" sz="1800" spc="-10">
                <a:latin typeface="Calibri"/>
                <a:cs typeface="Calibri"/>
              </a:rPr>
              <a:t>densité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45">
                <a:latin typeface="Calibri"/>
                <a:cs typeface="Calibri"/>
              </a:rPr>
              <a:t>VA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601" y="3042552"/>
            <a:ext cx="4077970" cy="90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0360">
              <a:lnSpc>
                <a:spcPts val="1985"/>
              </a:lnSpc>
            </a:pPr>
            <a:r>
              <a:rPr dirty="0" sz="1800" spc="30">
                <a:latin typeface="Arial"/>
                <a:cs typeface="Arial"/>
              </a:rPr>
              <a:t>lim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baseline="-26455" sz="1575" i="1">
                <a:latin typeface="Arial"/>
                <a:cs typeface="Arial"/>
              </a:rPr>
              <a:t>X</a:t>
            </a:r>
            <a:r>
              <a:rPr dirty="0" baseline="-26455" sz="1575" spc="-52" i="1">
                <a:latin typeface="Arial"/>
                <a:cs typeface="Arial"/>
              </a:rPr>
              <a:t> </a:t>
            </a:r>
            <a:r>
              <a:rPr dirty="0" sz="1800" spc="105">
                <a:latin typeface="Arial"/>
                <a:cs typeface="Arial"/>
              </a:rPr>
              <a:t>(</a:t>
            </a:r>
            <a:r>
              <a:rPr dirty="0" sz="1800" spc="105" i="1">
                <a:latin typeface="Arial"/>
                <a:cs typeface="Arial"/>
              </a:rPr>
              <a:t>x</a:t>
            </a:r>
            <a:r>
              <a:rPr dirty="0" sz="1800" spc="105">
                <a:latin typeface="Arial"/>
                <a:cs typeface="Arial"/>
              </a:rPr>
              <a:t>)</a:t>
            </a:r>
            <a:r>
              <a:rPr dirty="0" sz="1800" spc="-114">
                <a:latin typeface="Arial"/>
                <a:cs typeface="Arial"/>
              </a:rPr>
              <a:t> </a:t>
            </a:r>
            <a:r>
              <a:rPr dirty="0" sz="1800" spc="55">
                <a:latin typeface="Symbol"/>
                <a:cs typeface="Symbol"/>
              </a:rPr>
              <a:t>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Arial"/>
                <a:cs typeface="Arial"/>
              </a:rPr>
              <a:t>0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25">
                <a:latin typeface="Arial"/>
                <a:cs typeface="Arial"/>
              </a:rPr>
              <a:t>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30">
                <a:latin typeface="Arial"/>
                <a:cs typeface="Arial"/>
              </a:rPr>
              <a:t>lim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F</a:t>
            </a:r>
            <a:r>
              <a:rPr dirty="0" baseline="-26455" sz="1575" spc="7" i="1">
                <a:latin typeface="Arial"/>
                <a:cs typeface="Arial"/>
              </a:rPr>
              <a:t>X</a:t>
            </a:r>
            <a:r>
              <a:rPr dirty="0" baseline="-26455" sz="1575" spc="-67" i="1">
                <a:latin typeface="Arial"/>
                <a:cs typeface="Arial"/>
              </a:rPr>
              <a:t> </a:t>
            </a:r>
            <a:r>
              <a:rPr dirty="0" sz="1800" spc="110">
                <a:latin typeface="Arial"/>
                <a:cs typeface="Arial"/>
              </a:rPr>
              <a:t>(</a:t>
            </a:r>
            <a:r>
              <a:rPr dirty="0" sz="1800" spc="110" i="1">
                <a:latin typeface="Arial"/>
                <a:cs typeface="Arial"/>
              </a:rPr>
              <a:t>x</a:t>
            </a:r>
            <a:r>
              <a:rPr dirty="0" sz="1800" spc="110">
                <a:latin typeface="Arial"/>
                <a:cs typeface="Arial"/>
              </a:rPr>
              <a:t>)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55">
                <a:latin typeface="Symbol"/>
                <a:cs typeface="Symbol"/>
              </a:rPr>
              <a:t>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95910">
              <a:lnSpc>
                <a:spcPts val="1085"/>
              </a:lnSpc>
              <a:tabLst>
                <a:tab pos="1796414" algn="l"/>
              </a:tabLst>
            </a:pPr>
            <a:r>
              <a:rPr dirty="0" sz="1050" spc="50" i="1">
                <a:latin typeface="Arial"/>
                <a:cs typeface="Arial"/>
              </a:rPr>
              <a:t>x</a:t>
            </a:r>
            <a:r>
              <a:rPr dirty="0" sz="1050" spc="50">
                <a:latin typeface="Symbol"/>
                <a:cs typeface="Symbol"/>
              </a:rPr>
              <a:t></a:t>
            </a:r>
            <a:r>
              <a:rPr dirty="0" sz="1050" spc="50">
                <a:latin typeface="Times New Roman"/>
                <a:cs typeface="Times New Roman"/>
              </a:rPr>
              <a:t>	</a:t>
            </a:r>
            <a:r>
              <a:rPr dirty="0" sz="1050" spc="50" i="1">
                <a:latin typeface="Arial"/>
                <a:cs typeface="Arial"/>
              </a:rPr>
              <a:t>x</a:t>
            </a:r>
            <a:r>
              <a:rPr dirty="0" sz="1050" spc="50">
                <a:latin typeface="Symbol"/>
                <a:cs typeface="Symbol"/>
              </a:rPr>
              <a:t></a:t>
            </a:r>
            <a:endParaRPr sz="10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800" spc="-5">
                <a:latin typeface="Calibri"/>
                <a:cs typeface="Calibri"/>
              </a:rPr>
              <a:t>3.	</a:t>
            </a:r>
            <a:r>
              <a:rPr dirty="0" sz="1800" spc="-15">
                <a:latin typeface="Calibri"/>
                <a:cs typeface="Calibri"/>
              </a:rPr>
              <a:t>F</a:t>
            </a:r>
            <a:r>
              <a:rPr dirty="0" baseline="-20833" sz="1800" spc="-22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fonction continue </a:t>
            </a:r>
            <a:r>
              <a:rPr dirty="0" sz="1800">
                <a:latin typeface="Calibri"/>
                <a:cs typeface="Calibri"/>
              </a:rPr>
              <a:t>à </a:t>
            </a:r>
            <a:r>
              <a:rPr dirty="0" sz="1800" spc="-15">
                <a:latin typeface="Calibri"/>
                <a:cs typeface="Calibri"/>
              </a:rPr>
              <a:t>droite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4725" y="3625338"/>
            <a:ext cx="217252" cy="250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0682" y="4187185"/>
            <a:ext cx="217252" cy="250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4586" y="5726727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 h="0">
                <a:moveTo>
                  <a:pt x="0" y="0"/>
                </a:moveTo>
                <a:lnTo>
                  <a:pt x="698709" y="0"/>
                </a:lnTo>
              </a:path>
            </a:pathLst>
          </a:custGeom>
          <a:ln w="9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92243" y="5713377"/>
            <a:ext cx="118745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30" i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3613" y="5713377"/>
            <a:ext cx="223012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24075" algn="l"/>
              </a:tabLst>
            </a:pPr>
            <a:r>
              <a:rPr dirty="0" sz="1050" spc="20" i="1">
                <a:latin typeface="Arial"/>
                <a:cs typeface="Arial"/>
              </a:rPr>
              <a:t>X </a:t>
            </a:r>
            <a:r>
              <a:rPr dirty="0" sz="1050" spc="20" i="1">
                <a:latin typeface="Arial"/>
                <a:cs typeface="Arial"/>
              </a:rPr>
              <a:t>	</a:t>
            </a:r>
            <a:r>
              <a:rPr dirty="0" sz="1050" spc="30" i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6531" y="5556260"/>
            <a:ext cx="77978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45" i="1">
                <a:latin typeface="Arial"/>
                <a:cs typeface="Arial"/>
              </a:rPr>
              <a:t>F  </a:t>
            </a:r>
            <a:r>
              <a:rPr dirty="0" sz="1800" spc="105">
                <a:latin typeface="Arial"/>
                <a:cs typeface="Arial"/>
              </a:rPr>
              <a:t>(</a:t>
            </a:r>
            <a:r>
              <a:rPr dirty="0" sz="1800" spc="105" i="1">
                <a:latin typeface="Arial"/>
                <a:cs typeface="Arial"/>
              </a:rPr>
              <a:t>x</a:t>
            </a:r>
            <a:r>
              <a:rPr dirty="0" sz="1800" spc="105">
                <a:latin typeface="Arial"/>
                <a:cs typeface="Arial"/>
              </a:rPr>
              <a:t>)</a:t>
            </a:r>
            <a:r>
              <a:rPr dirty="0" sz="1800" spc="-355">
                <a:latin typeface="Arial"/>
                <a:cs typeface="Arial"/>
              </a:rPr>
              <a:t> </a:t>
            </a:r>
            <a:r>
              <a:rPr dirty="0" sz="1800" spc="4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9421" y="5556260"/>
            <a:ext cx="2647315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3360" algn="l"/>
                <a:tab pos="2325370" algn="l"/>
              </a:tabLst>
            </a:pPr>
            <a:r>
              <a:rPr dirty="0" sz="1800" spc="20" i="1">
                <a:latin typeface="Arial"/>
                <a:cs typeface="Arial"/>
              </a:rPr>
              <a:t>f</a:t>
            </a:r>
            <a:r>
              <a:rPr dirty="0" sz="1800" spc="20" i="1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145" i="1">
                <a:latin typeface="Arial"/>
                <a:cs typeface="Arial"/>
              </a:rPr>
              <a:t>u</a:t>
            </a:r>
            <a:r>
              <a:rPr dirty="0" sz="1800" spc="140">
                <a:latin typeface="Arial"/>
                <a:cs typeface="Arial"/>
              </a:rPr>
              <a:t>)</a:t>
            </a:r>
            <a:r>
              <a:rPr dirty="0" sz="1800" spc="25" i="1">
                <a:latin typeface="Arial"/>
                <a:cs typeface="Arial"/>
              </a:rPr>
              <a:t>d</a:t>
            </a:r>
            <a:r>
              <a:rPr dirty="0" sz="1800" spc="40" i="1">
                <a:latin typeface="Arial"/>
                <a:cs typeface="Arial"/>
              </a:rPr>
              <a:t>u</a:t>
            </a:r>
            <a:r>
              <a:rPr dirty="0" sz="1800" spc="40" i="1">
                <a:latin typeface="Arial"/>
                <a:cs typeface="Arial"/>
              </a:rPr>
              <a:t> </a:t>
            </a:r>
            <a:r>
              <a:rPr dirty="0" sz="1800" spc="75">
                <a:latin typeface="Symbol"/>
                <a:cs typeface="Symbol"/>
              </a:rPr>
              <a:t>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baseline="35493" sz="2700" spc="-15">
                <a:latin typeface="Symbol"/>
                <a:cs typeface="Symbol"/>
              </a:rPr>
              <a:t></a:t>
            </a:r>
            <a:r>
              <a:rPr dirty="0" baseline="35493" sz="2700" spc="-44" i="1">
                <a:latin typeface="Arial"/>
                <a:cs typeface="Arial"/>
              </a:rPr>
              <a:t>F</a:t>
            </a:r>
            <a:r>
              <a:rPr dirty="0" baseline="37037" sz="1575" spc="44" i="1">
                <a:latin typeface="Arial"/>
                <a:cs typeface="Arial"/>
              </a:rPr>
              <a:t>X</a:t>
            </a:r>
            <a:r>
              <a:rPr dirty="0" baseline="37037" sz="1575" spc="-37" i="1">
                <a:latin typeface="Arial"/>
                <a:cs typeface="Arial"/>
              </a:rPr>
              <a:t> </a:t>
            </a:r>
            <a:r>
              <a:rPr dirty="0" baseline="35493" sz="2700" spc="217">
                <a:latin typeface="Arial"/>
                <a:cs typeface="Arial"/>
              </a:rPr>
              <a:t>(</a:t>
            </a:r>
            <a:r>
              <a:rPr dirty="0" baseline="35493" sz="2700" spc="225" i="1">
                <a:latin typeface="Arial"/>
                <a:cs typeface="Arial"/>
              </a:rPr>
              <a:t>x</a:t>
            </a:r>
            <a:r>
              <a:rPr dirty="0" baseline="35493" sz="2700" spc="37">
                <a:latin typeface="Arial"/>
                <a:cs typeface="Arial"/>
              </a:rPr>
              <a:t>)</a:t>
            </a:r>
            <a:r>
              <a:rPr dirty="0" baseline="35493" sz="2700" spc="75">
                <a:latin typeface="Arial"/>
                <a:cs typeface="Arial"/>
              </a:rPr>
              <a:t> </a:t>
            </a:r>
            <a:r>
              <a:rPr dirty="0" sz="1800" spc="40">
                <a:latin typeface="Symbol"/>
                <a:cs typeface="Symbol"/>
              </a:rPr>
              <a:t>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20" i="1">
                <a:latin typeface="Arial"/>
                <a:cs typeface="Arial"/>
              </a:rPr>
              <a:t>f</a:t>
            </a:r>
            <a:r>
              <a:rPr dirty="0" sz="1800" i="1">
                <a:latin typeface="Arial"/>
                <a:cs typeface="Arial"/>
              </a:rPr>
              <a:t>	</a:t>
            </a:r>
            <a:r>
              <a:rPr dirty="0" sz="1800" spc="130">
                <a:latin typeface="Arial"/>
                <a:cs typeface="Arial"/>
              </a:rPr>
              <a:t>(</a:t>
            </a:r>
            <a:r>
              <a:rPr dirty="0" sz="1800" spc="165" i="1">
                <a:latin typeface="Arial"/>
                <a:cs typeface="Arial"/>
              </a:rPr>
              <a:t>x</a:t>
            </a:r>
            <a:r>
              <a:rPr dirty="0" sz="1800" spc="2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1310" y="5736727"/>
            <a:ext cx="257810" cy="285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Symbol"/>
                <a:cs typeface="Symbol"/>
              </a:rPr>
              <a:t></a:t>
            </a:r>
            <a:r>
              <a:rPr dirty="0" sz="1800" spc="35" i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535" y="5524919"/>
            <a:ext cx="26797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3335">
              <a:lnSpc>
                <a:spcPts val="3105"/>
              </a:lnSpc>
            </a:pPr>
            <a:r>
              <a:rPr dirty="0" sz="2700" spc="30">
                <a:latin typeface="Symbol"/>
                <a:cs typeface="Symbol"/>
              </a:rPr>
              <a:t></a:t>
            </a:r>
            <a:endParaRPr sz="2700">
              <a:latin typeface="Symbol"/>
              <a:cs typeface="Symbol"/>
            </a:endParaRPr>
          </a:p>
          <a:p>
            <a:pPr algn="ctr">
              <a:lnSpc>
                <a:spcPts val="1125"/>
              </a:lnSpc>
            </a:pPr>
            <a:r>
              <a:rPr dirty="0" sz="1050" spc="95" i="1">
                <a:latin typeface="Arial"/>
                <a:cs typeface="Arial"/>
              </a:rPr>
              <a:t>u</a:t>
            </a:r>
            <a:r>
              <a:rPr dirty="0" sz="1050" spc="100">
                <a:latin typeface="Symbol"/>
                <a:cs typeface="Symbol"/>
              </a:rPr>
              <a:t></a:t>
            </a:r>
            <a:r>
              <a:rPr dirty="0" sz="1050" spc="20" i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84189" y="2348864"/>
            <a:ext cx="2340737" cy="1463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63643" y="1605187"/>
            <a:ext cx="847908" cy="36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4401" y="980424"/>
            <a:ext cx="8982710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21435" marR="5080" indent="-1308735">
              <a:lnSpc>
                <a:spcPct val="105700"/>
              </a:lnSpc>
              <a:buFont typeface="Arial"/>
              <a:buChar char="•"/>
              <a:tabLst>
                <a:tab pos="14414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Soit (Ω,</a:t>
            </a:r>
            <a:r>
              <a:rPr dirty="0" sz="1800" spc="-5">
                <a:latin typeface="Blackadder ITC"/>
                <a:cs typeface="Blackadder ITC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) </a:t>
            </a:r>
            <a:r>
              <a:rPr dirty="0" sz="1800" spc="-20">
                <a:latin typeface="Calibri"/>
                <a:cs typeface="Calibri"/>
              </a:rPr>
              <a:t>l’espace </a:t>
            </a:r>
            <a:r>
              <a:rPr dirty="0" sz="1800" spc="-5">
                <a:latin typeface="Calibri"/>
                <a:cs typeface="Calibri"/>
              </a:rPr>
              <a:t>probabilisée </a:t>
            </a:r>
            <a:r>
              <a:rPr dirty="0" sz="1800" spc="-10">
                <a:latin typeface="Calibri"/>
                <a:cs typeface="Calibri"/>
              </a:rPr>
              <a:t>fondamental et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40">
                <a:latin typeface="Calibri"/>
                <a:cs typeface="Calibri"/>
              </a:rPr>
              <a:t>VA </a:t>
            </a:r>
            <a:r>
              <a:rPr dirty="0" sz="1800" spc="-5">
                <a:latin typeface="Calibri"/>
                <a:cs typeface="Calibri"/>
              </a:rPr>
              <a:t>définie </a:t>
            </a:r>
            <a:r>
              <a:rPr dirty="0" sz="1800">
                <a:latin typeface="Calibri"/>
                <a:cs typeface="Calibri"/>
              </a:rPr>
              <a:t>sur </a:t>
            </a:r>
            <a:r>
              <a:rPr dirty="0" sz="1800" spc="-5">
                <a:latin typeface="Calibri"/>
                <a:cs typeface="Calibri"/>
              </a:rPr>
              <a:t>Ω. On </a:t>
            </a:r>
            <a:r>
              <a:rPr dirty="0" sz="1800">
                <a:latin typeface="Calibri"/>
                <a:cs typeface="Calibri"/>
              </a:rPr>
              <a:t>appel 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 spc="-5">
                <a:latin typeface="Calibri"/>
                <a:cs typeface="Calibri"/>
              </a:rPr>
              <a:t>de répartition de X, la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 i="1">
                <a:latin typeface="Calibri"/>
                <a:cs typeface="Calibri"/>
              </a:rPr>
              <a:t>F</a:t>
            </a:r>
            <a:r>
              <a:rPr dirty="0" baseline="-20833" sz="1800" b="1">
                <a:latin typeface="Calibri"/>
                <a:cs typeface="Calibri"/>
              </a:rPr>
              <a:t>X </a:t>
            </a:r>
            <a:r>
              <a:rPr dirty="0" sz="1800" spc="-65">
                <a:latin typeface="Calibri"/>
                <a:cs typeface="Calibri"/>
              </a:rPr>
              <a:t>défini</a:t>
            </a:r>
            <a:r>
              <a:rPr dirty="0" baseline="-43859" sz="1425" spc="-97" i="1">
                <a:latin typeface="Arial"/>
                <a:cs typeface="Arial"/>
              </a:rPr>
              <a:t>x</a:t>
            </a:r>
            <a:r>
              <a:rPr dirty="0" sz="1800" spc="-65">
                <a:latin typeface="Calibri"/>
                <a:cs typeface="Calibri"/>
              </a:rPr>
              <a:t>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6"/>
              </a:rPr>
              <a:t>ahmad.karfoul@univ-rennes1.fr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67109" y="1536667"/>
            <a:ext cx="3558540" cy="57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6195">
              <a:lnSpc>
                <a:spcPct val="100000"/>
              </a:lnSpc>
              <a:tabLst>
                <a:tab pos="692150" algn="l"/>
              </a:tabLst>
            </a:pPr>
            <a:r>
              <a:rPr dirty="0" sz="1650" spc="10">
                <a:latin typeface="Symbol"/>
                <a:cs typeface="Symbol"/>
              </a:rPr>
              <a:t></a:t>
            </a:r>
            <a:r>
              <a:rPr dirty="0" sz="1650" spc="10" i="1">
                <a:latin typeface="Arial"/>
                <a:cs typeface="Arial"/>
              </a:rPr>
              <a:t>x</a:t>
            </a:r>
            <a:r>
              <a:rPr dirty="0" sz="1650" spc="-140" i="1">
                <a:latin typeface="Arial"/>
                <a:cs typeface="Arial"/>
              </a:rPr>
              <a:t> </a:t>
            </a:r>
            <a:r>
              <a:rPr dirty="0" sz="1650" spc="40">
                <a:latin typeface="Symbol"/>
                <a:cs typeface="Symbol"/>
              </a:rPr>
              <a:t></a:t>
            </a:r>
            <a:r>
              <a:rPr dirty="0" sz="1650" spc="40">
                <a:latin typeface="Times New Roman"/>
                <a:cs typeface="Times New Roman"/>
              </a:rPr>
              <a:t>	</a:t>
            </a:r>
            <a:r>
              <a:rPr dirty="0" sz="1650" spc="15">
                <a:latin typeface="Arial"/>
                <a:cs typeface="Arial"/>
              </a:rPr>
              <a:t>, </a:t>
            </a:r>
            <a:r>
              <a:rPr dirty="0" sz="1650" spc="-5" i="1">
                <a:latin typeface="Arial"/>
                <a:cs typeface="Arial"/>
              </a:rPr>
              <a:t>F</a:t>
            </a:r>
            <a:r>
              <a:rPr dirty="0" baseline="-26315" sz="1425" spc="-7" i="1">
                <a:latin typeface="Arial"/>
                <a:cs typeface="Arial"/>
              </a:rPr>
              <a:t>X </a:t>
            </a:r>
            <a:r>
              <a:rPr dirty="0" sz="1650" spc="90">
                <a:latin typeface="Arial"/>
                <a:cs typeface="Arial"/>
              </a:rPr>
              <a:t>(</a:t>
            </a:r>
            <a:r>
              <a:rPr dirty="0" sz="1650" spc="90" i="1">
                <a:latin typeface="Arial"/>
                <a:cs typeface="Arial"/>
              </a:rPr>
              <a:t>x</a:t>
            </a:r>
            <a:r>
              <a:rPr dirty="0" sz="1650" spc="90">
                <a:latin typeface="Arial"/>
                <a:cs typeface="Arial"/>
              </a:rPr>
              <a:t>) </a:t>
            </a:r>
            <a:r>
              <a:rPr dirty="0" sz="1650" spc="30">
                <a:latin typeface="Symbol"/>
                <a:cs typeface="Symbol"/>
              </a:rPr>
              <a:t></a:t>
            </a:r>
            <a:r>
              <a:rPr dirty="0" sz="1650" spc="30">
                <a:latin typeface="Times New Roman"/>
                <a:cs typeface="Times New Roman"/>
              </a:rPr>
              <a:t> </a:t>
            </a:r>
            <a:r>
              <a:rPr dirty="0" sz="1650" spc="-25" i="1">
                <a:latin typeface="Arial"/>
                <a:cs typeface="Arial"/>
              </a:rPr>
              <a:t>P</a:t>
            </a:r>
            <a:r>
              <a:rPr dirty="0" baseline="-26315" sz="1425" spc="-37" i="1">
                <a:latin typeface="Arial"/>
                <a:cs typeface="Arial"/>
              </a:rPr>
              <a:t>X </a:t>
            </a:r>
            <a:r>
              <a:rPr dirty="0" sz="1650" spc="90">
                <a:latin typeface="Arial"/>
                <a:cs typeface="Arial"/>
              </a:rPr>
              <a:t>(</a:t>
            </a:r>
            <a:r>
              <a:rPr dirty="0" sz="1650" spc="90" i="1">
                <a:latin typeface="Arial"/>
                <a:cs typeface="Arial"/>
              </a:rPr>
              <a:t>x</a:t>
            </a:r>
            <a:r>
              <a:rPr dirty="0" sz="1650" spc="90">
                <a:latin typeface="Arial"/>
                <a:cs typeface="Arial"/>
              </a:rPr>
              <a:t>) </a:t>
            </a:r>
            <a:r>
              <a:rPr dirty="0" sz="1650" spc="30">
                <a:latin typeface="Symbol"/>
                <a:cs typeface="Symbol"/>
              </a:rPr>
              <a:t></a:t>
            </a:r>
            <a:r>
              <a:rPr dirty="0" sz="1650" spc="30">
                <a:latin typeface="Times New Roman"/>
                <a:cs typeface="Times New Roman"/>
              </a:rPr>
              <a:t> </a:t>
            </a:r>
            <a:r>
              <a:rPr dirty="0" sz="1650" spc="55" i="1">
                <a:latin typeface="Arial"/>
                <a:cs typeface="Arial"/>
              </a:rPr>
              <a:t>P</a:t>
            </a:r>
            <a:r>
              <a:rPr dirty="0" sz="1650" spc="55">
                <a:latin typeface="Arial"/>
                <a:cs typeface="Arial"/>
              </a:rPr>
              <a:t>(</a:t>
            </a:r>
            <a:r>
              <a:rPr dirty="0" sz="1650" spc="-395">
                <a:latin typeface="Arial"/>
                <a:cs typeface="Arial"/>
              </a:rPr>
              <a:t> </a:t>
            </a:r>
            <a:r>
              <a:rPr dirty="0" sz="1650" spc="35" i="1">
                <a:latin typeface="Arial"/>
                <a:cs typeface="Arial"/>
              </a:rPr>
              <a:t>X </a:t>
            </a:r>
            <a:r>
              <a:rPr dirty="0" sz="1650" spc="30">
                <a:latin typeface="Symbol"/>
                <a:cs typeface="Symbol"/>
              </a:rPr>
              <a:t></a:t>
            </a:r>
            <a:r>
              <a:rPr dirty="0" sz="1650" spc="30">
                <a:latin typeface="Times New Roman"/>
                <a:cs typeface="Times New Roman"/>
              </a:rPr>
              <a:t> </a:t>
            </a:r>
            <a:r>
              <a:rPr dirty="0" sz="1650" spc="75" i="1">
                <a:latin typeface="Arial"/>
                <a:cs typeface="Arial"/>
              </a:rPr>
              <a:t>x</a:t>
            </a:r>
            <a:r>
              <a:rPr dirty="0" sz="1650" spc="75">
                <a:latin typeface="Arial"/>
                <a:cs typeface="Arial"/>
              </a:rPr>
              <a:t>) </a:t>
            </a:r>
            <a:r>
              <a:rPr dirty="0" sz="1650" spc="30">
                <a:latin typeface="Symbol"/>
                <a:cs typeface="Symbol"/>
              </a:rPr>
              <a:t></a:t>
            </a:r>
            <a:r>
              <a:rPr dirty="0" sz="1650" spc="30">
                <a:latin typeface="Times New Roman"/>
                <a:cs typeface="Times New Roman"/>
              </a:rPr>
              <a:t> </a:t>
            </a:r>
            <a:r>
              <a:rPr dirty="0" baseline="-13605" sz="3675" spc="44">
                <a:latin typeface="Symbol"/>
                <a:cs typeface="Symbol"/>
              </a:rPr>
              <a:t></a:t>
            </a:r>
            <a:endParaRPr baseline="-13605" sz="3675">
              <a:latin typeface="Symbol"/>
              <a:cs typeface="Symbol"/>
            </a:endParaRPr>
          </a:p>
          <a:p>
            <a:pPr algn="r" marR="5080">
              <a:lnSpc>
                <a:spcPct val="100000"/>
              </a:lnSpc>
              <a:spcBef>
                <a:spcPts val="355"/>
              </a:spcBef>
            </a:pPr>
            <a:r>
              <a:rPr dirty="0" sz="950" spc="5">
                <a:latin typeface="Symbol"/>
                <a:cs typeface="Symbol"/>
              </a:rPr>
              <a:t>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7474" y="1638267"/>
            <a:ext cx="67373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 i="1">
                <a:latin typeface="Arial"/>
                <a:cs typeface="Arial"/>
              </a:rPr>
              <a:t>f</a:t>
            </a:r>
            <a:r>
              <a:rPr dirty="0" sz="1650" spc="-265" i="1">
                <a:latin typeface="Arial"/>
                <a:cs typeface="Arial"/>
              </a:rPr>
              <a:t> </a:t>
            </a:r>
            <a:r>
              <a:rPr dirty="0" sz="1650" spc="15">
                <a:latin typeface="Arial"/>
                <a:cs typeface="Arial"/>
              </a:rPr>
              <a:t>(</a:t>
            </a:r>
            <a:r>
              <a:rPr dirty="0" sz="1650" spc="-305">
                <a:latin typeface="Arial"/>
                <a:cs typeface="Arial"/>
              </a:rPr>
              <a:t> </a:t>
            </a:r>
            <a:r>
              <a:rPr dirty="0" sz="1650" spc="35" i="1">
                <a:latin typeface="Arial"/>
                <a:cs typeface="Arial"/>
              </a:rPr>
              <a:t>X</a:t>
            </a:r>
            <a:r>
              <a:rPr dirty="0" sz="1650" spc="-275" i="1">
                <a:latin typeface="Arial"/>
                <a:cs typeface="Arial"/>
              </a:rPr>
              <a:t> </a:t>
            </a:r>
            <a:r>
              <a:rPr dirty="0" sz="1650" spc="-5">
                <a:latin typeface="Arial"/>
                <a:cs typeface="Arial"/>
              </a:rPr>
              <a:t>)</a:t>
            </a:r>
            <a:r>
              <a:rPr dirty="0" sz="1650" spc="-5" i="1">
                <a:latin typeface="Arial"/>
                <a:cs typeface="Arial"/>
              </a:rPr>
              <a:t>dx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90255" y="1539947"/>
            <a:ext cx="277086" cy="33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6787" y="3012055"/>
            <a:ext cx="890372" cy="4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8267" y="4254372"/>
            <a:ext cx="4053840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Remarque 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Un </a:t>
            </a:r>
            <a:r>
              <a:rPr dirty="0" sz="1800" spc="-10">
                <a:latin typeface="Calibri"/>
                <a:cs typeface="Calibri"/>
              </a:rPr>
              <a:t>borélien </a:t>
            </a:r>
            <a:r>
              <a:rPr dirty="0" sz="1800" spc="-5">
                <a:latin typeface="Calibri"/>
                <a:cs typeface="Calibri"/>
              </a:rPr>
              <a:t>dans une tribu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6713" y="4254372"/>
            <a:ext cx="237299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pave </a:t>
            </a:r>
            <a:r>
              <a:rPr dirty="0" sz="1800" spc="-5">
                <a:latin typeface="Calibri"/>
                <a:cs typeface="Calibri"/>
              </a:rPr>
              <a:t>de  la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0604" y="4561885"/>
            <a:ext cx="1728470" cy="48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831" sz="4350" spc="-652">
                <a:latin typeface="Symbol"/>
                <a:cs typeface="Symbol"/>
              </a:rPr>
              <a:t></a:t>
            </a:r>
            <a:r>
              <a:rPr dirty="0" sz="2100" spc="-280">
                <a:latin typeface="Symbol"/>
                <a:cs typeface="Symbol"/>
              </a:rPr>
              <a:t></a:t>
            </a:r>
            <a:r>
              <a:rPr dirty="0" sz="2100" spc="-420">
                <a:latin typeface="Symbol"/>
                <a:cs typeface="Symbol"/>
              </a:rPr>
              <a:t></a:t>
            </a:r>
            <a:r>
              <a:rPr dirty="0" sz="2100" spc="-120">
                <a:latin typeface="Arial"/>
                <a:cs typeface="Arial"/>
              </a:rPr>
              <a:t>,</a:t>
            </a:r>
            <a:r>
              <a:rPr dirty="0" sz="2100" spc="-350">
                <a:latin typeface="Arial"/>
                <a:cs typeface="Arial"/>
              </a:rPr>
              <a:t> </a:t>
            </a:r>
            <a:r>
              <a:rPr dirty="0" sz="2100" spc="-300" i="1">
                <a:latin typeface="Arial"/>
                <a:cs typeface="Arial"/>
              </a:rPr>
              <a:t>X</a:t>
            </a:r>
            <a:r>
              <a:rPr dirty="0" baseline="-25462" sz="1800" spc="-89">
                <a:latin typeface="Arial"/>
                <a:cs typeface="Arial"/>
              </a:rPr>
              <a:t>1</a:t>
            </a:r>
            <a:r>
              <a:rPr dirty="0" baseline="-3831" sz="4350" spc="-502">
                <a:latin typeface="Symbol"/>
                <a:cs typeface="Symbol"/>
              </a:rPr>
              <a:t></a:t>
            </a:r>
            <a:r>
              <a:rPr dirty="0" sz="2100" spc="-235">
                <a:latin typeface="Symbol"/>
                <a:cs typeface="Symbol"/>
              </a:rPr>
              <a:t></a:t>
            </a:r>
            <a:r>
              <a:rPr dirty="0" sz="2100" spc="-315">
                <a:latin typeface="Times New Roman"/>
                <a:cs typeface="Times New Roman"/>
              </a:rPr>
              <a:t> </a:t>
            </a:r>
            <a:r>
              <a:rPr dirty="0" baseline="-3831" sz="4350" spc="-652">
                <a:latin typeface="Symbol"/>
                <a:cs typeface="Symbol"/>
              </a:rPr>
              <a:t></a:t>
            </a:r>
            <a:r>
              <a:rPr dirty="0" sz="2100" spc="-280">
                <a:latin typeface="Symbol"/>
                <a:cs typeface="Symbol"/>
              </a:rPr>
              <a:t></a:t>
            </a:r>
            <a:r>
              <a:rPr dirty="0" sz="2100" spc="-420">
                <a:latin typeface="Symbol"/>
                <a:cs typeface="Symbol"/>
              </a:rPr>
              <a:t></a:t>
            </a:r>
            <a:r>
              <a:rPr dirty="0" sz="2100" spc="-120">
                <a:latin typeface="Arial"/>
                <a:cs typeface="Arial"/>
              </a:rPr>
              <a:t>,</a:t>
            </a:r>
            <a:r>
              <a:rPr dirty="0" sz="2100" spc="-350">
                <a:latin typeface="Arial"/>
                <a:cs typeface="Arial"/>
              </a:rPr>
              <a:t> </a:t>
            </a:r>
            <a:r>
              <a:rPr dirty="0" sz="2100" spc="-225" i="1">
                <a:latin typeface="Arial"/>
                <a:cs typeface="Arial"/>
              </a:rPr>
              <a:t>X</a:t>
            </a:r>
            <a:r>
              <a:rPr dirty="0" baseline="-25462" sz="1800" spc="-187">
                <a:latin typeface="Arial"/>
                <a:cs typeface="Arial"/>
              </a:rPr>
              <a:t>2</a:t>
            </a:r>
            <a:r>
              <a:rPr dirty="0" baseline="-25462" sz="1800" spc="-225">
                <a:latin typeface="Arial"/>
                <a:cs typeface="Arial"/>
              </a:rPr>
              <a:t> </a:t>
            </a:r>
            <a:r>
              <a:rPr dirty="0" baseline="-3831" sz="4350" spc="-509">
                <a:latin typeface="Symbol"/>
                <a:cs typeface="Symbol"/>
              </a:rPr>
              <a:t></a:t>
            </a:r>
            <a:r>
              <a:rPr dirty="0" sz="2100" spc="-235">
                <a:latin typeface="Symbol"/>
                <a:cs typeface="Symbol"/>
              </a:rPr>
              <a:t>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0889" y="4561885"/>
            <a:ext cx="916305" cy="48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235">
                <a:latin typeface="Symbol"/>
                <a:cs typeface="Symbol"/>
              </a:rPr>
              <a:t></a:t>
            </a:r>
            <a:r>
              <a:rPr dirty="0" sz="2100" spc="-235">
                <a:latin typeface="Times New Roman"/>
                <a:cs typeface="Times New Roman"/>
              </a:rPr>
              <a:t> </a:t>
            </a:r>
            <a:r>
              <a:rPr dirty="0" baseline="-3831" sz="4350" spc="-472">
                <a:latin typeface="Symbol"/>
                <a:cs typeface="Symbol"/>
              </a:rPr>
              <a:t></a:t>
            </a:r>
            <a:r>
              <a:rPr dirty="0" sz="2100" spc="-315">
                <a:latin typeface="Symbol"/>
                <a:cs typeface="Symbol"/>
              </a:rPr>
              <a:t></a:t>
            </a:r>
            <a:r>
              <a:rPr dirty="0" sz="2100" spc="-315">
                <a:latin typeface="Arial"/>
                <a:cs typeface="Arial"/>
              </a:rPr>
              <a:t>,</a:t>
            </a:r>
            <a:r>
              <a:rPr dirty="0" sz="2100" spc="-509">
                <a:latin typeface="Arial"/>
                <a:cs typeface="Arial"/>
              </a:rPr>
              <a:t> </a:t>
            </a:r>
            <a:r>
              <a:rPr dirty="0" sz="2100" spc="-200" i="1">
                <a:latin typeface="Arial"/>
                <a:cs typeface="Arial"/>
              </a:rPr>
              <a:t>X</a:t>
            </a:r>
            <a:r>
              <a:rPr dirty="0" baseline="-25462" sz="1800" spc="-300" i="1">
                <a:latin typeface="Arial"/>
                <a:cs typeface="Arial"/>
              </a:rPr>
              <a:t>N  </a:t>
            </a:r>
            <a:r>
              <a:rPr dirty="0" baseline="-3831" sz="4350" spc="-630">
                <a:latin typeface="Symbol"/>
                <a:cs typeface="Symbol"/>
              </a:rPr>
              <a:t></a:t>
            </a:r>
            <a:endParaRPr baseline="-3831" sz="43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4608" y="4642296"/>
            <a:ext cx="816386" cy="43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93876" y="4193317"/>
            <a:ext cx="11239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8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2298" y="4176721"/>
            <a:ext cx="291646" cy="331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85591" y="1092453"/>
            <a:ext cx="10985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0355" y="1123092"/>
            <a:ext cx="11557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6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401" y="1092453"/>
            <a:ext cx="251079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2425" indent="-339725">
              <a:lnSpc>
                <a:spcPct val="100000"/>
              </a:lnSpc>
              <a:buFont typeface="Wingdings"/>
              <a:buChar char=""/>
              <a:tabLst>
                <a:tab pos="353060" algn="l"/>
              </a:tabLst>
            </a:pPr>
            <a:r>
              <a:rPr dirty="0" sz="2400" b="1">
                <a:latin typeface="Calibri"/>
                <a:cs typeface="Calibri"/>
              </a:rPr>
              <a:t>Cas </a:t>
            </a:r>
            <a:r>
              <a:rPr dirty="0" sz="2400" spc="-10" b="1">
                <a:latin typeface="Calibri"/>
                <a:cs typeface="Calibri"/>
              </a:rPr>
              <a:t>d’une </a:t>
            </a:r>
            <a:r>
              <a:rPr dirty="0" sz="2400" spc="-70" b="1">
                <a:latin typeface="Calibri"/>
                <a:cs typeface="Calibri"/>
              </a:rPr>
              <a:t>VA  </a:t>
            </a:r>
            <a:r>
              <a:rPr dirty="0" sz="2100" spc="-285" b="1" i="1">
                <a:latin typeface="Arial"/>
                <a:cs typeface="Arial"/>
              </a:rPr>
              <a:t>X</a:t>
            </a:r>
            <a:r>
              <a:rPr dirty="0" sz="2100" spc="-220" b="1" i="1">
                <a:latin typeface="Arial"/>
                <a:cs typeface="Arial"/>
              </a:rPr>
              <a:t> </a:t>
            </a:r>
            <a:r>
              <a:rPr dirty="0" sz="2100" spc="-305">
                <a:latin typeface="Symbol"/>
                <a:cs typeface="Symbol"/>
              </a:rPr>
              <a:t>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38749" y="1106496"/>
            <a:ext cx="277086" cy="331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60257" y="2276863"/>
            <a:ext cx="1060018" cy="4414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8267" y="1526733"/>
            <a:ext cx="8518525" cy="186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7930" marR="5080" indent="-1205230">
              <a:lnSpc>
                <a:spcPct val="102400"/>
              </a:lnSpc>
              <a:buFont typeface="Arial"/>
              <a:buChar char="•"/>
              <a:tabLst>
                <a:tab pos="144145" algn="l"/>
                <a:tab pos="5018405" algn="l"/>
                <a:tab pos="518604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Une </a:t>
            </a:r>
            <a:r>
              <a:rPr dirty="0" sz="1800" spc="-15" b="1">
                <a:latin typeface="Calibri"/>
                <a:cs typeface="Calibri"/>
              </a:rPr>
              <a:t>Variable </a:t>
            </a:r>
            <a:r>
              <a:rPr dirty="0" sz="1800" spc="-10" b="1">
                <a:latin typeface="Calibri"/>
                <a:cs typeface="Calibri"/>
              </a:rPr>
              <a:t>Aléatoire </a:t>
            </a:r>
            <a:r>
              <a:rPr dirty="0" sz="1800" spc="-20" b="1">
                <a:latin typeface="Calibri"/>
                <a:cs typeface="Calibri"/>
              </a:rPr>
              <a:t>(VA), </a:t>
            </a:r>
            <a:r>
              <a:rPr dirty="0" sz="1800" spc="-5" b="1">
                <a:latin typeface="Calibri"/>
                <a:cs typeface="Calibri"/>
              </a:rPr>
              <a:t>notée </a:t>
            </a:r>
            <a:r>
              <a:rPr dirty="0" sz="1800" b="1">
                <a:latin typeface="Calibri"/>
                <a:cs typeface="Calibri"/>
              </a:rPr>
              <a:t>,</a:t>
            </a:r>
            <a:r>
              <a:rPr dirty="0" sz="1800" spc="-200" b="1">
                <a:latin typeface="Calibri"/>
                <a:cs typeface="Calibri"/>
              </a:rPr>
              <a:t> </a:t>
            </a:r>
            <a:r>
              <a:rPr dirty="0" baseline="-5291" sz="3150" spc="-427" b="1" i="1">
                <a:latin typeface="Arial"/>
                <a:cs typeface="Arial"/>
              </a:rPr>
              <a:t>X</a:t>
            </a:r>
            <a:r>
              <a:rPr dirty="0" baseline="-5291" sz="3150" spc="-172" b="1" i="1">
                <a:latin typeface="Arial"/>
                <a:cs typeface="Arial"/>
              </a:rPr>
              <a:t> </a:t>
            </a:r>
            <a:r>
              <a:rPr dirty="0" baseline="-5291" sz="3150" spc="-457">
                <a:latin typeface="Symbol"/>
                <a:cs typeface="Symbol"/>
              </a:rPr>
              <a:t></a:t>
            </a:r>
            <a:r>
              <a:rPr dirty="0" baseline="-5291" sz="3150" spc="-457">
                <a:latin typeface="Times New Roman"/>
                <a:cs typeface="Times New Roman"/>
              </a:rPr>
              <a:t>		</a:t>
            </a:r>
            <a:r>
              <a:rPr dirty="0" baseline="34722" sz="1800" spc="-247" i="1">
                <a:latin typeface="Arial"/>
                <a:cs typeface="Arial"/>
              </a:rPr>
              <a:t>N   </a:t>
            </a:r>
            <a:r>
              <a:rPr dirty="0" sz="1800" b="1">
                <a:latin typeface="Calibri"/>
                <a:cs typeface="Calibri"/>
              </a:rPr>
              <a:t>sur un espace </a:t>
            </a:r>
            <a:r>
              <a:rPr dirty="0" sz="1800" spc="-10" b="1">
                <a:latin typeface="Calibri"/>
                <a:cs typeface="Calibri"/>
              </a:rPr>
              <a:t>probabilisé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(Ω,</a:t>
            </a:r>
            <a:r>
              <a:rPr dirty="0" sz="1800" spc="-120" b="1">
                <a:latin typeface="Calibri"/>
                <a:cs typeface="Calibri"/>
              </a:rPr>
              <a:t> </a:t>
            </a:r>
            <a:r>
              <a:rPr dirty="0" sz="1800" spc="-5" b="1">
                <a:latin typeface="Blackadder ITC"/>
                <a:cs typeface="Blackadder ITC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 b="1">
                <a:latin typeface="Calibri"/>
                <a:cs typeface="Calibri"/>
              </a:rPr>
              <a:t>)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est </a:t>
            </a:r>
            <a:r>
              <a:rPr dirty="0" sz="1800" b="1">
                <a:latin typeface="Calibri"/>
                <a:cs typeface="Calibri"/>
              </a:rPr>
              <a:t>une </a:t>
            </a:r>
            <a:r>
              <a:rPr dirty="0" sz="1800" spc="-5" b="1">
                <a:latin typeface="Calibri"/>
                <a:cs typeface="Calibri"/>
              </a:rPr>
              <a:t>application définie </a:t>
            </a:r>
            <a:r>
              <a:rPr dirty="0" sz="1800" b="1">
                <a:latin typeface="Calibri"/>
                <a:cs typeface="Calibri"/>
              </a:rPr>
              <a:t>sur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Ω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dans	</a:t>
            </a:r>
            <a:r>
              <a:rPr dirty="0" baseline="43981" sz="1800" spc="-270" i="1">
                <a:latin typeface="Arial"/>
                <a:cs typeface="Arial"/>
              </a:rPr>
              <a:t>N  </a:t>
            </a:r>
            <a:r>
              <a:rPr dirty="0" sz="1800" spc="-5" b="1">
                <a:latin typeface="Calibri"/>
                <a:cs typeface="Calibri"/>
              </a:rPr>
              <a:t>telle </a:t>
            </a:r>
            <a:r>
              <a:rPr dirty="0" sz="1800" b="1">
                <a:latin typeface="Calibri"/>
                <a:cs typeface="Calibri"/>
              </a:rPr>
              <a:t>que</a:t>
            </a:r>
            <a:r>
              <a:rPr dirty="0" sz="1800" spc="-1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405380">
              <a:lnSpc>
                <a:spcPct val="100000"/>
              </a:lnSpc>
              <a:spcBef>
                <a:spcPts val="530"/>
              </a:spcBef>
              <a:tabLst>
                <a:tab pos="3401695" algn="l"/>
              </a:tabLst>
            </a:pPr>
            <a:r>
              <a:rPr dirty="0" sz="2100" spc="30">
                <a:latin typeface="Symbol"/>
                <a:cs typeface="Symbol"/>
              </a:rPr>
              <a:t></a:t>
            </a:r>
            <a:r>
              <a:rPr dirty="0" sz="2100" spc="30" i="1">
                <a:latin typeface="Arial"/>
                <a:cs typeface="Arial"/>
              </a:rPr>
              <a:t>B</a:t>
            </a:r>
            <a:r>
              <a:rPr dirty="0" baseline="43981" sz="1800" spc="44" i="1">
                <a:latin typeface="Arial"/>
                <a:cs typeface="Arial"/>
              </a:rPr>
              <a:t>N</a:t>
            </a:r>
            <a:r>
              <a:rPr dirty="0" baseline="43981" sz="1800" spc="359" i="1">
                <a:latin typeface="Arial"/>
                <a:cs typeface="Arial"/>
              </a:rPr>
              <a:t> </a:t>
            </a:r>
            <a:r>
              <a:rPr dirty="0" sz="2100" spc="55">
                <a:latin typeface="Symbol"/>
                <a:cs typeface="Symbol"/>
              </a:rPr>
              <a:t></a:t>
            </a:r>
            <a:r>
              <a:rPr dirty="0" sz="2100" spc="55">
                <a:latin typeface="Times New Roman"/>
                <a:cs typeface="Times New Roman"/>
              </a:rPr>
              <a:t>	</a:t>
            </a:r>
            <a:r>
              <a:rPr dirty="0" baseline="43981" sz="1800" spc="75" i="1">
                <a:latin typeface="Arial"/>
                <a:cs typeface="Arial"/>
              </a:rPr>
              <a:t>N</a:t>
            </a:r>
            <a:r>
              <a:rPr dirty="0" baseline="43981" sz="1800" spc="-277" i="1">
                <a:latin typeface="Arial"/>
                <a:cs typeface="Arial"/>
              </a:rPr>
              <a:t> </a:t>
            </a:r>
            <a:r>
              <a:rPr dirty="0" sz="2100" spc="20">
                <a:latin typeface="Arial"/>
                <a:cs typeface="Arial"/>
              </a:rPr>
              <a:t>,</a:t>
            </a:r>
            <a:r>
              <a:rPr dirty="0" sz="2100" spc="-235">
                <a:latin typeface="Arial"/>
                <a:cs typeface="Arial"/>
              </a:rPr>
              <a:t> </a:t>
            </a:r>
            <a:r>
              <a:rPr dirty="0" baseline="-2923" sz="4275" spc="-284">
                <a:latin typeface="Symbol"/>
                <a:cs typeface="Symbol"/>
              </a:rPr>
              <a:t></a:t>
            </a:r>
            <a:r>
              <a:rPr dirty="0" sz="2200" spc="-190" i="1">
                <a:latin typeface="Symbol"/>
                <a:cs typeface="Symbol"/>
              </a:rPr>
              <a:t></a:t>
            </a:r>
            <a:r>
              <a:rPr dirty="0" sz="2100" spc="-190">
                <a:latin typeface="Arial"/>
                <a:cs typeface="Arial"/>
              </a:rPr>
              <a:t>,</a:t>
            </a:r>
            <a:r>
              <a:rPr dirty="0" sz="2100" spc="-300">
                <a:latin typeface="Arial"/>
                <a:cs typeface="Arial"/>
              </a:rPr>
              <a:t> </a:t>
            </a:r>
            <a:r>
              <a:rPr dirty="0" sz="2100" spc="60" i="1">
                <a:latin typeface="Arial"/>
                <a:cs typeface="Arial"/>
              </a:rPr>
              <a:t>X</a:t>
            </a:r>
            <a:r>
              <a:rPr dirty="0" sz="2100" spc="60">
                <a:latin typeface="Arial"/>
                <a:cs typeface="Arial"/>
              </a:rPr>
              <a:t>(</a:t>
            </a:r>
            <a:r>
              <a:rPr dirty="0" sz="2200" spc="60" i="1">
                <a:latin typeface="Symbol"/>
                <a:cs typeface="Symbol"/>
              </a:rPr>
              <a:t></a:t>
            </a:r>
            <a:r>
              <a:rPr dirty="0" sz="2100" spc="60">
                <a:latin typeface="Arial"/>
                <a:cs typeface="Arial"/>
              </a:rPr>
              <a:t>)</a:t>
            </a:r>
            <a:r>
              <a:rPr dirty="0" sz="2100" spc="-375">
                <a:latin typeface="Arial"/>
                <a:cs typeface="Arial"/>
              </a:rPr>
              <a:t> </a:t>
            </a:r>
            <a:r>
              <a:rPr dirty="0" sz="2100" spc="55">
                <a:latin typeface="Symbol"/>
                <a:cs typeface="Symbol"/>
              </a:rPr>
              <a:t></a:t>
            </a:r>
            <a:r>
              <a:rPr dirty="0" sz="2100" spc="-340">
                <a:latin typeface="Times New Roman"/>
                <a:cs typeface="Times New Roman"/>
              </a:rPr>
              <a:t> </a:t>
            </a:r>
            <a:r>
              <a:rPr dirty="0" sz="2100" spc="-40" i="1">
                <a:latin typeface="Arial"/>
                <a:cs typeface="Arial"/>
              </a:rPr>
              <a:t>B</a:t>
            </a:r>
            <a:r>
              <a:rPr dirty="0" baseline="-2923" sz="4275" spc="-60">
                <a:latin typeface="Symbol"/>
                <a:cs typeface="Symbol"/>
              </a:rPr>
              <a:t></a:t>
            </a:r>
            <a:r>
              <a:rPr dirty="0" sz="2100" spc="-40">
                <a:latin typeface="Symbol"/>
                <a:cs typeface="Symbol"/>
              </a:rPr>
              <a:t></a:t>
            </a:r>
            <a:r>
              <a:rPr dirty="0" sz="2200" spc="-40" i="1">
                <a:latin typeface="Blackadder ITC"/>
                <a:cs typeface="Blackadder ITC"/>
              </a:rPr>
              <a:t>F</a:t>
            </a:r>
            <a:endParaRPr sz="2200">
              <a:latin typeface="Blackadder ITC"/>
              <a:cs typeface="Blackadder ITC"/>
            </a:endParaRPr>
          </a:p>
          <a:p>
            <a:pPr marL="372745">
              <a:lnSpc>
                <a:spcPts val="2450"/>
              </a:lnSpc>
              <a:spcBef>
                <a:spcPts val="985"/>
              </a:spcBef>
            </a:pPr>
            <a:r>
              <a:rPr dirty="0" sz="1800" spc="-20">
                <a:latin typeface="Calibri"/>
                <a:cs typeface="Calibri"/>
              </a:rPr>
              <a:t>C’est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dire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5">
                <a:latin typeface="Calibri"/>
                <a:cs typeface="Calibri"/>
              </a:rPr>
              <a:t>application mesurable </a:t>
            </a:r>
            <a:r>
              <a:rPr dirty="0" sz="1800">
                <a:latin typeface="Calibri"/>
                <a:cs typeface="Calibri"/>
              </a:rPr>
              <a:t>aux deux espaces </a:t>
            </a:r>
            <a:r>
              <a:rPr dirty="0" sz="1800" spc="-10">
                <a:latin typeface="Calibri"/>
                <a:cs typeface="Calibri"/>
              </a:rPr>
              <a:t>probabilisés</a:t>
            </a:r>
            <a:r>
              <a:rPr dirty="0" baseline="3968" sz="3150" spc="-15">
                <a:latin typeface="Arial"/>
                <a:cs typeface="Arial"/>
              </a:rPr>
              <a:t>(</a:t>
            </a:r>
            <a:r>
              <a:rPr dirty="0" baseline="3968" sz="3150" spc="-15">
                <a:latin typeface="Symbol"/>
                <a:cs typeface="Symbol"/>
              </a:rPr>
              <a:t></a:t>
            </a:r>
            <a:r>
              <a:rPr dirty="0" baseline="3968" sz="3150" spc="-15">
                <a:latin typeface="Arial"/>
                <a:cs typeface="Arial"/>
              </a:rPr>
              <a:t>,</a:t>
            </a:r>
            <a:r>
              <a:rPr dirty="0" baseline="3787" sz="3300" spc="-15" i="1">
                <a:latin typeface="Blackadder ITC"/>
                <a:cs typeface="Blackadder ITC"/>
              </a:rPr>
              <a:t>F   </a:t>
            </a:r>
            <a:r>
              <a:rPr dirty="0" baseline="3968" sz="3150" spc="22">
                <a:latin typeface="Arial"/>
                <a:cs typeface="Arial"/>
              </a:rPr>
              <a:t>)</a:t>
            </a:r>
            <a:endParaRPr baseline="3968" sz="3150">
              <a:latin typeface="Arial"/>
              <a:cs typeface="Arial"/>
            </a:endParaRPr>
          </a:p>
          <a:p>
            <a:pPr marL="372745">
              <a:lnSpc>
                <a:spcPts val="2330"/>
              </a:lnSpc>
              <a:tabLst>
                <a:tab pos="968375" algn="l"/>
              </a:tabLst>
            </a:pPr>
            <a:r>
              <a:rPr dirty="0" sz="1800" spc="-5">
                <a:latin typeface="Calibri"/>
                <a:cs typeface="Calibri"/>
              </a:rPr>
              <a:t>et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baseline="2645" sz="3150" spc="30">
                <a:latin typeface="Arial"/>
                <a:cs typeface="Arial"/>
              </a:rPr>
              <a:t>(	</a:t>
            </a:r>
            <a:r>
              <a:rPr dirty="0" baseline="48611" sz="1800" spc="60" i="1">
                <a:latin typeface="Arial"/>
                <a:cs typeface="Arial"/>
              </a:rPr>
              <a:t>N</a:t>
            </a:r>
            <a:r>
              <a:rPr dirty="0" baseline="48611" sz="1800" spc="-254" i="1">
                <a:latin typeface="Arial"/>
                <a:cs typeface="Arial"/>
              </a:rPr>
              <a:t> </a:t>
            </a:r>
            <a:r>
              <a:rPr dirty="0" baseline="2645" sz="3150" spc="104">
                <a:latin typeface="Arial"/>
                <a:cs typeface="Arial"/>
              </a:rPr>
              <a:t>,</a:t>
            </a:r>
            <a:r>
              <a:rPr dirty="0" baseline="2645" sz="3150" spc="104" i="1">
                <a:latin typeface="Arial"/>
                <a:cs typeface="Arial"/>
              </a:rPr>
              <a:t>B</a:t>
            </a:r>
            <a:r>
              <a:rPr dirty="0" baseline="48611" sz="1800" spc="104" i="1">
                <a:latin typeface="Arial"/>
                <a:cs typeface="Arial"/>
              </a:rPr>
              <a:t>N</a:t>
            </a:r>
            <a:r>
              <a:rPr dirty="0" baseline="48611" sz="1800" spc="-7" i="1">
                <a:latin typeface="Arial"/>
                <a:cs typeface="Arial"/>
              </a:rPr>
              <a:t> </a:t>
            </a:r>
            <a:r>
              <a:rPr dirty="0" baseline="2645" sz="3150" spc="30">
                <a:latin typeface="Arial"/>
                <a:cs typeface="Arial"/>
              </a:rPr>
              <a:t>)</a:t>
            </a:r>
            <a:r>
              <a:rPr dirty="0" baseline="2645" sz="3150" spc="-509">
                <a:latin typeface="Arial"/>
                <a:cs typeface="Arial"/>
              </a:rPr>
              <a:t> </a:t>
            </a:r>
            <a:r>
              <a:rPr dirty="0" sz="1800" spc="-5">
                <a:latin typeface="Calibri"/>
                <a:cs typeface="Calibri"/>
              </a:rPr>
              <a:t>dont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 premier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muni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d’une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mesure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probabilité.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1942" y="1801059"/>
            <a:ext cx="293086" cy="331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9"/>
              </a:rPr>
              <a:t>ahmad.karfoul@univ-rennes1.fr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756" y="969264"/>
            <a:ext cx="9078595" cy="588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dirty="0" sz="1800" spc="-5" b="1">
                <a:latin typeface="Calibri"/>
                <a:cs typeface="Calibri"/>
              </a:rPr>
              <a:t>Loi </a:t>
            </a:r>
            <a:r>
              <a:rPr dirty="0" sz="1800" b="1">
                <a:latin typeface="Calibri"/>
                <a:cs typeface="Calibri"/>
              </a:rPr>
              <a:t>de </a:t>
            </a:r>
            <a:r>
              <a:rPr dirty="0" sz="1800" spc="-10" b="1">
                <a:latin typeface="Calibri"/>
                <a:cs typeface="Calibri"/>
              </a:rPr>
              <a:t>probabilité d’une </a:t>
            </a:r>
            <a:r>
              <a:rPr dirty="0" sz="1800" spc="-50" b="1">
                <a:latin typeface="Calibri"/>
                <a:cs typeface="Calibri"/>
              </a:rPr>
              <a:t>VA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Soit (Ω,</a:t>
            </a:r>
            <a:r>
              <a:rPr dirty="0" sz="1800" spc="-5">
                <a:latin typeface="Blackadder ITC"/>
                <a:cs typeface="Blackadder ITC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) un espace </a:t>
            </a:r>
            <a:r>
              <a:rPr dirty="0" sz="1800" spc="-10">
                <a:latin typeface="Calibri"/>
                <a:cs typeface="Calibri"/>
              </a:rPr>
              <a:t>probabilisé fondamental </a:t>
            </a:r>
            <a:r>
              <a:rPr dirty="0" sz="1800" spc="-5">
                <a:latin typeface="Calibri"/>
                <a:cs typeface="Calibri"/>
              </a:rPr>
              <a:t>sur </a:t>
            </a:r>
            <a:r>
              <a:rPr dirty="0" sz="1800">
                <a:latin typeface="Calibri"/>
                <a:cs typeface="Calibri"/>
              </a:rPr>
              <a:t>lequel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2840990">
              <a:lnSpc>
                <a:spcPct val="100000"/>
              </a:lnSpc>
              <a:spcBef>
                <a:spcPts val="120"/>
              </a:spcBef>
            </a:pPr>
            <a:r>
              <a:rPr dirty="0" sz="1800" spc="-5">
                <a:latin typeface="Calibri"/>
                <a:cs typeface="Calibri"/>
              </a:rPr>
              <a:t>définit 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5">
                <a:latin typeface="Calibri"/>
                <a:cs typeface="Calibri"/>
              </a:rPr>
              <a:t>réelle X. </a:t>
            </a:r>
            <a:r>
              <a:rPr dirty="0" sz="1800" spc="-10">
                <a:latin typeface="Calibri"/>
                <a:cs typeface="Calibri"/>
              </a:rPr>
              <a:t>Alors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x définit </a:t>
            </a:r>
            <a:r>
              <a:rPr dirty="0" sz="1800">
                <a:latin typeface="Calibri"/>
                <a:cs typeface="Calibri"/>
              </a:rPr>
              <a:t>sur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l’ensemble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8212" y="1533397"/>
            <a:ext cx="953769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telle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9197" y="1461258"/>
            <a:ext cx="9588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5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5868" y="1484309"/>
            <a:ext cx="243943" cy="354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89630" y="1488947"/>
            <a:ext cx="1622425" cy="34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des boréliens  </a:t>
            </a:r>
            <a:r>
              <a:rPr dirty="0" baseline="6459" sz="3225" spc="967" i="1">
                <a:latin typeface="Blackadder ITC"/>
                <a:cs typeface="Blackadder ITC"/>
              </a:rPr>
              <a:t></a:t>
            </a:r>
            <a:r>
              <a:rPr dirty="0" baseline="6459" sz="3225" spc="-15" i="1">
                <a:latin typeface="Blackadder ITC"/>
                <a:cs typeface="Blackadder ITC"/>
              </a:rPr>
              <a:t> </a:t>
            </a:r>
            <a:r>
              <a:rPr dirty="0" baseline="6613" sz="3150" spc="-225">
                <a:latin typeface="Arial"/>
                <a:cs typeface="Arial"/>
              </a:rPr>
              <a:t>(</a:t>
            </a:r>
            <a:endParaRPr baseline="6613" sz="3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2594" y="1919280"/>
            <a:ext cx="993412" cy="373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5348" y="4450715"/>
            <a:ext cx="46545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da</a:t>
            </a:r>
            <a:r>
              <a:rPr dirty="0" sz="1800" spc="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3972" y="4450715"/>
            <a:ext cx="8318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8788" y="5001132"/>
            <a:ext cx="696277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2   </a:t>
            </a:r>
            <a:r>
              <a:rPr dirty="0" sz="1800" spc="-5">
                <a:latin typeface="Calibri"/>
                <a:cs typeface="Calibri"/>
              </a:rPr>
              <a:t>sont presque surement égales → </a:t>
            </a:r>
            <a:r>
              <a:rPr dirty="0" sz="1800">
                <a:latin typeface="Calibri"/>
                <a:cs typeface="Calibri"/>
              </a:rPr>
              <a:t>P(X</a:t>
            </a:r>
            <a:r>
              <a:rPr dirty="0" baseline="-20833" sz="1800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=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) = </a:t>
            </a:r>
            <a:r>
              <a:rPr dirty="0" sz="1800" spc="-5">
                <a:latin typeface="Calibri"/>
                <a:cs typeface="Calibri"/>
              </a:rPr>
              <a:t>P({</a:t>
            </a:r>
            <a:r>
              <a:rPr dirty="0" sz="1800" spc="-5">
                <a:latin typeface="Times New Roman"/>
                <a:cs typeface="Times New Roman"/>
              </a:rPr>
              <a:t>ω,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(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b="1">
                <a:latin typeface="Calibri"/>
                <a:cs typeface="Calibri"/>
              </a:rPr>
              <a:t>)=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2</a:t>
            </a:r>
            <a:r>
              <a:rPr dirty="0" sz="1800" b="1">
                <a:latin typeface="Calibri"/>
                <a:cs typeface="Calibri"/>
              </a:rPr>
              <a:t>(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b="1">
                <a:latin typeface="Calibri"/>
                <a:cs typeface="Calibri"/>
              </a:rPr>
              <a:t>)</a:t>
            </a:r>
            <a:r>
              <a:rPr dirty="0" sz="1800">
                <a:latin typeface="Calibri"/>
                <a:cs typeface="Calibri"/>
              </a:rPr>
              <a:t>}) =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976" y="4420104"/>
            <a:ext cx="56388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8600" algn="l"/>
              </a:tabLst>
            </a:pPr>
            <a:r>
              <a:rPr dirty="0" sz="2100" spc="-150">
                <a:latin typeface="Arial"/>
                <a:cs typeface="Arial"/>
              </a:rPr>
              <a:t>(	</a:t>
            </a:r>
            <a:r>
              <a:rPr dirty="0" sz="2100" spc="-125">
                <a:latin typeface="Arial"/>
                <a:cs typeface="Arial"/>
              </a:rPr>
              <a:t>,</a:t>
            </a:r>
            <a:r>
              <a:rPr dirty="0" sz="2100" spc="-310">
                <a:latin typeface="Arial"/>
                <a:cs typeface="Arial"/>
              </a:rPr>
              <a:t> </a:t>
            </a:r>
            <a:r>
              <a:rPr dirty="0" sz="2100" spc="-204" i="1">
                <a:latin typeface="Arial"/>
                <a:cs typeface="Arial"/>
              </a:rPr>
              <a:t>B</a:t>
            </a:r>
            <a:r>
              <a:rPr dirty="0" sz="2100" spc="-204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9035" y="4443155"/>
            <a:ext cx="480038" cy="354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-29768" y="1907316"/>
            <a:ext cx="9123680" cy="2590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5910">
              <a:lnSpc>
                <a:spcPct val="100000"/>
              </a:lnSpc>
              <a:tabLst>
                <a:tab pos="3991610" algn="l"/>
              </a:tabLst>
            </a:pPr>
            <a:r>
              <a:rPr dirty="0" sz="1950" spc="25">
                <a:latin typeface="Symbol"/>
                <a:cs typeface="Symbol"/>
              </a:rPr>
              <a:t></a:t>
            </a:r>
            <a:r>
              <a:rPr dirty="0" sz="1950" spc="25" i="1">
                <a:latin typeface="Arial"/>
                <a:cs typeface="Arial"/>
              </a:rPr>
              <a:t>B</a:t>
            </a:r>
            <a:r>
              <a:rPr dirty="0" sz="1950" spc="-270" i="1">
                <a:latin typeface="Arial"/>
                <a:cs typeface="Arial"/>
              </a:rPr>
              <a:t> </a:t>
            </a:r>
            <a:r>
              <a:rPr dirty="0" sz="1950" spc="75">
                <a:latin typeface="Symbol"/>
                <a:cs typeface="Symbol"/>
              </a:rPr>
              <a:t></a:t>
            </a:r>
            <a:r>
              <a:rPr dirty="0" sz="1950" spc="-310">
                <a:latin typeface="Times New Roman"/>
                <a:cs typeface="Times New Roman"/>
              </a:rPr>
              <a:t> </a:t>
            </a:r>
            <a:r>
              <a:rPr dirty="0" sz="2050" spc="1415" i="1">
                <a:latin typeface="Blackadder ITC"/>
                <a:cs typeface="Blackadder ITC"/>
              </a:rPr>
              <a:t></a:t>
            </a:r>
            <a:r>
              <a:rPr dirty="0" sz="2050" spc="130" i="1">
                <a:latin typeface="Blackadder ITC"/>
                <a:cs typeface="Blackadder ITC"/>
              </a:rPr>
              <a:t> </a:t>
            </a:r>
            <a:r>
              <a:rPr dirty="0" sz="1950" spc="35">
                <a:latin typeface="Arial"/>
                <a:cs typeface="Arial"/>
              </a:rPr>
              <a:t>(	)</a:t>
            </a:r>
            <a:r>
              <a:rPr dirty="0" sz="1950" spc="-165">
                <a:latin typeface="Arial"/>
                <a:cs typeface="Arial"/>
              </a:rPr>
              <a:t> </a:t>
            </a:r>
            <a:r>
              <a:rPr dirty="0" sz="1950" spc="25">
                <a:latin typeface="Arial"/>
                <a:cs typeface="Arial"/>
              </a:rPr>
              <a:t>,</a:t>
            </a:r>
            <a:r>
              <a:rPr dirty="0" sz="1950" spc="-105">
                <a:latin typeface="Arial"/>
                <a:cs typeface="Arial"/>
              </a:rPr>
              <a:t> </a:t>
            </a:r>
            <a:r>
              <a:rPr dirty="0" sz="1950" spc="-35" i="1">
                <a:latin typeface="Arial"/>
                <a:cs typeface="Arial"/>
              </a:rPr>
              <a:t>P</a:t>
            </a:r>
            <a:r>
              <a:rPr dirty="0" baseline="-27777" sz="1650" spc="-52" i="1">
                <a:latin typeface="Arial"/>
                <a:cs typeface="Arial"/>
              </a:rPr>
              <a:t>X</a:t>
            </a:r>
            <a:r>
              <a:rPr dirty="0" baseline="-27777" sz="1650" spc="-82" i="1">
                <a:latin typeface="Arial"/>
                <a:cs typeface="Arial"/>
              </a:rPr>
              <a:t> </a:t>
            </a:r>
            <a:r>
              <a:rPr dirty="0" sz="1950" spc="50">
                <a:latin typeface="Arial"/>
                <a:cs typeface="Arial"/>
              </a:rPr>
              <a:t>(</a:t>
            </a:r>
            <a:r>
              <a:rPr dirty="0" sz="1950" spc="50" i="1">
                <a:latin typeface="Arial"/>
                <a:cs typeface="Arial"/>
              </a:rPr>
              <a:t>B</a:t>
            </a:r>
            <a:r>
              <a:rPr dirty="0" sz="1950" spc="50">
                <a:latin typeface="Arial"/>
                <a:cs typeface="Arial"/>
              </a:rPr>
              <a:t>)</a:t>
            </a:r>
            <a:r>
              <a:rPr dirty="0" sz="1950" spc="-125">
                <a:latin typeface="Arial"/>
                <a:cs typeface="Arial"/>
              </a:rPr>
              <a:t> </a:t>
            </a:r>
            <a:r>
              <a:rPr dirty="0" sz="1950" spc="55">
                <a:latin typeface="Symbol"/>
                <a:cs typeface="Symbol"/>
              </a:rPr>
              <a:t></a:t>
            </a:r>
            <a:r>
              <a:rPr dirty="0" sz="1950" spc="-100">
                <a:latin typeface="Times New Roman"/>
                <a:cs typeface="Times New Roman"/>
              </a:rPr>
              <a:t> </a:t>
            </a:r>
            <a:r>
              <a:rPr dirty="0" sz="1950" spc="35" i="1">
                <a:latin typeface="Arial"/>
                <a:cs typeface="Arial"/>
              </a:rPr>
              <a:t>P</a:t>
            </a:r>
            <a:r>
              <a:rPr dirty="0" sz="1950" spc="35">
                <a:latin typeface="Arial"/>
                <a:cs typeface="Arial"/>
              </a:rPr>
              <a:t>([</a:t>
            </a:r>
            <a:r>
              <a:rPr dirty="0" sz="1950" spc="-350">
                <a:latin typeface="Arial"/>
                <a:cs typeface="Arial"/>
              </a:rPr>
              <a:t> </a:t>
            </a:r>
            <a:r>
              <a:rPr dirty="0" sz="1950" spc="70" i="1">
                <a:latin typeface="Arial"/>
                <a:cs typeface="Arial"/>
              </a:rPr>
              <a:t>X</a:t>
            </a:r>
            <a:r>
              <a:rPr dirty="0" sz="1950" spc="-85" i="1">
                <a:latin typeface="Arial"/>
                <a:cs typeface="Arial"/>
              </a:rPr>
              <a:t> </a:t>
            </a:r>
            <a:r>
              <a:rPr dirty="0" sz="1950" spc="75">
                <a:latin typeface="Symbol"/>
                <a:cs typeface="Symbol"/>
              </a:rPr>
              <a:t></a:t>
            </a:r>
            <a:r>
              <a:rPr dirty="0" sz="1950" spc="-315">
                <a:latin typeface="Times New Roman"/>
                <a:cs typeface="Times New Roman"/>
              </a:rPr>
              <a:t> </a:t>
            </a:r>
            <a:r>
              <a:rPr dirty="0" sz="1950" spc="30" i="1">
                <a:latin typeface="Arial"/>
                <a:cs typeface="Arial"/>
              </a:rPr>
              <a:t>B</a:t>
            </a:r>
            <a:r>
              <a:rPr dirty="0" sz="1950" spc="30">
                <a:latin typeface="Arial"/>
                <a:cs typeface="Arial"/>
              </a:rPr>
              <a:t>])</a:t>
            </a:r>
            <a:r>
              <a:rPr dirty="0" sz="1950" spc="-120">
                <a:latin typeface="Arial"/>
                <a:cs typeface="Arial"/>
              </a:rPr>
              <a:t> </a:t>
            </a:r>
            <a:r>
              <a:rPr dirty="0" sz="1950" spc="55">
                <a:latin typeface="Symbol"/>
                <a:cs typeface="Symbol"/>
              </a:rPr>
              <a:t></a:t>
            </a:r>
            <a:r>
              <a:rPr dirty="0" sz="1950" spc="-100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Arial"/>
                <a:cs typeface="Arial"/>
              </a:rPr>
              <a:t>P</a:t>
            </a:r>
            <a:r>
              <a:rPr dirty="0" sz="1950" spc="5">
                <a:latin typeface="Arial"/>
                <a:cs typeface="Arial"/>
              </a:rPr>
              <a:t>({</a:t>
            </a:r>
            <a:r>
              <a:rPr dirty="0" sz="2050" spc="5" i="1">
                <a:latin typeface="Symbol"/>
                <a:cs typeface="Symbol"/>
              </a:rPr>
              <a:t></a:t>
            </a:r>
            <a:r>
              <a:rPr dirty="0" sz="2050" spc="-190" i="1">
                <a:latin typeface="Times New Roman"/>
                <a:cs typeface="Times New Roman"/>
              </a:rPr>
              <a:t> </a:t>
            </a:r>
            <a:r>
              <a:rPr dirty="0" sz="1950" spc="135">
                <a:latin typeface="Symbol"/>
                <a:cs typeface="Symbol"/>
              </a:rPr>
              <a:t></a:t>
            </a:r>
            <a:r>
              <a:rPr dirty="0" sz="1950" spc="135">
                <a:latin typeface="Arial"/>
                <a:cs typeface="Arial"/>
              </a:rPr>
              <a:t>,</a:t>
            </a:r>
            <a:r>
              <a:rPr dirty="0" sz="1950" spc="114">
                <a:latin typeface="Arial"/>
                <a:cs typeface="Arial"/>
              </a:rPr>
              <a:t> </a:t>
            </a:r>
            <a:r>
              <a:rPr dirty="0" sz="1950" spc="60" i="1">
                <a:latin typeface="Arial"/>
                <a:cs typeface="Arial"/>
              </a:rPr>
              <a:t>X</a:t>
            </a:r>
            <a:r>
              <a:rPr dirty="0" sz="1950" spc="60">
                <a:latin typeface="Arial"/>
                <a:cs typeface="Arial"/>
              </a:rPr>
              <a:t>(</a:t>
            </a:r>
            <a:r>
              <a:rPr dirty="0" sz="2050" spc="60" i="1">
                <a:latin typeface="Symbol"/>
                <a:cs typeface="Symbol"/>
              </a:rPr>
              <a:t></a:t>
            </a:r>
            <a:r>
              <a:rPr dirty="0" sz="1950" spc="60">
                <a:latin typeface="Arial"/>
                <a:cs typeface="Arial"/>
              </a:rPr>
              <a:t>)</a:t>
            </a:r>
            <a:r>
              <a:rPr dirty="0" sz="1950" spc="-330">
                <a:latin typeface="Arial"/>
                <a:cs typeface="Arial"/>
              </a:rPr>
              <a:t> </a:t>
            </a:r>
            <a:r>
              <a:rPr dirty="0" sz="1950" spc="75">
                <a:latin typeface="Symbol"/>
                <a:cs typeface="Symbol"/>
              </a:rPr>
              <a:t></a:t>
            </a:r>
            <a:r>
              <a:rPr dirty="0" sz="1950" spc="-315">
                <a:latin typeface="Times New Roman"/>
                <a:cs typeface="Times New Roman"/>
              </a:rPr>
              <a:t> </a:t>
            </a:r>
            <a:r>
              <a:rPr dirty="0" sz="1950" spc="25" i="1">
                <a:latin typeface="Arial"/>
                <a:cs typeface="Arial"/>
              </a:rPr>
              <a:t>B</a:t>
            </a:r>
            <a:r>
              <a:rPr dirty="0" sz="1950" spc="25">
                <a:latin typeface="Arial"/>
                <a:cs typeface="Arial"/>
              </a:rPr>
              <a:t>})</a:t>
            </a:r>
            <a:endParaRPr sz="1950">
              <a:latin typeface="Arial"/>
              <a:cs typeface="Arial"/>
            </a:endParaRPr>
          </a:p>
          <a:p>
            <a:pPr marL="2931795">
              <a:lnSpc>
                <a:spcPct val="100000"/>
              </a:lnSpc>
              <a:spcBef>
                <a:spcPts val="1075"/>
              </a:spcBef>
            </a:pP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loi de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16230" marR="17335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Remarque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la loi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(la distribution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probabilité) d’une </a:t>
            </a:r>
            <a:r>
              <a:rPr dirty="0" sz="1800" spc="-5">
                <a:latin typeface="Calibri"/>
                <a:cs typeface="Calibri"/>
              </a:rPr>
              <a:t>variable </a:t>
            </a:r>
            <a:r>
              <a:rPr dirty="0" sz="1800" spc="-10">
                <a:latin typeface="Calibri"/>
                <a:cs typeface="Calibri"/>
              </a:rPr>
              <a:t>aléatoire </a:t>
            </a:r>
            <a:r>
              <a:rPr dirty="0" sz="1800" i="1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est 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distribution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probabilités </a:t>
            </a:r>
            <a:r>
              <a:rPr dirty="0" sz="1800" spc="-5">
                <a:latin typeface="Calibri"/>
                <a:cs typeface="Calibri"/>
              </a:rPr>
              <a:t>associées </a:t>
            </a:r>
            <a:r>
              <a:rPr dirty="0" sz="1800">
                <a:latin typeface="Calibri"/>
                <a:cs typeface="Calibri"/>
              </a:rPr>
              <a:t>aux </a:t>
            </a:r>
            <a:r>
              <a:rPr dirty="0" sz="1800" spc="-10">
                <a:latin typeface="Calibri"/>
                <a:cs typeface="Calibri"/>
              </a:rPr>
              <a:t>valeurs </a:t>
            </a:r>
            <a:r>
              <a:rPr dirty="0" sz="1800" spc="-5">
                <a:latin typeface="Calibri"/>
                <a:cs typeface="Calibri"/>
              </a:rPr>
              <a:t>possibles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X.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spc="-35" b="1">
                <a:solidFill>
                  <a:srgbClr val="FF0000"/>
                </a:solidFill>
                <a:latin typeface="Calibri"/>
                <a:cs typeface="Calibri"/>
              </a:rPr>
              <a:t>VAs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presque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surement égales</a:t>
            </a:r>
            <a:r>
              <a:rPr dirty="0" sz="18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41300" indent="-130810">
              <a:lnSpc>
                <a:spcPct val="100000"/>
              </a:lnSpc>
              <a:spcBef>
                <a:spcPts val="1689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Soit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1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2  </a:t>
            </a:r>
            <a:r>
              <a:rPr dirty="0" sz="1800" spc="-5">
                <a:latin typeface="Calibri"/>
                <a:cs typeface="Calibri"/>
              </a:rPr>
              <a:t>deux </a:t>
            </a:r>
            <a:r>
              <a:rPr dirty="0" sz="1800" spc="-30">
                <a:latin typeface="Calibri"/>
                <a:cs typeface="Calibri"/>
              </a:rPr>
              <a:t>VAs </a:t>
            </a:r>
            <a:r>
              <a:rPr dirty="0" sz="1800" spc="-5">
                <a:latin typeface="Calibri"/>
                <a:cs typeface="Calibri"/>
              </a:rPr>
              <a:t>définies </a:t>
            </a:r>
            <a:r>
              <a:rPr dirty="0" sz="1800">
                <a:latin typeface="Calibri"/>
                <a:cs typeface="Calibri"/>
              </a:rPr>
              <a:t>sur </a:t>
            </a:r>
            <a:r>
              <a:rPr dirty="0" sz="1800" spc="-5">
                <a:latin typeface="Calibri"/>
                <a:cs typeface="Calibri"/>
              </a:rPr>
              <a:t>le </a:t>
            </a:r>
            <a:r>
              <a:rPr dirty="0" sz="1800">
                <a:latin typeface="Calibri"/>
                <a:cs typeface="Calibri"/>
              </a:rPr>
              <a:t>même espace </a:t>
            </a:r>
            <a:r>
              <a:rPr dirty="0" sz="1800" spc="-5">
                <a:latin typeface="Calibri"/>
                <a:cs typeface="Calibri"/>
              </a:rPr>
              <a:t>probabilisé </a:t>
            </a:r>
            <a:r>
              <a:rPr dirty="0" sz="1800">
                <a:latin typeface="Calibri"/>
                <a:cs typeface="Calibri"/>
              </a:rPr>
              <a:t>(Ω,</a:t>
            </a:r>
            <a:r>
              <a:rPr dirty="0" sz="1800" b="1">
                <a:latin typeface="Blackadder ITC"/>
                <a:cs typeface="Blackadder ITC"/>
              </a:rPr>
              <a:t>F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i="1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) </a:t>
            </a:r>
            <a:r>
              <a:rPr dirty="0" sz="1800" spc="-5">
                <a:latin typeface="Calibri"/>
                <a:cs typeface="Calibri"/>
              </a:rPr>
              <a:t>et </a:t>
            </a:r>
            <a:r>
              <a:rPr dirty="0" sz="1800">
                <a:latin typeface="Calibri"/>
                <a:cs typeface="Calibri"/>
              </a:rPr>
              <a:t>à </a:t>
            </a:r>
            <a:r>
              <a:rPr dirty="0" sz="1800" spc="-10">
                <a:latin typeface="Calibri"/>
                <a:cs typeface="Calibri"/>
              </a:rPr>
              <a:t>valeurs toutes </a:t>
            </a:r>
            <a:r>
              <a:rPr dirty="0" sz="1800" spc="-5">
                <a:latin typeface="Calibri"/>
                <a:cs typeface="Calibri"/>
              </a:rPr>
              <a:t>les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deux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5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-16357" y="1011301"/>
            <a:ext cx="8852535" cy="300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discrète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19455" marR="5080" indent="-5765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7495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Loi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d’une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aléatoire discrète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{X(ω), ωєΩ}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fini ou infini dénombrable. La loi de </a:t>
            </a:r>
            <a:r>
              <a:rPr dirty="0" sz="1800">
                <a:latin typeface="Calibri"/>
                <a:cs typeface="Calibri"/>
              </a:rPr>
              <a:t>X 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définie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  <a:p>
            <a:pPr lvl="1" marL="887094" indent="-28702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dirty="0" sz="1800" spc="-30">
                <a:latin typeface="Calibri"/>
                <a:cs typeface="Calibri"/>
              </a:rPr>
              <a:t>L’ensemble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valeurs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baseline="3472" sz="2400" spc="44" i="1">
                <a:latin typeface="Arial"/>
                <a:cs typeface="Arial"/>
              </a:rPr>
              <a:t>X</a:t>
            </a:r>
            <a:r>
              <a:rPr dirty="0" baseline="3472" sz="2400" spc="-22" i="1">
                <a:latin typeface="Arial"/>
                <a:cs typeface="Arial"/>
              </a:rPr>
              <a:t> </a:t>
            </a:r>
            <a:r>
              <a:rPr dirty="0" baseline="3472" sz="2400" spc="15">
                <a:latin typeface="Arial"/>
                <a:cs typeface="Arial"/>
              </a:rPr>
              <a:t>:</a:t>
            </a:r>
            <a:r>
              <a:rPr dirty="0" baseline="3472" sz="2400" spc="-217">
                <a:latin typeface="Arial"/>
                <a:cs typeface="Arial"/>
              </a:rPr>
              <a:t> </a:t>
            </a:r>
            <a:r>
              <a:rPr dirty="0" baseline="3472" sz="2400" spc="60">
                <a:latin typeface="Arial"/>
                <a:cs typeface="Arial"/>
              </a:rPr>
              <a:t>{</a:t>
            </a:r>
            <a:r>
              <a:rPr dirty="0" baseline="3472" sz="2400" spc="60" i="1">
                <a:latin typeface="Arial"/>
                <a:cs typeface="Arial"/>
              </a:rPr>
              <a:t>x</a:t>
            </a:r>
            <a:r>
              <a:rPr dirty="0" baseline="-18518" sz="1350" spc="60" i="1">
                <a:latin typeface="Arial"/>
                <a:cs typeface="Arial"/>
              </a:rPr>
              <a:t>i</a:t>
            </a:r>
            <a:r>
              <a:rPr dirty="0" baseline="-18518" sz="1350" spc="-142" i="1">
                <a:latin typeface="Arial"/>
                <a:cs typeface="Arial"/>
              </a:rPr>
              <a:t> </a:t>
            </a:r>
            <a:r>
              <a:rPr dirty="0" baseline="3472" sz="2400" spc="82">
                <a:latin typeface="Arial"/>
                <a:cs typeface="Arial"/>
              </a:rPr>
              <a:t>,</a:t>
            </a:r>
            <a:r>
              <a:rPr dirty="0" baseline="3472" sz="2400" spc="82" i="1">
                <a:latin typeface="Arial"/>
                <a:cs typeface="Arial"/>
              </a:rPr>
              <a:t>i</a:t>
            </a:r>
            <a:r>
              <a:rPr dirty="0" baseline="3472" sz="2400" spc="-104" i="1">
                <a:latin typeface="Arial"/>
                <a:cs typeface="Arial"/>
              </a:rPr>
              <a:t> </a:t>
            </a:r>
            <a:r>
              <a:rPr dirty="0" baseline="3472" sz="2400" spc="150">
                <a:latin typeface="Symbol"/>
                <a:cs typeface="Symbol"/>
              </a:rPr>
              <a:t></a:t>
            </a:r>
            <a:r>
              <a:rPr dirty="0" baseline="3472" sz="2400" spc="150" i="1">
                <a:latin typeface="Arial"/>
                <a:cs typeface="Arial"/>
              </a:rPr>
              <a:t>I</a:t>
            </a:r>
            <a:r>
              <a:rPr dirty="0" baseline="3472" sz="2400" spc="150">
                <a:latin typeface="Arial"/>
                <a:cs typeface="Arial"/>
              </a:rPr>
              <a:t>}</a:t>
            </a:r>
            <a:endParaRPr baseline="3472" sz="2400">
              <a:latin typeface="Arial"/>
              <a:cs typeface="Arial"/>
            </a:endParaRPr>
          </a:p>
          <a:p>
            <a:pPr lvl="1" marL="887094" indent="-28702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dirty="0" sz="1800" spc="-5">
                <a:latin typeface="Calibri"/>
                <a:cs typeface="Calibri"/>
              </a:rPr>
              <a:t>Les </a:t>
            </a:r>
            <a:r>
              <a:rPr dirty="0" sz="1800" spc="-10">
                <a:latin typeface="Calibri"/>
                <a:cs typeface="Calibri"/>
              </a:rPr>
              <a:t>probabilités </a:t>
            </a:r>
            <a:r>
              <a:rPr dirty="0" sz="1800" spc="-5">
                <a:latin typeface="Calibri"/>
                <a:cs typeface="Calibri"/>
              </a:rPr>
              <a:t>associées </a:t>
            </a:r>
            <a:r>
              <a:rPr dirty="0" baseline="5376" sz="2325" spc="-15" i="1">
                <a:latin typeface="Arial"/>
                <a:cs typeface="Arial"/>
              </a:rPr>
              <a:t>P</a:t>
            </a:r>
            <a:r>
              <a:rPr dirty="0" baseline="-18518" sz="1350" spc="-15" i="1">
                <a:latin typeface="Arial"/>
                <a:cs typeface="Arial"/>
              </a:rPr>
              <a:t>X </a:t>
            </a:r>
            <a:r>
              <a:rPr dirty="0" baseline="5376" sz="2325" spc="112">
                <a:latin typeface="Arial"/>
                <a:cs typeface="Arial"/>
              </a:rPr>
              <a:t>({</a:t>
            </a:r>
            <a:r>
              <a:rPr dirty="0" baseline="5376" sz="2325" spc="112" i="1">
                <a:latin typeface="Arial"/>
                <a:cs typeface="Arial"/>
              </a:rPr>
              <a:t>X</a:t>
            </a:r>
            <a:r>
              <a:rPr dirty="0" baseline="-18518" sz="1350" spc="112" i="1">
                <a:latin typeface="Arial"/>
                <a:cs typeface="Arial"/>
              </a:rPr>
              <a:t>i </a:t>
            </a:r>
            <a:r>
              <a:rPr dirty="0" baseline="5376" sz="2325" spc="22">
                <a:latin typeface="Arial"/>
                <a:cs typeface="Arial"/>
              </a:rPr>
              <a:t>}) </a:t>
            </a:r>
            <a:r>
              <a:rPr dirty="0" baseline="5376" sz="2325" spc="82">
                <a:latin typeface="Symbol"/>
                <a:cs typeface="Symbol"/>
              </a:rPr>
              <a:t></a:t>
            </a:r>
            <a:r>
              <a:rPr dirty="0" baseline="5376" sz="2325" spc="82">
                <a:latin typeface="Times New Roman"/>
                <a:cs typeface="Times New Roman"/>
              </a:rPr>
              <a:t> </a:t>
            </a:r>
            <a:r>
              <a:rPr dirty="0" baseline="5376" sz="2325" spc="104" i="1">
                <a:latin typeface="Arial"/>
                <a:cs typeface="Arial"/>
              </a:rPr>
              <a:t>P</a:t>
            </a:r>
            <a:r>
              <a:rPr dirty="0" baseline="5376" sz="2325" spc="104">
                <a:latin typeface="Arial"/>
                <a:cs typeface="Arial"/>
              </a:rPr>
              <a:t>( </a:t>
            </a:r>
            <a:r>
              <a:rPr dirty="0" baseline="5376" sz="2325" spc="104" i="1">
                <a:latin typeface="Arial"/>
                <a:cs typeface="Arial"/>
              </a:rPr>
              <a:t>X </a:t>
            </a:r>
            <a:r>
              <a:rPr dirty="0" baseline="5376" sz="2325" spc="82">
                <a:latin typeface="Symbol"/>
                <a:cs typeface="Symbol"/>
              </a:rPr>
              <a:t></a:t>
            </a:r>
            <a:r>
              <a:rPr dirty="0" baseline="5376" sz="2325" spc="82">
                <a:latin typeface="Times New Roman"/>
                <a:cs typeface="Times New Roman"/>
              </a:rPr>
              <a:t> </a:t>
            </a:r>
            <a:r>
              <a:rPr dirty="0" baseline="5376" sz="2325" spc="44" i="1">
                <a:latin typeface="Arial"/>
                <a:cs typeface="Arial"/>
              </a:rPr>
              <a:t>x</a:t>
            </a:r>
            <a:r>
              <a:rPr dirty="0" baseline="-18518" sz="1350" spc="44" i="1">
                <a:latin typeface="Arial"/>
                <a:cs typeface="Arial"/>
              </a:rPr>
              <a:t>i </a:t>
            </a:r>
            <a:r>
              <a:rPr dirty="0" baseline="5376" sz="2325" spc="52">
                <a:latin typeface="Arial"/>
                <a:cs typeface="Arial"/>
              </a:rPr>
              <a:t>)</a:t>
            </a:r>
            <a:r>
              <a:rPr dirty="0" baseline="5376" sz="2325" spc="-67">
                <a:latin typeface="Arial"/>
                <a:cs typeface="Arial"/>
              </a:rPr>
              <a:t> </a:t>
            </a:r>
            <a:r>
              <a:rPr dirty="0" sz="1800" spc="-10">
                <a:latin typeface="Calibri"/>
                <a:cs typeface="Calibri"/>
              </a:rPr>
              <a:t>avec</a:t>
            </a:r>
            <a:endParaRPr sz="1800">
              <a:latin typeface="Calibri"/>
              <a:cs typeface="Calibri"/>
            </a:endParaRPr>
          </a:p>
          <a:p>
            <a:pPr algn="ctr" marR="206375">
              <a:lnSpc>
                <a:spcPct val="100000"/>
              </a:lnSpc>
              <a:spcBef>
                <a:spcPts val="1210"/>
              </a:spcBef>
            </a:pPr>
            <a:r>
              <a:rPr dirty="0" sz="1550" spc="-20" i="1">
                <a:latin typeface="Arial"/>
                <a:cs typeface="Arial"/>
              </a:rPr>
              <a:t>P</a:t>
            </a:r>
            <a:r>
              <a:rPr dirty="0" baseline="-24691" sz="1350" spc="-30" i="1">
                <a:latin typeface="Arial"/>
                <a:cs typeface="Arial"/>
              </a:rPr>
              <a:t>X </a:t>
            </a:r>
            <a:r>
              <a:rPr dirty="0" sz="1550" spc="10">
                <a:latin typeface="Arial"/>
                <a:cs typeface="Arial"/>
              </a:rPr>
              <a:t>({</a:t>
            </a:r>
            <a:r>
              <a:rPr dirty="0" sz="1550" spc="-290">
                <a:latin typeface="Arial"/>
                <a:cs typeface="Arial"/>
              </a:rPr>
              <a:t> </a:t>
            </a:r>
            <a:r>
              <a:rPr dirty="0" sz="1550" spc="65" i="1">
                <a:latin typeface="Arial"/>
                <a:cs typeface="Arial"/>
              </a:rPr>
              <a:t>X</a:t>
            </a:r>
            <a:r>
              <a:rPr dirty="0" baseline="-24691" sz="1350" spc="97" i="1">
                <a:latin typeface="Arial"/>
                <a:cs typeface="Arial"/>
              </a:rPr>
              <a:t>i</a:t>
            </a:r>
            <a:r>
              <a:rPr dirty="0" baseline="-24691" sz="1350" spc="15" i="1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})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35">
                <a:latin typeface="Symbol"/>
                <a:cs typeface="Symbol"/>
              </a:rPr>
              <a:t></a:t>
            </a:r>
            <a:r>
              <a:rPr dirty="0" sz="1550" spc="170">
                <a:latin typeface="Times New Roman"/>
                <a:cs typeface="Times New Roman"/>
              </a:rPr>
              <a:t> </a:t>
            </a:r>
            <a:r>
              <a:rPr dirty="0" baseline="-8274" sz="3525" spc="82">
                <a:latin typeface="Symbol"/>
                <a:cs typeface="Symbol"/>
              </a:rPr>
              <a:t></a:t>
            </a:r>
            <a:r>
              <a:rPr dirty="0" baseline="-8274" sz="3525" spc="-427">
                <a:latin typeface="Times New Roman"/>
                <a:cs typeface="Times New Roman"/>
              </a:rPr>
              <a:t> </a:t>
            </a:r>
            <a:r>
              <a:rPr dirty="0" sz="1550" spc="60" i="1">
                <a:latin typeface="Arial"/>
                <a:cs typeface="Arial"/>
              </a:rPr>
              <a:t>P</a:t>
            </a:r>
            <a:r>
              <a:rPr dirty="0" sz="1550" spc="60">
                <a:latin typeface="Arial"/>
                <a:cs typeface="Arial"/>
              </a:rPr>
              <a:t>(</a:t>
            </a:r>
            <a:r>
              <a:rPr dirty="0" sz="1550" spc="-265">
                <a:latin typeface="Arial"/>
                <a:cs typeface="Arial"/>
              </a:rPr>
              <a:t> </a:t>
            </a:r>
            <a:r>
              <a:rPr dirty="0" sz="1550" spc="45" i="1">
                <a:latin typeface="Arial"/>
                <a:cs typeface="Arial"/>
              </a:rPr>
              <a:t>X</a:t>
            </a:r>
            <a:r>
              <a:rPr dirty="0" sz="1550" spc="130" i="1">
                <a:latin typeface="Arial"/>
                <a:cs typeface="Arial"/>
              </a:rPr>
              <a:t> </a:t>
            </a:r>
            <a:r>
              <a:rPr dirty="0" sz="1550" spc="35">
                <a:latin typeface="Symbol"/>
                <a:cs typeface="Symbol"/>
              </a:rPr>
              <a:t>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 spc="25" i="1">
                <a:latin typeface="Arial"/>
                <a:cs typeface="Arial"/>
              </a:rPr>
              <a:t>x</a:t>
            </a:r>
            <a:r>
              <a:rPr dirty="0" baseline="-24691" sz="1350" spc="37" i="1">
                <a:latin typeface="Arial"/>
                <a:cs typeface="Arial"/>
              </a:rPr>
              <a:t>i</a:t>
            </a:r>
            <a:r>
              <a:rPr dirty="0" baseline="-24691" sz="1350" spc="52" i="1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  <a:p>
            <a:pPr algn="ctr" marR="146685">
              <a:lnSpc>
                <a:spcPct val="100000"/>
              </a:lnSpc>
              <a:spcBef>
                <a:spcPts val="125"/>
              </a:spcBef>
            </a:pPr>
            <a:r>
              <a:rPr dirty="0" sz="900" spc="20" i="1">
                <a:latin typeface="Arial"/>
                <a:cs typeface="Arial"/>
              </a:rPr>
              <a:t>x</a:t>
            </a:r>
            <a:r>
              <a:rPr dirty="0" baseline="-21367" sz="975" spc="7" i="1">
                <a:latin typeface="Arial"/>
                <a:cs typeface="Arial"/>
              </a:rPr>
              <a:t>i</a:t>
            </a:r>
            <a:r>
              <a:rPr dirty="0" baseline="-21367" sz="975" spc="-97" i="1">
                <a:latin typeface="Arial"/>
                <a:cs typeface="Arial"/>
              </a:rPr>
              <a:t> </a:t>
            </a:r>
            <a:r>
              <a:rPr dirty="0" sz="900" spc="-60">
                <a:latin typeface="Symbol"/>
                <a:cs typeface="Symbol"/>
              </a:rPr>
              <a:t></a:t>
            </a:r>
            <a:r>
              <a:rPr dirty="0" sz="900" spc="2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42875">
              <a:lnSpc>
                <a:spcPts val="2110"/>
              </a:lnSpc>
            </a:pPr>
            <a:r>
              <a:rPr dirty="0" sz="1800" spc="-10" b="1">
                <a:latin typeface="Calibri"/>
                <a:cs typeface="Calibri"/>
              </a:rPr>
              <a:t>Remarque 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15" u="heavy">
                <a:latin typeface="Calibri"/>
                <a:cs typeface="Calibri"/>
              </a:rPr>
              <a:t>Pour </a:t>
            </a:r>
            <a:r>
              <a:rPr dirty="0" sz="1800" spc="-10" u="heavy">
                <a:latin typeface="Calibri"/>
                <a:cs typeface="Calibri"/>
              </a:rPr>
              <a:t>connaitre </a:t>
            </a:r>
            <a:r>
              <a:rPr dirty="0" sz="1800" spc="-5" u="heavy">
                <a:latin typeface="Calibri"/>
                <a:cs typeface="Calibri"/>
              </a:rPr>
              <a:t>la loi </a:t>
            </a:r>
            <a:r>
              <a:rPr dirty="0" sz="1800" u="heavy">
                <a:latin typeface="Calibri"/>
                <a:cs typeface="Calibri"/>
              </a:rPr>
              <a:t>de </a:t>
            </a:r>
            <a:r>
              <a:rPr dirty="0" sz="1800" spc="-10" u="heavy">
                <a:latin typeface="Calibri"/>
                <a:cs typeface="Calibri"/>
              </a:rPr>
              <a:t>probabilité d’une </a:t>
            </a:r>
            <a:r>
              <a:rPr dirty="0" sz="1800" spc="-45" u="heavy">
                <a:latin typeface="Calibri"/>
                <a:cs typeface="Calibri"/>
              </a:rPr>
              <a:t>VA </a:t>
            </a:r>
            <a:r>
              <a:rPr dirty="0" sz="1800" u="heavy">
                <a:latin typeface="Calibri"/>
                <a:cs typeface="Calibri"/>
              </a:rPr>
              <a:t>X </a:t>
            </a:r>
            <a:r>
              <a:rPr dirty="0" sz="1800" spc="-10" u="heavy">
                <a:latin typeface="Calibri"/>
                <a:cs typeface="Calibri"/>
              </a:rPr>
              <a:t>discrète, </a:t>
            </a:r>
            <a:r>
              <a:rPr dirty="0" sz="1800" spc="-5" u="heavy">
                <a:latin typeface="Calibri"/>
                <a:cs typeface="Calibri"/>
              </a:rPr>
              <a:t>il suffit </a:t>
            </a:r>
            <a:r>
              <a:rPr dirty="0" sz="1800" u="heavy">
                <a:latin typeface="Calibri"/>
                <a:cs typeface="Calibri"/>
              </a:rPr>
              <a:t>de</a:t>
            </a:r>
            <a:r>
              <a:rPr dirty="0" sz="1800" spc="315" u="heavy">
                <a:latin typeface="Calibri"/>
                <a:cs typeface="Calibri"/>
              </a:rPr>
              <a:t> </a:t>
            </a:r>
            <a:r>
              <a:rPr dirty="0" sz="1800" spc="-10" u="heavy">
                <a:latin typeface="Calibri"/>
                <a:cs typeface="Calibri"/>
              </a:rPr>
              <a:t>connaitre</a:t>
            </a:r>
            <a:r>
              <a:rPr dirty="0" sz="1800" spc="50" u="heavy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630680">
              <a:lnSpc>
                <a:spcPts val="1870"/>
              </a:lnSpc>
            </a:pPr>
            <a:r>
              <a:rPr dirty="0" sz="1550" spc="-30" i="1">
                <a:latin typeface="Arial"/>
                <a:cs typeface="Arial"/>
              </a:rPr>
              <a:t>P</a:t>
            </a:r>
            <a:r>
              <a:rPr dirty="0" baseline="-27777" sz="1350" spc="-44" i="1">
                <a:latin typeface="Arial"/>
                <a:cs typeface="Arial"/>
              </a:rPr>
              <a:t>X</a:t>
            </a:r>
            <a:r>
              <a:rPr dirty="0" baseline="-27777" sz="1350" spc="-52" i="1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({</a:t>
            </a:r>
            <a:r>
              <a:rPr dirty="0" sz="1550" spc="20" i="1">
                <a:latin typeface="Arial"/>
                <a:cs typeface="Arial"/>
              </a:rPr>
              <a:t>x</a:t>
            </a:r>
            <a:r>
              <a:rPr dirty="0" baseline="-27777" sz="1350" spc="30" i="1">
                <a:latin typeface="Arial"/>
                <a:cs typeface="Arial"/>
              </a:rPr>
              <a:t>i</a:t>
            </a:r>
            <a:r>
              <a:rPr dirty="0" baseline="-27777" sz="1350" spc="15" i="1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})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35">
                <a:latin typeface="Symbol"/>
                <a:cs typeface="Symbol"/>
              </a:rPr>
              <a:t>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Arial"/>
                <a:cs typeface="Arial"/>
              </a:rPr>
              <a:t>P</a:t>
            </a:r>
            <a:r>
              <a:rPr dirty="0" sz="1550" spc="40">
                <a:latin typeface="Arial"/>
                <a:cs typeface="Arial"/>
              </a:rPr>
              <a:t>(</a:t>
            </a:r>
            <a:r>
              <a:rPr dirty="0" sz="1550" spc="-270">
                <a:latin typeface="Arial"/>
                <a:cs typeface="Arial"/>
              </a:rPr>
              <a:t> </a:t>
            </a:r>
            <a:r>
              <a:rPr dirty="0" sz="1550" spc="40" i="1">
                <a:latin typeface="Arial"/>
                <a:cs typeface="Arial"/>
              </a:rPr>
              <a:t>X</a:t>
            </a:r>
            <a:r>
              <a:rPr dirty="0" sz="1550" spc="105" i="1">
                <a:latin typeface="Arial"/>
                <a:cs typeface="Arial"/>
              </a:rPr>
              <a:t> </a:t>
            </a:r>
            <a:r>
              <a:rPr dirty="0" sz="1550" spc="35">
                <a:latin typeface="Symbol"/>
                <a:cs typeface="Symbol"/>
              </a:rPr>
              <a:t>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15" i="1">
                <a:latin typeface="Arial"/>
                <a:cs typeface="Arial"/>
              </a:rPr>
              <a:t>x</a:t>
            </a:r>
            <a:r>
              <a:rPr dirty="0" baseline="-27777" sz="1350" spc="22" i="1">
                <a:latin typeface="Arial"/>
                <a:cs typeface="Arial"/>
              </a:rPr>
              <a:t>i</a:t>
            </a:r>
            <a:r>
              <a:rPr dirty="0" baseline="-27777" sz="1350" spc="44" i="1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)</a:t>
            </a:r>
            <a:r>
              <a:rPr dirty="0" sz="1550" spc="-50">
                <a:latin typeface="Arial"/>
                <a:cs typeface="Arial"/>
              </a:rPr>
              <a:t> </a:t>
            </a:r>
            <a:r>
              <a:rPr dirty="0" sz="1550" spc="25">
                <a:latin typeface="Symbol"/>
                <a:cs typeface="Symbol"/>
              </a:rPr>
              <a:t></a:t>
            </a:r>
            <a:r>
              <a:rPr dirty="0" sz="1550" spc="25" i="1">
                <a:latin typeface="Arial"/>
                <a:cs typeface="Arial"/>
              </a:rPr>
              <a:t>X</a:t>
            </a:r>
            <a:r>
              <a:rPr dirty="0" baseline="-27777" sz="1350" spc="37" i="1">
                <a:latin typeface="Arial"/>
                <a:cs typeface="Arial"/>
              </a:rPr>
              <a:t>i</a:t>
            </a:r>
            <a:r>
              <a:rPr dirty="0" baseline="-27777" sz="1350" spc="337" i="1">
                <a:latin typeface="Arial"/>
                <a:cs typeface="Arial"/>
              </a:rPr>
              <a:t> </a:t>
            </a:r>
            <a:r>
              <a:rPr dirty="0" sz="1550" spc="45">
                <a:latin typeface="Symbol"/>
                <a:cs typeface="Symbol"/>
              </a:rPr>
              <a:t>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55" i="1">
                <a:latin typeface="Arial"/>
                <a:cs typeface="Arial"/>
              </a:rPr>
              <a:t>X</a:t>
            </a:r>
            <a:r>
              <a:rPr dirty="0" sz="1550" spc="55">
                <a:latin typeface="Arial"/>
                <a:cs typeface="Arial"/>
              </a:rPr>
              <a:t>(</a:t>
            </a:r>
            <a:r>
              <a:rPr dirty="0" sz="1550" spc="55">
                <a:latin typeface="Symbol"/>
                <a:cs typeface="Symbol"/>
              </a:rPr>
              <a:t></a:t>
            </a:r>
            <a:r>
              <a:rPr dirty="0" sz="1550" spc="55">
                <a:latin typeface="Arial"/>
                <a:cs typeface="Arial"/>
              </a:rPr>
              <a:t>)(ou</a:t>
            </a:r>
            <a:r>
              <a:rPr dirty="0" sz="1550" spc="55" i="1">
                <a:latin typeface="Arial"/>
                <a:cs typeface="Arial"/>
              </a:rPr>
              <a:t>B</a:t>
            </a:r>
            <a:r>
              <a:rPr dirty="0" sz="1550" spc="55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2"/>
              </a:rPr>
              <a:t>ahmad.karfoul@univ-rennes1.fr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-16357" y="1011301"/>
            <a:ext cx="9099550" cy="5088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discrète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19455" marR="251460" indent="-5765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7495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Loi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d’une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aléatoire discrète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{X(ω), ωєΩ}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fini ou infini dénombrable. La loi de </a:t>
            </a:r>
            <a:r>
              <a:rPr dirty="0" sz="1800">
                <a:latin typeface="Calibri"/>
                <a:cs typeface="Calibri"/>
              </a:rPr>
              <a:t>X 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définie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</a:t>
            </a:r>
            <a:endParaRPr sz="1800">
              <a:latin typeface="Calibri"/>
              <a:cs typeface="Calibri"/>
            </a:endParaRPr>
          </a:p>
          <a:p>
            <a:pPr lvl="1" marL="887094" indent="-28702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dirty="0" sz="1800" spc="-30">
                <a:latin typeface="Calibri"/>
                <a:cs typeface="Calibri"/>
              </a:rPr>
              <a:t>L’ensemble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valeurs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baseline="3472" sz="2400" spc="44" i="1">
                <a:latin typeface="Arial"/>
                <a:cs typeface="Arial"/>
              </a:rPr>
              <a:t>X</a:t>
            </a:r>
            <a:r>
              <a:rPr dirty="0" baseline="3472" sz="2400" spc="-22" i="1">
                <a:latin typeface="Arial"/>
                <a:cs typeface="Arial"/>
              </a:rPr>
              <a:t> </a:t>
            </a:r>
            <a:r>
              <a:rPr dirty="0" baseline="3472" sz="2400" spc="15">
                <a:latin typeface="Arial"/>
                <a:cs typeface="Arial"/>
              </a:rPr>
              <a:t>:</a:t>
            </a:r>
            <a:r>
              <a:rPr dirty="0" baseline="3472" sz="2400" spc="-217">
                <a:latin typeface="Arial"/>
                <a:cs typeface="Arial"/>
              </a:rPr>
              <a:t> </a:t>
            </a:r>
            <a:r>
              <a:rPr dirty="0" baseline="3472" sz="2400" spc="60">
                <a:latin typeface="Arial"/>
                <a:cs typeface="Arial"/>
              </a:rPr>
              <a:t>{</a:t>
            </a:r>
            <a:r>
              <a:rPr dirty="0" baseline="3472" sz="2400" spc="60" i="1">
                <a:latin typeface="Arial"/>
                <a:cs typeface="Arial"/>
              </a:rPr>
              <a:t>x</a:t>
            </a:r>
            <a:r>
              <a:rPr dirty="0" baseline="-18518" sz="1350" spc="60" i="1">
                <a:latin typeface="Arial"/>
                <a:cs typeface="Arial"/>
              </a:rPr>
              <a:t>i</a:t>
            </a:r>
            <a:r>
              <a:rPr dirty="0" baseline="-18518" sz="1350" spc="-142" i="1">
                <a:latin typeface="Arial"/>
                <a:cs typeface="Arial"/>
              </a:rPr>
              <a:t> </a:t>
            </a:r>
            <a:r>
              <a:rPr dirty="0" baseline="3472" sz="2400" spc="82">
                <a:latin typeface="Arial"/>
                <a:cs typeface="Arial"/>
              </a:rPr>
              <a:t>,</a:t>
            </a:r>
            <a:r>
              <a:rPr dirty="0" baseline="3472" sz="2400" spc="82" i="1">
                <a:latin typeface="Arial"/>
                <a:cs typeface="Arial"/>
              </a:rPr>
              <a:t>i</a:t>
            </a:r>
            <a:r>
              <a:rPr dirty="0" baseline="3472" sz="2400" spc="-104" i="1">
                <a:latin typeface="Arial"/>
                <a:cs typeface="Arial"/>
              </a:rPr>
              <a:t> </a:t>
            </a:r>
            <a:r>
              <a:rPr dirty="0" baseline="3472" sz="2400" spc="150">
                <a:latin typeface="Symbol"/>
                <a:cs typeface="Symbol"/>
              </a:rPr>
              <a:t></a:t>
            </a:r>
            <a:r>
              <a:rPr dirty="0" baseline="3472" sz="2400" spc="150" i="1">
                <a:latin typeface="Arial"/>
                <a:cs typeface="Arial"/>
              </a:rPr>
              <a:t>I</a:t>
            </a:r>
            <a:r>
              <a:rPr dirty="0" baseline="3472" sz="2400" spc="150">
                <a:latin typeface="Arial"/>
                <a:cs typeface="Arial"/>
              </a:rPr>
              <a:t>}</a:t>
            </a:r>
            <a:endParaRPr baseline="3472" sz="2400">
              <a:latin typeface="Arial"/>
              <a:cs typeface="Arial"/>
            </a:endParaRPr>
          </a:p>
          <a:p>
            <a:pPr lvl="1" marL="887094" indent="-28702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dirty="0" sz="1800" spc="-5">
                <a:latin typeface="Calibri"/>
                <a:cs typeface="Calibri"/>
              </a:rPr>
              <a:t>Les </a:t>
            </a:r>
            <a:r>
              <a:rPr dirty="0" sz="1800" spc="-10">
                <a:latin typeface="Calibri"/>
                <a:cs typeface="Calibri"/>
              </a:rPr>
              <a:t>probabilités </a:t>
            </a:r>
            <a:r>
              <a:rPr dirty="0" sz="1800" spc="-5">
                <a:latin typeface="Calibri"/>
                <a:cs typeface="Calibri"/>
              </a:rPr>
              <a:t>associées </a:t>
            </a:r>
            <a:r>
              <a:rPr dirty="0" baseline="5376" sz="2325" spc="-15" i="1">
                <a:latin typeface="Arial"/>
                <a:cs typeface="Arial"/>
              </a:rPr>
              <a:t>P</a:t>
            </a:r>
            <a:r>
              <a:rPr dirty="0" baseline="-18518" sz="1350" spc="-15" i="1">
                <a:latin typeface="Arial"/>
                <a:cs typeface="Arial"/>
              </a:rPr>
              <a:t>X </a:t>
            </a:r>
            <a:r>
              <a:rPr dirty="0" baseline="5376" sz="2325" spc="112">
                <a:latin typeface="Arial"/>
                <a:cs typeface="Arial"/>
              </a:rPr>
              <a:t>({</a:t>
            </a:r>
            <a:r>
              <a:rPr dirty="0" baseline="5376" sz="2325" spc="112" i="1">
                <a:latin typeface="Arial"/>
                <a:cs typeface="Arial"/>
              </a:rPr>
              <a:t>X</a:t>
            </a:r>
            <a:r>
              <a:rPr dirty="0" baseline="-18518" sz="1350" spc="112" i="1">
                <a:latin typeface="Arial"/>
                <a:cs typeface="Arial"/>
              </a:rPr>
              <a:t>i </a:t>
            </a:r>
            <a:r>
              <a:rPr dirty="0" baseline="5376" sz="2325" spc="22">
                <a:latin typeface="Arial"/>
                <a:cs typeface="Arial"/>
              </a:rPr>
              <a:t>}) </a:t>
            </a:r>
            <a:r>
              <a:rPr dirty="0" baseline="5376" sz="2325" spc="82">
                <a:latin typeface="Symbol"/>
                <a:cs typeface="Symbol"/>
              </a:rPr>
              <a:t></a:t>
            </a:r>
            <a:r>
              <a:rPr dirty="0" baseline="5376" sz="2325" spc="82">
                <a:latin typeface="Times New Roman"/>
                <a:cs typeface="Times New Roman"/>
              </a:rPr>
              <a:t> </a:t>
            </a:r>
            <a:r>
              <a:rPr dirty="0" baseline="5376" sz="2325" spc="104" i="1">
                <a:latin typeface="Arial"/>
                <a:cs typeface="Arial"/>
              </a:rPr>
              <a:t>P</a:t>
            </a:r>
            <a:r>
              <a:rPr dirty="0" baseline="5376" sz="2325" spc="104">
                <a:latin typeface="Arial"/>
                <a:cs typeface="Arial"/>
              </a:rPr>
              <a:t>( </a:t>
            </a:r>
            <a:r>
              <a:rPr dirty="0" baseline="5376" sz="2325" spc="104" i="1">
                <a:latin typeface="Arial"/>
                <a:cs typeface="Arial"/>
              </a:rPr>
              <a:t>X </a:t>
            </a:r>
            <a:r>
              <a:rPr dirty="0" baseline="5376" sz="2325" spc="82">
                <a:latin typeface="Symbol"/>
                <a:cs typeface="Symbol"/>
              </a:rPr>
              <a:t></a:t>
            </a:r>
            <a:r>
              <a:rPr dirty="0" baseline="5376" sz="2325" spc="82">
                <a:latin typeface="Times New Roman"/>
                <a:cs typeface="Times New Roman"/>
              </a:rPr>
              <a:t> </a:t>
            </a:r>
            <a:r>
              <a:rPr dirty="0" baseline="5376" sz="2325" spc="44" i="1">
                <a:latin typeface="Arial"/>
                <a:cs typeface="Arial"/>
              </a:rPr>
              <a:t>x</a:t>
            </a:r>
            <a:r>
              <a:rPr dirty="0" baseline="-18518" sz="1350" spc="44" i="1">
                <a:latin typeface="Arial"/>
                <a:cs typeface="Arial"/>
              </a:rPr>
              <a:t>i </a:t>
            </a:r>
            <a:r>
              <a:rPr dirty="0" baseline="5376" sz="2325" spc="52">
                <a:latin typeface="Arial"/>
                <a:cs typeface="Arial"/>
              </a:rPr>
              <a:t>)</a:t>
            </a:r>
            <a:r>
              <a:rPr dirty="0" baseline="5376" sz="2325" spc="-67">
                <a:latin typeface="Arial"/>
                <a:cs typeface="Arial"/>
              </a:rPr>
              <a:t> </a:t>
            </a:r>
            <a:r>
              <a:rPr dirty="0" sz="1800" spc="-10">
                <a:latin typeface="Calibri"/>
                <a:cs typeface="Calibri"/>
              </a:rPr>
              <a:t>avec</a:t>
            </a:r>
            <a:endParaRPr sz="1800">
              <a:latin typeface="Calibri"/>
              <a:cs typeface="Calibri"/>
            </a:endParaRPr>
          </a:p>
          <a:p>
            <a:pPr algn="ctr" marR="452755">
              <a:lnSpc>
                <a:spcPct val="100000"/>
              </a:lnSpc>
              <a:spcBef>
                <a:spcPts val="1210"/>
              </a:spcBef>
            </a:pPr>
            <a:r>
              <a:rPr dirty="0" sz="1550" spc="-20" i="1">
                <a:latin typeface="Arial"/>
                <a:cs typeface="Arial"/>
              </a:rPr>
              <a:t>P</a:t>
            </a:r>
            <a:r>
              <a:rPr dirty="0" baseline="-24691" sz="1350" spc="-30" i="1">
                <a:latin typeface="Arial"/>
                <a:cs typeface="Arial"/>
              </a:rPr>
              <a:t>X </a:t>
            </a:r>
            <a:r>
              <a:rPr dirty="0" sz="1550" spc="10">
                <a:latin typeface="Arial"/>
                <a:cs typeface="Arial"/>
              </a:rPr>
              <a:t>({</a:t>
            </a:r>
            <a:r>
              <a:rPr dirty="0" sz="1550" spc="-290">
                <a:latin typeface="Arial"/>
                <a:cs typeface="Arial"/>
              </a:rPr>
              <a:t> </a:t>
            </a:r>
            <a:r>
              <a:rPr dirty="0" sz="1550" spc="65" i="1">
                <a:latin typeface="Arial"/>
                <a:cs typeface="Arial"/>
              </a:rPr>
              <a:t>X</a:t>
            </a:r>
            <a:r>
              <a:rPr dirty="0" baseline="-24691" sz="1350" spc="97" i="1">
                <a:latin typeface="Arial"/>
                <a:cs typeface="Arial"/>
              </a:rPr>
              <a:t>i</a:t>
            </a:r>
            <a:r>
              <a:rPr dirty="0" baseline="-24691" sz="1350" spc="15" i="1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})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35">
                <a:latin typeface="Symbol"/>
                <a:cs typeface="Symbol"/>
              </a:rPr>
              <a:t></a:t>
            </a:r>
            <a:r>
              <a:rPr dirty="0" sz="1550" spc="170">
                <a:latin typeface="Times New Roman"/>
                <a:cs typeface="Times New Roman"/>
              </a:rPr>
              <a:t> </a:t>
            </a:r>
            <a:r>
              <a:rPr dirty="0" baseline="-8274" sz="3525" spc="82">
                <a:latin typeface="Symbol"/>
                <a:cs typeface="Symbol"/>
              </a:rPr>
              <a:t></a:t>
            </a:r>
            <a:r>
              <a:rPr dirty="0" baseline="-8274" sz="3525" spc="-427">
                <a:latin typeface="Times New Roman"/>
                <a:cs typeface="Times New Roman"/>
              </a:rPr>
              <a:t> </a:t>
            </a:r>
            <a:r>
              <a:rPr dirty="0" sz="1550" spc="60" i="1">
                <a:latin typeface="Arial"/>
                <a:cs typeface="Arial"/>
              </a:rPr>
              <a:t>P</a:t>
            </a:r>
            <a:r>
              <a:rPr dirty="0" sz="1550" spc="60">
                <a:latin typeface="Arial"/>
                <a:cs typeface="Arial"/>
              </a:rPr>
              <a:t>(</a:t>
            </a:r>
            <a:r>
              <a:rPr dirty="0" sz="1550" spc="-265">
                <a:latin typeface="Arial"/>
                <a:cs typeface="Arial"/>
              </a:rPr>
              <a:t> </a:t>
            </a:r>
            <a:r>
              <a:rPr dirty="0" sz="1550" spc="45" i="1">
                <a:latin typeface="Arial"/>
                <a:cs typeface="Arial"/>
              </a:rPr>
              <a:t>X</a:t>
            </a:r>
            <a:r>
              <a:rPr dirty="0" sz="1550" spc="130" i="1">
                <a:latin typeface="Arial"/>
                <a:cs typeface="Arial"/>
              </a:rPr>
              <a:t> </a:t>
            </a:r>
            <a:r>
              <a:rPr dirty="0" sz="1550" spc="35">
                <a:latin typeface="Symbol"/>
                <a:cs typeface="Symbol"/>
              </a:rPr>
              <a:t></a:t>
            </a:r>
            <a:r>
              <a:rPr dirty="0" sz="1550" spc="35">
                <a:latin typeface="Times New Roman"/>
                <a:cs typeface="Times New Roman"/>
              </a:rPr>
              <a:t> </a:t>
            </a:r>
            <a:r>
              <a:rPr dirty="0" sz="1550" spc="25" i="1">
                <a:latin typeface="Arial"/>
                <a:cs typeface="Arial"/>
              </a:rPr>
              <a:t>x</a:t>
            </a:r>
            <a:r>
              <a:rPr dirty="0" baseline="-24691" sz="1350" spc="37" i="1">
                <a:latin typeface="Arial"/>
                <a:cs typeface="Arial"/>
              </a:rPr>
              <a:t>i</a:t>
            </a:r>
            <a:r>
              <a:rPr dirty="0" baseline="-24691" sz="1350" spc="52" i="1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  <a:p>
            <a:pPr algn="ctr" marR="393065">
              <a:lnSpc>
                <a:spcPct val="100000"/>
              </a:lnSpc>
              <a:spcBef>
                <a:spcPts val="125"/>
              </a:spcBef>
            </a:pPr>
            <a:r>
              <a:rPr dirty="0" sz="900" spc="20" i="1">
                <a:latin typeface="Arial"/>
                <a:cs typeface="Arial"/>
              </a:rPr>
              <a:t>x</a:t>
            </a:r>
            <a:r>
              <a:rPr dirty="0" baseline="-21367" sz="975" spc="7" i="1">
                <a:latin typeface="Arial"/>
                <a:cs typeface="Arial"/>
              </a:rPr>
              <a:t>i</a:t>
            </a:r>
            <a:r>
              <a:rPr dirty="0" baseline="-21367" sz="975" spc="-97" i="1">
                <a:latin typeface="Arial"/>
                <a:cs typeface="Arial"/>
              </a:rPr>
              <a:t> </a:t>
            </a:r>
            <a:r>
              <a:rPr dirty="0" sz="900" spc="-60">
                <a:latin typeface="Symbol"/>
                <a:cs typeface="Symbol"/>
              </a:rPr>
              <a:t></a:t>
            </a:r>
            <a:r>
              <a:rPr dirty="0" sz="900" spc="25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8285" marR="932815" indent="-10541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Remarque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 spc="-5">
                <a:latin typeface="Calibri"/>
                <a:cs typeface="Calibri"/>
              </a:rPr>
              <a:t>La loi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d’une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discrète est </a:t>
            </a:r>
            <a:r>
              <a:rPr dirty="0" sz="1800" spc="-5">
                <a:latin typeface="Calibri"/>
                <a:cs typeface="Calibri"/>
              </a:rPr>
              <a:t>souvent </a:t>
            </a:r>
            <a:r>
              <a:rPr dirty="0" sz="1800" spc="-10">
                <a:latin typeface="Calibri"/>
                <a:cs typeface="Calibri"/>
              </a:rPr>
              <a:t>décrite </a:t>
            </a:r>
            <a:r>
              <a:rPr dirty="0" sz="1800">
                <a:latin typeface="Calibri"/>
                <a:cs typeface="Calibri"/>
              </a:rPr>
              <a:t>par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5">
                <a:latin typeface="Calibri"/>
                <a:cs typeface="Calibri"/>
              </a:rPr>
              <a:t>liste </a:t>
            </a:r>
            <a:r>
              <a:rPr dirty="0" sz="1800">
                <a:latin typeface="Calibri"/>
                <a:cs typeface="Calibri"/>
              </a:rPr>
              <a:t>de  </a:t>
            </a:r>
            <a:r>
              <a:rPr dirty="0" sz="1800" spc="-10">
                <a:latin typeface="Calibri"/>
                <a:cs typeface="Calibri"/>
              </a:rPr>
              <a:t>probabilités </a:t>
            </a:r>
            <a:r>
              <a:rPr dirty="0" sz="1800" spc="-5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valeurs </a:t>
            </a:r>
            <a:r>
              <a:rPr dirty="0" sz="1800" spc="-5">
                <a:latin typeface="Calibri"/>
                <a:cs typeface="Calibri"/>
              </a:rPr>
              <a:t>possibles de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X.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681480" marR="967105" indent="-1466850">
              <a:lnSpc>
                <a:spcPct val="100000"/>
              </a:lnSpc>
              <a:spcBef>
                <a:spcPts val="1550"/>
              </a:spcBef>
            </a:pPr>
            <a:r>
              <a:rPr dirty="0" sz="1800" spc="-10" b="1">
                <a:latin typeface="Calibri"/>
                <a:cs typeface="Calibri"/>
              </a:rPr>
              <a:t>Remarque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5">
                <a:latin typeface="Calibri"/>
                <a:cs typeface="Calibri"/>
              </a:rPr>
              <a:t>loi de </a:t>
            </a:r>
            <a:r>
              <a:rPr dirty="0" sz="1800" spc="-10">
                <a:latin typeface="Calibri"/>
                <a:cs typeface="Calibri"/>
              </a:rPr>
              <a:t>probabilité est complètement </a:t>
            </a:r>
            <a:r>
              <a:rPr dirty="0" sz="1800" spc="-5">
                <a:latin typeface="Calibri"/>
                <a:cs typeface="Calibri"/>
              </a:rPr>
              <a:t>spécifiée par </a:t>
            </a:r>
            <a:r>
              <a:rPr dirty="0" sz="1800">
                <a:latin typeface="Calibri"/>
                <a:cs typeface="Calibri"/>
              </a:rPr>
              <a:t>sa </a:t>
            </a:r>
            <a:r>
              <a:rPr dirty="0" sz="1800" spc="-5">
                <a:latin typeface="Calibri"/>
                <a:cs typeface="Calibri"/>
              </a:rPr>
              <a:t>distribution de  </a:t>
            </a:r>
            <a:r>
              <a:rPr dirty="0" sz="1800" spc="-10">
                <a:latin typeface="Calibri"/>
                <a:cs typeface="Calibri"/>
              </a:rPr>
              <a:t>probabilité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187450" marR="5080" indent="-1047115">
              <a:lnSpc>
                <a:spcPct val="100000"/>
              </a:lnSpc>
              <a:buFont typeface="Arial"/>
              <a:buChar char="•"/>
              <a:tabLst>
                <a:tab pos="27178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Définition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Une </a:t>
            </a:r>
            <a:r>
              <a:rPr dirty="0" sz="1800" spc="-5">
                <a:latin typeface="Calibri"/>
                <a:cs typeface="Calibri"/>
              </a:rPr>
              <a:t>distribution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10">
                <a:latin typeface="Calibri"/>
                <a:cs typeface="Calibri"/>
              </a:rPr>
              <a:t>probabilité d’une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discrète </a:t>
            </a:r>
            <a:r>
              <a:rPr dirty="0" sz="1800" spc="-5">
                <a:latin typeface="Calibri"/>
                <a:cs typeface="Calibri"/>
              </a:rPr>
              <a:t>ou </a:t>
            </a:r>
            <a:r>
              <a:rPr dirty="0" sz="1800">
                <a:latin typeface="Calibri"/>
                <a:cs typeface="Calibri"/>
              </a:rPr>
              <a:t>sa loi </a:t>
            </a:r>
            <a:r>
              <a:rPr dirty="0" sz="1800" spc="-10">
                <a:latin typeface="Calibri"/>
                <a:cs typeface="Calibri"/>
              </a:rPr>
              <a:t>discrète 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baseline="-20833" sz="1800" spc="-7" b="1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sur  </a:t>
            </a:r>
            <a:r>
              <a:rPr dirty="0" sz="1800" spc="-15">
                <a:latin typeface="Calibri"/>
                <a:cs typeface="Calibri"/>
              </a:rPr>
              <a:t>l’ensemble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valeurs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500" spc="50" b="1" i="1">
                <a:latin typeface="Arial"/>
                <a:cs typeface="Arial"/>
              </a:rPr>
              <a:t>x</a:t>
            </a:r>
            <a:r>
              <a:rPr dirty="0" baseline="-26143" sz="1275" spc="75" i="1">
                <a:latin typeface="Arial"/>
                <a:cs typeface="Arial"/>
              </a:rPr>
              <a:t>i</a:t>
            </a:r>
            <a:r>
              <a:rPr dirty="0" baseline="-26143" sz="1275" spc="135" i="1">
                <a:latin typeface="Arial"/>
                <a:cs typeface="Arial"/>
              </a:rPr>
              <a:t> </a:t>
            </a:r>
            <a:r>
              <a:rPr dirty="0" sz="1500" spc="55">
                <a:latin typeface="Arial"/>
                <a:cs typeface="Arial"/>
              </a:rPr>
              <a:t>,</a:t>
            </a:r>
            <a:r>
              <a:rPr dirty="0" sz="1500" spc="55" i="1">
                <a:latin typeface="Arial"/>
                <a:cs typeface="Arial"/>
              </a:rPr>
              <a:t>i</a:t>
            </a:r>
            <a:r>
              <a:rPr dirty="0" sz="1500" spc="-55" i="1">
                <a:latin typeface="Arial"/>
                <a:cs typeface="Arial"/>
              </a:rPr>
              <a:t> </a:t>
            </a:r>
            <a:r>
              <a:rPr dirty="0" sz="1500" spc="35">
                <a:latin typeface="Symbol"/>
                <a:cs typeface="Symbol"/>
              </a:rPr>
              <a:t></a:t>
            </a:r>
            <a:r>
              <a:rPr dirty="0" sz="1500" spc="-235">
                <a:latin typeface="Times New Roman"/>
                <a:cs typeface="Times New Roman"/>
              </a:rPr>
              <a:t> </a:t>
            </a:r>
            <a:r>
              <a:rPr dirty="0" sz="1500" spc="15" i="1">
                <a:latin typeface="Arial"/>
                <a:cs typeface="Arial"/>
              </a:rPr>
              <a:t>I</a:t>
            </a:r>
            <a:r>
              <a:rPr dirty="0" sz="1500" spc="-120" i="1">
                <a:latin typeface="Arial"/>
                <a:cs typeface="Arial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l’ensemble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baseline="3703" sz="2250" spc="-112" i="1">
                <a:latin typeface="Arial"/>
                <a:cs typeface="Arial"/>
              </a:rPr>
              <a:t>P</a:t>
            </a:r>
            <a:r>
              <a:rPr dirty="0" baseline="-22875" sz="1275" spc="-112" i="1">
                <a:latin typeface="Arial"/>
                <a:cs typeface="Arial"/>
              </a:rPr>
              <a:t>i </a:t>
            </a:r>
            <a:r>
              <a:rPr dirty="0" baseline="-22875" sz="1275" spc="-104" i="1">
                <a:latin typeface="Arial"/>
                <a:cs typeface="Arial"/>
              </a:rPr>
              <a:t> </a:t>
            </a:r>
            <a:r>
              <a:rPr dirty="0" baseline="3703" sz="2250" spc="82">
                <a:latin typeface="Arial"/>
                <a:cs typeface="Arial"/>
              </a:rPr>
              <a:t>,</a:t>
            </a:r>
            <a:r>
              <a:rPr dirty="0" baseline="3703" sz="2250" spc="82" i="1">
                <a:latin typeface="Arial"/>
                <a:cs typeface="Arial"/>
              </a:rPr>
              <a:t>i</a:t>
            </a:r>
            <a:r>
              <a:rPr dirty="0" baseline="3703" sz="2250" spc="-82" i="1">
                <a:latin typeface="Arial"/>
                <a:cs typeface="Arial"/>
              </a:rPr>
              <a:t> </a:t>
            </a:r>
            <a:r>
              <a:rPr dirty="0" baseline="3703" sz="2250" spc="60">
                <a:latin typeface="Symbol"/>
                <a:cs typeface="Symbol"/>
              </a:rPr>
              <a:t></a:t>
            </a:r>
            <a:r>
              <a:rPr dirty="0" baseline="3703" sz="2250" spc="-359">
                <a:latin typeface="Times New Roman"/>
                <a:cs typeface="Times New Roman"/>
              </a:rPr>
              <a:t> </a:t>
            </a:r>
            <a:r>
              <a:rPr dirty="0" baseline="3703" sz="2250" spc="22" i="1">
                <a:latin typeface="Arial"/>
                <a:cs typeface="Arial"/>
              </a:rPr>
              <a:t>I</a:t>
            </a:r>
            <a:r>
              <a:rPr dirty="0" baseline="3703" sz="2250" spc="-60" i="1">
                <a:latin typeface="Arial"/>
                <a:cs typeface="Arial"/>
              </a:rPr>
              <a:t> </a:t>
            </a:r>
            <a:r>
              <a:rPr dirty="0" sz="1800" spc="-5" i="1">
                <a:latin typeface="Calibri"/>
                <a:cs typeface="Calibri"/>
              </a:rPr>
              <a:t>où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les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baseline="-20833" sz="1800" spc="-7" i="1">
                <a:latin typeface="Calibri"/>
                <a:cs typeface="Calibri"/>
              </a:rPr>
              <a:t>i</a:t>
            </a:r>
            <a:r>
              <a:rPr dirty="0" baseline="-20833" sz="1800" spc="202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sont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distribuées</a:t>
            </a:r>
            <a:r>
              <a:rPr dirty="0" sz="1800" spc="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sur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les</a:t>
            </a:r>
            <a:r>
              <a:rPr dirty="0" sz="1800" spc="5" i="1">
                <a:latin typeface="Calibri"/>
                <a:cs typeface="Calibri"/>
              </a:rPr>
              <a:t> X</a:t>
            </a:r>
            <a:r>
              <a:rPr dirty="0" baseline="-20833" sz="1800" spc="7" i="1">
                <a:latin typeface="Calibri"/>
                <a:cs typeface="Calibri"/>
              </a:rPr>
              <a:t>i</a:t>
            </a:r>
            <a:endParaRPr baseline="-20833"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2"/>
              </a:rPr>
              <a:t>ahmad.karfoul@univ-rennes1.fr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24164" y="2554859"/>
            <a:ext cx="66103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z="1800" spc="-1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Alors,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42" y="1011301"/>
            <a:ext cx="8940800" cy="1576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Ex. </a:t>
            </a:r>
            <a:r>
              <a:rPr dirty="0" sz="1800" spc="-50" b="1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discrète</a:t>
            </a:r>
            <a:r>
              <a:rPr dirty="0" sz="18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"/>
            </a:pPr>
            <a:endParaRPr sz="1900">
              <a:latin typeface="Times New Roman"/>
              <a:cs typeface="Times New Roman"/>
            </a:endParaRPr>
          </a:p>
          <a:p>
            <a:pPr lvl="1" marL="402590" marR="5080" indent="-52069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482600" algn="l"/>
              </a:tabLst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Supposons, dans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l’ expérience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lancer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deux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fois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un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dé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et définissons une 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comme  nous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 la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somme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des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faces résultantes.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Ici on ne connait pas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loi de X. Donc, pour la  calculer il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faut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spécifier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l’univers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possible 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Ω.  En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effet </a:t>
            </a:r>
            <a:r>
              <a:rPr dirty="0" baseline="-6535" sz="2550" spc="225">
                <a:latin typeface="Symbol"/>
                <a:cs typeface="Symbol"/>
              </a:rPr>
              <a:t></a:t>
            </a:r>
            <a:r>
              <a:rPr dirty="0" baseline="-6535" sz="2550" spc="225">
                <a:latin typeface="Times New Roman"/>
                <a:cs typeface="Times New Roman"/>
              </a:rPr>
              <a:t> </a:t>
            </a:r>
            <a:r>
              <a:rPr dirty="0" baseline="-6535" sz="2550" spc="157">
                <a:latin typeface="Symbol"/>
                <a:cs typeface="Symbol"/>
              </a:rPr>
              <a:t></a:t>
            </a:r>
            <a:r>
              <a:rPr dirty="0" baseline="-6535" sz="2550" spc="157">
                <a:latin typeface="Times New Roman"/>
                <a:cs typeface="Times New Roman"/>
              </a:rPr>
              <a:t> </a:t>
            </a:r>
            <a:r>
              <a:rPr dirty="0" baseline="-6535" sz="2550" spc="89">
                <a:latin typeface="Arial"/>
                <a:cs typeface="Arial"/>
              </a:rPr>
              <a:t>{(</a:t>
            </a:r>
            <a:r>
              <a:rPr dirty="0" baseline="-6535" sz="2550" spc="89" i="1">
                <a:latin typeface="Arial"/>
                <a:cs typeface="Arial"/>
              </a:rPr>
              <a:t>i</a:t>
            </a:r>
            <a:r>
              <a:rPr dirty="0" baseline="-6535" sz="2550" spc="89">
                <a:latin typeface="Arial"/>
                <a:cs typeface="Arial"/>
              </a:rPr>
              <a:t>, </a:t>
            </a:r>
            <a:r>
              <a:rPr dirty="0" baseline="-6535" sz="2550" spc="60" i="1">
                <a:latin typeface="Arial"/>
                <a:cs typeface="Arial"/>
              </a:rPr>
              <a:t>j </a:t>
            </a:r>
            <a:r>
              <a:rPr dirty="0" baseline="-6535" sz="2550" spc="157">
                <a:latin typeface="Arial"/>
                <a:cs typeface="Arial"/>
              </a:rPr>
              <a:t>),1</a:t>
            </a:r>
            <a:r>
              <a:rPr dirty="0" baseline="-6535" sz="2550" spc="157">
                <a:latin typeface="Symbol"/>
                <a:cs typeface="Symbol"/>
              </a:rPr>
              <a:t></a:t>
            </a:r>
            <a:r>
              <a:rPr dirty="0" baseline="-6535" sz="2550" spc="157">
                <a:latin typeface="Times New Roman"/>
                <a:cs typeface="Times New Roman"/>
              </a:rPr>
              <a:t> </a:t>
            </a:r>
            <a:r>
              <a:rPr dirty="0" baseline="-6535" sz="2550" spc="112" i="1">
                <a:latin typeface="Arial"/>
                <a:cs typeface="Arial"/>
              </a:rPr>
              <a:t>i</a:t>
            </a:r>
            <a:r>
              <a:rPr dirty="0" baseline="-6535" sz="2550" spc="112">
                <a:latin typeface="Arial"/>
                <a:cs typeface="Arial"/>
              </a:rPr>
              <a:t>, </a:t>
            </a:r>
            <a:r>
              <a:rPr dirty="0" baseline="-6535" sz="2550" spc="60" i="1">
                <a:latin typeface="Arial"/>
                <a:cs typeface="Arial"/>
              </a:rPr>
              <a:t>j </a:t>
            </a:r>
            <a:r>
              <a:rPr dirty="0" baseline="-6535" sz="2550" spc="157">
                <a:latin typeface="Symbol"/>
                <a:cs typeface="Symbol"/>
              </a:rPr>
              <a:t></a:t>
            </a:r>
            <a:r>
              <a:rPr dirty="0" baseline="-6535" sz="2550" spc="157">
                <a:latin typeface="Times New Roman"/>
                <a:cs typeface="Times New Roman"/>
              </a:rPr>
              <a:t> </a:t>
            </a:r>
            <a:r>
              <a:rPr dirty="0" baseline="-6535" sz="2550" spc="97">
                <a:latin typeface="Arial"/>
                <a:cs typeface="Arial"/>
              </a:rPr>
              <a:t>6}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. En plus</a:t>
            </a:r>
            <a:r>
              <a:rPr dirty="0" sz="1800" spc="-2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34" y="2599274"/>
            <a:ext cx="398780" cy="263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10">
                <a:latin typeface="Arial"/>
                <a:cs typeface="Arial"/>
              </a:rPr>
              <a:t>,</a:t>
            </a:r>
            <a:r>
              <a:rPr dirty="0" sz="1650" spc="35">
                <a:latin typeface="Arial"/>
                <a:cs typeface="Arial"/>
              </a:rPr>
              <a:t>1</a:t>
            </a:r>
            <a:r>
              <a:rPr dirty="0" sz="1650" spc="10">
                <a:latin typeface="Arial"/>
                <a:cs typeface="Arial"/>
              </a:rPr>
              <a:t>2</a:t>
            </a:r>
            <a:r>
              <a:rPr dirty="0" sz="1650" spc="45">
                <a:latin typeface="Arial"/>
                <a:cs typeface="Arial"/>
              </a:rPr>
              <a:t>}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186" y="2580224"/>
            <a:ext cx="1361440" cy="282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6172" sz="270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1650" spc="95" i="1">
                <a:latin typeface="Arial"/>
                <a:cs typeface="Arial"/>
              </a:rPr>
              <a:t>X</a:t>
            </a:r>
            <a:r>
              <a:rPr dirty="0" sz="1650" spc="95">
                <a:latin typeface="Arial"/>
                <a:cs typeface="Arial"/>
              </a:rPr>
              <a:t>(</a:t>
            </a:r>
            <a:r>
              <a:rPr dirty="0" sz="1650" spc="95">
                <a:latin typeface="Symbol"/>
                <a:cs typeface="Symbol"/>
              </a:rPr>
              <a:t></a:t>
            </a:r>
            <a:r>
              <a:rPr dirty="0" sz="1650" spc="95">
                <a:latin typeface="Arial"/>
                <a:cs typeface="Arial"/>
              </a:rPr>
              <a:t>) </a:t>
            </a:r>
            <a:r>
              <a:rPr dirty="0" sz="1650" spc="75">
                <a:latin typeface="Symbol"/>
                <a:cs typeface="Symbol"/>
              </a:rPr>
              <a:t></a:t>
            </a:r>
            <a:r>
              <a:rPr dirty="0" sz="1650" spc="-185">
                <a:latin typeface="Times New Roman"/>
                <a:cs typeface="Times New Roman"/>
              </a:rPr>
              <a:t> </a:t>
            </a:r>
            <a:r>
              <a:rPr dirty="0" sz="1650">
                <a:latin typeface="Arial"/>
                <a:cs typeface="Arial"/>
              </a:rPr>
              <a:t>{2,3,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5923" y="2611929"/>
            <a:ext cx="626483" cy="286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24963" y="2542159"/>
            <a:ext cx="5360670" cy="106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Connaitre </a:t>
            </a:r>
            <a:r>
              <a:rPr dirty="0" sz="1800" spc="-5" i="1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dirty="0" baseline="-20833" sz="1800" spc="-7">
                <a:solidFill>
                  <a:srgbClr val="006FC0"/>
                </a:solidFill>
                <a:latin typeface="Calibri"/>
                <a:cs typeface="Calibri"/>
              </a:rPr>
              <a:t>X  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nécessite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calculer </a:t>
            </a:r>
            <a:r>
              <a:rPr dirty="0" baseline="-6172" sz="2700" spc="-52" i="1">
                <a:latin typeface="Arial"/>
                <a:cs typeface="Arial"/>
              </a:rPr>
              <a:t>P</a:t>
            </a:r>
            <a:r>
              <a:rPr dirty="0" baseline="-37037" sz="1575" spc="-52" i="1">
                <a:latin typeface="Arial"/>
                <a:cs typeface="Arial"/>
              </a:rPr>
              <a:t>X </a:t>
            </a:r>
            <a:r>
              <a:rPr dirty="0" baseline="-6172" sz="2700" spc="-67">
                <a:latin typeface="Arial"/>
                <a:cs typeface="Arial"/>
              </a:rPr>
              <a:t>({</a:t>
            </a:r>
            <a:r>
              <a:rPr dirty="0" baseline="-5847" sz="2850" spc="-67" i="1">
                <a:latin typeface="Symbol"/>
                <a:cs typeface="Symbol"/>
              </a:rPr>
              <a:t></a:t>
            </a:r>
            <a:r>
              <a:rPr dirty="0" baseline="-5847" sz="2850" spc="-67" i="1">
                <a:latin typeface="Times New Roman"/>
                <a:cs typeface="Times New Roman"/>
              </a:rPr>
              <a:t> </a:t>
            </a:r>
            <a:r>
              <a:rPr dirty="0" baseline="-6172" sz="2700" spc="7">
                <a:latin typeface="Arial"/>
                <a:cs typeface="Arial"/>
              </a:rPr>
              <a:t>}) </a:t>
            </a:r>
            <a:r>
              <a:rPr dirty="0" baseline="-6172" sz="2700" spc="-22">
                <a:latin typeface="Symbol"/>
                <a:cs typeface="Symbol"/>
              </a:rPr>
              <a:t></a:t>
            </a:r>
            <a:r>
              <a:rPr dirty="0" baseline="-5847" sz="2850" spc="-22" i="1">
                <a:latin typeface="Symbol"/>
                <a:cs typeface="Symbol"/>
              </a:rPr>
              <a:t></a:t>
            </a:r>
            <a:r>
              <a:rPr dirty="0" baseline="-5847" sz="2850" spc="-22" i="1">
                <a:latin typeface="Times New Roman"/>
                <a:cs typeface="Times New Roman"/>
              </a:rPr>
              <a:t> </a:t>
            </a:r>
            <a:r>
              <a:rPr dirty="0" baseline="-6172" sz="2700" spc="82">
                <a:latin typeface="Symbol"/>
                <a:cs typeface="Symbol"/>
              </a:rPr>
              <a:t></a:t>
            </a:r>
            <a:r>
              <a:rPr dirty="0" baseline="-6172" sz="2700" spc="217">
                <a:latin typeface="Times New Roman"/>
                <a:cs typeface="Times New Roman"/>
              </a:rPr>
              <a:t> </a:t>
            </a:r>
            <a:r>
              <a:rPr dirty="0" baseline="-6172" sz="2700" spc="104" i="1">
                <a:latin typeface="Arial"/>
                <a:cs typeface="Arial"/>
              </a:rPr>
              <a:t>X</a:t>
            </a:r>
            <a:r>
              <a:rPr dirty="0" baseline="-6172" sz="2700" spc="104">
                <a:latin typeface="Arial"/>
                <a:cs typeface="Arial"/>
              </a:rPr>
              <a:t>(</a:t>
            </a:r>
            <a:r>
              <a:rPr dirty="0" baseline="-6172" sz="2700" spc="104">
                <a:latin typeface="Symbol"/>
                <a:cs typeface="Symbol"/>
              </a:rPr>
              <a:t></a:t>
            </a:r>
            <a:r>
              <a:rPr dirty="0" baseline="-6172" sz="2700" spc="104">
                <a:latin typeface="Arial"/>
                <a:cs typeface="Arial"/>
              </a:rPr>
              <a:t>)</a:t>
            </a:r>
            <a:endParaRPr baseline="-6172" sz="27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690"/>
              </a:spcBef>
            </a:pPr>
            <a:r>
              <a:rPr dirty="0" sz="1800" spc="-30" i="1">
                <a:latin typeface="Arial"/>
                <a:cs typeface="Arial"/>
              </a:rPr>
              <a:t>P</a:t>
            </a:r>
            <a:r>
              <a:rPr dirty="0" baseline="-26455" sz="1575" spc="-44" i="1">
                <a:latin typeface="Arial"/>
                <a:cs typeface="Arial"/>
              </a:rPr>
              <a:t>X</a:t>
            </a:r>
            <a:r>
              <a:rPr dirty="0" baseline="-26455" sz="1575" spc="-30" i="1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({2})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 i="1">
                <a:latin typeface="Arial"/>
                <a:cs typeface="Arial"/>
              </a:rPr>
              <a:t>P</a:t>
            </a:r>
            <a:r>
              <a:rPr dirty="0" sz="1800" spc="60">
                <a:latin typeface="Arial"/>
                <a:cs typeface="Arial"/>
              </a:rPr>
              <a:t>(</a:t>
            </a:r>
            <a:r>
              <a:rPr dirty="0" sz="1800" spc="-290">
                <a:latin typeface="Arial"/>
                <a:cs typeface="Arial"/>
              </a:rPr>
              <a:t> </a:t>
            </a:r>
            <a:r>
              <a:rPr dirty="0" sz="1800" spc="30" i="1">
                <a:latin typeface="Arial"/>
                <a:cs typeface="Arial"/>
              </a:rPr>
              <a:t>X</a:t>
            </a:r>
            <a:r>
              <a:rPr dirty="0" sz="1800" spc="170" i="1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Arial"/>
                <a:cs typeface="Arial"/>
              </a:rPr>
              <a:t>2)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Arial"/>
                <a:cs typeface="Arial"/>
              </a:rPr>
              <a:t>P</a:t>
            </a:r>
            <a:r>
              <a:rPr dirty="0" sz="1800" spc="-55">
                <a:latin typeface="Arial"/>
                <a:cs typeface="Arial"/>
              </a:rPr>
              <a:t>({(1,1)})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Arial"/>
                <a:cs typeface="Arial"/>
              </a:rPr>
              <a:t>1/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 spc="25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  <a:spcBef>
                <a:spcPts val="680"/>
              </a:spcBef>
            </a:pPr>
            <a:r>
              <a:rPr dirty="0" sz="1800" spc="-30" i="1">
                <a:latin typeface="Arial"/>
                <a:cs typeface="Arial"/>
              </a:rPr>
              <a:t>P</a:t>
            </a:r>
            <a:r>
              <a:rPr dirty="0" baseline="-26455" sz="1575" spc="-44" i="1">
                <a:latin typeface="Arial"/>
                <a:cs typeface="Arial"/>
              </a:rPr>
              <a:t>X</a:t>
            </a:r>
            <a:r>
              <a:rPr dirty="0" baseline="-26455" sz="1575" spc="-30" i="1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({3})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 i="1">
                <a:latin typeface="Arial"/>
                <a:cs typeface="Arial"/>
              </a:rPr>
              <a:t>P</a:t>
            </a:r>
            <a:r>
              <a:rPr dirty="0" sz="1800" spc="60">
                <a:latin typeface="Arial"/>
                <a:cs typeface="Arial"/>
              </a:rPr>
              <a:t>(</a:t>
            </a:r>
            <a:r>
              <a:rPr dirty="0" sz="1800" spc="-285">
                <a:latin typeface="Arial"/>
                <a:cs typeface="Arial"/>
              </a:rPr>
              <a:t> </a:t>
            </a:r>
            <a:r>
              <a:rPr dirty="0" sz="1800" spc="30" i="1">
                <a:latin typeface="Arial"/>
                <a:cs typeface="Arial"/>
              </a:rPr>
              <a:t>X</a:t>
            </a:r>
            <a:r>
              <a:rPr dirty="0" sz="1800" spc="175" i="1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Arial"/>
                <a:cs typeface="Arial"/>
              </a:rPr>
              <a:t>3)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Arial"/>
                <a:cs typeface="Arial"/>
              </a:rPr>
              <a:t>P</a:t>
            </a:r>
            <a:r>
              <a:rPr dirty="0" sz="1800" spc="-25">
                <a:latin typeface="Arial"/>
                <a:cs typeface="Arial"/>
              </a:rPr>
              <a:t>({(1,2),(2,1)})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Arial"/>
                <a:cs typeface="Arial"/>
              </a:rPr>
              <a:t>2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/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 spc="25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0485" y="3989038"/>
            <a:ext cx="404177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 i="1">
                <a:latin typeface="Arial"/>
                <a:cs typeface="Arial"/>
              </a:rPr>
              <a:t>P</a:t>
            </a:r>
            <a:r>
              <a:rPr dirty="0" baseline="-26455" sz="1575" spc="-44" i="1">
                <a:latin typeface="Arial"/>
                <a:cs typeface="Arial"/>
              </a:rPr>
              <a:t>X</a:t>
            </a:r>
            <a:r>
              <a:rPr dirty="0" baseline="-26455" sz="1575" spc="-30" i="1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({12})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 i="1">
                <a:latin typeface="Arial"/>
                <a:cs typeface="Arial"/>
              </a:rPr>
              <a:t>P</a:t>
            </a:r>
            <a:r>
              <a:rPr dirty="0" sz="1800" spc="60">
                <a:latin typeface="Arial"/>
                <a:cs typeface="Arial"/>
              </a:rPr>
              <a:t>(</a:t>
            </a:r>
            <a:r>
              <a:rPr dirty="0" sz="1800" spc="-290">
                <a:latin typeface="Arial"/>
                <a:cs typeface="Arial"/>
              </a:rPr>
              <a:t> </a:t>
            </a:r>
            <a:r>
              <a:rPr dirty="0" sz="1800" spc="30" i="1">
                <a:latin typeface="Arial"/>
                <a:cs typeface="Arial"/>
              </a:rPr>
              <a:t>X</a:t>
            </a:r>
            <a:r>
              <a:rPr dirty="0" sz="1800" spc="170" i="1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Arial"/>
                <a:cs typeface="Arial"/>
              </a:rPr>
              <a:t>12)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Arial"/>
                <a:cs typeface="Arial"/>
              </a:rPr>
              <a:t>P</a:t>
            </a:r>
            <a:r>
              <a:rPr dirty="0" sz="1800" spc="25">
                <a:latin typeface="Arial"/>
                <a:cs typeface="Arial"/>
              </a:rPr>
              <a:t>({(6,6)})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25">
                <a:latin typeface="Symbol"/>
                <a:cs typeface="Symbol"/>
              </a:rPr>
              <a:t>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Arial"/>
                <a:cs typeface="Arial"/>
              </a:rPr>
              <a:t>1/</a:t>
            </a:r>
            <a:r>
              <a:rPr dirty="0" sz="1800" spc="-140">
                <a:latin typeface="Arial"/>
                <a:cs typeface="Arial"/>
              </a:rPr>
              <a:t> </a:t>
            </a:r>
            <a:r>
              <a:rPr dirty="0" sz="1800" spc="25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4827" y="3600448"/>
            <a:ext cx="931378" cy="40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4"/>
              </a:rPr>
              <a:t>ahmad.karfoul@univ-rennes1.fr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3943" y="2143505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5" h="212089">
                <a:moveTo>
                  <a:pt x="660780" y="0"/>
                </a:moveTo>
                <a:lnTo>
                  <a:pt x="657859" y="8509"/>
                </a:lnTo>
                <a:lnTo>
                  <a:pt x="670073" y="13819"/>
                </a:lnTo>
                <a:lnTo>
                  <a:pt x="680608" y="21177"/>
                </a:lnTo>
                <a:lnTo>
                  <a:pt x="702022" y="55322"/>
                </a:lnTo>
                <a:lnTo>
                  <a:pt x="709040" y="104775"/>
                </a:lnTo>
                <a:lnTo>
                  <a:pt x="708255" y="123444"/>
                </a:lnTo>
                <a:lnTo>
                  <a:pt x="696467" y="169164"/>
                </a:lnTo>
                <a:lnTo>
                  <a:pt x="670214" y="197738"/>
                </a:lnTo>
                <a:lnTo>
                  <a:pt x="658113" y="203073"/>
                </a:lnTo>
                <a:lnTo>
                  <a:pt x="660780" y="211709"/>
                </a:lnTo>
                <a:lnTo>
                  <a:pt x="701250" y="187706"/>
                </a:lnTo>
                <a:lnTo>
                  <a:pt x="723979" y="143287"/>
                </a:lnTo>
                <a:lnTo>
                  <a:pt x="728345" y="105918"/>
                </a:lnTo>
                <a:lnTo>
                  <a:pt x="727249" y="86483"/>
                </a:lnTo>
                <a:lnTo>
                  <a:pt x="710818" y="37084"/>
                </a:lnTo>
                <a:lnTo>
                  <a:pt x="676136" y="5526"/>
                </a:lnTo>
                <a:lnTo>
                  <a:pt x="660780" y="0"/>
                </a:lnTo>
                <a:close/>
              </a:path>
              <a:path w="72834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1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8329" y="2568955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2" y="8636"/>
                </a:lnTo>
                <a:lnTo>
                  <a:pt x="670000" y="13946"/>
                </a:lnTo>
                <a:lnTo>
                  <a:pt x="680529" y="21304"/>
                </a:lnTo>
                <a:lnTo>
                  <a:pt x="701948" y="55429"/>
                </a:lnTo>
                <a:lnTo>
                  <a:pt x="708913" y="104775"/>
                </a:lnTo>
                <a:lnTo>
                  <a:pt x="708148" y="123463"/>
                </a:lnTo>
                <a:lnTo>
                  <a:pt x="696468" y="169291"/>
                </a:lnTo>
                <a:lnTo>
                  <a:pt x="670161" y="197865"/>
                </a:lnTo>
                <a:lnTo>
                  <a:pt x="658113" y="203200"/>
                </a:lnTo>
                <a:lnTo>
                  <a:pt x="660781" y="211709"/>
                </a:lnTo>
                <a:lnTo>
                  <a:pt x="701178" y="187706"/>
                </a:lnTo>
                <a:lnTo>
                  <a:pt x="723963" y="143335"/>
                </a:lnTo>
                <a:lnTo>
                  <a:pt x="728344" y="105918"/>
                </a:lnTo>
                <a:lnTo>
                  <a:pt x="727249" y="86536"/>
                </a:lnTo>
                <a:lnTo>
                  <a:pt x="710819" y="37084"/>
                </a:lnTo>
                <a:lnTo>
                  <a:pt x="676118" y="5544"/>
                </a:lnTo>
                <a:lnTo>
                  <a:pt x="660781" y="0"/>
                </a:lnTo>
                <a:close/>
              </a:path>
              <a:path w="728344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0369" y="2568955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5" h="212089">
                <a:moveTo>
                  <a:pt x="660780" y="0"/>
                </a:moveTo>
                <a:lnTo>
                  <a:pt x="657732" y="8636"/>
                </a:lnTo>
                <a:lnTo>
                  <a:pt x="670000" y="13946"/>
                </a:lnTo>
                <a:lnTo>
                  <a:pt x="680529" y="21304"/>
                </a:lnTo>
                <a:lnTo>
                  <a:pt x="701948" y="55429"/>
                </a:lnTo>
                <a:lnTo>
                  <a:pt x="708913" y="104775"/>
                </a:lnTo>
                <a:lnTo>
                  <a:pt x="708148" y="123463"/>
                </a:lnTo>
                <a:lnTo>
                  <a:pt x="696467" y="169291"/>
                </a:lnTo>
                <a:lnTo>
                  <a:pt x="670161" y="197865"/>
                </a:lnTo>
                <a:lnTo>
                  <a:pt x="658113" y="203200"/>
                </a:lnTo>
                <a:lnTo>
                  <a:pt x="660780" y="211709"/>
                </a:lnTo>
                <a:lnTo>
                  <a:pt x="701178" y="187706"/>
                </a:lnTo>
                <a:lnTo>
                  <a:pt x="723963" y="143335"/>
                </a:lnTo>
                <a:lnTo>
                  <a:pt x="728344" y="105918"/>
                </a:lnTo>
                <a:lnTo>
                  <a:pt x="727249" y="86536"/>
                </a:lnTo>
                <a:lnTo>
                  <a:pt x="710818" y="37084"/>
                </a:lnTo>
                <a:lnTo>
                  <a:pt x="676118" y="5544"/>
                </a:lnTo>
                <a:lnTo>
                  <a:pt x="660780" y="0"/>
                </a:lnTo>
                <a:close/>
              </a:path>
              <a:path w="728345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9089" y="2568955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5" h="212089">
                <a:moveTo>
                  <a:pt x="660781" y="0"/>
                </a:moveTo>
                <a:lnTo>
                  <a:pt x="657733" y="8636"/>
                </a:lnTo>
                <a:lnTo>
                  <a:pt x="670000" y="13946"/>
                </a:lnTo>
                <a:lnTo>
                  <a:pt x="680529" y="21304"/>
                </a:lnTo>
                <a:lnTo>
                  <a:pt x="701948" y="55429"/>
                </a:lnTo>
                <a:lnTo>
                  <a:pt x="708913" y="104775"/>
                </a:lnTo>
                <a:lnTo>
                  <a:pt x="708148" y="123463"/>
                </a:lnTo>
                <a:lnTo>
                  <a:pt x="696468" y="169291"/>
                </a:lnTo>
                <a:lnTo>
                  <a:pt x="670161" y="197865"/>
                </a:lnTo>
                <a:lnTo>
                  <a:pt x="658113" y="203200"/>
                </a:lnTo>
                <a:lnTo>
                  <a:pt x="660781" y="211709"/>
                </a:lnTo>
                <a:lnTo>
                  <a:pt x="701178" y="187706"/>
                </a:lnTo>
                <a:lnTo>
                  <a:pt x="723963" y="143335"/>
                </a:lnTo>
                <a:lnTo>
                  <a:pt x="728345" y="105918"/>
                </a:lnTo>
                <a:lnTo>
                  <a:pt x="727249" y="86536"/>
                </a:lnTo>
                <a:lnTo>
                  <a:pt x="710819" y="37084"/>
                </a:lnTo>
                <a:lnTo>
                  <a:pt x="676118" y="5544"/>
                </a:lnTo>
                <a:lnTo>
                  <a:pt x="660781" y="0"/>
                </a:lnTo>
                <a:close/>
              </a:path>
              <a:path w="728345" h="212089">
                <a:moveTo>
                  <a:pt x="67563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5822" y="2673857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62166" y="2673857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99513" y="2511297"/>
            <a:ext cx="440499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61210" algn="l"/>
                <a:tab pos="3261995" algn="l"/>
                <a:tab pos="3742054" algn="l"/>
                <a:tab pos="4220845" algn="l"/>
              </a:tabLst>
            </a:pP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 ≤ 3 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3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2	+ </a:t>
            </a:r>
            <a:r>
              <a:rPr dirty="0" sz="1800" spc="-5">
                <a:latin typeface="Cambria Math"/>
                <a:cs typeface="Cambria Math"/>
              </a:rPr>
              <a:t>𝑃</a:t>
            </a:r>
            <a:r>
              <a:rPr dirty="0" sz="1800" spc="3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 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3	=	+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1255" y="2440685"/>
            <a:ext cx="108140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790" algn="l"/>
                <a:tab pos="970915" algn="l"/>
              </a:tabLst>
            </a:pPr>
            <a:r>
              <a:rPr dirty="0" sz="1300" spc="40">
                <a:latin typeface="Cambria Math"/>
                <a:cs typeface="Cambria Math"/>
              </a:rPr>
              <a:t>1</a:t>
            </a:r>
            <a:r>
              <a:rPr dirty="0" sz="1300" spc="4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2</a:t>
            </a:r>
            <a:r>
              <a:rPr dirty="0" sz="1300" spc="4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4011" y="2689352"/>
            <a:ext cx="117983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790" algn="l"/>
                <a:tab pos="970915" algn="l"/>
              </a:tabLst>
            </a:pPr>
            <a:r>
              <a:rPr dirty="0" sz="1300" spc="40">
                <a:latin typeface="Cambria Math"/>
                <a:cs typeface="Cambria Math"/>
              </a:rPr>
              <a:t>36</a:t>
            </a:r>
            <a:r>
              <a:rPr dirty="0" sz="1300" spc="4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36</a:t>
            </a:r>
            <a:r>
              <a:rPr dirty="0" sz="1300" spc="4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36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4418" y="2673857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 h="0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-16357" y="1011301"/>
            <a:ext cx="9168130" cy="138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Wingdings"/>
              <a:buChar char=""/>
              <a:tabLst>
                <a:tab pos="267335" algn="l"/>
              </a:tabLst>
            </a:pP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VA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discrète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05130" marR="5080" indent="-26225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7495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Fonction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répartition: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fonction intéressante </a:t>
            </a:r>
            <a:r>
              <a:rPr dirty="0" sz="1800" spc="-5">
                <a:latin typeface="Calibri"/>
                <a:cs typeface="Calibri"/>
              </a:rPr>
              <a:t>quand on </a:t>
            </a:r>
            <a:r>
              <a:rPr dirty="0" sz="1800">
                <a:latin typeface="Calibri"/>
                <a:cs typeface="Calibri"/>
              </a:rPr>
              <a:t>s’ </a:t>
            </a:r>
            <a:r>
              <a:rPr dirty="0" sz="1800" spc="-10">
                <a:latin typeface="Calibri"/>
                <a:cs typeface="Calibri"/>
              </a:rPr>
              <a:t>intéresse </a:t>
            </a:r>
            <a:r>
              <a:rPr dirty="0" sz="1800">
                <a:latin typeface="Calibri"/>
                <a:cs typeface="Calibri"/>
              </a:rPr>
              <a:t>à la </a:t>
            </a:r>
            <a:r>
              <a:rPr dirty="0" sz="1800" spc="-10">
                <a:latin typeface="Calibri"/>
                <a:cs typeface="Calibri"/>
              </a:rPr>
              <a:t>probabilité </a:t>
            </a:r>
            <a:r>
              <a:rPr dirty="0" sz="1800" spc="-5">
                <a:latin typeface="Calibri"/>
                <a:cs typeface="Calibri"/>
              </a:rPr>
              <a:t>que  la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5">
                <a:latin typeface="Calibri"/>
                <a:cs typeface="Calibri"/>
              </a:rPr>
              <a:t>soit </a:t>
            </a:r>
            <a:r>
              <a:rPr dirty="0" sz="1800" spc="-15">
                <a:latin typeface="Calibri"/>
                <a:cs typeface="Calibri"/>
              </a:rPr>
              <a:t>inférieure </a:t>
            </a:r>
            <a:r>
              <a:rPr dirty="0" sz="1800" spc="-5">
                <a:latin typeface="Calibri"/>
                <a:cs typeface="Calibri"/>
              </a:rPr>
              <a:t>ou </a:t>
            </a:r>
            <a:r>
              <a:rPr dirty="0" sz="1800" spc="-10">
                <a:latin typeface="Calibri"/>
                <a:cs typeface="Calibri"/>
              </a:rPr>
              <a:t>égale </a:t>
            </a:r>
            <a:r>
              <a:rPr dirty="0" sz="1800">
                <a:latin typeface="Calibri"/>
                <a:cs typeface="Calibri"/>
              </a:rPr>
              <a:t>à </a:t>
            </a:r>
            <a:r>
              <a:rPr dirty="0" sz="1800" spc="-5">
                <a:latin typeface="Calibri"/>
                <a:cs typeface="Calibri"/>
              </a:rPr>
              <a:t>une de </a:t>
            </a:r>
            <a:r>
              <a:rPr dirty="0" sz="1800">
                <a:latin typeface="Calibri"/>
                <a:cs typeface="Calibri"/>
              </a:rPr>
              <a:t>ses </a:t>
            </a:r>
            <a:r>
              <a:rPr dirty="0" sz="1800" spc="-10">
                <a:latin typeface="Calibri"/>
                <a:cs typeface="Calibri"/>
              </a:rPr>
              <a:t>valeurs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possibles.</a:t>
            </a:r>
            <a:endParaRPr sz="1800">
              <a:latin typeface="Calibri"/>
              <a:cs typeface="Calibri"/>
            </a:endParaRPr>
          </a:p>
          <a:p>
            <a:pPr lvl="1" marL="887094" indent="-28702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dirty="0" sz="1800" spc="-10">
                <a:latin typeface="Calibri"/>
                <a:cs typeface="Calibri"/>
              </a:rPr>
              <a:t>Reprenons </a:t>
            </a:r>
            <a:r>
              <a:rPr dirty="0" sz="1800" spc="-25">
                <a:latin typeface="Calibri"/>
                <a:cs typeface="Calibri"/>
              </a:rPr>
              <a:t>l’exemple </a:t>
            </a:r>
            <a:r>
              <a:rPr dirty="0" sz="1800" spc="-5">
                <a:latin typeface="Calibri"/>
                <a:cs typeface="Calibri"/>
              </a:rPr>
              <a:t>précédant. </a:t>
            </a:r>
            <a:r>
              <a:rPr dirty="0" sz="1800">
                <a:latin typeface="Calibri"/>
                <a:cs typeface="Calibri"/>
              </a:rPr>
              <a:t>Si </a:t>
            </a: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 spc="10">
                <a:latin typeface="Calibri"/>
                <a:cs typeface="Calibri"/>
              </a:rPr>
              <a:t>s’ </a:t>
            </a:r>
            <a:r>
              <a:rPr dirty="0" sz="1800" spc="-10">
                <a:latin typeface="Calibri"/>
                <a:cs typeface="Calibri"/>
              </a:rPr>
              <a:t>intéresse </a:t>
            </a:r>
            <a:r>
              <a:rPr dirty="0" sz="1800">
                <a:latin typeface="Calibri"/>
                <a:cs typeface="Calibri"/>
              </a:rPr>
              <a:t>à la </a:t>
            </a:r>
            <a:r>
              <a:rPr dirty="0" sz="1800" spc="-10">
                <a:latin typeface="Calibri"/>
                <a:cs typeface="Calibri"/>
              </a:rPr>
              <a:t>probabilité  </a:t>
            </a:r>
            <a:r>
              <a:rPr dirty="0" baseline="1543" sz="2700" spc="-7">
                <a:latin typeface="Cambria Math"/>
                <a:cs typeface="Cambria Math"/>
              </a:rPr>
              <a:t>𝑃  </a:t>
            </a:r>
            <a:r>
              <a:rPr dirty="0" baseline="1543" sz="2700">
                <a:latin typeface="Cambria Math"/>
                <a:cs typeface="Cambria Math"/>
              </a:rPr>
              <a:t>𝑋 ≤ 3 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15">
                <a:latin typeface="Calibri"/>
                <a:cs typeface="Calibri"/>
              </a:rPr>
              <a:t>Alors 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63290" y="3087116"/>
            <a:ext cx="275590" cy="212090"/>
          </a:xfrm>
          <a:custGeom>
            <a:avLst/>
            <a:gdLst/>
            <a:ahLst/>
            <a:cxnLst/>
            <a:rect l="l" t="t" r="r" b="b"/>
            <a:pathLst>
              <a:path w="275589" h="212089">
                <a:moveTo>
                  <a:pt x="208152" y="0"/>
                </a:moveTo>
                <a:lnTo>
                  <a:pt x="205105" y="8636"/>
                </a:lnTo>
                <a:lnTo>
                  <a:pt x="217372" y="13946"/>
                </a:lnTo>
                <a:lnTo>
                  <a:pt x="227901" y="21304"/>
                </a:lnTo>
                <a:lnTo>
                  <a:pt x="249267" y="55429"/>
                </a:lnTo>
                <a:lnTo>
                  <a:pt x="256286" y="104775"/>
                </a:lnTo>
                <a:lnTo>
                  <a:pt x="255500" y="123444"/>
                </a:lnTo>
                <a:lnTo>
                  <a:pt x="243712" y="169163"/>
                </a:lnTo>
                <a:lnTo>
                  <a:pt x="217531" y="197846"/>
                </a:lnTo>
                <a:lnTo>
                  <a:pt x="205486" y="203200"/>
                </a:lnTo>
                <a:lnTo>
                  <a:pt x="208152" y="211709"/>
                </a:lnTo>
                <a:lnTo>
                  <a:pt x="248550" y="187705"/>
                </a:lnTo>
                <a:lnTo>
                  <a:pt x="271272" y="143335"/>
                </a:lnTo>
                <a:lnTo>
                  <a:pt x="275589" y="105918"/>
                </a:lnTo>
                <a:lnTo>
                  <a:pt x="274514" y="86536"/>
                </a:lnTo>
                <a:lnTo>
                  <a:pt x="258190" y="37084"/>
                </a:lnTo>
                <a:lnTo>
                  <a:pt x="223490" y="5544"/>
                </a:lnTo>
                <a:lnTo>
                  <a:pt x="208152" y="0"/>
                </a:lnTo>
                <a:close/>
              </a:path>
              <a:path w="275589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46"/>
                </a:lnTo>
                <a:lnTo>
                  <a:pt x="47720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163" y="3029711"/>
            <a:ext cx="8616950" cy="1379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28040" marR="5080" indent="-286385">
              <a:lnSpc>
                <a:spcPct val="100000"/>
              </a:lnSpc>
              <a:buFont typeface="Arial"/>
              <a:buChar char="•"/>
              <a:tabLst>
                <a:tab pos="828040" algn="l"/>
                <a:tab pos="828675" algn="l"/>
                <a:tab pos="3780790" algn="l"/>
              </a:tabLst>
            </a:pP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 spc="-5">
                <a:latin typeface="Calibri"/>
                <a:cs typeface="Calibri"/>
              </a:rPr>
              <a:t>de répartition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𝐹 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3	=</a:t>
            </a:r>
            <a:r>
              <a:rPr dirty="0" sz="1800" spc="-185">
                <a:latin typeface="Cambria Math"/>
                <a:cs typeface="Cambria Math"/>
              </a:rPr>
              <a:t> </a:t>
            </a:r>
            <a:r>
              <a:rPr dirty="0" sz="1800" spc="20">
                <a:latin typeface="Cambria Math"/>
                <a:cs typeface="Cambria Math"/>
              </a:rPr>
              <a:t>𝑃(𝑋</a:t>
            </a:r>
            <a:r>
              <a:rPr dirty="0" sz="1800" spc="-17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≤</a:t>
            </a:r>
            <a:r>
              <a:rPr dirty="0" sz="1800" spc="-18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3)</a:t>
            </a:r>
            <a:r>
              <a:rPr dirty="0" sz="1800" spc="-229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permet</a:t>
            </a:r>
            <a:r>
              <a:rPr dirty="0" sz="1800" spc="-2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d’accumuler</a:t>
            </a:r>
            <a:r>
              <a:rPr dirty="0" sz="1800" spc="-229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les</a:t>
            </a:r>
            <a:r>
              <a:rPr dirty="0" sz="1800" spc="-2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probabilités 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i="1">
                <a:latin typeface="Calibri"/>
                <a:cs typeface="Calibri"/>
              </a:rPr>
              <a:t>X </a:t>
            </a:r>
            <a:r>
              <a:rPr dirty="0" sz="1800" spc="-20">
                <a:latin typeface="Calibri"/>
                <a:cs typeface="Calibri"/>
              </a:rPr>
              <a:t>jusqu’à </a:t>
            </a:r>
            <a:r>
              <a:rPr dirty="0" sz="1800">
                <a:latin typeface="Calibri"/>
                <a:cs typeface="Calibri"/>
              </a:rPr>
              <a:t>la </a:t>
            </a:r>
            <a:r>
              <a:rPr dirty="0" sz="1800" spc="-5">
                <a:latin typeface="Calibri"/>
                <a:cs typeface="Calibri"/>
              </a:rPr>
              <a:t>valeur </a:t>
            </a:r>
            <a:r>
              <a:rPr dirty="0" sz="1800">
                <a:latin typeface="Cambria Math"/>
                <a:cs typeface="Cambria Math"/>
              </a:rPr>
              <a:t>𝑋 =</a:t>
            </a:r>
            <a:r>
              <a:rPr dirty="0" sz="1800" spc="265">
                <a:latin typeface="Cambria Math"/>
                <a:cs typeface="Cambria Math"/>
              </a:rPr>
              <a:t> </a:t>
            </a:r>
            <a:r>
              <a:rPr dirty="0" sz="1800" spc="5">
                <a:latin typeface="Cambria Math"/>
                <a:cs typeface="Cambria Math"/>
              </a:rPr>
              <a:t>3</a:t>
            </a:r>
            <a:r>
              <a:rPr dirty="0" sz="1800" spc="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finitio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8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onc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é</a:t>
            </a:r>
            <a:r>
              <a:rPr dirty="0" sz="1800" spc="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ar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40">
                <a:latin typeface="Calibri"/>
                <a:cs typeface="Calibri"/>
              </a:rPr>
              <a:t>’</a:t>
            </a:r>
            <a:r>
              <a:rPr dirty="0" sz="1800" spc="-5">
                <a:latin typeface="Calibri"/>
                <a:cs typeface="Calibri"/>
              </a:rPr>
              <a:t>un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9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sc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è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𝑋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no</a:t>
            </a:r>
            <a:r>
              <a:rPr dirty="0" sz="1800" spc="-2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ée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𝐹</a:t>
            </a:r>
            <a:r>
              <a:rPr dirty="0" sz="1800" spc="5">
                <a:latin typeface="Cambria Math"/>
                <a:cs typeface="Cambria Math"/>
              </a:rPr>
              <a:t>(</a:t>
            </a:r>
            <a:r>
              <a:rPr dirty="0" sz="1800" spc="45">
                <a:latin typeface="Cambria Math"/>
                <a:cs typeface="Cambria Math"/>
              </a:rPr>
              <a:t>𝑥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 </a:t>
            </a:r>
            <a:r>
              <a:rPr dirty="0" sz="1800" spc="-5">
                <a:latin typeface="Calibri"/>
                <a:cs typeface="Calibri"/>
              </a:rPr>
              <a:t>don</a:t>
            </a:r>
            <a:r>
              <a:rPr dirty="0" sz="1800">
                <a:latin typeface="Calibri"/>
                <a:cs typeface="Calibri"/>
              </a:rPr>
              <a:t>née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</a:t>
            </a:r>
            <a:r>
              <a:rPr dirty="0" sz="1800">
                <a:latin typeface="Calibri"/>
                <a:cs typeface="Calibri"/>
              </a:rPr>
              <a:t>r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7608" y="4444619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1" y="0"/>
                </a:moveTo>
                <a:lnTo>
                  <a:pt x="208153" y="8635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4" y="104774"/>
                </a:lnTo>
                <a:lnTo>
                  <a:pt x="258548" y="123443"/>
                </a:lnTo>
                <a:lnTo>
                  <a:pt x="246761" y="169163"/>
                </a:lnTo>
                <a:lnTo>
                  <a:pt x="220579" y="197792"/>
                </a:lnTo>
                <a:lnTo>
                  <a:pt x="208534" y="203199"/>
                </a:lnTo>
                <a:lnTo>
                  <a:pt x="211201" y="211708"/>
                </a:lnTo>
                <a:lnTo>
                  <a:pt x="251598" y="187705"/>
                </a:lnTo>
                <a:lnTo>
                  <a:pt x="274320" y="143335"/>
                </a:lnTo>
                <a:lnTo>
                  <a:pt x="278638" y="105917"/>
                </a:lnTo>
                <a:lnTo>
                  <a:pt x="277562" y="86483"/>
                </a:lnTo>
                <a:lnTo>
                  <a:pt x="261239" y="37083"/>
                </a:lnTo>
                <a:lnTo>
                  <a:pt x="226538" y="5526"/>
                </a:lnTo>
                <a:lnTo>
                  <a:pt x="211201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231" y="203199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96082" y="4387342"/>
            <a:ext cx="481330" cy="32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25">
                <a:latin typeface="Cambria Math"/>
                <a:cs typeface="Cambria Math"/>
              </a:rPr>
              <a:t>𝐹</a:t>
            </a:r>
            <a:r>
              <a:rPr dirty="0" baseline="-14957" sz="1950" spc="112">
                <a:latin typeface="Cambria Math"/>
                <a:cs typeface="Cambria Math"/>
              </a:rPr>
              <a:t>𝑋 </a:t>
            </a:r>
            <a:r>
              <a:rPr dirty="0" baseline="-14957" sz="1950">
                <a:latin typeface="Cambria Math"/>
                <a:cs typeface="Cambria Math"/>
              </a:rPr>
              <a:t>  </a:t>
            </a:r>
            <a:r>
              <a:rPr dirty="0" baseline="-14957" sz="1950" spc="-22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31133" y="4444619"/>
            <a:ext cx="730250" cy="212090"/>
          </a:xfrm>
          <a:custGeom>
            <a:avLst/>
            <a:gdLst/>
            <a:ahLst/>
            <a:cxnLst/>
            <a:rect l="l" t="t" r="r" b="b"/>
            <a:pathLst>
              <a:path w="730250" h="212089">
                <a:moveTo>
                  <a:pt x="662304" y="0"/>
                </a:moveTo>
                <a:lnTo>
                  <a:pt x="659256" y="8635"/>
                </a:lnTo>
                <a:lnTo>
                  <a:pt x="671524" y="13946"/>
                </a:lnTo>
                <a:lnTo>
                  <a:pt x="682053" y="21304"/>
                </a:lnTo>
                <a:lnTo>
                  <a:pt x="703472" y="55429"/>
                </a:lnTo>
                <a:lnTo>
                  <a:pt x="710438" y="104774"/>
                </a:lnTo>
                <a:lnTo>
                  <a:pt x="709652" y="123443"/>
                </a:lnTo>
                <a:lnTo>
                  <a:pt x="697864" y="169163"/>
                </a:lnTo>
                <a:lnTo>
                  <a:pt x="671683" y="197792"/>
                </a:lnTo>
                <a:lnTo>
                  <a:pt x="659638" y="203199"/>
                </a:lnTo>
                <a:lnTo>
                  <a:pt x="662304" y="211708"/>
                </a:lnTo>
                <a:lnTo>
                  <a:pt x="702702" y="187705"/>
                </a:lnTo>
                <a:lnTo>
                  <a:pt x="725424" y="143335"/>
                </a:lnTo>
                <a:lnTo>
                  <a:pt x="729741" y="105917"/>
                </a:lnTo>
                <a:lnTo>
                  <a:pt x="728666" y="86483"/>
                </a:lnTo>
                <a:lnTo>
                  <a:pt x="712342" y="37083"/>
                </a:lnTo>
                <a:lnTo>
                  <a:pt x="677642" y="5526"/>
                </a:lnTo>
                <a:lnTo>
                  <a:pt x="662304" y="0"/>
                </a:lnTo>
                <a:close/>
              </a:path>
              <a:path w="730250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230" y="203199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16351" y="4387342"/>
            <a:ext cx="302450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28725" algn="l"/>
              </a:tabLst>
            </a:pP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𝑋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≤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𝑥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baseline="1543" sz="2700" spc="1305">
                <a:latin typeface="Cambria Math"/>
                <a:cs typeface="Cambria Math"/>
              </a:rPr>
              <a:t> </a:t>
            </a:r>
            <a:r>
              <a:rPr dirty="0" baseline="-14957" sz="1950" spc="240">
                <a:latin typeface="Cambria Math"/>
                <a:cs typeface="Cambria Math"/>
              </a:rPr>
              <a:t>𝑥</a:t>
            </a:r>
            <a:r>
              <a:rPr dirty="0" baseline="-34391" sz="1575" spc="427">
                <a:latin typeface="Cambria Math"/>
                <a:cs typeface="Cambria Math"/>
              </a:rPr>
              <a:t>𝑖</a:t>
            </a:r>
            <a:r>
              <a:rPr dirty="0" baseline="-14957" sz="1950" spc="-225">
                <a:latin typeface="Cambria Math"/>
                <a:cs typeface="Cambria Math"/>
              </a:rPr>
              <a:t>≤</a:t>
            </a:r>
            <a:r>
              <a:rPr dirty="0" baseline="-14957" sz="1950" spc="247">
                <a:latin typeface="Cambria Math"/>
                <a:cs typeface="Cambria Math"/>
              </a:rPr>
              <a:t>𝑥</a:t>
            </a:r>
            <a:r>
              <a:rPr dirty="0" baseline="-14957" sz="1950" spc="37">
                <a:latin typeface="Cambria Math"/>
                <a:cs typeface="Cambria Math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𝑃</a:t>
            </a:r>
            <a:r>
              <a:rPr dirty="0" sz="1800" spc="-5">
                <a:latin typeface="Cambria Math"/>
                <a:cs typeface="Cambria Math"/>
              </a:rPr>
              <a:t>(</a:t>
            </a:r>
            <a:r>
              <a:rPr dirty="0" sz="1800" spc="-5">
                <a:latin typeface="Cambria Math"/>
                <a:cs typeface="Cambria Math"/>
              </a:rPr>
              <a:t>𝑋 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𝑥</a:t>
            </a:r>
            <a:r>
              <a:rPr dirty="0" baseline="-14957" sz="1950" spc="412">
                <a:latin typeface="Cambria Math"/>
                <a:cs typeface="Cambria Math"/>
              </a:rPr>
              <a:t>𝑖</a:t>
            </a:r>
            <a:r>
              <a:rPr dirty="0" sz="180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99869" y="529196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200" y="0"/>
                </a:moveTo>
                <a:lnTo>
                  <a:pt x="208153" y="8636"/>
                </a:lnTo>
                <a:lnTo>
                  <a:pt x="220420" y="13946"/>
                </a:lnTo>
                <a:lnTo>
                  <a:pt x="230949" y="21304"/>
                </a:lnTo>
                <a:lnTo>
                  <a:pt x="252368" y="55429"/>
                </a:lnTo>
                <a:lnTo>
                  <a:pt x="259333" y="104775"/>
                </a:lnTo>
                <a:lnTo>
                  <a:pt x="258548" y="123443"/>
                </a:lnTo>
                <a:lnTo>
                  <a:pt x="246761" y="169164"/>
                </a:lnTo>
                <a:lnTo>
                  <a:pt x="220579" y="197792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598" y="187706"/>
                </a:lnTo>
                <a:lnTo>
                  <a:pt x="274319" y="143335"/>
                </a:lnTo>
                <a:lnTo>
                  <a:pt x="278638" y="105918"/>
                </a:lnTo>
                <a:lnTo>
                  <a:pt x="277562" y="86483"/>
                </a:lnTo>
                <a:lnTo>
                  <a:pt x="261238" y="37084"/>
                </a:lnTo>
                <a:lnTo>
                  <a:pt x="226538" y="5526"/>
                </a:lnTo>
                <a:lnTo>
                  <a:pt x="211200" y="0"/>
                </a:lnTo>
                <a:close/>
              </a:path>
              <a:path w="278764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4832" y="5291963"/>
            <a:ext cx="281940" cy="212090"/>
          </a:xfrm>
          <a:custGeom>
            <a:avLst/>
            <a:gdLst/>
            <a:ahLst/>
            <a:cxnLst/>
            <a:rect l="l" t="t" r="r" b="b"/>
            <a:pathLst>
              <a:path w="281939" h="212089">
                <a:moveTo>
                  <a:pt x="214249" y="0"/>
                </a:moveTo>
                <a:lnTo>
                  <a:pt x="211200" y="8636"/>
                </a:lnTo>
                <a:lnTo>
                  <a:pt x="223468" y="13946"/>
                </a:lnTo>
                <a:lnTo>
                  <a:pt x="233997" y="21304"/>
                </a:lnTo>
                <a:lnTo>
                  <a:pt x="255416" y="55429"/>
                </a:lnTo>
                <a:lnTo>
                  <a:pt x="262381" y="104775"/>
                </a:lnTo>
                <a:lnTo>
                  <a:pt x="261596" y="123443"/>
                </a:lnTo>
                <a:lnTo>
                  <a:pt x="249809" y="169164"/>
                </a:lnTo>
                <a:lnTo>
                  <a:pt x="223627" y="197792"/>
                </a:lnTo>
                <a:lnTo>
                  <a:pt x="211581" y="203200"/>
                </a:lnTo>
                <a:lnTo>
                  <a:pt x="214249" y="211709"/>
                </a:lnTo>
                <a:lnTo>
                  <a:pt x="254646" y="187706"/>
                </a:lnTo>
                <a:lnTo>
                  <a:pt x="277368" y="143335"/>
                </a:lnTo>
                <a:lnTo>
                  <a:pt x="281686" y="105918"/>
                </a:lnTo>
                <a:lnTo>
                  <a:pt x="280610" y="86483"/>
                </a:lnTo>
                <a:lnTo>
                  <a:pt x="264287" y="37084"/>
                </a:lnTo>
                <a:lnTo>
                  <a:pt x="229586" y="5526"/>
                </a:lnTo>
                <a:lnTo>
                  <a:pt x="214249" y="0"/>
                </a:lnTo>
                <a:close/>
              </a:path>
              <a:path w="281939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61263" y="4684776"/>
            <a:ext cx="8492490" cy="143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 spc="-5">
                <a:latin typeface="Calibri"/>
                <a:cs typeface="Calibri"/>
              </a:rPr>
              <a:t>vérifie </a:t>
            </a:r>
            <a:r>
              <a:rPr dirty="0" sz="1800">
                <a:latin typeface="Calibri"/>
                <a:cs typeface="Calibri"/>
              </a:rPr>
              <a:t>les </a:t>
            </a:r>
            <a:r>
              <a:rPr dirty="0" sz="1800" spc="-10">
                <a:latin typeface="Calibri"/>
                <a:cs typeface="Calibri"/>
              </a:rPr>
              <a:t>propriétés suivantes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0165">
              <a:lnSpc>
                <a:spcPts val="2175"/>
              </a:lnSpc>
              <a:tabLst>
                <a:tab pos="393700" algn="l"/>
              </a:tabLst>
            </a:pPr>
            <a:r>
              <a:rPr dirty="0" sz="1900" spc="-45" i="1">
                <a:latin typeface="Cambria Math"/>
                <a:cs typeface="Cambria Math"/>
              </a:rPr>
              <a:t>1.	</a:t>
            </a:r>
            <a:r>
              <a:rPr dirty="0" sz="1800">
                <a:latin typeface="Cambria Math"/>
                <a:cs typeface="Cambria Math"/>
              </a:rPr>
              <a:t>0 ≤ 𝐹 ≤</a:t>
            </a:r>
            <a:r>
              <a:rPr dirty="0" sz="1800" spc="39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1.</a:t>
            </a:r>
            <a:endParaRPr sz="1800">
              <a:latin typeface="Cambria Math"/>
              <a:cs typeface="Cambria Math"/>
            </a:endParaRPr>
          </a:p>
          <a:p>
            <a:pPr marL="50165">
              <a:lnSpc>
                <a:spcPts val="2205"/>
              </a:lnSpc>
              <a:tabLst>
                <a:tab pos="393700" algn="l"/>
                <a:tab pos="1899920" algn="l"/>
              </a:tabLst>
            </a:pPr>
            <a:r>
              <a:rPr dirty="0" sz="1900" spc="-45" i="1">
                <a:latin typeface="Cambria Math"/>
                <a:cs typeface="Cambria Math"/>
              </a:rPr>
              <a:t>2.	</a:t>
            </a:r>
            <a:r>
              <a:rPr dirty="0" sz="1800" spc="-5">
                <a:latin typeface="Cambria Math"/>
                <a:cs typeface="Cambria Math"/>
              </a:rPr>
              <a:t>𝑥</a:t>
            </a:r>
            <a:r>
              <a:rPr dirty="0" sz="1800" spc="-2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≤</a:t>
            </a:r>
            <a:r>
              <a:rPr dirty="0" sz="1800" spc="-2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𝑦</a:t>
            </a:r>
            <a:r>
              <a:rPr dirty="0" sz="1800" spc="-2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-220">
                <a:latin typeface="Cambria Math"/>
                <a:cs typeface="Cambria Math"/>
              </a:rPr>
              <a:t> </a:t>
            </a:r>
            <a:r>
              <a:rPr dirty="0" sz="1800" spc="-114">
                <a:latin typeface="Cambria Math"/>
                <a:cs typeface="Cambria Math"/>
              </a:rPr>
              <a:t>𝐹</a:t>
            </a:r>
            <a:r>
              <a:rPr dirty="0" baseline="-14957" sz="1950" spc="-172">
                <a:latin typeface="Cambria Math"/>
                <a:cs typeface="Cambria Math"/>
              </a:rPr>
              <a:t>𝑋</a:t>
            </a:r>
            <a:r>
              <a:rPr dirty="0" baseline="-14957" sz="1950" spc="22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𝑥	</a:t>
            </a:r>
            <a:r>
              <a:rPr dirty="0" sz="1800">
                <a:latin typeface="Cambria Math"/>
                <a:cs typeface="Cambria Math"/>
              </a:rPr>
              <a:t>≤ </a:t>
            </a:r>
            <a:r>
              <a:rPr dirty="0" sz="1800" spc="-114">
                <a:latin typeface="Cambria Math"/>
                <a:cs typeface="Cambria Math"/>
              </a:rPr>
              <a:t>𝐹</a:t>
            </a:r>
            <a:r>
              <a:rPr dirty="0" baseline="-14957" sz="1950" spc="-172">
                <a:latin typeface="Cambria Math"/>
                <a:cs typeface="Cambria Math"/>
              </a:rPr>
              <a:t>𝑋 </a:t>
            </a:r>
            <a:r>
              <a:rPr dirty="0" sz="1800">
                <a:latin typeface="Cambria Math"/>
                <a:cs typeface="Cambria Math"/>
              </a:rPr>
              <a:t>𝑦</a:t>
            </a:r>
            <a:r>
              <a:rPr dirty="0" sz="1800" spc="-2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50800">
              <a:lnSpc>
                <a:spcPts val="2145"/>
              </a:lnSpc>
              <a:tabLst>
                <a:tab pos="393700" algn="l"/>
              </a:tabLst>
            </a:pPr>
            <a:r>
              <a:rPr dirty="0" sz="1800" spc="-5">
                <a:latin typeface="Calibri"/>
                <a:cs typeface="Calibri"/>
              </a:rPr>
              <a:t>3.	Si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45">
                <a:latin typeface="Calibri"/>
                <a:cs typeface="Calibri"/>
              </a:rPr>
              <a:t>VA </a:t>
            </a:r>
            <a:r>
              <a:rPr dirty="0" sz="1800" spc="-10">
                <a:latin typeface="Calibri"/>
                <a:cs typeface="Calibri"/>
              </a:rPr>
              <a:t>discrète, alors </a:t>
            </a:r>
            <a:r>
              <a:rPr dirty="0" sz="1800" spc="-15" i="1">
                <a:latin typeface="Calibri"/>
                <a:cs typeface="Calibri"/>
              </a:rPr>
              <a:t>F</a:t>
            </a:r>
            <a:r>
              <a:rPr dirty="0" baseline="-20833" sz="1800" spc="-22" i="1">
                <a:latin typeface="Calibri"/>
                <a:cs typeface="Calibri"/>
              </a:rPr>
              <a:t>X  </a:t>
            </a:r>
            <a:r>
              <a:rPr dirty="0" sz="1800" spc="-10">
                <a:latin typeface="Calibri"/>
                <a:cs typeface="Calibri"/>
              </a:rPr>
              <a:t>est </a:t>
            </a:r>
            <a:r>
              <a:rPr dirty="0" sz="1800" spc="-5">
                <a:latin typeface="Calibri"/>
                <a:cs typeface="Calibri"/>
              </a:rPr>
              <a:t>une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en </a:t>
            </a:r>
            <a:r>
              <a:rPr dirty="0" sz="1800" spc="-25">
                <a:latin typeface="Calibri"/>
                <a:cs typeface="Calibri"/>
              </a:rPr>
              <a:t>escalier. </a:t>
            </a:r>
            <a:r>
              <a:rPr dirty="0" sz="1800">
                <a:latin typeface="Calibri"/>
                <a:cs typeface="Calibri"/>
              </a:rPr>
              <a:t>Les </a:t>
            </a:r>
            <a:r>
              <a:rPr dirty="0" sz="1800" spc="-10">
                <a:latin typeface="Calibri"/>
                <a:cs typeface="Calibri"/>
              </a:rPr>
              <a:t>point </a:t>
            </a:r>
            <a:r>
              <a:rPr dirty="0" sz="1800" spc="-5">
                <a:latin typeface="Calibri"/>
                <a:cs typeface="Calibri"/>
              </a:rPr>
              <a:t>de de </a:t>
            </a:r>
            <a:r>
              <a:rPr dirty="0" sz="1800">
                <a:latin typeface="Calibri"/>
                <a:cs typeface="Calibri"/>
              </a:rPr>
              <a:t>sauts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dans</a:t>
            </a:r>
            <a:endParaRPr sz="18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dirty="0" sz="1800" i="1">
                <a:latin typeface="Calibri"/>
                <a:cs typeface="Calibri"/>
              </a:rPr>
              <a:t>F</a:t>
            </a:r>
            <a:r>
              <a:rPr dirty="0" baseline="-20833" sz="1800">
                <a:latin typeface="Calibri"/>
                <a:cs typeface="Calibri"/>
              </a:rPr>
              <a:t>X </a:t>
            </a:r>
            <a:r>
              <a:rPr dirty="0" sz="1800" spc="-5">
                <a:latin typeface="Calibri"/>
                <a:cs typeface="Calibri"/>
              </a:rPr>
              <a:t>correspondent aux points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X(Ω).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2"/>
              </a:rPr>
              <a:t>ahmad.karfoul@univ-rennes1.fr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6116" y="4702632"/>
            <a:ext cx="2805557" cy="172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175">
            <a:solidFill>
              <a:srgbClr val="FA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1823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87" y="864095"/>
                </a:lnTo>
                <a:lnTo>
                  <a:pt x="9133987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III. </a:t>
            </a:r>
            <a:r>
              <a:rPr dirty="0" spc="-30"/>
              <a:t>Variables </a:t>
            </a:r>
            <a:r>
              <a:rPr dirty="0" spc="-5"/>
              <a:t>aléatoire</a:t>
            </a:r>
            <a:r>
              <a:rPr dirty="0" spc="40"/>
              <a:t> </a:t>
            </a:r>
            <a:r>
              <a:rPr dirty="0" spc="-5"/>
              <a:t>réelles</a:t>
            </a:r>
          </a:p>
        </p:txBody>
      </p:sp>
      <p:sp>
        <p:nvSpPr>
          <p:cNvPr id="7" name="object 7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17375E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7982" y="6512285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1"/>
                </a:moveTo>
                <a:lnTo>
                  <a:pt x="4716018" y="332651"/>
                </a:lnTo>
                <a:lnTo>
                  <a:pt x="4716018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  <a:lnTo>
                  <a:pt x="0" y="33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512285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1"/>
                </a:moveTo>
                <a:lnTo>
                  <a:pt x="4427999" y="332651"/>
                </a:lnTo>
                <a:lnTo>
                  <a:pt x="4427999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030" y="1011301"/>
            <a:ext cx="8923020" cy="2027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3220" indent="-254635">
              <a:lnSpc>
                <a:spcPct val="100000"/>
              </a:lnSpc>
              <a:buFont typeface="Wingdings"/>
              <a:buChar char=""/>
              <a:tabLst>
                <a:tab pos="363220" algn="l"/>
              </a:tabLst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Ex. </a:t>
            </a:r>
            <a:r>
              <a:rPr dirty="0" sz="1800" spc="-50" b="1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discrète</a:t>
            </a:r>
            <a:r>
              <a:rPr dirty="0" sz="18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35915" marR="5080" indent="-10541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362585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production journalière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plaquettes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électroniques dans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une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chaîne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production est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850 pièces.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Il se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trouve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que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50 pièces dans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l’ensemble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850 pièces sont</a:t>
            </a:r>
            <a:r>
              <a:rPr dirty="0" sz="1800" spc="1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défectueuses.</a:t>
            </a:r>
            <a:endParaRPr sz="18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Un échantillon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deux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plaquettes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ont 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été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tirées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au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hasard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sans remise.</a:t>
            </a:r>
            <a:r>
              <a:rPr dirty="0" sz="1800" spc="1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Soit</a:t>
            </a:r>
            <a:endParaRPr sz="1800">
              <a:latin typeface="Calibri"/>
              <a:cs typeface="Calibri"/>
            </a:endParaRPr>
          </a:p>
          <a:p>
            <a:pPr marL="282575" marR="338455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VA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égale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au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nombre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pièces défectueuses dans l’ échantillon. Quelle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est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la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fonction 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répartition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X?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800" spc="-5">
                <a:latin typeface="Calibri"/>
                <a:cs typeface="Calibri"/>
              </a:rPr>
              <a:t>Soit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et </a:t>
            </a:r>
            <a:r>
              <a:rPr dirty="0" sz="1800">
                <a:latin typeface="Calibri"/>
                <a:cs typeface="Calibri"/>
              </a:rPr>
              <a:t>B les </a:t>
            </a:r>
            <a:r>
              <a:rPr dirty="0" sz="1800" spc="-5">
                <a:latin typeface="Calibri"/>
                <a:cs typeface="Calibri"/>
              </a:rPr>
              <a:t>événements que la </a:t>
            </a:r>
            <a:r>
              <a:rPr dirty="0" sz="1800" spc="-10">
                <a:latin typeface="Calibri"/>
                <a:cs typeface="Calibri"/>
              </a:rPr>
              <a:t>première </a:t>
            </a:r>
            <a:r>
              <a:rPr dirty="0" sz="1800" spc="-5">
                <a:latin typeface="Calibri"/>
                <a:cs typeface="Calibri"/>
              </a:rPr>
              <a:t>et la deuxième pièces </a:t>
            </a:r>
            <a:r>
              <a:rPr dirty="0" sz="1800" spc="-10">
                <a:latin typeface="Calibri"/>
                <a:cs typeface="Calibri"/>
              </a:rPr>
              <a:t>tirées </a:t>
            </a:r>
            <a:r>
              <a:rPr dirty="0" sz="1800" spc="-5">
                <a:latin typeface="Calibri"/>
                <a:cs typeface="Calibri"/>
              </a:rPr>
              <a:t>soient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défectueuses,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846" y="3017520"/>
            <a:ext cx="2146935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respectivement </a:t>
            </a:r>
            <a:r>
              <a:rPr dirty="0" sz="1800">
                <a:latin typeface="Cambria Math"/>
                <a:cs typeface="Cambria Math"/>
              </a:rPr>
              <a:t>⇒ 𝑋  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0477" y="3073019"/>
            <a:ext cx="631190" cy="213360"/>
          </a:xfrm>
          <a:custGeom>
            <a:avLst/>
            <a:gdLst/>
            <a:ahLst/>
            <a:cxnLst/>
            <a:rect l="l" t="t" r="r" b="b"/>
            <a:pathLst>
              <a:path w="631189" h="213360">
                <a:moveTo>
                  <a:pt x="562864" y="0"/>
                </a:moveTo>
                <a:lnTo>
                  <a:pt x="559943" y="0"/>
                </a:lnTo>
                <a:lnTo>
                  <a:pt x="559943" y="8381"/>
                </a:lnTo>
                <a:lnTo>
                  <a:pt x="561594" y="8381"/>
                </a:lnTo>
                <a:lnTo>
                  <a:pt x="569239" y="8907"/>
                </a:lnTo>
                <a:lnTo>
                  <a:pt x="596138" y="44703"/>
                </a:lnTo>
                <a:lnTo>
                  <a:pt x="596138" y="49910"/>
                </a:lnTo>
                <a:lnTo>
                  <a:pt x="595376" y="56387"/>
                </a:lnTo>
                <a:lnTo>
                  <a:pt x="592328" y="71627"/>
                </a:lnTo>
                <a:lnTo>
                  <a:pt x="591566" y="77088"/>
                </a:lnTo>
                <a:lnTo>
                  <a:pt x="591566" y="86740"/>
                </a:lnTo>
                <a:lnTo>
                  <a:pt x="593471" y="91947"/>
                </a:lnTo>
                <a:lnTo>
                  <a:pt x="597154" y="96011"/>
                </a:lnTo>
                <a:lnTo>
                  <a:pt x="600964" y="100075"/>
                </a:lnTo>
                <a:lnTo>
                  <a:pt x="605409" y="102996"/>
                </a:lnTo>
                <a:lnTo>
                  <a:pt x="610489" y="105028"/>
                </a:lnTo>
                <a:lnTo>
                  <a:pt x="610489" y="106933"/>
                </a:lnTo>
                <a:lnTo>
                  <a:pt x="591566" y="125221"/>
                </a:lnTo>
                <a:lnTo>
                  <a:pt x="591566" y="134873"/>
                </a:lnTo>
                <a:lnTo>
                  <a:pt x="592328" y="140334"/>
                </a:lnTo>
                <a:lnTo>
                  <a:pt x="595376" y="155575"/>
                </a:lnTo>
                <a:lnTo>
                  <a:pt x="596138" y="162051"/>
                </a:lnTo>
                <a:lnTo>
                  <a:pt x="596138" y="167258"/>
                </a:lnTo>
                <a:lnTo>
                  <a:pt x="595564" y="176617"/>
                </a:lnTo>
                <a:lnTo>
                  <a:pt x="561594" y="204342"/>
                </a:lnTo>
                <a:lnTo>
                  <a:pt x="559943" y="204342"/>
                </a:lnTo>
                <a:lnTo>
                  <a:pt x="559943" y="212851"/>
                </a:lnTo>
                <a:lnTo>
                  <a:pt x="562864" y="212851"/>
                </a:lnTo>
                <a:lnTo>
                  <a:pt x="575103" y="211895"/>
                </a:lnTo>
                <a:lnTo>
                  <a:pt x="611822" y="186102"/>
                </a:lnTo>
                <a:lnTo>
                  <a:pt x="615061" y="165226"/>
                </a:lnTo>
                <a:lnTo>
                  <a:pt x="615061" y="159130"/>
                </a:lnTo>
                <a:lnTo>
                  <a:pt x="614172" y="152018"/>
                </a:lnTo>
                <a:lnTo>
                  <a:pt x="612394" y="144144"/>
                </a:lnTo>
                <a:lnTo>
                  <a:pt x="610743" y="136270"/>
                </a:lnTo>
                <a:lnTo>
                  <a:pt x="609854" y="130936"/>
                </a:lnTo>
                <a:lnTo>
                  <a:pt x="609854" y="123189"/>
                </a:lnTo>
                <a:lnTo>
                  <a:pt x="631190" y="110616"/>
                </a:lnTo>
                <a:lnTo>
                  <a:pt x="631190" y="101345"/>
                </a:lnTo>
                <a:lnTo>
                  <a:pt x="609854" y="88772"/>
                </a:lnTo>
                <a:lnTo>
                  <a:pt x="609854" y="81025"/>
                </a:lnTo>
                <a:lnTo>
                  <a:pt x="610743" y="75691"/>
                </a:lnTo>
                <a:lnTo>
                  <a:pt x="612394" y="67817"/>
                </a:lnTo>
                <a:lnTo>
                  <a:pt x="614172" y="59943"/>
                </a:lnTo>
                <a:lnTo>
                  <a:pt x="615061" y="52831"/>
                </a:lnTo>
                <a:lnTo>
                  <a:pt x="615061" y="46735"/>
                </a:lnTo>
                <a:lnTo>
                  <a:pt x="614251" y="35851"/>
                </a:lnTo>
                <a:lnTo>
                  <a:pt x="585724" y="3159"/>
                </a:lnTo>
                <a:lnTo>
                  <a:pt x="575103" y="883"/>
                </a:lnTo>
                <a:lnTo>
                  <a:pt x="562864" y="0"/>
                </a:lnTo>
                <a:close/>
              </a:path>
              <a:path w="631189" h="213360">
                <a:moveTo>
                  <a:pt x="71120" y="0"/>
                </a:moveTo>
                <a:lnTo>
                  <a:pt x="68199" y="0"/>
                </a:lnTo>
                <a:lnTo>
                  <a:pt x="55961" y="883"/>
                </a:lnTo>
                <a:lnTo>
                  <a:pt x="19256" y="26415"/>
                </a:lnTo>
                <a:lnTo>
                  <a:pt x="16002" y="46608"/>
                </a:lnTo>
                <a:lnTo>
                  <a:pt x="16002" y="52831"/>
                </a:lnTo>
                <a:lnTo>
                  <a:pt x="16891" y="59816"/>
                </a:lnTo>
                <a:lnTo>
                  <a:pt x="20447" y="75564"/>
                </a:lnTo>
                <a:lnTo>
                  <a:pt x="21209" y="80898"/>
                </a:lnTo>
                <a:lnTo>
                  <a:pt x="21209" y="88645"/>
                </a:lnTo>
                <a:lnTo>
                  <a:pt x="19558" y="92836"/>
                </a:lnTo>
                <a:lnTo>
                  <a:pt x="16002" y="96138"/>
                </a:lnTo>
                <a:lnTo>
                  <a:pt x="12446" y="99313"/>
                </a:lnTo>
                <a:lnTo>
                  <a:pt x="7112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616"/>
                </a:lnTo>
                <a:lnTo>
                  <a:pt x="12446" y="112394"/>
                </a:lnTo>
                <a:lnTo>
                  <a:pt x="16002" y="115696"/>
                </a:lnTo>
                <a:lnTo>
                  <a:pt x="19558" y="118871"/>
                </a:lnTo>
                <a:lnTo>
                  <a:pt x="21209" y="123062"/>
                </a:lnTo>
                <a:lnTo>
                  <a:pt x="21209" y="130809"/>
                </a:lnTo>
                <a:lnTo>
                  <a:pt x="20447" y="136143"/>
                </a:lnTo>
                <a:lnTo>
                  <a:pt x="16891" y="151891"/>
                </a:lnTo>
                <a:lnTo>
                  <a:pt x="16002" y="159003"/>
                </a:lnTo>
                <a:lnTo>
                  <a:pt x="16002" y="165100"/>
                </a:lnTo>
                <a:lnTo>
                  <a:pt x="16813" y="176391"/>
                </a:lnTo>
                <a:lnTo>
                  <a:pt x="45354" y="209581"/>
                </a:lnTo>
                <a:lnTo>
                  <a:pt x="68199" y="212851"/>
                </a:lnTo>
                <a:lnTo>
                  <a:pt x="71120" y="212851"/>
                </a:lnTo>
                <a:lnTo>
                  <a:pt x="71120" y="204342"/>
                </a:lnTo>
                <a:lnTo>
                  <a:pt x="69469" y="204342"/>
                </a:lnTo>
                <a:lnTo>
                  <a:pt x="61823" y="203817"/>
                </a:lnTo>
                <a:lnTo>
                  <a:pt x="35052" y="167131"/>
                </a:lnTo>
                <a:lnTo>
                  <a:pt x="35052" y="161925"/>
                </a:lnTo>
                <a:lnTo>
                  <a:pt x="35687" y="155447"/>
                </a:lnTo>
                <a:lnTo>
                  <a:pt x="38735" y="140207"/>
                </a:lnTo>
                <a:lnTo>
                  <a:pt x="39497" y="134746"/>
                </a:lnTo>
                <a:lnTo>
                  <a:pt x="39497" y="125094"/>
                </a:lnTo>
                <a:lnTo>
                  <a:pt x="37592" y="119887"/>
                </a:lnTo>
                <a:lnTo>
                  <a:pt x="33789" y="115696"/>
                </a:lnTo>
                <a:lnTo>
                  <a:pt x="30099" y="111759"/>
                </a:lnTo>
                <a:lnTo>
                  <a:pt x="25781" y="108838"/>
                </a:lnTo>
                <a:lnTo>
                  <a:pt x="20574" y="106933"/>
                </a:lnTo>
                <a:lnTo>
                  <a:pt x="20574" y="104901"/>
                </a:lnTo>
                <a:lnTo>
                  <a:pt x="39497" y="86613"/>
                </a:lnTo>
                <a:lnTo>
                  <a:pt x="39497" y="77088"/>
                </a:lnTo>
                <a:lnTo>
                  <a:pt x="38735" y="71627"/>
                </a:lnTo>
                <a:lnTo>
                  <a:pt x="35687" y="56260"/>
                </a:lnTo>
                <a:lnTo>
                  <a:pt x="35052" y="49783"/>
                </a:lnTo>
                <a:lnTo>
                  <a:pt x="35052" y="44576"/>
                </a:lnTo>
                <a:lnTo>
                  <a:pt x="35623" y="35625"/>
                </a:lnTo>
                <a:lnTo>
                  <a:pt x="69469" y="8381"/>
                </a:lnTo>
                <a:lnTo>
                  <a:pt x="71120" y="8381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66010" y="3017520"/>
            <a:ext cx="50165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0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 spc="10">
                <a:latin typeface="Cambria Math"/>
                <a:cs typeface="Cambria Math"/>
              </a:rPr>
              <a:t>1</a:t>
            </a:r>
            <a:r>
              <a:rPr dirty="0" sz="1800" spc="-5">
                <a:latin typeface="Cambria Math"/>
                <a:cs typeface="Cambria Math"/>
              </a:rPr>
              <a:t>,</a:t>
            </a:r>
            <a:r>
              <a:rPr dirty="0" sz="180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5055" y="3494023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2" y="8636"/>
                </a:lnTo>
                <a:lnTo>
                  <a:pt x="670018" y="13946"/>
                </a:lnTo>
                <a:lnTo>
                  <a:pt x="680577" y="21304"/>
                </a:lnTo>
                <a:lnTo>
                  <a:pt x="701968" y="55429"/>
                </a:lnTo>
                <a:lnTo>
                  <a:pt x="709041" y="104775"/>
                </a:lnTo>
                <a:lnTo>
                  <a:pt x="708255" y="123444"/>
                </a:lnTo>
                <a:lnTo>
                  <a:pt x="696468" y="169163"/>
                </a:lnTo>
                <a:lnTo>
                  <a:pt x="670161" y="197846"/>
                </a:lnTo>
                <a:lnTo>
                  <a:pt x="658113" y="203200"/>
                </a:lnTo>
                <a:lnTo>
                  <a:pt x="660781" y="211708"/>
                </a:lnTo>
                <a:lnTo>
                  <a:pt x="701250" y="187706"/>
                </a:lnTo>
                <a:lnTo>
                  <a:pt x="723979" y="143335"/>
                </a:lnTo>
                <a:lnTo>
                  <a:pt x="728344" y="105917"/>
                </a:lnTo>
                <a:lnTo>
                  <a:pt x="727249" y="86536"/>
                </a:lnTo>
                <a:lnTo>
                  <a:pt x="710819" y="37084"/>
                </a:lnTo>
                <a:lnTo>
                  <a:pt x="676136" y="5544"/>
                </a:lnTo>
                <a:lnTo>
                  <a:pt x="660781" y="0"/>
                </a:lnTo>
                <a:close/>
              </a:path>
              <a:path w="72834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8160" y="3494023"/>
            <a:ext cx="711835" cy="212090"/>
          </a:xfrm>
          <a:custGeom>
            <a:avLst/>
            <a:gdLst/>
            <a:ahLst/>
            <a:cxnLst/>
            <a:rect l="l" t="t" r="r" b="b"/>
            <a:pathLst>
              <a:path w="711835" h="212089">
                <a:moveTo>
                  <a:pt x="644016" y="0"/>
                </a:moveTo>
                <a:lnTo>
                  <a:pt x="640968" y="8636"/>
                </a:lnTo>
                <a:lnTo>
                  <a:pt x="653254" y="13946"/>
                </a:lnTo>
                <a:lnTo>
                  <a:pt x="663813" y="21304"/>
                </a:lnTo>
                <a:lnTo>
                  <a:pt x="685204" y="55429"/>
                </a:lnTo>
                <a:lnTo>
                  <a:pt x="692276" y="104775"/>
                </a:lnTo>
                <a:lnTo>
                  <a:pt x="691491" y="123444"/>
                </a:lnTo>
                <a:lnTo>
                  <a:pt x="679703" y="169163"/>
                </a:lnTo>
                <a:lnTo>
                  <a:pt x="653397" y="197846"/>
                </a:lnTo>
                <a:lnTo>
                  <a:pt x="641350" y="203200"/>
                </a:lnTo>
                <a:lnTo>
                  <a:pt x="644016" y="211708"/>
                </a:lnTo>
                <a:lnTo>
                  <a:pt x="684486" y="187706"/>
                </a:lnTo>
                <a:lnTo>
                  <a:pt x="707215" y="143335"/>
                </a:lnTo>
                <a:lnTo>
                  <a:pt x="711580" y="105917"/>
                </a:lnTo>
                <a:lnTo>
                  <a:pt x="710485" y="86536"/>
                </a:lnTo>
                <a:lnTo>
                  <a:pt x="694054" y="37084"/>
                </a:lnTo>
                <a:lnTo>
                  <a:pt x="659372" y="5544"/>
                </a:lnTo>
                <a:lnTo>
                  <a:pt x="644016" y="0"/>
                </a:lnTo>
                <a:close/>
              </a:path>
              <a:path w="71183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66113" y="3436620"/>
            <a:ext cx="20351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	=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𝐴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∩ 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30446" y="3471608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 h="0">
                <a:moveTo>
                  <a:pt x="0" y="0"/>
                </a:moveTo>
                <a:lnTo>
                  <a:pt x="241553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41496" y="3436620"/>
            <a:ext cx="14719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  </a:t>
            </a:r>
            <a:r>
              <a:rPr dirty="0" sz="1800" spc="25">
                <a:latin typeface="Cambria Math"/>
                <a:cs typeface="Cambria Math"/>
              </a:rPr>
              <a:t>𝑃</a:t>
            </a:r>
            <a:r>
              <a:rPr dirty="0" sz="1800" spc="5">
                <a:latin typeface="Cambria Math"/>
                <a:cs typeface="Cambria Math"/>
              </a:rPr>
              <a:t>(</a:t>
            </a:r>
            <a:r>
              <a:rPr dirty="0" sz="1800" spc="0">
                <a:latin typeface="Cambria Math"/>
                <a:cs typeface="Cambria Math"/>
              </a:rPr>
              <a:t>𝐴</a:t>
            </a:r>
            <a:r>
              <a:rPr dirty="0" sz="1800" spc="-5">
                <a:latin typeface="Cambria Math"/>
                <a:cs typeface="Cambria Math"/>
              </a:rPr>
              <a:t>)</a:t>
            </a:r>
            <a:r>
              <a:rPr dirty="0" sz="1800" spc="35">
                <a:latin typeface="Cambria Math"/>
                <a:cs typeface="Cambria Math"/>
              </a:rPr>
              <a:t>𝑃</a:t>
            </a:r>
            <a:r>
              <a:rPr dirty="0" sz="1800" spc="-5">
                <a:latin typeface="Cambria Math"/>
                <a:cs typeface="Cambria Math"/>
              </a:rPr>
              <a:t>(</a:t>
            </a:r>
            <a:r>
              <a:rPr dirty="0" sz="1800" spc="50">
                <a:latin typeface="Cambria Math"/>
                <a:cs typeface="Cambria Math"/>
              </a:rPr>
              <a:t>𝐵</a:t>
            </a:r>
            <a:r>
              <a:rPr dirty="0" sz="1800">
                <a:latin typeface="Cambria Math"/>
                <a:cs typeface="Cambria Math"/>
              </a:rPr>
              <a:t>)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65241" y="359892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72658" y="3436620"/>
            <a:ext cx="723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3303" y="3262884"/>
            <a:ext cx="9099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800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799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3303" y="3589020"/>
            <a:ext cx="9099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850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849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69685" y="359892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301485" y="3436620"/>
            <a:ext cx="8153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0,886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60067" y="4015232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2" y="8636"/>
                </a:lnTo>
                <a:lnTo>
                  <a:pt x="670018" y="13946"/>
                </a:lnTo>
                <a:lnTo>
                  <a:pt x="680577" y="21304"/>
                </a:lnTo>
                <a:lnTo>
                  <a:pt x="701968" y="55429"/>
                </a:lnTo>
                <a:lnTo>
                  <a:pt x="709040" y="104775"/>
                </a:lnTo>
                <a:lnTo>
                  <a:pt x="708255" y="123444"/>
                </a:lnTo>
                <a:lnTo>
                  <a:pt x="696468" y="169164"/>
                </a:lnTo>
                <a:lnTo>
                  <a:pt x="670161" y="197846"/>
                </a:lnTo>
                <a:lnTo>
                  <a:pt x="658113" y="203200"/>
                </a:lnTo>
                <a:lnTo>
                  <a:pt x="660781" y="211709"/>
                </a:lnTo>
                <a:lnTo>
                  <a:pt x="701250" y="187706"/>
                </a:lnTo>
                <a:lnTo>
                  <a:pt x="723979" y="143335"/>
                </a:lnTo>
                <a:lnTo>
                  <a:pt x="728344" y="105918"/>
                </a:lnTo>
                <a:lnTo>
                  <a:pt x="727249" y="86536"/>
                </a:lnTo>
                <a:lnTo>
                  <a:pt x="710819" y="37084"/>
                </a:lnTo>
                <a:lnTo>
                  <a:pt x="676136" y="5544"/>
                </a:lnTo>
                <a:lnTo>
                  <a:pt x="660781" y="0"/>
                </a:lnTo>
                <a:close/>
              </a:path>
              <a:path w="72834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81125" y="3957828"/>
            <a:ext cx="8464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>
                <a:latin typeface="Cambria Math"/>
                <a:cs typeface="Cambria Math"/>
              </a:rPr>
              <a:t>𝑋 =  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3172" y="4015232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4" h="212089">
                <a:moveTo>
                  <a:pt x="642492" y="0"/>
                </a:moveTo>
                <a:lnTo>
                  <a:pt x="639444" y="8636"/>
                </a:lnTo>
                <a:lnTo>
                  <a:pt x="651730" y="13946"/>
                </a:lnTo>
                <a:lnTo>
                  <a:pt x="662289" y="21304"/>
                </a:lnTo>
                <a:lnTo>
                  <a:pt x="683680" y="55429"/>
                </a:lnTo>
                <a:lnTo>
                  <a:pt x="690752" y="104775"/>
                </a:lnTo>
                <a:lnTo>
                  <a:pt x="689967" y="123444"/>
                </a:lnTo>
                <a:lnTo>
                  <a:pt x="678179" y="169164"/>
                </a:lnTo>
                <a:lnTo>
                  <a:pt x="651873" y="197846"/>
                </a:lnTo>
                <a:lnTo>
                  <a:pt x="639826" y="203200"/>
                </a:lnTo>
                <a:lnTo>
                  <a:pt x="642492" y="211709"/>
                </a:lnTo>
                <a:lnTo>
                  <a:pt x="682962" y="187706"/>
                </a:lnTo>
                <a:lnTo>
                  <a:pt x="705691" y="143335"/>
                </a:lnTo>
                <a:lnTo>
                  <a:pt x="710056" y="105918"/>
                </a:lnTo>
                <a:lnTo>
                  <a:pt x="708961" y="86536"/>
                </a:lnTo>
                <a:lnTo>
                  <a:pt x="692530" y="37084"/>
                </a:lnTo>
                <a:lnTo>
                  <a:pt x="657848" y="5544"/>
                </a:lnTo>
                <a:lnTo>
                  <a:pt x="642492" y="0"/>
                </a:lnTo>
                <a:close/>
              </a:path>
              <a:path w="71056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43603" y="4015232"/>
            <a:ext cx="711835" cy="212090"/>
          </a:xfrm>
          <a:custGeom>
            <a:avLst/>
            <a:gdLst/>
            <a:ahLst/>
            <a:cxnLst/>
            <a:rect l="l" t="t" r="r" b="b"/>
            <a:pathLst>
              <a:path w="711835" h="212089">
                <a:moveTo>
                  <a:pt x="644017" y="0"/>
                </a:moveTo>
                <a:lnTo>
                  <a:pt x="640969" y="8636"/>
                </a:lnTo>
                <a:lnTo>
                  <a:pt x="653254" y="13946"/>
                </a:lnTo>
                <a:lnTo>
                  <a:pt x="663813" y="21304"/>
                </a:lnTo>
                <a:lnTo>
                  <a:pt x="685204" y="55429"/>
                </a:lnTo>
                <a:lnTo>
                  <a:pt x="692276" y="104775"/>
                </a:lnTo>
                <a:lnTo>
                  <a:pt x="691491" y="123444"/>
                </a:lnTo>
                <a:lnTo>
                  <a:pt x="679704" y="169164"/>
                </a:lnTo>
                <a:lnTo>
                  <a:pt x="653397" y="197846"/>
                </a:lnTo>
                <a:lnTo>
                  <a:pt x="641350" y="203200"/>
                </a:lnTo>
                <a:lnTo>
                  <a:pt x="644017" y="211709"/>
                </a:lnTo>
                <a:lnTo>
                  <a:pt x="684486" y="187706"/>
                </a:lnTo>
                <a:lnTo>
                  <a:pt x="707215" y="143335"/>
                </a:lnTo>
                <a:lnTo>
                  <a:pt x="711581" y="105918"/>
                </a:lnTo>
                <a:lnTo>
                  <a:pt x="710485" y="86536"/>
                </a:lnTo>
                <a:lnTo>
                  <a:pt x="694055" y="37084"/>
                </a:lnTo>
                <a:lnTo>
                  <a:pt x="659372" y="5544"/>
                </a:lnTo>
                <a:lnTo>
                  <a:pt x="644017" y="0"/>
                </a:lnTo>
                <a:close/>
              </a:path>
              <a:path w="71183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59914" y="3957828"/>
            <a:ext cx="25634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5070" algn="l"/>
                <a:tab pos="2379345" algn="l"/>
              </a:tabLst>
            </a:pP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𝐴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∩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𝐵</a:t>
            </a:r>
            <a:r>
              <a:rPr dirty="0" sz="1800">
                <a:latin typeface="Cambria Math"/>
                <a:cs typeface="Cambria Math"/>
              </a:rPr>
              <a:t>	+ 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𝑃  𝐴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∩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𝐵	</a:t>
            </a:r>
            <a:r>
              <a:rPr dirty="0" sz="180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73573" y="412013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61635" y="3784092"/>
            <a:ext cx="84581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9755" algn="l"/>
              </a:tabLst>
            </a:pPr>
            <a:r>
              <a:rPr dirty="0" sz="1800" spc="-5">
                <a:latin typeface="Cambria Math"/>
                <a:cs typeface="Cambria Math"/>
              </a:rPr>
              <a:t>80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5">
                <a:latin typeface="Cambria Math"/>
                <a:cs typeface="Cambria Math"/>
              </a:rPr>
              <a:t>50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78017" y="412013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31814" y="412013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182614" y="3784092"/>
            <a:ext cx="8470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dirty="0" sz="1800" spc="-5">
                <a:latin typeface="Cambria Math"/>
                <a:cs typeface="Cambria Math"/>
              </a:rPr>
              <a:t>5</a:t>
            </a:r>
            <a:r>
              <a:rPr dirty="0" sz="1800">
                <a:latin typeface="Cambria Math"/>
                <a:cs typeface="Cambria Math"/>
              </a:rPr>
              <a:t>0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5">
                <a:latin typeface="Cambria Math"/>
                <a:cs typeface="Cambria Math"/>
              </a:rPr>
              <a:t>80</a:t>
            </a:r>
            <a:r>
              <a:rPr dirty="0" sz="180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61635" y="4110482"/>
            <a:ext cx="206819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0940" algn="l"/>
              </a:tabLst>
            </a:pPr>
            <a:r>
              <a:rPr dirty="0" sz="1800" spc="-5">
                <a:latin typeface="Cambria Math"/>
                <a:cs typeface="Cambria Math"/>
              </a:rPr>
              <a:t>850 </a:t>
            </a:r>
            <a:r>
              <a:rPr dirty="0" sz="1800" spc="2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849	850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849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36257" y="412013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380735" y="3957828"/>
            <a:ext cx="23780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8955" algn="l"/>
                <a:tab pos="1170940" algn="l"/>
                <a:tab pos="1701164" algn="l"/>
              </a:tabLst>
            </a:pPr>
            <a:r>
              <a:rPr dirty="0" sz="1800" spc="-5">
                <a:latin typeface="Cambria Math"/>
                <a:cs typeface="Cambria Math"/>
              </a:rPr>
              <a:t>.	</a:t>
            </a:r>
            <a:r>
              <a:rPr dirty="0" sz="1800">
                <a:latin typeface="Cambria Math"/>
                <a:cs typeface="Cambria Math"/>
              </a:rPr>
              <a:t>+	</a:t>
            </a:r>
            <a:r>
              <a:rPr dirty="0" sz="1800" spc="-5">
                <a:latin typeface="Cambria Math"/>
                <a:cs typeface="Cambria Math"/>
              </a:rPr>
              <a:t>.	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0,11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45055" y="4534915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2" y="8635"/>
                </a:lnTo>
                <a:lnTo>
                  <a:pt x="670018" y="13946"/>
                </a:lnTo>
                <a:lnTo>
                  <a:pt x="680577" y="21304"/>
                </a:lnTo>
                <a:lnTo>
                  <a:pt x="701968" y="55429"/>
                </a:lnTo>
                <a:lnTo>
                  <a:pt x="709041" y="104774"/>
                </a:lnTo>
                <a:lnTo>
                  <a:pt x="708255" y="123443"/>
                </a:lnTo>
                <a:lnTo>
                  <a:pt x="696468" y="169163"/>
                </a:lnTo>
                <a:lnTo>
                  <a:pt x="670161" y="197846"/>
                </a:lnTo>
                <a:lnTo>
                  <a:pt x="658113" y="203199"/>
                </a:lnTo>
                <a:lnTo>
                  <a:pt x="660781" y="211708"/>
                </a:lnTo>
                <a:lnTo>
                  <a:pt x="701250" y="187705"/>
                </a:lnTo>
                <a:lnTo>
                  <a:pt x="723979" y="143335"/>
                </a:lnTo>
                <a:lnTo>
                  <a:pt x="728344" y="105917"/>
                </a:lnTo>
                <a:lnTo>
                  <a:pt x="727249" y="86536"/>
                </a:lnTo>
                <a:lnTo>
                  <a:pt x="710819" y="37083"/>
                </a:lnTo>
                <a:lnTo>
                  <a:pt x="676136" y="5544"/>
                </a:lnTo>
                <a:lnTo>
                  <a:pt x="660781" y="0"/>
                </a:lnTo>
                <a:close/>
              </a:path>
              <a:path w="728344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9683" y="4534915"/>
            <a:ext cx="708660" cy="212090"/>
          </a:xfrm>
          <a:custGeom>
            <a:avLst/>
            <a:gdLst/>
            <a:ahLst/>
            <a:cxnLst/>
            <a:rect l="l" t="t" r="r" b="b"/>
            <a:pathLst>
              <a:path w="708660" h="212089">
                <a:moveTo>
                  <a:pt x="640969" y="0"/>
                </a:moveTo>
                <a:lnTo>
                  <a:pt x="637920" y="8635"/>
                </a:lnTo>
                <a:lnTo>
                  <a:pt x="650206" y="13946"/>
                </a:lnTo>
                <a:lnTo>
                  <a:pt x="660765" y="21304"/>
                </a:lnTo>
                <a:lnTo>
                  <a:pt x="682156" y="55429"/>
                </a:lnTo>
                <a:lnTo>
                  <a:pt x="689229" y="104774"/>
                </a:lnTo>
                <a:lnTo>
                  <a:pt x="688443" y="123443"/>
                </a:lnTo>
                <a:lnTo>
                  <a:pt x="676656" y="169163"/>
                </a:lnTo>
                <a:lnTo>
                  <a:pt x="650349" y="197846"/>
                </a:lnTo>
                <a:lnTo>
                  <a:pt x="638302" y="203199"/>
                </a:lnTo>
                <a:lnTo>
                  <a:pt x="640969" y="211708"/>
                </a:lnTo>
                <a:lnTo>
                  <a:pt x="681438" y="187705"/>
                </a:lnTo>
                <a:lnTo>
                  <a:pt x="704167" y="143335"/>
                </a:lnTo>
                <a:lnTo>
                  <a:pt x="708532" y="105917"/>
                </a:lnTo>
                <a:lnTo>
                  <a:pt x="707437" y="86536"/>
                </a:lnTo>
                <a:lnTo>
                  <a:pt x="691007" y="37083"/>
                </a:lnTo>
                <a:lnTo>
                  <a:pt x="656324" y="5544"/>
                </a:lnTo>
                <a:lnTo>
                  <a:pt x="640969" y="0"/>
                </a:lnTo>
                <a:close/>
              </a:path>
              <a:path w="708660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56023" y="4534915"/>
            <a:ext cx="295910" cy="212090"/>
          </a:xfrm>
          <a:custGeom>
            <a:avLst/>
            <a:gdLst/>
            <a:ahLst/>
            <a:cxnLst/>
            <a:rect l="l" t="t" r="r" b="b"/>
            <a:pathLst>
              <a:path w="295910" h="212089">
                <a:moveTo>
                  <a:pt x="227964" y="0"/>
                </a:moveTo>
                <a:lnTo>
                  <a:pt x="224916" y="8635"/>
                </a:lnTo>
                <a:lnTo>
                  <a:pt x="237202" y="13946"/>
                </a:lnTo>
                <a:lnTo>
                  <a:pt x="247761" y="21304"/>
                </a:lnTo>
                <a:lnTo>
                  <a:pt x="269152" y="55429"/>
                </a:lnTo>
                <a:lnTo>
                  <a:pt x="276225" y="104774"/>
                </a:lnTo>
                <a:lnTo>
                  <a:pt x="275439" y="123443"/>
                </a:lnTo>
                <a:lnTo>
                  <a:pt x="263651" y="169163"/>
                </a:lnTo>
                <a:lnTo>
                  <a:pt x="237345" y="197846"/>
                </a:lnTo>
                <a:lnTo>
                  <a:pt x="225298" y="203199"/>
                </a:lnTo>
                <a:lnTo>
                  <a:pt x="227964" y="211708"/>
                </a:lnTo>
                <a:lnTo>
                  <a:pt x="268434" y="187705"/>
                </a:lnTo>
                <a:lnTo>
                  <a:pt x="291163" y="143335"/>
                </a:lnTo>
                <a:lnTo>
                  <a:pt x="295528" y="105917"/>
                </a:lnTo>
                <a:lnTo>
                  <a:pt x="294433" y="86536"/>
                </a:lnTo>
                <a:lnTo>
                  <a:pt x="278002" y="37083"/>
                </a:lnTo>
                <a:lnTo>
                  <a:pt x="243320" y="5544"/>
                </a:lnTo>
                <a:lnTo>
                  <a:pt x="227964" y="0"/>
                </a:lnTo>
                <a:close/>
              </a:path>
              <a:path w="295910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39132" y="4534915"/>
            <a:ext cx="304800" cy="212090"/>
          </a:xfrm>
          <a:custGeom>
            <a:avLst/>
            <a:gdLst/>
            <a:ahLst/>
            <a:cxnLst/>
            <a:rect l="l" t="t" r="r" b="b"/>
            <a:pathLst>
              <a:path w="304800" h="212089">
                <a:moveTo>
                  <a:pt x="237108" y="0"/>
                </a:moveTo>
                <a:lnTo>
                  <a:pt x="234060" y="8635"/>
                </a:lnTo>
                <a:lnTo>
                  <a:pt x="246346" y="13946"/>
                </a:lnTo>
                <a:lnTo>
                  <a:pt x="256905" y="21304"/>
                </a:lnTo>
                <a:lnTo>
                  <a:pt x="278296" y="55429"/>
                </a:lnTo>
                <a:lnTo>
                  <a:pt x="285368" y="104774"/>
                </a:lnTo>
                <a:lnTo>
                  <a:pt x="284583" y="123443"/>
                </a:lnTo>
                <a:lnTo>
                  <a:pt x="272795" y="169163"/>
                </a:lnTo>
                <a:lnTo>
                  <a:pt x="246489" y="197846"/>
                </a:lnTo>
                <a:lnTo>
                  <a:pt x="234441" y="203199"/>
                </a:lnTo>
                <a:lnTo>
                  <a:pt x="237108" y="211708"/>
                </a:lnTo>
                <a:lnTo>
                  <a:pt x="277578" y="187705"/>
                </a:lnTo>
                <a:lnTo>
                  <a:pt x="300307" y="143335"/>
                </a:lnTo>
                <a:lnTo>
                  <a:pt x="304672" y="105917"/>
                </a:lnTo>
                <a:lnTo>
                  <a:pt x="303577" y="86536"/>
                </a:lnTo>
                <a:lnTo>
                  <a:pt x="287146" y="37083"/>
                </a:lnTo>
                <a:lnTo>
                  <a:pt x="252464" y="5544"/>
                </a:lnTo>
                <a:lnTo>
                  <a:pt x="237108" y="0"/>
                </a:lnTo>
                <a:close/>
              </a:path>
              <a:path w="304800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846"/>
                </a:lnTo>
                <a:lnTo>
                  <a:pt x="47767" y="190372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841496" y="4477766"/>
            <a:ext cx="113601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 𝑃 𝐴 𝑃  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63717" y="463981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68161" y="463981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117084" y="4304029"/>
            <a:ext cx="1999614" cy="610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9245">
              <a:lnSpc>
                <a:spcPts val="1764"/>
              </a:lnSpc>
              <a:tabLst>
                <a:tab pos="814069" algn="l"/>
              </a:tabLst>
            </a:pPr>
            <a:r>
              <a:rPr dirty="0" sz="1800" spc="-5">
                <a:latin typeface="Cambria Math"/>
                <a:cs typeface="Cambria Math"/>
              </a:rPr>
              <a:t>50	49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64"/>
              </a:lnSpc>
            </a:pPr>
            <a:r>
              <a:rPr dirty="0" sz="1800" spc="-5">
                <a:latin typeface="Cambria Math"/>
                <a:cs typeface="Cambria Math"/>
              </a:rPr>
              <a:t>= </a:t>
            </a:r>
            <a:r>
              <a:rPr dirty="0" baseline="-37037" sz="2700" spc="-7">
                <a:latin typeface="Cambria Math"/>
                <a:cs typeface="Cambria Math"/>
              </a:rPr>
              <a:t>850 </a:t>
            </a:r>
            <a:r>
              <a:rPr dirty="0" sz="1800" spc="-5">
                <a:latin typeface="Cambria Math"/>
                <a:cs typeface="Cambria Math"/>
              </a:rPr>
              <a:t>. </a:t>
            </a:r>
            <a:r>
              <a:rPr dirty="0" baseline="-37037" sz="2700" spc="-7">
                <a:latin typeface="Cambria Math"/>
                <a:cs typeface="Cambria Math"/>
              </a:rPr>
              <a:t>849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0,003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8267" y="4477766"/>
            <a:ext cx="3442970" cy="8172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20495">
              <a:lnSpc>
                <a:spcPct val="100000"/>
              </a:lnSpc>
              <a:tabLst>
                <a:tab pos="2399030" algn="l"/>
              </a:tabLst>
            </a:pPr>
            <a:r>
              <a:rPr dirty="0" sz="1800" spc="-5">
                <a:latin typeface="Cambria Math"/>
                <a:cs typeface="Cambria Math"/>
              </a:rPr>
              <a:t>𝑃 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2	=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𝐴 ∩  𝐵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La </a:t>
            </a:r>
            <a:r>
              <a:rPr dirty="0" sz="1800" spc="-10">
                <a:latin typeface="Calibri"/>
                <a:cs typeface="Calibri"/>
              </a:rPr>
              <a:t>fonction </a:t>
            </a:r>
            <a:r>
              <a:rPr dirty="0" sz="1800" spc="-5">
                <a:latin typeface="Calibri"/>
                <a:cs typeface="Calibri"/>
              </a:rPr>
              <a:t>de répartition de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0397" y="5329428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40" y="0"/>
                </a:moveTo>
                <a:lnTo>
                  <a:pt x="205130" y="8636"/>
                </a:lnTo>
                <a:lnTo>
                  <a:pt x="217387" y="13946"/>
                </a:lnTo>
                <a:lnTo>
                  <a:pt x="227926" y="21304"/>
                </a:lnTo>
                <a:lnTo>
                  <a:pt x="249332" y="55449"/>
                </a:lnTo>
                <a:lnTo>
                  <a:pt x="256362" y="104902"/>
                </a:lnTo>
                <a:lnTo>
                  <a:pt x="255576" y="123571"/>
                </a:lnTo>
                <a:lnTo>
                  <a:pt x="243801" y="169291"/>
                </a:lnTo>
                <a:lnTo>
                  <a:pt x="217528" y="197866"/>
                </a:lnTo>
                <a:lnTo>
                  <a:pt x="205460" y="203200"/>
                </a:lnTo>
                <a:lnTo>
                  <a:pt x="208140" y="211836"/>
                </a:lnTo>
                <a:lnTo>
                  <a:pt x="248593" y="187707"/>
                </a:lnTo>
                <a:lnTo>
                  <a:pt x="271313" y="143335"/>
                </a:lnTo>
                <a:lnTo>
                  <a:pt x="275666" y="105918"/>
                </a:lnTo>
                <a:lnTo>
                  <a:pt x="274575" y="86538"/>
                </a:lnTo>
                <a:lnTo>
                  <a:pt x="258203" y="37211"/>
                </a:lnTo>
                <a:lnTo>
                  <a:pt x="223492" y="5546"/>
                </a:lnTo>
                <a:lnTo>
                  <a:pt x="208140" y="0"/>
                </a:lnTo>
                <a:close/>
              </a:path>
              <a:path w="276225" h="212089">
                <a:moveTo>
                  <a:pt x="67525" y="0"/>
                </a:moveTo>
                <a:lnTo>
                  <a:pt x="27142" y="24163"/>
                </a:lnTo>
                <a:lnTo>
                  <a:pt x="4364" y="68611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28" y="206238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42" y="197866"/>
                </a:lnTo>
                <a:lnTo>
                  <a:pt x="47729" y="190436"/>
                </a:lnTo>
                <a:lnTo>
                  <a:pt x="26370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64" y="42164"/>
                </a:lnTo>
                <a:lnTo>
                  <a:pt x="58330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02397" y="5329428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95" y="0"/>
                </a:moveTo>
                <a:lnTo>
                  <a:pt x="656247" y="8636"/>
                </a:lnTo>
                <a:lnTo>
                  <a:pt x="668514" y="13946"/>
                </a:lnTo>
                <a:lnTo>
                  <a:pt x="679043" y="21304"/>
                </a:lnTo>
                <a:lnTo>
                  <a:pt x="700409" y="55449"/>
                </a:lnTo>
                <a:lnTo>
                  <a:pt x="707428" y="104902"/>
                </a:lnTo>
                <a:lnTo>
                  <a:pt x="706642" y="123571"/>
                </a:lnTo>
                <a:lnTo>
                  <a:pt x="694855" y="169291"/>
                </a:lnTo>
                <a:lnTo>
                  <a:pt x="668673" y="197866"/>
                </a:lnTo>
                <a:lnTo>
                  <a:pt x="656628" y="203200"/>
                </a:lnTo>
                <a:lnTo>
                  <a:pt x="659295" y="211836"/>
                </a:lnTo>
                <a:lnTo>
                  <a:pt x="699693" y="187707"/>
                </a:lnTo>
                <a:lnTo>
                  <a:pt x="722414" y="143335"/>
                </a:lnTo>
                <a:lnTo>
                  <a:pt x="726732" y="105918"/>
                </a:lnTo>
                <a:lnTo>
                  <a:pt x="725638" y="86538"/>
                </a:lnTo>
                <a:lnTo>
                  <a:pt x="709333" y="37211"/>
                </a:lnTo>
                <a:lnTo>
                  <a:pt x="674632" y="5546"/>
                </a:lnTo>
                <a:lnTo>
                  <a:pt x="659295" y="0"/>
                </a:lnTo>
                <a:close/>
              </a:path>
              <a:path w="727075" h="212089">
                <a:moveTo>
                  <a:pt x="67525" y="0"/>
                </a:moveTo>
                <a:lnTo>
                  <a:pt x="27142" y="24163"/>
                </a:lnTo>
                <a:lnTo>
                  <a:pt x="4364" y="68611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28" y="206238"/>
                </a:lnTo>
                <a:lnTo>
                  <a:pt x="67525" y="211836"/>
                </a:lnTo>
                <a:lnTo>
                  <a:pt x="70269" y="203200"/>
                </a:lnTo>
                <a:lnTo>
                  <a:pt x="58169" y="197866"/>
                </a:lnTo>
                <a:lnTo>
                  <a:pt x="47737" y="190436"/>
                </a:lnTo>
                <a:lnTo>
                  <a:pt x="26370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64" y="42164"/>
                </a:lnTo>
                <a:lnTo>
                  <a:pt x="58319" y="13946"/>
                </a:lnTo>
                <a:lnTo>
                  <a:pt x="70523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15539" y="5329428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3" y="8636"/>
                </a:lnTo>
                <a:lnTo>
                  <a:pt x="670000" y="13946"/>
                </a:lnTo>
                <a:lnTo>
                  <a:pt x="680529" y="21304"/>
                </a:lnTo>
                <a:lnTo>
                  <a:pt x="701895" y="55449"/>
                </a:lnTo>
                <a:lnTo>
                  <a:pt x="708914" y="104902"/>
                </a:lnTo>
                <a:lnTo>
                  <a:pt x="708128" y="123571"/>
                </a:lnTo>
                <a:lnTo>
                  <a:pt x="696341" y="169291"/>
                </a:lnTo>
                <a:lnTo>
                  <a:pt x="670159" y="197866"/>
                </a:lnTo>
                <a:lnTo>
                  <a:pt x="658114" y="203200"/>
                </a:lnTo>
                <a:lnTo>
                  <a:pt x="660781" y="211836"/>
                </a:lnTo>
                <a:lnTo>
                  <a:pt x="701178" y="187707"/>
                </a:lnTo>
                <a:lnTo>
                  <a:pt x="723900" y="143335"/>
                </a:lnTo>
                <a:lnTo>
                  <a:pt x="728218" y="105918"/>
                </a:lnTo>
                <a:lnTo>
                  <a:pt x="727124" y="86538"/>
                </a:lnTo>
                <a:lnTo>
                  <a:pt x="710819" y="37211"/>
                </a:lnTo>
                <a:lnTo>
                  <a:pt x="676118" y="5546"/>
                </a:lnTo>
                <a:lnTo>
                  <a:pt x="660781" y="0"/>
                </a:lnTo>
                <a:close/>
              </a:path>
              <a:path w="728344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7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0397" y="5603786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40" y="0"/>
                </a:moveTo>
                <a:lnTo>
                  <a:pt x="205130" y="8585"/>
                </a:lnTo>
                <a:lnTo>
                  <a:pt x="217387" y="13910"/>
                </a:lnTo>
                <a:lnTo>
                  <a:pt x="227926" y="21275"/>
                </a:lnTo>
                <a:lnTo>
                  <a:pt x="249332" y="55406"/>
                </a:lnTo>
                <a:lnTo>
                  <a:pt x="256362" y="104813"/>
                </a:lnTo>
                <a:lnTo>
                  <a:pt x="255576" y="123484"/>
                </a:lnTo>
                <a:lnTo>
                  <a:pt x="243801" y="169214"/>
                </a:lnTo>
                <a:lnTo>
                  <a:pt x="217528" y="197805"/>
                </a:lnTo>
                <a:lnTo>
                  <a:pt x="205460" y="203149"/>
                </a:lnTo>
                <a:lnTo>
                  <a:pt x="208140" y="211747"/>
                </a:lnTo>
                <a:lnTo>
                  <a:pt x="248593" y="187703"/>
                </a:lnTo>
                <a:lnTo>
                  <a:pt x="271313" y="143335"/>
                </a:lnTo>
                <a:lnTo>
                  <a:pt x="275666" y="105930"/>
                </a:lnTo>
                <a:lnTo>
                  <a:pt x="274575" y="86513"/>
                </a:lnTo>
                <a:lnTo>
                  <a:pt x="258203" y="37109"/>
                </a:lnTo>
                <a:lnTo>
                  <a:pt x="223492" y="5541"/>
                </a:lnTo>
                <a:lnTo>
                  <a:pt x="208140" y="0"/>
                </a:lnTo>
                <a:close/>
              </a:path>
              <a:path w="276225" h="212089">
                <a:moveTo>
                  <a:pt x="67525" y="0"/>
                </a:moveTo>
                <a:lnTo>
                  <a:pt x="27142" y="24095"/>
                </a:lnTo>
                <a:lnTo>
                  <a:pt x="4364" y="68572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05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30" y="13910"/>
                </a:lnTo>
                <a:lnTo>
                  <a:pt x="70548" y="858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02397" y="5603786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95" y="0"/>
                </a:moveTo>
                <a:lnTo>
                  <a:pt x="656247" y="8585"/>
                </a:lnTo>
                <a:lnTo>
                  <a:pt x="668514" y="13910"/>
                </a:lnTo>
                <a:lnTo>
                  <a:pt x="679043" y="21275"/>
                </a:lnTo>
                <a:lnTo>
                  <a:pt x="700409" y="55406"/>
                </a:lnTo>
                <a:lnTo>
                  <a:pt x="707428" y="104813"/>
                </a:lnTo>
                <a:lnTo>
                  <a:pt x="706642" y="123484"/>
                </a:lnTo>
                <a:lnTo>
                  <a:pt x="694855" y="169214"/>
                </a:lnTo>
                <a:lnTo>
                  <a:pt x="668673" y="197805"/>
                </a:lnTo>
                <a:lnTo>
                  <a:pt x="656628" y="203149"/>
                </a:lnTo>
                <a:lnTo>
                  <a:pt x="659295" y="211747"/>
                </a:lnTo>
                <a:lnTo>
                  <a:pt x="699693" y="187703"/>
                </a:lnTo>
                <a:lnTo>
                  <a:pt x="722414" y="143335"/>
                </a:lnTo>
                <a:lnTo>
                  <a:pt x="726732" y="105930"/>
                </a:lnTo>
                <a:lnTo>
                  <a:pt x="725638" y="86513"/>
                </a:lnTo>
                <a:lnTo>
                  <a:pt x="709333" y="37109"/>
                </a:lnTo>
                <a:lnTo>
                  <a:pt x="674632" y="5541"/>
                </a:lnTo>
                <a:lnTo>
                  <a:pt x="659295" y="0"/>
                </a:lnTo>
                <a:close/>
              </a:path>
              <a:path w="727075" h="212089">
                <a:moveTo>
                  <a:pt x="67525" y="0"/>
                </a:moveTo>
                <a:lnTo>
                  <a:pt x="27142" y="24095"/>
                </a:lnTo>
                <a:lnTo>
                  <a:pt x="4364" y="68572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05"/>
                </a:lnTo>
                <a:lnTo>
                  <a:pt x="67525" y="211747"/>
                </a:lnTo>
                <a:lnTo>
                  <a:pt x="70269" y="203149"/>
                </a:lnTo>
                <a:lnTo>
                  <a:pt x="58169" y="197805"/>
                </a:lnTo>
                <a:lnTo>
                  <a:pt x="47737" y="190368"/>
                </a:lnTo>
                <a:lnTo>
                  <a:pt x="26370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19" y="13910"/>
                </a:lnTo>
                <a:lnTo>
                  <a:pt x="70523" y="858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15539" y="5603786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3" y="8585"/>
                </a:lnTo>
                <a:lnTo>
                  <a:pt x="670000" y="13910"/>
                </a:lnTo>
                <a:lnTo>
                  <a:pt x="680529" y="21275"/>
                </a:lnTo>
                <a:lnTo>
                  <a:pt x="701895" y="55406"/>
                </a:lnTo>
                <a:lnTo>
                  <a:pt x="708914" y="104813"/>
                </a:lnTo>
                <a:lnTo>
                  <a:pt x="708128" y="123484"/>
                </a:lnTo>
                <a:lnTo>
                  <a:pt x="696341" y="169214"/>
                </a:lnTo>
                <a:lnTo>
                  <a:pt x="670159" y="197805"/>
                </a:lnTo>
                <a:lnTo>
                  <a:pt x="658114" y="203149"/>
                </a:lnTo>
                <a:lnTo>
                  <a:pt x="660781" y="211747"/>
                </a:lnTo>
                <a:lnTo>
                  <a:pt x="701178" y="187703"/>
                </a:lnTo>
                <a:lnTo>
                  <a:pt x="723900" y="143335"/>
                </a:lnTo>
                <a:lnTo>
                  <a:pt x="728218" y="105930"/>
                </a:lnTo>
                <a:lnTo>
                  <a:pt x="727124" y="86513"/>
                </a:lnTo>
                <a:lnTo>
                  <a:pt x="710819" y="37109"/>
                </a:lnTo>
                <a:lnTo>
                  <a:pt x="676118" y="5541"/>
                </a:lnTo>
                <a:lnTo>
                  <a:pt x="660781" y="0"/>
                </a:lnTo>
                <a:close/>
              </a:path>
              <a:path w="728344" h="212089">
                <a:moveTo>
                  <a:pt x="67437" y="0"/>
                </a:moveTo>
                <a:lnTo>
                  <a:pt x="2709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231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7" y="42138"/>
                </a:lnTo>
                <a:lnTo>
                  <a:pt x="5829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04259" y="5603786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56" y="0"/>
                </a:moveTo>
                <a:lnTo>
                  <a:pt x="656209" y="8585"/>
                </a:lnTo>
                <a:lnTo>
                  <a:pt x="668476" y="13910"/>
                </a:lnTo>
                <a:lnTo>
                  <a:pt x="679005" y="21275"/>
                </a:lnTo>
                <a:lnTo>
                  <a:pt x="700371" y="55406"/>
                </a:lnTo>
                <a:lnTo>
                  <a:pt x="707389" y="104813"/>
                </a:lnTo>
                <a:lnTo>
                  <a:pt x="706604" y="123484"/>
                </a:lnTo>
                <a:lnTo>
                  <a:pt x="694816" y="169214"/>
                </a:lnTo>
                <a:lnTo>
                  <a:pt x="668617" y="197805"/>
                </a:lnTo>
                <a:lnTo>
                  <a:pt x="656589" y="203149"/>
                </a:lnTo>
                <a:lnTo>
                  <a:pt x="659256" y="211747"/>
                </a:lnTo>
                <a:lnTo>
                  <a:pt x="699654" y="187703"/>
                </a:lnTo>
                <a:lnTo>
                  <a:pt x="722376" y="143335"/>
                </a:lnTo>
                <a:lnTo>
                  <a:pt x="726693" y="105930"/>
                </a:lnTo>
                <a:lnTo>
                  <a:pt x="725600" y="86513"/>
                </a:lnTo>
                <a:lnTo>
                  <a:pt x="709294" y="37109"/>
                </a:lnTo>
                <a:lnTo>
                  <a:pt x="674594" y="5541"/>
                </a:lnTo>
                <a:lnTo>
                  <a:pt x="659256" y="0"/>
                </a:lnTo>
                <a:close/>
              </a:path>
              <a:path w="727075" h="212089">
                <a:moveTo>
                  <a:pt x="67437" y="0"/>
                </a:moveTo>
                <a:lnTo>
                  <a:pt x="2709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0397" y="5878105"/>
            <a:ext cx="276225" cy="212090"/>
          </a:xfrm>
          <a:custGeom>
            <a:avLst/>
            <a:gdLst/>
            <a:ahLst/>
            <a:cxnLst/>
            <a:rect l="l" t="t" r="r" b="b"/>
            <a:pathLst>
              <a:path w="276225" h="212089">
                <a:moveTo>
                  <a:pt x="208140" y="0"/>
                </a:moveTo>
                <a:lnTo>
                  <a:pt x="205130" y="8585"/>
                </a:lnTo>
                <a:lnTo>
                  <a:pt x="217387" y="13910"/>
                </a:lnTo>
                <a:lnTo>
                  <a:pt x="227926" y="21275"/>
                </a:lnTo>
                <a:lnTo>
                  <a:pt x="249332" y="55406"/>
                </a:lnTo>
                <a:lnTo>
                  <a:pt x="256362" y="104813"/>
                </a:lnTo>
                <a:lnTo>
                  <a:pt x="255576" y="123484"/>
                </a:lnTo>
                <a:lnTo>
                  <a:pt x="243801" y="169214"/>
                </a:lnTo>
                <a:lnTo>
                  <a:pt x="217528" y="197805"/>
                </a:lnTo>
                <a:lnTo>
                  <a:pt x="205460" y="203149"/>
                </a:lnTo>
                <a:lnTo>
                  <a:pt x="208140" y="211747"/>
                </a:lnTo>
                <a:lnTo>
                  <a:pt x="248593" y="187703"/>
                </a:lnTo>
                <a:lnTo>
                  <a:pt x="271313" y="143335"/>
                </a:lnTo>
                <a:lnTo>
                  <a:pt x="275666" y="105930"/>
                </a:lnTo>
                <a:lnTo>
                  <a:pt x="274575" y="86513"/>
                </a:lnTo>
                <a:lnTo>
                  <a:pt x="258203" y="37109"/>
                </a:lnTo>
                <a:lnTo>
                  <a:pt x="223492" y="5541"/>
                </a:lnTo>
                <a:lnTo>
                  <a:pt x="208140" y="0"/>
                </a:lnTo>
                <a:close/>
              </a:path>
              <a:path w="276225" h="212089">
                <a:moveTo>
                  <a:pt x="67525" y="0"/>
                </a:moveTo>
                <a:lnTo>
                  <a:pt x="27142" y="24095"/>
                </a:lnTo>
                <a:lnTo>
                  <a:pt x="4364" y="68572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05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30" y="13910"/>
                </a:lnTo>
                <a:lnTo>
                  <a:pt x="70548" y="858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02397" y="5878105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95" y="0"/>
                </a:moveTo>
                <a:lnTo>
                  <a:pt x="656247" y="8585"/>
                </a:lnTo>
                <a:lnTo>
                  <a:pt x="668514" y="13910"/>
                </a:lnTo>
                <a:lnTo>
                  <a:pt x="679043" y="21275"/>
                </a:lnTo>
                <a:lnTo>
                  <a:pt x="700409" y="55406"/>
                </a:lnTo>
                <a:lnTo>
                  <a:pt x="707428" y="104813"/>
                </a:lnTo>
                <a:lnTo>
                  <a:pt x="706642" y="123484"/>
                </a:lnTo>
                <a:lnTo>
                  <a:pt x="694855" y="169214"/>
                </a:lnTo>
                <a:lnTo>
                  <a:pt x="668673" y="197805"/>
                </a:lnTo>
                <a:lnTo>
                  <a:pt x="656628" y="203149"/>
                </a:lnTo>
                <a:lnTo>
                  <a:pt x="659295" y="211747"/>
                </a:lnTo>
                <a:lnTo>
                  <a:pt x="699693" y="187703"/>
                </a:lnTo>
                <a:lnTo>
                  <a:pt x="722414" y="143335"/>
                </a:lnTo>
                <a:lnTo>
                  <a:pt x="726732" y="105930"/>
                </a:lnTo>
                <a:lnTo>
                  <a:pt x="725638" y="86513"/>
                </a:lnTo>
                <a:lnTo>
                  <a:pt x="709333" y="37109"/>
                </a:lnTo>
                <a:lnTo>
                  <a:pt x="674632" y="5541"/>
                </a:lnTo>
                <a:lnTo>
                  <a:pt x="659295" y="0"/>
                </a:lnTo>
                <a:close/>
              </a:path>
              <a:path w="727075" h="212089">
                <a:moveTo>
                  <a:pt x="67525" y="0"/>
                </a:moveTo>
                <a:lnTo>
                  <a:pt x="27142" y="24095"/>
                </a:lnTo>
                <a:lnTo>
                  <a:pt x="4364" y="68572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05"/>
                </a:lnTo>
                <a:lnTo>
                  <a:pt x="67525" y="211747"/>
                </a:lnTo>
                <a:lnTo>
                  <a:pt x="70269" y="203149"/>
                </a:lnTo>
                <a:lnTo>
                  <a:pt x="58169" y="197805"/>
                </a:lnTo>
                <a:lnTo>
                  <a:pt x="47737" y="190368"/>
                </a:lnTo>
                <a:lnTo>
                  <a:pt x="26370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19" y="13910"/>
                </a:lnTo>
                <a:lnTo>
                  <a:pt x="70523" y="858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58267" y="5272404"/>
            <a:ext cx="1609725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1020" algn="l"/>
              </a:tabLst>
            </a:pPr>
            <a:r>
              <a:rPr dirty="0" sz="1800">
                <a:latin typeface="Cambria Math"/>
                <a:cs typeface="Cambria Math"/>
              </a:rPr>
              <a:t>𝐹 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	=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≤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41020" algn="l"/>
              </a:tabLst>
            </a:pPr>
            <a:r>
              <a:rPr dirty="0" sz="1800">
                <a:latin typeface="Cambria Math"/>
                <a:cs typeface="Cambria Math"/>
              </a:rPr>
              <a:t>𝐹 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	=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≤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541020" algn="l"/>
              </a:tabLst>
            </a:pPr>
            <a:r>
              <a:rPr dirty="0" sz="1800">
                <a:latin typeface="Cambria Math"/>
                <a:cs typeface="Cambria Math"/>
              </a:rPr>
              <a:t>𝐹 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2	= </a:t>
            </a:r>
            <a:r>
              <a:rPr dirty="0" sz="1800" spc="-5">
                <a:latin typeface="Cambria Math"/>
                <a:cs typeface="Cambria Math"/>
              </a:rPr>
              <a:t>𝑃 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𝑋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≤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15539" y="5878105"/>
            <a:ext cx="728345" cy="212090"/>
          </a:xfrm>
          <a:custGeom>
            <a:avLst/>
            <a:gdLst/>
            <a:ahLst/>
            <a:cxnLst/>
            <a:rect l="l" t="t" r="r" b="b"/>
            <a:pathLst>
              <a:path w="728344" h="212089">
                <a:moveTo>
                  <a:pt x="660781" y="0"/>
                </a:moveTo>
                <a:lnTo>
                  <a:pt x="657733" y="8585"/>
                </a:lnTo>
                <a:lnTo>
                  <a:pt x="670000" y="13910"/>
                </a:lnTo>
                <a:lnTo>
                  <a:pt x="680529" y="21275"/>
                </a:lnTo>
                <a:lnTo>
                  <a:pt x="701895" y="55406"/>
                </a:lnTo>
                <a:lnTo>
                  <a:pt x="708914" y="104813"/>
                </a:lnTo>
                <a:lnTo>
                  <a:pt x="708128" y="123484"/>
                </a:lnTo>
                <a:lnTo>
                  <a:pt x="696341" y="169214"/>
                </a:lnTo>
                <a:lnTo>
                  <a:pt x="670159" y="197805"/>
                </a:lnTo>
                <a:lnTo>
                  <a:pt x="658114" y="203149"/>
                </a:lnTo>
                <a:lnTo>
                  <a:pt x="660781" y="211747"/>
                </a:lnTo>
                <a:lnTo>
                  <a:pt x="701178" y="187703"/>
                </a:lnTo>
                <a:lnTo>
                  <a:pt x="723900" y="143335"/>
                </a:lnTo>
                <a:lnTo>
                  <a:pt x="728218" y="105930"/>
                </a:lnTo>
                <a:lnTo>
                  <a:pt x="727124" y="86513"/>
                </a:lnTo>
                <a:lnTo>
                  <a:pt x="710819" y="37109"/>
                </a:lnTo>
                <a:lnTo>
                  <a:pt x="676118" y="5541"/>
                </a:lnTo>
                <a:lnTo>
                  <a:pt x="660781" y="0"/>
                </a:lnTo>
                <a:close/>
              </a:path>
              <a:path w="728344" h="212089">
                <a:moveTo>
                  <a:pt x="67437" y="0"/>
                </a:moveTo>
                <a:lnTo>
                  <a:pt x="2709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231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77" y="42138"/>
                </a:lnTo>
                <a:lnTo>
                  <a:pt x="5829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000504" y="5272404"/>
            <a:ext cx="108204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 𝑃 𝑋 =  </a:t>
            </a:r>
            <a:r>
              <a:rPr dirty="0" sz="180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 𝑃 𝑋 =  </a:t>
            </a:r>
            <a:r>
              <a:rPr dirty="0" sz="180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 𝑃 𝑋 =  </a:t>
            </a:r>
            <a:r>
              <a:rPr dirty="0" sz="180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04259" y="5878105"/>
            <a:ext cx="727075" cy="212090"/>
          </a:xfrm>
          <a:custGeom>
            <a:avLst/>
            <a:gdLst/>
            <a:ahLst/>
            <a:cxnLst/>
            <a:rect l="l" t="t" r="r" b="b"/>
            <a:pathLst>
              <a:path w="727075" h="212089">
                <a:moveTo>
                  <a:pt x="659256" y="0"/>
                </a:moveTo>
                <a:lnTo>
                  <a:pt x="656209" y="8585"/>
                </a:lnTo>
                <a:lnTo>
                  <a:pt x="668476" y="13910"/>
                </a:lnTo>
                <a:lnTo>
                  <a:pt x="679005" y="21275"/>
                </a:lnTo>
                <a:lnTo>
                  <a:pt x="700371" y="55406"/>
                </a:lnTo>
                <a:lnTo>
                  <a:pt x="707389" y="104813"/>
                </a:lnTo>
                <a:lnTo>
                  <a:pt x="706604" y="123484"/>
                </a:lnTo>
                <a:lnTo>
                  <a:pt x="694816" y="169214"/>
                </a:lnTo>
                <a:lnTo>
                  <a:pt x="668617" y="197805"/>
                </a:lnTo>
                <a:lnTo>
                  <a:pt x="656589" y="203149"/>
                </a:lnTo>
                <a:lnTo>
                  <a:pt x="659256" y="211747"/>
                </a:lnTo>
                <a:lnTo>
                  <a:pt x="699654" y="187703"/>
                </a:lnTo>
                <a:lnTo>
                  <a:pt x="722376" y="143335"/>
                </a:lnTo>
                <a:lnTo>
                  <a:pt x="726693" y="105930"/>
                </a:lnTo>
                <a:lnTo>
                  <a:pt x="725600" y="86513"/>
                </a:lnTo>
                <a:lnTo>
                  <a:pt x="709294" y="37109"/>
                </a:lnTo>
                <a:lnTo>
                  <a:pt x="674594" y="5541"/>
                </a:lnTo>
                <a:lnTo>
                  <a:pt x="659256" y="0"/>
                </a:lnTo>
                <a:close/>
              </a:path>
              <a:path w="727075" h="212089">
                <a:moveTo>
                  <a:pt x="67437" y="0"/>
                </a:moveTo>
                <a:lnTo>
                  <a:pt x="27092" y="24095"/>
                </a:lnTo>
                <a:lnTo>
                  <a:pt x="4365" y="68572"/>
                </a:lnTo>
                <a:lnTo>
                  <a:pt x="0" y="105930"/>
                </a:lnTo>
                <a:lnTo>
                  <a:pt x="1075" y="125383"/>
                </a:lnTo>
                <a:lnTo>
                  <a:pt x="17399" y="174739"/>
                </a:lnTo>
                <a:lnTo>
                  <a:pt x="52081" y="206205"/>
                </a:lnTo>
                <a:lnTo>
                  <a:pt x="67437" y="211747"/>
                </a:lnTo>
                <a:lnTo>
                  <a:pt x="70230" y="203149"/>
                </a:lnTo>
                <a:lnTo>
                  <a:pt x="58130" y="197805"/>
                </a:lnTo>
                <a:lnTo>
                  <a:pt x="47720" y="190368"/>
                </a:lnTo>
                <a:lnTo>
                  <a:pt x="26376" y="155687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291" y="13910"/>
                </a:lnTo>
                <a:lnTo>
                  <a:pt x="70485" y="858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203194" y="5272404"/>
            <a:ext cx="2776855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>
              <a:lnSpc>
                <a:spcPct val="100000"/>
              </a:lnSpc>
            </a:pP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0,886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213485" algn="l"/>
              </a:tabLst>
            </a:pPr>
            <a:r>
              <a:rPr dirty="0" sz="1800" spc="-5">
                <a:latin typeface="Cambria Math"/>
                <a:cs typeface="Cambria Math"/>
              </a:rPr>
              <a:t>+ 𝑃  𝑋</a:t>
            </a:r>
            <a:r>
              <a:rPr dirty="0" sz="1800" spc="16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	=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0,997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199515" algn="l"/>
              </a:tabLst>
            </a:pPr>
            <a:r>
              <a:rPr dirty="0" sz="1800" spc="-5">
                <a:latin typeface="Cambria Math"/>
                <a:cs typeface="Cambria Math"/>
              </a:rPr>
              <a:t>+ 𝑃 𝑋</a:t>
            </a:r>
            <a:r>
              <a:rPr dirty="0" sz="1800" spc="-25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-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	+</a:t>
            </a:r>
            <a:r>
              <a:rPr dirty="0" sz="1800" spc="-180">
                <a:latin typeface="Cambria Math"/>
                <a:cs typeface="Cambria Math"/>
              </a:rPr>
              <a:t> </a:t>
            </a:r>
            <a:r>
              <a:rPr dirty="0" sz="1800" spc="20">
                <a:latin typeface="Cambria Math"/>
                <a:cs typeface="Cambria Math"/>
              </a:rPr>
              <a:t>𝑃(𝑋</a:t>
            </a:r>
            <a:r>
              <a:rPr dirty="0" sz="1800" spc="-10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</a:t>
            </a:r>
            <a:r>
              <a:rPr dirty="0" sz="1800" spc="-125">
                <a:latin typeface="Cambria Math"/>
                <a:cs typeface="Cambria Math"/>
              </a:rPr>
              <a:t> </a:t>
            </a:r>
            <a:r>
              <a:rPr dirty="0" sz="1800" spc="5">
                <a:latin typeface="Cambria Math"/>
                <a:cs typeface="Cambria Math"/>
              </a:rPr>
              <a:t>2)</a:t>
            </a:r>
            <a:r>
              <a:rPr dirty="0" sz="1800" spc="-13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= 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10">
                <a:hlinkClick r:id="rId3"/>
              </a:rPr>
              <a:t>ahmad.karfoul@univ-rennes1.fr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35"/>
              <a:t>LTSI, </a:t>
            </a:r>
            <a:r>
              <a:rPr dirty="0" spc="-5"/>
              <a:t>Bat </a:t>
            </a:r>
            <a:r>
              <a:rPr dirty="0"/>
              <a:t>22, </a:t>
            </a:r>
            <a:r>
              <a:rPr dirty="0" spc="-5"/>
              <a:t>5ieme </a:t>
            </a:r>
            <a:r>
              <a:rPr dirty="0" spc="-10"/>
              <a:t>étage, </a:t>
            </a:r>
            <a:r>
              <a:rPr dirty="0" spc="-5"/>
              <a:t>campus de</a:t>
            </a:r>
            <a:r>
              <a:rPr dirty="0" spc="90"/>
              <a:t> </a:t>
            </a:r>
            <a:r>
              <a:rPr dirty="0" spc="-5"/>
              <a:t>Beaulieu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AhmadK</dc:creator>
  <dc:title>Présentation PowerPoint</dc:title>
  <dcterms:created xsi:type="dcterms:W3CDTF">2016-12-03T12:21:51Z</dcterms:created>
  <dcterms:modified xsi:type="dcterms:W3CDTF">2016-12-03T12:21:51Z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2016-12-03T00:00:00Z</vt:filetime>
  </property>
</Properties>
</file>