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43" y="-13347"/>
            <a:ext cx="9013912" cy="92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35" y="2163216"/>
            <a:ext cx="7962265" cy="239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24333" y="6579041"/>
            <a:ext cx="432943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04869" y="6579041"/>
            <a:ext cx="30111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ahmad.karfoul@univ-rennes1.fr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mailto:ahmad.karfoul@univ-rennes1.fr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mailto:ahmad.karfoul@univ-rennes1.fr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mailto:ahmad.karfoul@univ-rennes1.fr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mailto:ahmad.karfoul@univ-rennes1.fr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mailto:ahmad.karfoul@univ-rennes1.fr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mailto:ahmad.karfoul@univ-rennes1.fr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hmad.karfoul@univ-rennes1.fr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mailto:ahmad.karfoul@univ-rennes1.fr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hmad.karfoul@univ-rennes1.fr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mailto:ahmad.karfoul@univ-rennes1.fr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mad.karfoul@univ-rennes1.fr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4131" y="3212981"/>
            <a:ext cx="3233419" cy="3465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28925" marR="5080" indent="-2138045">
              <a:lnSpc>
                <a:spcPts val="3800"/>
              </a:lnSpc>
            </a:pPr>
            <a:r>
              <a:rPr dirty="0" sz="3200" spc="-5"/>
              <a:t>III. Simulation </a:t>
            </a:r>
            <a:r>
              <a:rPr dirty="0" sz="3200"/>
              <a:t>d’une </a:t>
            </a:r>
            <a:r>
              <a:rPr dirty="0" sz="3200" spc="-120"/>
              <a:t>VA </a:t>
            </a:r>
            <a:r>
              <a:rPr dirty="0" sz="3200"/>
              <a:t>par inversion de</a:t>
            </a:r>
            <a:r>
              <a:rPr dirty="0" sz="3200" spc="-50"/>
              <a:t> </a:t>
            </a:r>
            <a:r>
              <a:rPr dirty="0" sz="3200"/>
              <a:t>la  </a:t>
            </a:r>
            <a:r>
              <a:rPr dirty="0" sz="3200" spc="-5"/>
              <a:t>fonction </a:t>
            </a:r>
            <a:r>
              <a:rPr dirty="0" sz="3200"/>
              <a:t>de</a:t>
            </a:r>
            <a:r>
              <a:rPr dirty="0" sz="3200" spc="-20"/>
              <a:t> </a:t>
            </a:r>
            <a:r>
              <a:rPr dirty="0" sz="3200" spc="-5"/>
              <a:t>répartition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39" y="1113701"/>
            <a:ext cx="8924925" cy="2301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570" marR="182880" indent="-10287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partir </a:t>
            </a:r>
            <a:r>
              <a:rPr dirty="0" sz="1800">
                <a:latin typeface="Calibri"/>
                <a:cs typeface="Calibri"/>
              </a:rPr>
              <a:t>d’une variable aléatoire uniforme </a:t>
            </a:r>
            <a:r>
              <a:rPr dirty="0" sz="1800" i="1">
                <a:latin typeface="Calibri"/>
                <a:cs typeface="Calibri"/>
              </a:rPr>
              <a:t>U </a:t>
            </a:r>
            <a:r>
              <a:rPr dirty="0" sz="1800">
                <a:latin typeface="Calibri"/>
                <a:cs typeface="Calibri"/>
              </a:rPr>
              <a:t>sur [0,1], on peut simuler une variable aléatoire  </a:t>
            </a:r>
            <a:r>
              <a:rPr dirty="0" sz="1800" spc="-5">
                <a:latin typeface="Calibri"/>
                <a:cs typeface="Calibri"/>
              </a:rPr>
              <a:t>réelle </a:t>
            </a:r>
            <a:r>
              <a:rPr dirty="0" sz="1800" i="1">
                <a:latin typeface="Calibri"/>
                <a:cs typeface="Calibri"/>
              </a:rPr>
              <a:t>X </a:t>
            </a:r>
            <a:r>
              <a:rPr dirty="0" sz="1800">
                <a:latin typeface="Calibri"/>
                <a:cs typeface="Calibri"/>
              </a:rPr>
              <a:t>de loi quelconque, dès lors que l’on connaît sa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5">
                <a:latin typeface="Calibri"/>
                <a:cs typeface="Calibri"/>
              </a:rPr>
              <a:t>répartition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99695" marR="272415" indent="-52069">
              <a:lnSpc>
                <a:spcPct val="93700"/>
              </a:lnSpc>
              <a:spcBef>
                <a:spcPts val="5"/>
              </a:spcBef>
              <a:buFont typeface="Arial"/>
              <a:buChar char="•"/>
              <a:tabLst>
                <a:tab pos="180340" algn="l"/>
                <a:tab pos="3723004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X une VA réelle de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de </a:t>
            </a:r>
            <a:r>
              <a:rPr dirty="0" sz="1800" spc="-5">
                <a:latin typeface="Calibri"/>
                <a:cs typeface="Calibri"/>
              </a:rPr>
              <a:t>répartition </a:t>
            </a:r>
            <a:r>
              <a:rPr dirty="0" baseline="4901" sz="2550" spc="-7" i="1">
                <a:latin typeface="Times New Roman"/>
                <a:cs typeface="Times New Roman"/>
              </a:rPr>
              <a:t>F </a:t>
            </a:r>
            <a:r>
              <a:rPr dirty="0" baseline="4901" sz="2550" spc="75">
                <a:latin typeface="Times New Roman"/>
                <a:cs typeface="Times New Roman"/>
              </a:rPr>
              <a:t>(</a:t>
            </a:r>
            <a:r>
              <a:rPr dirty="0" baseline="4901" sz="2550" spc="75" i="1">
                <a:latin typeface="Times New Roman"/>
                <a:cs typeface="Times New Roman"/>
              </a:rPr>
              <a:t>x</a:t>
            </a:r>
            <a:r>
              <a:rPr dirty="0" baseline="4901" sz="2550" spc="75">
                <a:latin typeface="Times New Roman"/>
                <a:cs typeface="Times New Roman"/>
              </a:rPr>
              <a:t>) </a:t>
            </a:r>
            <a:r>
              <a:rPr dirty="0" baseline="4901" sz="2550" spc="-7">
                <a:latin typeface="Symbol"/>
                <a:cs typeface="Symbol"/>
              </a:rPr>
              <a:t></a:t>
            </a:r>
            <a:r>
              <a:rPr dirty="0" baseline="4901" sz="2550" spc="-7">
                <a:latin typeface="Times New Roman"/>
                <a:cs typeface="Times New Roman"/>
              </a:rPr>
              <a:t> </a:t>
            </a:r>
            <a:r>
              <a:rPr dirty="0" baseline="4901" sz="2550" spc="22" i="1">
                <a:latin typeface="Times New Roman"/>
                <a:cs typeface="Times New Roman"/>
              </a:rPr>
              <a:t>P</a:t>
            </a:r>
            <a:r>
              <a:rPr dirty="0" baseline="4901" sz="2550" spc="22">
                <a:latin typeface="Times New Roman"/>
                <a:cs typeface="Times New Roman"/>
              </a:rPr>
              <a:t>( </a:t>
            </a:r>
            <a:r>
              <a:rPr dirty="0" baseline="4901" sz="2550" spc="-7" i="1">
                <a:latin typeface="Times New Roman"/>
                <a:cs typeface="Times New Roman"/>
              </a:rPr>
              <a:t>X </a:t>
            </a:r>
            <a:r>
              <a:rPr dirty="0" baseline="4901" sz="2550" spc="-7">
                <a:latin typeface="Symbol"/>
                <a:cs typeface="Symbol"/>
              </a:rPr>
              <a:t></a:t>
            </a:r>
            <a:r>
              <a:rPr dirty="0" baseline="4901" sz="2550" spc="-7">
                <a:latin typeface="Times New Roman"/>
                <a:cs typeface="Times New Roman"/>
              </a:rPr>
              <a:t> </a:t>
            </a:r>
            <a:r>
              <a:rPr dirty="0" baseline="4901" sz="2550" spc="22" i="1">
                <a:latin typeface="Times New Roman"/>
                <a:cs typeface="Times New Roman"/>
              </a:rPr>
              <a:t>x</a:t>
            </a:r>
            <a:r>
              <a:rPr dirty="0" baseline="4901" sz="2550" spc="22">
                <a:latin typeface="Times New Roman"/>
                <a:cs typeface="Times New Roman"/>
              </a:rPr>
              <a:t>) </a:t>
            </a:r>
            <a:r>
              <a:rPr dirty="0" sz="1800">
                <a:latin typeface="Calibri"/>
                <a:cs typeface="Calibri"/>
              </a:rPr>
              <a:t>, dont</a:t>
            </a:r>
            <a:r>
              <a:rPr dirty="0" sz="1800" spc="-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l’inverse  généralisé (appelé </a:t>
            </a:r>
            <a:r>
              <a:rPr dirty="0" sz="1800" spc="-5">
                <a:latin typeface="Calibri"/>
                <a:cs typeface="Calibri"/>
              </a:rPr>
              <a:t>quantile) </a:t>
            </a:r>
            <a:r>
              <a:rPr dirty="0" sz="1800">
                <a:latin typeface="Calibri"/>
                <a:cs typeface="Calibri"/>
              </a:rPr>
              <a:t>est déﬁnit par </a:t>
            </a:r>
            <a:r>
              <a:rPr dirty="0" baseline="1683" sz="2475" spc="15" i="1">
                <a:latin typeface="Times New Roman"/>
                <a:cs typeface="Times New Roman"/>
              </a:rPr>
              <a:t>F </a:t>
            </a:r>
            <a:r>
              <a:rPr dirty="0" baseline="46783" sz="1425" spc="44">
                <a:latin typeface="Symbol"/>
                <a:cs typeface="Symbol"/>
              </a:rPr>
              <a:t></a:t>
            </a:r>
            <a:r>
              <a:rPr dirty="0" baseline="46783" sz="1425" spc="44">
                <a:latin typeface="Times New Roman"/>
                <a:cs typeface="Times New Roman"/>
              </a:rPr>
              <a:t>1</a:t>
            </a:r>
            <a:r>
              <a:rPr dirty="0" baseline="1683" sz="2475" spc="44">
                <a:latin typeface="Times New Roman"/>
                <a:cs typeface="Times New Roman"/>
              </a:rPr>
              <a:t>(</a:t>
            </a:r>
            <a:r>
              <a:rPr dirty="0" baseline="1683" sz="2475" spc="44" i="1">
                <a:latin typeface="Times New Roman"/>
                <a:cs typeface="Times New Roman"/>
              </a:rPr>
              <a:t>u</a:t>
            </a:r>
            <a:r>
              <a:rPr dirty="0" baseline="1683" sz="2475" spc="44">
                <a:latin typeface="Times New Roman"/>
                <a:cs typeface="Times New Roman"/>
              </a:rPr>
              <a:t>) </a:t>
            </a:r>
            <a:r>
              <a:rPr dirty="0" baseline="1683" sz="2475" spc="15">
                <a:latin typeface="Symbol"/>
                <a:cs typeface="Symbol"/>
              </a:rPr>
              <a:t></a:t>
            </a:r>
            <a:r>
              <a:rPr dirty="0" baseline="1683" sz="2475" spc="15">
                <a:latin typeface="Times New Roman"/>
                <a:cs typeface="Times New Roman"/>
              </a:rPr>
              <a:t> inf{</a:t>
            </a:r>
            <a:r>
              <a:rPr dirty="0" baseline="1683" sz="2475" spc="15" i="1">
                <a:latin typeface="Times New Roman"/>
                <a:cs typeface="Times New Roman"/>
              </a:rPr>
              <a:t>x </a:t>
            </a:r>
            <a:r>
              <a:rPr dirty="0" baseline="1683" sz="2475" spc="7">
                <a:latin typeface="Times New Roman"/>
                <a:cs typeface="Times New Roman"/>
              </a:rPr>
              <a:t>: </a:t>
            </a:r>
            <a:r>
              <a:rPr dirty="0" baseline="1683" sz="2475" spc="15" i="1">
                <a:latin typeface="Times New Roman"/>
                <a:cs typeface="Times New Roman"/>
              </a:rPr>
              <a:t>F </a:t>
            </a:r>
            <a:r>
              <a:rPr dirty="0" baseline="1683" sz="2475" spc="82">
                <a:latin typeface="Times New Roman"/>
                <a:cs typeface="Times New Roman"/>
              </a:rPr>
              <a:t>(</a:t>
            </a:r>
            <a:r>
              <a:rPr dirty="0" baseline="1683" sz="2475" spc="82" i="1">
                <a:latin typeface="Times New Roman"/>
                <a:cs typeface="Times New Roman"/>
              </a:rPr>
              <a:t>x</a:t>
            </a:r>
            <a:r>
              <a:rPr dirty="0" baseline="1683" sz="2475" spc="82">
                <a:latin typeface="Times New Roman"/>
                <a:cs typeface="Times New Roman"/>
              </a:rPr>
              <a:t>) </a:t>
            </a:r>
            <a:r>
              <a:rPr dirty="0" baseline="1683" sz="2475" spc="15">
                <a:latin typeface="Symbol"/>
                <a:cs typeface="Symbol"/>
              </a:rPr>
              <a:t></a:t>
            </a:r>
            <a:r>
              <a:rPr dirty="0" baseline="1683" sz="2475" spc="15">
                <a:latin typeface="Times New Roman"/>
                <a:cs typeface="Times New Roman"/>
              </a:rPr>
              <a:t> </a:t>
            </a:r>
            <a:r>
              <a:rPr dirty="0" baseline="1683" sz="2475" spc="22" i="1">
                <a:latin typeface="Times New Roman"/>
                <a:cs typeface="Times New Roman"/>
              </a:rPr>
              <a:t>u</a:t>
            </a:r>
            <a:r>
              <a:rPr dirty="0" baseline="1683" sz="2475" spc="22">
                <a:latin typeface="Times New Roman"/>
                <a:cs typeface="Times New Roman"/>
              </a:rPr>
              <a:t>}</a:t>
            </a:r>
            <a:r>
              <a:rPr dirty="0" sz="1800" spc="15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Alors, </a:t>
            </a:r>
            <a:r>
              <a:rPr dirty="0" baseline="1633" sz="2550" spc="15" i="1">
                <a:latin typeface="Times New Roman"/>
                <a:cs typeface="Times New Roman"/>
              </a:rPr>
              <a:t>F </a:t>
            </a:r>
            <a:r>
              <a:rPr dirty="0" baseline="44444" sz="1500" spc="-15">
                <a:latin typeface="Symbol"/>
                <a:cs typeface="Symbol"/>
              </a:rPr>
              <a:t></a:t>
            </a:r>
            <a:r>
              <a:rPr dirty="0" baseline="44444" sz="1500" spc="-15">
                <a:latin typeface="Times New Roman"/>
                <a:cs typeface="Times New Roman"/>
              </a:rPr>
              <a:t>1</a:t>
            </a:r>
            <a:r>
              <a:rPr dirty="0" baseline="1633" sz="2550" spc="-15">
                <a:latin typeface="Times New Roman"/>
                <a:cs typeface="Times New Roman"/>
              </a:rPr>
              <a:t>(</a:t>
            </a:r>
            <a:r>
              <a:rPr dirty="0" baseline="1633" sz="2550" spc="-15" i="1">
                <a:latin typeface="Times New Roman"/>
                <a:cs typeface="Times New Roman"/>
              </a:rPr>
              <a:t>U </a:t>
            </a:r>
            <a:r>
              <a:rPr dirty="0" baseline="1633" sz="2550" spc="7">
                <a:latin typeface="Times New Roman"/>
                <a:cs typeface="Times New Roman"/>
              </a:rPr>
              <a:t>) </a:t>
            </a:r>
            <a:r>
              <a:rPr dirty="0" baseline="1633" sz="2550" spc="15">
                <a:latin typeface="Symbol"/>
                <a:cs typeface="Symbol"/>
              </a:rPr>
              <a:t></a:t>
            </a:r>
            <a:r>
              <a:rPr dirty="0" baseline="1633" sz="2550" spc="15">
                <a:latin typeface="Times New Roman"/>
                <a:cs typeface="Times New Roman"/>
              </a:rPr>
              <a:t> </a:t>
            </a:r>
            <a:r>
              <a:rPr dirty="0" baseline="1633" sz="2550" spc="15" i="1">
                <a:latin typeface="Times New Roman"/>
                <a:cs typeface="Times New Roman"/>
              </a:rPr>
              <a:t>X </a:t>
            </a:r>
            <a:r>
              <a:rPr dirty="0" sz="1800">
                <a:latin typeface="Calibri"/>
                <a:cs typeface="Calibri"/>
              </a:rPr>
              <a:t>.  Inversement , si </a:t>
            </a:r>
            <a:r>
              <a:rPr dirty="0" sz="2050" spc="15" i="1">
                <a:latin typeface="Times New Roman"/>
                <a:cs typeface="Times New Roman"/>
              </a:rPr>
              <a:t>F </a:t>
            </a:r>
            <a:r>
              <a:rPr dirty="0" sz="1800">
                <a:latin typeface="Calibri"/>
                <a:cs typeface="Calibri"/>
              </a:rPr>
              <a:t>est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continue,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	</a:t>
            </a:r>
            <a:r>
              <a:rPr dirty="0" baseline="3267" sz="2550" spc="7" i="1">
                <a:latin typeface="Times New Roman"/>
                <a:cs typeface="Times New Roman"/>
              </a:rPr>
              <a:t>F</a:t>
            </a:r>
            <a:r>
              <a:rPr dirty="0" baseline="3267" sz="2550" spc="-382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(</a:t>
            </a:r>
            <a:r>
              <a:rPr dirty="0" baseline="3267" sz="2550" spc="-390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Times New Roman"/>
                <a:cs typeface="Times New Roman"/>
              </a:rPr>
              <a:t>X</a:t>
            </a:r>
            <a:r>
              <a:rPr dirty="0" baseline="3267" sz="2550" spc="-225" i="1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Times New Roman"/>
                <a:cs typeface="Times New Roman"/>
              </a:rPr>
              <a:t>)</a:t>
            </a:r>
            <a:r>
              <a:rPr dirty="0" baseline="3267" sz="2550" spc="-82">
                <a:latin typeface="Times New Roman"/>
                <a:cs typeface="Times New Roman"/>
              </a:rPr>
              <a:t> </a:t>
            </a:r>
            <a:r>
              <a:rPr dirty="0" baseline="3267" sz="2550">
                <a:latin typeface="Symbol"/>
                <a:cs typeface="Symbol"/>
              </a:rPr>
              <a:t></a:t>
            </a:r>
            <a:r>
              <a:rPr dirty="0" baseline="3267" sz="2550" spc="-307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Times New Roman"/>
                <a:cs typeface="Times New Roman"/>
              </a:rPr>
              <a:t>U</a:t>
            </a:r>
            <a:r>
              <a:rPr dirty="0" baseline="3267" sz="2550" spc="-307" i="1">
                <a:latin typeface="Times New Roman"/>
                <a:cs typeface="Times New Roman"/>
              </a:rPr>
              <a:t> </a:t>
            </a:r>
            <a:r>
              <a:rPr dirty="0" baseline="3267" sz="2550" spc="-30">
                <a:latin typeface="Times New Roman"/>
                <a:cs typeface="Times New Roman"/>
              </a:rPr>
              <a:t>([0,1])</a:t>
            </a:r>
            <a:r>
              <a:rPr dirty="0" baseline="3267" sz="255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 marL="257175" marR="5080" indent="-154940">
              <a:lnSpc>
                <a:spcPts val="2100"/>
              </a:lnSpc>
              <a:spcBef>
                <a:spcPts val="1090"/>
              </a:spcBef>
              <a:buFont typeface="Arial"/>
              <a:buChar char="•"/>
              <a:tabLst>
                <a:tab pos="234315" algn="l"/>
              </a:tabLst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Soit X une VA qui suit une loi de Cauchy a pour densité </a:t>
            </a:r>
            <a:r>
              <a:rPr dirty="0" baseline="9523" sz="2625" i="1">
                <a:latin typeface="Times New Roman"/>
                <a:cs typeface="Times New Roman"/>
              </a:rPr>
              <a:t>f </a:t>
            </a:r>
            <a:r>
              <a:rPr dirty="0" baseline="9523" sz="2625" spc="82">
                <a:latin typeface="Times New Roman"/>
                <a:cs typeface="Times New Roman"/>
              </a:rPr>
              <a:t>(</a:t>
            </a:r>
            <a:r>
              <a:rPr dirty="0" baseline="9523" sz="2625" spc="82" i="1">
                <a:latin typeface="Times New Roman"/>
                <a:cs typeface="Times New Roman"/>
              </a:rPr>
              <a:t>x</a:t>
            </a:r>
            <a:r>
              <a:rPr dirty="0" baseline="9523" sz="2625" spc="82">
                <a:latin typeface="Times New Roman"/>
                <a:cs typeface="Times New Roman"/>
              </a:rPr>
              <a:t>) </a:t>
            </a:r>
            <a:r>
              <a:rPr dirty="0" baseline="9523" sz="2625">
                <a:latin typeface="Symbol"/>
                <a:cs typeface="Symbol"/>
              </a:rPr>
              <a:t></a:t>
            </a:r>
            <a:r>
              <a:rPr dirty="0" baseline="9523" sz="2625">
                <a:latin typeface="Times New Roman"/>
                <a:cs typeface="Times New Roman"/>
              </a:rPr>
              <a:t> </a:t>
            </a:r>
            <a:r>
              <a:rPr dirty="0" baseline="9523" sz="2625" spc="-89">
                <a:latin typeface="Times New Roman"/>
                <a:cs typeface="Times New Roman"/>
              </a:rPr>
              <a:t>(</a:t>
            </a:r>
            <a:r>
              <a:rPr dirty="0" baseline="9009" sz="2775" spc="-89" i="1">
                <a:latin typeface="Symbol"/>
                <a:cs typeface="Symbol"/>
              </a:rPr>
              <a:t></a:t>
            </a:r>
            <a:r>
              <a:rPr dirty="0" baseline="9009" sz="2775" spc="-89" i="1">
                <a:latin typeface="Times New Roman"/>
                <a:cs typeface="Times New Roman"/>
              </a:rPr>
              <a:t> </a:t>
            </a:r>
            <a:r>
              <a:rPr dirty="0" baseline="9523" sz="2625" spc="-7">
                <a:latin typeface="Times New Roman"/>
                <a:cs typeface="Times New Roman"/>
              </a:rPr>
              <a:t>(1</a:t>
            </a:r>
            <a:r>
              <a:rPr dirty="0" baseline="9523" sz="2625" spc="-7">
                <a:latin typeface="Symbol"/>
                <a:cs typeface="Symbol"/>
              </a:rPr>
              <a:t></a:t>
            </a:r>
            <a:r>
              <a:rPr dirty="0" baseline="9523" sz="2625" spc="-7">
                <a:latin typeface="Times New Roman"/>
                <a:cs typeface="Times New Roman"/>
              </a:rPr>
              <a:t> </a:t>
            </a:r>
            <a:r>
              <a:rPr dirty="0" baseline="9523" sz="2625" spc="67" i="1">
                <a:latin typeface="Times New Roman"/>
                <a:cs typeface="Times New Roman"/>
              </a:rPr>
              <a:t>x</a:t>
            </a:r>
            <a:r>
              <a:rPr dirty="0" baseline="61111" sz="1500" spc="67">
                <a:latin typeface="Times New Roman"/>
                <a:cs typeface="Times New Roman"/>
              </a:rPr>
              <a:t>2 </a:t>
            </a:r>
            <a:r>
              <a:rPr dirty="0" baseline="9523" sz="2625" spc="37">
                <a:latin typeface="Times New Roman"/>
                <a:cs typeface="Times New Roman"/>
              </a:rPr>
              <a:t>))</a:t>
            </a:r>
            <a:r>
              <a:rPr dirty="0" baseline="61111" sz="1500" spc="37">
                <a:latin typeface="Symbol"/>
                <a:cs typeface="Symbol"/>
              </a:rPr>
              <a:t></a:t>
            </a:r>
            <a:r>
              <a:rPr dirty="0" baseline="61111" sz="1500" spc="37">
                <a:latin typeface="Times New Roman"/>
                <a:cs typeface="Times New Roman"/>
              </a:rPr>
              <a:t>1</a:t>
            </a:r>
            <a:r>
              <a:rPr dirty="0" sz="1800" spc="25">
                <a:solidFill>
                  <a:srgbClr val="558ED5"/>
                </a:solidFill>
                <a:latin typeface="Calibri"/>
                <a:cs typeface="Calibri"/>
              </a:rPr>
              <a:t>.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1) Calculer la  </a:t>
            </a:r>
            <a:r>
              <a:rPr dirty="0" sz="1800" spc="-5">
                <a:solidFill>
                  <a:srgbClr val="558ED5"/>
                </a:solidFill>
                <a:latin typeface="Calibri"/>
                <a:cs typeface="Calibri"/>
              </a:rPr>
              <a:t>fonction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558ED5"/>
                </a:solidFill>
                <a:latin typeface="Calibri"/>
                <a:cs typeface="Calibri"/>
              </a:rPr>
              <a:t>répartition </a:t>
            </a:r>
            <a:r>
              <a:rPr dirty="0" baseline="3472" sz="2400" spc="-44" i="1">
                <a:latin typeface="Times New Roman"/>
                <a:cs typeface="Times New Roman"/>
              </a:rPr>
              <a:t>F</a:t>
            </a:r>
            <a:r>
              <a:rPr dirty="0" baseline="-18518" sz="1350" spc="-44" i="1">
                <a:latin typeface="Times New Roman"/>
                <a:cs typeface="Times New Roman"/>
              </a:rPr>
              <a:t>X </a:t>
            </a:r>
            <a:r>
              <a:rPr dirty="0" baseline="3472" sz="2400" spc="82">
                <a:latin typeface="Times New Roman"/>
                <a:cs typeface="Times New Roman"/>
              </a:rPr>
              <a:t>(</a:t>
            </a:r>
            <a:r>
              <a:rPr dirty="0" baseline="3472" sz="2400" spc="82" i="1">
                <a:latin typeface="Times New Roman"/>
                <a:cs typeface="Times New Roman"/>
              </a:rPr>
              <a:t>x</a:t>
            </a:r>
            <a:r>
              <a:rPr dirty="0" baseline="3472" sz="2400" spc="82">
                <a:latin typeface="Times New Roman"/>
                <a:cs typeface="Times New Roman"/>
              </a:rPr>
              <a:t>)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et 2) Simuler </a:t>
            </a:r>
            <a:r>
              <a:rPr dirty="0" sz="1800" spc="-15">
                <a:solidFill>
                  <a:srgbClr val="558ED5"/>
                </a:solidFill>
                <a:latin typeface="Calibri"/>
                <a:cs typeface="Calibri"/>
              </a:rPr>
              <a:t>cette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variable X à l’aide de la méthode</a:t>
            </a:r>
            <a:r>
              <a:rPr dirty="0" sz="1800" spc="17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d’inversion.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2595" y="4151744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 h="0">
                <a:moveTo>
                  <a:pt x="0" y="0"/>
                </a:moveTo>
                <a:lnTo>
                  <a:pt x="856165" y="0"/>
                </a:lnTo>
              </a:path>
            </a:pathLst>
          </a:custGeom>
          <a:ln w="1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41312" y="4151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7137" y="0"/>
                </a:lnTo>
              </a:path>
            </a:pathLst>
          </a:custGeom>
          <a:ln w="1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5649" y="415174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7137" y="0"/>
                </a:lnTo>
              </a:path>
            </a:pathLst>
          </a:custGeom>
          <a:ln w="119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27362" y="3818637"/>
            <a:ext cx="14668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4701" y="4159498"/>
            <a:ext cx="14668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2858" y="3796334"/>
            <a:ext cx="8763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854" y="4134691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3193" y="4332801"/>
            <a:ext cx="20066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Symbol"/>
                <a:cs typeface="Symbol"/>
              </a:rPr>
              <a:t>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656" y="3970838"/>
            <a:ext cx="1920875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dirty="0" sz="1900" i="1">
                <a:latin typeface="Times New Roman"/>
                <a:cs typeface="Times New Roman"/>
              </a:rPr>
              <a:t>F	</a:t>
            </a:r>
            <a:r>
              <a:rPr dirty="0" sz="1900" spc="60">
                <a:latin typeface="Times New Roman"/>
                <a:cs typeface="Times New Roman"/>
              </a:rPr>
              <a:t>(</a:t>
            </a:r>
            <a:r>
              <a:rPr dirty="0" sz="1900" spc="60" i="1">
                <a:latin typeface="Times New Roman"/>
                <a:cs typeface="Times New Roman"/>
              </a:rPr>
              <a:t>x</a:t>
            </a:r>
            <a:r>
              <a:rPr dirty="0" sz="1900" spc="60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Times New Roman"/>
                <a:cs typeface="Times New Roman"/>
              </a:rPr>
              <a:t>P</a:t>
            </a:r>
            <a:r>
              <a:rPr dirty="0" sz="1900" spc="25">
                <a:latin typeface="Times New Roman"/>
                <a:cs typeface="Times New Roman"/>
              </a:rPr>
              <a:t>( </a:t>
            </a:r>
            <a:r>
              <a:rPr dirty="0" sz="1900" i="1">
                <a:latin typeface="Times New Roman"/>
                <a:cs typeface="Times New Roman"/>
              </a:rPr>
              <a:t>X </a:t>
            </a:r>
            <a:r>
              <a:rPr dirty="0" sz="1900">
                <a:latin typeface="Symbol"/>
                <a:cs typeface="Symbol"/>
              </a:rPr>
              <a:t>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Times New Roman"/>
                <a:cs typeface="Times New Roman"/>
              </a:rPr>
              <a:t>x</a:t>
            </a:r>
            <a:r>
              <a:rPr dirty="0" sz="1900" spc="25">
                <a:latin typeface="Times New Roman"/>
                <a:cs typeface="Times New Roman"/>
              </a:rPr>
              <a:t>)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6059" y="3958138"/>
            <a:ext cx="2129790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i="1">
                <a:latin typeface="Times New Roman"/>
                <a:cs typeface="Times New Roman"/>
              </a:rPr>
              <a:t>dz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baseline="35087" sz="2850">
                <a:latin typeface="Times New Roman"/>
                <a:cs typeface="Times New Roman"/>
              </a:rPr>
              <a:t>1 </a:t>
            </a:r>
            <a:r>
              <a:rPr dirty="0" sz="1900" spc="10">
                <a:latin typeface="Times New Roman"/>
                <a:cs typeface="Times New Roman"/>
              </a:rPr>
              <a:t>(arctan(</a:t>
            </a:r>
            <a:r>
              <a:rPr dirty="0" sz="1900" spc="10" i="1">
                <a:latin typeface="Times New Roman"/>
                <a:cs typeface="Times New Roman"/>
              </a:rPr>
              <a:t>x</a:t>
            </a:r>
            <a:r>
              <a:rPr dirty="0" sz="1900" spc="10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baseline="33333" sz="3000" spc="-82" i="1">
                <a:latin typeface="Symbol"/>
                <a:cs typeface="Symbol"/>
              </a:rPr>
              <a:t></a:t>
            </a:r>
            <a:r>
              <a:rPr dirty="0" baseline="33333" sz="3000" spc="-487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82129" y="4038848"/>
            <a:ext cx="1704339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58290" algn="l"/>
              </a:tabLst>
            </a:pPr>
            <a:r>
              <a:rPr dirty="0" baseline="15594" sz="4275">
                <a:latin typeface="Symbol"/>
                <a:cs typeface="Symbol"/>
              </a:rPr>
              <a:t></a:t>
            </a:r>
            <a:r>
              <a:rPr dirty="0" baseline="15594" sz="4275" spc="-142">
                <a:latin typeface="Times New Roman"/>
                <a:cs typeface="Times New Roman"/>
              </a:rPr>
              <a:t> </a:t>
            </a:r>
            <a:r>
              <a:rPr dirty="0" sz="2000" spc="-55" i="1">
                <a:latin typeface="Symbol"/>
                <a:cs typeface="Symbol"/>
              </a:rPr>
              <a:t></a:t>
            </a:r>
            <a:r>
              <a:rPr dirty="0" sz="2000" spc="-210">
                <a:latin typeface="Times New Roman"/>
                <a:cs typeface="Times New Roman"/>
              </a:rPr>
              <a:t> </a:t>
            </a:r>
            <a:r>
              <a:rPr dirty="0" sz="1900" spc="-160">
                <a:latin typeface="Times New Roman"/>
                <a:cs typeface="Times New Roman"/>
              </a:rPr>
              <a:t>(</a:t>
            </a:r>
            <a:r>
              <a:rPr dirty="0" sz="1900" spc="145">
                <a:latin typeface="Times New Roman"/>
                <a:cs typeface="Times New Roman"/>
              </a:rPr>
              <a:t>1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135" i="1">
                <a:latin typeface="Times New Roman"/>
                <a:cs typeface="Times New Roman"/>
              </a:rPr>
              <a:t>z</a:t>
            </a:r>
            <a:r>
              <a:rPr dirty="0" baseline="42929" sz="1650" spc="-7">
                <a:latin typeface="Times New Roman"/>
                <a:cs typeface="Times New Roman"/>
              </a:rPr>
              <a:t>2</a:t>
            </a:r>
            <a:r>
              <a:rPr dirty="0" baseline="42929" sz="1650" spc="-232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)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2000" spc="-55" i="1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94157" y="506507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7142" y="0"/>
                </a:lnTo>
              </a:path>
            </a:pathLst>
          </a:custGeom>
          <a:ln w="11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84942" y="506507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7142" y="0"/>
                </a:lnTo>
              </a:path>
            </a:pathLst>
          </a:custGeom>
          <a:ln w="11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8314" y="571538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04" y="0"/>
                </a:lnTo>
              </a:path>
            </a:pathLst>
          </a:custGeom>
          <a:ln w="11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204269" y="5072813"/>
            <a:ext cx="14605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06921" y="5382257"/>
            <a:ext cx="14605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0690" y="5723157"/>
            <a:ext cx="14605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6180" y="5047997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2606" y="5698338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1457" y="5060113"/>
            <a:ext cx="15811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5" i="1">
                <a:latin typeface="Symbol"/>
                <a:cs typeface="Symbol"/>
              </a:rPr>
              <a:t>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3454" y="5527885"/>
            <a:ext cx="17145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10">
                <a:latin typeface="Symbol"/>
                <a:cs typeface="Symbol"/>
              </a:rPr>
              <a:t></a:t>
            </a:r>
            <a:r>
              <a:rPr dirty="0" sz="1100" spc="-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294" y="4871436"/>
            <a:ext cx="2936875" cy="339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7385" algn="l"/>
              </a:tabLst>
            </a:pPr>
            <a:r>
              <a:rPr dirty="0" sz="1900" i="1">
                <a:latin typeface="Times New Roman"/>
                <a:cs typeface="Times New Roman"/>
              </a:rPr>
              <a:t>u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F	</a:t>
            </a:r>
            <a:r>
              <a:rPr dirty="0" sz="1900" spc="55">
                <a:latin typeface="Times New Roman"/>
                <a:cs typeface="Times New Roman"/>
              </a:rPr>
              <a:t>(</a:t>
            </a:r>
            <a:r>
              <a:rPr dirty="0" sz="1900" spc="55" i="1">
                <a:latin typeface="Times New Roman"/>
                <a:cs typeface="Times New Roman"/>
              </a:rPr>
              <a:t>x</a:t>
            </a:r>
            <a:r>
              <a:rPr dirty="0" sz="1900" spc="55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baseline="35087" sz="2850">
                <a:latin typeface="Times New Roman"/>
                <a:cs typeface="Times New Roman"/>
              </a:rPr>
              <a:t>1 </a:t>
            </a:r>
            <a:r>
              <a:rPr dirty="0" sz="1900" spc="10">
                <a:latin typeface="Times New Roman"/>
                <a:cs typeface="Times New Roman"/>
              </a:rPr>
              <a:t>(arctan(</a:t>
            </a:r>
            <a:r>
              <a:rPr dirty="0" sz="1900" spc="10" i="1">
                <a:latin typeface="Times New Roman"/>
                <a:cs typeface="Times New Roman"/>
              </a:rPr>
              <a:t>x</a:t>
            </a:r>
            <a:r>
              <a:rPr dirty="0" sz="1900" spc="10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baseline="33333" sz="3000" spc="-82" i="1">
                <a:latin typeface="Symbol"/>
                <a:cs typeface="Symbol"/>
              </a:rPr>
              <a:t></a:t>
            </a:r>
            <a:r>
              <a:rPr dirty="0" baseline="33333" sz="3000" spc="-367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),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294" y="5534477"/>
            <a:ext cx="1946275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20444" algn="l"/>
              </a:tabLst>
            </a:pPr>
            <a:r>
              <a:rPr dirty="0" sz="1900">
                <a:latin typeface="Symbol"/>
                <a:cs typeface="Symbol"/>
              </a:rPr>
              <a:t>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x</a:t>
            </a:r>
            <a:r>
              <a:rPr dirty="0" sz="1900" spc="3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F	</a:t>
            </a:r>
            <a:r>
              <a:rPr dirty="0" sz="1900" spc="25">
                <a:latin typeface="Times New Roman"/>
                <a:cs typeface="Times New Roman"/>
              </a:rPr>
              <a:t>(</a:t>
            </a:r>
            <a:r>
              <a:rPr dirty="0" sz="1900" spc="25" i="1">
                <a:latin typeface="Times New Roman"/>
                <a:cs typeface="Times New Roman"/>
              </a:rPr>
              <a:t>u</a:t>
            </a:r>
            <a:r>
              <a:rPr dirty="0" sz="1900" spc="25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17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tan(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00096" y="5521777"/>
            <a:ext cx="93408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0730" algn="l"/>
              </a:tabLst>
            </a:pPr>
            <a:r>
              <a:rPr dirty="0" sz="2000" spc="-55" i="1">
                <a:latin typeface="Symbol"/>
                <a:cs typeface="Symbol"/>
              </a:rPr>
              <a:t>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(</a:t>
            </a:r>
            <a:r>
              <a:rPr dirty="0" sz="1900" i="1">
                <a:latin typeface="Times New Roman"/>
                <a:cs typeface="Times New Roman"/>
              </a:rPr>
              <a:t>u</a:t>
            </a:r>
            <a:r>
              <a:rPr dirty="0" sz="1900" spc="-9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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10">
                <a:latin typeface="Times New Roman"/>
                <a:cs typeface="Times New Roman"/>
              </a:rPr>
              <a:t>)</a:t>
            </a:r>
            <a:r>
              <a:rPr dirty="0" sz="190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93117" y="4884136"/>
            <a:ext cx="1189990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i="1">
                <a:latin typeface="Times New Roman"/>
                <a:cs typeface="Times New Roman"/>
              </a:rPr>
              <a:t>u </a:t>
            </a:r>
            <a:r>
              <a:rPr dirty="0" sz="1900">
                <a:latin typeface="Cambria"/>
                <a:cs typeface="Cambria"/>
              </a:rPr>
              <a:t>:  </a:t>
            </a:r>
            <a:r>
              <a:rPr dirty="0" sz="1900" i="1">
                <a:latin typeface="Times New Roman"/>
                <a:cs typeface="Times New Roman"/>
              </a:rPr>
              <a:t>U</a:t>
            </a:r>
            <a:r>
              <a:rPr dirty="0" sz="1900" spc="-295" i="1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([0,1])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 Covariance des </a:t>
            </a:r>
            <a:r>
              <a:rPr dirty="0" spc="-25"/>
              <a:t>Variables</a:t>
            </a:r>
            <a:r>
              <a:rPr dirty="0" spc="-100"/>
              <a:t> </a:t>
            </a:r>
            <a:r>
              <a:rPr dirty="0"/>
              <a:t>aléatoires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244" y="1041692"/>
            <a:ext cx="8059420" cy="136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7915" marR="107314" indent="-1085215">
              <a:lnSpc>
                <a:spcPts val="2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Déﬁnition: </a:t>
            </a:r>
            <a:r>
              <a:rPr dirty="0" sz="1800">
                <a:latin typeface="Calibri"/>
                <a:cs typeface="Calibri"/>
              </a:rPr>
              <a:t>Soient X et Y deux VA réelle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 moment d’ordre 2. 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appel  covariance de X et de Y le nombre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réel</a:t>
            </a:r>
            <a:endParaRPr sz="1800">
              <a:latin typeface="Calibri"/>
              <a:cs typeface="Calibri"/>
            </a:endParaRPr>
          </a:p>
          <a:p>
            <a:pPr marL="2400935">
              <a:lnSpc>
                <a:spcPct val="100000"/>
              </a:lnSpc>
              <a:spcBef>
                <a:spcPts val="745"/>
              </a:spcBef>
            </a:pPr>
            <a:r>
              <a:rPr dirty="0" sz="2100" spc="5">
                <a:latin typeface="Arial"/>
                <a:cs typeface="Arial"/>
              </a:rPr>
              <a:t>cov(</a:t>
            </a:r>
            <a:r>
              <a:rPr dirty="0" sz="2100" spc="-340">
                <a:latin typeface="Arial"/>
                <a:cs typeface="Arial"/>
              </a:rPr>
              <a:t> </a:t>
            </a:r>
            <a:r>
              <a:rPr dirty="0" sz="2100" spc="20" i="1">
                <a:latin typeface="Arial"/>
                <a:cs typeface="Arial"/>
              </a:rPr>
              <a:t>X</a:t>
            </a:r>
            <a:r>
              <a:rPr dirty="0" sz="2100" spc="20">
                <a:latin typeface="Arial"/>
                <a:cs typeface="Arial"/>
              </a:rPr>
              <a:t>,</a:t>
            </a:r>
            <a:r>
              <a:rPr dirty="0" sz="2100" spc="20" i="1">
                <a:latin typeface="Arial"/>
                <a:cs typeface="Arial"/>
              </a:rPr>
              <a:t>Y</a:t>
            </a:r>
            <a:r>
              <a:rPr dirty="0" sz="2100" spc="-265" i="1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)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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10">
                <a:latin typeface="Arial"/>
                <a:cs typeface="Arial"/>
              </a:rPr>
              <a:t>((</a:t>
            </a:r>
            <a:r>
              <a:rPr dirty="0" sz="2100" spc="-335">
                <a:latin typeface="Arial"/>
                <a:cs typeface="Arial"/>
              </a:rPr>
              <a:t> </a:t>
            </a:r>
            <a:r>
              <a:rPr dirty="0" sz="2100" spc="-5" i="1">
                <a:latin typeface="Arial"/>
                <a:cs typeface="Arial"/>
              </a:rPr>
              <a:t>X</a:t>
            </a:r>
            <a:r>
              <a:rPr dirty="0" sz="2100" spc="70" i="1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4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5">
                <a:latin typeface="Arial"/>
                <a:cs typeface="Arial"/>
              </a:rPr>
              <a:t>(</a:t>
            </a:r>
            <a:r>
              <a:rPr dirty="0" sz="2100" spc="-335">
                <a:latin typeface="Arial"/>
                <a:cs typeface="Arial"/>
              </a:rPr>
              <a:t> </a:t>
            </a:r>
            <a:r>
              <a:rPr dirty="0" sz="2100" spc="-5" i="1">
                <a:latin typeface="Arial"/>
                <a:cs typeface="Arial"/>
              </a:rPr>
              <a:t>X</a:t>
            </a:r>
            <a:r>
              <a:rPr dirty="0" sz="2100" spc="-300" i="1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))(</a:t>
            </a:r>
            <a:r>
              <a:rPr dirty="0" sz="2100" spc="-45" i="1">
                <a:latin typeface="Arial"/>
                <a:cs typeface="Arial"/>
              </a:rPr>
              <a:t>Y</a:t>
            </a:r>
            <a:r>
              <a:rPr dirty="0" sz="2100" spc="105" i="1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4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75">
                <a:latin typeface="Arial"/>
                <a:cs typeface="Arial"/>
              </a:rPr>
              <a:t>(</a:t>
            </a:r>
            <a:r>
              <a:rPr dirty="0" sz="2100" spc="-75" i="1">
                <a:latin typeface="Arial"/>
                <a:cs typeface="Arial"/>
              </a:rPr>
              <a:t>Y</a:t>
            </a:r>
            <a:r>
              <a:rPr dirty="0" sz="2100" spc="-265" i="1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)))</a:t>
            </a:r>
            <a:endParaRPr sz="2100">
              <a:latin typeface="Arial"/>
              <a:cs typeface="Arial"/>
            </a:endParaRPr>
          </a:p>
          <a:p>
            <a:pPr marL="1666239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Calibri"/>
                <a:cs typeface="Calibri"/>
              </a:rPr>
              <a:t>et on appel coeﬃcient de </a:t>
            </a:r>
            <a:r>
              <a:rPr dirty="0" sz="1800" spc="-5">
                <a:latin typeface="Calibri"/>
                <a:cs typeface="Calibri"/>
              </a:rPr>
              <a:t>corrélation </a:t>
            </a:r>
            <a:r>
              <a:rPr dirty="0" sz="1800">
                <a:latin typeface="Calibri"/>
                <a:cs typeface="Calibri"/>
              </a:rPr>
              <a:t>linéaire de X et de Y la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quantité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18871" y="2813880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4" h="0">
                <a:moveTo>
                  <a:pt x="0" y="0"/>
                </a:moveTo>
                <a:lnTo>
                  <a:pt x="1016591" y="0"/>
                </a:lnTo>
              </a:path>
            </a:pathLst>
          </a:custGeom>
          <a:ln w="11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3699" y="2481047"/>
            <a:ext cx="103124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5">
                <a:latin typeface="Arial"/>
                <a:cs typeface="Arial"/>
              </a:rPr>
              <a:t>cov(</a:t>
            </a:r>
            <a:r>
              <a:rPr dirty="0" sz="1900" spc="-340">
                <a:latin typeface="Arial"/>
                <a:cs typeface="Arial"/>
              </a:rPr>
              <a:t> </a:t>
            </a:r>
            <a:r>
              <a:rPr dirty="0" sz="1900" spc="20" i="1">
                <a:latin typeface="Arial"/>
                <a:cs typeface="Arial"/>
              </a:rPr>
              <a:t>X</a:t>
            </a:r>
            <a:r>
              <a:rPr dirty="0" sz="1900" spc="20">
                <a:latin typeface="Arial"/>
                <a:cs typeface="Arial"/>
              </a:rPr>
              <a:t>,</a:t>
            </a:r>
            <a:r>
              <a:rPr dirty="0" sz="1900" spc="20" i="1">
                <a:latin typeface="Arial"/>
                <a:cs typeface="Arial"/>
              </a:rPr>
              <a:t>Y</a:t>
            </a:r>
            <a:r>
              <a:rPr dirty="0" sz="1900" spc="-280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7645" y="2808144"/>
            <a:ext cx="56134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5" i="1">
                <a:latin typeface="Symbol"/>
                <a:cs typeface="Symbol"/>
              </a:rPr>
              <a:t></a:t>
            </a:r>
            <a:r>
              <a:rPr dirty="0" sz="2000" spc="-315" i="1">
                <a:latin typeface="Times New Roman"/>
                <a:cs typeface="Times New Roman"/>
              </a:rPr>
              <a:t> </a:t>
            </a:r>
            <a:r>
              <a:rPr dirty="0" baseline="-25252" sz="1650" spc="37" i="1">
                <a:latin typeface="Arial"/>
                <a:cs typeface="Arial"/>
              </a:rPr>
              <a:t>X</a:t>
            </a:r>
            <a:r>
              <a:rPr dirty="0" sz="2000" spc="25" i="1">
                <a:latin typeface="Symbol"/>
                <a:cs typeface="Symbol"/>
              </a:rPr>
              <a:t></a:t>
            </a:r>
            <a:r>
              <a:rPr dirty="0" baseline="-25252" sz="1650" spc="37" i="1">
                <a:latin typeface="Arial"/>
                <a:cs typeface="Arial"/>
              </a:rPr>
              <a:t>Y</a:t>
            </a:r>
            <a:endParaRPr baseline="-25252"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911" y="2684629"/>
            <a:ext cx="64389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baseline="13888" sz="3000" spc="60" i="1">
                <a:latin typeface="Symbol"/>
                <a:cs typeface="Symbol"/>
              </a:rPr>
              <a:t></a:t>
            </a:r>
            <a:r>
              <a:rPr dirty="0" sz="1100" spc="40" i="1">
                <a:latin typeface="Arial"/>
                <a:cs typeface="Arial"/>
              </a:rPr>
              <a:t>X </a:t>
            </a:r>
            <a:r>
              <a:rPr dirty="0" sz="1100" spc="-65">
                <a:latin typeface="Arial"/>
                <a:cs typeface="Arial"/>
              </a:rPr>
              <a:t>,</a:t>
            </a:r>
            <a:r>
              <a:rPr dirty="0" sz="1100" spc="-65" i="1">
                <a:latin typeface="Arial"/>
                <a:cs typeface="Arial"/>
              </a:rPr>
              <a:t>Y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baseline="14619" sz="2850" spc="-7">
                <a:latin typeface="Symbol"/>
                <a:cs typeface="Symbol"/>
              </a:rPr>
              <a:t></a:t>
            </a:r>
            <a:endParaRPr baseline="14619" sz="28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6640" y="50203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39" y="761676"/>
                </a:moveTo>
                <a:lnTo>
                  <a:pt x="428718" y="758709"/>
                </a:lnTo>
                <a:lnTo>
                  <a:pt x="474727" y="750045"/>
                </a:lnTo>
                <a:lnTo>
                  <a:pt x="518608" y="736040"/>
                </a:lnTo>
                <a:lnTo>
                  <a:pt x="560006" y="717053"/>
                </a:lnTo>
                <a:lnTo>
                  <a:pt x="598562" y="693440"/>
                </a:lnTo>
                <a:lnTo>
                  <a:pt x="633919" y="665558"/>
                </a:lnTo>
                <a:lnTo>
                  <a:pt x="665721" y="633764"/>
                </a:lnTo>
                <a:lnTo>
                  <a:pt x="693610" y="598414"/>
                </a:lnTo>
                <a:lnTo>
                  <a:pt x="717229" y="559867"/>
                </a:lnTo>
                <a:lnTo>
                  <a:pt x="736221" y="518479"/>
                </a:lnTo>
                <a:lnTo>
                  <a:pt x="750228" y="474607"/>
                </a:lnTo>
                <a:lnTo>
                  <a:pt x="758895" y="428607"/>
                </a:lnTo>
                <a:lnTo>
                  <a:pt x="761863" y="380838"/>
                </a:lnTo>
                <a:lnTo>
                  <a:pt x="758895" y="333068"/>
                </a:lnTo>
                <a:lnTo>
                  <a:pt x="750228" y="287069"/>
                </a:lnTo>
                <a:lnTo>
                  <a:pt x="736221" y="243197"/>
                </a:lnTo>
                <a:lnTo>
                  <a:pt x="717229" y="201809"/>
                </a:lnTo>
                <a:lnTo>
                  <a:pt x="693610" y="163261"/>
                </a:lnTo>
                <a:lnTo>
                  <a:pt x="665721" y="127912"/>
                </a:lnTo>
                <a:lnTo>
                  <a:pt x="633919" y="96118"/>
                </a:lnTo>
                <a:lnTo>
                  <a:pt x="598562" y="68236"/>
                </a:lnTo>
                <a:lnTo>
                  <a:pt x="560006" y="44623"/>
                </a:lnTo>
                <a:lnTo>
                  <a:pt x="518608" y="25636"/>
                </a:lnTo>
                <a:lnTo>
                  <a:pt x="474727" y="11631"/>
                </a:lnTo>
                <a:lnTo>
                  <a:pt x="428718" y="2967"/>
                </a:lnTo>
                <a:lnTo>
                  <a:pt x="380939" y="0"/>
                </a:lnTo>
                <a:lnTo>
                  <a:pt x="333151" y="2967"/>
                </a:lnTo>
                <a:lnTo>
                  <a:pt x="287135" y="11631"/>
                </a:lnTo>
                <a:lnTo>
                  <a:pt x="243249" y="25636"/>
                </a:lnTo>
                <a:lnTo>
                  <a:pt x="201849" y="44623"/>
                </a:lnTo>
                <a:lnTo>
                  <a:pt x="163292" y="68236"/>
                </a:lnTo>
                <a:lnTo>
                  <a:pt x="127934" y="96118"/>
                </a:lnTo>
                <a:lnTo>
                  <a:pt x="96133" y="127912"/>
                </a:lnTo>
                <a:lnTo>
                  <a:pt x="68246" y="163261"/>
                </a:lnTo>
                <a:lnTo>
                  <a:pt x="44629" y="201809"/>
                </a:lnTo>
                <a:lnTo>
                  <a:pt x="25639" y="243197"/>
                </a:lnTo>
                <a:lnTo>
                  <a:pt x="11633" y="287069"/>
                </a:lnTo>
                <a:lnTo>
                  <a:pt x="2967" y="333068"/>
                </a:lnTo>
                <a:lnTo>
                  <a:pt x="0" y="380838"/>
                </a:lnTo>
                <a:lnTo>
                  <a:pt x="2967" y="428607"/>
                </a:lnTo>
                <a:lnTo>
                  <a:pt x="11633" y="474607"/>
                </a:lnTo>
                <a:lnTo>
                  <a:pt x="25639" y="518479"/>
                </a:lnTo>
                <a:lnTo>
                  <a:pt x="44629" y="559867"/>
                </a:lnTo>
                <a:lnTo>
                  <a:pt x="68246" y="598414"/>
                </a:lnTo>
                <a:lnTo>
                  <a:pt x="96133" y="633764"/>
                </a:lnTo>
                <a:lnTo>
                  <a:pt x="127934" y="665558"/>
                </a:lnTo>
                <a:lnTo>
                  <a:pt x="163292" y="693440"/>
                </a:lnTo>
                <a:lnTo>
                  <a:pt x="201849" y="717053"/>
                </a:lnTo>
                <a:lnTo>
                  <a:pt x="243249" y="736040"/>
                </a:lnTo>
                <a:lnTo>
                  <a:pt x="287135" y="750045"/>
                </a:lnTo>
                <a:lnTo>
                  <a:pt x="333151" y="758709"/>
                </a:lnTo>
                <a:lnTo>
                  <a:pt x="380939" y="761676"/>
                </a:lnTo>
                <a:close/>
              </a:path>
            </a:pathLst>
          </a:custGeom>
          <a:ln w="5943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4785" y="2417693"/>
            <a:ext cx="1998980" cy="1616075"/>
          </a:xfrm>
          <a:custGeom>
            <a:avLst/>
            <a:gdLst/>
            <a:ahLst/>
            <a:cxnLst/>
            <a:rect l="l" t="t" r="r" b="b"/>
            <a:pathLst>
              <a:path w="1998980" h="1616075">
                <a:moveTo>
                  <a:pt x="0" y="0"/>
                </a:moveTo>
                <a:lnTo>
                  <a:pt x="0" y="1615736"/>
                </a:lnTo>
                <a:lnTo>
                  <a:pt x="1998842" y="1615736"/>
                </a:lnTo>
              </a:path>
            </a:pathLst>
          </a:custGeom>
          <a:ln w="742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85517" y="4010317"/>
            <a:ext cx="82550" cy="46990"/>
          </a:xfrm>
          <a:custGeom>
            <a:avLst/>
            <a:gdLst/>
            <a:ahLst/>
            <a:cxnLst/>
            <a:rect l="l" t="t" r="r" b="b"/>
            <a:pathLst>
              <a:path w="82550" h="46989">
                <a:moveTo>
                  <a:pt x="0" y="0"/>
                </a:moveTo>
                <a:lnTo>
                  <a:pt x="14198" y="23177"/>
                </a:lnTo>
                <a:lnTo>
                  <a:pt x="0" y="46367"/>
                </a:lnTo>
                <a:lnTo>
                  <a:pt x="8054" y="42994"/>
                </a:lnTo>
                <a:lnTo>
                  <a:pt x="28314" y="35439"/>
                </a:lnTo>
                <a:lnTo>
                  <a:pt x="54928" y="27551"/>
                </a:lnTo>
                <a:lnTo>
                  <a:pt x="82041" y="23177"/>
                </a:lnTo>
                <a:lnTo>
                  <a:pt x="61700" y="21808"/>
                </a:lnTo>
                <a:lnTo>
                  <a:pt x="46374" y="18937"/>
                </a:lnTo>
                <a:lnTo>
                  <a:pt x="28371" y="12392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453" y="2365641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90" h="82550">
                <a:moveTo>
                  <a:pt x="23183" y="0"/>
                </a:moveTo>
                <a:lnTo>
                  <a:pt x="21818" y="20333"/>
                </a:lnTo>
                <a:lnTo>
                  <a:pt x="18948" y="35653"/>
                </a:lnTo>
                <a:lnTo>
                  <a:pt x="12375" y="53703"/>
                </a:lnTo>
                <a:lnTo>
                  <a:pt x="0" y="82003"/>
                </a:lnTo>
                <a:lnTo>
                  <a:pt x="23183" y="67830"/>
                </a:lnTo>
                <a:lnTo>
                  <a:pt x="40712" y="67830"/>
                </a:lnTo>
                <a:lnTo>
                  <a:pt x="35427" y="53647"/>
                </a:lnTo>
                <a:lnTo>
                  <a:pt x="27558" y="27102"/>
                </a:lnTo>
                <a:lnTo>
                  <a:pt x="23183" y="0"/>
                </a:lnTo>
                <a:close/>
              </a:path>
              <a:path w="46990" h="82550">
                <a:moveTo>
                  <a:pt x="40712" y="67830"/>
                </a:moveTo>
                <a:lnTo>
                  <a:pt x="23183" y="67830"/>
                </a:lnTo>
                <a:lnTo>
                  <a:pt x="46367" y="82003"/>
                </a:lnTo>
                <a:lnTo>
                  <a:pt x="42995" y="73953"/>
                </a:lnTo>
                <a:lnTo>
                  <a:pt x="40712" y="6783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80494" y="4052546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x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9533" y="376020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0" y="0"/>
                </a:moveTo>
                <a:lnTo>
                  <a:pt x="13442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0"/>
                </a:lnTo>
                <a:lnTo>
                  <a:pt x="6446" y="37576"/>
                </a:lnTo>
                <a:lnTo>
                  <a:pt x="13442" y="42290"/>
                </a:lnTo>
                <a:lnTo>
                  <a:pt x="22010" y="44018"/>
                </a:lnTo>
                <a:lnTo>
                  <a:pt x="30586" y="42290"/>
                </a:lnTo>
                <a:lnTo>
                  <a:pt x="37586" y="37576"/>
                </a:lnTo>
                <a:lnTo>
                  <a:pt x="42305" y="30580"/>
                </a:lnTo>
                <a:lnTo>
                  <a:pt x="44034" y="22009"/>
                </a:lnTo>
                <a:lnTo>
                  <a:pt x="42305" y="13442"/>
                </a:lnTo>
                <a:lnTo>
                  <a:pt x="37586" y="6446"/>
                </a:lnTo>
                <a:lnTo>
                  <a:pt x="30586" y="1729"/>
                </a:lnTo>
                <a:lnTo>
                  <a:pt x="22010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02176" y="376020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0"/>
                </a:lnTo>
                <a:lnTo>
                  <a:pt x="6445" y="37576"/>
                </a:lnTo>
                <a:lnTo>
                  <a:pt x="13441" y="42290"/>
                </a:lnTo>
                <a:lnTo>
                  <a:pt x="22009" y="44018"/>
                </a:lnTo>
                <a:lnTo>
                  <a:pt x="30585" y="42290"/>
                </a:lnTo>
                <a:lnTo>
                  <a:pt x="37585" y="37576"/>
                </a:lnTo>
                <a:lnTo>
                  <a:pt x="42303" y="30580"/>
                </a:lnTo>
                <a:lnTo>
                  <a:pt x="44033" y="22009"/>
                </a:lnTo>
                <a:lnTo>
                  <a:pt x="42303" y="13442"/>
                </a:lnTo>
                <a:lnTo>
                  <a:pt x="37585" y="6446"/>
                </a:lnTo>
                <a:lnTo>
                  <a:pt x="30585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54817" y="376020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5" y="0"/>
                </a:moveTo>
                <a:lnTo>
                  <a:pt x="13444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0"/>
                </a:lnTo>
                <a:lnTo>
                  <a:pt x="6446" y="37576"/>
                </a:lnTo>
                <a:lnTo>
                  <a:pt x="13444" y="42290"/>
                </a:lnTo>
                <a:lnTo>
                  <a:pt x="22015" y="44018"/>
                </a:lnTo>
                <a:lnTo>
                  <a:pt x="30589" y="42290"/>
                </a:lnTo>
                <a:lnTo>
                  <a:pt x="37588" y="37576"/>
                </a:lnTo>
                <a:lnTo>
                  <a:pt x="42307" y="30580"/>
                </a:lnTo>
                <a:lnTo>
                  <a:pt x="44037" y="22009"/>
                </a:lnTo>
                <a:lnTo>
                  <a:pt x="42307" y="13442"/>
                </a:lnTo>
                <a:lnTo>
                  <a:pt x="37588" y="6446"/>
                </a:lnTo>
                <a:lnTo>
                  <a:pt x="30589" y="1729"/>
                </a:lnTo>
                <a:lnTo>
                  <a:pt x="22015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533" y="350762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0" y="0"/>
                </a:moveTo>
                <a:lnTo>
                  <a:pt x="13442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2"/>
                </a:lnTo>
                <a:lnTo>
                  <a:pt x="6446" y="37582"/>
                </a:lnTo>
                <a:lnTo>
                  <a:pt x="13442" y="42300"/>
                </a:lnTo>
                <a:lnTo>
                  <a:pt x="22010" y="44030"/>
                </a:lnTo>
                <a:lnTo>
                  <a:pt x="30586" y="42300"/>
                </a:lnTo>
                <a:lnTo>
                  <a:pt x="37586" y="37582"/>
                </a:lnTo>
                <a:lnTo>
                  <a:pt x="42305" y="30582"/>
                </a:lnTo>
                <a:lnTo>
                  <a:pt x="44034" y="22009"/>
                </a:lnTo>
                <a:lnTo>
                  <a:pt x="42305" y="13442"/>
                </a:lnTo>
                <a:lnTo>
                  <a:pt x="37586" y="6446"/>
                </a:lnTo>
                <a:lnTo>
                  <a:pt x="30586" y="1729"/>
                </a:lnTo>
                <a:lnTo>
                  <a:pt x="22010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176" y="350762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2"/>
                </a:lnTo>
                <a:lnTo>
                  <a:pt x="6445" y="37582"/>
                </a:lnTo>
                <a:lnTo>
                  <a:pt x="13441" y="42300"/>
                </a:lnTo>
                <a:lnTo>
                  <a:pt x="22009" y="44030"/>
                </a:lnTo>
                <a:lnTo>
                  <a:pt x="30585" y="42300"/>
                </a:lnTo>
                <a:lnTo>
                  <a:pt x="37585" y="37582"/>
                </a:lnTo>
                <a:lnTo>
                  <a:pt x="42303" y="30582"/>
                </a:lnTo>
                <a:lnTo>
                  <a:pt x="44033" y="22009"/>
                </a:lnTo>
                <a:lnTo>
                  <a:pt x="42303" y="13442"/>
                </a:lnTo>
                <a:lnTo>
                  <a:pt x="37585" y="6446"/>
                </a:lnTo>
                <a:lnTo>
                  <a:pt x="30585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54817" y="350762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5" y="0"/>
                </a:moveTo>
                <a:lnTo>
                  <a:pt x="13444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2"/>
                </a:lnTo>
                <a:lnTo>
                  <a:pt x="6446" y="37582"/>
                </a:lnTo>
                <a:lnTo>
                  <a:pt x="13444" y="42300"/>
                </a:lnTo>
                <a:lnTo>
                  <a:pt x="22015" y="44030"/>
                </a:lnTo>
                <a:lnTo>
                  <a:pt x="30589" y="42300"/>
                </a:lnTo>
                <a:lnTo>
                  <a:pt x="37588" y="37582"/>
                </a:lnTo>
                <a:lnTo>
                  <a:pt x="42307" y="30582"/>
                </a:lnTo>
                <a:lnTo>
                  <a:pt x="44037" y="22009"/>
                </a:lnTo>
                <a:lnTo>
                  <a:pt x="42307" y="13442"/>
                </a:lnTo>
                <a:lnTo>
                  <a:pt x="37588" y="6446"/>
                </a:lnTo>
                <a:lnTo>
                  <a:pt x="30589" y="1729"/>
                </a:lnTo>
                <a:lnTo>
                  <a:pt x="22015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07464" y="350762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9"/>
                </a:lnTo>
                <a:lnTo>
                  <a:pt x="6442" y="6446"/>
                </a:lnTo>
                <a:lnTo>
                  <a:pt x="1727" y="13442"/>
                </a:lnTo>
                <a:lnTo>
                  <a:pt x="0" y="22009"/>
                </a:lnTo>
                <a:lnTo>
                  <a:pt x="1727" y="30582"/>
                </a:lnTo>
                <a:lnTo>
                  <a:pt x="6442" y="37582"/>
                </a:lnTo>
                <a:lnTo>
                  <a:pt x="13437" y="42300"/>
                </a:lnTo>
                <a:lnTo>
                  <a:pt x="22009" y="44030"/>
                </a:lnTo>
                <a:lnTo>
                  <a:pt x="30582" y="42300"/>
                </a:lnTo>
                <a:lnTo>
                  <a:pt x="37582" y="37582"/>
                </a:lnTo>
                <a:lnTo>
                  <a:pt x="42300" y="30582"/>
                </a:lnTo>
                <a:lnTo>
                  <a:pt x="44030" y="22009"/>
                </a:lnTo>
                <a:lnTo>
                  <a:pt x="42300" y="13442"/>
                </a:lnTo>
                <a:lnTo>
                  <a:pt x="37582" y="6446"/>
                </a:lnTo>
                <a:lnTo>
                  <a:pt x="30582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02176" y="325506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7"/>
                </a:lnTo>
                <a:lnTo>
                  <a:pt x="6445" y="6442"/>
                </a:lnTo>
                <a:lnTo>
                  <a:pt x="1729" y="13437"/>
                </a:lnTo>
                <a:lnTo>
                  <a:pt x="0" y="22009"/>
                </a:lnTo>
                <a:lnTo>
                  <a:pt x="1729" y="30575"/>
                </a:lnTo>
                <a:lnTo>
                  <a:pt x="6445" y="37571"/>
                </a:lnTo>
                <a:lnTo>
                  <a:pt x="13441" y="42288"/>
                </a:lnTo>
                <a:lnTo>
                  <a:pt x="22009" y="44018"/>
                </a:lnTo>
                <a:lnTo>
                  <a:pt x="30585" y="42288"/>
                </a:lnTo>
                <a:lnTo>
                  <a:pt x="37585" y="37571"/>
                </a:lnTo>
                <a:lnTo>
                  <a:pt x="42303" y="30575"/>
                </a:lnTo>
                <a:lnTo>
                  <a:pt x="44033" y="22009"/>
                </a:lnTo>
                <a:lnTo>
                  <a:pt x="42303" y="13437"/>
                </a:lnTo>
                <a:lnTo>
                  <a:pt x="37585" y="6442"/>
                </a:lnTo>
                <a:lnTo>
                  <a:pt x="30585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54817" y="325506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5" y="0"/>
                </a:moveTo>
                <a:lnTo>
                  <a:pt x="13444" y="1727"/>
                </a:lnTo>
                <a:lnTo>
                  <a:pt x="6446" y="6442"/>
                </a:lnTo>
                <a:lnTo>
                  <a:pt x="1729" y="13437"/>
                </a:lnTo>
                <a:lnTo>
                  <a:pt x="0" y="22009"/>
                </a:lnTo>
                <a:lnTo>
                  <a:pt x="1729" y="30575"/>
                </a:lnTo>
                <a:lnTo>
                  <a:pt x="6446" y="37571"/>
                </a:lnTo>
                <a:lnTo>
                  <a:pt x="13444" y="42288"/>
                </a:lnTo>
                <a:lnTo>
                  <a:pt x="22015" y="44018"/>
                </a:lnTo>
                <a:lnTo>
                  <a:pt x="30589" y="42288"/>
                </a:lnTo>
                <a:lnTo>
                  <a:pt x="37588" y="37571"/>
                </a:lnTo>
                <a:lnTo>
                  <a:pt x="42307" y="30575"/>
                </a:lnTo>
                <a:lnTo>
                  <a:pt x="44037" y="22009"/>
                </a:lnTo>
                <a:lnTo>
                  <a:pt x="42307" y="13437"/>
                </a:lnTo>
                <a:lnTo>
                  <a:pt x="37588" y="6442"/>
                </a:lnTo>
                <a:lnTo>
                  <a:pt x="30589" y="1727"/>
                </a:lnTo>
                <a:lnTo>
                  <a:pt x="22015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7464" y="325506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7"/>
                </a:lnTo>
                <a:lnTo>
                  <a:pt x="6442" y="6442"/>
                </a:lnTo>
                <a:lnTo>
                  <a:pt x="1727" y="13437"/>
                </a:lnTo>
                <a:lnTo>
                  <a:pt x="0" y="22009"/>
                </a:lnTo>
                <a:lnTo>
                  <a:pt x="1727" y="30575"/>
                </a:lnTo>
                <a:lnTo>
                  <a:pt x="6442" y="37571"/>
                </a:lnTo>
                <a:lnTo>
                  <a:pt x="13437" y="42288"/>
                </a:lnTo>
                <a:lnTo>
                  <a:pt x="22009" y="44018"/>
                </a:lnTo>
                <a:lnTo>
                  <a:pt x="30582" y="42288"/>
                </a:lnTo>
                <a:lnTo>
                  <a:pt x="37582" y="37571"/>
                </a:lnTo>
                <a:lnTo>
                  <a:pt x="42300" y="30575"/>
                </a:lnTo>
                <a:lnTo>
                  <a:pt x="44030" y="22009"/>
                </a:lnTo>
                <a:lnTo>
                  <a:pt x="42300" y="13437"/>
                </a:lnTo>
                <a:lnTo>
                  <a:pt x="37582" y="6442"/>
                </a:lnTo>
                <a:lnTo>
                  <a:pt x="30582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60092" y="325506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1" y="0"/>
                </a:moveTo>
                <a:lnTo>
                  <a:pt x="13448" y="1727"/>
                </a:lnTo>
                <a:lnTo>
                  <a:pt x="6448" y="6442"/>
                </a:lnTo>
                <a:lnTo>
                  <a:pt x="1729" y="13437"/>
                </a:lnTo>
                <a:lnTo>
                  <a:pt x="0" y="22009"/>
                </a:lnTo>
                <a:lnTo>
                  <a:pt x="1729" y="30575"/>
                </a:lnTo>
                <a:lnTo>
                  <a:pt x="6448" y="37571"/>
                </a:lnTo>
                <a:lnTo>
                  <a:pt x="13448" y="42288"/>
                </a:lnTo>
                <a:lnTo>
                  <a:pt x="22021" y="44018"/>
                </a:lnTo>
                <a:lnTo>
                  <a:pt x="30595" y="42288"/>
                </a:lnTo>
                <a:lnTo>
                  <a:pt x="37595" y="37571"/>
                </a:lnTo>
                <a:lnTo>
                  <a:pt x="42313" y="30575"/>
                </a:lnTo>
                <a:lnTo>
                  <a:pt x="44043" y="22009"/>
                </a:lnTo>
                <a:lnTo>
                  <a:pt x="42313" y="13437"/>
                </a:lnTo>
                <a:lnTo>
                  <a:pt x="37595" y="6442"/>
                </a:lnTo>
                <a:lnTo>
                  <a:pt x="30595" y="1727"/>
                </a:lnTo>
                <a:lnTo>
                  <a:pt x="22021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54817" y="3002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5" y="0"/>
                </a:moveTo>
                <a:lnTo>
                  <a:pt x="13444" y="1728"/>
                </a:lnTo>
                <a:lnTo>
                  <a:pt x="6446" y="6443"/>
                </a:lnTo>
                <a:lnTo>
                  <a:pt x="1729" y="13442"/>
                </a:lnTo>
                <a:lnTo>
                  <a:pt x="0" y="22021"/>
                </a:lnTo>
                <a:lnTo>
                  <a:pt x="1729" y="30586"/>
                </a:lnTo>
                <a:lnTo>
                  <a:pt x="6446" y="37577"/>
                </a:lnTo>
                <a:lnTo>
                  <a:pt x="13444" y="42290"/>
                </a:lnTo>
                <a:lnTo>
                  <a:pt x="22015" y="44018"/>
                </a:lnTo>
                <a:lnTo>
                  <a:pt x="30589" y="42290"/>
                </a:lnTo>
                <a:lnTo>
                  <a:pt x="37588" y="37577"/>
                </a:lnTo>
                <a:lnTo>
                  <a:pt x="42307" y="30586"/>
                </a:lnTo>
                <a:lnTo>
                  <a:pt x="44037" y="22021"/>
                </a:lnTo>
                <a:lnTo>
                  <a:pt x="42307" y="13442"/>
                </a:lnTo>
                <a:lnTo>
                  <a:pt x="37588" y="6443"/>
                </a:lnTo>
                <a:lnTo>
                  <a:pt x="30589" y="1728"/>
                </a:lnTo>
                <a:lnTo>
                  <a:pt x="22015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07464" y="3002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8"/>
                </a:lnTo>
                <a:lnTo>
                  <a:pt x="6442" y="6443"/>
                </a:lnTo>
                <a:lnTo>
                  <a:pt x="1727" y="13442"/>
                </a:lnTo>
                <a:lnTo>
                  <a:pt x="0" y="22021"/>
                </a:lnTo>
                <a:lnTo>
                  <a:pt x="1727" y="30586"/>
                </a:lnTo>
                <a:lnTo>
                  <a:pt x="6442" y="37577"/>
                </a:lnTo>
                <a:lnTo>
                  <a:pt x="13437" y="42290"/>
                </a:lnTo>
                <a:lnTo>
                  <a:pt x="22009" y="44018"/>
                </a:lnTo>
                <a:lnTo>
                  <a:pt x="30582" y="42290"/>
                </a:lnTo>
                <a:lnTo>
                  <a:pt x="37582" y="37577"/>
                </a:lnTo>
                <a:lnTo>
                  <a:pt x="42300" y="30586"/>
                </a:lnTo>
                <a:lnTo>
                  <a:pt x="44030" y="22021"/>
                </a:lnTo>
                <a:lnTo>
                  <a:pt x="42300" y="13442"/>
                </a:lnTo>
                <a:lnTo>
                  <a:pt x="37582" y="6443"/>
                </a:lnTo>
                <a:lnTo>
                  <a:pt x="30582" y="1728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0092" y="3002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1" y="0"/>
                </a:moveTo>
                <a:lnTo>
                  <a:pt x="13448" y="1728"/>
                </a:lnTo>
                <a:lnTo>
                  <a:pt x="6448" y="6443"/>
                </a:lnTo>
                <a:lnTo>
                  <a:pt x="1729" y="13442"/>
                </a:lnTo>
                <a:lnTo>
                  <a:pt x="0" y="22021"/>
                </a:lnTo>
                <a:lnTo>
                  <a:pt x="1729" y="30586"/>
                </a:lnTo>
                <a:lnTo>
                  <a:pt x="6448" y="37577"/>
                </a:lnTo>
                <a:lnTo>
                  <a:pt x="13448" y="42290"/>
                </a:lnTo>
                <a:lnTo>
                  <a:pt x="22021" y="44018"/>
                </a:lnTo>
                <a:lnTo>
                  <a:pt x="30595" y="42290"/>
                </a:lnTo>
                <a:lnTo>
                  <a:pt x="37595" y="37577"/>
                </a:lnTo>
                <a:lnTo>
                  <a:pt x="42313" y="30586"/>
                </a:lnTo>
                <a:lnTo>
                  <a:pt x="44043" y="22021"/>
                </a:lnTo>
                <a:lnTo>
                  <a:pt x="42313" y="13442"/>
                </a:lnTo>
                <a:lnTo>
                  <a:pt x="37595" y="6443"/>
                </a:lnTo>
                <a:lnTo>
                  <a:pt x="30595" y="1728"/>
                </a:lnTo>
                <a:lnTo>
                  <a:pt x="22021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12746" y="3002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8"/>
                </a:lnTo>
                <a:lnTo>
                  <a:pt x="6442" y="6443"/>
                </a:lnTo>
                <a:lnTo>
                  <a:pt x="1727" y="13442"/>
                </a:lnTo>
                <a:lnTo>
                  <a:pt x="0" y="22021"/>
                </a:lnTo>
                <a:lnTo>
                  <a:pt x="1727" y="30586"/>
                </a:lnTo>
                <a:lnTo>
                  <a:pt x="6442" y="37577"/>
                </a:lnTo>
                <a:lnTo>
                  <a:pt x="13437" y="42290"/>
                </a:lnTo>
                <a:lnTo>
                  <a:pt x="22009" y="44018"/>
                </a:lnTo>
                <a:lnTo>
                  <a:pt x="30582" y="42290"/>
                </a:lnTo>
                <a:lnTo>
                  <a:pt x="37582" y="37577"/>
                </a:lnTo>
                <a:lnTo>
                  <a:pt x="42300" y="30586"/>
                </a:lnTo>
                <a:lnTo>
                  <a:pt x="44030" y="22021"/>
                </a:lnTo>
                <a:lnTo>
                  <a:pt x="42300" y="13442"/>
                </a:lnTo>
                <a:lnTo>
                  <a:pt x="37582" y="6443"/>
                </a:lnTo>
                <a:lnTo>
                  <a:pt x="30582" y="1728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60092" y="274990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1" y="0"/>
                </a:moveTo>
                <a:lnTo>
                  <a:pt x="13448" y="1729"/>
                </a:lnTo>
                <a:lnTo>
                  <a:pt x="6448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6"/>
                </a:lnTo>
                <a:lnTo>
                  <a:pt x="6448" y="37577"/>
                </a:lnTo>
                <a:lnTo>
                  <a:pt x="13448" y="42290"/>
                </a:lnTo>
                <a:lnTo>
                  <a:pt x="22021" y="44018"/>
                </a:lnTo>
                <a:lnTo>
                  <a:pt x="30595" y="42290"/>
                </a:lnTo>
                <a:lnTo>
                  <a:pt x="37595" y="37577"/>
                </a:lnTo>
                <a:lnTo>
                  <a:pt x="42313" y="30586"/>
                </a:lnTo>
                <a:lnTo>
                  <a:pt x="44043" y="22021"/>
                </a:lnTo>
                <a:lnTo>
                  <a:pt x="42313" y="13448"/>
                </a:lnTo>
                <a:lnTo>
                  <a:pt x="37595" y="6448"/>
                </a:lnTo>
                <a:lnTo>
                  <a:pt x="30595" y="1729"/>
                </a:lnTo>
                <a:lnTo>
                  <a:pt x="22021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2746" y="274990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9"/>
                </a:lnTo>
                <a:lnTo>
                  <a:pt x="6442" y="6448"/>
                </a:lnTo>
                <a:lnTo>
                  <a:pt x="1727" y="13448"/>
                </a:lnTo>
                <a:lnTo>
                  <a:pt x="0" y="22021"/>
                </a:lnTo>
                <a:lnTo>
                  <a:pt x="1727" y="30586"/>
                </a:lnTo>
                <a:lnTo>
                  <a:pt x="6442" y="37577"/>
                </a:lnTo>
                <a:lnTo>
                  <a:pt x="13437" y="42290"/>
                </a:lnTo>
                <a:lnTo>
                  <a:pt x="22009" y="44018"/>
                </a:lnTo>
                <a:lnTo>
                  <a:pt x="30582" y="42290"/>
                </a:lnTo>
                <a:lnTo>
                  <a:pt x="37582" y="37577"/>
                </a:lnTo>
                <a:lnTo>
                  <a:pt x="42300" y="30586"/>
                </a:lnTo>
                <a:lnTo>
                  <a:pt x="44030" y="22021"/>
                </a:lnTo>
                <a:lnTo>
                  <a:pt x="42300" y="13448"/>
                </a:lnTo>
                <a:lnTo>
                  <a:pt x="37582" y="6448"/>
                </a:lnTo>
                <a:lnTo>
                  <a:pt x="30582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65387" y="274990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9"/>
                </a:lnTo>
                <a:lnTo>
                  <a:pt x="6442" y="6448"/>
                </a:lnTo>
                <a:lnTo>
                  <a:pt x="1727" y="13448"/>
                </a:lnTo>
                <a:lnTo>
                  <a:pt x="0" y="22021"/>
                </a:lnTo>
                <a:lnTo>
                  <a:pt x="1727" y="30586"/>
                </a:lnTo>
                <a:lnTo>
                  <a:pt x="6442" y="37577"/>
                </a:lnTo>
                <a:lnTo>
                  <a:pt x="13437" y="42290"/>
                </a:lnTo>
                <a:lnTo>
                  <a:pt x="22009" y="44018"/>
                </a:lnTo>
                <a:lnTo>
                  <a:pt x="30582" y="42290"/>
                </a:lnTo>
                <a:lnTo>
                  <a:pt x="37582" y="37577"/>
                </a:lnTo>
                <a:lnTo>
                  <a:pt x="42300" y="30586"/>
                </a:lnTo>
                <a:lnTo>
                  <a:pt x="44030" y="22021"/>
                </a:lnTo>
                <a:lnTo>
                  <a:pt x="42300" y="13448"/>
                </a:lnTo>
                <a:lnTo>
                  <a:pt x="37582" y="6448"/>
                </a:lnTo>
                <a:lnTo>
                  <a:pt x="30582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12746" y="249732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9"/>
                </a:lnTo>
                <a:lnTo>
                  <a:pt x="6442" y="6448"/>
                </a:lnTo>
                <a:lnTo>
                  <a:pt x="1727" y="13448"/>
                </a:lnTo>
                <a:lnTo>
                  <a:pt x="0" y="22021"/>
                </a:lnTo>
                <a:lnTo>
                  <a:pt x="1727" y="30588"/>
                </a:lnTo>
                <a:lnTo>
                  <a:pt x="6442" y="37584"/>
                </a:lnTo>
                <a:lnTo>
                  <a:pt x="13437" y="42301"/>
                </a:lnTo>
                <a:lnTo>
                  <a:pt x="22009" y="44030"/>
                </a:lnTo>
                <a:lnTo>
                  <a:pt x="30582" y="42301"/>
                </a:lnTo>
                <a:lnTo>
                  <a:pt x="37582" y="37584"/>
                </a:lnTo>
                <a:lnTo>
                  <a:pt x="42300" y="30588"/>
                </a:lnTo>
                <a:lnTo>
                  <a:pt x="44030" y="22021"/>
                </a:lnTo>
                <a:lnTo>
                  <a:pt x="42300" y="13448"/>
                </a:lnTo>
                <a:lnTo>
                  <a:pt x="37582" y="6448"/>
                </a:lnTo>
                <a:lnTo>
                  <a:pt x="30582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5387" y="249732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9"/>
                </a:lnTo>
                <a:lnTo>
                  <a:pt x="6442" y="6448"/>
                </a:lnTo>
                <a:lnTo>
                  <a:pt x="1727" y="13448"/>
                </a:lnTo>
                <a:lnTo>
                  <a:pt x="0" y="22021"/>
                </a:lnTo>
                <a:lnTo>
                  <a:pt x="1727" y="30588"/>
                </a:lnTo>
                <a:lnTo>
                  <a:pt x="6442" y="37584"/>
                </a:lnTo>
                <a:lnTo>
                  <a:pt x="13437" y="42301"/>
                </a:lnTo>
                <a:lnTo>
                  <a:pt x="22009" y="44030"/>
                </a:lnTo>
                <a:lnTo>
                  <a:pt x="30582" y="42301"/>
                </a:lnTo>
                <a:lnTo>
                  <a:pt x="37582" y="37584"/>
                </a:lnTo>
                <a:lnTo>
                  <a:pt x="42300" y="30588"/>
                </a:lnTo>
                <a:lnTo>
                  <a:pt x="44030" y="22021"/>
                </a:lnTo>
                <a:lnTo>
                  <a:pt x="42300" y="13448"/>
                </a:lnTo>
                <a:lnTo>
                  <a:pt x="37582" y="6448"/>
                </a:lnTo>
                <a:lnTo>
                  <a:pt x="30582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29837" y="37156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2"/>
                </a:lnTo>
                <a:lnTo>
                  <a:pt x="6446" y="37582"/>
                </a:lnTo>
                <a:lnTo>
                  <a:pt x="13442" y="42300"/>
                </a:lnTo>
                <a:lnTo>
                  <a:pt x="22009" y="44030"/>
                </a:lnTo>
                <a:lnTo>
                  <a:pt x="30590" y="42300"/>
                </a:lnTo>
                <a:lnTo>
                  <a:pt x="37593" y="37582"/>
                </a:lnTo>
                <a:lnTo>
                  <a:pt x="42313" y="30582"/>
                </a:lnTo>
                <a:lnTo>
                  <a:pt x="44043" y="22009"/>
                </a:lnTo>
                <a:lnTo>
                  <a:pt x="42313" y="13442"/>
                </a:lnTo>
                <a:lnTo>
                  <a:pt x="37593" y="6446"/>
                </a:lnTo>
                <a:lnTo>
                  <a:pt x="30590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82503" y="37156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83" y="0"/>
                </a:moveTo>
                <a:lnTo>
                  <a:pt x="13421" y="1729"/>
                </a:lnTo>
                <a:lnTo>
                  <a:pt x="6434" y="6446"/>
                </a:lnTo>
                <a:lnTo>
                  <a:pt x="1725" y="13442"/>
                </a:lnTo>
                <a:lnTo>
                  <a:pt x="0" y="22009"/>
                </a:lnTo>
                <a:lnTo>
                  <a:pt x="1725" y="30582"/>
                </a:lnTo>
                <a:lnTo>
                  <a:pt x="6434" y="37582"/>
                </a:lnTo>
                <a:lnTo>
                  <a:pt x="13421" y="42300"/>
                </a:lnTo>
                <a:lnTo>
                  <a:pt x="21983" y="44030"/>
                </a:lnTo>
                <a:lnTo>
                  <a:pt x="30564" y="42300"/>
                </a:lnTo>
                <a:lnTo>
                  <a:pt x="37568" y="37582"/>
                </a:lnTo>
                <a:lnTo>
                  <a:pt x="42288" y="30582"/>
                </a:lnTo>
                <a:lnTo>
                  <a:pt x="44018" y="22009"/>
                </a:lnTo>
                <a:lnTo>
                  <a:pt x="42288" y="13442"/>
                </a:lnTo>
                <a:lnTo>
                  <a:pt x="37568" y="6446"/>
                </a:lnTo>
                <a:lnTo>
                  <a:pt x="30564" y="1729"/>
                </a:lnTo>
                <a:lnTo>
                  <a:pt x="21983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35144" y="371562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26" y="1729"/>
                </a:lnTo>
                <a:lnTo>
                  <a:pt x="6435" y="6446"/>
                </a:lnTo>
                <a:lnTo>
                  <a:pt x="1726" y="13442"/>
                </a:lnTo>
                <a:lnTo>
                  <a:pt x="0" y="22009"/>
                </a:lnTo>
                <a:lnTo>
                  <a:pt x="1726" y="30582"/>
                </a:lnTo>
                <a:lnTo>
                  <a:pt x="6435" y="37582"/>
                </a:lnTo>
                <a:lnTo>
                  <a:pt x="13426" y="42300"/>
                </a:lnTo>
                <a:lnTo>
                  <a:pt x="21996" y="44030"/>
                </a:lnTo>
                <a:lnTo>
                  <a:pt x="30570" y="42300"/>
                </a:lnTo>
                <a:lnTo>
                  <a:pt x="37569" y="37582"/>
                </a:lnTo>
                <a:lnTo>
                  <a:pt x="42288" y="30582"/>
                </a:lnTo>
                <a:lnTo>
                  <a:pt x="44018" y="22009"/>
                </a:lnTo>
                <a:lnTo>
                  <a:pt x="42288" y="13442"/>
                </a:lnTo>
                <a:lnTo>
                  <a:pt x="37569" y="6446"/>
                </a:lnTo>
                <a:lnTo>
                  <a:pt x="30570" y="1729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29837" y="34630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7"/>
                </a:lnTo>
                <a:lnTo>
                  <a:pt x="6446" y="6442"/>
                </a:lnTo>
                <a:lnTo>
                  <a:pt x="1729" y="13437"/>
                </a:lnTo>
                <a:lnTo>
                  <a:pt x="0" y="22009"/>
                </a:lnTo>
                <a:lnTo>
                  <a:pt x="1729" y="30575"/>
                </a:lnTo>
                <a:lnTo>
                  <a:pt x="6446" y="37571"/>
                </a:lnTo>
                <a:lnTo>
                  <a:pt x="13442" y="42288"/>
                </a:lnTo>
                <a:lnTo>
                  <a:pt x="22009" y="44018"/>
                </a:lnTo>
                <a:lnTo>
                  <a:pt x="30590" y="42288"/>
                </a:lnTo>
                <a:lnTo>
                  <a:pt x="37593" y="37571"/>
                </a:lnTo>
                <a:lnTo>
                  <a:pt x="42313" y="30575"/>
                </a:lnTo>
                <a:lnTo>
                  <a:pt x="44043" y="22009"/>
                </a:lnTo>
                <a:lnTo>
                  <a:pt x="42313" y="13437"/>
                </a:lnTo>
                <a:lnTo>
                  <a:pt x="37593" y="6442"/>
                </a:lnTo>
                <a:lnTo>
                  <a:pt x="30590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82503" y="34630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83" y="0"/>
                </a:moveTo>
                <a:lnTo>
                  <a:pt x="13421" y="1727"/>
                </a:lnTo>
                <a:lnTo>
                  <a:pt x="6434" y="6442"/>
                </a:lnTo>
                <a:lnTo>
                  <a:pt x="1725" y="13437"/>
                </a:lnTo>
                <a:lnTo>
                  <a:pt x="0" y="22009"/>
                </a:lnTo>
                <a:lnTo>
                  <a:pt x="1725" y="30575"/>
                </a:lnTo>
                <a:lnTo>
                  <a:pt x="6434" y="37571"/>
                </a:lnTo>
                <a:lnTo>
                  <a:pt x="13421" y="42288"/>
                </a:lnTo>
                <a:lnTo>
                  <a:pt x="21983" y="44018"/>
                </a:lnTo>
                <a:lnTo>
                  <a:pt x="30564" y="42288"/>
                </a:lnTo>
                <a:lnTo>
                  <a:pt x="37568" y="37571"/>
                </a:lnTo>
                <a:lnTo>
                  <a:pt x="42288" y="30575"/>
                </a:lnTo>
                <a:lnTo>
                  <a:pt x="44018" y="22009"/>
                </a:lnTo>
                <a:lnTo>
                  <a:pt x="42288" y="13437"/>
                </a:lnTo>
                <a:lnTo>
                  <a:pt x="37568" y="6442"/>
                </a:lnTo>
                <a:lnTo>
                  <a:pt x="30564" y="1727"/>
                </a:lnTo>
                <a:lnTo>
                  <a:pt x="21983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35144" y="346306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26" y="1727"/>
                </a:lnTo>
                <a:lnTo>
                  <a:pt x="6435" y="6442"/>
                </a:lnTo>
                <a:lnTo>
                  <a:pt x="1726" y="13437"/>
                </a:lnTo>
                <a:lnTo>
                  <a:pt x="0" y="22009"/>
                </a:lnTo>
                <a:lnTo>
                  <a:pt x="1726" y="30575"/>
                </a:lnTo>
                <a:lnTo>
                  <a:pt x="6435" y="37571"/>
                </a:lnTo>
                <a:lnTo>
                  <a:pt x="13426" y="42288"/>
                </a:lnTo>
                <a:lnTo>
                  <a:pt x="21996" y="44018"/>
                </a:lnTo>
                <a:lnTo>
                  <a:pt x="30570" y="42288"/>
                </a:lnTo>
                <a:lnTo>
                  <a:pt x="37569" y="37571"/>
                </a:lnTo>
                <a:lnTo>
                  <a:pt x="42288" y="30575"/>
                </a:lnTo>
                <a:lnTo>
                  <a:pt x="44018" y="22009"/>
                </a:lnTo>
                <a:lnTo>
                  <a:pt x="42288" y="13437"/>
                </a:lnTo>
                <a:lnTo>
                  <a:pt x="37569" y="6442"/>
                </a:lnTo>
                <a:lnTo>
                  <a:pt x="30570" y="1727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29837" y="3210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9"/>
                </a:lnTo>
                <a:lnTo>
                  <a:pt x="6446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6"/>
                </a:lnTo>
                <a:lnTo>
                  <a:pt x="6446" y="37577"/>
                </a:lnTo>
                <a:lnTo>
                  <a:pt x="13442" y="42290"/>
                </a:lnTo>
                <a:lnTo>
                  <a:pt x="22009" y="44018"/>
                </a:lnTo>
                <a:lnTo>
                  <a:pt x="30590" y="42290"/>
                </a:lnTo>
                <a:lnTo>
                  <a:pt x="37593" y="37577"/>
                </a:lnTo>
                <a:lnTo>
                  <a:pt x="42313" y="30586"/>
                </a:lnTo>
                <a:lnTo>
                  <a:pt x="44043" y="22021"/>
                </a:lnTo>
                <a:lnTo>
                  <a:pt x="42313" y="13448"/>
                </a:lnTo>
                <a:lnTo>
                  <a:pt x="37593" y="6448"/>
                </a:lnTo>
                <a:lnTo>
                  <a:pt x="30590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82503" y="3210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83" y="0"/>
                </a:moveTo>
                <a:lnTo>
                  <a:pt x="13421" y="1729"/>
                </a:lnTo>
                <a:lnTo>
                  <a:pt x="6434" y="6448"/>
                </a:lnTo>
                <a:lnTo>
                  <a:pt x="1725" y="13448"/>
                </a:lnTo>
                <a:lnTo>
                  <a:pt x="0" y="22021"/>
                </a:lnTo>
                <a:lnTo>
                  <a:pt x="1725" y="30586"/>
                </a:lnTo>
                <a:lnTo>
                  <a:pt x="6434" y="37577"/>
                </a:lnTo>
                <a:lnTo>
                  <a:pt x="13421" y="42290"/>
                </a:lnTo>
                <a:lnTo>
                  <a:pt x="21983" y="44018"/>
                </a:lnTo>
                <a:lnTo>
                  <a:pt x="30564" y="42290"/>
                </a:lnTo>
                <a:lnTo>
                  <a:pt x="37568" y="37577"/>
                </a:lnTo>
                <a:lnTo>
                  <a:pt x="42288" y="30586"/>
                </a:lnTo>
                <a:lnTo>
                  <a:pt x="44018" y="22021"/>
                </a:lnTo>
                <a:lnTo>
                  <a:pt x="42288" y="13448"/>
                </a:lnTo>
                <a:lnTo>
                  <a:pt x="37568" y="6448"/>
                </a:lnTo>
                <a:lnTo>
                  <a:pt x="30564" y="1729"/>
                </a:lnTo>
                <a:lnTo>
                  <a:pt x="21983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35144" y="321048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26" y="1729"/>
                </a:lnTo>
                <a:lnTo>
                  <a:pt x="6435" y="6448"/>
                </a:lnTo>
                <a:lnTo>
                  <a:pt x="1726" y="13448"/>
                </a:lnTo>
                <a:lnTo>
                  <a:pt x="0" y="22021"/>
                </a:lnTo>
                <a:lnTo>
                  <a:pt x="1726" y="30586"/>
                </a:lnTo>
                <a:lnTo>
                  <a:pt x="6435" y="37577"/>
                </a:lnTo>
                <a:lnTo>
                  <a:pt x="13426" y="42290"/>
                </a:lnTo>
                <a:lnTo>
                  <a:pt x="21996" y="44018"/>
                </a:lnTo>
                <a:lnTo>
                  <a:pt x="30570" y="42290"/>
                </a:lnTo>
                <a:lnTo>
                  <a:pt x="37569" y="37577"/>
                </a:lnTo>
                <a:lnTo>
                  <a:pt x="42288" y="30586"/>
                </a:lnTo>
                <a:lnTo>
                  <a:pt x="44018" y="22021"/>
                </a:lnTo>
                <a:lnTo>
                  <a:pt x="42288" y="13448"/>
                </a:lnTo>
                <a:lnTo>
                  <a:pt x="37569" y="6448"/>
                </a:lnTo>
                <a:lnTo>
                  <a:pt x="30570" y="1729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88768" y="2343951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y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90444" y="3063988"/>
            <a:ext cx="1605280" cy="969644"/>
          </a:xfrm>
          <a:custGeom>
            <a:avLst/>
            <a:gdLst/>
            <a:ahLst/>
            <a:cxnLst/>
            <a:rect l="l" t="t" r="r" b="b"/>
            <a:pathLst>
              <a:path w="1605279" h="969645">
                <a:moveTo>
                  <a:pt x="0" y="0"/>
                </a:moveTo>
                <a:lnTo>
                  <a:pt x="0" y="969442"/>
                </a:lnTo>
                <a:lnTo>
                  <a:pt x="1605018" y="969442"/>
                </a:lnTo>
              </a:path>
            </a:pathLst>
          </a:custGeom>
          <a:ln w="742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67351" y="4010317"/>
            <a:ext cx="82550" cy="46990"/>
          </a:xfrm>
          <a:custGeom>
            <a:avLst/>
            <a:gdLst/>
            <a:ahLst/>
            <a:cxnLst/>
            <a:rect l="l" t="t" r="r" b="b"/>
            <a:pathLst>
              <a:path w="82550" h="46989">
                <a:moveTo>
                  <a:pt x="0" y="0"/>
                </a:moveTo>
                <a:lnTo>
                  <a:pt x="14198" y="23177"/>
                </a:lnTo>
                <a:lnTo>
                  <a:pt x="0" y="46367"/>
                </a:lnTo>
                <a:lnTo>
                  <a:pt x="8052" y="42994"/>
                </a:lnTo>
                <a:lnTo>
                  <a:pt x="28308" y="35439"/>
                </a:lnTo>
                <a:lnTo>
                  <a:pt x="54917" y="27551"/>
                </a:lnTo>
                <a:lnTo>
                  <a:pt x="82029" y="23177"/>
                </a:lnTo>
                <a:lnTo>
                  <a:pt x="61688" y="21808"/>
                </a:lnTo>
                <a:lnTo>
                  <a:pt x="46362" y="18937"/>
                </a:lnTo>
                <a:lnTo>
                  <a:pt x="28363" y="12392"/>
                </a:lnTo>
                <a:lnTo>
                  <a:pt x="0" y="0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67113" y="3011932"/>
            <a:ext cx="46355" cy="82550"/>
          </a:xfrm>
          <a:custGeom>
            <a:avLst/>
            <a:gdLst/>
            <a:ahLst/>
            <a:cxnLst/>
            <a:rect l="l" t="t" r="r" b="b"/>
            <a:pathLst>
              <a:path w="46354" h="82550">
                <a:moveTo>
                  <a:pt x="23177" y="0"/>
                </a:moveTo>
                <a:lnTo>
                  <a:pt x="21822" y="20333"/>
                </a:lnTo>
                <a:lnTo>
                  <a:pt x="18956" y="35655"/>
                </a:lnTo>
                <a:lnTo>
                  <a:pt x="12381" y="53709"/>
                </a:lnTo>
                <a:lnTo>
                  <a:pt x="0" y="82016"/>
                </a:lnTo>
                <a:lnTo>
                  <a:pt x="23177" y="67843"/>
                </a:lnTo>
                <a:lnTo>
                  <a:pt x="40701" y="67843"/>
                </a:lnTo>
                <a:lnTo>
                  <a:pt x="35416" y="53653"/>
                </a:lnTo>
                <a:lnTo>
                  <a:pt x="27549" y="27104"/>
                </a:lnTo>
                <a:lnTo>
                  <a:pt x="23177" y="0"/>
                </a:lnTo>
                <a:close/>
              </a:path>
              <a:path w="46354" h="82550">
                <a:moveTo>
                  <a:pt x="40701" y="67843"/>
                </a:moveTo>
                <a:lnTo>
                  <a:pt x="23177" y="67843"/>
                </a:lnTo>
                <a:lnTo>
                  <a:pt x="46354" y="82016"/>
                </a:lnTo>
                <a:lnTo>
                  <a:pt x="42983" y="73964"/>
                </a:lnTo>
                <a:lnTo>
                  <a:pt x="40701" y="67843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962328" y="4052546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x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64427" y="2990246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y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9164" y="4657439"/>
            <a:ext cx="1259840" cy="1485900"/>
          </a:xfrm>
          <a:custGeom>
            <a:avLst/>
            <a:gdLst/>
            <a:ahLst/>
            <a:cxnLst/>
            <a:rect l="l" t="t" r="r" b="b"/>
            <a:pathLst>
              <a:path w="1259839" h="1485900">
                <a:moveTo>
                  <a:pt x="0" y="0"/>
                </a:moveTo>
                <a:lnTo>
                  <a:pt x="0" y="1485734"/>
                </a:lnTo>
                <a:lnTo>
                  <a:pt x="1259493" y="1485734"/>
                </a:lnTo>
              </a:path>
            </a:pathLst>
          </a:custGeom>
          <a:ln w="7429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80552" y="6120047"/>
            <a:ext cx="82550" cy="46355"/>
          </a:xfrm>
          <a:custGeom>
            <a:avLst/>
            <a:gdLst/>
            <a:ahLst/>
            <a:cxnLst/>
            <a:rect l="l" t="t" r="r" b="b"/>
            <a:pathLst>
              <a:path w="82550" h="46354">
                <a:moveTo>
                  <a:pt x="0" y="0"/>
                </a:moveTo>
                <a:lnTo>
                  <a:pt x="14198" y="23177"/>
                </a:lnTo>
                <a:lnTo>
                  <a:pt x="0" y="46354"/>
                </a:lnTo>
                <a:lnTo>
                  <a:pt x="8052" y="42984"/>
                </a:lnTo>
                <a:lnTo>
                  <a:pt x="28308" y="35434"/>
                </a:lnTo>
                <a:lnTo>
                  <a:pt x="54917" y="27551"/>
                </a:lnTo>
                <a:lnTo>
                  <a:pt x="82029" y="23177"/>
                </a:lnTo>
                <a:lnTo>
                  <a:pt x="61688" y="21812"/>
                </a:lnTo>
                <a:lnTo>
                  <a:pt x="46362" y="18943"/>
                </a:lnTo>
                <a:lnTo>
                  <a:pt x="28363" y="12396"/>
                </a:lnTo>
                <a:lnTo>
                  <a:pt x="0" y="0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5832" y="4605375"/>
            <a:ext cx="46355" cy="82550"/>
          </a:xfrm>
          <a:custGeom>
            <a:avLst/>
            <a:gdLst/>
            <a:ahLst/>
            <a:cxnLst/>
            <a:rect l="l" t="t" r="r" b="b"/>
            <a:pathLst>
              <a:path w="46355" h="82550">
                <a:moveTo>
                  <a:pt x="23182" y="0"/>
                </a:moveTo>
                <a:lnTo>
                  <a:pt x="21817" y="20333"/>
                </a:lnTo>
                <a:lnTo>
                  <a:pt x="18947" y="35655"/>
                </a:lnTo>
                <a:lnTo>
                  <a:pt x="12374" y="53709"/>
                </a:lnTo>
                <a:lnTo>
                  <a:pt x="0" y="82016"/>
                </a:lnTo>
                <a:lnTo>
                  <a:pt x="23182" y="67818"/>
                </a:lnTo>
                <a:lnTo>
                  <a:pt x="40703" y="67818"/>
                </a:lnTo>
                <a:lnTo>
                  <a:pt x="35426" y="53653"/>
                </a:lnTo>
                <a:lnTo>
                  <a:pt x="27557" y="27104"/>
                </a:lnTo>
                <a:lnTo>
                  <a:pt x="23182" y="0"/>
                </a:lnTo>
                <a:close/>
              </a:path>
              <a:path w="46355" h="82550">
                <a:moveTo>
                  <a:pt x="40703" y="67818"/>
                </a:moveTo>
                <a:lnTo>
                  <a:pt x="23182" y="67818"/>
                </a:lnTo>
                <a:lnTo>
                  <a:pt x="46366" y="82016"/>
                </a:lnTo>
                <a:lnTo>
                  <a:pt x="42994" y="73964"/>
                </a:lnTo>
                <a:lnTo>
                  <a:pt x="40703" y="67818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965286" y="5419422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x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83911" y="536479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0" y="0"/>
                </a:moveTo>
                <a:lnTo>
                  <a:pt x="13442" y="1727"/>
                </a:lnTo>
                <a:lnTo>
                  <a:pt x="6446" y="6440"/>
                </a:lnTo>
                <a:lnTo>
                  <a:pt x="1729" y="13432"/>
                </a:lnTo>
                <a:lnTo>
                  <a:pt x="0" y="21996"/>
                </a:lnTo>
                <a:lnTo>
                  <a:pt x="1729" y="30570"/>
                </a:lnTo>
                <a:lnTo>
                  <a:pt x="6446" y="37569"/>
                </a:lnTo>
                <a:lnTo>
                  <a:pt x="13442" y="42288"/>
                </a:lnTo>
                <a:lnTo>
                  <a:pt x="22010" y="44018"/>
                </a:lnTo>
                <a:lnTo>
                  <a:pt x="30586" y="42288"/>
                </a:lnTo>
                <a:lnTo>
                  <a:pt x="37586" y="37569"/>
                </a:lnTo>
                <a:lnTo>
                  <a:pt x="42305" y="30570"/>
                </a:lnTo>
                <a:lnTo>
                  <a:pt x="44034" y="21996"/>
                </a:lnTo>
                <a:lnTo>
                  <a:pt x="42305" y="13432"/>
                </a:lnTo>
                <a:lnTo>
                  <a:pt x="37586" y="6440"/>
                </a:lnTo>
                <a:lnTo>
                  <a:pt x="30586" y="1727"/>
                </a:lnTo>
                <a:lnTo>
                  <a:pt x="22010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84833" y="511128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4" y="0"/>
                </a:moveTo>
                <a:lnTo>
                  <a:pt x="13454" y="1731"/>
                </a:lnTo>
                <a:lnTo>
                  <a:pt x="6453" y="6453"/>
                </a:lnTo>
                <a:lnTo>
                  <a:pt x="1731" y="13453"/>
                </a:lnTo>
                <a:lnTo>
                  <a:pt x="0" y="22021"/>
                </a:lnTo>
                <a:lnTo>
                  <a:pt x="1731" y="30590"/>
                </a:lnTo>
                <a:lnTo>
                  <a:pt x="6453" y="37590"/>
                </a:lnTo>
                <a:lnTo>
                  <a:pt x="13454" y="42311"/>
                </a:lnTo>
                <a:lnTo>
                  <a:pt x="22024" y="44043"/>
                </a:lnTo>
                <a:lnTo>
                  <a:pt x="30594" y="42311"/>
                </a:lnTo>
                <a:lnTo>
                  <a:pt x="37595" y="37590"/>
                </a:lnTo>
                <a:lnTo>
                  <a:pt x="42316" y="30590"/>
                </a:lnTo>
                <a:lnTo>
                  <a:pt x="44048" y="22021"/>
                </a:lnTo>
                <a:lnTo>
                  <a:pt x="42316" y="13453"/>
                </a:lnTo>
                <a:lnTo>
                  <a:pt x="37595" y="6453"/>
                </a:lnTo>
                <a:lnTo>
                  <a:pt x="30594" y="1731"/>
                </a:lnTo>
                <a:lnTo>
                  <a:pt x="22024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36560" y="56173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8"/>
                </a:lnTo>
                <a:lnTo>
                  <a:pt x="6442" y="6444"/>
                </a:lnTo>
                <a:lnTo>
                  <a:pt x="1727" y="13437"/>
                </a:lnTo>
                <a:lnTo>
                  <a:pt x="0" y="22002"/>
                </a:lnTo>
                <a:lnTo>
                  <a:pt x="1727" y="30577"/>
                </a:lnTo>
                <a:lnTo>
                  <a:pt x="6442" y="37575"/>
                </a:lnTo>
                <a:lnTo>
                  <a:pt x="13437" y="42292"/>
                </a:lnTo>
                <a:lnTo>
                  <a:pt x="22009" y="44022"/>
                </a:lnTo>
                <a:lnTo>
                  <a:pt x="30582" y="42292"/>
                </a:lnTo>
                <a:lnTo>
                  <a:pt x="37582" y="37575"/>
                </a:lnTo>
                <a:lnTo>
                  <a:pt x="42300" y="30577"/>
                </a:lnTo>
                <a:lnTo>
                  <a:pt x="44030" y="22002"/>
                </a:lnTo>
                <a:lnTo>
                  <a:pt x="42300" y="13437"/>
                </a:lnTo>
                <a:lnTo>
                  <a:pt x="37582" y="6444"/>
                </a:lnTo>
                <a:lnTo>
                  <a:pt x="30582" y="1728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589201" y="586994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32" y="1728"/>
                </a:lnTo>
                <a:lnTo>
                  <a:pt x="6440" y="6444"/>
                </a:lnTo>
                <a:lnTo>
                  <a:pt x="1727" y="13438"/>
                </a:lnTo>
                <a:lnTo>
                  <a:pt x="0" y="22004"/>
                </a:lnTo>
                <a:lnTo>
                  <a:pt x="1727" y="30577"/>
                </a:lnTo>
                <a:lnTo>
                  <a:pt x="6440" y="37575"/>
                </a:lnTo>
                <a:lnTo>
                  <a:pt x="13432" y="42292"/>
                </a:lnTo>
                <a:lnTo>
                  <a:pt x="21996" y="44022"/>
                </a:lnTo>
                <a:lnTo>
                  <a:pt x="30577" y="42292"/>
                </a:lnTo>
                <a:lnTo>
                  <a:pt x="37580" y="37575"/>
                </a:lnTo>
                <a:lnTo>
                  <a:pt x="42300" y="30577"/>
                </a:lnTo>
                <a:lnTo>
                  <a:pt x="44030" y="22004"/>
                </a:lnTo>
                <a:lnTo>
                  <a:pt x="42300" y="13438"/>
                </a:lnTo>
                <a:lnTo>
                  <a:pt x="37580" y="6444"/>
                </a:lnTo>
                <a:lnTo>
                  <a:pt x="30577" y="1728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83911" y="485964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0" y="0"/>
                </a:moveTo>
                <a:lnTo>
                  <a:pt x="13442" y="1729"/>
                </a:lnTo>
                <a:lnTo>
                  <a:pt x="6446" y="6446"/>
                </a:lnTo>
                <a:lnTo>
                  <a:pt x="1729" y="13442"/>
                </a:lnTo>
                <a:lnTo>
                  <a:pt x="0" y="22009"/>
                </a:lnTo>
                <a:lnTo>
                  <a:pt x="1729" y="30580"/>
                </a:lnTo>
                <a:lnTo>
                  <a:pt x="6446" y="37576"/>
                </a:lnTo>
                <a:lnTo>
                  <a:pt x="13442" y="42290"/>
                </a:lnTo>
                <a:lnTo>
                  <a:pt x="22010" y="44018"/>
                </a:lnTo>
                <a:lnTo>
                  <a:pt x="30586" y="42290"/>
                </a:lnTo>
                <a:lnTo>
                  <a:pt x="37586" y="37576"/>
                </a:lnTo>
                <a:lnTo>
                  <a:pt x="42305" y="30580"/>
                </a:lnTo>
                <a:lnTo>
                  <a:pt x="44034" y="22009"/>
                </a:lnTo>
                <a:lnTo>
                  <a:pt x="42305" y="13442"/>
                </a:lnTo>
                <a:lnTo>
                  <a:pt x="37586" y="6446"/>
                </a:lnTo>
                <a:lnTo>
                  <a:pt x="30586" y="1729"/>
                </a:lnTo>
                <a:lnTo>
                  <a:pt x="22010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336560" y="536479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7"/>
                </a:lnTo>
                <a:lnTo>
                  <a:pt x="6442" y="6440"/>
                </a:lnTo>
                <a:lnTo>
                  <a:pt x="1727" y="13432"/>
                </a:lnTo>
                <a:lnTo>
                  <a:pt x="0" y="21996"/>
                </a:lnTo>
                <a:lnTo>
                  <a:pt x="1727" y="30570"/>
                </a:lnTo>
                <a:lnTo>
                  <a:pt x="6442" y="37569"/>
                </a:lnTo>
                <a:lnTo>
                  <a:pt x="13437" y="42288"/>
                </a:lnTo>
                <a:lnTo>
                  <a:pt x="22009" y="44018"/>
                </a:lnTo>
                <a:lnTo>
                  <a:pt x="30582" y="42288"/>
                </a:lnTo>
                <a:lnTo>
                  <a:pt x="37582" y="37569"/>
                </a:lnTo>
                <a:lnTo>
                  <a:pt x="42300" y="30570"/>
                </a:lnTo>
                <a:lnTo>
                  <a:pt x="44030" y="21996"/>
                </a:lnTo>
                <a:lnTo>
                  <a:pt x="42300" y="13432"/>
                </a:lnTo>
                <a:lnTo>
                  <a:pt x="37582" y="6440"/>
                </a:lnTo>
                <a:lnTo>
                  <a:pt x="30582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89201" y="561736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32" y="1728"/>
                </a:lnTo>
                <a:lnTo>
                  <a:pt x="6440" y="6444"/>
                </a:lnTo>
                <a:lnTo>
                  <a:pt x="1727" y="13437"/>
                </a:lnTo>
                <a:lnTo>
                  <a:pt x="0" y="22002"/>
                </a:lnTo>
                <a:lnTo>
                  <a:pt x="1727" y="30577"/>
                </a:lnTo>
                <a:lnTo>
                  <a:pt x="6440" y="37575"/>
                </a:lnTo>
                <a:lnTo>
                  <a:pt x="13432" y="42292"/>
                </a:lnTo>
                <a:lnTo>
                  <a:pt x="21996" y="44022"/>
                </a:lnTo>
                <a:lnTo>
                  <a:pt x="30577" y="42292"/>
                </a:lnTo>
                <a:lnTo>
                  <a:pt x="37580" y="37575"/>
                </a:lnTo>
                <a:lnTo>
                  <a:pt x="42300" y="30577"/>
                </a:lnTo>
                <a:lnTo>
                  <a:pt x="44030" y="22002"/>
                </a:lnTo>
                <a:lnTo>
                  <a:pt x="42300" y="13437"/>
                </a:lnTo>
                <a:lnTo>
                  <a:pt x="37580" y="6444"/>
                </a:lnTo>
                <a:lnTo>
                  <a:pt x="30577" y="1728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41830" y="586900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1" y="0"/>
                </a:moveTo>
                <a:lnTo>
                  <a:pt x="13448" y="1731"/>
                </a:lnTo>
                <a:lnTo>
                  <a:pt x="6448" y="6451"/>
                </a:lnTo>
                <a:lnTo>
                  <a:pt x="1729" y="13450"/>
                </a:lnTo>
                <a:lnTo>
                  <a:pt x="0" y="22017"/>
                </a:lnTo>
                <a:lnTo>
                  <a:pt x="1729" y="30585"/>
                </a:lnTo>
                <a:lnTo>
                  <a:pt x="6448" y="37585"/>
                </a:lnTo>
                <a:lnTo>
                  <a:pt x="13448" y="42305"/>
                </a:lnTo>
                <a:lnTo>
                  <a:pt x="22021" y="44037"/>
                </a:lnTo>
                <a:lnTo>
                  <a:pt x="30595" y="42305"/>
                </a:lnTo>
                <a:lnTo>
                  <a:pt x="37595" y="37585"/>
                </a:lnTo>
                <a:lnTo>
                  <a:pt x="42313" y="30585"/>
                </a:lnTo>
                <a:lnTo>
                  <a:pt x="44043" y="22017"/>
                </a:lnTo>
                <a:lnTo>
                  <a:pt x="42313" y="13450"/>
                </a:lnTo>
                <a:lnTo>
                  <a:pt x="37595" y="6451"/>
                </a:lnTo>
                <a:lnTo>
                  <a:pt x="30595" y="1731"/>
                </a:lnTo>
                <a:lnTo>
                  <a:pt x="22021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336560" y="511221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37" y="1727"/>
                </a:lnTo>
                <a:lnTo>
                  <a:pt x="6442" y="6440"/>
                </a:lnTo>
                <a:lnTo>
                  <a:pt x="1727" y="13432"/>
                </a:lnTo>
                <a:lnTo>
                  <a:pt x="0" y="21996"/>
                </a:lnTo>
                <a:lnTo>
                  <a:pt x="1727" y="30575"/>
                </a:lnTo>
                <a:lnTo>
                  <a:pt x="6442" y="37574"/>
                </a:lnTo>
                <a:lnTo>
                  <a:pt x="13437" y="42290"/>
                </a:lnTo>
                <a:lnTo>
                  <a:pt x="22009" y="44018"/>
                </a:lnTo>
                <a:lnTo>
                  <a:pt x="30582" y="42290"/>
                </a:lnTo>
                <a:lnTo>
                  <a:pt x="37582" y="37574"/>
                </a:lnTo>
                <a:lnTo>
                  <a:pt x="42300" y="30575"/>
                </a:lnTo>
                <a:lnTo>
                  <a:pt x="44030" y="21996"/>
                </a:lnTo>
                <a:lnTo>
                  <a:pt x="42300" y="13432"/>
                </a:lnTo>
                <a:lnTo>
                  <a:pt x="37582" y="6440"/>
                </a:lnTo>
                <a:lnTo>
                  <a:pt x="30582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89201" y="536479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32" y="1727"/>
                </a:lnTo>
                <a:lnTo>
                  <a:pt x="6440" y="6440"/>
                </a:lnTo>
                <a:lnTo>
                  <a:pt x="1727" y="13432"/>
                </a:lnTo>
                <a:lnTo>
                  <a:pt x="0" y="21996"/>
                </a:lnTo>
                <a:lnTo>
                  <a:pt x="1727" y="30570"/>
                </a:lnTo>
                <a:lnTo>
                  <a:pt x="6440" y="37569"/>
                </a:lnTo>
                <a:lnTo>
                  <a:pt x="13432" y="42288"/>
                </a:lnTo>
                <a:lnTo>
                  <a:pt x="21996" y="44018"/>
                </a:lnTo>
                <a:lnTo>
                  <a:pt x="30577" y="42288"/>
                </a:lnTo>
                <a:lnTo>
                  <a:pt x="37580" y="37569"/>
                </a:lnTo>
                <a:lnTo>
                  <a:pt x="42300" y="30570"/>
                </a:lnTo>
                <a:lnTo>
                  <a:pt x="44030" y="21996"/>
                </a:lnTo>
                <a:lnTo>
                  <a:pt x="42300" y="13432"/>
                </a:lnTo>
                <a:lnTo>
                  <a:pt x="37580" y="6440"/>
                </a:lnTo>
                <a:lnTo>
                  <a:pt x="30577" y="1727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23147" y="4583696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y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391766" y="5400440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 h="0">
                <a:moveTo>
                  <a:pt x="1597781" y="0"/>
                </a:moveTo>
                <a:lnTo>
                  <a:pt x="0" y="0"/>
                </a:lnTo>
              </a:path>
            </a:pathLst>
          </a:custGeom>
          <a:ln w="7428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28650" y="4669458"/>
            <a:ext cx="0" cy="1504315"/>
          </a:xfrm>
          <a:custGeom>
            <a:avLst/>
            <a:gdLst/>
            <a:ahLst/>
            <a:cxnLst/>
            <a:rect l="l" t="t" r="r" b="b"/>
            <a:pathLst>
              <a:path w="0" h="1504314">
                <a:moveTo>
                  <a:pt x="0" y="0"/>
                </a:moveTo>
                <a:lnTo>
                  <a:pt x="0" y="1504306"/>
                </a:lnTo>
              </a:path>
            </a:pathLst>
          </a:custGeom>
          <a:ln w="743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65166" y="5378056"/>
            <a:ext cx="82550" cy="46355"/>
          </a:xfrm>
          <a:custGeom>
            <a:avLst/>
            <a:gdLst/>
            <a:ahLst/>
            <a:cxnLst/>
            <a:rect l="l" t="t" r="r" b="b"/>
            <a:pathLst>
              <a:path w="82550" h="46354">
                <a:moveTo>
                  <a:pt x="0" y="0"/>
                </a:moveTo>
                <a:lnTo>
                  <a:pt x="14198" y="23177"/>
                </a:lnTo>
                <a:lnTo>
                  <a:pt x="0" y="46355"/>
                </a:lnTo>
                <a:lnTo>
                  <a:pt x="8052" y="42985"/>
                </a:lnTo>
                <a:lnTo>
                  <a:pt x="28308" y="35437"/>
                </a:lnTo>
                <a:lnTo>
                  <a:pt x="54917" y="27554"/>
                </a:lnTo>
                <a:lnTo>
                  <a:pt x="82029" y="23177"/>
                </a:lnTo>
                <a:lnTo>
                  <a:pt x="61688" y="21815"/>
                </a:lnTo>
                <a:lnTo>
                  <a:pt x="46362" y="18946"/>
                </a:lnTo>
                <a:lnTo>
                  <a:pt x="28363" y="12399"/>
                </a:lnTo>
                <a:lnTo>
                  <a:pt x="0" y="0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05338" y="4613681"/>
            <a:ext cx="46355" cy="82550"/>
          </a:xfrm>
          <a:custGeom>
            <a:avLst/>
            <a:gdLst/>
            <a:ahLst/>
            <a:cxnLst/>
            <a:rect l="l" t="t" r="r" b="b"/>
            <a:pathLst>
              <a:path w="46354" h="82550">
                <a:moveTo>
                  <a:pt x="23164" y="0"/>
                </a:moveTo>
                <a:lnTo>
                  <a:pt x="21802" y="20333"/>
                </a:lnTo>
                <a:lnTo>
                  <a:pt x="18935" y="35655"/>
                </a:lnTo>
                <a:lnTo>
                  <a:pt x="12367" y="53709"/>
                </a:lnTo>
                <a:lnTo>
                  <a:pt x="0" y="82016"/>
                </a:lnTo>
                <a:lnTo>
                  <a:pt x="23164" y="67817"/>
                </a:lnTo>
                <a:lnTo>
                  <a:pt x="40691" y="67817"/>
                </a:lnTo>
                <a:lnTo>
                  <a:pt x="35414" y="53653"/>
                </a:lnTo>
                <a:lnTo>
                  <a:pt x="27543" y="27104"/>
                </a:lnTo>
                <a:lnTo>
                  <a:pt x="23164" y="0"/>
                </a:lnTo>
                <a:close/>
              </a:path>
              <a:path w="46354" h="82550">
                <a:moveTo>
                  <a:pt x="40691" y="67817"/>
                </a:moveTo>
                <a:lnTo>
                  <a:pt x="23164" y="67817"/>
                </a:lnTo>
                <a:lnTo>
                  <a:pt x="46354" y="82016"/>
                </a:lnTo>
                <a:lnTo>
                  <a:pt x="42983" y="73964"/>
                </a:lnTo>
                <a:lnTo>
                  <a:pt x="40691" y="67817"/>
                </a:lnTo>
                <a:close/>
              </a:path>
            </a:pathLst>
          </a:custGeom>
          <a:solidFill>
            <a:srgbClr val="B2B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082954" y="6173433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x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04089" y="4576267"/>
            <a:ext cx="7747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y</a:t>
            </a:r>
            <a:endParaRPr sz="800">
              <a:latin typeface="Century Schoolbook"/>
              <a:cs typeface="Century Schoolbook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00499" y="575249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298" y="0"/>
                </a:moveTo>
                <a:lnTo>
                  <a:pt x="17895" y="2302"/>
                </a:lnTo>
                <a:lnTo>
                  <a:pt x="8582" y="8582"/>
                </a:lnTo>
                <a:lnTo>
                  <a:pt x="2302" y="17895"/>
                </a:lnTo>
                <a:lnTo>
                  <a:pt x="0" y="29298"/>
                </a:lnTo>
                <a:lnTo>
                  <a:pt x="2302" y="40708"/>
                </a:lnTo>
                <a:lnTo>
                  <a:pt x="8582" y="50021"/>
                </a:lnTo>
                <a:lnTo>
                  <a:pt x="17895" y="56297"/>
                </a:lnTo>
                <a:lnTo>
                  <a:pt x="29298" y="58597"/>
                </a:lnTo>
                <a:lnTo>
                  <a:pt x="40717" y="56297"/>
                </a:lnTo>
                <a:lnTo>
                  <a:pt x="50037" y="50021"/>
                </a:lnTo>
                <a:lnTo>
                  <a:pt x="56320" y="40708"/>
                </a:lnTo>
                <a:lnTo>
                  <a:pt x="58623" y="29298"/>
                </a:lnTo>
                <a:lnTo>
                  <a:pt x="56320" y="17895"/>
                </a:lnTo>
                <a:lnTo>
                  <a:pt x="50037" y="8582"/>
                </a:lnTo>
                <a:lnTo>
                  <a:pt x="40717" y="2302"/>
                </a:lnTo>
                <a:lnTo>
                  <a:pt x="29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07764" y="575984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9"/>
                </a:lnTo>
                <a:lnTo>
                  <a:pt x="6446" y="6446"/>
                </a:lnTo>
                <a:lnTo>
                  <a:pt x="1729" y="13444"/>
                </a:lnTo>
                <a:lnTo>
                  <a:pt x="0" y="22017"/>
                </a:lnTo>
                <a:lnTo>
                  <a:pt x="1729" y="30583"/>
                </a:lnTo>
                <a:lnTo>
                  <a:pt x="6446" y="37577"/>
                </a:lnTo>
                <a:lnTo>
                  <a:pt x="13442" y="42293"/>
                </a:lnTo>
                <a:lnTo>
                  <a:pt x="22009" y="44022"/>
                </a:lnTo>
                <a:lnTo>
                  <a:pt x="30575" y="42293"/>
                </a:lnTo>
                <a:lnTo>
                  <a:pt x="37571" y="37577"/>
                </a:lnTo>
                <a:lnTo>
                  <a:pt x="42288" y="30583"/>
                </a:lnTo>
                <a:lnTo>
                  <a:pt x="44018" y="22017"/>
                </a:lnTo>
                <a:lnTo>
                  <a:pt x="42288" y="13444"/>
                </a:lnTo>
                <a:lnTo>
                  <a:pt x="37571" y="6446"/>
                </a:lnTo>
                <a:lnTo>
                  <a:pt x="30575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00499" y="499106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298" y="0"/>
                </a:moveTo>
                <a:lnTo>
                  <a:pt x="17895" y="2302"/>
                </a:lnTo>
                <a:lnTo>
                  <a:pt x="8582" y="8582"/>
                </a:lnTo>
                <a:lnTo>
                  <a:pt x="2302" y="17895"/>
                </a:lnTo>
                <a:lnTo>
                  <a:pt x="0" y="29298"/>
                </a:lnTo>
                <a:lnTo>
                  <a:pt x="2302" y="40708"/>
                </a:lnTo>
                <a:lnTo>
                  <a:pt x="8582" y="50020"/>
                </a:lnTo>
                <a:lnTo>
                  <a:pt x="17895" y="56296"/>
                </a:lnTo>
                <a:lnTo>
                  <a:pt x="29298" y="58597"/>
                </a:lnTo>
                <a:lnTo>
                  <a:pt x="40717" y="56296"/>
                </a:lnTo>
                <a:lnTo>
                  <a:pt x="50037" y="50020"/>
                </a:lnTo>
                <a:lnTo>
                  <a:pt x="56320" y="40708"/>
                </a:lnTo>
                <a:lnTo>
                  <a:pt x="58623" y="29298"/>
                </a:lnTo>
                <a:lnTo>
                  <a:pt x="56320" y="17895"/>
                </a:lnTo>
                <a:lnTo>
                  <a:pt x="50037" y="8582"/>
                </a:lnTo>
                <a:lnTo>
                  <a:pt x="40717" y="2302"/>
                </a:lnTo>
                <a:lnTo>
                  <a:pt x="29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07764" y="499841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7"/>
                </a:lnTo>
                <a:lnTo>
                  <a:pt x="6446" y="6442"/>
                </a:lnTo>
                <a:lnTo>
                  <a:pt x="1729" y="13437"/>
                </a:lnTo>
                <a:lnTo>
                  <a:pt x="0" y="22009"/>
                </a:lnTo>
                <a:lnTo>
                  <a:pt x="1729" y="30575"/>
                </a:lnTo>
                <a:lnTo>
                  <a:pt x="6446" y="37571"/>
                </a:lnTo>
                <a:lnTo>
                  <a:pt x="13442" y="42288"/>
                </a:lnTo>
                <a:lnTo>
                  <a:pt x="22009" y="44018"/>
                </a:lnTo>
                <a:lnTo>
                  <a:pt x="30575" y="42288"/>
                </a:lnTo>
                <a:lnTo>
                  <a:pt x="37571" y="37571"/>
                </a:lnTo>
                <a:lnTo>
                  <a:pt x="42288" y="30575"/>
                </a:lnTo>
                <a:lnTo>
                  <a:pt x="44018" y="22009"/>
                </a:lnTo>
                <a:lnTo>
                  <a:pt x="42288" y="13437"/>
                </a:lnTo>
                <a:lnTo>
                  <a:pt x="37571" y="6442"/>
                </a:lnTo>
                <a:lnTo>
                  <a:pt x="30575" y="1727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17823" y="537176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298" y="0"/>
                </a:moveTo>
                <a:lnTo>
                  <a:pt x="17895" y="2302"/>
                </a:lnTo>
                <a:lnTo>
                  <a:pt x="8582" y="8582"/>
                </a:lnTo>
                <a:lnTo>
                  <a:pt x="2302" y="17895"/>
                </a:lnTo>
                <a:lnTo>
                  <a:pt x="0" y="29298"/>
                </a:lnTo>
                <a:lnTo>
                  <a:pt x="2302" y="40708"/>
                </a:lnTo>
                <a:lnTo>
                  <a:pt x="8582" y="50020"/>
                </a:lnTo>
                <a:lnTo>
                  <a:pt x="17895" y="56296"/>
                </a:lnTo>
                <a:lnTo>
                  <a:pt x="29298" y="58597"/>
                </a:lnTo>
                <a:lnTo>
                  <a:pt x="40717" y="56296"/>
                </a:lnTo>
                <a:lnTo>
                  <a:pt x="50038" y="50020"/>
                </a:lnTo>
                <a:lnTo>
                  <a:pt x="56320" y="40708"/>
                </a:lnTo>
                <a:lnTo>
                  <a:pt x="58623" y="29298"/>
                </a:lnTo>
                <a:lnTo>
                  <a:pt x="56320" y="17895"/>
                </a:lnTo>
                <a:lnTo>
                  <a:pt x="50038" y="8582"/>
                </a:lnTo>
                <a:lnTo>
                  <a:pt x="40717" y="2302"/>
                </a:lnTo>
                <a:lnTo>
                  <a:pt x="29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25087" y="53791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2" y="1729"/>
                </a:lnTo>
                <a:lnTo>
                  <a:pt x="6446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8"/>
                </a:lnTo>
                <a:lnTo>
                  <a:pt x="6446" y="37584"/>
                </a:lnTo>
                <a:lnTo>
                  <a:pt x="13442" y="42301"/>
                </a:lnTo>
                <a:lnTo>
                  <a:pt x="22009" y="44030"/>
                </a:lnTo>
                <a:lnTo>
                  <a:pt x="30580" y="42301"/>
                </a:lnTo>
                <a:lnTo>
                  <a:pt x="37576" y="37584"/>
                </a:lnTo>
                <a:lnTo>
                  <a:pt x="42290" y="30588"/>
                </a:lnTo>
                <a:lnTo>
                  <a:pt x="44018" y="22021"/>
                </a:lnTo>
                <a:lnTo>
                  <a:pt x="42290" y="13448"/>
                </a:lnTo>
                <a:lnTo>
                  <a:pt x="37576" y="6448"/>
                </a:lnTo>
                <a:lnTo>
                  <a:pt x="30580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79454" y="537176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311" y="0"/>
                </a:moveTo>
                <a:lnTo>
                  <a:pt x="17905" y="2302"/>
                </a:lnTo>
                <a:lnTo>
                  <a:pt x="8588" y="8582"/>
                </a:lnTo>
                <a:lnTo>
                  <a:pt x="2304" y="17895"/>
                </a:lnTo>
                <a:lnTo>
                  <a:pt x="0" y="29298"/>
                </a:lnTo>
                <a:lnTo>
                  <a:pt x="2304" y="40708"/>
                </a:lnTo>
                <a:lnTo>
                  <a:pt x="8588" y="50020"/>
                </a:lnTo>
                <a:lnTo>
                  <a:pt x="17905" y="56296"/>
                </a:lnTo>
                <a:lnTo>
                  <a:pt x="29311" y="58597"/>
                </a:lnTo>
                <a:lnTo>
                  <a:pt x="40724" y="56296"/>
                </a:lnTo>
                <a:lnTo>
                  <a:pt x="50045" y="50020"/>
                </a:lnTo>
                <a:lnTo>
                  <a:pt x="56331" y="40708"/>
                </a:lnTo>
                <a:lnTo>
                  <a:pt x="58635" y="29298"/>
                </a:lnTo>
                <a:lnTo>
                  <a:pt x="56331" y="17895"/>
                </a:lnTo>
                <a:lnTo>
                  <a:pt x="50045" y="8582"/>
                </a:lnTo>
                <a:lnTo>
                  <a:pt x="40724" y="2302"/>
                </a:lnTo>
                <a:lnTo>
                  <a:pt x="29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586732" y="53791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996" y="0"/>
                </a:moveTo>
                <a:lnTo>
                  <a:pt x="13432" y="1729"/>
                </a:lnTo>
                <a:lnTo>
                  <a:pt x="6440" y="6448"/>
                </a:lnTo>
                <a:lnTo>
                  <a:pt x="1727" y="13448"/>
                </a:lnTo>
                <a:lnTo>
                  <a:pt x="0" y="22021"/>
                </a:lnTo>
                <a:lnTo>
                  <a:pt x="1727" y="30588"/>
                </a:lnTo>
                <a:lnTo>
                  <a:pt x="6440" y="37584"/>
                </a:lnTo>
                <a:lnTo>
                  <a:pt x="13432" y="42301"/>
                </a:lnTo>
                <a:lnTo>
                  <a:pt x="21996" y="44030"/>
                </a:lnTo>
                <a:lnTo>
                  <a:pt x="30570" y="42301"/>
                </a:lnTo>
                <a:lnTo>
                  <a:pt x="37569" y="37584"/>
                </a:lnTo>
                <a:lnTo>
                  <a:pt x="42288" y="30588"/>
                </a:lnTo>
                <a:lnTo>
                  <a:pt x="44018" y="22021"/>
                </a:lnTo>
                <a:lnTo>
                  <a:pt x="42288" y="13448"/>
                </a:lnTo>
                <a:lnTo>
                  <a:pt x="37569" y="6448"/>
                </a:lnTo>
                <a:lnTo>
                  <a:pt x="30570" y="1729"/>
                </a:lnTo>
                <a:lnTo>
                  <a:pt x="21996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76372" y="564677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3" y="0"/>
                </a:moveTo>
                <a:lnTo>
                  <a:pt x="13734" y="1610"/>
                </a:lnTo>
                <a:lnTo>
                  <a:pt x="6448" y="6440"/>
                </a:lnTo>
                <a:lnTo>
                  <a:pt x="1612" y="13725"/>
                </a:lnTo>
                <a:lnTo>
                  <a:pt x="0" y="22010"/>
                </a:lnTo>
                <a:lnTo>
                  <a:pt x="1612" y="30295"/>
                </a:lnTo>
                <a:lnTo>
                  <a:pt x="6448" y="37581"/>
                </a:lnTo>
                <a:lnTo>
                  <a:pt x="13732" y="42411"/>
                </a:lnTo>
                <a:lnTo>
                  <a:pt x="22018" y="44022"/>
                </a:lnTo>
                <a:lnTo>
                  <a:pt x="30304" y="42411"/>
                </a:lnTo>
                <a:lnTo>
                  <a:pt x="37588" y="37581"/>
                </a:lnTo>
                <a:lnTo>
                  <a:pt x="42432" y="30295"/>
                </a:lnTo>
                <a:lnTo>
                  <a:pt x="44046" y="22010"/>
                </a:lnTo>
                <a:lnTo>
                  <a:pt x="42432" y="13725"/>
                </a:lnTo>
                <a:lnTo>
                  <a:pt x="37588" y="6440"/>
                </a:lnTo>
                <a:lnTo>
                  <a:pt x="30310" y="1610"/>
                </a:lnTo>
                <a:lnTo>
                  <a:pt x="22023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937819" y="510835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21" y="0"/>
                </a:moveTo>
                <a:lnTo>
                  <a:pt x="13736" y="1609"/>
                </a:lnTo>
                <a:lnTo>
                  <a:pt x="6457" y="6438"/>
                </a:lnTo>
                <a:lnTo>
                  <a:pt x="1614" y="13727"/>
                </a:lnTo>
                <a:lnTo>
                  <a:pt x="0" y="22012"/>
                </a:lnTo>
                <a:lnTo>
                  <a:pt x="1614" y="30291"/>
                </a:lnTo>
                <a:lnTo>
                  <a:pt x="6457" y="37566"/>
                </a:lnTo>
                <a:lnTo>
                  <a:pt x="13736" y="42410"/>
                </a:lnTo>
                <a:lnTo>
                  <a:pt x="22021" y="44024"/>
                </a:lnTo>
                <a:lnTo>
                  <a:pt x="30307" y="42410"/>
                </a:lnTo>
                <a:lnTo>
                  <a:pt x="37585" y="37566"/>
                </a:lnTo>
                <a:lnTo>
                  <a:pt x="42429" y="30291"/>
                </a:lnTo>
                <a:lnTo>
                  <a:pt x="44043" y="22012"/>
                </a:lnTo>
                <a:lnTo>
                  <a:pt x="42429" y="13727"/>
                </a:lnTo>
                <a:lnTo>
                  <a:pt x="37585" y="6438"/>
                </a:lnTo>
                <a:lnTo>
                  <a:pt x="30307" y="1609"/>
                </a:lnTo>
                <a:lnTo>
                  <a:pt x="22021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936507" y="5648087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17" y="0"/>
                </a:moveTo>
                <a:lnTo>
                  <a:pt x="13732" y="1613"/>
                </a:lnTo>
                <a:lnTo>
                  <a:pt x="6448" y="6452"/>
                </a:lnTo>
                <a:lnTo>
                  <a:pt x="1612" y="13728"/>
                </a:lnTo>
                <a:lnTo>
                  <a:pt x="0" y="22009"/>
                </a:lnTo>
                <a:lnTo>
                  <a:pt x="1612" y="30292"/>
                </a:lnTo>
                <a:lnTo>
                  <a:pt x="6448" y="37577"/>
                </a:lnTo>
                <a:lnTo>
                  <a:pt x="13732" y="42416"/>
                </a:lnTo>
                <a:lnTo>
                  <a:pt x="22017" y="44029"/>
                </a:lnTo>
                <a:lnTo>
                  <a:pt x="30299" y="42416"/>
                </a:lnTo>
                <a:lnTo>
                  <a:pt x="37576" y="37577"/>
                </a:lnTo>
                <a:lnTo>
                  <a:pt x="42424" y="30292"/>
                </a:lnTo>
                <a:lnTo>
                  <a:pt x="44038" y="22009"/>
                </a:lnTo>
                <a:lnTo>
                  <a:pt x="42421" y="13728"/>
                </a:lnTo>
                <a:lnTo>
                  <a:pt x="37576" y="6452"/>
                </a:lnTo>
                <a:lnTo>
                  <a:pt x="30299" y="1613"/>
                </a:lnTo>
                <a:lnTo>
                  <a:pt x="22017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75054" y="510967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32" y="0"/>
                </a:moveTo>
                <a:lnTo>
                  <a:pt x="13747" y="1614"/>
                </a:lnTo>
                <a:lnTo>
                  <a:pt x="6457" y="6457"/>
                </a:lnTo>
                <a:lnTo>
                  <a:pt x="1614" y="13732"/>
                </a:lnTo>
                <a:lnTo>
                  <a:pt x="0" y="22010"/>
                </a:lnTo>
                <a:lnTo>
                  <a:pt x="1614" y="30291"/>
                </a:lnTo>
                <a:lnTo>
                  <a:pt x="6457" y="37572"/>
                </a:lnTo>
                <a:lnTo>
                  <a:pt x="13747" y="42402"/>
                </a:lnTo>
                <a:lnTo>
                  <a:pt x="22032" y="44011"/>
                </a:lnTo>
                <a:lnTo>
                  <a:pt x="30316" y="42402"/>
                </a:lnTo>
                <a:lnTo>
                  <a:pt x="37598" y="37572"/>
                </a:lnTo>
                <a:lnTo>
                  <a:pt x="42434" y="30291"/>
                </a:lnTo>
                <a:lnTo>
                  <a:pt x="44046" y="22010"/>
                </a:lnTo>
                <a:lnTo>
                  <a:pt x="42434" y="13732"/>
                </a:lnTo>
                <a:lnTo>
                  <a:pt x="37598" y="6457"/>
                </a:lnTo>
                <a:lnTo>
                  <a:pt x="30316" y="1614"/>
                </a:lnTo>
                <a:lnTo>
                  <a:pt x="22032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23276" y="485362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29306" y="0"/>
                </a:moveTo>
                <a:lnTo>
                  <a:pt x="17899" y="2302"/>
                </a:lnTo>
                <a:lnTo>
                  <a:pt x="8583" y="8582"/>
                </a:lnTo>
                <a:lnTo>
                  <a:pt x="2303" y="17895"/>
                </a:lnTo>
                <a:lnTo>
                  <a:pt x="0" y="29298"/>
                </a:lnTo>
                <a:lnTo>
                  <a:pt x="2303" y="40708"/>
                </a:lnTo>
                <a:lnTo>
                  <a:pt x="8583" y="50020"/>
                </a:lnTo>
                <a:lnTo>
                  <a:pt x="17899" y="56296"/>
                </a:lnTo>
                <a:lnTo>
                  <a:pt x="29306" y="58597"/>
                </a:lnTo>
                <a:lnTo>
                  <a:pt x="40715" y="56296"/>
                </a:lnTo>
                <a:lnTo>
                  <a:pt x="50035" y="50020"/>
                </a:lnTo>
                <a:lnTo>
                  <a:pt x="56321" y="40708"/>
                </a:lnTo>
                <a:lnTo>
                  <a:pt x="58627" y="29298"/>
                </a:lnTo>
                <a:lnTo>
                  <a:pt x="56321" y="17895"/>
                </a:lnTo>
                <a:lnTo>
                  <a:pt x="50035" y="8582"/>
                </a:lnTo>
                <a:lnTo>
                  <a:pt x="40715" y="2302"/>
                </a:lnTo>
                <a:lnTo>
                  <a:pt x="29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0543" y="486097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8"/>
                </a:lnTo>
                <a:lnTo>
                  <a:pt x="6445" y="37584"/>
                </a:lnTo>
                <a:lnTo>
                  <a:pt x="13441" y="42301"/>
                </a:lnTo>
                <a:lnTo>
                  <a:pt x="22009" y="44030"/>
                </a:lnTo>
                <a:lnTo>
                  <a:pt x="30578" y="42301"/>
                </a:lnTo>
                <a:lnTo>
                  <a:pt x="37579" y="37584"/>
                </a:lnTo>
                <a:lnTo>
                  <a:pt x="42301" y="30588"/>
                </a:lnTo>
                <a:lnTo>
                  <a:pt x="44033" y="22021"/>
                </a:lnTo>
                <a:lnTo>
                  <a:pt x="42301" y="13448"/>
                </a:lnTo>
                <a:lnTo>
                  <a:pt x="37579" y="6448"/>
                </a:lnTo>
                <a:lnTo>
                  <a:pt x="30578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8897" y="400676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305" y="0"/>
                </a:moveTo>
                <a:lnTo>
                  <a:pt x="17898" y="2302"/>
                </a:lnTo>
                <a:lnTo>
                  <a:pt x="8583" y="8582"/>
                </a:lnTo>
                <a:lnTo>
                  <a:pt x="2303" y="17895"/>
                </a:lnTo>
                <a:lnTo>
                  <a:pt x="0" y="29298"/>
                </a:lnTo>
                <a:lnTo>
                  <a:pt x="2303" y="40708"/>
                </a:lnTo>
                <a:lnTo>
                  <a:pt x="8583" y="50020"/>
                </a:lnTo>
                <a:lnTo>
                  <a:pt x="17898" y="56296"/>
                </a:lnTo>
                <a:lnTo>
                  <a:pt x="29305" y="58597"/>
                </a:lnTo>
                <a:lnTo>
                  <a:pt x="40714" y="56296"/>
                </a:lnTo>
                <a:lnTo>
                  <a:pt x="50035" y="50020"/>
                </a:lnTo>
                <a:lnTo>
                  <a:pt x="56321" y="40708"/>
                </a:lnTo>
                <a:lnTo>
                  <a:pt x="58627" y="29298"/>
                </a:lnTo>
                <a:lnTo>
                  <a:pt x="56321" y="17895"/>
                </a:lnTo>
                <a:lnTo>
                  <a:pt x="50035" y="8582"/>
                </a:lnTo>
                <a:lnTo>
                  <a:pt x="40714" y="2302"/>
                </a:lnTo>
                <a:lnTo>
                  <a:pt x="29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6164" y="401411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6"/>
                </a:lnTo>
                <a:lnTo>
                  <a:pt x="6445" y="37577"/>
                </a:lnTo>
                <a:lnTo>
                  <a:pt x="13441" y="42290"/>
                </a:lnTo>
                <a:lnTo>
                  <a:pt x="22009" y="44018"/>
                </a:lnTo>
                <a:lnTo>
                  <a:pt x="30578" y="42290"/>
                </a:lnTo>
                <a:lnTo>
                  <a:pt x="37579" y="37577"/>
                </a:lnTo>
                <a:lnTo>
                  <a:pt x="42301" y="30586"/>
                </a:lnTo>
                <a:lnTo>
                  <a:pt x="44033" y="22021"/>
                </a:lnTo>
                <a:lnTo>
                  <a:pt x="42301" y="13448"/>
                </a:lnTo>
                <a:lnTo>
                  <a:pt x="37579" y="6448"/>
                </a:lnTo>
                <a:lnTo>
                  <a:pt x="30578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88897" y="375418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305" y="0"/>
                </a:moveTo>
                <a:lnTo>
                  <a:pt x="17898" y="2302"/>
                </a:lnTo>
                <a:lnTo>
                  <a:pt x="8583" y="8582"/>
                </a:lnTo>
                <a:lnTo>
                  <a:pt x="2303" y="17895"/>
                </a:lnTo>
                <a:lnTo>
                  <a:pt x="0" y="29298"/>
                </a:lnTo>
                <a:lnTo>
                  <a:pt x="2303" y="40708"/>
                </a:lnTo>
                <a:lnTo>
                  <a:pt x="8583" y="50020"/>
                </a:lnTo>
                <a:lnTo>
                  <a:pt x="17898" y="56296"/>
                </a:lnTo>
                <a:lnTo>
                  <a:pt x="29305" y="58597"/>
                </a:lnTo>
                <a:lnTo>
                  <a:pt x="40714" y="56296"/>
                </a:lnTo>
                <a:lnTo>
                  <a:pt x="50035" y="50020"/>
                </a:lnTo>
                <a:lnTo>
                  <a:pt x="56321" y="40708"/>
                </a:lnTo>
                <a:lnTo>
                  <a:pt x="58627" y="29298"/>
                </a:lnTo>
                <a:lnTo>
                  <a:pt x="56321" y="17895"/>
                </a:lnTo>
                <a:lnTo>
                  <a:pt x="50035" y="8582"/>
                </a:lnTo>
                <a:lnTo>
                  <a:pt x="40714" y="2302"/>
                </a:lnTo>
                <a:lnTo>
                  <a:pt x="29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6164" y="376153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8"/>
                </a:lnTo>
                <a:lnTo>
                  <a:pt x="6445" y="37584"/>
                </a:lnTo>
                <a:lnTo>
                  <a:pt x="13441" y="42301"/>
                </a:lnTo>
                <a:lnTo>
                  <a:pt x="22009" y="44030"/>
                </a:lnTo>
                <a:lnTo>
                  <a:pt x="30578" y="42301"/>
                </a:lnTo>
                <a:lnTo>
                  <a:pt x="37579" y="37584"/>
                </a:lnTo>
                <a:lnTo>
                  <a:pt x="42301" y="30588"/>
                </a:lnTo>
                <a:lnTo>
                  <a:pt x="44033" y="22021"/>
                </a:lnTo>
                <a:lnTo>
                  <a:pt x="42301" y="13448"/>
                </a:lnTo>
                <a:lnTo>
                  <a:pt x="37579" y="6448"/>
                </a:lnTo>
                <a:lnTo>
                  <a:pt x="30578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1539" y="400676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29306" y="0"/>
                </a:moveTo>
                <a:lnTo>
                  <a:pt x="17899" y="2302"/>
                </a:lnTo>
                <a:lnTo>
                  <a:pt x="8584" y="8582"/>
                </a:lnTo>
                <a:lnTo>
                  <a:pt x="2303" y="17895"/>
                </a:lnTo>
                <a:lnTo>
                  <a:pt x="0" y="29298"/>
                </a:lnTo>
                <a:lnTo>
                  <a:pt x="2303" y="40708"/>
                </a:lnTo>
                <a:lnTo>
                  <a:pt x="8584" y="50020"/>
                </a:lnTo>
                <a:lnTo>
                  <a:pt x="17899" y="56296"/>
                </a:lnTo>
                <a:lnTo>
                  <a:pt x="29306" y="58597"/>
                </a:lnTo>
                <a:lnTo>
                  <a:pt x="40715" y="56296"/>
                </a:lnTo>
                <a:lnTo>
                  <a:pt x="50035" y="50020"/>
                </a:lnTo>
                <a:lnTo>
                  <a:pt x="56321" y="40708"/>
                </a:lnTo>
                <a:lnTo>
                  <a:pt x="58627" y="29298"/>
                </a:lnTo>
                <a:lnTo>
                  <a:pt x="56321" y="17895"/>
                </a:lnTo>
                <a:lnTo>
                  <a:pt x="50035" y="8582"/>
                </a:lnTo>
                <a:lnTo>
                  <a:pt x="40715" y="2302"/>
                </a:lnTo>
                <a:lnTo>
                  <a:pt x="29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48805" y="4014114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009" y="0"/>
                </a:moveTo>
                <a:lnTo>
                  <a:pt x="13441" y="1729"/>
                </a:lnTo>
                <a:lnTo>
                  <a:pt x="6445" y="6448"/>
                </a:lnTo>
                <a:lnTo>
                  <a:pt x="1729" y="13448"/>
                </a:lnTo>
                <a:lnTo>
                  <a:pt x="0" y="22021"/>
                </a:lnTo>
                <a:lnTo>
                  <a:pt x="1729" y="30586"/>
                </a:lnTo>
                <a:lnTo>
                  <a:pt x="6445" y="37577"/>
                </a:lnTo>
                <a:lnTo>
                  <a:pt x="13441" y="42290"/>
                </a:lnTo>
                <a:lnTo>
                  <a:pt x="22009" y="44018"/>
                </a:lnTo>
                <a:lnTo>
                  <a:pt x="30579" y="42290"/>
                </a:lnTo>
                <a:lnTo>
                  <a:pt x="37581" y="37577"/>
                </a:lnTo>
                <a:lnTo>
                  <a:pt x="42302" y="30586"/>
                </a:lnTo>
                <a:lnTo>
                  <a:pt x="44034" y="22021"/>
                </a:lnTo>
                <a:lnTo>
                  <a:pt x="42302" y="13448"/>
                </a:lnTo>
                <a:lnTo>
                  <a:pt x="37581" y="6448"/>
                </a:lnTo>
                <a:lnTo>
                  <a:pt x="30579" y="1729"/>
                </a:lnTo>
                <a:lnTo>
                  <a:pt x="22009" y="0"/>
                </a:lnTo>
                <a:close/>
              </a:path>
            </a:pathLst>
          </a:custGeom>
          <a:solidFill>
            <a:srgbClr val="007A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992478" y="4282835"/>
            <a:ext cx="104775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(a) </a:t>
            </a:r>
            <a:r>
              <a:rPr dirty="0" sz="800" spc="10">
                <a:latin typeface="Tahoma"/>
                <a:cs typeface="Tahoma"/>
              </a:rPr>
              <a:t>Positive</a:t>
            </a:r>
            <a:r>
              <a:rPr dirty="0" sz="800" spc="-60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covariance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776412" y="4282835"/>
            <a:ext cx="889635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(b) </a:t>
            </a:r>
            <a:r>
              <a:rPr dirty="0" sz="800" spc="-15">
                <a:latin typeface="Tahoma"/>
                <a:cs typeface="Tahoma"/>
              </a:rPr>
              <a:t>Zero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covariance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78998" y="6400007"/>
            <a:ext cx="107442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(c) </a:t>
            </a:r>
            <a:r>
              <a:rPr dirty="0" sz="800">
                <a:latin typeface="Tahoma"/>
                <a:cs typeface="Tahoma"/>
              </a:rPr>
              <a:t>Negative</a:t>
            </a:r>
            <a:r>
              <a:rPr dirty="0" sz="800" spc="-6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covariance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80960" y="6400007"/>
            <a:ext cx="895350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 i="1">
                <a:latin typeface="Century Schoolbook"/>
                <a:cs typeface="Century Schoolbook"/>
              </a:rPr>
              <a:t>(d) </a:t>
            </a:r>
            <a:r>
              <a:rPr dirty="0" sz="800" spc="-15">
                <a:latin typeface="Tahoma"/>
                <a:cs typeface="Tahoma"/>
              </a:rPr>
              <a:t>Zero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covariance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77548" y="4621324"/>
            <a:ext cx="786130" cy="264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320">
              <a:lnSpc>
                <a:spcPct val="103600"/>
              </a:lnSpc>
            </a:pPr>
            <a:r>
              <a:rPr dirty="0" sz="800" spc="35">
                <a:latin typeface="Tahoma"/>
                <a:cs typeface="Tahoma"/>
              </a:rPr>
              <a:t>All </a:t>
            </a:r>
            <a:r>
              <a:rPr dirty="0" sz="800" spc="5">
                <a:latin typeface="Tahoma"/>
                <a:cs typeface="Tahoma"/>
              </a:rPr>
              <a:t>points </a:t>
            </a:r>
            <a:r>
              <a:rPr dirty="0" sz="800" spc="-15">
                <a:latin typeface="Tahoma"/>
                <a:cs typeface="Tahoma"/>
              </a:rPr>
              <a:t>are </a:t>
            </a:r>
            <a:r>
              <a:rPr dirty="0" sz="800" spc="-5">
                <a:latin typeface="Tahoma"/>
                <a:cs typeface="Tahoma"/>
              </a:rPr>
              <a:t>of  </a:t>
            </a:r>
            <a:r>
              <a:rPr dirty="0" sz="800" spc="5">
                <a:latin typeface="Tahoma"/>
                <a:cs typeface="Tahoma"/>
              </a:rPr>
              <a:t>equal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5">
                <a:latin typeface="Tahoma"/>
                <a:cs typeface="Tahoma"/>
              </a:rPr>
              <a:t>probability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92134" y="5551258"/>
            <a:ext cx="85090" cy="53975"/>
          </a:xfrm>
          <a:custGeom>
            <a:avLst/>
            <a:gdLst/>
            <a:ahLst/>
            <a:cxnLst/>
            <a:rect l="l" t="t" r="r" b="b"/>
            <a:pathLst>
              <a:path w="85089" h="53975">
                <a:moveTo>
                  <a:pt x="66065" y="0"/>
                </a:moveTo>
                <a:lnTo>
                  <a:pt x="60014" y="6293"/>
                </a:lnTo>
                <a:lnTo>
                  <a:pt x="44424" y="21269"/>
                </a:lnTo>
                <a:lnTo>
                  <a:pt x="23138" y="39073"/>
                </a:lnTo>
                <a:lnTo>
                  <a:pt x="0" y="53849"/>
                </a:lnTo>
                <a:lnTo>
                  <a:pt x="19207" y="47028"/>
                </a:lnTo>
                <a:lnTo>
                  <a:pt x="34410" y="43577"/>
                </a:lnTo>
                <a:lnTo>
                  <a:pt x="53528" y="42436"/>
                </a:lnTo>
                <a:lnTo>
                  <a:pt x="84327" y="42436"/>
                </a:lnTo>
                <a:lnTo>
                  <a:pt x="62255" y="26911"/>
                </a:lnTo>
                <a:lnTo>
                  <a:pt x="66065" y="0"/>
                </a:lnTo>
                <a:close/>
              </a:path>
              <a:path w="85089" h="53975">
                <a:moveTo>
                  <a:pt x="84327" y="42436"/>
                </a:moveTo>
                <a:lnTo>
                  <a:pt x="53528" y="42436"/>
                </a:lnTo>
                <a:lnTo>
                  <a:pt x="84480" y="42543"/>
                </a:lnTo>
                <a:lnTo>
                  <a:pt x="84327" y="42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49495" y="4954705"/>
            <a:ext cx="557530" cy="626110"/>
          </a:xfrm>
          <a:custGeom>
            <a:avLst/>
            <a:gdLst/>
            <a:ahLst/>
            <a:cxnLst/>
            <a:rect l="l" t="t" r="r" b="b"/>
            <a:pathLst>
              <a:path w="557530" h="626110">
                <a:moveTo>
                  <a:pt x="0" y="625895"/>
                </a:moveTo>
                <a:lnTo>
                  <a:pt x="35676" y="608703"/>
                </a:lnTo>
                <a:lnTo>
                  <a:pt x="85880" y="580217"/>
                </a:lnTo>
                <a:lnTo>
                  <a:pt x="147194" y="539669"/>
                </a:lnTo>
                <a:lnTo>
                  <a:pt x="180951" y="514631"/>
                </a:lnTo>
                <a:lnTo>
                  <a:pt x="216205" y="486289"/>
                </a:lnTo>
                <a:lnTo>
                  <a:pt x="252530" y="454547"/>
                </a:lnTo>
                <a:lnTo>
                  <a:pt x="289498" y="419309"/>
                </a:lnTo>
                <a:lnTo>
                  <a:pt x="326682" y="380478"/>
                </a:lnTo>
                <a:lnTo>
                  <a:pt x="363656" y="337959"/>
                </a:lnTo>
                <a:lnTo>
                  <a:pt x="399993" y="291654"/>
                </a:lnTo>
                <a:lnTo>
                  <a:pt x="435266" y="241470"/>
                </a:lnTo>
                <a:lnTo>
                  <a:pt x="469048" y="187308"/>
                </a:lnTo>
                <a:lnTo>
                  <a:pt x="500912" y="129073"/>
                </a:lnTo>
                <a:lnTo>
                  <a:pt x="530431" y="66669"/>
                </a:lnTo>
                <a:lnTo>
                  <a:pt x="557179" y="0"/>
                </a:lnTo>
              </a:path>
            </a:pathLst>
          </a:custGeom>
          <a:ln w="5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200186" y="3406902"/>
            <a:ext cx="85090" cy="53975"/>
          </a:xfrm>
          <a:custGeom>
            <a:avLst/>
            <a:gdLst/>
            <a:ahLst/>
            <a:cxnLst/>
            <a:rect l="l" t="t" r="r" b="b"/>
            <a:pathLst>
              <a:path w="85089" h="53975">
                <a:moveTo>
                  <a:pt x="0" y="0"/>
                </a:moveTo>
                <a:lnTo>
                  <a:pt x="23147" y="14769"/>
                </a:lnTo>
                <a:lnTo>
                  <a:pt x="44442" y="32564"/>
                </a:lnTo>
                <a:lnTo>
                  <a:pt x="60037" y="47532"/>
                </a:lnTo>
                <a:lnTo>
                  <a:pt x="66090" y="53822"/>
                </a:lnTo>
                <a:lnTo>
                  <a:pt x="62268" y="26936"/>
                </a:lnTo>
                <a:lnTo>
                  <a:pt x="84315" y="11406"/>
                </a:lnTo>
                <a:lnTo>
                  <a:pt x="53528" y="11406"/>
                </a:lnTo>
                <a:lnTo>
                  <a:pt x="34410" y="10269"/>
                </a:lnTo>
                <a:lnTo>
                  <a:pt x="19207" y="6820"/>
                </a:lnTo>
                <a:lnTo>
                  <a:pt x="0" y="0"/>
                </a:lnTo>
                <a:close/>
              </a:path>
              <a:path w="85089" h="53975">
                <a:moveTo>
                  <a:pt x="84480" y="11290"/>
                </a:moveTo>
                <a:lnTo>
                  <a:pt x="53528" y="11406"/>
                </a:lnTo>
                <a:lnTo>
                  <a:pt x="84315" y="11406"/>
                </a:lnTo>
                <a:lnTo>
                  <a:pt x="84480" y="11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57553" y="3431381"/>
            <a:ext cx="464820" cy="1123950"/>
          </a:xfrm>
          <a:custGeom>
            <a:avLst/>
            <a:gdLst/>
            <a:ahLst/>
            <a:cxnLst/>
            <a:rect l="l" t="t" r="r" b="b"/>
            <a:pathLst>
              <a:path w="464819" h="1123950">
                <a:moveTo>
                  <a:pt x="0" y="0"/>
                </a:moveTo>
                <a:lnTo>
                  <a:pt x="38132" y="20048"/>
                </a:lnTo>
                <a:lnTo>
                  <a:pt x="75408" y="43875"/>
                </a:lnTo>
                <a:lnTo>
                  <a:pt x="119595" y="76509"/>
                </a:lnTo>
                <a:lnTo>
                  <a:pt x="168487" y="118322"/>
                </a:lnTo>
                <a:lnTo>
                  <a:pt x="219878" y="169689"/>
                </a:lnTo>
                <a:lnTo>
                  <a:pt x="245821" y="199072"/>
                </a:lnTo>
                <a:lnTo>
                  <a:pt x="271561" y="230984"/>
                </a:lnTo>
                <a:lnTo>
                  <a:pt x="296823" y="265471"/>
                </a:lnTo>
                <a:lnTo>
                  <a:pt x="321331" y="302580"/>
                </a:lnTo>
                <a:lnTo>
                  <a:pt x="344809" y="342359"/>
                </a:lnTo>
                <a:lnTo>
                  <a:pt x="366982" y="384853"/>
                </a:lnTo>
                <a:lnTo>
                  <a:pt x="387574" y="430109"/>
                </a:lnTo>
                <a:lnTo>
                  <a:pt x="406308" y="478174"/>
                </a:lnTo>
                <a:lnTo>
                  <a:pt x="422910" y="529096"/>
                </a:lnTo>
                <a:lnTo>
                  <a:pt x="437104" y="582920"/>
                </a:lnTo>
                <a:lnTo>
                  <a:pt x="448613" y="639693"/>
                </a:lnTo>
                <a:lnTo>
                  <a:pt x="457162" y="699463"/>
                </a:lnTo>
                <a:lnTo>
                  <a:pt x="462476" y="762275"/>
                </a:lnTo>
                <a:lnTo>
                  <a:pt x="464278" y="828177"/>
                </a:lnTo>
                <a:lnTo>
                  <a:pt x="462293" y="897215"/>
                </a:lnTo>
                <a:lnTo>
                  <a:pt x="456245" y="969437"/>
                </a:lnTo>
                <a:lnTo>
                  <a:pt x="445859" y="1044888"/>
                </a:lnTo>
                <a:lnTo>
                  <a:pt x="430858" y="1123616"/>
                </a:lnTo>
              </a:path>
            </a:pathLst>
          </a:custGeom>
          <a:ln w="5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14712" y="3845178"/>
            <a:ext cx="83185" cy="60960"/>
          </a:xfrm>
          <a:custGeom>
            <a:avLst/>
            <a:gdLst/>
            <a:ahLst/>
            <a:cxnLst/>
            <a:rect l="l" t="t" r="r" b="b"/>
            <a:pathLst>
              <a:path w="83185" h="60960">
                <a:moveTo>
                  <a:pt x="82842" y="0"/>
                </a:moveTo>
                <a:lnTo>
                  <a:pt x="64452" y="8808"/>
                </a:lnTo>
                <a:lnTo>
                  <a:pt x="49693" y="13844"/>
                </a:lnTo>
                <a:lnTo>
                  <a:pt x="30798" y="16996"/>
                </a:lnTo>
                <a:lnTo>
                  <a:pt x="0" y="20154"/>
                </a:lnTo>
                <a:lnTo>
                  <a:pt x="23774" y="33350"/>
                </a:lnTo>
                <a:lnTo>
                  <a:pt x="22809" y="60502"/>
                </a:lnTo>
                <a:lnTo>
                  <a:pt x="28163" y="53610"/>
                </a:lnTo>
                <a:lnTo>
                  <a:pt x="42090" y="37080"/>
                </a:lnTo>
                <a:lnTo>
                  <a:pt x="61385" y="17136"/>
                </a:lnTo>
                <a:lnTo>
                  <a:pt x="82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55094" y="3875571"/>
            <a:ext cx="488315" cy="681355"/>
          </a:xfrm>
          <a:custGeom>
            <a:avLst/>
            <a:gdLst/>
            <a:ahLst/>
            <a:cxnLst/>
            <a:rect l="l" t="t" r="r" b="b"/>
            <a:pathLst>
              <a:path w="488314" h="681354">
                <a:moveTo>
                  <a:pt x="488000" y="0"/>
                </a:moveTo>
                <a:lnTo>
                  <a:pt x="454335" y="20861"/>
                </a:lnTo>
                <a:lnTo>
                  <a:pt x="407418" y="54484"/>
                </a:lnTo>
                <a:lnTo>
                  <a:pt x="350725" y="101275"/>
                </a:lnTo>
                <a:lnTo>
                  <a:pt x="319799" y="129734"/>
                </a:lnTo>
                <a:lnTo>
                  <a:pt x="287733" y="161637"/>
                </a:lnTo>
                <a:lnTo>
                  <a:pt x="254962" y="197034"/>
                </a:lnTo>
                <a:lnTo>
                  <a:pt x="221920" y="235975"/>
                </a:lnTo>
                <a:lnTo>
                  <a:pt x="189042" y="278512"/>
                </a:lnTo>
                <a:lnTo>
                  <a:pt x="156762" y="324694"/>
                </a:lnTo>
                <a:lnTo>
                  <a:pt x="125516" y="374573"/>
                </a:lnTo>
                <a:lnTo>
                  <a:pt x="95738" y="428198"/>
                </a:lnTo>
                <a:lnTo>
                  <a:pt x="67863" y="485621"/>
                </a:lnTo>
                <a:lnTo>
                  <a:pt x="42325" y="546892"/>
                </a:lnTo>
                <a:lnTo>
                  <a:pt x="19559" y="612061"/>
                </a:lnTo>
                <a:lnTo>
                  <a:pt x="0" y="681179"/>
                </a:lnTo>
              </a:path>
            </a:pathLst>
          </a:custGeom>
          <a:ln w="5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510102" y="5182984"/>
            <a:ext cx="85090" cy="46355"/>
          </a:xfrm>
          <a:custGeom>
            <a:avLst/>
            <a:gdLst/>
            <a:ahLst/>
            <a:cxnLst/>
            <a:rect l="l" t="t" r="r" b="b"/>
            <a:pathLst>
              <a:path w="85089" h="46354">
                <a:moveTo>
                  <a:pt x="7315" y="0"/>
                </a:moveTo>
                <a:lnTo>
                  <a:pt x="17678" y="25133"/>
                </a:lnTo>
                <a:lnTo>
                  <a:pt x="0" y="45783"/>
                </a:lnTo>
                <a:lnTo>
                  <a:pt x="29969" y="38005"/>
                </a:lnTo>
                <a:lnTo>
                  <a:pt x="48780" y="34377"/>
                </a:lnTo>
                <a:lnTo>
                  <a:pt x="64372" y="33965"/>
                </a:lnTo>
                <a:lnTo>
                  <a:pt x="79000" y="33965"/>
                </a:lnTo>
                <a:lnTo>
                  <a:pt x="58594" y="27239"/>
                </a:lnTo>
                <a:lnTo>
                  <a:pt x="33554" y="15252"/>
                </a:lnTo>
                <a:lnTo>
                  <a:pt x="14737" y="4599"/>
                </a:lnTo>
                <a:lnTo>
                  <a:pt x="7315" y="0"/>
                </a:lnTo>
                <a:close/>
              </a:path>
              <a:path w="85089" h="46354">
                <a:moveTo>
                  <a:pt x="79000" y="33965"/>
                </a:moveTo>
                <a:lnTo>
                  <a:pt x="64372" y="33965"/>
                </a:lnTo>
                <a:lnTo>
                  <a:pt x="84683" y="35839"/>
                </a:lnTo>
                <a:lnTo>
                  <a:pt x="79000" y="33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49881" y="4918884"/>
            <a:ext cx="583565" cy="290830"/>
          </a:xfrm>
          <a:custGeom>
            <a:avLst/>
            <a:gdLst/>
            <a:ahLst/>
            <a:cxnLst/>
            <a:rect l="l" t="t" r="r" b="b"/>
            <a:pathLst>
              <a:path w="583564" h="290829">
                <a:moveTo>
                  <a:pt x="583260" y="290372"/>
                </a:moveTo>
                <a:lnTo>
                  <a:pt x="520990" y="276077"/>
                </a:lnTo>
                <a:lnTo>
                  <a:pt x="482323" y="265757"/>
                </a:lnTo>
                <a:lnTo>
                  <a:pt x="437279" y="252596"/>
                </a:lnTo>
                <a:lnTo>
                  <a:pt x="387402" y="236556"/>
                </a:lnTo>
                <a:lnTo>
                  <a:pt x="334241" y="217598"/>
                </a:lnTo>
                <a:lnTo>
                  <a:pt x="279340" y="195685"/>
                </a:lnTo>
                <a:lnTo>
                  <a:pt x="224246" y="170778"/>
                </a:lnTo>
                <a:lnTo>
                  <a:pt x="170506" y="142839"/>
                </a:lnTo>
                <a:lnTo>
                  <a:pt x="119665" y="111830"/>
                </a:lnTo>
                <a:lnTo>
                  <a:pt x="73269" y="77712"/>
                </a:lnTo>
                <a:lnTo>
                  <a:pt x="32865" y="40448"/>
                </a:lnTo>
                <a:lnTo>
                  <a:pt x="0" y="0"/>
                </a:lnTo>
              </a:path>
            </a:pathLst>
          </a:custGeom>
          <a:ln w="59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 Covariance des </a:t>
            </a:r>
            <a:r>
              <a:rPr dirty="0" spc="-25"/>
              <a:t>Variables</a:t>
            </a:r>
            <a:r>
              <a:rPr dirty="0" spc="-100"/>
              <a:t> </a:t>
            </a:r>
            <a:r>
              <a:rPr dirty="0"/>
              <a:t>aléatoires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244" y="1041692"/>
            <a:ext cx="8059420" cy="136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7915" marR="107314" indent="-1085215">
              <a:lnSpc>
                <a:spcPts val="21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Déﬁnition: </a:t>
            </a:r>
            <a:r>
              <a:rPr dirty="0" sz="1800">
                <a:latin typeface="Calibri"/>
                <a:cs typeface="Calibri"/>
              </a:rPr>
              <a:t>Soient X et Y deux VA réelle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 moment d’ordre 2. 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appel  covariance de X et de Y le nombre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réel</a:t>
            </a:r>
            <a:endParaRPr sz="1800">
              <a:latin typeface="Calibri"/>
              <a:cs typeface="Calibri"/>
            </a:endParaRPr>
          </a:p>
          <a:p>
            <a:pPr marL="2400935">
              <a:lnSpc>
                <a:spcPct val="100000"/>
              </a:lnSpc>
              <a:spcBef>
                <a:spcPts val="745"/>
              </a:spcBef>
            </a:pPr>
            <a:r>
              <a:rPr dirty="0" sz="2100" spc="5">
                <a:latin typeface="Arial"/>
                <a:cs typeface="Arial"/>
              </a:rPr>
              <a:t>cov(</a:t>
            </a:r>
            <a:r>
              <a:rPr dirty="0" sz="2100" spc="-340">
                <a:latin typeface="Arial"/>
                <a:cs typeface="Arial"/>
              </a:rPr>
              <a:t> </a:t>
            </a:r>
            <a:r>
              <a:rPr dirty="0" sz="2100" spc="20" i="1">
                <a:latin typeface="Arial"/>
                <a:cs typeface="Arial"/>
              </a:rPr>
              <a:t>X</a:t>
            </a:r>
            <a:r>
              <a:rPr dirty="0" sz="2100" spc="20">
                <a:latin typeface="Arial"/>
                <a:cs typeface="Arial"/>
              </a:rPr>
              <a:t>,</a:t>
            </a:r>
            <a:r>
              <a:rPr dirty="0" sz="2100" spc="20" i="1">
                <a:latin typeface="Arial"/>
                <a:cs typeface="Arial"/>
              </a:rPr>
              <a:t>Y</a:t>
            </a:r>
            <a:r>
              <a:rPr dirty="0" sz="2100" spc="-265" i="1">
                <a:latin typeface="Arial"/>
                <a:cs typeface="Arial"/>
              </a:rPr>
              <a:t> </a:t>
            </a:r>
            <a:r>
              <a:rPr dirty="0" sz="2100" spc="-5">
                <a:latin typeface="Arial"/>
                <a:cs typeface="Arial"/>
              </a:rPr>
              <a:t>)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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10">
                <a:latin typeface="Arial"/>
                <a:cs typeface="Arial"/>
              </a:rPr>
              <a:t>((</a:t>
            </a:r>
            <a:r>
              <a:rPr dirty="0" sz="2100" spc="-335">
                <a:latin typeface="Arial"/>
                <a:cs typeface="Arial"/>
              </a:rPr>
              <a:t> </a:t>
            </a:r>
            <a:r>
              <a:rPr dirty="0" sz="2100" spc="-5" i="1">
                <a:latin typeface="Arial"/>
                <a:cs typeface="Arial"/>
              </a:rPr>
              <a:t>X</a:t>
            </a:r>
            <a:r>
              <a:rPr dirty="0" sz="2100" spc="70" i="1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4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5">
                <a:latin typeface="Arial"/>
                <a:cs typeface="Arial"/>
              </a:rPr>
              <a:t>(</a:t>
            </a:r>
            <a:r>
              <a:rPr dirty="0" sz="2100" spc="-335">
                <a:latin typeface="Arial"/>
                <a:cs typeface="Arial"/>
              </a:rPr>
              <a:t> </a:t>
            </a:r>
            <a:r>
              <a:rPr dirty="0" sz="2100" spc="-5" i="1">
                <a:latin typeface="Arial"/>
                <a:cs typeface="Arial"/>
              </a:rPr>
              <a:t>X</a:t>
            </a:r>
            <a:r>
              <a:rPr dirty="0" sz="2100" spc="-300" i="1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))(</a:t>
            </a:r>
            <a:r>
              <a:rPr dirty="0" sz="2100" spc="-45" i="1">
                <a:latin typeface="Arial"/>
                <a:cs typeface="Arial"/>
              </a:rPr>
              <a:t>Y</a:t>
            </a:r>
            <a:r>
              <a:rPr dirty="0" sz="2100" spc="105" i="1">
                <a:latin typeface="Arial"/>
                <a:cs typeface="Arial"/>
              </a:rPr>
              <a:t> </a:t>
            </a:r>
            <a:r>
              <a:rPr dirty="0" sz="2100" spc="-5">
                <a:latin typeface="Symbol"/>
                <a:cs typeface="Symbol"/>
              </a:rPr>
              <a:t></a:t>
            </a:r>
            <a:r>
              <a:rPr dirty="0" sz="2100" spc="-145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Calibri"/>
                <a:cs typeface="Calibri"/>
              </a:rPr>
              <a:t>E</a:t>
            </a:r>
            <a:r>
              <a:rPr dirty="0" sz="2100" spc="-175" b="1">
                <a:latin typeface="Calibri"/>
                <a:cs typeface="Calibri"/>
              </a:rPr>
              <a:t> </a:t>
            </a:r>
            <a:r>
              <a:rPr dirty="0" sz="2100" spc="-75">
                <a:latin typeface="Arial"/>
                <a:cs typeface="Arial"/>
              </a:rPr>
              <a:t>(</a:t>
            </a:r>
            <a:r>
              <a:rPr dirty="0" sz="2100" spc="-75" i="1">
                <a:latin typeface="Arial"/>
                <a:cs typeface="Arial"/>
              </a:rPr>
              <a:t>Y</a:t>
            </a:r>
            <a:r>
              <a:rPr dirty="0" sz="2100" spc="-265" i="1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)))</a:t>
            </a:r>
            <a:endParaRPr sz="2100">
              <a:latin typeface="Arial"/>
              <a:cs typeface="Arial"/>
            </a:endParaRPr>
          </a:p>
          <a:p>
            <a:pPr marL="1666239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Calibri"/>
                <a:cs typeface="Calibri"/>
              </a:rPr>
              <a:t>et on appel coeﬃcient de </a:t>
            </a:r>
            <a:r>
              <a:rPr dirty="0" sz="1800" spc="-5">
                <a:latin typeface="Calibri"/>
                <a:cs typeface="Calibri"/>
              </a:rPr>
              <a:t>corrélation </a:t>
            </a:r>
            <a:r>
              <a:rPr dirty="0" sz="1800">
                <a:latin typeface="Calibri"/>
                <a:cs typeface="Calibri"/>
              </a:rPr>
              <a:t>linéaire de X et de Y la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quantité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4685" y="2813880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 h="0">
                <a:moveTo>
                  <a:pt x="0" y="0"/>
                </a:moveTo>
                <a:lnTo>
                  <a:pt x="1016591" y="0"/>
                </a:lnTo>
              </a:path>
            </a:pathLst>
          </a:custGeom>
          <a:ln w="118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29514" y="2481047"/>
            <a:ext cx="103124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5">
                <a:latin typeface="Arial"/>
                <a:cs typeface="Arial"/>
              </a:rPr>
              <a:t>cov(</a:t>
            </a:r>
            <a:r>
              <a:rPr dirty="0" sz="1900" spc="-340">
                <a:latin typeface="Arial"/>
                <a:cs typeface="Arial"/>
              </a:rPr>
              <a:t> </a:t>
            </a:r>
            <a:r>
              <a:rPr dirty="0" sz="1900" spc="20" i="1">
                <a:latin typeface="Arial"/>
                <a:cs typeface="Arial"/>
              </a:rPr>
              <a:t>X</a:t>
            </a:r>
            <a:r>
              <a:rPr dirty="0" sz="1900" spc="20">
                <a:latin typeface="Arial"/>
                <a:cs typeface="Arial"/>
              </a:rPr>
              <a:t>,</a:t>
            </a:r>
            <a:r>
              <a:rPr dirty="0" sz="1900" spc="20" i="1">
                <a:latin typeface="Arial"/>
                <a:cs typeface="Arial"/>
              </a:rPr>
              <a:t>Y</a:t>
            </a:r>
            <a:r>
              <a:rPr dirty="0" sz="1900" spc="-280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3460" y="2808144"/>
            <a:ext cx="56134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5" i="1">
                <a:latin typeface="Symbol"/>
                <a:cs typeface="Symbol"/>
              </a:rPr>
              <a:t></a:t>
            </a:r>
            <a:r>
              <a:rPr dirty="0" sz="2000" spc="-315" i="1">
                <a:latin typeface="Times New Roman"/>
                <a:cs typeface="Times New Roman"/>
              </a:rPr>
              <a:t> </a:t>
            </a:r>
            <a:r>
              <a:rPr dirty="0" baseline="-25252" sz="1650" spc="37" i="1">
                <a:latin typeface="Arial"/>
                <a:cs typeface="Arial"/>
              </a:rPr>
              <a:t>X</a:t>
            </a:r>
            <a:r>
              <a:rPr dirty="0" sz="2000" spc="25" i="1">
                <a:latin typeface="Symbol"/>
                <a:cs typeface="Symbol"/>
              </a:rPr>
              <a:t></a:t>
            </a:r>
            <a:r>
              <a:rPr dirty="0" baseline="-25252" sz="1650" spc="37" i="1">
                <a:latin typeface="Arial"/>
                <a:cs typeface="Arial"/>
              </a:rPr>
              <a:t>Y</a:t>
            </a:r>
            <a:endParaRPr baseline="-25252"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725" y="2684629"/>
            <a:ext cx="64389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baseline="13888" sz="3000" spc="60" i="1">
                <a:latin typeface="Symbol"/>
                <a:cs typeface="Symbol"/>
              </a:rPr>
              <a:t></a:t>
            </a:r>
            <a:r>
              <a:rPr dirty="0" sz="1100" spc="40" i="1">
                <a:latin typeface="Arial"/>
                <a:cs typeface="Arial"/>
              </a:rPr>
              <a:t>X </a:t>
            </a:r>
            <a:r>
              <a:rPr dirty="0" sz="1100" spc="-65">
                <a:latin typeface="Arial"/>
                <a:cs typeface="Arial"/>
              </a:rPr>
              <a:t>,</a:t>
            </a:r>
            <a:r>
              <a:rPr dirty="0" sz="1100" spc="-65" i="1">
                <a:latin typeface="Arial"/>
                <a:cs typeface="Arial"/>
              </a:rPr>
              <a:t>Y</a:t>
            </a:r>
            <a:r>
              <a:rPr dirty="0" sz="1100" spc="25" i="1">
                <a:latin typeface="Arial"/>
                <a:cs typeface="Arial"/>
              </a:rPr>
              <a:t> </a:t>
            </a:r>
            <a:r>
              <a:rPr dirty="0" baseline="14619" sz="2850" spc="-7">
                <a:latin typeface="Symbol"/>
                <a:cs typeface="Symbol"/>
              </a:rPr>
              <a:t></a:t>
            </a:r>
            <a:endParaRPr baseline="14619" sz="28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2672" y="3570678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409"/>
                </a:lnTo>
              </a:path>
            </a:pathLst>
          </a:custGeom>
          <a:ln w="98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7091" y="3570678"/>
            <a:ext cx="0" cy="243840"/>
          </a:xfrm>
          <a:custGeom>
            <a:avLst/>
            <a:gdLst/>
            <a:ahLst/>
            <a:cxnLst/>
            <a:rect l="l" t="t" r="r" b="b"/>
            <a:pathLst>
              <a:path w="0" h="243839">
                <a:moveTo>
                  <a:pt x="0" y="0"/>
                </a:moveTo>
                <a:lnTo>
                  <a:pt x="0" y="243409"/>
                </a:lnTo>
              </a:path>
            </a:pathLst>
          </a:custGeom>
          <a:ln w="98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4097" y="3523869"/>
            <a:ext cx="2383790" cy="274955"/>
          </a:xfrm>
          <a:custGeom>
            <a:avLst/>
            <a:gdLst/>
            <a:ahLst/>
            <a:cxnLst/>
            <a:rect l="l" t="t" r="r" b="b"/>
            <a:pathLst>
              <a:path w="2383790" h="274954">
                <a:moveTo>
                  <a:pt x="0" y="185164"/>
                </a:moveTo>
                <a:lnTo>
                  <a:pt x="20309" y="170596"/>
                </a:lnTo>
                <a:lnTo>
                  <a:pt x="68732" y="274625"/>
                </a:lnTo>
                <a:lnTo>
                  <a:pt x="121864" y="0"/>
                </a:lnTo>
                <a:lnTo>
                  <a:pt x="2383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32539" y="3519195"/>
            <a:ext cx="2385060" cy="279400"/>
          </a:xfrm>
          <a:custGeom>
            <a:avLst/>
            <a:gdLst/>
            <a:ahLst/>
            <a:cxnLst/>
            <a:rect l="l" t="t" r="r" b="b"/>
            <a:pathLst>
              <a:path w="2385059" h="279400">
                <a:moveTo>
                  <a:pt x="34758" y="182562"/>
                </a:moveTo>
                <a:lnTo>
                  <a:pt x="16662" y="182562"/>
                </a:lnTo>
                <a:lnTo>
                  <a:pt x="65608" y="279298"/>
                </a:lnTo>
                <a:lnTo>
                  <a:pt x="75501" y="279298"/>
                </a:lnTo>
                <a:lnTo>
                  <a:pt x="80227" y="254850"/>
                </a:lnTo>
                <a:lnTo>
                  <a:pt x="70294" y="254850"/>
                </a:lnTo>
                <a:lnTo>
                  <a:pt x="34758" y="182562"/>
                </a:lnTo>
                <a:close/>
              </a:path>
              <a:path w="2385059" h="279400">
                <a:moveTo>
                  <a:pt x="2384958" y="0"/>
                </a:moveTo>
                <a:lnTo>
                  <a:pt x="119773" y="0"/>
                </a:lnTo>
                <a:lnTo>
                  <a:pt x="70294" y="254850"/>
                </a:lnTo>
                <a:lnTo>
                  <a:pt x="80227" y="254850"/>
                </a:lnTo>
                <a:lnTo>
                  <a:pt x="127584" y="9867"/>
                </a:lnTo>
                <a:lnTo>
                  <a:pt x="2384958" y="9867"/>
                </a:lnTo>
                <a:lnTo>
                  <a:pt x="2384958" y="0"/>
                </a:lnTo>
                <a:close/>
              </a:path>
              <a:path w="2385059" h="279400">
                <a:moveTo>
                  <a:pt x="27597" y="167995"/>
                </a:moveTo>
                <a:lnTo>
                  <a:pt x="0" y="187236"/>
                </a:lnTo>
                <a:lnTo>
                  <a:pt x="3644" y="192443"/>
                </a:lnTo>
                <a:lnTo>
                  <a:pt x="16662" y="182562"/>
                </a:lnTo>
                <a:lnTo>
                  <a:pt x="34758" y="182562"/>
                </a:lnTo>
                <a:lnTo>
                  <a:pt x="27597" y="167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58866" y="3860436"/>
            <a:ext cx="617220" cy="297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Symbol"/>
                <a:cs typeface="Symbol"/>
              </a:rPr>
              <a:t></a:t>
            </a:r>
            <a:r>
              <a:rPr dirty="0" sz="1550" spc="-150">
                <a:latin typeface="Times New Roman"/>
                <a:cs typeface="Times New Roman"/>
              </a:rPr>
              <a:t> </a:t>
            </a:r>
            <a:r>
              <a:rPr dirty="0" sz="1650" spc="-45" i="1">
                <a:latin typeface="Symbol"/>
                <a:cs typeface="Symbol"/>
              </a:rPr>
              <a:t></a:t>
            </a:r>
            <a:r>
              <a:rPr dirty="0" sz="1650" spc="-215" i="1">
                <a:latin typeface="Times New Roman"/>
                <a:cs typeface="Times New Roman"/>
              </a:rPr>
              <a:t> </a:t>
            </a:r>
            <a:r>
              <a:rPr dirty="0" baseline="-24691" sz="1350" spc="37" i="1">
                <a:latin typeface="Arial"/>
                <a:cs typeface="Arial"/>
              </a:rPr>
              <a:t>X</a:t>
            </a:r>
            <a:r>
              <a:rPr dirty="0" sz="1650" spc="25" i="1">
                <a:latin typeface="Symbol"/>
                <a:cs typeface="Symbol"/>
              </a:rPr>
              <a:t></a:t>
            </a:r>
            <a:r>
              <a:rPr dirty="0" baseline="-24691" sz="1350" spc="37" i="1">
                <a:latin typeface="Arial"/>
                <a:cs typeface="Arial"/>
              </a:rPr>
              <a:t>Y</a:t>
            </a:r>
            <a:endParaRPr baseline="-24691"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8251" y="3186684"/>
            <a:ext cx="7466330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latin typeface="Calibri"/>
                <a:cs typeface="Calibri"/>
              </a:rPr>
              <a:t>Remarque 22: </a:t>
            </a:r>
            <a:r>
              <a:rPr dirty="0" sz="1800">
                <a:latin typeface="Calibri"/>
                <a:cs typeface="Calibri"/>
              </a:rPr>
              <a:t>D’après </a:t>
            </a:r>
            <a:r>
              <a:rPr dirty="0" sz="1800" spc="-5">
                <a:latin typeface="Calibri"/>
                <a:cs typeface="Calibri"/>
              </a:rPr>
              <a:t>l’équation </a:t>
            </a:r>
            <a:r>
              <a:rPr dirty="0" sz="1800">
                <a:latin typeface="Calibri"/>
                <a:cs typeface="Calibri"/>
              </a:rPr>
              <a:t>de Cauchy –Schwartz, on 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542415">
              <a:lnSpc>
                <a:spcPct val="100000"/>
              </a:lnSpc>
              <a:spcBef>
                <a:spcPts val="665"/>
              </a:spcBef>
              <a:tabLst>
                <a:tab pos="5202555" algn="l"/>
              </a:tabLst>
            </a:pPr>
            <a:r>
              <a:rPr dirty="0" sz="1550" spc="15">
                <a:latin typeface="Arial"/>
                <a:cs typeface="Arial"/>
              </a:rPr>
              <a:t>cov(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X</a:t>
            </a:r>
            <a:r>
              <a:rPr dirty="0" sz="1550" spc="30">
                <a:latin typeface="Arial"/>
                <a:cs typeface="Arial"/>
              </a:rPr>
              <a:t>,</a:t>
            </a:r>
            <a:r>
              <a:rPr dirty="0" sz="1550" spc="30" i="1">
                <a:latin typeface="Arial"/>
                <a:cs typeface="Arial"/>
              </a:rPr>
              <a:t>Y</a:t>
            </a:r>
            <a:r>
              <a:rPr dirty="0" sz="1550" spc="-185" i="1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)</a:t>
            </a:r>
            <a:r>
              <a:rPr dirty="0" sz="1550" spc="170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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20" b="1">
                <a:latin typeface="Calibri"/>
                <a:cs typeface="Calibri"/>
              </a:rPr>
              <a:t> </a:t>
            </a:r>
            <a:r>
              <a:rPr dirty="0" sz="1550">
                <a:latin typeface="Arial"/>
                <a:cs typeface="Arial"/>
              </a:rPr>
              <a:t>(|</a:t>
            </a:r>
            <a:r>
              <a:rPr dirty="0" sz="1550" spc="-180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(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X</a:t>
            </a:r>
            <a:r>
              <a:rPr dirty="0" sz="1550" spc="75" i="1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</a:t>
            </a:r>
            <a:r>
              <a:rPr dirty="0" sz="1550" spc="-100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20" b="1">
                <a:latin typeface="Calibri"/>
                <a:cs typeface="Calibri"/>
              </a:rPr>
              <a:t> </a:t>
            </a:r>
            <a:r>
              <a:rPr dirty="0" sz="1550" spc="5">
                <a:latin typeface="Arial"/>
                <a:cs typeface="Arial"/>
              </a:rPr>
              <a:t>(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X</a:t>
            </a:r>
            <a:r>
              <a:rPr dirty="0" sz="1550" spc="-210" i="1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))(</a:t>
            </a:r>
            <a:r>
              <a:rPr dirty="0" sz="1550" spc="-25" i="1">
                <a:latin typeface="Arial"/>
                <a:cs typeface="Arial"/>
              </a:rPr>
              <a:t>Y</a:t>
            </a:r>
            <a:r>
              <a:rPr dirty="0" sz="1550" spc="100" i="1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</a:t>
            </a:r>
            <a:r>
              <a:rPr dirty="0" sz="1550" spc="-100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25" b="1">
                <a:latin typeface="Calibri"/>
                <a:cs typeface="Calibri"/>
              </a:rPr>
              <a:t> </a:t>
            </a:r>
            <a:r>
              <a:rPr dirty="0" sz="1550" spc="-40">
                <a:latin typeface="Arial"/>
                <a:cs typeface="Arial"/>
              </a:rPr>
              <a:t>(</a:t>
            </a:r>
            <a:r>
              <a:rPr dirty="0" sz="1550" spc="-40" i="1">
                <a:latin typeface="Arial"/>
                <a:cs typeface="Arial"/>
              </a:rPr>
              <a:t>Y</a:t>
            </a:r>
            <a:r>
              <a:rPr dirty="0" sz="1550" spc="-185" i="1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))</a:t>
            </a:r>
            <a:r>
              <a:rPr dirty="0" sz="1550" spc="-195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|)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</a:t>
            </a:r>
            <a:r>
              <a:rPr dirty="0" sz="1550" spc="10">
                <a:latin typeface="Times New Roman"/>
                <a:cs typeface="Times New Roman"/>
              </a:rPr>
              <a:t>	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35" b="1">
                <a:latin typeface="Calibri"/>
                <a:cs typeface="Calibri"/>
              </a:rPr>
              <a:t> </a:t>
            </a:r>
            <a:r>
              <a:rPr dirty="0" sz="1550">
                <a:latin typeface="Arial"/>
                <a:cs typeface="Arial"/>
              </a:rPr>
              <a:t>((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X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</a:t>
            </a:r>
            <a:r>
              <a:rPr dirty="0" sz="1550" spc="-105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35" b="1">
                <a:latin typeface="Calibri"/>
                <a:cs typeface="Calibri"/>
              </a:rPr>
              <a:t> </a:t>
            </a:r>
            <a:r>
              <a:rPr dirty="0" sz="1550" spc="5">
                <a:latin typeface="Arial"/>
                <a:cs typeface="Arial"/>
              </a:rPr>
              <a:t>(</a:t>
            </a:r>
            <a:r>
              <a:rPr dirty="0" sz="1550" spc="-240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X</a:t>
            </a:r>
            <a:r>
              <a:rPr dirty="0" sz="1550" spc="-220" i="1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))</a:t>
            </a:r>
            <a:r>
              <a:rPr dirty="0" baseline="43209" sz="1350">
                <a:latin typeface="Arial"/>
                <a:cs typeface="Arial"/>
              </a:rPr>
              <a:t>2</a:t>
            </a:r>
            <a:r>
              <a:rPr dirty="0" sz="1550">
                <a:latin typeface="Arial"/>
                <a:cs typeface="Arial"/>
              </a:rPr>
              <a:t>(</a:t>
            </a:r>
            <a:r>
              <a:rPr dirty="0" sz="1550" i="1">
                <a:latin typeface="Arial"/>
                <a:cs typeface="Arial"/>
              </a:rPr>
              <a:t>Y</a:t>
            </a:r>
            <a:r>
              <a:rPr dirty="0" sz="1550" spc="85" i="1">
                <a:latin typeface="Arial"/>
                <a:cs typeface="Arial"/>
              </a:rPr>
              <a:t> </a:t>
            </a:r>
            <a:r>
              <a:rPr dirty="0" sz="1550" spc="10">
                <a:latin typeface="Symbol"/>
                <a:cs typeface="Symbol"/>
              </a:rPr>
              <a:t></a:t>
            </a:r>
            <a:r>
              <a:rPr dirty="0" sz="1550" spc="-105">
                <a:latin typeface="Times New Roman"/>
                <a:cs typeface="Times New Roman"/>
              </a:rPr>
              <a:t> </a:t>
            </a:r>
            <a:r>
              <a:rPr dirty="0" sz="1550" spc="10" b="1">
                <a:latin typeface="Calibri"/>
                <a:cs typeface="Calibri"/>
              </a:rPr>
              <a:t>E</a:t>
            </a:r>
            <a:r>
              <a:rPr dirty="0" sz="1550" spc="-135" b="1">
                <a:latin typeface="Calibri"/>
                <a:cs typeface="Calibri"/>
              </a:rPr>
              <a:t> </a:t>
            </a:r>
            <a:r>
              <a:rPr dirty="0" sz="1550" spc="-35">
                <a:latin typeface="Arial"/>
                <a:cs typeface="Arial"/>
              </a:rPr>
              <a:t>(</a:t>
            </a:r>
            <a:r>
              <a:rPr dirty="0" sz="1550" spc="-35" i="1">
                <a:latin typeface="Arial"/>
                <a:cs typeface="Arial"/>
              </a:rPr>
              <a:t>Y</a:t>
            </a:r>
            <a:r>
              <a:rPr dirty="0" sz="1550" spc="-200" i="1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))</a:t>
            </a:r>
            <a:r>
              <a:rPr dirty="0" baseline="43209" sz="1350" spc="7">
                <a:latin typeface="Arial"/>
                <a:cs typeface="Arial"/>
              </a:rPr>
              <a:t>2</a:t>
            </a:r>
            <a:r>
              <a:rPr dirty="0" baseline="43209" sz="1350" spc="-240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624" y="3999483"/>
            <a:ext cx="172275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Donc </a:t>
            </a:r>
            <a:r>
              <a:rPr dirty="0" baseline="1683" sz="2475" spc="22">
                <a:latin typeface="Symbol"/>
                <a:cs typeface="Symbol"/>
              </a:rPr>
              <a:t></a:t>
            </a:r>
            <a:r>
              <a:rPr dirty="0" baseline="1683" sz="2475" spc="22">
                <a:latin typeface="Arial"/>
                <a:cs typeface="Arial"/>
              </a:rPr>
              <a:t>1 </a:t>
            </a:r>
            <a:r>
              <a:rPr dirty="0" baseline="1683" sz="2475" spc="30">
                <a:latin typeface="Symbol"/>
                <a:cs typeface="Symbol"/>
              </a:rPr>
              <a:t></a:t>
            </a:r>
            <a:r>
              <a:rPr dirty="0" baseline="1683" sz="2475" spc="30">
                <a:latin typeface="Times New Roman"/>
                <a:cs typeface="Times New Roman"/>
              </a:rPr>
              <a:t> </a:t>
            </a:r>
            <a:r>
              <a:rPr dirty="0" baseline="1587" sz="2625" spc="82" i="1">
                <a:latin typeface="Symbol"/>
                <a:cs typeface="Symbol"/>
              </a:rPr>
              <a:t></a:t>
            </a:r>
            <a:r>
              <a:rPr dirty="0" baseline="-23391" sz="1425" spc="82" i="1">
                <a:latin typeface="Arial"/>
                <a:cs typeface="Arial"/>
              </a:rPr>
              <a:t>X </a:t>
            </a:r>
            <a:r>
              <a:rPr dirty="0" baseline="-23391" sz="1425" spc="-67">
                <a:latin typeface="Arial"/>
                <a:cs typeface="Arial"/>
              </a:rPr>
              <a:t>,</a:t>
            </a:r>
            <a:r>
              <a:rPr dirty="0" baseline="-23391" sz="1425" spc="-67" i="1">
                <a:latin typeface="Arial"/>
                <a:cs typeface="Arial"/>
              </a:rPr>
              <a:t>Y  </a:t>
            </a:r>
            <a:r>
              <a:rPr dirty="0" baseline="1683" sz="2475" spc="30">
                <a:latin typeface="Symbol"/>
                <a:cs typeface="Symbol"/>
              </a:rPr>
              <a:t></a:t>
            </a:r>
            <a:r>
              <a:rPr dirty="0" baseline="1683" sz="2475" spc="-480">
                <a:latin typeface="Times New Roman"/>
                <a:cs typeface="Times New Roman"/>
              </a:rPr>
              <a:t> </a:t>
            </a:r>
            <a:r>
              <a:rPr dirty="0" baseline="1683" sz="2475" spc="30">
                <a:latin typeface="Arial"/>
                <a:cs typeface="Arial"/>
              </a:rPr>
              <a:t>1</a:t>
            </a:r>
            <a:endParaRPr baseline="1683" sz="24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244" y="4482833"/>
            <a:ext cx="7976870" cy="151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Soient X et Y deux </a:t>
            </a:r>
            <a:r>
              <a:rPr dirty="0" sz="1800" spc="-5">
                <a:latin typeface="Calibri"/>
                <a:cs typeface="Calibri"/>
              </a:rPr>
              <a:t>VAs </a:t>
            </a:r>
            <a:r>
              <a:rPr dirty="0" sz="1800">
                <a:latin typeface="Calibri"/>
                <a:cs typeface="Calibri"/>
              </a:rPr>
              <a:t>réelles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 moment d’ordre 2.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  <a:p>
            <a:pPr marL="2901315">
              <a:lnSpc>
                <a:spcPct val="100000"/>
              </a:lnSpc>
              <a:spcBef>
                <a:spcPts val="775"/>
              </a:spcBef>
            </a:pPr>
            <a:r>
              <a:rPr dirty="0" sz="1800" spc="20">
                <a:latin typeface="Arial"/>
                <a:cs typeface="Arial"/>
              </a:rPr>
              <a:t>cov(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35" i="1">
                <a:latin typeface="Arial"/>
                <a:cs typeface="Arial"/>
              </a:rPr>
              <a:t>X</a:t>
            </a:r>
            <a:r>
              <a:rPr dirty="0" sz="1800" spc="35">
                <a:latin typeface="Arial"/>
                <a:cs typeface="Arial"/>
              </a:rPr>
              <a:t>,</a:t>
            </a:r>
            <a:r>
              <a:rPr dirty="0" sz="1800" spc="35" i="1">
                <a:latin typeface="Arial"/>
                <a:cs typeface="Arial"/>
              </a:rPr>
              <a:t>Y</a:t>
            </a:r>
            <a:r>
              <a:rPr dirty="0" sz="1800" spc="-220" i="1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)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Calibri"/>
                <a:cs typeface="Calibri"/>
              </a:rPr>
              <a:t>E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 spc="10">
                <a:latin typeface="Arial"/>
                <a:cs typeface="Arial"/>
              </a:rPr>
              <a:t>(</a:t>
            </a:r>
            <a:r>
              <a:rPr dirty="0" sz="1800" spc="-280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XY</a:t>
            </a:r>
            <a:r>
              <a:rPr dirty="0" sz="1800" spc="-220" i="1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)</a:t>
            </a:r>
            <a:r>
              <a:rPr dirty="0" sz="1800" spc="-195">
                <a:latin typeface="Arial"/>
                <a:cs typeface="Arial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Calibri"/>
                <a:cs typeface="Calibri"/>
              </a:rPr>
              <a:t>E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 spc="10">
                <a:latin typeface="Arial"/>
                <a:cs typeface="Arial"/>
              </a:rPr>
              <a:t>(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X</a:t>
            </a:r>
            <a:r>
              <a:rPr dirty="0" sz="1800" spc="-245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)</a:t>
            </a:r>
            <a:r>
              <a:rPr dirty="0" sz="1800" spc="-5" b="1">
                <a:latin typeface="Calibri"/>
                <a:cs typeface="Calibri"/>
              </a:rPr>
              <a:t>E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 spc="-45">
                <a:latin typeface="Arial"/>
                <a:cs typeface="Arial"/>
              </a:rPr>
              <a:t>(</a:t>
            </a:r>
            <a:r>
              <a:rPr dirty="0" sz="1800" spc="-45" i="1">
                <a:latin typeface="Arial"/>
                <a:cs typeface="Arial"/>
              </a:rPr>
              <a:t>Y</a:t>
            </a:r>
            <a:r>
              <a:rPr dirty="0" sz="1800" spc="-220" i="1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901315">
              <a:lnSpc>
                <a:spcPct val="100000"/>
              </a:lnSpc>
              <a:spcBef>
                <a:spcPts val="585"/>
              </a:spcBef>
            </a:pPr>
            <a:r>
              <a:rPr dirty="0" sz="1800" spc="20">
                <a:latin typeface="Arial"/>
                <a:cs typeface="Arial"/>
              </a:rPr>
              <a:t>cov(</a:t>
            </a:r>
            <a:r>
              <a:rPr dirty="0" sz="1800" spc="-290">
                <a:latin typeface="Arial"/>
                <a:cs typeface="Arial"/>
              </a:rPr>
              <a:t> </a:t>
            </a:r>
            <a:r>
              <a:rPr dirty="0" sz="1800" spc="70" i="1">
                <a:latin typeface="Arial"/>
                <a:cs typeface="Arial"/>
              </a:rPr>
              <a:t>X</a:t>
            </a:r>
            <a:r>
              <a:rPr dirty="0" sz="1800" spc="70">
                <a:latin typeface="Arial"/>
                <a:cs typeface="Arial"/>
              </a:rPr>
              <a:t>,</a:t>
            </a:r>
            <a:r>
              <a:rPr dirty="0" sz="1800" spc="-215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X</a:t>
            </a:r>
            <a:r>
              <a:rPr dirty="0" sz="1800" spc="-250" i="1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)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80" b="1">
                <a:latin typeface="Calibri"/>
                <a:cs typeface="Calibri"/>
              </a:rPr>
              <a:t>V</a:t>
            </a:r>
            <a:r>
              <a:rPr dirty="0" sz="1800" spc="80">
                <a:latin typeface="Arial"/>
                <a:cs typeface="Arial"/>
              </a:rPr>
              <a:t>(</a:t>
            </a:r>
            <a:r>
              <a:rPr dirty="0" sz="1800" spc="-285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X</a:t>
            </a:r>
            <a:r>
              <a:rPr dirty="0" sz="1800" spc="-254" i="1">
                <a:latin typeface="Arial"/>
                <a:cs typeface="Arial"/>
              </a:rPr>
              <a:t> </a:t>
            </a:r>
            <a:r>
              <a:rPr dirty="0" sz="1800" spc="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164590">
              <a:lnSpc>
                <a:spcPct val="100000"/>
              </a:lnSpc>
              <a:spcBef>
                <a:spcPts val="1795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Démonstration</a:t>
            </a:r>
            <a:r>
              <a:rPr dirty="0" sz="18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?????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39" y="4066019"/>
            <a:ext cx="8978900" cy="137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2855" marR="5080" indent="-124015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sz="1800" spc="-5">
                <a:latin typeface="Calibri"/>
                <a:cs typeface="Calibri"/>
              </a:rPr>
              <a:t>(Ω,</a:t>
            </a:r>
            <a:r>
              <a:rPr dirty="0" sz="1800" spc="-5" b="1">
                <a:latin typeface="Arial"/>
                <a:cs typeface="Arial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un espace probabilisé fondamental et soit X une VA réelles déﬁnie sur  Ω. On appel </a:t>
            </a:r>
            <a:r>
              <a:rPr dirty="0" sz="1800" spc="-5">
                <a:latin typeface="Calibri"/>
                <a:cs typeface="Calibri"/>
              </a:rPr>
              <a:t>fonction caractéristique </a:t>
            </a:r>
            <a:r>
              <a:rPr dirty="0" sz="1800">
                <a:latin typeface="Calibri"/>
                <a:cs typeface="Calibri"/>
              </a:rPr>
              <a:t>de X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Φ(X) déﬁnie sur 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>
                <a:latin typeface="Calibri"/>
                <a:cs typeface="Calibri"/>
              </a:rPr>
              <a:t>par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09570">
              <a:lnSpc>
                <a:spcPts val="2115"/>
              </a:lnSpc>
              <a:spcBef>
                <a:spcPts val="1580"/>
              </a:spcBef>
              <a:tabLst>
                <a:tab pos="3970654" algn="l"/>
                <a:tab pos="5703570" algn="l"/>
              </a:tabLst>
            </a:pPr>
            <a:r>
              <a:rPr dirty="0" sz="2100" spc="-5">
                <a:latin typeface="Symbol"/>
                <a:cs typeface="Symbol"/>
              </a:rPr>
              <a:t></a:t>
            </a:r>
            <a:r>
              <a:rPr dirty="0" sz="2150" spc="-5" i="1">
                <a:latin typeface="Symbol"/>
                <a:cs typeface="Symbol"/>
              </a:rPr>
              <a:t></a:t>
            </a:r>
            <a:r>
              <a:rPr dirty="0" sz="2150" spc="95" i="1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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850">
                <a:latin typeface="Calibri"/>
                <a:cs typeface="Calibri"/>
              </a:rPr>
              <a:t>!	</a:t>
            </a:r>
            <a:r>
              <a:rPr dirty="0" sz="2100" spc="40">
                <a:latin typeface="Symbol"/>
                <a:cs typeface="Symbol"/>
              </a:rPr>
              <a:t></a:t>
            </a:r>
            <a:r>
              <a:rPr dirty="0" baseline="-32407" sz="1800" spc="60" i="1">
                <a:latin typeface="Arial"/>
                <a:cs typeface="Arial"/>
              </a:rPr>
              <a:t>X </a:t>
            </a:r>
            <a:r>
              <a:rPr dirty="0" baseline="-7142" sz="5250" spc="-405">
                <a:latin typeface="Symbol"/>
                <a:cs typeface="Symbol"/>
              </a:rPr>
              <a:t></a:t>
            </a:r>
            <a:r>
              <a:rPr dirty="0" sz="2150" spc="-270" i="1">
                <a:latin typeface="Symbol"/>
                <a:cs typeface="Symbol"/>
              </a:rPr>
              <a:t></a:t>
            </a:r>
            <a:r>
              <a:rPr dirty="0" baseline="-7142" sz="5250" spc="-405">
                <a:latin typeface="Symbol"/>
                <a:cs typeface="Symbol"/>
              </a:rPr>
              <a:t></a:t>
            </a:r>
            <a:r>
              <a:rPr dirty="0" baseline="-7142" sz="5250" spc="-690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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 spc="45" i="1">
                <a:latin typeface="Arial"/>
                <a:cs typeface="Arial"/>
              </a:rPr>
              <a:t>E</a:t>
            </a:r>
            <a:r>
              <a:rPr dirty="0" sz="2100" spc="45">
                <a:latin typeface="Arial"/>
                <a:cs typeface="Arial"/>
              </a:rPr>
              <a:t>[</a:t>
            </a:r>
            <a:r>
              <a:rPr dirty="0" sz="2100" spc="45" i="1">
                <a:latin typeface="Arial"/>
                <a:cs typeface="Arial"/>
              </a:rPr>
              <a:t>e	</a:t>
            </a:r>
            <a:r>
              <a:rPr dirty="0" sz="2100" spc="5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  <a:p>
            <a:pPr algn="ctr" marL="2078355">
              <a:lnSpc>
                <a:spcPts val="685"/>
              </a:lnSpc>
            </a:pPr>
            <a:r>
              <a:rPr dirty="0" sz="1200" spc="25" i="1">
                <a:latin typeface="Arial"/>
                <a:cs typeface="Arial"/>
              </a:rPr>
              <a:t>i</a:t>
            </a:r>
            <a:r>
              <a:rPr dirty="0" sz="1250" spc="-10" i="1">
                <a:latin typeface="Symbol"/>
                <a:cs typeface="Symbol"/>
              </a:rPr>
              <a:t>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28" y="1068844"/>
            <a:ext cx="8656320" cy="223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14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caractéristique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30175" marR="5080" indent="-103505">
              <a:lnSpc>
                <a:spcPts val="2100"/>
              </a:lnSpc>
              <a:buFont typeface="Arial"/>
              <a:buChar char="•"/>
              <a:tabLst>
                <a:tab pos="159385" algn="l"/>
              </a:tabLst>
            </a:pPr>
            <a:r>
              <a:rPr dirty="0" sz="1800">
                <a:latin typeface="Calibri"/>
                <a:cs typeface="Calibri"/>
              </a:rPr>
              <a:t>Après avoir déﬁnir l’espérance </a:t>
            </a:r>
            <a:r>
              <a:rPr dirty="0" sz="1800" spc="-5">
                <a:latin typeface="Calibri"/>
                <a:cs typeface="Calibri"/>
              </a:rPr>
              <a:t>mathématique, </a:t>
            </a:r>
            <a:r>
              <a:rPr dirty="0" sz="1800">
                <a:latin typeface="Calibri"/>
                <a:cs typeface="Calibri"/>
              </a:rPr>
              <a:t>on remarque qu’il est immédiat d’étendre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 </a:t>
            </a:r>
            <a:r>
              <a:rPr dirty="0" sz="1800" spc="-5">
                <a:latin typeface="Calibri"/>
                <a:cs typeface="Calibri"/>
              </a:rPr>
              <a:t>déﬁnition </a:t>
            </a:r>
            <a:r>
              <a:rPr dirty="0" sz="1800">
                <a:latin typeface="Calibri"/>
                <a:cs typeface="Calibri"/>
              </a:rPr>
              <a:t>de l’espérance à une VA à valeurs complexe Z = X+i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58750" indent="-132080">
              <a:lnSpc>
                <a:spcPts val="2039"/>
              </a:lnSpc>
              <a:buFont typeface="Arial"/>
              <a:buChar char="•"/>
              <a:tabLst>
                <a:tab pos="159385" algn="l"/>
              </a:tabLst>
            </a:pPr>
            <a:r>
              <a:rPr dirty="0" sz="1800">
                <a:latin typeface="Calibri"/>
                <a:cs typeface="Calibri"/>
              </a:rPr>
              <a:t>En eﬀet pour que Z </a:t>
            </a:r>
            <a:r>
              <a:rPr dirty="0" sz="1800" spc="-10">
                <a:latin typeface="Calibri"/>
                <a:cs typeface="Calibri"/>
              </a:rPr>
              <a:t>admette </a:t>
            </a:r>
            <a:r>
              <a:rPr dirty="0" sz="1800">
                <a:latin typeface="Calibri"/>
                <a:cs typeface="Calibri"/>
              </a:rPr>
              <a:t>un espérance, il suﬃt que les Vas X et Y le sont. Alors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 marR="669290">
              <a:lnSpc>
                <a:spcPts val="3180"/>
              </a:lnSpc>
            </a:pPr>
            <a:r>
              <a:rPr dirty="0" sz="2050" spc="5">
                <a:latin typeface="Calibri"/>
                <a:cs typeface="Calibri"/>
              </a:rPr>
              <a:t>E</a:t>
            </a:r>
            <a:r>
              <a:rPr dirty="0" sz="2050" spc="-50">
                <a:latin typeface="Calibri"/>
                <a:cs typeface="Calibri"/>
              </a:rPr>
              <a:t> </a:t>
            </a:r>
            <a:r>
              <a:rPr dirty="0" baseline="-3030" sz="4125" spc="-104">
                <a:latin typeface="Symbol"/>
                <a:cs typeface="Symbol"/>
              </a:rPr>
              <a:t></a:t>
            </a:r>
            <a:r>
              <a:rPr dirty="0" sz="2050" spc="-70" i="1">
                <a:latin typeface="Arial"/>
                <a:cs typeface="Arial"/>
              </a:rPr>
              <a:t>Z</a:t>
            </a:r>
            <a:r>
              <a:rPr dirty="0" sz="2050" spc="-385" i="1">
                <a:latin typeface="Arial"/>
                <a:cs typeface="Arial"/>
              </a:rPr>
              <a:t> </a:t>
            </a:r>
            <a:r>
              <a:rPr dirty="0" baseline="-3030" sz="4125" spc="-315">
                <a:latin typeface="Symbol"/>
                <a:cs typeface="Symbol"/>
              </a:rPr>
              <a:t></a:t>
            </a:r>
            <a:r>
              <a:rPr dirty="0" baseline="-3030" sz="4125" spc="-40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Symbol"/>
                <a:cs typeface="Symbol"/>
              </a:rPr>
              <a:t>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Calibri"/>
                <a:cs typeface="Calibri"/>
              </a:rPr>
              <a:t>E</a:t>
            </a:r>
            <a:r>
              <a:rPr dirty="0" sz="2050" spc="-45">
                <a:latin typeface="Calibri"/>
                <a:cs typeface="Calibri"/>
              </a:rPr>
              <a:t> </a:t>
            </a:r>
            <a:r>
              <a:rPr dirty="0" baseline="-3030" sz="4125" spc="-315">
                <a:latin typeface="Symbol"/>
                <a:cs typeface="Symbol"/>
              </a:rPr>
              <a:t></a:t>
            </a:r>
            <a:r>
              <a:rPr dirty="0" baseline="-3030" sz="4125" spc="-660">
                <a:latin typeface="Times New Roman"/>
                <a:cs typeface="Times New Roman"/>
              </a:rPr>
              <a:t> </a:t>
            </a:r>
            <a:r>
              <a:rPr dirty="0" sz="2050" spc="5" i="1">
                <a:latin typeface="Arial"/>
                <a:cs typeface="Arial"/>
              </a:rPr>
              <a:t>X</a:t>
            </a:r>
            <a:r>
              <a:rPr dirty="0" sz="2050" spc="-290" i="1">
                <a:latin typeface="Arial"/>
                <a:cs typeface="Arial"/>
              </a:rPr>
              <a:t> </a:t>
            </a:r>
            <a:r>
              <a:rPr dirty="0" baseline="-3030" sz="4125" spc="-315">
                <a:latin typeface="Symbol"/>
                <a:cs typeface="Symbol"/>
              </a:rPr>
              <a:t></a:t>
            </a:r>
            <a:r>
              <a:rPr dirty="0" baseline="-3030" sz="4125" spc="-58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Symbol"/>
                <a:cs typeface="Symbol"/>
              </a:rPr>
              <a:t></a:t>
            </a:r>
            <a:r>
              <a:rPr dirty="0" sz="2050" spc="-180">
                <a:latin typeface="Times New Roman"/>
                <a:cs typeface="Times New Roman"/>
              </a:rPr>
              <a:t> </a:t>
            </a:r>
            <a:r>
              <a:rPr dirty="0" sz="2050" spc="60" i="1">
                <a:latin typeface="Arial"/>
                <a:cs typeface="Arial"/>
              </a:rPr>
              <a:t>i</a:t>
            </a:r>
            <a:r>
              <a:rPr dirty="0" sz="2050" spc="60">
                <a:latin typeface="Calibri"/>
                <a:cs typeface="Calibri"/>
              </a:rPr>
              <a:t>E</a:t>
            </a:r>
            <a:r>
              <a:rPr dirty="0" sz="2050" spc="-40">
                <a:latin typeface="Calibri"/>
                <a:cs typeface="Calibri"/>
              </a:rPr>
              <a:t> </a:t>
            </a:r>
            <a:r>
              <a:rPr dirty="0" baseline="-3030" sz="4125" spc="-247">
                <a:latin typeface="Symbol"/>
                <a:cs typeface="Symbol"/>
              </a:rPr>
              <a:t></a:t>
            </a:r>
            <a:r>
              <a:rPr dirty="0" sz="2050" spc="-165" i="1">
                <a:latin typeface="Arial"/>
                <a:cs typeface="Arial"/>
              </a:rPr>
              <a:t>Y</a:t>
            </a:r>
            <a:r>
              <a:rPr dirty="0" sz="2050" spc="-254" i="1">
                <a:latin typeface="Arial"/>
                <a:cs typeface="Arial"/>
              </a:rPr>
              <a:t> </a:t>
            </a:r>
            <a:r>
              <a:rPr dirty="0" baseline="-3030" sz="4125" spc="-315">
                <a:latin typeface="Symbol"/>
                <a:cs typeface="Symbol"/>
              </a:rPr>
              <a:t></a:t>
            </a:r>
            <a:endParaRPr baseline="-3030" sz="41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244" y="3129914"/>
            <a:ext cx="8956675" cy="1131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2855" marR="5080" indent="-124015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dirty="0" sz="1800">
                <a:latin typeface="Calibri"/>
                <a:cs typeface="Calibri"/>
              </a:rPr>
              <a:t>Soit X et Y deux VA ayant la même </a:t>
            </a:r>
            <a:r>
              <a:rPr dirty="0" sz="1800" spc="-5">
                <a:latin typeface="Calibri"/>
                <a:cs typeface="Calibri"/>
              </a:rPr>
              <a:t>fonction caractéristique, </a:t>
            </a:r>
            <a:r>
              <a:rPr dirty="0" sz="1800">
                <a:latin typeface="Calibri"/>
                <a:cs typeface="Calibri"/>
              </a:rPr>
              <a:t>alors X et Y </a:t>
            </a:r>
            <a:r>
              <a:rPr dirty="0" sz="1800" spc="-10">
                <a:latin typeface="Calibri"/>
                <a:cs typeface="Calibri"/>
              </a:rPr>
              <a:t>admettent  </a:t>
            </a:r>
            <a:r>
              <a:rPr dirty="0" sz="1800">
                <a:latin typeface="Calibri"/>
                <a:cs typeface="Calibri"/>
              </a:rPr>
              <a:t>la même loi de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probabilité.</a:t>
            </a:r>
            <a:endParaRPr sz="1800">
              <a:latin typeface="Calibri"/>
              <a:cs typeface="Calibri"/>
            </a:endParaRPr>
          </a:p>
          <a:p>
            <a:pPr algn="ctr" marL="309880">
              <a:lnSpc>
                <a:spcPct val="100000"/>
              </a:lnSpc>
              <a:spcBef>
                <a:spcPts val="1565"/>
              </a:spcBef>
            </a:pPr>
            <a:r>
              <a:rPr dirty="0" sz="2200" spc="95">
                <a:latin typeface="Symbol"/>
                <a:cs typeface="Symbol"/>
              </a:rPr>
              <a:t></a:t>
            </a:r>
            <a:r>
              <a:rPr dirty="0" baseline="-26666" sz="1875" spc="142" i="1">
                <a:latin typeface="Arial"/>
                <a:cs typeface="Arial"/>
              </a:rPr>
              <a:t>X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Symbol"/>
                <a:cs typeface="Symbol"/>
              </a:rPr>
              <a:t></a:t>
            </a:r>
            <a:r>
              <a:rPr dirty="0" baseline="-26666" sz="1875" spc="-37" i="1">
                <a:latin typeface="Arial"/>
                <a:cs typeface="Arial"/>
              </a:rPr>
              <a:t>Y  </a:t>
            </a:r>
            <a:r>
              <a:rPr dirty="0" sz="2200" spc="10">
                <a:latin typeface="Symbol"/>
                <a:cs typeface="Symbol"/>
              </a:rPr>
              <a:t>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25" i="1">
                <a:latin typeface="Arial"/>
                <a:cs typeface="Arial"/>
              </a:rPr>
              <a:t>p</a:t>
            </a:r>
            <a:r>
              <a:rPr dirty="0" baseline="-26666" sz="1875" spc="37" i="1">
                <a:latin typeface="Arial"/>
                <a:cs typeface="Arial"/>
              </a:rPr>
              <a:t>X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 spc="-95" i="1">
                <a:latin typeface="Arial"/>
                <a:cs typeface="Arial"/>
              </a:rPr>
              <a:t>p</a:t>
            </a:r>
            <a:r>
              <a:rPr dirty="0" baseline="-26666" sz="1875" spc="-142" i="1">
                <a:latin typeface="Arial"/>
                <a:cs typeface="Arial"/>
              </a:rPr>
              <a:t>Y</a:t>
            </a:r>
            <a:endParaRPr baseline="-26666" sz="1875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28" y="1068844"/>
            <a:ext cx="5895340" cy="1144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14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caractéristique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014345">
              <a:lnSpc>
                <a:spcPts val="2115"/>
              </a:lnSpc>
              <a:spcBef>
                <a:spcPts val="1050"/>
              </a:spcBef>
              <a:tabLst>
                <a:tab pos="4074795" algn="l"/>
                <a:tab pos="5807075" algn="l"/>
              </a:tabLst>
            </a:pPr>
            <a:r>
              <a:rPr dirty="0" sz="2100" spc="5">
                <a:latin typeface="Symbol"/>
                <a:cs typeface="Symbol"/>
              </a:rPr>
              <a:t></a:t>
            </a:r>
            <a:r>
              <a:rPr dirty="0" sz="2150" spc="-15" i="1">
                <a:latin typeface="Symbol"/>
                <a:cs typeface="Symbol"/>
              </a:rPr>
              <a:t>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</a:t>
            </a:r>
            <a:r>
              <a:rPr dirty="0" sz="2100" spc="20">
                <a:latin typeface="Times New Roman"/>
                <a:cs typeface="Times New Roman"/>
              </a:rPr>
              <a:t> </a:t>
            </a:r>
            <a:r>
              <a:rPr dirty="0" sz="2100" spc="850">
                <a:latin typeface="Calibri"/>
                <a:cs typeface="Calibri"/>
              </a:rPr>
              <a:t>!</a:t>
            </a:r>
            <a:r>
              <a:rPr dirty="0" sz="2100">
                <a:latin typeface="Calibri"/>
                <a:cs typeface="Calibri"/>
              </a:rPr>
              <a:t>	</a:t>
            </a:r>
            <a:r>
              <a:rPr dirty="0" sz="2100" spc="50">
                <a:latin typeface="Symbol"/>
                <a:cs typeface="Symbol"/>
              </a:rPr>
              <a:t></a:t>
            </a:r>
            <a:r>
              <a:rPr dirty="0" baseline="-32407" sz="1800" spc="37" i="1">
                <a:latin typeface="Arial"/>
                <a:cs typeface="Arial"/>
              </a:rPr>
              <a:t>X</a:t>
            </a:r>
            <a:r>
              <a:rPr dirty="0" baseline="-32407" sz="1800" spc="-15" i="1">
                <a:latin typeface="Arial"/>
                <a:cs typeface="Arial"/>
              </a:rPr>
              <a:t> </a:t>
            </a:r>
            <a:r>
              <a:rPr dirty="0" baseline="-7142" sz="5250" spc="-750">
                <a:latin typeface="Symbol"/>
                <a:cs typeface="Symbol"/>
              </a:rPr>
              <a:t></a:t>
            </a:r>
            <a:r>
              <a:rPr dirty="0" sz="2150" spc="150" i="1">
                <a:latin typeface="Symbol"/>
                <a:cs typeface="Symbol"/>
              </a:rPr>
              <a:t></a:t>
            </a:r>
            <a:r>
              <a:rPr dirty="0" baseline="-7142" sz="5250" spc="-690">
                <a:latin typeface="Symbol"/>
                <a:cs typeface="Symbol"/>
              </a:rPr>
              <a:t></a:t>
            </a:r>
            <a:r>
              <a:rPr dirty="0" baseline="-7142" sz="5250" spc="-637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Symbol"/>
                <a:cs typeface="Symbol"/>
              </a:rPr>
              <a:t></a:t>
            </a:r>
            <a:r>
              <a:rPr dirty="0" sz="2100" spc="-75">
                <a:latin typeface="Times New Roman"/>
                <a:cs typeface="Times New Roman"/>
              </a:rPr>
              <a:t> </a:t>
            </a:r>
            <a:r>
              <a:rPr dirty="0" sz="2100" spc="114" i="1">
                <a:latin typeface="Arial"/>
                <a:cs typeface="Arial"/>
              </a:rPr>
              <a:t>E</a:t>
            </a:r>
            <a:r>
              <a:rPr dirty="0" sz="2100" spc="10">
                <a:latin typeface="Arial"/>
                <a:cs typeface="Arial"/>
              </a:rPr>
              <a:t>[</a:t>
            </a:r>
            <a:r>
              <a:rPr dirty="0" sz="2100" spc="10" i="1">
                <a:latin typeface="Arial"/>
                <a:cs typeface="Arial"/>
              </a:rPr>
              <a:t>e</a:t>
            </a:r>
            <a:r>
              <a:rPr dirty="0" sz="2100" i="1">
                <a:latin typeface="Arial"/>
                <a:cs typeface="Arial"/>
              </a:rPr>
              <a:t>	</a:t>
            </a:r>
            <a:r>
              <a:rPr dirty="0" sz="2100" spc="5">
                <a:latin typeface="Arial"/>
                <a:cs typeface="Arial"/>
              </a:rPr>
              <a:t>]</a:t>
            </a:r>
            <a:endParaRPr sz="2100">
              <a:latin typeface="Arial"/>
              <a:cs typeface="Arial"/>
            </a:endParaRPr>
          </a:p>
          <a:p>
            <a:pPr algn="r" marR="130810">
              <a:lnSpc>
                <a:spcPts val="685"/>
              </a:lnSpc>
            </a:pPr>
            <a:r>
              <a:rPr dirty="0" sz="1200" spc="25" i="1">
                <a:latin typeface="Arial"/>
                <a:cs typeface="Arial"/>
              </a:rPr>
              <a:t>i</a:t>
            </a:r>
            <a:r>
              <a:rPr dirty="0" sz="1250" spc="-10" i="1">
                <a:latin typeface="Symbol"/>
                <a:cs typeface="Symbol"/>
              </a:rPr>
              <a:t>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79326" y="2377577"/>
            <a:ext cx="2360295" cy="398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95">
                <a:latin typeface="Symbol"/>
                <a:cs typeface="Symbol"/>
              </a:rPr>
              <a:t></a:t>
            </a:r>
            <a:r>
              <a:rPr dirty="0" baseline="-26666" sz="1875" spc="142" i="1">
                <a:latin typeface="Arial"/>
                <a:cs typeface="Arial"/>
              </a:rPr>
              <a:t>X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Symbol"/>
                <a:cs typeface="Symbol"/>
              </a:rPr>
              <a:t></a:t>
            </a:r>
            <a:r>
              <a:rPr dirty="0" baseline="-26666" sz="1875" spc="-37" i="1">
                <a:latin typeface="Arial"/>
                <a:cs typeface="Arial"/>
              </a:rPr>
              <a:t>Y  </a:t>
            </a:r>
            <a:r>
              <a:rPr dirty="0" sz="2200" spc="10">
                <a:latin typeface="Symbol"/>
                <a:cs typeface="Symbol"/>
              </a:rPr>
              <a:t>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25" i="1">
                <a:latin typeface="Arial"/>
                <a:cs typeface="Arial"/>
              </a:rPr>
              <a:t>p</a:t>
            </a:r>
            <a:r>
              <a:rPr dirty="0" baseline="-26666" sz="1875" spc="37" i="1">
                <a:latin typeface="Arial"/>
                <a:cs typeface="Arial"/>
              </a:rPr>
              <a:t>X </a:t>
            </a:r>
            <a:r>
              <a:rPr dirty="0" sz="2200" spc="5">
                <a:latin typeface="Symbol"/>
                <a:cs typeface="Symbol"/>
              </a:rPr>
              <a:t>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 spc="-95" i="1">
                <a:latin typeface="Arial"/>
                <a:cs typeface="Arial"/>
              </a:rPr>
              <a:t>p</a:t>
            </a:r>
            <a:r>
              <a:rPr dirty="0" baseline="-26666" sz="1875" spc="-142" i="1">
                <a:latin typeface="Arial"/>
                <a:cs typeface="Arial"/>
              </a:rPr>
              <a:t>Y</a:t>
            </a:r>
            <a:endParaRPr baseline="-26666" sz="1875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35474" y="2289381"/>
            <a:ext cx="59499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5" i="1">
                <a:latin typeface="Arial"/>
                <a:cs typeface="Arial"/>
              </a:rPr>
              <a:t>n </a:t>
            </a:r>
            <a:r>
              <a:rPr dirty="0" sz="2100" spc="15">
                <a:latin typeface="Symbol"/>
                <a:cs typeface="Symbol"/>
              </a:rPr>
              <a:t></a:t>
            </a:r>
            <a:r>
              <a:rPr dirty="0" sz="2100" spc="-28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28" y="1068844"/>
            <a:ext cx="8956675" cy="1193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14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caractéristique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252855" marR="5080" indent="-124015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dirty="0" sz="1800">
                <a:latin typeface="Calibri"/>
                <a:cs typeface="Calibri"/>
              </a:rPr>
              <a:t>Soit X et Y deux VA ayant la même </a:t>
            </a:r>
            <a:r>
              <a:rPr dirty="0" sz="1800" spc="-5">
                <a:latin typeface="Calibri"/>
                <a:cs typeface="Calibri"/>
              </a:rPr>
              <a:t>fonction caractéristique, </a:t>
            </a:r>
            <a:r>
              <a:rPr dirty="0" sz="1800">
                <a:latin typeface="Calibri"/>
                <a:cs typeface="Calibri"/>
              </a:rPr>
              <a:t>alors X et Y </a:t>
            </a:r>
            <a:r>
              <a:rPr dirty="0" sz="1800" spc="-10">
                <a:latin typeface="Calibri"/>
                <a:cs typeface="Calibri"/>
              </a:rPr>
              <a:t>admettent  </a:t>
            </a:r>
            <a:r>
              <a:rPr dirty="0" sz="1800">
                <a:latin typeface="Calibri"/>
                <a:cs typeface="Calibri"/>
              </a:rPr>
              <a:t>la même loi de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probabilité.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54757" y="1746529"/>
            <a:ext cx="227838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</a:tabLst>
            </a:pPr>
            <a:r>
              <a:rPr dirty="0" sz="1800">
                <a:latin typeface="Calibri"/>
                <a:cs typeface="Calibri"/>
              </a:rPr>
              <a:t>k	, alors Φ</a:t>
            </a:r>
            <a:r>
              <a:rPr dirty="0" baseline="-20833" sz="1800">
                <a:latin typeface="Calibri"/>
                <a:cs typeface="Calibri"/>
              </a:rPr>
              <a:t>X </a:t>
            </a:r>
            <a:r>
              <a:rPr dirty="0" sz="1800">
                <a:latin typeface="Calibri"/>
                <a:cs typeface="Calibri"/>
              </a:rPr>
              <a:t>est k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28" y="1761769"/>
            <a:ext cx="6079490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4290" marR="5080" indent="-1291590">
              <a:lnSpc>
                <a:spcPts val="2100"/>
              </a:lnSpc>
              <a:buFont typeface="Arial"/>
              <a:buChar char="•"/>
              <a:tabLst>
                <a:tab pos="144780" algn="l"/>
                <a:tab pos="133350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Théorème:		</a:t>
            </a:r>
            <a:r>
              <a:rPr dirty="0" sz="1800">
                <a:latin typeface="Calibri"/>
                <a:cs typeface="Calibri"/>
              </a:rPr>
              <a:t>Soit X une VA réelle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moment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d’ordre  dérivable sur 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>
                <a:latin typeface="Calibri"/>
                <a:cs typeface="Calibri"/>
              </a:rPr>
              <a:t>et alors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4464" y="2667025"/>
            <a:ext cx="13081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5267" y="2462212"/>
            <a:ext cx="3158490" cy="360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10">
                <a:latin typeface="Symbol"/>
                <a:cs typeface="Symbol"/>
              </a:rPr>
              <a:t></a:t>
            </a:r>
            <a:r>
              <a:rPr dirty="0" sz="2100" spc="10" i="1">
                <a:latin typeface="Arial"/>
                <a:cs typeface="Arial"/>
              </a:rPr>
              <a:t>k</a:t>
            </a:r>
            <a:r>
              <a:rPr dirty="0" sz="2100" spc="40" i="1">
                <a:latin typeface="Arial"/>
                <a:cs typeface="Arial"/>
              </a:rPr>
              <a:t> </a:t>
            </a:r>
            <a:r>
              <a:rPr dirty="0" sz="2100" spc="10">
                <a:latin typeface="Symbol"/>
                <a:cs typeface="Symbol"/>
              </a:rPr>
              <a:t>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 spc="75" i="1">
                <a:latin typeface="Arial"/>
                <a:cs typeface="Arial"/>
              </a:rPr>
              <a:t>n</a:t>
            </a:r>
            <a:r>
              <a:rPr dirty="0" sz="2100" spc="75">
                <a:latin typeface="Arial"/>
                <a:cs typeface="Arial"/>
              </a:rPr>
              <a:t>,</a:t>
            </a:r>
            <a:r>
              <a:rPr dirty="0" sz="2100" spc="-150">
                <a:latin typeface="Arial"/>
                <a:cs typeface="Arial"/>
              </a:rPr>
              <a:t> </a:t>
            </a:r>
            <a:r>
              <a:rPr dirty="0" sz="2100" spc="100" i="1">
                <a:latin typeface="Arial"/>
                <a:cs typeface="Arial"/>
              </a:rPr>
              <a:t>E</a:t>
            </a:r>
            <a:r>
              <a:rPr dirty="0" sz="2100" spc="100">
                <a:latin typeface="Arial"/>
                <a:cs typeface="Arial"/>
              </a:rPr>
              <a:t>[</a:t>
            </a:r>
            <a:r>
              <a:rPr dirty="0" sz="2100" spc="100" i="1">
                <a:latin typeface="Arial"/>
                <a:cs typeface="Arial"/>
              </a:rPr>
              <a:t>X</a:t>
            </a:r>
            <a:r>
              <a:rPr dirty="0" sz="2100" spc="-250" i="1">
                <a:latin typeface="Arial"/>
                <a:cs typeface="Arial"/>
              </a:rPr>
              <a:t> </a:t>
            </a:r>
            <a:r>
              <a:rPr dirty="0" baseline="43981" sz="1800" spc="30" i="1">
                <a:latin typeface="Arial"/>
                <a:cs typeface="Arial"/>
              </a:rPr>
              <a:t>k</a:t>
            </a:r>
            <a:r>
              <a:rPr dirty="0" baseline="43981" sz="1800" spc="-217" i="1">
                <a:latin typeface="Arial"/>
                <a:cs typeface="Arial"/>
              </a:rPr>
              <a:t> </a:t>
            </a:r>
            <a:r>
              <a:rPr dirty="0" sz="2100" spc="80">
                <a:latin typeface="Arial"/>
                <a:cs typeface="Arial"/>
              </a:rPr>
              <a:t>]</a:t>
            </a:r>
            <a:r>
              <a:rPr dirty="0" sz="2100" spc="80">
                <a:latin typeface="Symbol"/>
                <a:cs typeface="Symbol"/>
              </a:rPr>
              <a:t>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55">
                <a:latin typeface="Arial"/>
                <a:cs typeface="Arial"/>
              </a:rPr>
              <a:t>(</a:t>
            </a:r>
            <a:r>
              <a:rPr dirty="0" sz="2100" spc="55">
                <a:latin typeface="Symbol"/>
                <a:cs typeface="Symbol"/>
              </a:rPr>
              <a:t></a:t>
            </a:r>
            <a:r>
              <a:rPr dirty="0" sz="2100" spc="55" i="1">
                <a:latin typeface="Arial"/>
                <a:cs typeface="Arial"/>
              </a:rPr>
              <a:t>i</a:t>
            </a:r>
            <a:r>
              <a:rPr dirty="0" sz="2100" spc="55">
                <a:latin typeface="Arial"/>
                <a:cs typeface="Arial"/>
              </a:rPr>
              <a:t>)</a:t>
            </a:r>
            <a:r>
              <a:rPr dirty="0" baseline="43981" sz="1800" spc="82" i="1">
                <a:latin typeface="Arial"/>
                <a:cs typeface="Arial"/>
              </a:rPr>
              <a:t>k</a:t>
            </a:r>
            <a:r>
              <a:rPr dirty="0" baseline="43981" sz="1800" spc="-232" i="1">
                <a:latin typeface="Arial"/>
                <a:cs typeface="Arial"/>
              </a:rPr>
              <a:t> </a:t>
            </a:r>
            <a:r>
              <a:rPr dirty="0" sz="2100" spc="20">
                <a:latin typeface="Symbol"/>
                <a:cs typeface="Symbol"/>
              </a:rPr>
              <a:t></a:t>
            </a:r>
            <a:r>
              <a:rPr dirty="0" baseline="43981" sz="1800" spc="30">
                <a:latin typeface="Arial"/>
                <a:cs typeface="Arial"/>
              </a:rPr>
              <a:t>(</a:t>
            </a:r>
            <a:r>
              <a:rPr dirty="0" baseline="43981" sz="1800" spc="30" i="1">
                <a:latin typeface="Arial"/>
                <a:cs typeface="Arial"/>
              </a:rPr>
              <a:t>k</a:t>
            </a:r>
            <a:r>
              <a:rPr dirty="0" baseline="43981" sz="1800" spc="-277" i="1">
                <a:latin typeface="Arial"/>
                <a:cs typeface="Arial"/>
              </a:rPr>
              <a:t> </a:t>
            </a:r>
            <a:r>
              <a:rPr dirty="0" baseline="43981" sz="1800" spc="22">
                <a:latin typeface="Arial"/>
                <a:cs typeface="Arial"/>
              </a:rPr>
              <a:t>)</a:t>
            </a:r>
            <a:r>
              <a:rPr dirty="0" sz="2100" spc="15">
                <a:latin typeface="Arial"/>
                <a:cs typeface="Arial"/>
              </a:rPr>
              <a:t>(0)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259" y="3563708"/>
            <a:ext cx="718121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7640" marR="5080" indent="-15494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Alors le lien est direct entre la </a:t>
            </a:r>
            <a:r>
              <a:rPr dirty="0" sz="1800" spc="-5">
                <a:latin typeface="Calibri"/>
                <a:cs typeface="Calibri"/>
              </a:rPr>
              <a:t>fonction caractéristique </a:t>
            </a:r>
            <a:r>
              <a:rPr dirty="0" sz="1800">
                <a:latin typeface="Calibri"/>
                <a:cs typeface="Calibri"/>
              </a:rPr>
              <a:t>d’une VA réelle et le  moment d’ordre k de </a:t>
            </a:r>
            <a:r>
              <a:rPr dirty="0" sz="1800" spc="-15">
                <a:latin typeface="Calibri"/>
                <a:cs typeface="Calibri"/>
              </a:rPr>
              <a:t>cette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28" y="1068844"/>
            <a:ext cx="357632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14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caractéristique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68844"/>
            <a:ext cx="8884285" cy="2535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génératrice:</a:t>
            </a:r>
            <a:endParaRPr sz="2400">
              <a:latin typeface="Calibri"/>
              <a:cs typeface="Calibri"/>
            </a:endParaRPr>
          </a:p>
          <a:p>
            <a:pPr marL="81915" marR="5080" indent="-52069">
              <a:lnSpc>
                <a:spcPct val="99500"/>
              </a:lnSpc>
              <a:spcBef>
                <a:spcPts val="1900"/>
              </a:spcBef>
              <a:buFont typeface="Arial"/>
              <a:buChar char="•"/>
              <a:tabLst>
                <a:tab pos="162560" algn="l"/>
              </a:tabLst>
            </a:pPr>
            <a:r>
              <a:rPr dirty="0" sz="1800">
                <a:latin typeface="Calibri"/>
                <a:cs typeface="Calibri"/>
              </a:rPr>
              <a:t>Considérons une VA à valeur dans 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>
                <a:latin typeface="Calibri"/>
                <a:cs typeface="Calibri"/>
              </a:rPr>
              <a:t>. Sa loi est caractérisée par une suite de nombres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compris  entre 0 et 1 et de somme 1. </a:t>
            </a: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loi de probabilité est aussi caractérisable par une </a:t>
            </a:r>
            <a:r>
              <a:rPr dirty="0" sz="1800" spc="-5">
                <a:latin typeface="Calibri"/>
                <a:cs typeface="Calibri"/>
              </a:rPr>
              <a:t>fonction  </a:t>
            </a:r>
            <a:r>
              <a:rPr dirty="0" sz="1800">
                <a:latin typeface="Calibri"/>
                <a:cs typeface="Calibri"/>
              </a:rPr>
              <a:t>appelée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déﬁnie et indéﬁniment dérivable sur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[0,1].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81915" marR="461645" indent="-52069">
              <a:lnSpc>
                <a:spcPct val="99500"/>
              </a:lnSpc>
              <a:buFont typeface="Arial"/>
              <a:buChar char="•"/>
              <a:tabLst>
                <a:tab pos="162560" algn="l"/>
              </a:tabLst>
            </a:pPr>
            <a:r>
              <a:rPr dirty="0" sz="1800">
                <a:latin typeface="Calibri"/>
                <a:cs typeface="Calibri"/>
              </a:rPr>
              <a:t>L’idée de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est d’associer toute VA X dans </a:t>
            </a:r>
            <a:r>
              <a:rPr dirty="0" sz="1800">
                <a:latin typeface="Arial"/>
                <a:cs typeface="Arial"/>
              </a:rPr>
              <a:t>N, </a:t>
            </a:r>
            <a:r>
              <a:rPr dirty="0" sz="1800">
                <a:latin typeface="Calibri"/>
                <a:cs typeface="Calibri"/>
              </a:rPr>
              <a:t>à une série </a:t>
            </a:r>
            <a:r>
              <a:rPr dirty="0" sz="1800" spc="-5">
                <a:latin typeface="Calibri"/>
                <a:cs typeface="Calibri"/>
              </a:rPr>
              <a:t>entière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  </a:t>
            </a:r>
            <a:r>
              <a:rPr dirty="0" sz="1800" spc="-5">
                <a:latin typeface="Calibri"/>
                <a:cs typeface="Calibri"/>
              </a:rPr>
              <a:t>contient </a:t>
            </a:r>
            <a:r>
              <a:rPr dirty="0" sz="1800">
                <a:latin typeface="Calibri"/>
                <a:cs typeface="Calibri"/>
              </a:rPr>
              <a:t>tous les renseignements concernant la loi de probabilité de X et qui a l’avantage  d’être bien adaptée à </a:t>
            </a:r>
            <a:r>
              <a:rPr dirty="0" sz="1800" spc="-5">
                <a:latin typeface="Calibri"/>
                <a:cs typeface="Calibri"/>
              </a:rPr>
              <a:t>l’opération </a:t>
            </a:r>
            <a:r>
              <a:rPr dirty="0" sz="1800">
                <a:latin typeface="Calibri"/>
                <a:cs typeface="Calibri"/>
              </a:rPr>
              <a:t>consistant à </a:t>
            </a:r>
            <a:r>
              <a:rPr dirty="0" sz="1800" spc="-5">
                <a:latin typeface="Calibri"/>
                <a:cs typeface="Calibri"/>
              </a:rPr>
              <a:t>additionner </a:t>
            </a:r>
            <a:r>
              <a:rPr dirty="0" sz="1800">
                <a:latin typeface="Calibri"/>
                <a:cs typeface="Calibri"/>
              </a:rPr>
              <a:t>des VA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indépendantes.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68844"/>
            <a:ext cx="8652510" cy="171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génératrice: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algn="just" marL="306705" marR="5080" indent="-51435">
              <a:lnSpc>
                <a:spcPct val="99500"/>
              </a:lnSpc>
              <a:buFont typeface="Arial"/>
              <a:buChar char="•"/>
              <a:tabLst>
                <a:tab pos="387350" algn="l"/>
              </a:tabLst>
            </a:pPr>
            <a:r>
              <a:rPr dirty="0" sz="1800">
                <a:latin typeface="Calibri"/>
                <a:cs typeface="Calibri"/>
              </a:rPr>
              <a:t>L’idée de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est d’associer toute VA X dans </a:t>
            </a:r>
            <a:r>
              <a:rPr dirty="0" sz="1800">
                <a:latin typeface="Arial"/>
                <a:cs typeface="Arial"/>
              </a:rPr>
              <a:t>N, </a:t>
            </a:r>
            <a:r>
              <a:rPr dirty="0" sz="1800">
                <a:latin typeface="Calibri"/>
                <a:cs typeface="Calibri"/>
              </a:rPr>
              <a:t>à une série </a:t>
            </a:r>
            <a:r>
              <a:rPr dirty="0" sz="1800" spc="-5">
                <a:latin typeface="Calibri"/>
                <a:cs typeface="Calibri"/>
              </a:rPr>
              <a:t>entière</a:t>
            </a:r>
            <a:r>
              <a:rPr dirty="0" sz="1800" spc="-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  </a:t>
            </a:r>
            <a:r>
              <a:rPr dirty="0" sz="1800" spc="-5">
                <a:latin typeface="Calibri"/>
                <a:cs typeface="Calibri"/>
              </a:rPr>
              <a:t>contient </a:t>
            </a:r>
            <a:r>
              <a:rPr dirty="0" sz="1800">
                <a:latin typeface="Calibri"/>
                <a:cs typeface="Calibri"/>
              </a:rPr>
              <a:t>tous les renseignements concernant la loi de probabilité de X et qui a l’avantage  d’être bien adaptée à </a:t>
            </a:r>
            <a:r>
              <a:rPr dirty="0" sz="1800" spc="-5">
                <a:latin typeface="Calibri"/>
                <a:cs typeface="Calibri"/>
              </a:rPr>
              <a:t>l’opération </a:t>
            </a:r>
            <a:r>
              <a:rPr dirty="0" sz="1800">
                <a:latin typeface="Calibri"/>
                <a:cs typeface="Calibri"/>
              </a:rPr>
              <a:t>consistant à </a:t>
            </a:r>
            <a:r>
              <a:rPr dirty="0" sz="1800" spc="-5">
                <a:latin typeface="Calibri"/>
                <a:cs typeface="Calibri"/>
              </a:rPr>
              <a:t>additionner </a:t>
            </a:r>
            <a:r>
              <a:rPr dirty="0" sz="1800">
                <a:latin typeface="Calibri"/>
                <a:cs typeface="Calibri"/>
              </a:rPr>
              <a:t>des VA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indépendantes.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28" y="4507384"/>
            <a:ext cx="9041130" cy="52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01420" marR="5080" indent="-1188720">
              <a:lnSpc>
                <a:spcPct val="648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sz="1800" spc="-5">
                <a:latin typeface="Calibri"/>
                <a:cs typeface="Calibri"/>
              </a:rPr>
              <a:t>(Ω,</a:t>
            </a:r>
            <a:r>
              <a:rPr dirty="0" sz="1800" spc="-5">
                <a:latin typeface="Arial"/>
                <a:cs typeface="Arial"/>
              </a:rPr>
              <a:t>F</a:t>
            </a:r>
            <a:r>
              <a:rPr dirty="0" sz="1800" spc="-5">
                <a:latin typeface="Calibri"/>
                <a:cs typeface="Calibri"/>
              </a:rPr>
              <a:t>,P) </a:t>
            </a:r>
            <a:r>
              <a:rPr dirty="0" sz="1800">
                <a:latin typeface="Calibri"/>
                <a:cs typeface="Calibri"/>
              </a:rPr>
              <a:t>un espace probabilisé fondamental et soit X une VA réelle déﬁnie sur Ω  telle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254">
                <a:latin typeface="Calibri"/>
                <a:cs typeface="Calibri"/>
              </a:rPr>
              <a:t> </a:t>
            </a:r>
            <a:r>
              <a:rPr dirty="0" baseline="5555" sz="2250" spc="15" i="1">
                <a:latin typeface="Arial"/>
                <a:cs typeface="Arial"/>
              </a:rPr>
              <a:t>X</a:t>
            </a:r>
            <a:r>
              <a:rPr dirty="0" baseline="5555" sz="2250" spc="-104" i="1">
                <a:latin typeface="Arial"/>
                <a:cs typeface="Arial"/>
              </a:rPr>
              <a:t> </a:t>
            </a:r>
            <a:r>
              <a:rPr dirty="0" baseline="-3333" sz="3750" spc="-97">
                <a:latin typeface="Symbol"/>
                <a:cs typeface="Symbol"/>
              </a:rPr>
              <a:t></a:t>
            </a:r>
            <a:r>
              <a:rPr dirty="0" baseline="5555" sz="2250" spc="-97">
                <a:latin typeface="Symbol"/>
                <a:cs typeface="Symbol"/>
              </a:rPr>
              <a:t>Ω</a:t>
            </a:r>
            <a:r>
              <a:rPr dirty="0" baseline="-3333" sz="3750" spc="-97">
                <a:latin typeface="Symbol"/>
                <a:cs typeface="Symbol"/>
              </a:rPr>
              <a:t></a:t>
            </a:r>
            <a:r>
              <a:rPr dirty="0" baseline="-3333" sz="3750" spc="-427">
                <a:latin typeface="Times New Roman"/>
                <a:cs typeface="Times New Roman"/>
              </a:rPr>
              <a:t> </a:t>
            </a:r>
            <a:r>
              <a:rPr dirty="0" baseline="5555" sz="2250" spc="22">
                <a:latin typeface="Symbol"/>
                <a:cs typeface="Symbol"/>
              </a:rPr>
              <a:t></a:t>
            </a:r>
            <a:r>
              <a:rPr dirty="0" baseline="5555" sz="2250">
                <a:latin typeface="Times New Roman"/>
                <a:cs typeface="Times New Roman"/>
              </a:rPr>
              <a:t> </a:t>
            </a:r>
            <a:r>
              <a:rPr dirty="0" baseline="5555" sz="2250" spc="914">
                <a:latin typeface="Calibri"/>
                <a:cs typeface="Calibri"/>
              </a:rPr>
              <a:t>!</a:t>
            </a:r>
            <a:r>
              <a:rPr dirty="0" baseline="5555" sz="2250" spc="352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fonction </a:t>
            </a:r>
            <a:r>
              <a:rPr dirty="0" sz="1800">
                <a:latin typeface="Calibri"/>
                <a:cs typeface="Calibri"/>
              </a:rPr>
              <a:t>génératrice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G</a:t>
            </a:r>
            <a:r>
              <a:rPr dirty="0" baseline="-20833" sz="1800" i="1">
                <a:latin typeface="Calibri"/>
                <a:cs typeface="Calibri"/>
              </a:rPr>
              <a:t>X</a:t>
            </a:r>
            <a:r>
              <a:rPr dirty="0" baseline="-20833" sz="1800" spc="-7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déﬁnie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3586" y="5156453"/>
            <a:ext cx="110489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5025" y="4994376"/>
            <a:ext cx="148272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7140" algn="l"/>
              </a:tabLst>
            </a:pPr>
            <a:r>
              <a:rPr dirty="0" sz="1700" spc="10" i="1">
                <a:latin typeface="Arial"/>
                <a:cs typeface="Arial"/>
              </a:rPr>
              <a:t>G  </a:t>
            </a:r>
            <a:r>
              <a:rPr dirty="0" sz="1700" spc="20">
                <a:latin typeface="Arial"/>
                <a:cs typeface="Arial"/>
              </a:rPr>
              <a:t>(</a:t>
            </a:r>
            <a:r>
              <a:rPr dirty="0" sz="1700" spc="20" i="1">
                <a:latin typeface="Arial"/>
                <a:cs typeface="Arial"/>
              </a:rPr>
              <a:t>z</a:t>
            </a:r>
            <a:r>
              <a:rPr dirty="0" sz="1700" spc="20">
                <a:latin typeface="Arial"/>
                <a:cs typeface="Arial"/>
              </a:rPr>
              <a:t>)</a:t>
            </a:r>
            <a:r>
              <a:rPr dirty="0" sz="1700" spc="-140">
                <a:latin typeface="Arial"/>
                <a:cs typeface="Arial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50" i="1">
                <a:latin typeface="Arial"/>
                <a:cs typeface="Arial"/>
              </a:rPr>
              <a:t>E</a:t>
            </a:r>
            <a:r>
              <a:rPr dirty="0" sz="1700" spc="50">
                <a:latin typeface="Arial"/>
                <a:cs typeface="Arial"/>
              </a:rPr>
              <a:t>[</a:t>
            </a:r>
            <a:r>
              <a:rPr dirty="0" sz="1700" spc="50" i="1">
                <a:latin typeface="Arial"/>
                <a:cs typeface="Arial"/>
              </a:rPr>
              <a:t>z	</a:t>
            </a:r>
            <a:r>
              <a:rPr dirty="0" sz="1700">
                <a:latin typeface="Arial"/>
                <a:cs typeface="Arial"/>
              </a:rPr>
              <a:t>]</a:t>
            </a:r>
            <a:r>
              <a:rPr dirty="0" sz="1700" spc="-240">
                <a:latin typeface="Arial"/>
                <a:cs typeface="Arial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2085" y="4994376"/>
            <a:ext cx="955675" cy="294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0" i="1">
                <a:latin typeface="Arial"/>
                <a:cs typeface="Arial"/>
              </a:rPr>
              <a:t>p</a:t>
            </a:r>
            <a:r>
              <a:rPr dirty="0" sz="1700" spc="50">
                <a:latin typeface="Arial"/>
                <a:cs typeface="Arial"/>
              </a:rPr>
              <a:t>(</a:t>
            </a:r>
            <a:r>
              <a:rPr dirty="0" sz="1700" spc="50" i="1">
                <a:latin typeface="Arial"/>
                <a:cs typeface="Arial"/>
              </a:rPr>
              <a:t>X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Arial"/>
                <a:cs typeface="Arial"/>
              </a:rPr>
              <a:t>n</a:t>
            </a:r>
            <a:r>
              <a:rPr dirty="0" sz="1700" spc="5">
                <a:latin typeface="Arial"/>
                <a:cs typeface="Arial"/>
              </a:rPr>
              <a:t>)</a:t>
            </a:r>
            <a:r>
              <a:rPr dirty="0" sz="1700" spc="-325">
                <a:latin typeface="Arial"/>
                <a:cs typeface="Arial"/>
              </a:rPr>
              <a:t> </a:t>
            </a:r>
            <a:r>
              <a:rPr dirty="0" sz="1700" spc="5" i="1">
                <a:latin typeface="Arial"/>
                <a:cs typeface="Arial"/>
              </a:rPr>
              <a:t>z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4006" y="4985727"/>
            <a:ext cx="1732914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649095" algn="l"/>
              </a:tabLst>
            </a:pP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1151" y="4922735"/>
            <a:ext cx="25844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15">
                <a:latin typeface="Symbol"/>
                <a:cs typeface="Symbol"/>
              </a:rPr>
              <a:t>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259" y="5316969"/>
            <a:ext cx="8373745" cy="53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99415">
              <a:lnSpc>
                <a:spcPct val="100000"/>
              </a:lnSpc>
            </a:pPr>
            <a:r>
              <a:rPr dirty="0" sz="1000" spc="155" i="1">
                <a:latin typeface="Arial"/>
                <a:cs typeface="Arial"/>
              </a:rPr>
              <a:t>n</a:t>
            </a:r>
            <a:r>
              <a:rPr dirty="0" sz="1000" spc="155">
                <a:latin typeface="Symbol"/>
                <a:cs typeface="Symbol"/>
              </a:rPr>
              <a:t></a:t>
            </a:r>
            <a:r>
              <a:rPr dirty="0" sz="1000" spc="155">
                <a:latin typeface="Calibri"/>
                <a:cs typeface="Calibri"/>
              </a:rPr>
              <a:t>!</a:t>
            </a:r>
            <a:endParaRPr sz="1000">
              <a:latin typeface="Calibri"/>
              <a:cs typeface="Calibri"/>
            </a:endParaRPr>
          </a:p>
          <a:p>
            <a:pPr marL="144145" indent="-13144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D’après la </a:t>
            </a:r>
            <a:r>
              <a:rPr dirty="0" sz="1800" spc="-5">
                <a:latin typeface="Calibri"/>
                <a:cs typeface="Calibri"/>
              </a:rPr>
              <a:t>déﬁnition, </a:t>
            </a:r>
            <a:r>
              <a:rPr dirty="0" sz="1800">
                <a:latin typeface="Calibri"/>
                <a:cs typeface="Calibri"/>
              </a:rPr>
              <a:t>il est claire que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ne dépend que de la loi 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68844"/>
            <a:ext cx="306387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génératrice: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477" y="1450135"/>
            <a:ext cx="46228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2110" algn="l"/>
              </a:tabLst>
            </a:pPr>
            <a:r>
              <a:rPr dirty="0" sz="2850" spc="-345">
                <a:latin typeface="Symbol"/>
                <a:cs typeface="Symbol"/>
              </a:rPr>
              <a:t></a:t>
            </a:r>
            <a:r>
              <a:rPr dirty="0" sz="2850" spc="-345">
                <a:latin typeface="Times New Roman"/>
                <a:cs typeface="Times New Roman"/>
              </a:rPr>
              <a:t>	</a:t>
            </a:r>
            <a:r>
              <a:rPr dirty="0" sz="2850" spc="-345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3873" y="1553471"/>
            <a:ext cx="1130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1239" y="1713836"/>
            <a:ext cx="1130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20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063" y="1558388"/>
            <a:ext cx="107124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15" i="1">
                <a:latin typeface="Arial"/>
                <a:cs typeface="Arial"/>
              </a:rPr>
              <a:t>p</a:t>
            </a:r>
            <a:r>
              <a:rPr dirty="0" sz="1750" spc="-15">
                <a:latin typeface="Arial"/>
                <a:cs typeface="Arial"/>
              </a:rPr>
              <a:t>(</a:t>
            </a:r>
            <a:r>
              <a:rPr dirty="0" sz="1750" spc="-315">
                <a:latin typeface="Arial"/>
                <a:cs typeface="Arial"/>
              </a:rPr>
              <a:t> </a:t>
            </a:r>
            <a:r>
              <a:rPr dirty="0" sz="1750" spc="10" i="1">
                <a:latin typeface="Arial"/>
                <a:cs typeface="Arial"/>
              </a:rPr>
              <a:t>X</a:t>
            </a:r>
            <a:r>
              <a:rPr dirty="0" sz="1750" spc="100" i="1">
                <a:latin typeface="Arial"/>
                <a:cs typeface="Arial"/>
              </a:rPr>
              <a:t> </a:t>
            </a:r>
            <a:r>
              <a:rPr dirty="0" sz="1750" spc="10">
                <a:latin typeface="Symbol"/>
                <a:cs typeface="Symbol"/>
              </a:rPr>
              <a:t>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40" i="1">
                <a:latin typeface="Arial"/>
                <a:cs typeface="Arial"/>
              </a:rPr>
              <a:t>n</a:t>
            </a:r>
            <a:r>
              <a:rPr dirty="0" sz="1750" spc="40">
                <a:latin typeface="Arial"/>
                <a:cs typeface="Arial"/>
              </a:rPr>
              <a:t>)</a:t>
            </a:r>
            <a:r>
              <a:rPr dirty="0" sz="1750" spc="-340">
                <a:latin typeface="Arial"/>
                <a:cs typeface="Arial"/>
              </a:rPr>
              <a:t> </a:t>
            </a:r>
            <a:r>
              <a:rPr dirty="0" sz="1750" spc="45" i="1">
                <a:latin typeface="Arial"/>
                <a:cs typeface="Arial"/>
              </a:rPr>
              <a:t>z</a:t>
            </a:r>
            <a:r>
              <a:rPr dirty="0" baseline="44444" sz="1500" spc="67" i="1">
                <a:latin typeface="Arial"/>
                <a:cs typeface="Arial"/>
              </a:rPr>
              <a:t>n</a:t>
            </a:r>
            <a:endParaRPr baseline="44444"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4332" y="1495745"/>
            <a:ext cx="266065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>
                <a:latin typeface="Symbol"/>
                <a:cs typeface="Symbol"/>
              </a:rPr>
              <a:t>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682" y="1867448"/>
            <a:ext cx="236854" cy="17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35" i="1">
                <a:latin typeface="Arial"/>
                <a:cs typeface="Arial"/>
              </a:rPr>
              <a:t>n</a:t>
            </a:r>
            <a:r>
              <a:rPr dirty="0" sz="1000" spc="-40">
                <a:latin typeface="Symbol"/>
                <a:cs typeface="Symbol"/>
              </a:rPr>
              <a:t></a:t>
            </a:r>
            <a:r>
              <a:rPr dirty="0" sz="1000" spc="10">
                <a:latin typeface="Cambria"/>
                <a:cs typeface="Cambria"/>
              </a:rPr>
              <a:t>•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5738" y="1558388"/>
            <a:ext cx="159194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9180" algn="l"/>
                <a:tab pos="1455420" algn="l"/>
              </a:tabLst>
            </a:pPr>
            <a:r>
              <a:rPr dirty="0" sz="1750" spc="10" i="1">
                <a:latin typeface="Arial"/>
                <a:cs typeface="Arial"/>
              </a:rPr>
              <a:t>G</a:t>
            </a:r>
            <a:r>
              <a:rPr dirty="0" sz="1750" spc="10" i="1">
                <a:latin typeface="Arial"/>
                <a:cs typeface="Arial"/>
              </a:rPr>
              <a:t> </a:t>
            </a:r>
            <a:r>
              <a:rPr dirty="0" sz="1750" spc="-20" i="1">
                <a:latin typeface="Arial"/>
                <a:cs typeface="Arial"/>
              </a:rPr>
              <a:t> </a:t>
            </a:r>
            <a:r>
              <a:rPr dirty="0" sz="1750" spc="60">
                <a:latin typeface="Arial"/>
                <a:cs typeface="Arial"/>
              </a:rPr>
              <a:t>(</a:t>
            </a:r>
            <a:r>
              <a:rPr dirty="0" sz="1750" spc="60" i="1">
                <a:latin typeface="Arial"/>
                <a:cs typeface="Arial"/>
              </a:rPr>
              <a:t>z</a:t>
            </a:r>
            <a:r>
              <a:rPr dirty="0" sz="1750" spc="5">
                <a:latin typeface="Arial"/>
                <a:cs typeface="Arial"/>
              </a:rPr>
              <a:t>)</a:t>
            </a:r>
            <a:r>
              <a:rPr dirty="0" sz="1750" spc="-105">
                <a:latin typeface="Arial"/>
                <a:cs typeface="Arial"/>
              </a:rPr>
              <a:t> </a:t>
            </a:r>
            <a:r>
              <a:rPr dirty="0" sz="1750" spc="10">
                <a:latin typeface="Symbol"/>
                <a:cs typeface="Symbol"/>
              </a:rPr>
              <a:t>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Calibri"/>
                <a:cs typeface="Calibri"/>
              </a:rPr>
              <a:t>E</a:t>
            </a:r>
            <a:r>
              <a:rPr dirty="0" sz="1750">
                <a:latin typeface="Calibri"/>
                <a:cs typeface="Calibri"/>
              </a:rPr>
              <a:t>	</a:t>
            </a:r>
            <a:r>
              <a:rPr dirty="0" sz="1750" spc="5" i="1">
                <a:latin typeface="Arial"/>
                <a:cs typeface="Arial"/>
              </a:rPr>
              <a:t>z</a:t>
            </a:r>
            <a:r>
              <a:rPr dirty="0" sz="1750" i="1">
                <a:latin typeface="Arial"/>
                <a:cs typeface="Arial"/>
              </a:rPr>
              <a:t>	</a:t>
            </a:r>
            <a:r>
              <a:rPr dirty="0" sz="1750" spc="1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244" y="4016082"/>
            <a:ext cx="7805420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570" marR="5080" indent="-10287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On remarque aussi que la connaissance de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d’une VA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donne  immédiatement accès à sa </a:t>
            </a:r>
            <a:r>
              <a:rPr dirty="0" sz="1800" spc="-5">
                <a:latin typeface="Calibri"/>
                <a:cs typeface="Calibri"/>
              </a:rPr>
              <a:t>fonction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caractéristique</a:t>
            </a:r>
            <a:endParaRPr sz="1800">
              <a:latin typeface="Calibri"/>
              <a:cs typeface="Calibri"/>
            </a:endParaRPr>
          </a:p>
          <a:p>
            <a:pPr marL="2192655">
              <a:lnSpc>
                <a:spcPts val="1710"/>
              </a:lnSpc>
              <a:spcBef>
                <a:spcPts val="1070"/>
              </a:spcBef>
            </a:pPr>
            <a:r>
              <a:rPr dirty="0" sz="1700" spc="10" i="1">
                <a:latin typeface="Arial"/>
                <a:cs typeface="Arial"/>
              </a:rPr>
              <a:t>G </a:t>
            </a:r>
            <a:r>
              <a:rPr dirty="0" sz="1700" spc="20">
                <a:latin typeface="Arial"/>
                <a:cs typeface="Arial"/>
              </a:rPr>
              <a:t>(</a:t>
            </a:r>
            <a:r>
              <a:rPr dirty="0" sz="1700" spc="20" i="1">
                <a:latin typeface="Arial"/>
                <a:cs typeface="Arial"/>
              </a:rPr>
              <a:t>z</a:t>
            </a:r>
            <a:r>
              <a:rPr dirty="0" sz="1700" spc="20">
                <a:latin typeface="Arial"/>
                <a:cs typeface="Arial"/>
              </a:rPr>
              <a:t>)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65" i="1">
                <a:latin typeface="Arial"/>
                <a:cs typeface="Arial"/>
              </a:rPr>
              <a:t>E</a:t>
            </a:r>
            <a:r>
              <a:rPr dirty="0" sz="1700" spc="65">
                <a:latin typeface="Arial"/>
                <a:cs typeface="Arial"/>
              </a:rPr>
              <a:t>[</a:t>
            </a:r>
            <a:r>
              <a:rPr dirty="0" sz="1700" spc="65" i="1">
                <a:latin typeface="Arial"/>
                <a:cs typeface="Arial"/>
              </a:rPr>
              <a:t>z</a:t>
            </a:r>
            <a:r>
              <a:rPr dirty="0" baseline="41666" sz="1500" spc="97" i="1">
                <a:latin typeface="Arial"/>
                <a:cs typeface="Arial"/>
              </a:rPr>
              <a:t>X </a:t>
            </a:r>
            <a:r>
              <a:rPr dirty="0" sz="1700">
                <a:latin typeface="Arial"/>
                <a:cs typeface="Arial"/>
              </a:rPr>
              <a:t>] </a:t>
            </a:r>
            <a:r>
              <a:rPr dirty="0" sz="1700" spc="15">
                <a:latin typeface="Symbol"/>
                <a:cs typeface="Symbol"/>
              </a:rPr>
              <a:t>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Arial"/>
                <a:cs typeface="Arial"/>
              </a:rPr>
              <a:t>G </a:t>
            </a:r>
            <a:r>
              <a:rPr dirty="0" sz="1700" spc="20">
                <a:latin typeface="Arial"/>
                <a:cs typeface="Arial"/>
              </a:rPr>
              <a:t>(</a:t>
            </a:r>
            <a:r>
              <a:rPr dirty="0" sz="1700" spc="20" i="1">
                <a:latin typeface="Arial"/>
                <a:cs typeface="Arial"/>
              </a:rPr>
              <a:t>e</a:t>
            </a:r>
            <a:r>
              <a:rPr dirty="0" baseline="41666" sz="1500" spc="30" i="1">
                <a:latin typeface="Arial"/>
                <a:cs typeface="Arial"/>
              </a:rPr>
              <a:t>i</a:t>
            </a:r>
            <a:r>
              <a:rPr dirty="0" baseline="41666" sz="1500" spc="30" i="1">
                <a:latin typeface="Symbol"/>
                <a:cs typeface="Symbol"/>
              </a:rPr>
              <a:t></a:t>
            </a:r>
            <a:r>
              <a:rPr dirty="0" baseline="41666" sz="1500" spc="3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Arial"/>
                <a:cs typeface="Arial"/>
              </a:rPr>
              <a:t>)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35" i="1">
                <a:latin typeface="Arial"/>
                <a:cs typeface="Arial"/>
              </a:rPr>
              <a:t>E</a:t>
            </a:r>
            <a:r>
              <a:rPr dirty="0" sz="1700" spc="35">
                <a:latin typeface="Arial"/>
                <a:cs typeface="Arial"/>
              </a:rPr>
              <a:t>[</a:t>
            </a:r>
            <a:r>
              <a:rPr dirty="0" sz="1700" spc="35" i="1">
                <a:latin typeface="Arial"/>
                <a:cs typeface="Arial"/>
              </a:rPr>
              <a:t>e</a:t>
            </a:r>
            <a:r>
              <a:rPr dirty="0" baseline="41666" sz="1500" spc="52" i="1">
                <a:latin typeface="Arial"/>
                <a:cs typeface="Arial"/>
              </a:rPr>
              <a:t>i</a:t>
            </a:r>
            <a:r>
              <a:rPr dirty="0" baseline="41666" sz="1500" spc="52" i="1">
                <a:latin typeface="Symbol"/>
                <a:cs typeface="Symbol"/>
              </a:rPr>
              <a:t></a:t>
            </a:r>
            <a:r>
              <a:rPr dirty="0" baseline="41666" sz="1500" spc="52" i="1">
                <a:latin typeface="Times New Roman"/>
                <a:cs typeface="Times New Roman"/>
              </a:rPr>
              <a:t> </a:t>
            </a:r>
            <a:r>
              <a:rPr dirty="0" baseline="41666" sz="1500" i="1">
                <a:latin typeface="Arial"/>
                <a:cs typeface="Arial"/>
              </a:rPr>
              <a:t>X </a:t>
            </a:r>
            <a:r>
              <a:rPr dirty="0" sz="1700">
                <a:latin typeface="Arial"/>
                <a:cs typeface="Arial"/>
              </a:rPr>
              <a:t>]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Symbol"/>
                <a:cs typeface="Symbol"/>
              </a:rPr>
              <a:t>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Arial"/>
                <a:cs typeface="Arial"/>
              </a:rPr>
              <a:t>(</a:t>
            </a:r>
            <a:r>
              <a:rPr dirty="0" sz="1750" spc="10" i="1">
                <a:latin typeface="Symbol"/>
                <a:cs typeface="Symbol"/>
              </a:rPr>
              <a:t></a:t>
            </a:r>
            <a:r>
              <a:rPr dirty="0" sz="1700" spc="1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2360930">
              <a:lnSpc>
                <a:spcPts val="810"/>
              </a:lnSpc>
              <a:tabLst>
                <a:tab pos="3954145" algn="l"/>
                <a:tab pos="5718175" algn="l"/>
              </a:tabLst>
            </a:pPr>
            <a:r>
              <a:rPr dirty="0" sz="1000" i="1">
                <a:latin typeface="Arial"/>
                <a:cs typeface="Arial"/>
              </a:rPr>
              <a:t>X	X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i="1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5930" y="5089118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0"/>
                </a:moveTo>
                <a:lnTo>
                  <a:pt x="0" y="336407"/>
                </a:lnTo>
              </a:path>
            </a:pathLst>
          </a:custGeom>
          <a:ln w="9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11717" y="5089118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0"/>
                </a:moveTo>
                <a:lnTo>
                  <a:pt x="0" y="336407"/>
                </a:lnTo>
              </a:path>
            </a:pathLst>
          </a:custGeom>
          <a:ln w="9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6244" y="5093043"/>
            <a:ext cx="179006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On note ici que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baseline="1543" sz="2700" spc="-7" i="1">
                <a:latin typeface="Arial"/>
                <a:cs typeface="Arial"/>
              </a:rPr>
              <a:t>e</a:t>
            </a:r>
            <a:r>
              <a:rPr dirty="0" baseline="44973" sz="1575" spc="-7" i="1">
                <a:latin typeface="Arial"/>
                <a:cs typeface="Arial"/>
              </a:rPr>
              <a:t>i</a:t>
            </a:r>
            <a:r>
              <a:rPr dirty="0" baseline="42929" sz="1650" spc="-7" i="1">
                <a:latin typeface="Symbol"/>
                <a:cs typeface="Symbol"/>
              </a:rPr>
              <a:t></a:t>
            </a:r>
            <a:endParaRPr baseline="42929" sz="1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0863" y="5093043"/>
            <a:ext cx="439229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43" sz="2700" spc="15">
                <a:latin typeface="Symbol"/>
                <a:cs typeface="Symbol"/>
              </a:rPr>
              <a:t></a:t>
            </a:r>
            <a:r>
              <a:rPr dirty="0" baseline="1543" sz="2700" spc="-300">
                <a:latin typeface="Times New Roman"/>
                <a:cs typeface="Times New Roman"/>
              </a:rPr>
              <a:t> </a:t>
            </a:r>
            <a:r>
              <a:rPr dirty="0" baseline="1543" sz="2700" spc="97">
                <a:latin typeface="Arial"/>
                <a:cs typeface="Arial"/>
              </a:rPr>
              <a:t>1</a:t>
            </a:r>
            <a:r>
              <a:rPr dirty="0" baseline="1543" sz="2700" spc="97">
                <a:latin typeface="Symbol"/>
                <a:cs typeface="Symbol"/>
              </a:rPr>
              <a:t></a:t>
            </a:r>
            <a:r>
              <a:rPr dirty="0" baseline="1543" sz="2700" spc="-30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domaine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déﬁnition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</a:t>
            </a:r>
            <a:r>
              <a:rPr dirty="0" baseline="-20833" sz="1800" spc="-7">
                <a:latin typeface="Calibri"/>
                <a:cs typeface="Calibri"/>
              </a:rPr>
              <a:t>X</a:t>
            </a:r>
            <a:endParaRPr baseline="-20833"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244" y="2250579"/>
            <a:ext cx="88011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Alors la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génératrice est une somme d’une série </a:t>
            </a:r>
            <a:r>
              <a:rPr dirty="0" sz="1800" spc="-5">
                <a:latin typeface="Calibri"/>
                <a:cs typeface="Calibri"/>
              </a:rPr>
              <a:t>entière. </a:t>
            </a:r>
            <a:r>
              <a:rPr dirty="0" sz="1800">
                <a:latin typeface="Calibri"/>
                <a:cs typeface="Calibri"/>
              </a:rPr>
              <a:t>Elle est déﬁnie lorsque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cette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303" y="2517279"/>
            <a:ext cx="501332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série est convergent. </a:t>
            </a: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dernière converge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lorsque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4366" y="260011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6135"/>
                </a:lnTo>
              </a:path>
            </a:pathLst>
          </a:custGeom>
          <a:ln w="6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9481" y="2600116"/>
            <a:ext cx="0" cy="196215"/>
          </a:xfrm>
          <a:custGeom>
            <a:avLst/>
            <a:gdLst/>
            <a:ahLst/>
            <a:cxnLst/>
            <a:rect l="l" t="t" r="r" b="b"/>
            <a:pathLst>
              <a:path w="0" h="196214">
                <a:moveTo>
                  <a:pt x="0" y="0"/>
                </a:moveTo>
                <a:lnTo>
                  <a:pt x="0" y="196135"/>
                </a:lnTo>
              </a:path>
            </a:pathLst>
          </a:custGeom>
          <a:ln w="6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51373" y="2415679"/>
            <a:ext cx="2671445" cy="477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222" sz="1875" i="1">
                <a:latin typeface="Arial"/>
                <a:cs typeface="Arial"/>
              </a:rPr>
              <a:t>z</a:t>
            </a:r>
            <a:r>
              <a:rPr dirty="0" baseline="2222" sz="1875" spc="240" i="1">
                <a:latin typeface="Arial"/>
                <a:cs typeface="Arial"/>
              </a:rPr>
              <a:t> </a:t>
            </a:r>
            <a:r>
              <a:rPr dirty="0" baseline="2222" sz="1875">
                <a:latin typeface="Symbol"/>
                <a:cs typeface="Symbol"/>
              </a:rPr>
              <a:t></a:t>
            </a:r>
            <a:r>
              <a:rPr dirty="0" baseline="2222" sz="1875" spc="-172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Arial"/>
                <a:cs typeface="Arial"/>
              </a:rPr>
              <a:t>1</a:t>
            </a:r>
            <a:r>
              <a:rPr dirty="0" baseline="2222" sz="1875" spc="-157">
                <a:latin typeface="Arial"/>
                <a:cs typeface="Arial"/>
              </a:rPr>
              <a:t> </a:t>
            </a:r>
            <a:r>
              <a:rPr dirty="0" sz="1800">
                <a:latin typeface="Calibri"/>
                <a:cs typeface="Calibri"/>
              </a:rPr>
              <a:t>puisque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baseline="-6410" sz="3900" spc="60">
                <a:latin typeface="Symbol"/>
                <a:cs typeface="Symbol"/>
              </a:rPr>
              <a:t></a:t>
            </a:r>
            <a:r>
              <a:rPr dirty="0" baseline="-6410" sz="3900" spc="-540">
                <a:latin typeface="Times New Roman"/>
                <a:cs typeface="Times New Roman"/>
              </a:rPr>
              <a:t> </a:t>
            </a:r>
            <a:r>
              <a:rPr dirty="0" baseline="3267" sz="2550" spc="7" i="1">
                <a:latin typeface="Arial"/>
                <a:cs typeface="Arial"/>
              </a:rPr>
              <a:t>p</a:t>
            </a:r>
            <a:r>
              <a:rPr dirty="0" baseline="3267" sz="2550" spc="7">
                <a:latin typeface="Arial"/>
                <a:cs typeface="Arial"/>
              </a:rPr>
              <a:t>(</a:t>
            </a:r>
            <a:r>
              <a:rPr dirty="0" baseline="3267" sz="2550" spc="-434">
                <a:latin typeface="Arial"/>
                <a:cs typeface="Arial"/>
              </a:rPr>
              <a:t> </a:t>
            </a:r>
            <a:r>
              <a:rPr dirty="0" baseline="3267" sz="2550" spc="67" i="1">
                <a:latin typeface="Arial"/>
                <a:cs typeface="Arial"/>
              </a:rPr>
              <a:t>X</a:t>
            </a:r>
            <a:r>
              <a:rPr dirty="0" baseline="3267" sz="2550" spc="209" i="1">
                <a:latin typeface="Arial"/>
                <a:cs typeface="Arial"/>
              </a:rPr>
              <a:t> </a:t>
            </a:r>
            <a:r>
              <a:rPr dirty="0" baseline="3267" sz="2550" spc="52">
                <a:latin typeface="Symbol"/>
                <a:cs typeface="Symbol"/>
              </a:rPr>
              <a:t></a:t>
            </a:r>
            <a:r>
              <a:rPr dirty="0" baseline="3267" sz="2550" spc="-67">
                <a:latin typeface="Times New Roman"/>
                <a:cs typeface="Times New Roman"/>
              </a:rPr>
              <a:t> </a:t>
            </a:r>
            <a:r>
              <a:rPr dirty="0" baseline="3267" sz="2550" spc="97" i="1">
                <a:latin typeface="Arial"/>
                <a:cs typeface="Arial"/>
              </a:rPr>
              <a:t>n</a:t>
            </a:r>
            <a:r>
              <a:rPr dirty="0" baseline="3267" sz="2550" spc="97">
                <a:latin typeface="Arial"/>
                <a:cs typeface="Arial"/>
              </a:rPr>
              <a:t>)</a:t>
            </a:r>
            <a:r>
              <a:rPr dirty="0" baseline="3267" sz="2550" spc="-150">
                <a:latin typeface="Arial"/>
                <a:cs typeface="Arial"/>
              </a:rPr>
              <a:t> </a:t>
            </a:r>
            <a:r>
              <a:rPr dirty="0" baseline="3267" sz="2550" spc="52">
                <a:latin typeface="Symbol"/>
                <a:cs typeface="Symbol"/>
              </a:rPr>
              <a:t></a:t>
            </a:r>
            <a:r>
              <a:rPr dirty="0" baseline="3267" sz="2550" spc="-262">
                <a:latin typeface="Times New Roman"/>
                <a:cs typeface="Times New Roman"/>
              </a:rPr>
              <a:t> </a:t>
            </a:r>
            <a:r>
              <a:rPr dirty="0" baseline="3267" sz="2550" spc="52">
                <a:latin typeface="Arial"/>
                <a:cs typeface="Arial"/>
              </a:rPr>
              <a:t>1</a:t>
            </a:r>
            <a:endParaRPr baseline="3267" sz="25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244" y="2813949"/>
            <a:ext cx="7952105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257300">
              <a:lnSpc>
                <a:spcPct val="100000"/>
              </a:lnSpc>
            </a:pPr>
            <a:r>
              <a:rPr dirty="0" sz="1000" spc="-35" i="1">
                <a:latin typeface="Arial"/>
                <a:cs typeface="Arial"/>
              </a:rPr>
              <a:t>n</a:t>
            </a:r>
            <a:r>
              <a:rPr dirty="0" sz="1000" spc="-45">
                <a:latin typeface="Symbol"/>
                <a:cs typeface="Symbol"/>
              </a:rPr>
              <a:t></a:t>
            </a:r>
            <a:r>
              <a:rPr dirty="0" sz="1000" spc="15">
                <a:latin typeface="Cambria"/>
                <a:cs typeface="Cambria"/>
              </a:rPr>
              <a:t>•</a:t>
            </a:r>
            <a:endParaRPr sz="1000">
              <a:latin typeface="Cambria"/>
              <a:cs typeface="Cambria"/>
            </a:endParaRPr>
          </a:p>
          <a:p>
            <a:pPr marL="12700" marR="5080">
              <a:lnSpc>
                <a:spcPts val="2100"/>
              </a:lnSpc>
              <a:spcBef>
                <a:spcPts val="819"/>
              </a:spcBef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1F497D"/>
                </a:solidFill>
                <a:latin typeface="Calibri"/>
                <a:cs typeface="Calibri"/>
              </a:rPr>
              <a:t>la </a:t>
            </a:r>
            <a:r>
              <a:rPr dirty="0" sz="1800" spc="-5" b="1">
                <a:solidFill>
                  <a:srgbClr val="1F497D"/>
                </a:solidFill>
                <a:latin typeface="Calibri"/>
                <a:cs typeface="Calibri"/>
              </a:rPr>
              <a:t>fonction </a:t>
            </a:r>
            <a:r>
              <a:rPr dirty="0" sz="1800" b="1">
                <a:solidFill>
                  <a:srgbClr val="1F497D"/>
                </a:solidFill>
                <a:latin typeface="Calibri"/>
                <a:cs typeface="Calibri"/>
              </a:rPr>
              <a:t>génératrices est la transformée en Z de la loi de probabilité (à un signe  près de</a:t>
            </a:r>
            <a:r>
              <a:rPr dirty="0" sz="1800" spc="-100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F497D"/>
                </a:solidFill>
                <a:latin typeface="Calibri"/>
                <a:cs typeface="Calibri"/>
              </a:rPr>
              <a:t>l’exposant).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85178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tabLst>
                <a:tab pos="583565" algn="l"/>
              </a:tabLst>
            </a:pPr>
            <a:r>
              <a:rPr dirty="0" spc="-140"/>
              <a:t>V.	</a:t>
            </a:r>
            <a:r>
              <a:rPr dirty="0" spc="-5"/>
              <a:t>Fonction </a:t>
            </a:r>
            <a:r>
              <a:rPr dirty="0"/>
              <a:t>caractéristique et</a:t>
            </a:r>
            <a:r>
              <a:rPr dirty="0" spc="-50"/>
              <a:t> </a:t>
            </a:r>
            <a:r>
              <a:rPr dirty="0"/>
              <a:t>fonction</a:t>
            </a:r>
            <a:r>
              <a:rPr dirty="0" spc="-20"/>
              <a:t> </a:t>
            </a:r>
            <a:r>
              <a:rPr dirty="0"/>
              <a:t>génératrice  d’une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réelle</a:t>
            </a:r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68844"/>
            <a:ext cx="8636635" cy="198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85CC"/>
                </a:solidFill>
                <a:latin typeface="Calibri"/>
                <a:cs typeface="Calibri"/>
              </a:rPr>
              <a:t>Fonction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génératrice:</a:t>
            </a:r>
            <a:endParaRPr sz="2400">
              <a:latin typeface="Calibri"/>
              <a:cs typeface="Calibri"/>
            </a:endParaRPr>
          </a:p>
          <a:p>
            <a:pPr marL="1293495" marR="5080" indent="-1137285">
              <a:lnSpc>
                <a:spcPts val="2100"/>
              </a:lnSpc>
              <a:spcBef>
                <a:spcPts val="201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Théorème: </a:t>
            </a:r>
            <a:r>
              <a:rPr dirty="0" sz="1800">
                <a:latin typeface="Calibri"/>
                <a:cs typeface="Calibri"/>
              </a:rPr>
              <a:t>Soit X et Y deux VA réelles déﬁnies sur le même espace probabilisé et à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valeurs  dans </a:t>
            </a:r>
            <a:r>
              <a:rPr dirty="0" sz="1800">
                <a:latin typeface="Arial"/>
                <a:cs typeface="Arial"/>
              </a:rPr>
              <a:t>N  </a:t>
            </a:r>
            <a:r>
              <a:rPr dirty="0" sz="1800">
                <a:latin typeface="Calibri"/>
                <a:cs typeface="Calibri"/>
              </a:rPr>
              <a:t>On suppose que X et Y sont indépendantes.</a:t>
            </a:r>
            <a:r>
              <a:rPr dirty="0" sz="1800" spc="-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  <a:p>
            <a:pPr algn="ctr" marR="10160">
              <a:lnSpc>
                <a:spcPct val="100000"/>
              </a:lnSpc>
              <a:spcBef>
                <a:spcPts val="720"/>
              </a:spcBef>
            </a:pPr>
            <a:r>
              <a:rPr dirty="0" sz="1750" spc="20" i="1">
                <a:latin typeface="Arial"/>
                <a:cs typeface="Arial"/>
              </a:rPr>
              <a:t>G</a:t>
            </a:r>
            <a:r>
              <a:rPr dirty="0" baseline="-27777" sz="1500" spc="30" i="1">
                <a:latin typeface="Arial"/>
                <a:cs typeface="Arial"/>
              </a:rPr>
              <a:t>X</a:t>
            </a:r>
            <a:r>
              <a:rPr dirty="0" baseline="-27777" sz="1500" spc="-209" i="1">
                <a:latin typeface="Arial"/>
                <a:cs typeface="Arial"/>
              </a:rPr>
              <a:t> </a:t>
            </a:r>
            <a:r>
              <a:rPr dirty="0" baseline="-27777" sz="1500" spc="-7">
                <a:latin typeface="Symbol"/>
                <a:cs typeface="Symbol"/>
              </a:rPr>
              <a:t></a:t>
            </a:r>
            <a:r>
              <a:rPr dirty="0" baseline="-27777" sz="1500" spc="-7" i="1">
                <a:latin typeface="Arial"/>
                <a:cs typeface="Arial"/>
              </a:rPr>
              <a:t>Y</a:t>
            </a:r>
            <a:r>
              <a:rPr dirty="0" baseline="-27777" sz="1500" spc="-209" i="1">
                <a:latin typeface="Arial"/>
                <a:cs typeface="Arial"/>
              </a:rPr>
              <a:t> </a:t>
            </a:r>
            <a:r>
              <a:rPr dirty="0" sz="1750" spc="45">
                <a:latin typeface="Arial"/>
                <a:cs typeface="Arial"/>
              </a:rPr>
              <a:t>(</a:t>
            </a:r>
            <a:r>
              <a:rPr dirty="0" sz="1750" spc="45" i="1">
                <a:latin typeface="Arial"/>
                <a:cs typeface="Arial"/>
              </a:rPr>
              <a:t>z</a:t>
            </a:r>
            <a:r>
              <a:rPr dirty="0" sz="1750" spc="45">
                <a:latin typeface="Arial"/>
                <a:cs typeface="Arial"/>
              </a:rPr>
              <a:t>)</a:t>
            </a:r>
            <a:r>
              <a:rPr dirty="0" sz="1750" spc="-125">
                <a:latin typeface="Arial"/>
                <a:cs typeface="Arial"/>
              </a:rPr>
              <a:t> </a:t>
            </a:r>
            <a:r>
              <a:rPr dirty="0" sz="1750" spc="20">
                <a:latin typeface="Symbol"/>
                <a:cs typeface="Symbol"/>
              </a:rPr>
              <a:t></a:t>
            </a:r>
            <a:r>
              <a:rPr dirty="0" sz="1750" spc="-120">
                <a:latin typeface="Times New Roman"/>
                <a:cs typeface="Times New Roman"/>
              </a:rPr>
              <a:t> </a:t>
            </a:r>
            <a:r>
              <a:rPr dirty="0" sz="1750" spc="25" i="1">
                <a:latin typeface="Arial"/>
                <a:cs typeface="Arial"/>
              </a:rPr>
              <a:t>G</a:t>
            </a:r>
            <a:r>
              <a:rPr dirty="0" baseline="-27777" sz="1500" spc="37" i="1">
                <a:latin typeface="Arial"/>
                <a:cs typeface="Arial"/>
              </a:rPr>
              <a:t>X</a:t>
            </a:r>
            <a:r>
              <a:rPr dirty="0" baseline="-27777" sz="1500" spc="-225" i="1">
                <a:latin typeface="Arial"/>
                <a:cs typeface="Arial"/>
              </a:rPr>
              <a:t> </a:t>
            </a:r>
            <a:r>
              <a:rPr dirty="0" sz="1750" spc="45">
                <a:latin typeface="Arial"/>
                <a:cs typeface="Arial"/>
              </a:rPr>
              <a:t>(</a:t>
            </a:r>
            <a:r>
              <a:rPr dirty="0" sz="1750" spc="45" i="1">
                <a:latin typeface="Arial"/>
                <a:cs typeface="Arial"/>
              </a:rPr>
              <a:t>z</a:t>
            </a:r>
            <a:r>
              <a:rPr dirty="0" sz="1750" spc="45">
                <a:latin typeface="Arial"/>
                <a:cs typeface="Arial"/>
              </a:rPr>
              <a:t>)</a:t>
            </a:r>
            <a:r>
              <a:rPr dirty="0" sz="1750" spc="-215">
                <a:latin typeface="Arial"/>
                <a:cs typeface="Arial"/>
              </a:rPr>
              <a:t> </a:t>
            </a:r>
            <a:r>
              <a:rPr dirty="0" sz="1750" spc="-70" i="1">
                <a:latin typeface="Arial"/>
                <a:cs typeface="Arial"/>
              </a:rPr>
              <a:t>G</a:t>
            </a:r>
            <a:r>
              <a:rPr dirty="0" baseline="-27777" sz="1500" spc="-104" i="1">
                <a:latin typeface="Arial"/>
                <a:cs typeface="Arial"/>
              </a:rPr>
              <a:t>Y</a:t>
            </a:r>
            <a:r>
              <a:rPr dirty="0" baseline="-27777" sz="1500" spc="-209" i="1">
                <a:latin typeface="Arial"/>
                <a:cs typeface="Arial"/>
              </a:rPr>
              <a:t> </a:t>
            </a:r>
            <a:r>
              <a:rPr dirty="0" sz="1750" spc="45">
                <a:latin typeface="Arial"/>
                <a:cs typeface="Arial"/>
              </a:rPr>
              <a:t>(</a:t>
            </a:r>
            <a:r>
              <a:rPr dirty="0" sz="1750" spc="45" i="1">
                <a:latin typeface="Arial"/>
                <a:cs typeface="Arial"/>
              </a:rPr>
              <a:t>z</a:t>
            </a:r>
            <a:r>
              <a:rPr dirty="0" sz="1750" spc="45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  <a:p>
            <a:pPr marL="745490" indent="-13208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74612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Démonstration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???????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262255">
              <a:lnSpc>
                <a:spcPct val="100000"/>
              </a:lnSpc>
            </a:pPr>
            <a:r>
              <a:rPr dirty="0" sz="3200" spc="-5"/>
              <a:t>III. Simulation </a:t>
            </a:r>
            <a:r>
              <a:rPr dirty="0" sz="3200"/>
              <a:t>d’une </a:t>
            </a:r>
            <a:r>
              <a:rPr dirty="0" sz="3200" spc="-120"/>
              <a:t>VA </a:t>
            </a:r>
            <a:r>
              <a:rPr dirty="0" sz="3200"/>
              <a:t>par la </a:t>
            </a:r>
            <a:r>
              <a:rPr dirty="0" sz="3200" spc="-5"/>
              <a:t>méthode </a:t>
            </a:r>
            <a:r>
              <a:rPr dirty="0" sz="3200"/>
              <a:t>de</a:t>
            </a:r>
            <a:r>
              <a:rPr dirty="0" sz="3200" spc="-15"/>
              <a:t> </a:t>
            </a:r>
            <a:r>
              <a:rPr dirty="0" sz="3200"/>
              <a:t>rejet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8" y="1113701"/>
            <a:ext cx="8515985" cy="2085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68656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méthode est </a:t>
            </a:r>
            <a:r>
              <a:rPr dirty="0" sz="1800" spc="-5">
                <a:latin typeface="Calibri"/>
                <a:cs typeface="Calibri"/>
              </a:rPr>
              <a:t>utilisée </a:t>
            </a:r>
            <a:r>
              <a:rPr dirty="0" sz="1800">
                <a:latin typeface="Calibri"/>
                <a:cs typeface="Calibri"/>
              </a:rPr>
              <a:t>lorsqu’il est diﬃcile de connaître </a:t>
            </a:r>
            <a:r>
              <a:rPr dirty="0" baseline="8680" sz="2400" spc="22" i="1">
                <a:latin typeface="Times New Roman"/>
                <a:cs typeface="Times New Roman"/>
              </a:rPr>
              <a:t>F </a:t>
            </a:r>
            <a:r>
              <a:rPr dirty="0" baseline="55555" sz="1425" spc="-15">
                <a:latin typeface="Symbol"/>
                <a:cs typeface="Symbol"/>
              </a:rPr>
              <a:t></a:t>
            </a:r>
            <a:r>
              <a:rPr dirty="0" baseline="55555" sz="1425" spc="-15">
                <a:latin typeface="Times New Roman"/>
                <a:cs typeface="Times New Roman"/>
              </a:rPr>
              <a:t>1 </a:t>
            </a:r>
            <a:r>
              <a:rPr dirty="0" sz="1800">
                <a:latin typeface="Calibri"/>
                <a:cs typeface="Calibri"/>
              </a:rPr>
              <a:t>(ex. cas  d’une loi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normale)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306070" marR="5080" indent="-258445">
              <a:lnSpc>
                <a:spcPts val="2100"/>
              </a:lnSpc>
              <a:buFont typeface="Arial"/>
              <a:buChar char="•"/>
              <a:tabLst>
                <a:tab pos="18034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Méthode de rejet pour une </a:t>
            </a:r>
            <a:r>
              <a:rPr dirty="0" sz="1800" spc="-10" b="1" u="sng">
                <a:solidFill>
                  <a:srgbClr val="FF0000"/>
                </a:solidFill>
                <a:latin typeface="Calibri"/>
                <a:cs typeface="Calibri"/>
              </a:rPr>
              <a:t>fonction </a:t>
            </a:r>
            <a:r>
              <a:rPr dirty="0" sz="1800" spc="-5" b="1" u="sng">
                <a:solidFill>
                  <a:srgbClr val="FF0000"/>
                </a:solidFill>
                <a:latin typeface="Calibri"/>
                <a:cs typeface="Calibri"/>
              </a:rPr>
              <a:t>de densité compacte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On veut simuler une VA X de  densité f compacte et de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fonction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de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répartition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FF2600"/>
                </a:solidFill>
                <a:latin typeface="Calibri"/>
                <a:cs typeface="Calibri"/>
              </a:rPr>
              <a:t>F.</a:t>
            </a:r>
            <a:endParaRPr sz="1800">
              <a:latin typeface="Calibri"/>
              <a:cs typeface="Calibri"/>
            </a:endParaRPr>
          </a:p>
          <a:p>
            <a:pPr lvl="1" marL="767080" indent="-287020">
              <a:lnSpc>
                <a:spcPts val="2130"/>
              </a:lnSpc>
              <a:spcBef>
                <a:spcPts val="1500"/>
              </a:spcBef>
              <a:buAutoNum type="arabicPeriod"/>
              <a:tabLst>
                <a:tab pos="767715" algn="l"/>
              </a:tabLst>
            </a:pPr>
            <a:r>
              <a:rPr dirty="0" sz="1800" i="1">
                <a:latin typeface="Calibri"/>
                <a:cs typeface="Calibri"/>
              </a:rPr>
              <a:t>F </a:t>
            </a:r>
            <a:r>
              <a:rPr dirty="0" sz="1800">
                <a:latin typeface="Calibri"/>
                <a:cs typeface="Calibri"/>
              </a:rPr>
              <a:t>est à support compact, i.e. </a:t>
            </a:r>
            <a:r>
              <a:rPr dirty="0" sz="1800" i="1">
                <a:latin typeface="Calibri"/>
                <a:cs typeface="Calibri"/>
              </a:rPr>
              <a:t>f </a:t>
            </a:r>
            <a:r>
              <a:rPr dirty="0" sz="1800">
                <a:latin typeface="Calibri"/>
                <a:cs typeface="Calibri"/>
              </a:rPr>
              <a:t>est nulle en dehors d’un intervalle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[a,b]</a:t>
            </a:r>
            <a:endParaRPr sz="1800">
              <a:latin typeface="Calibri"/>
              <a:cs typeface="Calibri"/>
            </a:endParaRPr>
          </a:p>
          <a:p>
            <a:pPr lvl="1" marL="822960" indent="-342900">
              <a:lnSpc>
                <a:spcPts val="2130"/>
              </a:lnSpc>
              <a:buAutoNum type="arabicPeriod"/>
              <a:tabLst>
                <a:tab pos="822960" algn="l"/>
                <a:tab pos="823594" algn="l"/>
              </a:tabLst>
            </a:pPr>
            <a:r>
              <a:rPr dirty="0" sz="1800">
                <a:latin typeface="Calibri"/>
                <a:cs typeface="Calibri"/>
              </a:rPr>
              <a:t>Il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majorant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</a:t>
            </a:r>
            <a:r>
              <a:rPr dirty="0" sz="1800" spc="-5" i="1">
                <a:latin typeface="Calibri"/>
                <a:cs typeface="Calibri"/>
              </a:rPr>
              <a:t> f</a:t>
            </a:r>
            <a:r>
              <a:rPr dirty="0" sz="1800" spc="-5">
                <a:latin typeface="Calibri"/>
                <a:cs typeface="Calibri"/>
              </a:rPr>
              <a:t>(x) </a:t>
            </a:r>
            <a:r>
              <a:rPr dirty="0" sz="1800" spc="-60">
                <a:latin typeface="Calibri"/>
                <a:cs typeface="Calibri"/>
              </a:rPr>
              <a:t>:</a:t>
            </a:r>
            <a:r>
              <a:rPr dirty="0" baseline="1543" sz="2700" spc="-89">
                <a:latin typeface="Symbol"/>
                <a:cs typeface="Symbol"/>
              </a:rPr>
              <a:t></a:t>
            </a:r>
            <a:r>
              <a:rPr dirty="0" baseline="1543" sz="2700" spc="-89" i="1">
                <a:latin typeface="Times New Roman"/>
                <a:cs typeface="Times New Roman"/>
              </a:rPr>
              <a:t>x</a:t>
            </a:r>
            <a:r>
              <a:rPr dirty="0" baseline="1543" sz="2700" spc="-330" i="1">
                <a:latin typeface="Times New Roman"/>
                <a:cs typeface="Times New Roman"/>
              </a:rPr>
              <a:t> </a:t>
            </a:r>
            <a:r>
              <a:rPr dirty="0" baseline="1543" sz="2700" spc="67">
                <a:latin typeface="Symbol"/>
                <a:cs typeface="Symbol"/>
              </a:rPr>
              <a:t></a:t>
            </a:r>
            <a:r>
              <a:rPr dirty="0" baseline="1543" sz="2700" spc="67">
                <a:latin typeface="Times New Roman"/>
                <a:cs typeface="Times New Roman"/>
              </a:rPr>
              <a:t>[</a:t>
            </a:r>
            <a:r>
              <a:rPr dirty="0" baseline="1543" sz="2700" spc="67" i="1">
                <a:latin typeface="Times New Roman"/>
                <a:cs typeface="Times New Roman"/>
              </a:rPr>
              <a:t>a</a:t>
            </a:r>
            <a:r>
              <a:rPr dirty="0" baseline="1543" sz="2700" spc="67">
                <a:latin typeface="Times New Roman"/>
                <a:cs typeface="Times New Roman"/>
              </a:rPr>
              <a:t>,</a:t>
            </a:r>
            <a:r>
              <a:rPr dirty="0" baseline="1543" sz="2700" spc="-434">
                <a:latin typeface="Times New Roman"/>
                <a:cs typeface="Times New Roman"/>
              </a:rPr>
              <a:t> </a:t>
            </a:r>
            <a:r>
              <a:rPr dirty="0" baseline="1543" sz="2700" spc="104" i="1">
                <a:latin typeface="Times New Roman"/>
                <a:cs typeface="Times New Roman"/>
              </a:rPr>
              <a:t>b</a:t>
            </a:r>
            <a:r>
              <a:rPr dirty="0" baseline="1543" sz="2700" spc="104">
                <a:latin typeface="Times New Roman"/>
                <a:cs typeface="Times New Roman"/>
              </a:rPr>
              <a:t>]:</a:t>
            </a:r>
            <a:r>
              <a:rPr dirty="0" baseline="1543" sz="2700" spc="247">
                <a:latin typeface="Times New Roman"/>
                <a:cs typeface="Times New Roman"/>
              </a:rPr>
              <a:t> </a:t>
            </a:r>
            <a:r>
              <a:rPr dirty="0" baseline="1543" sz="2700" i="1">
                <a:latin typeface="Times New Roman"/>
                <a:cs typeface="Times New Roman"/>
              </a:rPr>
              <a:t>f</a:t>
            </a:r>
            <a:r>
              <a:rPr dirty="0" baseline="1543" sz="2700" spc="-37" i="1">
                <a:latin typeface="Times New Roman"/>
                <a:cs typeface="Times New Roman"/>
              </a:rPr>
              <a:t> </a:t>
            </a:r>
            <a:r>
              <a:rPr dirty="0" baseline="1543" sz="2700" spc="89">
                <a:latin typeface="Times New Roman"/>
                <a:cs typeface="Times New Roman"/>
              </a:rPr>
              <a:t>(</a:t>
            </a:r>
            <a:r>
              <a:rPr dirty="0" baseline="1543" sz="2700" spc="89" i="1">
                <a:latin typeface="Times New Roman"/>
                <a:cs typeface="Times New Roman"/>
              </a:rPr>
              <a:t>x</a:t>
            </a:r>
            <a:r>
              <a:rPr dirty="0" baseline="1543" sz="2700" spc="89">
                <a:latin typeface="Times New Roman"/>
                <a:cs typeface="Times New Roman"/>
              </a:rPr>
              <a:t>)</a:t>
            </a:r>
            <a:r>
              <a:rPr dirty="0" baseline="1543" sz="2700" spc="-104">
                <a:latin typeface="Times New Roman"/>
                <a:cs typeface="Times New Roman"/>
              </a:rPr>
              <a:t> </a:t>
            </a:r>
            <a:r>
              <a:rPr dirty="0" baseline="1543" sz="2700" spc="7">
                <a:latin typeface="Symbol"/>
                <a:cs typeface="Symbol"/>
              </a:rPr>
              <a:t></a:t>
            </a:r>
            <a:r>
              <a:rPr dirty="0" baseline="1543" sz="2700" spc="-30">
                <a:latin typeface="Times New Roman"/>
                <a:cs typeface="Times New Roman"/>
              </a:rPr>
              <a:t> </a:t>
            </a:r>
            <a:r>
              <a:rPr dirty="0" baseline="1543" sz="2700" spc="15" i="1">
                <a:latin typeface="Times New Roman"/>
                <a:cs typeface="Times New Roman"/>
              </a:rPr>
              <a:t>M</a:t>
            </a:r>
            <a:endParaRPr baseline="1543"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1462" y="5461460"/>
            <a:ext cx="2672537" cy="295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16217" y="5589239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4" h="0">
                <a:moveTo>
                  <a:pt x="0" y="0"/>
                </a:moveTo>
                <a:lnTo>
                  <a:pt x="245764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83154" y="5530291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73" y="2044"/>
                </a:lnTo>
                <a:lnTo>
                  <a:pt x="0" y="14160"/>
                </a:lnTo>
                <a:lnTo>
                  <a:pt x="2044" y="21932"/>
                </a:lnTo>
                <a:lnTo>
                  <a:pt x="65506" y="58948"/>
                </a:lnTo>
                <a:lnTo>
                  <a:pt x="2044" y="95962"/>
                </a:lnTo>
                <a:lnTo>
                  <a:pt x="0" y="103739"/>
                </a:lnTo>
                <a:lnTo>
                  <a:pt x="7073" y="115857"/>
                </a:lnTo>
                <a:lnTo>
                  <a:pt x="14846" y="117902"/>
                </a:lnTo>
                <a:lnTo>
                  <a:pt x="115912" y="58948"/>
                </a:lnTo>
                <a:lnTo>
                  <a:pt x="14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21336" y="3877881"/>
            <a:ext cx="295102" cy="1928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68617" y="4030120"/>
            <a:ext cx="0" cy="1711960"/>
          </a:xfrm>
          <a:custGeom>
            <a:avLst/>
            <a:gdLst/>
            <a:ahLst/>
            <a:cxnLst/>
            <a:rect l="l" t="t" r="r" b="b"/>
            <a:pathLst>
              <a:path w="0" h="1711960">
                <a:moveTo>
                  <a:pt x="0" y="1711518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09663" y="4004919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4">
                <a:moveTo>
                  <a:pt x="58953" y="0"/>
                </a:moveTo>
                <a:lnTo>
                  <a:pt x="0" y="101066"/>
                </a:lnTo>
                <a:lnTo>
                  <a:pt x="2044" y="108838"/>
                </a:lnTo>
                <a:lnTo>
                  <a:pt x="14160" y="115900"/>
                </a:lnTo>
                <a:lnTo>
                  <a:pt x="21932" y="113855"/>
                </a:lnTo>
                <a:lnTo>
                  <a:pt x="58953" y="50406"/>
                </a:lnTo>
                <a:lnTo>
                  <a:pt x="88356" y="50406"/>
                </a:lnTo>
                <a:lnTo>
                  <a:pt x="58953" y="0"/>
                </a:lnTo>
                <a:close/>
              </a:path>
              <a:path w="118109" h="116204">
                <a:moveTo>
                  <a:pt x="88356" y="50406"/>
                </a:moveTo>
                <a:lnTo>
                  <a:pt x="58953" y="50406"/>
                </a:lnTo>
                <a:lnTo>
                  <a:pt x="95961" y="113855"/>
                </a:lnTo>
                <a:lnTo>
                  <a:pt x="103746" y="115900"/>
                </a:lnTo>
                <a:lnTo>
                  <a:pt x="115862" y="108838"/>
                </a:lnTo>
                <a:lnTo>
                  <a:pt x="117906" y="101066"/>
                </a:lnTo>
                <a:lnTo>
                  <a:pt x="88356" y="50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32761" y="4461927"/>
            <a:ext cx="1596390" cy="1134745"/>
          </a:xfrm>
          <a:custGeom>
            <a:avLst/>
            <a:gdLst/>
            <a:ahLst/>
            <a:cxnLst/>
            <a:rect l="l" t="t" r="r" b="b"/>
            <a:pathLst>
              <a:path w="1596390" h="1134745">
                <a:moveTo>
                  <a:pt x="8731" y="1134327"/>
                </a:moveTo>
                <a:lnTo>
                  <a:pt x="1686" y="1130606"/>
                </a:lnTo>
                <a:lnTo>
                  <a:pt x="0" y="1109326"/>
                </a:lnTo>
                <a:lnTo>
                  <a:pt x="9029" y="1052921"/>
                </a:lnTo>
                <a:lnTo>
                  <a:pt x="34131" y="943830"/>
                </a:lnTo>
                <a:lnTo>
                  <a:pt x="41326" y="911936"/>
                </a:lnTo>
                <a:lnTo>
                  <a:pt x="48958" y="873339"/>
                </a:lnTo>
                <a:lnTo>
                  <a:pt x="57051" y="828889"/>
                </a:lnTo>
                <a:lnTo>
                  <a:pt x="65627" y="779441"/>
                </a:lnTo>
                <a:lnTo>
                  <a:pt x="74712" y="725846"/>
                </a:lnTo>
                <a:lnTo>
                  <a:pt x="84328" y="668958"/>
                </a:lnTo>
                <a:lnTo>
                  <a:pt x="94500" y="609627"/>
                </a:lnTo>
                <a:lnTo>
                  <a:pt x="105251" y="548708"/>
                </a:lnTo>
                <a:lnTo>
                  <a:pt x="116606" y="487052"/>
                </a:lnTo>
                <a:lnTo>
                  <a:pt x="128587" y="425512"/>
                </a:lnTo>
                <a:lnTo>
                  <a:pt x="141220" y="364940"/>
                </a:lnTo>
                <a:lnTo>
                  <a:pt x="154527" y="306189"/>
                </a:lnTo>
                <a:lnTo>
                  <a:pt x="168533" y="250111"/>
                </a:lnTo>
                <a:lnTo>
                  <a:pt x="183261" y="197560"/>
                </a:lnTo>
                <a:lnTo>
                  <a:pt x="198735" y="149386"/>
                </a:lnTo>
                <a:lnTo>
                  <a:pt x="214979" y="106443"/>
                </a:lnTo>
                <a:lnTo>
                  <a:pt x="232017" y="69584"/>
                </a:lnTo>
                <a:lnTo>
                  <a:pt x="268569" y="17525"/>
                </a:lnTo>
                <a:lnTo>
                  <a:pt x="310141" y="0"/>
                </a:lnTo>
                <a:lnTo>
                  <a:pt x="333937" y="5908"/>
                </a:lnTo>
                <a:lnTo>
                  <a:pt x="386157" y="43254"/>
                </a:lnTo>
                <a:lnTo>
                  <a:pt x="414214" y="72548"/>
                </a:lnTo>
                <a:lnTo>
                  <a:pt x="443325" y="107493"/>
                </a:lnTo>
                <a:lnTo>
                  <a:pt x="473306" y="147017"/>
                </a:lnTo>
                <a:lnTo>
                  <a:pt x="503973" y="190047"/>
                </a:lnTo>
                <a:lnTo>
                  <a:pt x="535145" y="235513"/>
                </a:lnTo>
                <a:lnTo>
                  <a:pt x="566636" y="282341"/>
                </a:lnTo>
                <a:lnTo>
                  <a:pt x="598265" y="329460"/>
                </a:lnTo>
                <a:lnTo>
                  <a:pt x="629847" y="375798"/>
                </a:lnTo>
                <a:lnTo>
                  <a:pt x="661200" y="420282"/>
                </a:lnTo>
                <a:lnTo>
                  <a:pt x="692140" y="461841"/>
                </a:lnTo>
                <a:lnTo>
                  <a:pt x="722484" y="499402"/>
                </a:lnTo>
                <a:lnTo>
                  <a:pt x="752048" y="531894"/>
                </a:lnTo>
                <a:lnTo>
                  <a:pt x="780649" y="558244"/>
                </a:lnTo>
                <a:lnTo>
                  <a:pt x="834231" y="588230"/>
                </a:lnTo>
                <a:lnTo>
                  <a:pt x="864052" y="590007"/>
                </a:lnTo>
                <a:lnTo>
                  <a:pt x="893216" y="581310"/>
                </a:lnTo>
                <a:lnTo>
                  <a:pt x="949721" y="538819"/>
                </a:lnTo>
                <a:lnTo>
                  <a:pt x="977137" y="508188"/>
                </a:lnTo>
                <a:lnTo>
                  <a:pt x="1004044" y="473409"/>
                </a:lnTo>
                <a:lnTo>
                  <a:pt x="1030480" y="436063"/>
                </a:lnTo>
                <a:lnTo>
                  <a:pt x="1056481" y="397730"/>
                </a:lnTo>
                <a:lnTo>
                  <a:pt x="1082086" y="359993"/>
                </a:lnTo>
                <a:lnTo>
                  <a:pt x="1107331" y="324432"/>
                </a:lnTo>
                <a:lnTo>
                  <a:pt x="1132253" y="292630"/>
                </a:lnTo>
                <a:lnTo>
                  <a:pt x="1181280" y="246623"/>
                </a:lnTo>
                <a:lnTo>
                  <a:pt x="1229463" y="234624"/>
                </a:lnTo>
                <a:lnTo>
                  <a:pt x="1253331" y="245330"/>
                </a:lnTo>
                <a:lnTo>
                  <a:pt x="1360487" y="422634"/>
                </a:lnTo>
                <a:lnTo>
                  <a:pt x="1472406" y="723960"/>
                </a:lnTo>
                <a:lnTo>
                  <a:pt x="1560512" y="1008220"/>
                </a:lnTo>
                <a:lnTo>
                  <a:pt x="1596231" y="1134327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28904" y="4384968"/>
            <a:ext cx="1795551" cy="1300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76250" y="4427860"/>
            <a:ext cx="1681480" cy="1168400"/>
          </a:xfrm>
          <a:custGeom>
            <a:avLst/>
            <a:gdLst/>
            <a:ahLst/>
            <a:cxnLst/>
            <a:rect l="l" t="t" r="r" b="b"/>
            <a:pathLst>
              <a:path w="1681479" h="1168400">
                <a:moveTo>
                  <a:pt x="0" y="1148989"/>
                </a:moveTo>
                <a:lnTo>
                  <a:pt x="28119" y="1148989"/>
                </a:lnTo>
                <a:lnTo>
                  <a:pt x="28119" y="0"/>
                </a:lnTo>
                <a:lnTo>
                  <a:pt x="1681448" y="0"/>
                </a:lnTo>
                <a:lnTo>
                  <a:pt x="1681448" y="1168402"/>
                </a:lnTo>
                <a:lnTo>
                  <a:pt x="1655998" y="1168402"/>
                </a:lnTo>
              </a:path>
            </a:pathLst>
          </a:custGeom>
          <a:ln w="38099">
            <a:solidFill>
              <a:srgbClr val="CD6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40800" y="5418937"/>
            <a:ext cx="13081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912" y="3906773"/>
            <a:ext cx="34544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558ED5"/>
                </a:solidFill>
                <a:latin typeface="Calibri"/>
                <a:cs typeface="Calibri"/>
              </a:rPr>
              <a:t>f</a:t>
            </a:r>
            <a:r>
              <a:rPr dirty="0" sz="1800" spc="-5" b="1" i="1">
                <a:solidFill>
                  <a:srgbClr val="558ED5"/>
                </a:solidFill>
                <a:latin typeface="Calibri"/>
                <a:cs typeface="Calibri"/>
              </a:rPr>
              <a:t>(x)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4495" y="4277677"/>
            <a:ext cx="22542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7055" y="4401592"/>
            <a:ext cx="411479" cy="1205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12397" y="444202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319986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CD6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765887" y="4152138"/>
            <a:ext cx="1460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6"/>
              </a:rPr>
              <a:t>ahmad.karfoul@univ-rennes1.fr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34590" y="4145267"/>
            <a:ext cx="12001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5887" y="5554192"/>
            <a:ext cx="1460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5609" y="5588887"/>
            <a:ext cx="1460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426" y="3445103"/>
            <a:ext cx="7430134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ts val="213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latin typeface="Calibri"/>
                <a:cs typeface="Calibri"/>
              </a:rPr>
              <a:t>Etapes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780415" indent="-310515">
              <a:lnSpc>
                <a:spcPts val="2130"/>
              </a:lnSpc>
              <a:buAutoNum type="arabicPeriod"/>
              <a:tabLst>
                <a:tab pos="780415" algn="l"/>
                <a:tab pos="781050" algn="l"/>
              </a:tabLst>
            </a:pP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5" b="1">
                <a:latin typeface="Calibri"/>
                <a:cs typeface="Calibri"/>
              </a:rPr>
              <a:t>tire </a:t>
            </a:r>
            <a:r>
              <a:rPr dirty="0" sz="1800" b="1">
                <a:latin typeface="Calibri"/>
                <a:cs typeface="Calibri"/>
              </a:rPr>
              <a:t>un point A(X,Y) uniformément distribué sur le rectangle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(abcd)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8526" y="3991203"/>
            <a:ext cx="80327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tel que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999" y="4804003"/>
            <a:ext cx="14224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5" b="1">
                <a:latin typeface="Calibri"/>
                <a:cs typeface="Calibri"/>
              </a:rPr>
              <a:t>tire </a:t>
            </a:r>
            <a:r>
              <a:rPr dirty="0" sz="1800" b="1">
                <a:latin typeface="Calibri"/>
                <a:cs typeface="Calibri"/>
              </a:rPr>
              <a:t>une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626" y="5362803"/>
            <a:ext cx="50101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</a:tabLst>
            </a:pPr>
            <a:r>
              <a:rPr dirty="0" sz="1800" b="1">
                <a:latin typeface="Calibri"/>
                <a:cs typeface="Calibri"/>
              </a:rPr>
              <a:t>2.	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3576" y="5362803"/>
            <a:ext cx="325310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5" b="1">
                <a:latin typeface="Calibri"/>
                <a:cs typeface="Calibri"/>
              </a:rPr>
              <a:t>garde  </a:t>
            </a:r>
            <a:r>
              <a:rPr dirty="0" sz="1800" b="1">
                <a:latin typeface="Calibri"/>
                <a:cs typeface="Calibri"/>
              </a:rPr>
              <a:t>X </a:t>
            </a:r>
            <a:r>
              <a:rPr dirty="0" sz="1800" spc="-5" b="1">
                <a:latin typeface="Calibri"/>
                <a:cs typeface="Calibri"/>
              </a:rPr>
              <a:t>sinon </a:t>
            </a:r>
            <a:r>
              <a:rPr dirty="0" sz="1800" b="1">
                <a:latin typeface="Calibri"/>
                <a:cs typeface="Calibri"/>
              </a:rPr>
              <a:t>on la rejet et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5626" y="5629503"/>
            <a:ext cx="536702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01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tire </a:t>
            </a:r>
            <a:r>
              <a:rPr dirty="0" sz="1800" spc="-5" b="1">
                <a:latin typeface="Calibri"/>
                <a:cs typeface="Calibri"/>
              </a:rPr>
              <a:t>un autre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point.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latin typeface="Calibri"/>
                <a:cs typeface="Calibri"/>
              </a:rPr>
              <a:t>3. On réitère jusqu’à ce que  le critère d’arrêt soit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rempli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8999" y="4478380"/>
            <a:ext cx="5458460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66289" algn="l"/>
              </a:tabLst>
            </a:pPr>
            <a:r>
              <a:rPr dirty="0" baseline="1543" sz="2700" b="1">
                <a:latin typeface="Calibri"/>
                <a:cs typeface="Calibri"/>
              </a:rPr>
              <a:t>On </a:t>
            </a:r>
            <a:r>
              <a:rPr dirty="0" baseline="1543" sz="2700" spc="-7" b="1">
                <a:latin typeface="Calibri"/>
                <a:cs typeface="Calibri"/>
              </a:rPr>
              <a:t>tire </a:t>
            </a:r>
            <a:r>
              <a:rPr dirty="0" baseline="1543" sz="2700" b="1">
                <a:latin typeface="Calibri"/>
                <a:cs typeface="Calibri"/>
              </a:rPr>
              <a:t>une VA</a:t>
            </a:r>
            <a:r>
              <a:rPr dirty="0" baseline="1543" sz="2700" spc="44" b="1">
                <a:latin typeface="Calibri"/>
                <a:cs typeface="Calibri"/>
              </a:rPr>
              <a:t> </a:t>
            </a:r>
            <a:r>
              <a:rPr dirty="0" sz="2300" spc="20" i="1">
                <a:latin typeface="Times New Roman"/>
                <a:cs typeface="Times New Roman"/>
              </a:rPr>
              <a:t>U</a:t>
            </a:r>
            <a:r>
              <a:rPr dirty="0" baseline="-25641" sz="1950" spc="30">
                <a:latin typeface="Times New Roman"/>
                <a:cs typeface="Times New Roman"/>
              </a:rPr>
              <a:t>1</a:t>
            </a:r>
            <a:r>
              <a:rPr dirty="0" baseline="-25641" sz="1950" spc="75">
                <a:latin typeface="Times New Roman"/>
                <a:cs typeface="Times New Roman"/>
              </a:rPr>
              <a:t> </a:t>
            </a:r>
            <a:r>
              <a:rPr dirty="0" sz="2300">
                <a:latin typeface="Cambria"/>
                <a:cs typeface="Cambria"/>
              </a:rPr>
              <a:t>:	</a:t>
            </a:r>
            <a:r>
              <a:rPr dirty="0" sz="2300" i="1">
                <a:latin typeface="Times New Roman"/>
                <a:cs typeface="Times New Roman"/>
              </a:rPr>
              <a:t>U</a:t>
            </a:r>
            <a:r>
              <a:rPr dirty="0" sz="2300" spc="-275" i="1">
                <a:latin typeface="Times New Roman"/>
                <a:cs typeface="Times New Roman"/>
              </a:rPr>
              <a:t> </a:t>
            </a:r>
            <a:r>
              <a:rPr dirty="0" sz="2300" spc="-30">
                <a:latin typeface="Times New Roman"/>
                <a:cs typeface="Times New Roman"/>
              </a:rPr>
              <a:t>([0,1])</a:t>
            </a:r>
            <a:r>
              <a:rPr dirty="0" sz="2300" spc="-130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</a:t>
            </a:r>
            <a:r>
              <a:rPr dirty="0" sz="2300" spc="114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X</a:t>
            </a:r>
            <a:r>
              <a:rPr dirty="0" sz="2300" spc="295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6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a</a:t>
            </a:r>
            <a:r>
              <a:rPr dirty="0" sz="2300" spc="-160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</a:t>
            </a:r>
            <a:r>
              <a:rPr dirty="0" sz="2300" spc="-20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(</a:t>
            </a:r>
            <a:r>
              <a:rPr dirty="0" sz="2300" spc="-10" i="1">
                <a:latin typeface="Times New Roman"/>
                <a:cs typeface="Times New Roman"/>
              </a:rPr>
              <a:t>b</a:t>
            </a:r>
            <a:r>
              <a:rPr dirty="0" sz="2300" spc="-195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</a:t>
            </a:r>
            <a:r>
              <a:rPr dirty="0" sz="2300" spc="-200">
                <a:latin typeface="Times New Roman"/>
                <a:cs typeface="Times New Roman"/>
              </a:rPr>
              <a:t> </a:t>
            </a:r>
            <a:r>
              <a:rPr dirty="0" sz="2300" spc="-15" i="1">
                <a:latin typeface="Times New Roman"/>
                <a:cs typeface="Times New Roman"/>
              </a:rPr>
              <a:t>a</a:t>
            </a:r>
            <a:r>
              <a:rPr dirty="0" sz="2300" spc="-15">
                <a:latin typeface="Times New Roman"/>
                <a:cs typeface="Times New Roman"/>
              </a:rPr>
              <a:t>)</a:t>
            </a:r>
            <a:r>
              <a:rPr dirty="0" sz="2300" spc="-15" i="1">
                <a:latin typeface="Times New Roman"/>
                <a:cs typeface="Times New Roman"/>
              </a:rPr>
              <a:t>U</a:t>
            </a:r>
            <a:r>
              <a:rPr dirty="0" baseline="-25641" sz="1950" spc="-22">
                <a:latin typeface="Times New Roman"/>
                <a:cs typeface="Times New Roman"/>
              </a:rPr>
              <a:t>1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9228" y="4785246"/>
            <a:ext cx="3074670" cy="413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0555" algn="l"/>
              </a:tabLst>
            </a:pPr>
            <a:r>
              <a:rPr dirty="0" sz="2300" spc="85" i="1">
                <a:latin typeface="Times New Roman"/>
                <a:cs typeface="Times New Roman"/>
              </a:rPr>
              <a:t>U</a:t>
            </a:r>
            <a:r>
              <a:rPr dirty="0" baseline="-25641" sz="1950" spc="127">
                <a:latin typeface="Times New Roman"/>
                <a:cs typeface="Times New Roman"/>
              </a:rPr>
              <a:t>2</a:t>
            </a:r>
            <a:r>
              <a:rPr dirty="0" baseline="-25641" sz="1950" spc="165">
                <a:latin typeface="Times New Roman"/>
                <a:cs typeface="Times New Roman"/>
              </a:rPr>
              <a:t> </a:t>
            </a:r>
            <a:r>
              <a:rPr dirty="0" sz="2300">
                <a:latin typeface="Cambria"/>
                <a:cs typeface="Cambria"/>
              </a:rPr>
              <a:t>:	</a:t>
            </a:r>
            <a:r>
              <a:rPr dirty="0" sz="2300" i="1">
                <a:latin typeface="Times New Roman"/>
                <a:cs typeface="Times New Roman"/>
              </a:rPr>
              <a:t>U </a:t>
            </a:r>
            <a:r>
              <a:rPr dirty="0" sz="2300" spc="-30">
                <a:latin typeface="Times New Roman"/>
                <a:cs typeface="Times New Roman"/>
              </a:rPr>
              <a:t>([0,1]) </a:t>
            </a:r>
            <a:r>
              <a:rPr dirty="0" sz="2300">
                <a:latin typeface="Symbol"/>
                <a:cs typeface="Symbol"/>
              </a:rPr>
              <a:t></a:t>
            </a:r>
            <a:r>
              <a:rPr dirty="0" sz="2300" spc="-43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Y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55" i="1">
                <a:latin typeface="Times New Roman"/>
                <a:cs typeface="Times New Roman"/>
              </a:rPr>
              <a:t>MU</a:t>
            </a:r>
            <a:r>
              <a:rPr dirty="0" baseline="-25641" sz="1950" spc="82">
                <a:latin typeface="Times New Roman"/>
                <a:cs typeface="Times New Roman"/>
              </a:rPr>
              <a:t>2</a:t>
            </a:r>
            <a:endParaRPr baseline="-25641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3477" y="5280020"/>
            <a:ext cx="151638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5" i="1">
                <a:latin typeface="Times New Roman"/>
                <a:cs typeface="Times New Roman"/>
              </a:rPr>
              <a:t>Y </a:t>
            </a:r>
            <a:r>
              <a:rPr dirty="0" sz="2300" spc="-5">
                <a:latin typeface="Symbol"/>
                <a:cs typeface="Symbol"/>
              </a:rPr>
              <a:t>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5" i="1">
                <a:latin typeface="Times New Roman"/>
                <a:cs typeface="Times New Roman"/>
              </a:rPr>
              <a:t>f </a:t>
            </a:r>
            <a:r>
              <a:rPr dirty="0" sz="2300" spc="-5">
                <a:latin typeface="Times New Roman"/>
                <a:cs typeface="Times New Roman"/>
              </a:rPr>
              <a:t>( </a:t>
            </a:r>
            <a:r>
              <a:rPr dirty="0" sz="2300" spc="-5" i="1">
                <a:latin typeface="Times New Roman"/>
                <a:cs typeface="Times New Roman"/>
              </a:rPr>
              <a:t>X </a:t>
            </a:r>
            <a:r>
              <a:rPr dirty="0" sz="2300" spc="-5">
                <a:latin typeface="Times New Roman"/>
                <a:cs typeface="Times New Roman"/>
              </a:rPr>
              <a:t>)</a:t>
            </a:r>
            <a:r>
              <a:rPr dirty="0" sz="2300" spc="-15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Symbol"/>
                <a:cs typeface="Symbol"/>
              </a:rPr>
              <a:t>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 Covariance des </a:t>
            </a:r>
            <a:r>
              <a:rPr dirty="0" spc="-25"/>
              <a:t>Variables</a:t>
            </a:r>
            <a:r>
              <a:rPr dirty="0" spc="-100"/>
              <a:t> </a:t>
            </a:r>
            <a:r>
              <a:rPr dirty="0"/>
              <a:t>aléatoires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244" y="1098461"/>
            <a:ext cx="854138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Déﬁnition: </a:t>
            </a:r>
            <a:r>
              <a:rPr dirty="0" sz="1800">
                <a:latin typeface="Calibri"/>
                <a:cs typeface="Calibri"/>
              </a:rPr>
              <a:t>Si X est une VA de carré intégrable et d’espérance </a:t>
            </a:r>
            <a:r>
              <a:rPr dirty="0" sz="1800" b="1">
                <a:latin typeface="Arial"/>
                <a:cs typeface="Arial"/>
              </a:rPr>
              <a:t>E</a:t>
            </a:r>
            <a:r>
              <a:rPr dirty="0" sz="1800">
                <a:latin typeface="Calibri"/>
                <a:cs typeface="Calibri"/>
              </a:rPr>
              <a:t>(X) et d’écart-type σ</a:t>
            </a:r>
            <a:r>
              <a:rPr dirty="0" baseline="-20833" sz="1800">
                <a:latin typeface="Calibri"/>
                <a:cs typeface="Calibri"/>
              </a:rPr>
              <a:t>X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0644" y="1365161"/>
            <a:ext cx="1859914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la variable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aléatoire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244" y="2190661"/>
            <a:ext cx="7175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 u="sng">
                <a:latin typeface="Calibri"/>
                <a:cs typeface="Calibri"/>
              </a:rPr>
              <a:t>ré</a:t>
            </a:r>
            <a:r>
              <a:rPr dirty="0" sz="1800" spc="-5" b="1" u="sng">
                <a:latin typeface="Calibri"/>
                <a:cs typeface="Calibri"/>
              </a:rPr>
              <a:t>duit</a:t>
            </a:r>
            <a:r>
              <a:rPr dirty="0" sz="1800" b="1" u="sng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644" y="1351279"/>
            <a:ext cx="7167880" cy="852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122805">
              <a:lnSpc>
                <a:spcPct val="100000"/>
              </a:lnSpc>
            </a:pPr>
            <a:r>
              <a:rPr dirty="0" sz="1650" spc="20" i="1" u="sng">
                <a:latin typeface="Arial"/>
                <a:cs typeface="Arial"/>
              </a:rPr>
              <a:t>X</a:t>
            </a:r>
            <a:r>
              <a:rPr dirty="0" sz="1650" spc="5" i="1" u="sng">
                <a:latin typeface="Arial"/>
                <a:cs typeface="Arial"/>
              </a:rPr>
              <a:t> </a:t>
            </a:r>
            <a:r>
              <a:rPr dirty="0" sz="1650" spc="15" u="sng">
                <a:latin typeface="Symbol"/>
                <a:cs typeface="Symbol"/>
              </a:rPr>
              <a:t></a:t>
            </a:r>
            <a:r>
              <a:rPr dirty="0" sz="1650" spc="-175" u="sng">
                <a:latin typeface="Times New Roman"/>
                <a:cs typeface="Times New Roman"/>
              </a:rPr>
              <a:t> </a:t>
            </a:r>
            <a:r>
              <a:rPr dirty="0" sz="1650" spc="85" i="1" u="sng">
                <a:latin typeface="Arial"/>
                <a:cs typeface="Arial"/>
              </a:rPr>
              <a:t>E</a:t>
            </a:r>
            <a:r>
              <a:rPr dirty="0" sz="1650" spc="85" u="sng">
                <a:latin typeface="Arial"/>
                <a:cs typeface="Arial"/>
              </a:rPr>
              <a:t>[</a:t>
            </a:r>
            <a:r>
              <a:rPr dirty="0" sz="1650" spc="85" i="1" u="sng">
                <a:latin typeface="Arial"/>
                <a:cs typeface="Arial"/>
              </a:rPr>
              <a:t>X</a:t>
            </a:r>
            <a:r>
              <a:rPr dirty="0" sz="1650" spc="-225" i="1" u="sng">
                <a:latin typeface="Arial"/>
                <a:cs typeface="Arial"/>
              </a:rPr>
              <a:t> </a:t>
            </a:r>
            <a:r>
              <a:rPr dirty="0" sz="1650" spc="5" u="sng">
                <a:latin typeface="Arial"/>
                <a:cs typeface="Arial"/>
              </a:rPr>
              <a:t>]</a:t>
            </a:r>
            <a:endParaRPr sz="1650">
              <a:latin typeface="Arial"/>
              <a:cs typeface="Arial"/>
            </a:endParaRPr>
          </a:p>
          <a:p>
            <a:pPr algn="ctr" marR="2189480">
              <a:lnSpc>
                <a:spcPct val="100000"/>
              </a:lnSpc>
              <a:spcBef>
                <a:spcPts val="315"/>
              </a:spcBef>
            </a:pPr>
            <a:r>
              <a:rPr dirty="0" sz="1700" spc="-10" i="1">
                <a:latin typeface="Symbol"/>
                <a:cs typeface="Symbol"/>
              </a:rPr>
              <a:t></a:t>
            </a:r>
            <a:r>
              <a:rPr dirty="0" sz="1700" spc="-270" i="1">
                <a:latin typeface="Times New Roman"/>
                <a:cs typeface="Times New Roman"/>
              </a:rPr>
              <a:t> </a:t>
            </a:r>
            <a:r>
              <a:rPr dirty="0" baseline="-32163" sz="1425" spc="22" i="1">
                <a:latin typeface="Arial"/>
                <a:cs typeface="Arial"/>
              </a:rPr>
              <a:t>X</a:t>
            </a:r>
            <a:endParaRPr baseline="-32163" sz="14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Calibri"/>
                <a:cs typeface="Calibri"/>
              </a:rPr>
              <a:t>est d’espérance nulle et d’écart-type 1. Nous dirons que </a:t>
            </a: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VA est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 b="1" u="sng">
                <a:latin typeface="Calibri"/>
                <a:cs typeface="Calibri"/>
              </a:rPr>
              <a:t>centrée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87934" y="4216210"/>
            <a:ext cx="3442335" cy="678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1480">
              <a:lnSpc>
                <a:spcPct val="100000"/>
              </a:lnSpc>
              <a:tabLst>
                <a:tab pos="752475" algn="l"/>
              </a:tabLst>
            </a:pPr>
            <a:r>
              <a:rPr dirty="0" sz="1300" spc="-5" i="1">
                <a:latin typeface="Times New Roman"/>
                <a:cs typeface="Times New Roman"/>
              </a:rPr>
              <a:t>x	y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200" spc="-25">
                <a:latin typeface="Times New Roman"/>
                <a:cs typeface="Times New Roman"/>
              </a:rPr>
              <a:t>3) </a:t>
            </a:r>
            <a:r>
              <a:rPr dirty="0" sz="22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 </a:t>
            </a:r>
            <a:r>
              <a:rPr dirty="0" baseline="-25641" sz="1950" spc="-30">
                <a:latin typeface="Times New Roman"/>
                <a:cs typeface="Times New Roman"/>
              </a:rPr>
              <a:t>,</a:t>
            </a:r>
            <a:r>
              <a:rPr dirty="0" baseline="-25641" sz="1950" spc="-30" i="1">
                <a:latin typeface="Times New Roman"/>
                <a:cs typeface="Times New Roman"/>
              </a:rPr>
              <a:t>Y 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 </a:t>
            </a:r>
            <a:r>
              <a:rPr dirty="0" sz="2200" spc="20" i="1">
                <a:latin typeface="Times New Roman"/>
                <a:cs typeface="Times New Roman"/>
              </a:rPr>
              <a:t>X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60" i="1">
                <a:latin typeface="Times New Roman"/>
                <a:cs typeface="Times New Roman"/>
              </a:rPr>
              <a:t>x</a:t>
            </a:r>
            <a:r>
              <a:rPr dirty="0" sz="2200" spc="60">
                <a:latin typeface="Times New Roman"/>
                <a:cs typeface="Times New Roman"/>
              </a:rPr>
              <a:t>,</a:t>
            </a:r>
            <a:r>
              <a:rPr dirty="0" sz="2200" spc="60" i="1">
                <a:latin typeface="Times New Roman"/>
                <a:cs typeface="Times New Roman"/>
              </a:rPr>
              <a:t>Y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6244" y="1113701"/>
            <a:ext cx="8474075" cy="3203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7780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Si X et Y deux Vas discrètes, la </a:t>
            </a:r>
            <a:r>
              <a:rPr dirty="0" sz="1800" spc="-5">
                <a:latin typeface="Calibri"/>
                <a:cs typeface="Calibri"/>
              </a:rPr>
              <a:t>distribution </a:t>
            </a:r>
            <a:r>
              <a:rPr dirty="0" sz="1800">
                <a:latin typeface="Calibri"/>
                <a:cs typeface="Calibri"/>
              </a:rPr>
              <a:t>de probabilité décrivant leurs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comportement  simultané est appelée loi de probabilité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conjointe.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La loi de probabilité conjointe de deux </a:t>
            </a:r>
            <a:r>
              <a:rPr dirty="0" sz="1800" spc="-5">
                <a:latin typeface="Calibri"/>
                <a:cs typeface="Calibri"/>
              </a:rPr>
              <a:t>VAs </a:t>
            </a:r>
            <a:r>
              <a:rPr dirty="0" sz="1800">
                <a:latin typeface="Calibri"/>
                <a:cs typeface="Calibri"/>
              </a:rPr>
              <a:t>est parfois appelée la loi bivariée </a:t>
            </a:r>
            <a:r>
              <a:rPr dirty="0" sz="1800" spc="-5">
                <a:latin typeface="Calibri"/>
                <a:cs typeface="Calibri"/>
              </a:rPr>
              <a:t>(distribution  bivariée)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120014" marR="443230">
              <a:lnSpc>
                <a:spcPts val="2100"/>
              </a:lnSpc>
              <a:buFont typeface="Arial"/>
              <a:buChar char="•"/>
              <a:tabLst>
                <a:tab pos="252095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deux VAs </a:t>
            </a:r>
            <a:r>
              <a:rPr dirty="0" sz="1800" spc="-5" b="1" u="sng">
                <a:latin typeface="Calibri"/>
                <a:cs typeface="Calibri"/>
              </a:rPr>
              <a:t>discrètes </a:t>
            </a:r>
            <a:r>
              <a:rPr dirty="0" sz="1800" b="1">
                <a:latin typeface="Calibri"/>
                <a:cs typeface="Calibri"/>
              </a:rPr>
              <a:t>X et Y </a:t>
            </a:r>
            <a:r>
              <a:rPr dirty="0" sz="1800" spc="-5" b="1">
                <a:latin typeface="Calibri"/>
                <a:cs typeface="Calibri"/>
              </a:rPr>
              <a:t>vériﬁes </a:t>
            </a:r>
            <a:r>
              <a:rPr dirty="0" sz="1800" b="1">
                <a:latin typeface="Calibri"/>
                <a:cs typeface="Calibri"/>
              </a:rPr>
              <a:t>les  </a:t>
            </a:r>
            <a:r>
              <a:rPr dirty="0" sz="1800" spc="-5" b="1">
                <a:latin typeface="Calibri"/>
                <a:cs typeface="Calibri"/>
              </a:rPr>
              <a:t>propriétés suivantes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091689">
              <a:lnSpc>
                <a:spcPct val="100000"/>
              </a:lnSpc>
              <a:spcBef>
                <a:spcPts val="305"/>
              </a:spcBef>
            </a:pPr>
            <a:r>
              <a:rPr dirty="0" sz="2200" spc="-75">
                <a:latin typeface="Times New Roman"/>
                <a:cs typeface="Times New Roman"/>
              </a:rPr>
              <a:t>1) </a:t>
            </a:r>
            <a:r>
              <a:rPr dirty="0" sz="22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 </a:t>
            </a:r>
            <a:r>
              <a:rPr dirty="0" baseline="-25641" sz="1950" spc="-30">
                <a:latin typeface="Times New Roman"/>
                <a:cs typeface="Times New Roman"/>
              </a:rPr>
              <a:t>,</a:t>
            </a:r>
            <a:r>
              <a:rPr dirty="0" baseline="-25641" sz="1950" spc="-30" i="1">
                <a:latin typeface="Times New Roman"/>
                <a:cs typeface="Times New Roman"/>
              </a:rPr>
              <a:t>Y 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 </a:t>
            </a:r>
            <a:r>
              <a:rPr dirty="0" sz="2200" spc="15">
                <a:latin typeface="Symbol"/>
                <a:cs typeface="Symbol"/>
              </a:rPr>
              <a:t>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2122805">
              <a:lnSpc>
                <a:spcPct val="100000"/>
              </a:lnSpc>
              <a:spcBef>
                <a:spcPts val="75"/>
              </a:spcBef>
            </a:pPr>
            <a:r>
              <a:rPr dirty="0" sz="2200" spc="120">
                <a:latin typeface="Times New Roman"/>
                <a:cs typeface="Times New Roman"/>
              </a:rPr>
              <a:t>2)</a:t>
            </a:r>
            <a:r>
              <a:rPr dirty="0" baseline="-8291" sz="5025" spc="179">
                <a:latin typeface="Symbol"/>
                <a:cs typeface="Symbol"/>
              </a:rPr>
              <a:t></a:t>
            </a:r>
            <a:r>
              <a:rPr dirty="0" baseline="-8291" sz="5025" spc="-719">
                <a:latin typeface="Times New Roman"/>
                <a:cs typeface="Times New Roman"/>
              </a:rPr>
              <a:t> </a:t>
            </a:r>
            <a:r>
              <a:rPr dirty="0" sz="22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</a:t>
            </a:r>
            <a:r>
              <a:rPr dirty="0" baseline="-25641" sz="1950" spc="-89" i="1">
                <a:latin typeface="Times New Roman"/>
                <a:cs typeface="Times New Roman"/>
              </a:rPr>
              <a:t> </a:t>
            </a:r>
            <a:r>
              <a:rPr dirty="0" baseline="-25641" sz="1950" spc="-30">
                <a:latin typeface="Times New Roman"/>
                <a:cs typeface="Times New Roman"/>
              </a:rPr>
              <a:t>,</a:t>
            </a:r>
            <a:r>
              <a:rPr dirty="0" baseline="-25641" sz="1950" spc="-30" i="1">
                <a:latin typeface="Times New Roman"/>
                <a:cs typeface="Times New Roman"/>
              </a:rPr>
              <a:t>Y</a:t>
            </a:r>
            <a:r>
              <a:rPr dirty="0" baseline="-25641" sz="1950" spc="-142" i="1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16926" y="1470616"/>
            <a:ext cx="151828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75">
                <a:latin typeface="Times New Roman"/>
                <a:cs typeface="Times New Roman"/>
              </a:rPr>
              <a:t>1)  </a:t>
            </a:r>
            <a:r>
              <a:rPr dirty="0" sz="1850" spc="-105" i="1">
                <a:latin typeface="Times New Roman"/>
                <a:cs typeface="Times New Roman"/>
              </a:rPr>
              <a:t>P</a:t>
            </a:r>
            <a:r>
              <a:rPr dirty="0" baseline="-26455" sz="1575" spc="-157" i="1">
                <a:latin typeface="Times New Roman"/>
                <a:cs typeface="Times New Roman"/>
              </a:rPr>
              <a:t>X </a:t>
            </a:r>
            <a:r>
              <a:rPr dirty="0" baseline="-26455" sz="1575" spc="-7">
                <a:latin typeface="Times New Roman"/>
                <a:cs typeface="Times New Roman"/>
              </a:rPr>
              <a:t>,</a:t>
            </a:r>
            <a:r>
              <a:rPr dirty="0" baseline="-26455" sz="1575" spc="-7" i="1">
                <a:latin typeface="Times New Roman"/>
                <a:cs typeface="Times New Roman"/>
              </a:rPr>
              <a:t>Y </a:t>
            </a:r>
            <a:r>
              <a:rPr dirty="0" sz="1850" spc="45">
                <a:latin typeface="Times New Roman"/>
                <a:cs typeface="Times New Roman"/>
              </a:rPr>
              <a:t>(</a:t>
            </a:r>
            <a:r>
              <a:rPr dirty="0" sz="1850" spc="45" i="1">
                <a:latin typeface="Times New Roman"/>
                <a:cs typeface="Times New Roman"/>
              </a:rPr>
              <a:t>x</a:t>
            </a:r>
            <a:r>
              <a:rPr dirty="0" sz="1850" spc="45">
                <a:latin typeface="Times New Roman"/>
                <a:cs typeface="Times New Roman"/>
              </a:rPr>
              <a:t>, </a:t>
            </a:r>
            <a:r>
              <a:rPr dirty="0" sz="1850" spc="35" i="1">
                <a:latin typeface="Times New Roman"/>
                <a:cs typeface="Times New Roman"/>
              </a:rPr>
              <a:t>y</a:t>
            </a:r>
            <a:r>
              <a:rPr dirty="0" sz="1850" spc="35">
                <a:latin typeface="Times New Roman"/>
                <a:cs typeface="Times New Roman"/>
              </a:rPr>
              <a:t>) </a:t>
            </a:r>
            <a:r>
              <a:rPr dirty="0" sz="1850">
                <a:latin typeface="Symbol"/>
                <a:cs typeface="Symbol"/>
              </a:rPr>
              <a:t></a:t>
            </a:r>
            <a:r>
              <a:rPr dirty="0" sz="1850" spc="-3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5247" y="2203643"/>
            <a:ext cx="2856865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2900">
              <a:lnSpc>
                <a:spcPct val="100000"/>
              </a:lnSpc>
              <a:tabLst>
                <a:tab pos="626110" algn="l"/>
              </a:tabLst>
            </a:pPr>
            <a:r>
              <a:rPr dirty="0" sz="1050" spc="5" i="1">
                <a:latin typeface="Times New Roman"/>
                <a:cs typeface="Times New Roman"/>
              </a:rPr>
              <a:t>x	y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850" spc="-30">
                <a:latin typeface="Times New Roman"/>
                <a:cs typeface="Times New Roman"/>
              </a:rPr>
              <a:t>3) </a:t>
            </a:r>
            <a:r>
              <a:rPr dirty="0" sz="1850" spc="-105" i="1">
                <a:latin typeface="Times New Roman"/>
                <a:cs typeface="Times New Roman"/>
              </a:rPr>
              <a:t>P</a:t>
            </a:r>
            <a:r>
              <a:rPr dirty="0" baseline="-26455" sz="1575" spc="-157" i="1">
                <a:latin typeface="Times New Roman"/>
                <a:cs typeface="Times New Roman"/>
              </a:rPr>
              <a:t>X </a:t>
            </a:r>
            <a:r>
              <a:rPr dirty="0" baseline="-26455" sz="1575" spc="-7">
                <a:latin typeface="Times New Roman"/>
                <a:cs typeface="Times New Roman"/>
              </a:rPr>
              <a:t>,</a:t>
            </a:r>
            <a:r>
              <a:rPr dirty="0" baseline="-26455" sz="1575" spc="-7" i="1">
                <a:latin typeface="Times New Roman"/>
                <a:cs typeface="Times New Roman"/>
              </a:rPr>
              <a:t>Y </a:t>
            </a:r>
            <a:r>
              <a:rPr dirty="0" sz="1850" spc="45">
                <a:latin typeface="Times New Roman"/>
                <a:cs typeface="Times New Roman"/>
              </a:rPr>
              <a:t>(</a:t>
            </a:r>
            <a:r>
              <a:rPr dirty="0" sz="1850" spc="45" i="1">
                <a:latin typeface="Times New Roman"/>
                <a:cs typeface="Times New Roman"/>
              </a:rPr>
              <a:t>x</a:t>
            </a:r>
            <a:r>
              <a:rPr dirty="0" sz="1850" spc="45">
                <a:latin typeface="Times New Roman"/>
                <a:cs typeface="Times New Roman"/>
              </a:rPr>
              <a:t>, </a:t>
            </a:r>
            <a:r>
              <a:rPr dirty="0" sz="1850" spc="35" i="1">
                <a:latin typeface="Times New Roman"/>
                <a:cs typeface="Times New Roman"/>
              </a:rPr>
              <a:t>y</a:t>
            </a:r>
            <a:r>
              <a:rPr dirty="0" sz="1850" spc="35">
                <a:latin typeface="Times New Roman"/>
                <a:cs typeface="Times New Roman"/>
              </a:rPr>
              <a:t>)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20" i="1">
                <a:latin typeface="Times New Roman"/>
                <a:cs typeface="Times New Roman"/>
              </a:rPr>
              <a:t>P</a:t>
            </a:r>
            <a:r>
              <a:rPr dirty="0" sz="1850" spc="20">
                <a:latin typeface="Times New Roman"/>
                <a:cs typeface="Times New Roman"/>
              </a:rPr>
              <a:t>( </a:t>
            </a:r>
            <a:r>
              <a:rPr dirty="0" sz="1850" i="1">
                <a:latin typeface="Times New Roman"/>
                <a:cs typeface="Times New Roman"/>
              </a:rPr>
              <a:t>X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40" i="1">
                <a:latin typeface="Times New Roman"/>
                <a:cs typeface="Times New Roman"/>
              </a:rPr>
              <a:t>x</a:t>
            </a:r>
            <a:r>
              <a:rPr dirty="0" sz="1850" spc="40">
                <a:latin typeface="Times New Roman"/>
                <a:cs typeface="Times New Roman"/>
              </a:rPr>
              <a:t>,</a:t>
            </a:r>
            <a:r>
              <a:rPr dirty="0" sz="1850" spc="40" i="1">
                <a:latin typeface="Times New Roman"/>
                <a:cs typeface="Times New Roman"/>
              </a:rPr>
              <a:t>Y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 spc="35" i="1">
                <a:latin typeface="Times New Roman"/>
                <a:cs typeface="Times New Roman"/>
              </a:rPr>
              <a:t>y</a:t>
            </a:r>
            <a:r>
              <a:rPr dirty="0" sz="1850" spc="3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2962" y="1764060"/>
            <a:ext cx="2037080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105">
                <a:latin typeface="Times New Roman"/>
                <a:cs typeface="Times New Roman"/>
              </a:rPr>
              <a:t>2)</a:t>
            </a:r>
            <a:r>
              <a:rPr dirty="0" baseline="-9090" sz="4125" spc="157">
                <a:latin typeface="Symbol"/>
                <a:cs typeface="Symbol"/>
              </a:rPr>
              <a:t></a:t>
            </a:r>
            <a:r>
              <a:rPr dirty="0" baseline="-9090" sz="4125" spc="-585">
                <a:latin typeface="Times New Roman"/>
                <a:cs typeface="Times New Roman"/>
              </a:rPr>
              <a:t> </a:t>
            </a:r>
            <a:r>
              <a:rPr dirty="0" sz="1850" spc="-105" i="1">
                <a:latin typeface="Times New Roman"/>
                <a:cs typeface="Times New Roman"/>
              </a:rPr>
              <a:t>P</a:t>
            </a:r>
            <a:r>
              <a:rPr dirty="0" baseline="-26455" sz="1575" spc="-157" i="1">
                <a:latin typeface="Times New Roman"/>
                <a:cs typeface="Times New Roman"/>
              </a:rPr>
              <a:t>X</a:t>
            </a:r>
            <a:r>
              <a:rPr dirty="0" baseline="-26455" sz="1575" spc="-75" i="1">
                <a:latin typeface="Times New Roman"/>
                <a:cs typeface="Times New Roman"/>
              </a:rPr>
              <a:t> </a:t>
            </a:r>
            <a:r>
              <a:rPr dirty="0" baseline="-26455" sz="1575" spc="-7">
                <a:latin typeface="Times New Roman"/>
                <a:cs typeface="Times New Roman"/>
              </a:rPr>
              <a:t>,</a:t>
            </a:r>
            <a:r>
              <a:rPr dirty="0" baseline="-26455" sz="1575" spc="-7" i="1">
                <a:latin typeface="Times New Roman"/>
                <a:cs typeface="Times New Roman"/>
              </a:rPr>
              <a:t>Y</a:t>
            </a:r>
            <a:r>
              <a:rPr dirty="0" baseline="-26455" sz="1575" spc="104" i="1">
                <a:latin typeface="Times New Roman"/>
                <a:cs typeface="Times New Roman"/>
              </a:rPr>
              <a:t> </a:t>
            </a:r>
            <a:r>
              <a:rPr dirty="0" sz="1850" spc="45">
                <a:latin typeface="Times New Roman"/>
                <a:cs typeface="Times New Roman"/>
              </a:rPr>
              <a:t>(</a:t>
            </a:r>
            <a:r>
              <a:rPr dirty="0" sz="1850" spc="45" i="1">
                <a:latin typeface="Times New Roman"/>
                <a:cs typeface="Times New Roman"/>
              </a:rPr>
              <a:t>x</a:t>
            </a:r>
            <a:r>
              <a:rPr dirty="0" sz="1850" spc="45">
                <a:latin typeface="Times New Roman"/>
                <a:cs typeface="Times New Roman"/>
              </a:rPr>
              <a:t>,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 spc="35" i="1">
                <a:latin typeface="Times New Roman"/>
                <a:cs typeface="Times New Roman"/>
              </a:rPr>
              <a:t>y</a:t>
            </a:r>
            <a:r>
              <a:rPr dirty="0" sz="1850" spc="35">
                <a:latin typeface="Times New Roman"/>
                <a:cs typeface="Times New Roman"/>
              </a:rPr>
              <a:t>)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393" y="1041692"/>
            <a:ext cx="792797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deux VAs </a:t>
            </a:r>
            <a:r>
              <a:rPr dirty="0" sz="1800" spc="-5" b="1" u="sng">
                <a:latin typeface="Calibri"/>
                <a:cs typeface="Calibri"/>
              </a:rPr>
              <a:t>discrètes </a:t>
            </a:r>
            <a:r>
              <a:rPr dirty="0" sz="1800" b="1">
                <a:latin typeface="Calibri"/>
                <a:cs typeface="Calibri"/>
              </a:rPr>
              <a:t>X et Y </a:t>
            </a:r>
            <a:r>
              <a:rPr dirty="0" sz="1800" spc="-5" b="1">
                <a:latin typeface="Calibri"/>
                <a:cs typeface="Calibri"/>
              </a:rPr>
              <a:t>vériﬁes </a:t>
            </a:r>
            <a:r>
              <a:rPr dirty="0" sz="1800" b="1">
                <a:latin typeface="Calibri"/>
                <a:cs typeface="Calibri"/>
              </a:rPr>
              <a:t>les  </a:t>
            </a:r>
            <a:r>
              <a:rPr dirty="0" sz="1800" spc="-5" b="1">
                <a:latin typeface="Calibri"/>
                <a:cs typeface="Calibri"/>
              </a:rPr>
              <a:t>propriétés suivantes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3261524"/>
            <a:ext cx="4463415" cy="290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4393" y="3151876"/>
            <a:ext cx="4182110" cy="1101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5"/>
              </a:spcBef>
              <a:tabLst>
                <a:tab pos="1003300" algn="l"/>
                <a:tab pos="2106295" algn="l"/>
                <a:tab pos="2559685" algn="l"/>
                <a:tab pos="3244850" algn="l"/>
                <a:tab pos="3930015" algn="l"/>
              </a:tabLst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Dans un système de </a:t>
            </a:r>
            <a:r>
              <a:rPr dirty="0" sz="1800" spc="-5">
                <a:solidFill>
                  <a:srgbClr val="558ED5"/>
                </a:solidFill>
                <a:latin typeface="Calibri"/>
                <a:cs typeface="Calibri"/>
              </a:rPr>
              <a:t>communications,  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nou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ve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u	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réce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p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te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u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r	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t	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n	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ou</a:t>
            </a:r>
            <a:r>
              <a:rPr dirty="0" sz="1800" spc="15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s	</a:t>
            </a:r>
            <a:r>
              <a:rPr dirty="0" sz="1800" spc="20">
                <a:solidFill>
                  <a:srgbClr val="558ED5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 marR="6985">
              <a:lnSpc>
                <a:spcPts val="2100"/>
              </a:lnSpc>
              <a:spcBef>
                <a:spcPts val="100"/>
              </a:spcBef>
            </a:pPr>
            <a:r>
              <a:rPr dirty="0" sz="1800" spc="-5">
                <a:solidFill>
                  <a:srgbClr val="558ED5"/>
                </a:solidFill>
                <a:latin typeface="Calibri"/>
                <a:cs typeface="Calibri"/>
              </a:rPr>
              <a:t>fabrication.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Chaque bit reçu pourra avoir les  possibilités suivantes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393" y="4507483"/>
            <a:ext cx="3779520" cy="167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Non erroné avec probabilité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0.9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Suspect avec probabilité</a:t>
            </a:r>
            <a:r>
              <a:rPr dirty="0" sz="1800" spc="30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0.08</a:t>
            </a:r>
            <a:endParaRPr sz="1800">
              <a:latin typeface="Calibri"/>
              <a:cs typeface="Calibri"/>
            </a:endParaRPr>
          </a:p>
          <a:p>
            <a:pPr marL="12700" marR="789305">
              <a:lnSpc>
                <a:spcPts val="2100"/>
              </a:lnSpc>
              <a:spcBef>
                <a:spcPts val="1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Erroné avec probabilité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0.02  Dans l’envoi de 4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 marL="581025" marR="5080" indent="-568960">
              <a:lnSpc>
                <a:spcPts val="2200"/>
              </a:lnSpc>
              <a:spcBef>
                <a:spcPts val="20"/>
              </a:spcBef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Alors X est une VA : no. de bits acceptés  Y est une VA : no. de bits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suspects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8084" y="4008889"/>
            <a:ext cx="1233170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35" i="1">
                <a:latin typeface="Times New Roman"/>
                <a:cs typeface="Times New Roman"/>
              </a:rPr>
              <a:t>P</a:t>
            </a:r>
            <a:r>
              <a:rPr dirty="0" baseline="-24904" sz="2175" spc="-202" i="1">
                <a:latin typeface="Times New Roman"/>
                <a:cs typeface="Times New Roman"/>
              </a:rPr>
              <a:t>X </a:t>
            </a:r>
            <a:r>
              <a:rPr dirty="0" baseline="-24904" sz="2175" spc="-15">
                <a:latin typeface="Times New Roman"/>
                <a:cs typeface="Times New Roman"/>
              </a:rPr>
              <a:t>,</a:t>
            </a:r>
            <a:r>
              <a:rPr dirty="0" baseline="-24904" sz="2175" spc="-15" i="1">
                <a:latin typeface="Times New Roman"/>
                <a:cs typeface="Times New Roman"/>
              </a:rPr>
              <a:t>Y </a:t>
            </a:r>
            <a:r>
              <a:rPr dirty="0" sz="2500" spc="75">
                <a:latin typeface="Times New Roman"/>
                <a:cs typeface="Times New Roman"/>
              </a:rPr>
              <a:t>(</a:t>
            </a:r>
            <a:r>
              <a:rPr dirty="0" sz="2500" spc="75" i="1">
                <a:latin typeface="Times New Roman"/>
                <a:cs typeface="Times New Roman"/>
              </a:rPr>
              <a:t>x</a:t>
            </a:r>
            <a:r>
              <a:rPr dirty="0" sz="2500" spc="75">
                <a:latin typeface="Times New Roman"/>
                <a:cs typeface="Times New Roman"/>
              </a:rPr>
              <a:t>,</a:t>
            </a:r>
            <a:r>
              <a:rPr dirty="0" sz="2500" spc="-170">
                <a:latin typeface="Times New Roman"/>
                <a:cs typeface="Times New Roman"/>
              </a:rPr>
              <a:t> </a:t>
            </a:r>
            <a:r>
              <a:rPr dirty="0" sz="2500" spc="60" i="1">
                <a:latin typeface="Times New Roman"/>
                <a:cs typeface="Times New Roman"/>
              </a:rPr>
              <a:t>y</a:t>
            </a:r>
            <a:r>
              <a:rPr dirty="0" sz="2500" spc="6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13233" y="4077068"/>
            <a:ext cx="3020758" cy="243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235" y="1185709"/>
            <a:ext cx="8606155" cy="460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770" marR="1355090">
              <a:lnSpc>
                <a:spcPts val="2100"/>
              </a:lnSpc>
              <a:buFont typeface="Arial"/>
              <a:buChar char="•"/>
              <a:tabLst>
                <a:tab pos="324485" algn="l"/>
                <a:tab pos="125984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Loi marginale d’une VA : </a:t>
            </a:r>
            <a:r>
              <a:rPr dirty="0" sz="1800" b="1">
                <a:latin typeface="Calibri"/>
                <a:cs typeface="Calibri"/>
              </a:rPr>
              <a:t>Si X et Y deux VAs </a:t>
            </a:r>
            <a:r>
              <a:rPr dirty="0" sz="1800" spc="-5" b="1">
                <a:latin typeface="Calibri"/>
                <a:cs typeface="Calibri"/>
              </a:rPr>
              <a:t>discrètes de loi de probabilité  conjointe	</a:t>
            </a:r>
            <a:r>
              <a:rPr dirty="0" baseline="4629" sz="2700" spc="-142" i="1">
                <a:latin typeface="Times New Roman"/>
                <a:cs typeface="Times New Roman"/>
              </a:rPr>
              <a:t>P</a:t>
            </a:r>
            <a:r>
              <a:rPr dirty="0" baseline="-15873" sz="1575" spc="-142" i="1">
                <a:latin typeface="Times New Roman"/>
                <a:cs typeface="Times New Roman"/>
              </a:rPr>
              <a:t>X </a:t>
            </a:r>
            <a:r>
              <a:rPr dirty="0" baseline="-15873" sz="1575" spc="-7">
                <a:latin typeface="Times New Roman"/>
                <a:cs typeface="Times New Roman"/>
              </a:rPr>
              <a:t>,</a:t>
            </a:r>
            <a:r>
              <a:rPr dirty="0" baseline="-15873" sz="1575" spc="-7" i="1">
                <a:latin typeface="Times New Roman"/>
                <a:cs typeface="Times New Roman"/>
              </a:rPr>
              <a:t>Y </a:t>
            </a:r>
            <a:r>
              <a:rPr dirty="0" baseline="4629" sz="2700" spc="89">
                <a:latin typeface="Times New Roman"/>
                <a:cs typeface="Times New Roman"/>
              </a:rPr>
              <a:t>(</a:t>
            </a:r>
            <a:r>
              <a:rPr dirty="0" baseline="4629" sz="2700" spc="89" i="1">
                <a:latin typeface="Times New Roman"/>
                <a:cs typeface="Times New Roman"/>
              </a:rPr>
              <a:t>x</a:t>
            </a:r>
            <a:r>
              <a:rPr dirty="0" baseline="4629" sz="2700" spc="89">
                <a:latin typeface="Times New Roman"/>
                <a:cs typeface="Times New Roman"/>
              </a:rPr>
              <a:t>, </a:t>
            </a:r>
            <a:r>
              <a:rPr dirty="0" baseline="4629" sz="2700" spc="75" i="1">
                <a:latin typeface="Times New Roman"/>
                <a:cs typeface="Times New Roman"/>
              </a:rPr>
              <a:t>y</a:t>
            </a:r>
            <a:r>
              <a:rPr dirty="0" baseline="4629" sz="2700" spc="75">
                <a:latin typeface="Times New Roman"/>
                <a:cs typeface="Times New Roman"/>
              </a:rPr>
              <a:t>) 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 spc="-5" b="1">
                <a:latin typeface="Calibri"/>
                <a:cs typeface="Calibri"/>
              </a:rPr>
              <a:t>alors les lois marginales de </a:t>
            </a:r>
            <a:r>
              <a:rPr dirty="0" sz="1800" b="1">
                <a:latin typeface="Calibri"/>
                <a:cs typeface="Calibri"/>
              </a:rPr>
              <a:t>X et </a:t>
            </a:r>
            <a:r>
              <a:rPr dirty="0" sz="1800" spc="-5" b="1">
                <a:latin typeface="Calibri"/>
                <a:cs typeface="Calibri"/>
              </a:rPr>
              <a:t>de </a:t>
            </a:r>
            <a:r>
              <a:rPr dirty="0" sz="1800" b="1">
                <a:latin typeface="Calibri"/>
                <a:cs typeface="Calibri"/>
              </a:rPr>
              <a:t>Y </a:t>
            </a:r>
            <a:r>
              <a:rPr dirty="0" sz="1800" spc="-5" b="1">
                <a:latin typeface="Calibri"/>
                <a:cs typeface="Calibri"/>
              </a:rPr>
              <a:t>sont</a:t>
            </a:r>
            <a:r>
              <a:rPr dirty="0" sz="1800" spc="2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292350">
              <a:lnSpc>
                <a:spcPct val="100000"/>
              </a:lnSpc>
              <a:spcBef>
                <a:spcPts val="1240"/>
              </a:spcBef>
            </a:pPr>
            <a:r>
              <a:rPr dirty="0" sz="2200" spc="-75">
                <a:latin typeface="Times New Roman"/>
                <a:cs typeface="Times New Roman"/>
              </a:rPr>
              <a:t>1) </a:t>
            </a:r>
            <a:r>
              <a:rPr dirty="0" sz="22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 </a:t>
            </a:r>
            <a:r>
              <a:rPr dirty="0" sz="2200" spc="80">
                <a:latin typeface="Times New Roman"/>
                <a:cs typeface="Times New Roman"/>
              </a:rPr>
              <a:t>(</a:t>
            </a:r>
            <a:r>
              <a:rPr dirty="0" sz="2200" spc="80" i="1">
                <a:latin typeface="Times New Roman"/>
                <a:cs typeface="Times New Roman"/>
              </a:rPr>
              <a:t>x</a:t>
            </a:r>
            <a:r>
              <a:rPr dirty="0" sz="2200" spc="80">
                <a:latin typeface="Times New Roman"/>
                <a:cs typeface="Times New Roman"/>
              </a:rPr>
              <a:t>)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 </a:t>
            </a:r>
            <a:r>
              <a:rPr dirty="0" sz="2200" spc="20" i="1">
                <a:latin typeface="Times New Roman"/>
                <a:cs typeface="Times New Roman"/>
              </a:rPr>
              <a:t>X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40" i="1">
                <a:latin typeface="Times New Roman"/>
                <a:cs typeface="Times New Roman"/>
              </a:rPr>
              <a:t>x</a:t>
            </a:r>
            <a:r>
              <a:rPr dirty="0" sz="2200" spc="40">
                <a:latin typeface="Times New Roman"/>
                <a:cs typeface="Times New Roman"/>
              </a:rPr>
              <a:t>)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baseline="-8291" sz="5025">
                <a:latin typeface="Symbol"/>
                <a:cs typeface="Symbol"/>
              </a:rPr>
              <a:t></a:t>
            </a:r>
            <a:r>
              <a:rPr dirty="0" baseline="-8291" sz="5025" spc="-1042">
                <a:latin typeface="Times New Roman"/>
                <a:cs typeface="Times New Roman"/>
              </a:rPr>
              <a:t> </a:t>
            </a:r>
            <a:r>
              <a:rPr dirty="0" sz="2200" spc="-120" i="1">
                <a:latin typeface="Times New Roman"/>
                <a:cs typeface="Times New Roman"/>
              </a:rPr>
              <a:t>P</a:t>
            </a:r>
            <a:r>
              <a:rPr dirty="0" baseline="-25641" sz="1950" spc="-179" i="1">
                <a:latin typeface="Times New Roman"/>
                <a:cs typeface="Times New Roman"/>
              </a:rPr>
              <a:t>X </a:t>
            </a:r>
            <a:r>
              <a:rPr dirty="0" baseline="-25641" sz="1950" spc="-30">
                <a:latin typeface="Times New Roman"/>
                <a:cs typeface="Times New Roman"/>
              </a:rPr>
              <a:t>,</a:t>
            </a:r>
            <a:r>
              <a:rPr dirty="0" baseline="-25641" sz="1950" spc="-30" i="1">
                <a:latin typeface="Times New Roman"/>
                <a:cs typeface="Times New Roman"/>
              </a:rPr>
              <a:t>Y 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ctr" marL="1445895">
              <a:lnSpc>
                <a:spcPts val="1460"/>
              </a:lnSpc>
              <a:spcBef>
                <a:spcPts val="145"/>
              </a:spcBef>
            </a:pPr>
            <a:r>
              <a:rPr dirty="0" sz="1300" i="1">
                <a:latin typeface="Times New Roman"/>
                <a:cs typeface="Times New Roman"/>
              </a:rPr>
              <a:t>R</a:t>
            </a:r>
            <a:r>
              <a:rPr dirty="0" baseline="-21604" sz="1350" i="1">
                <a:latin typeface="Times New Roman"/>
                <a:cs typeface="Times New Roman"/>
              </a:rPr>
              <a:t>x</a:t>
            </a:r>
            <a:endParaRPr baseline="-21604" sz="1350">
              <a:latin typeface="Times New Roman"/>
              <a:cs typeface="Times New Roman"/>
            </a:endParaRPr>
          </a:p>
          <a:p>
            <a:pPr marL="2323465">
              <a:lnSpc>
                <a:spcPts val="3920"/>
              </a:lnSpc>
            </a:pPr>
            <a:r>
              <a:rPr dirty="0" sz="2200" spc="-70">
                <a:latin typeface="Times New Roman"/>
                <a:cs typeface="Times New Roman"/>
              </a:rPr>
              <a:t>2)</a:t>
            </a:r>
            <a:r>
              <a:rPr dirty="0" sz="2200" spc="-70" i="1">
                <a:latin typeface="Times New Roman"/>
                <a:cs typeface="Times New Roman"/>
              </a:rPr>
              <a:t>P</a:t>
            </a:r>
            <a:r>
              <a:rPr dirty="0" baseline="-25641" sz="1950" spc="-104" i="1">
                <a:latin typeface="Times New Roman"/>
                <a:cs typeface="Times New Roman"/>
              </a:rPr>
              <a:t>Y</a:t>
            </a:r>
            <a:r>
              <a:rPr dirty="0" baseline="-25641" sz="1950" spc="-135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P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10" i="1">
                <a:latin typeface="Times New Roman"/>
                <a:cs typeface="Times New Roman"/>
              </a:rPr>
              <a:t>Y</a:t>
            </a:r>
            <a:r>
              <a:rPr dirty="0" sz="2200" spc="220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baseline="-8291" sz="5025">
                <a:latin typeface="Symbol"/>
                <a:cs typeface="Symbol"/>
              </a:rPr>
              <a:t></a:t>
            </a:r>
            <a:r>
              <a:rPr dirty="0" baseline="-8291" sz="5025" spc="-727">
                <a:latin typeface="Times New Roman"/>
                <a:cs typeface="Times New Roman"/>
              </a:rPr>
              <a:t> </a:t>
            </a:r>
            <a:r>
              <a:rPr dirty="0" sz="2200" spc="-120" i="1">
                <a:latin typeface="Times New Roman"/>
                <a:cs typeface="Times New Roman"/>
              </a:rPr>
              <a:t>P</a:t>
            </a:r>
            <a:r>
              <a:rPr dirty="0" baseline="-25641" sz="1950" spc="-179" i="1">
                <a:latin typeface="Times New Roman"/>
                <a:cs typeface="Times New Roman"/>
              </a:rPr>
              <a:t>X</a:t>
            </a:r>
            <a:r>
              <a:rPr dirty="0" baseline="-25641" sz="1950" spc="-82" i="1">
                <a:latin typeface="Times New Roman"/>
                <a:cs typeface="Times New Roman"/>
              </a:rPr>
              <a:t> </a:t>
            </a:r>
            <a:r>
              <a:rPr dirty="0" baseline="-25641" sz="1950" spc="-30">
                <a:latin typeface="Times New Roman"/>
                <a:cs typeface="Times New Roman"/>
              </a:rPr>
              <a:t>,</a:t>
            </a:r>
            <a:r>
              <a:rPr dirty="0" baseline="-25641" sz="1950" spc="-30" i="1">
                <a:latin typeface="Times New Roman"/>
                <a:cs typeface="Times New Roman"/>
              </a:rPr>
              <a:t>Y</a:t>
            </a:r>
            <a:r>
              <a:rPr dirty="0" baseline="-25641" sz="1950" spc="-142" i="1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ctr" marL="1244600">
              <a:lnSpc>
                <a:spcPct val="100000"/>
              </a:lnSpc>
              <a:spcBef>
                <a:spcPts val="145"/>
              </a:spcBef>
            </a:pPr>
            <a:r>
              <a:rPr dirty="0" sz="1300" spc="20" i="1">
                <a:latin typeface="Times New Roman"/>
                <a:cs typeface="Times New Roman"/>
              </a:rPr>
              <a:t>R</a:t>
            </a:r>
            <a:r>
              <a:rPr dirty="0" baseline="-21604" sz="1350" spc="30" i="1">
                <a:latin typeface="Times New Roman"/>
                <a:cs typeface="Times New Roman"/>
              </a:rPr>
              <a:t>y</a:t>
            </a:r>
            <a:endParaRPr baseline="-21604" sz="13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380"/>
              </a:spcBef>
            </a:pPr>
            <a:r>
              <a:rPr dirty="0" sz="1800" b="1">
                <a:latin typeface="Calibri"/>
                <a:cs typeface="Calibri"/>
              </a:rPr>
              <a:t>où  </a:t>
            </a:r>
            <a:r>
              <a:rPr dirty="0" baseline="1543" sz="2700" spc="-7" i="1">
                <a:latin typeface="Times New Roman"/>
                <a:cs typeface="Times New Roman"/>
              </a:rPr>
              <a:t>R</a:t>
            </a:r>
            <a:r>
              <a:rPr dirty="0" baseline="-21164" sz="1575" spc="-7" i="1">
                <a:latin typeface="Times New Roman"/>
                <a:cs typeface="Times New Roman"/>
              </a:rPr>
              <a:t>x   </a:t>
            </a:r>
            <a:r>
              <a:rPr dirty="0" sz="1800" b="1">
                <a:latin typeface="Calibri"/>
                <a:cs typeface="Calibri"/>
              </a:rPr>
              <a:t>est l’ ensemble de tout les points dans la domaine de (X,Y) pour lequel X = x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35" b="1">
                <a:latin typeface="Calibri"/>
                <a:cs typeface="Calibri"/>
              </a:rPr>
              <a:t>et</a:t>
            </a:r>
            <a:r>
              <a:rPr dirty="0" baseline="6172" sz="2700" spc="52" i="1">
                <a:latin typeface="Times New Roman"/>
                <a:cs typeface="Times New Roman"/>
              </a:rPr>
              <a:t>R</a:t>
            </a:r>
            <a:r>
              <a:rPr dirty="0" baseline="-13227" sz="1575" spc="52" i="1">
                <a:latin typeface="Times New Roman"/>
                <a:cs typeface="Times New Roman"/>
              </a:rPr>
              <a:t>y</a:t>
            </a:r>
            <a:endParaRPr baseline="-13227" sz="1575">
              <a:latin typeface="Times New Roman"/>
              <a:cs typeface="Times New Roman"/>
            </a:endParaRPr>
          </a:p>
          <a:p>
            <a:pPr marL="12700" marR="1236345" indent="179070">
              <a:lnSpc>
                <a:spcPts val="2250"/>
              </a:lnSpc>
              <a:spcBef>
                <a:spcPts val="40"/>
              </a:spcBef>
              <a:tabLst>
                <a:tab pos="586740" algn="l"/>
              </a:tabLst>
            </a:pPr>
            <a:r>
              <a:rPr dirty="0" sz="1800" b="1">
                <a:latin typeface="Calibri"/>
                <a:cs typeface="Calibri"/>
              </a:rPr>
              <a:t>est l’ ensemble de tout les points dans la domaine de (X,Y) pour lequel Y =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y  </a:t>
            </a: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	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La  loi  marginale  de  X  est  déﬁnie  lorsqu’on  </a:t>
            </a:r>
            <a:r>
              <a:rPr dirty="0" sz="1800" spc="29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est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10"/>
              </a:lnSpc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capable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de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déterminer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la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probabilité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de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chaque</a:t>
            </a:r>
            <a:r>
              <a:rPr dirty="0" sz="1800" spc="26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valeur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de</a:t>
            </a:r>
            <a:r>
              <a:rPr dirty="0" sz="1800" spc="-100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  <a:p>
            <a:pPr marL="7806690">
              <a:lnSpc>
                <a:spcPct val="100000"/>
              </a:lnSpc>
              <a:spcBef>
                <a:spcPts val="484"/>
              </a:spcBef>
            </a:pPr>
            <a:r>
              <a:rPr dirty="0" sz="1550" spc="-80" i="1">
                <a:latin typeface="Times New Roman"/>
                <a:cs typeface="Times New Roman"/>
              </a:rPr>
              <a:t>P</a:t>
            </a:r>
            <a:r>
              <a:rPr dirty="0" baseline="-24691" sz="1350" spc="-120" i="1">
                <a:latin typeface="Times New Roman"/>
                <a:cs typeface="Times New Roman"/>
              </a:rPr>
              <a:t>X </a:t>
            </a:r>
            <a:r>
              <a:rPr dirty="0" baseline="-24691" sz="1350" spc="-7">
                <a:latin typeface="Times New Roman"/>
                <a:cs typeface="Times New Roman"/>
              </a:rPr>
              <a:t>,</a:t>
            </a:r>
            <a:r>
              <a:rPr dirty="0" baseline="-24691" sz="1350" spc="-7" i="1">
                <a:latin typeface="Times New Roman"/>
                <a:cs typeface="Times New Roman"/>
              </a:rPr>
              <a:t>Y </a:t>
            </a:r>
            <a:r>
              <a:rPr dirty="0" sz="1550" spc="50">
                <a:latin typeface="Times New Roman"/>
                <a:cs typeface="Times New Roman"/>
              </a:rPr>
              <a:t>(</a:t>
            </a:r>
            <a:r>
              <a:rPr dirty="0" sz="1550" spc="50" i="1">
                <a:latin typeface="Times New Roman"/>
                <a:cs typeface="Times New Roman"/>
              </a:rPr>
              <a:t>x</a:t>
            </a:r>
            <a:r>
              <a:rPr dirty="0" sz="1550" spc="50">
                <a:latin typeface="Times New Roman"/>
                <a:cs typeface="Times New Roman"/>
              </a:rPr>
              <a:t>,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y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  <a:spcBef>
                <a:spcPts val="1030"/>
              </a:spcBef>
            </a:pP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1)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1,</a:t>
            </a:r>
            <a:r>
              <a:rPr dirty="0" sz="1700" spc="-30" i="1">
                <a:latin typeface="Times New Roman"/>
                <a:cs typeface="Times New Roman"/>
              </a:rPr>
              <a:t>Y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0)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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1,</a:t>
            </a:r>
            <a:r>
              <a:rPr dirty="0" sz="1700" spc="-30" i="1">
                <a:latin typeface="Times New Roman"/>
                <a:cs typeface="Times New Roman"/>
              </a:rPr>
              <a:t>Y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1)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</a:t>
            </a:r>
            <a:endParaRPr sz="1700">
              <a:latin typeface="Symbol"/>
              <a:cs typeface="Symbol"/>
            </a:endParaRPr>
          </a:p>
          <a:p>
            <a:pPr marL="1368425">
              <a:lnSpc>
                <a:spcPct val="100000"/>
              </a:lnSpc>
              <a:spcBef>
                <a:spcPts val="565"/>
              </a:spcBef>
            </a:pP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1,</a:t>
            </a:r>
            <a:r>
              <a:rPr dirty="0" sz="1700" spc="-30" i="1">
                <a:latin typeface="Times New Roman"/>
                <a:cs typeface="Times New Roman"/>
              </a:rPr>
              <a:t>Y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2)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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1,</a:t>
            </a:r>
            <a:r>
              <a:rPr dirty="0" sz="1700" spc="-30" i="1">
                <a:latin typeface="Times New Roman"/>
                <a:cs typeface="Times New Roman"/>
              </a:rPr>
              <a:t>Y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3)</a:t>
            </a:r>
            <a:r>
              <a:rPr dirty="0" sz="1700" spc="-1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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60" i="1">
                <a:latin typeface="Times New Roman"/>
                <a:cs typeface="Times New Roman"/>
              </a:rPr>
              <a:t>P</a:t>
            </a:r>
            <a:r>
              <a:rPr dirty="0" sz="1700" spc="60">
                <a:latin typeface="Times New Roman"/>
                <a:cs typeface="Times New Roman"/>
              </a:rPr>
              <a:t>(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190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229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1,</a:t>
            </a:r>
            <a:r>
              <a:rPr dirty="0" sz="1700" spc="-30" i="1">
                <a:latin typeface="Times New Roman"/>
                <a:cs typeface="Times New Roman"/>
              </a:rPr>
              <a:t>Y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Symbol"/>
                <a:cs typeface="Symbol"/>
              </a:rPr>
              <a:t>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4)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22857" y="2719052"/>
            <a:ext cx="133159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54125" algn="l"/>
              </a:tabLst>
            </a:pP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	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2591" y="2719052"/>
            <a:ext cx="16002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 i="1">
                <a:latin typeface="Times New Roman"/>
                <a:cs typeface="Times New Roman"/>
              </a:rPr>
              <a:t>R</a:t>
            </a:r>
            <a:r>
              <a:rPr dirty="0" baseline="-20833" sz="1200" spc="15" i="1">
                <a:latin typeface="Times New Roman"/>
                <a:cs typeface="Times New Roman"/>
              </a:rPr>
              <a:t>x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8441" y="2719052"/>
            <a:ext cx="1143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4998" y="2183410"/>
            <a:ext cx="121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690">
                <a:latin typeface="Symbol"/>
                <a:cs typeface="Symbol"/>
              </a:rPr>
              <a:t>⎛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2359" y="2183410"/>
            <a:ext cx="12192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690">
                <a:latin typeface="Symbol"/>
                <a:cs typeface="Symbol"/>
              </a:rPr>
              <a:t>⎞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4998" y="2650238"/>
            <a:ext cx="152908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19860" algn="l"/>
              </a:tabLst>
            </a:pPr>
            <a:r>
              <a:rPr dirty="0" sz="1950" spc="-690">
                <a:latin typeface="Symbol"/>
                <a:cs typeface="Symbol"/>
              </a:rPr>
              <a:t>⎝</a:t>
            </a:r>
            <a:r>
              <a:rPr dirty="0" sz="1950" spc="-690">
                <a:latin typeface="Times New Roman"/>
                <a:cs typeface="Times New Roman"/>
              </a:rPr>
              <a:t>	</a:t>
            </a:r>
            <a:r>
              <a:rPr dirty="0" sz="1950" spc="-690">
                <a:latin typeface="Symbol"/>
                <a:cs typeface="Symbol"/>
              </a:rPr>
              <a:t>⎠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641" y="2246786"/>
            <a:ext cx="6474460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70">
                <a:latin typeface="Times New Roman"/>
                <a:cs typeface="Times New Roman"/>
              </a:rPr>
              <a:t>1)</a:t>
            </a:r>
            <a:r>
              <a:rPr dirty="0" sz="1950" spc="210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E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8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-15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]</a:t>
            </a:r>
            <a:r>
              <a:rPr dirty="0" sz="1950" spc="-12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40" i="1">
                <a:latin typeface="Times New Roman"/>
                <a:cs typeface="Times New Roman"/>
              </a:rPr>
              <a:t>m</a:t>
            </a:r>
            <a:r>
              <a:rPr dirty="0" baseline="-25252" sz="1650" spc="60" i="1">
                <a:latin typeface="Times New Roman"/>
                <a:cs typeface="Times New Roman"/>
              </a:rPr>
              <a:t>X</a:t>
            </a:r>
            <a:r>
              <a:rPr dirty="0" baseline="-25252" sz="1650" spc="322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baseline="-8474" sz="4425" spc="7">
                <a:latin typeface="Symbol"/>
                <a:cs typeface="Symbol"/>
              </a:rPr>
              <a:t></a:t>
            </a:r>
            <a:r>
              <a:rPr dirty="0" baseline="-8474" sz="4425" spc="-585">
                <a:latin typeface="Times New Roman"/>
                <a:cs typeface="Times New Roman"/>
              </a:rPr>
              <a:t> </a:t>
            </a:r>
            <a:r>
              <a:rPr dirty="0" sz="1950" spc="-65" i="1">
                <a:latin typeface="Times New Roman"/>
                <a:cs typeface="Times New Roman"/>
              </a:rPr>
              <a:t>xP</a:t>
            </a:r>
            <a:r>
              <a:rPr dirty="0" baseline="-25252" sz="1650" spc="-97" i="1">
                <a:latin typeface="Times New Roman"/>
                <a:cs typeface="Times New Roman"/>
              </a:rPr>
              <a:t>X</a:t>
            </a:r>
            <a:r>
              <a:rPr dirty="0" baseline="-25252" sz="1650" spc="-60" i="1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Times New Roman"/>
                <a:cs typeface="Times New Roman"/>
              </a:rPr>
              <a:t>(</a:t>
            </a:r>
            <a:r>
              <a:rPr dirty="0" sz="1950" spc="70" i="1">
                <a:latin typeface="Times New Roman"/>
                <a:cs typeface="Times New Roman"/>
              </a:rPr>
              <a:t>x</a:t>
            </a:r>
            <a:r>
              <a:rPr dirty="0" sz="1950" spc="70">
                <a:latin typeface="Times New Roman"/>
                <a:cs typeface="Times New Roman"/>
              </a:rPr>
              <a:t>)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baseline="-8474" sz="4425" spc="7">
                <a:latin typeface="Symbol"/>
                <a:cs typeface="Symbol"/>
              </a:rPr>
              <a:t></a:t>
            </a:r>
            <a:r>
              <a:rPr dirty="0" baseline="-8474" sz="4425" spc="-58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-245" i="1">
                <a:latin typeface="Times New Roman"/>
                <a:cs typeface="Times New Roman"/>
              </a:rPr>
              <a:t> </a:t>
            </a:r>
            <a:r>
              <a:rPr dirty="0" baseline="-8547" sz="2925" spc="-397">
                <a:latin typeface="Symbol"/>
                <a:cs typeface="Symbol"/>
              </a:rPr>
              <a:t>⎜</a:t>
            </a:r>
            <a:r>
              <a:rPr dirty="0" baseline="-8474" sz="4425" spc="-397">
                <a:latin typeface="Symbol"/>
                <a:cs typeface="Symbol"/>
              </a:rPr>
              <a:t></a:t>
            </a:r>
            <a:r>
              <a:rPr dirty="0" baseline="-8474" sz="4425" spc="-630">
                <a:latin typeface="Times New Roman"/>
                <a:cs typeface="Times New Roman"/>
              </a:rPr>
              <a:t> </a:t>
            </a:r>
            <a:r>
              <a:rPr dirty="0" sz="1950" spc="-95" i="1">
                <a:latin typeface="Times New Roman"/>
                <a:cs typeface="Times New Roman"/>
              </a:rPr>
              <a:t>P</a:t>
            </a:r>
            <a:r>
              <a:rPr dirty="0" baseline="-25252" sz="1650" spc="-142" i="1">
                <a:latin typeface="Times New Roman"/>
                <a:cs typeface="Times New Roman"/>
              </a:rPr>
              <a:t>X</a:t>
            </a:r>
            <a:r>
              <a:rPr dirty="0" baseline="-25252" sz="1650" spc="-44" i="1">
                <a:latin typeface="Times New Roman"/>
                <a:cs typeface="Times New Roman"/>
              </a:rPr>
              <a:t> </a:t>
            </a:r>
            <a:r>
              <a:rPr dirty="0" baseline="-25252" sz="1650">
                <a:latin typeface="Times New Roman"/>
                <a:cs typeface="Times New Roman"/>
              </a:rPr>
              <a:t>,</a:t>
            </a:r>
            <a:r>
              <a:rPr dirty="0" baseline="-25252" sz="1650" i="1">
                <a:latin typeface="Times New Roman"/>
                <a:cs typeface="Times New Roman"/>
              </a:rPr>
              <a:t>Y</a:t>
            </a:r>
            <a:r>
              <a:rPr dirty="0" baseline="-25252" sz="1650" spc="-97" i="1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(</a:t>
            </a:r>
            <a:r>
              <a:rPr dirty="0" sz="1950" spc="55" i="1">
                <a:latin typeface="Times New Roman"/>
                <a:cs typeface="Times New Roman"/>
              </a:rPr>
              <a:t>x</a:t>
            </a:r>
            <a:r>
              <a:rPr dirty="0" sz="1950" spc="55">
                <a:latin typeface="Times New Roman"/>
                <a:cs typeface="Times New Roman"/>
              </a:rPr>
              <a:t>,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y</a:t>
            </a:r>
            <a:r>
              <a:rPr dirty="0" sz="1950" spc="45">
                <a:latin typeface="Times New Roman"/>
                <a:cs typeface="Times New Roman"/>
              </a:rPr>
              <a:t>)</a:t>
            </a:r>
            <a:r>
              <a:rPr dirty="0" sz="1950" spc="-260">
                <a:latin typeface="Times New Roman"/>
                <a:cs typeface="Times New Roman"/>
              </a:rPr>
              <a:t> </a:t>
            </a:r>
            <a:r>
              <a:rPr dirty="0" baseline="-8547" sz="2925" spc="-1035">
                <a:latin typeface="Symbol"/>
                <a:cs typeface="Symbol"/>
              </a:rPr>
              <a:t>⎟</a:t>
            </a:r>
            <a:r>
              <a:rPr dirty="0" baseline="-8547" sz="2925" spc="-7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baseline="-8474" sz="4425" spc="7">
                <a:latin typeface="Symbol"/>
                <a:cs typeface="Symbol"/>
              </a:rPr>
              <a:t></a:t>
            </a:r>
            <a:r>
              <a:rPr dirty="0" baseline="-8474" sz="4425" spc="-592">
                <a:latin typeface="Times New Roman"/>
                <a:cs typeface="Times New Roman"/>
              </a:rPr>
              <a:t> </a:t>
            </a:r>
            <a:r>
              <a:rPr dirty="0" sz="1950" spc="-60" i="1">
                <a:latin typeface="Times New Roman"/>
                <a:cs typeface="Times New Roman"/>
              </a:rPr>
              <a:t>xP</a:t>
            </a:r>
            <a:r>
              <a:rPr dirty="0" baseline="-25252" sz="1650" spc="-89" i="1">
                <a:latin typeface="Times New Roman"/>
                <a:cs typeface="Times New Roman"/>
              </a:rPr>
              <a:t>X</a:t>
            </a:r>
            <a:r>
              <a:rPr dirty="0" baseline="-25252" sz="1650" spc="-44" i="1">
                <a:latin typeface="Times New Roman"/>
                <a:cs typeface="Times New Roman"/>
              </a:rPr>
              <a:t> </a:t>
            </a:r>
            <a:r>
              <a:rPr dirty="0" baseline="-25252" sz="1650">
                <a:latin typeface="Times New Roman"/>
                <a:cs typeface="Times New Roman"/>
              </a:rPr>
              <a:t>,</a:t>
            </a:r>
            <a:r>
              <a:rPr dirty="0" baseline="-25252" sz="1650" i="1">
                <a:latin typeface="Times New Roman"/>
                <a:cs typeface="Times New Roman"/>
              </a:rPr>
              <a:t>Y</a:t>
            </a:r>
            <a:r>
              <a:rPr dirty="0" baseline="-25252" sz="1650" spc="-104" i="1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(</a:t>
            </a:r>
            <a:r>
              <a:rPr dirty="0" sz="1950" spc="55" i="1">
                <a:latin typeface="Times New Roman"/>
                <a:cs typeface="Times New Roman"/>
              </a:rPr>
              <a:t>x</a:t>
            </a:r>
            <a:r>
              <a:rPr dirty="0" sz="1950" spc="55">
                <a:latin typeface="Times New Roman"/>
                <a:cs typeface="Times New Roman"/>
              </a:rPr>
              <a:t>,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y</a:t>
            </a:r>
            <a:r>
              <a:rPr dirty="0" sz="1950" spc="4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312" y="1185709"/>
            <a:ext cx="8775700" cy="1059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8595" marR="5080">
              <a:lnSpc>
                <a:spcPts val="2100"/>
              </a:lnSpc>
              <a:buFont typeface="Arial"/>
              <a:buChar char="•"/>
              <a:tabLst>
                <a:tab pos="321310" algn="l"/>
                <a:tab pos="312483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Moyenne et Variance d’une VA à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partir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d’une loi conjointe : </a:t>
            </a:r>
            <a:r>
              <a:rPr dirty="0" sz="1800">
                <a:latin typeface="Calibri"/>
                <a:cs typeface="Calibri"/>
              </a:rPr>
              <a:t>Pour deux Vas discrète X et Y  de loi de probabilité conjointe	</a:t>
            </a:r>
            <a:r>
              <a:rPr dirty="0" baseline="1683" sz="2475" spc="-135" i="1">
                <a:latin typeface="Times New Roman"/>
                <a:cs typeface="Times New Roman"/>
              </a:rPr>
              <a:t>P</a:t>
            </a:r>
            <a:r>
              <a:rPr dirty="0" baseline="-23391" sz="1425" spc="-135" i="1">
                <a:latin typeface="Times New Roman"/>
                <a:cs typeface="Times New Roman"/>
              </a:rPr>
              <a:t>X </a:t>
            </a:r>
            <a:r>
              <a:rPr dirty="0" baseline="-23391" sz="1425" spc="-7">
                <a:latin typeface="Times New Roman"/>
                <a:cs typeface="Times New Roman"/>
              </a:rPr>
              <a:t>,</a:t>
            </a:r>
            <a:r>
              <a:rPr dirty="0" baseline="-23391" sz="1425" spc="-7" i="1">
                <a:latin typeface="Times New Roman"/>
                <a:cs typeface="Times New Roman"/>
              </a:rPr>
              <a:t>Y </a:t>
            </a:r>
            <a:r>
              <a:rPr dirty="0" baseline="1683" sz="2475" spc="75">
                <a:latin typeface="Times New Roman"/>
                <a:cs typeface="Times New Roman"/>
              </a:rPr>
              <a:t>(</a:t>
            </a:r>
            <a:r>
              <a:rPr dirty="0" baseline="1683" sz="2475" spc="75" i="1">
                <a:latin typeface="Times New Roman"/>
                <a:cs typeface="Times New Roman"/>
              </a:rPr>
              <a:t>x</a:t>
            </a:r>
            <a:r>
              <a:rPr dirty="0" baseline="1683" sz="2475" spc="75">
                <a:latin typeface="Times New Roman"/>
                <a:cs typeface="Times New Roman"/>
              </a:rPr>
              <a:t>, </a:t>
            </a:r>
            <a:r>
              <a:rPr dirty="0" baseline="1683" sz="2475" spc="60" i="1">
                <a:latin typeface="Times New Roman"/>
                <a:cs typeface="Times New Roman"/>
              </a:rPr>
              <a:t>y</a:t>
            </a:r>
            <a:r>
              <a:rPr dirty="0" baseline="1683" sz="2475" spc="60">
                <a:latin typeface="Times New Roman"/>
                <a:cs typeface="Times New Roman"/>
              </a:rPr>
              <a:t>) </a:t>
            </a:r>
            <a:r>
              <a:rPr dirty="0" sz="1800">
                <a:latin typeface="Calibri"/>
                <a:cs typeface="Calibri"/>
              </a:rPr>
              <a:t>on a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1.	La moyenne de la VA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3233" y="4077068"/>
            <a:ext cx="3020758" cy="243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908297" y="4801488"/>
            <a:ext cx="78168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80" i="1">
                <a:latin typeface="Times New Roman"/>
                <a:cs typeface="Times New Roman"/>
              </a:rPr>
              <a:t>P</a:t>
            </a:r>
            <a:r>
              <a:rPr dirty="0" baseline="-24691" sz="1350" spc="-120" i="1">
                <a:latin typeface="Times New Roman"/>
                <a:cs typeface="Times New Roman"/>
              </a:rPr>
              <a:t>X </a:t>
            </a:r>
            <a:r>
              <a:rPr dirty="0" baseline="-24691" sz="1350" spc="-7">
                <a:latin typeface="Times New Roman"/>
                <a:cs typeface="Times New Roman"/>
              </a:rPr>
              <a:t>,</a:t>
            </a:r>
            <a:r>
              <a:rPr dirty="0" baseline="-24691" sz="1350" spc="-7" i="1">
                <a:latin typeface="Times New Roman"/>
                <a:cs typeface="Times New Roman"/>
              </a:rPr>
              <a:t>Y </a:t>
            </a:r>
            <a:r>
              <a:rPr dirty="0" sz="1550" spc="50">
                <a:latin typeface="Times New Roman"/>
                <a:cs typeface="Times New Roman"/>
              </a:rPr>
              <a:t>(</a:t>
            </a:r>
            <a:r>
              <a:rPr dirty="0" sz="1550" spc="50" i="1">
                <a:latin typeface="Times New Roman"/>
                <a:cs typeface="Times New Roman"/>
              </a:rPr>
              <a:t>x</a:t>
            </a:r>
            <a:r>
              <a:rPr dirty="0" sz="1550" spc="50">
                <a:latin typeface="Times New Roman"/>
                <a:cs typeface="Times New Roman"/>
              </a:rPr>
              <a:t>,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y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4235" y="3042678"/>
            <a:ext cx="6445885" cy="1169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91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Où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>
                <a:latin typeface="Calibri"/>
                <a:cs typeface="Calibri"/>
              </a:rPr>
              <a:t>est l’ensemble de tout les points dans la domaine de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(X,Y)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 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La moyenne de la VA X est</a:t>
            </a:r>
            <a:r>
              <a:rPr dirty="0" sz="1800" spc="-10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781" y="4971954"/>
            <a:ext cx="5744845" cy="686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361440">
              <a:lnSpc>
                <a:spcPct val="100000"/>
              </a:lnSpc>
            </a:pPr>
            <a:r>
              <a:rPr dirty="0" sz="1200" spc="-5" i="1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[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X</a:t>
            </a:r>
            <a:r>
              <a:rPr dirty="0" sz="1200" spc="-10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]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m</a:t>
            </a:r>
            <a:r>
              <a:rPr dirty="0" baseline="-23809" sz="1050" spc="15" i="1">
                <a:latin typeface="Times New Roman"/>
                <a:cs typeface="Times New Roman"/>
              </a:rPr>
              <a:t>X</a:t>
            </a:r>
            <a:r>
              <a:rPr dirty="0" baseline="-23809" sz="1050" spc="172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Symbol"/>
                <a:cs typeface="Symbol"/>
              </a:rPr>
              <a:t>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P</a:t>
            </a:r>
            <a:r>
              <a:rPr dirty="0" baseline="-23809" sz="1050" spc="15" i="1">
                <a:latin typeface="Times New Roman"/>
                <a:cs typeface="Times New Roman"/>
              </a:rPr>
              <a:t>XY</a:t>
            </a:r>
            <a:r>
              <a:rPr dirty="0" baseline="-23809" sz="1050" spc="-82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20">
                <a:latin typeface="Times New Roman"/>
                <a:cs typeface="Times New Roman"/>
              </a:rPr>
              <a:t>(0,1)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Times New Roman"/>
                <a:cs typeface="Times New Roman"/>
              </a:rPr>
              <a:t>P</a:t>
            </a:r>
            <a:r>
              <a:rPr dirty="0" baseline="-23809" sz="1050" spc="-75" i="1">
                <a:latin typeface="Times New Roman"/>
                <a:cs typeface="Times New Roman"/>
              </a:rPr>
              <a:t>XY</a:t>
            </a:r>
            <a:r>
              <a:rPr dirty="0" baseline="-23809" sz="1050" spc="-89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3)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Times New Roman"/>
                <a:cs typeface="Times New Roman"/>
              </a:rPr>
              <a:t>P</a:t>
            </a:r>
            <a:r>
              <a:rPr dirty="0" baseline="-23809" sz="1050" spc="-75" i="1">
                <a:latin typeface="Times New Roman"/>
                <a:cs typeface="Times New Roman"/>
              </a:rPr>
              <a:t>XY</a:t>
            </a:r>
            <a:r>
              <a:rPr dirty="0" baseline="-23809" sz="1050" spc="-89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4))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  <a:p>
            <a:pPr marL="848360">
              <a:lnSpc>
                <a:spcPct val="100000"/>
              </a:lnSpc>
              <a:spcBef>
                <a:spcPts val="390"/>
              </a:spcBef>
            </a:pPr>
            <a:r>
              <a:rPr dirty="0" sz="1200" spc="10">
                <a:latin typeface="Times New Roman"/>
                <a:cs typeface="Times New Roman"/>
              </a:rPr>
              <a:t>1</a:t>
            </a:r>
            <a:r>
              <a:rPr dirty="0" sz="1200" spc="10">
                <a:latin typeface="Symbol"/>
                <a:cs typeface="Symbol"/>
              </a:rPr>
              <a:t>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P</a:t>
            </a:r>
            <a:r>
              <a:rPr dirty="0" baseline="-23809" sz="1050" spc="15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Times New Roman"/>
                <a:cs typeface="Times New Roman"/>
              </a:rPr>
              <a:t>(1,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Times New Roman"/>
                <a:cs typeface="Times New Roman"/>
              </a:rPr>
              <a:t>(1,1)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Times New Roman"/>
                <a:cs typeface="Times New Roman"/>
              </a:rPr>
              <a:t>(1,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Times New Roman"/>
                <a:cs typeface="Times New Roman"/>
              </a:rPr>
              <a:t>(1,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3))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  <a:p>
            <a:pPr marL="864869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Symbol"/>
                <a:cs typeface="Symbol"/>
              </a:rPr>
              <a:t>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P</a:t>
            </a:r>
            <a:r>
              <a:rPr dirty="0" baseline="-23809" sz="1050" spc="15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(2,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(2,1)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>
                <a:latin typeface="Times New Roman"/>
                <a:cs typeface="Times New Roman"/>
              </a:rPr>
              <a:t>(2,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2))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3</a:t>
            </a:r>
            <a:r>
              <a:rPr dirty="0" sz="1200" spc="20">
                <a:latin typeface="Symbol"/>
                <a:cs typeface="Symbol"/>
              </a:rPr>
              <a:t>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baseline="-23809" sz="1050" spc="30" i="1">
                <a:latin typeface="Times New Roman"/>
                <a:cs typeface="Times New Roman"/>
              </a:rPr>
              <a:t>XY</a:t>
            </a:r>
            <a:r>
              <a:rPr dirty="0" baseline="-23809" sz="1050" spc="-82" i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(3,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30">
                <a:latin typeface="Times New Roman"/>
                <a:cs typeface="Times New Roman"/>
              </a:rPr>
              <a:t>(3,1))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89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(4,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748" y="1185709"/>
            <a:ext cx="8599170" cy="566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  <a:tab pos="294830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Moyenne et Variance d’une VA à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partir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d’une loi conjointe : </a:t>
            </a:r>
            <a:r>
              <a:rPr dirty="0" sz="1800">
                <a:latin typeface="Calibri"/>
                <a:cs typeface="Calibri"/>
              </a:rPr>
              <a:t>Pour deux Vas discrète X et Y  de loi de probabilité conjointe	</a:t>
            </a:r>
            <a:r>
              <a:rPr dirty="0" baseline="1683" sz="2475" spc="-135" i="1">
                <a:latin typeface="Times New Roman"/>
                <a:cs typeface="Times New Roman"/>
              </a:rPr>
              <a:t>P</a:t>
            </a:r>
            <a:r>
              <a:rPr dirty="0" baseline="-23391" sz="1425" spc="-135" i="1">
                <a:latin typeface="Times New Roman"/>
                <a:cs typeface="Times New Roman"/>
              </a:rPr>
              <a:t>X </a:t>
            </a:r>
            <a:r>
              <a:rPr dirty="0" baseline="-23391" sz="1425" spc="-7">
                <a:latin typeface="Times New Roman"/>
                <a:cs typeface="Times New Roman"/>
              </a:rPr>
              <a:t>,</a:t>
            </a:r>
            <a:r>
              <a:rPr dirty="0" baseline="-23391" sz="1425" spc="-7" i="1">
                <a:latin typeface="Times New Roman"/>
                <a:cs typeface="Times New Roman"/>
              </a:rPr>
              <a:t>Y </a:t>
            </a:r>
            <a:r>
              <a:rPr dirty="0" baseline="1683" sz="2475" spc="75">
                <a:latin typeface="Times New Roman"/>
                <a:cs typeface="Times New Roman"/>
              </a:rPr>
              <a:t>(</a:t>
            </a:r>
            <a:r>
              <a:rPr dirty="0" baseline="1683" sz="2475" spc="75" i="1">
                <a:latin typeface="Times New Roman"/>
                <a:cs typeface="Times New Roman"/>
              </a:rPr>
              <a:t>x</a:t>
            </a:r>
            <a:r>
              <a:rPr dirty="0" baseline="1683" sz="2475" spc="75">
                <a:latin typeface="Times New Roman"/>
                <a:cs typeface="Times New Roman"/>
              </a:rPr>
              <a:t>, </a:t>
            </a:r>
            <a:r>
              <a:rPr dirty="0" baseline="1683" sz="2475" spc="60" i="1">
                <a:latin typeface="Times New Roman"/>
                <a:cs typeface="Times New Roman"/>
              </a:rPr>
              <a:t>y</a:t>
            </a:r>
            <a:r>
              <a:rPr dirty="0" baseline="1683" sz="2475" spc="60">
                <a:latin typeface="Times New Roman"/>
                <a:cs typeface="Times New Roman"/>
              </a:rPr>
              <a:t>) </a:t>
            </a:r>
            <a:r>
              <a:rPr dirty="0" sz="1800">
                <a:latin typeface="Calibri"/>
                <a:cs typeface="Calibri"/>
              </a:rPr>
              <a:t>on a</a:t>
            </a:r>
            <a:r>
              <a:rPr dirty="0" sz="1800" spc="-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903" y="2298880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4816" y="2343449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399" y="2971954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6265" y="2516003"/>
            <a:ext cx="11239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2361" y="2516003"/>
            <a:ext cx="50673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1167" y="2516003"/>
            <a:ext cx="8826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3690" y="2516003"/>
            <a:ext cx="2540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1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8350" y="2684764"/>
            <a:ext cx="8826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7297" y="2684764"/>
            <a:ext cx="8826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9051" y="2684764"/>
            <a:ext cx="156845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Times New Roman"/>
                <a:cs typeface="Times New Roman"/>
              </a:rPr>
              <a:t>R</a:t>
            </a:r>
            <a:r>
              <a:rPr dirty="0" baseline="-20833" sz="1200" i="1">
                <a:latin typeface="Times New Roman"/>
                <a:cs typeface="Times New Roman"/>
              </a:rPr>
              <a:t>x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7984" y="3144508"/>
            <a:ext cx="66738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6084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x	X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1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5883" y="2979870"/>
            <a:ext cx="54991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55">
                <a:latin typeface="Times New Roman"/>
                <a:cs typeface="Times New Roman"/>
              </a:rPr>
              <a:t>(</a:t>
            </a:r>
            <a:r>
              <a:rPr dirty="0" sz="1900" spc="55" i="1">
                <a:latin typeface="Times New Roman"/>
                <a:cs typeface="Times New Roman"/>
              </a:rPr>
              <a:t>x</a:t>
            </a:r>
            <a:r>
              <a:rPr dirty="0" sz="1900" spc="55">
                <a:latin typeface="Times New Roman"/>
                <a:cs typeface="Times New Roman"/>
              </a:rPr>
              <a:t>,</a:t>
            </a:r>
            <a:r>
              <a:rPr dirty="0" sz="1900" spc="-140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6032" y="2165425"/>
            <a:ext cx="11938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670">
                <a:latin typeface="Symbol"/>
                <a:cs typeface="Symbol"/>
              </a:rPr>
              <a:t>⎛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1188" y="2351374"/>
            <a:ext cx="106870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dirty="0" sz="1900" spc="15" i="1">
                <a:latin typeface="Times New Roman"/>
                <a:cs typeface="Times New Roman"/>
              </a:rPr>
              <a:t>P	</a:t>
            </a:r>
            <a:r>
              <a:rPr dirty="0" sz="1900" spc="55">
                <a:latin typeface="Times New Roman"/>
                <a:cs typeface="Times New Roman"/>
              </a:rPr>
              <a:t>(</a:t>
            </a:r>
            <a:r>
              <a:rPr dirty="0" sz="1900" spc="55" i="1">
                <a:latin typeface="Times New Roman"/>
                <a:cs typeface="Times New Roman"/>
              </a:rPr>
              <a:t>x</a:t>
            </a:r>
            <a:r>
              <a:rPr dirty="0" sz="1900" spc="55">
                <a:latin typeface="Times New Roman"/>
                <a:cs typeface="Times New Roman"/>
              </a:rPr>
              <a:t>,</a:t>
            </a:r>
            <a:r>
              <a:rPr dirty="0" sz="1900" spc="-140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) </a:t>
            </a:r>
            <a:r>
              <a:rPr dirty="0" sz="1900" spc="-250">
                <a:latin typeface="Times New Roman"/>
                <a:cs typeface="Times New Roman"/>
              </a:rPr>
              <a:t> </a:t>
            </a:r>
            <a:r>
              <a:rPr dirty="0" baseline="42397" sz="2850" spc="-1005">
                <a:latin typeface="Symbol"/>
                <a:cs typeface="Symbol"/>
              </a:rPr>
              <a:t>⎞</a:t>
            </a:r>
            <a:endParaRPr baseline="42397"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3707" y="2338674"/>
            <a:ext cx="1564005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16050" algn="l"/>
              </a:tabLst>
            </a:pPr>
            <a:r>
              <a:rPr dirty="0" sz="1900" spc="10">
                <a:latin typeface="Times New Roman"/>
                <a:cs typeface="Times New Roman"/>
              </a:rPr>
              <a:t>2)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V</a:t>
            </a:r>
            <a:r>
              <a:rPr dirty="0" sz="1900" spc="-300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[</a:t>
            </a:r>
            <a:r>
              <a:rPr dirty="0" sz="1900" spc="-27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X</a:t>
            </a:r>
            <a:r>
              <a:rPr dirty="0" sz="1900" spc="-150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]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2000" spc="-45" i="1">
                <a:latin typeface="Symbol"/>
                <a:cs typeface="Symbol"/>
              </a:rPr>
              <a:t>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1900" spc="1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6652" y="2351374"/>
            <a:ext cx="164973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80">
                <a:latin typeface="Times New Roman"/>
                <a:cs typeface="Times New Roman"/>
              </a:rPr>
              <a:t>(</a:t>
            </a:r>
            <a:r>
              <a:rPr dirty="0" sz="1900" spc="80" i="1">
                <a:latin typeface="Times New Roman"/>
                <a:cs typeface="Times New Roman"/>
              </a:rPr>
              <a:t>x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 </a:t>
            </a:r>
            <a:r>
              <a:rPr dirty="0" sz="1900" spc="5">
                <a:latin typeface="Times New Roman"/>
                <a:cs typeface="Times New Roman"/>
              </a:rPr>
              <a:t>) </a:t>
            </a:r>
            <a:r>
              <a:rPr dirty="0" sz="1900" spc="15" i="1">
                <a:latin typeface="Times New Roman"/>
                <a:cs typeface="Times New Roman"/>
              </a:rPr>
              <a:t>P  </a:t>
            </a: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70">
                <a:latin typeface="Times New Roman"/>
                <a:cs typeface="Times New Roman"/>
              </a:rPr>
              <a:t>)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4975" y="2351374"/>
            <a:ext cx="80581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80">
                <a:latin typeface="Times New Roman"/>
                <a:cs typeface="Times New Roman"/>
              </a:rPr>
              <a:t>(</a:t>
            </a:r>
            <a:r>
              <a:rPr dirty="0" sz="1900" spc="80" i="1">
                <a:latin typeface="Times New Roman"/>
                <a:cs typeface="Times New Roman"/>
              </a:rPr>
              <a:t>x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r>
              <a:rPr dirty="0" sz="1900" spc="-195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6032" y="2621376"/>
            <a:ext cx="11938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670">
                <a:latin typeface="Symbol"/>
                <a:cs typeface="Symbol"/>
              </a:rPr>
              <a:t>⎝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40139" y="2389586"/>
            <a:ext cx="11938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55"/>
              </a:lnSpc>
            </a:pPr>
            <a:r>
              <a:rPr dirty="0" sz="1900" spc="-670">
                <a:latin typeface="Symbol"/>
                <a:cs typeface="Symbol"/>
              </a:rPr>
              <a:t>⎟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055"/>
              </a:lnSpc>
            </a:pPr>
            <a:r>
              <a:rPr dirty="0" sz="1900" spc="-670">
                <a:latin typeface="Symbol"/>
                <a:cs typeface="Symbol"/>
              </a:rPr>
              <a:t>⎠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3439" y="2979870"/>
            <a:ext cx="16002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2994" y="2979870"/>
            <a:ext cx="107251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80">
                <a:latin typeface="Times New Roman"/>
                <a:cs typeface="Times New Roman"/>
              </a:rPr>
              <a:t>(</a:t>
            </a:r>
            <a:r>
              <a:rPr dirty="0" sz="1900" spc="80" i="1">
                <a:latin typeface="Times New Roman"/>
                <a:cs typeface="Times New Roman"/>
              </a:rPr>
              <a:t>x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 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r>
              <a:rPr dirty="0" sz="1900" spc="23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7107" y="2286751"/>
            <a:ext cx="28702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2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65868" y="2286751"/>
            <a:ext cx="28702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2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66032" y="2268936"/>
            <a:ext cx="412115" cy="502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09">
                <a:latin typeface="Symbol"/>
                <a:cs typeface="Symbol"/>
              </a:rPr>
              <a:t>⎜</a:t>
            </a:r>
            <a:r>
              <a:rPr dirty="0" baseline="-2923" sz="4275" spc="37">
                <a:latin typeface="Symbol"/>
                <a:cs typeface="Symbol"/>
              </a:rPr>
              <a:t></a:t>
            </a:r>
            <a:endParaRPr baseline="-2923" sz="427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2577" y="2915256"/>
            <a:ext cx="28702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2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244" y="1890547"/>
            <a:ext cx="2434590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5720">
              <a:lnSpc>
                <a:spcPct val="100000"/>
              </a:lnSpc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2.	La variance de la VA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405"/>
              </a:spcBef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13233" y="4077068"/>
            <a:ext cx="3020758" cy="243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908297" y="4801488"/>
            <a:ext cx="781685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80" i="1">
                <a:latin typeface="Times New Roman"/>
                <a:cs typeface="Times New Roman"/>
              </a:rPr>
              <a:t>P</a:t>
            </a:r>
            <a:r>
              <a:rPr dirty="0" baseline="-24691" sz="1350" spc="-120" i="1">
                <a:latin typeface="Times New Roman"/>
                <a:cs typeface="Times New Roman"/>
              </a:rPr>
              <a:t>X </a:t>
            </a:r>
            <a:r>
              <a:rPr dirty="0" baseline="-24691" sz="1350" spc="-7">
                <a:latin typeface="Times New Roman"/>
                <a:cs typeface="Times New Roman"/>
              </a:rPr>
              <a:t>,</a:t>
            </a:r>
            <a:r>
              <a:rPr dirty="0" baseline="-24691" sz="1350" spc="-7" i="1">
                <a:latin typeface="Times New Roman"/>
                <a:cs typeface="Times New Roman"/>
              </a:rPr>
              <a:t>Y </a:t>
            </a:r>
            <a:r>
              <a:rPr dirty="0" sz="1550" spc="50">
                <a:latin typeface="Times New Roman"/>
                <a:cs typeface="Times New Roman"/>
              </a:rPr>
              <a:t>(</a:t>
            </a:r>
            <a:r>
              <a:rPr dirty="0" sz="1550" spc="50" i="1">
                <a:latin typeface="Times New Roman"/>
                <a:cs typeface="Times New Roman"/>
              </a:rPr>
              <a:t>x</a:t>
            </a:r>
            <a:r>
              <a:rPr dirty="0" sz="1550" spc="50">
                <a:latin typeface="Times New Roman"/>
                <a:cs typeface="Times New Roman"/>
              </a:rPr>
              <a:t>,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40" i="1">
                <a:latin typeface="Times New Roman"/>
                <a:cs typeface="Times New Roman"/>
              </a:rPr>
              <a:t>y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14235" y="3313264"/>
            <a:ext cx="7112000" cy="897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399540">
              <a:lnSpc>
                <a:spcPct val="100000"/>
              </a:lnSpc>
            </a:pPr>
            <a:r>
              <a:rPr dirty="0" sz="1100" spc="5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  <a:p>
            <a:pPr marL="1245235">
              <a:lnSpc>
                <a:spcPct val="100000"/>
              </a:lnSpc>
              <a:spcBef>
                <a:spcPts val="515"/>
              </a:spcBef>
            </a:pPr>
            <a:r>
              <a:rPr dirty="0" sz="1800" spc="-5">
                <a:latin typeface="Calibri"/>
                <a:cs typeface="Calibri"/>
              </a:rPr>
              <a:t>Où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>
                <a:latin typeface="Calibri"/>
                <a:cs typeface="Calibri"/>
              </a:rPr>
              <a:t>est l’ensemble de tout les points dans la domaine de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(X,Y)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 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La variance de la VA X est</a:t>
            </a:r>
            <a:r>
              <a:rPr dirty="0" sz="1800" spc="-105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8948" y="5334646"/>
            <a:ext cx="280035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42565" algn="l"/>
              </a:tabLst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18948" y="5585562"/>
            <a:ext cx="6985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03141" y="5191302"/>
            <a:ext cx="12827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3729" y="5191302"/>
            <a:ext cx="12827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38138" y="5191302"/>
            <a:ext cx="76073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5160" algn="l"/>
              </a:tabLst>
            </a:pPr>
            <a:r>
              <a:rPr dirty="0" sz="700" spc="-10" i="1">
                <a:latin typeface="Times New Roman"/>
                <a:cs typeface="Times New Roman"/>
              </a:rPr>
              <a:t>X</a:t>
            </a:r>
            <a:r>
              <a:rPr dirty="0" sz="700" spc="-5" i="1">
                <a:latin typeface="Times New Roman"/>
                <a:cs typeface="Times New Roman"/>
              </a:rPr>
              <a:t>Y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31714" y="5442240"/>
            <a:ext cx="78740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1195" algn="l"/>
              </a:tabLst>
            </a:pPr>
            <a:r>
              <a:rPr dirty="0" sz="700" spc="-10" i="1">
                <a:latin typeface="Times New Roman"/>
                <a:cs typeface="Times New Roman"/>
              </a:rPr>
              <a:t>X</a:t>
            </a:r>
            <a:r>
              <a:rPr dirty="0" sz="700" spc="-5" i="1">
                <a:latin typeface="Times New Roman"/>
                <a:cs typeface="Times New Roman"/>
              </a:rPr>
              <a:t>Y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3829" y="5442240"/>
            <a:ext cx="221615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0340" algn="l"/>
                <a:tab pos="2099945" algn="l"/>
              </a:tabLst>
            </a:pPr>
            <a:r>
              <a:rPr dirty="0" sz="700" spc="-10" i="1">
                <a:latin typeface="Times New Roman"/>
                <a:cs typeface="Times New Roman"/>
              </a:rPr>
              <a:t>X</a:t>
            </a:r>
            <a:r>
              <a:rPr dirty="0" sz="700" spc="-5" i="1">
                <a:latin typeface="Times New Roman"/>
                <a:cs typeface="Times New Roman"/>
              </a:rPr>
              <a:t>Y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-10" i="1">
                <a:latin typeface="Times New Roman"/>
                <a:cs typeface="Times New Roman"/>
              </a:rPr>
              <a:t>X</a:t>
            </a:r>
            <a:r>
              <a:rPr dirty="0" sz="700" spc="-5" i="1">
                <a:latin typeface="Times New Roman"/>
                <a:cs typeface="Times New Roman"/>
              </a:rPr>
              <a:t>Y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79314" y="5693157"/>
            <a:ext cx="12827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10" i="1">
                <a:latin typeface="Times New Roman"/>
                <a:cs typeface="Times New Roman"/>
              </a:rPr>
              <a:t>XY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2731" y="4832791"/>
            <a:ext cx="486346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41755">
              <a:lnSpc>
                <a:spcPts val="440"/>
              </a:lnSpc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1040"/>
              </a:lnSpc>
            </a:pPr>
            <a:r>
              <a:rPr dirty="0" sz="1200" spc="-5" i="1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[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X</a:t>
            </a:r>
            <a:r>
              <a:rPr dirty="0" sz="1200" spc="-10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]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m</a:t>
            </a:r>
            <a:r>
              <a:rPr dirty="0" baseline="-23809" sz="1050" spc="15" i="1">
                <a:latin typeface="Times New Roman"/>
                <a:cs typeface="Times New Roman"/>
              </a:rPr>
              <a:t>X</a:t>
            </a:r>
            <a:r>
              <a:rPr dirty="0" baseline="-23809" sz="1050" spc="179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(0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3.6) 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Symbol"/>
                <a:cs typeface="Symbol"/>
              </a:rPr>
              <a:t></a:t>
            </a:r>
            <a:r>
              <a:rPr dirty="0" sz="1200" spc="1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P</a:t>
            </a:r>
            <a:r>
              <a:rPr dirty="0" baseline="-23809" sz="1050" spc="15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(0,1)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2)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3)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5" i="1">
                <a:latin typeface="Times New Roman"/>
                <a:cs typeface="Times New Roman"/>
              </a:rPr>
              <a:t>P</a:t>
            </a:r>
            <a:r>
              <a:rPr dirty="0" baseline="-23809" sz="1050" spc="-82" i="1">
                <a:latin typeface="Times New Roman"/>
                <a:cs typeface="Times New Roman"/>
              </a:rPr>
              <a:t>XY </a:t>
            </a:r>
            <a:r>
              <a:rPr dirty="0" sz="1200" spc="-5">
                <a:latin typeface="Times New Roman"/>
                <a:cs typeface="Times New Roman"/>
              </a:rPr>
              <a:t>(0,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4))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  <a:p>
            <a:pPr marL="1339850">
              <a:lnSpc>
                <a:spcPct val="100000"/>
              </a:lnSpc>
              <a:spcBef>
                <a:spcPts val="4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12892" y="5088501"/>
            <a:ext cx="324866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(1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3.6)  </a:t>
            </a:r>
            <a:r>
              <a:rPr dirty="0" sz="1200" spc="70">
                <a:latin typeface="Symbol"/>
                <a:cs typeface="Symbol"/>
              </a:rPr>
              <a:t></a:t>
            </a:r>
            <a:r>
              <a:rPr dirty="0" sz="1200" spc="70">
                <a:latin typeface="Times New Roman"/>
                <a:cs typeface="Times New Roman"/>
              </a:rPr>
              <a:t>(</a:t>
            </a:r>
            <a:r>
              <a:rPr dirty="0" sz="1200" spc="70" i="1">
                <a:latin typeface="Times New Roman"/>
                <a:cs typeface="Times New Roman"/>
              </a:rPr>
              <a:t>P  </a:t>
            </a:r>
            <a:r>
              <a:rPr dirty="0" sz="1200" spc="-75">
                <a:latin typeface="Times New Roman"/>
                <a:cs typeface="Times New Roman"/>
              </a:rPr>
              <a:t>(1, </a:t>
            </a:r>
            <a:r>
              <a:rPr dirty="0" sz="1200">
                <a:latin typeface="Times New Roman"/>
                <a:cs typeface="Times New Roman"/>
              </a:rPr>
              <a:t>0)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 spc="-60">
                <a:latin typeface="Times New Roman"/>
                <a:cs typeface="Times New Roman"/>
              </a:rPr>
              <a:t>(1,1)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 spc="-75">
                <a:latin typeface="Times New Roman"/>
                <a:cs typeface="Times New Roman"/>
              </a:rPr>
              <a:t>(1, </a:t>
            </a:r>
            <a:r>
              <a:rPr dirty="0" sz="1200">
                <a:latin typeface="Times New Roman"/>
                <a:cs typeface="Times New Roman"/>
              </a:rPr>
              <a:t>2)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 spc="-75">
                <a:latin typeface="Times New Roman"/>
                <a:cs typeface="Times New Roman"/>
              </a:rPr>
              <a:t>(1, </a:t>
            </a:r>
            <a:r>
              <a:rPr dirty="0" sz="1200" spc="-20">
                <a:latin typeface="Times New Roman"/>
                <a:cs typeface="Times New Roman"/>
              </a:rPr>
              <a:t>3))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12892" y="5339434"/>
            <a:ext cx="468122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Times New Roman"/>
                <a:cs typeface="Times New Roman"/>
              </a:rPr>
              <a:t>(2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>
                <a:latin typeface="Times New Roman"/>
                <a:cs typeface="Times New Roman"/>
              </a:rPr>
              <a:t> 3.6)  </a:t>
            </a:r>
            <a:r>
              <a:rPr dirty="0" sz="1200" spc="70">
                <a:latin typeface="Symbol"/>
                <a:cs typeface="Symbol"/>
              </a:rPr>
              <a:t></a:t>
            </a:r>
            <a:r>
              <a:rPr dirty="0" sz="1200" spc="70">
                <a:latin typeface="Times New Roman"/>
                <a:cs typeface="Times New Roman"/>
              </a:rPr>
              <a:t>(</a:t>
            </a:r>
            <a:r>
              <a:rPr dirty="0" sz="1200" spc="70" i="1">
                <a:latin typeface="Times New Roman"/>
                <a:cs typeface="Times New Roman"/>
              </a:rPr>
              <a:t>P  </a:t>
            </a:r>
            <a:r>
              <a:rPr dirty="0" sz="1200">
                <a:latin typeface="Times New Roman"/>
                <a:cs typeface="Times New Roman"/>
              </a:rPr>
              <a:t>(2, 0)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 spc="-15">
                <a:latin typeface="Times New Roman"/>
                <a:cs typeface="Times New Roman"/>
              </a:rPr>
              <a:t>(2,1)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>
                <a:latin typeface="Times New Roman"/>
                <a:cs typeface="Times New Roman"/>
              </a:rPr>
              <a:t>(2, </a:t>
            </a:r>
            <a:r>
              <a:rPr dirty="0" sz="1200" spc="-5">
                <a:latin typeface="Times New Roman"/>
                <a:cs typeface="Times New Roman"/>
              </a:rPr>
              <a:t>2))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(3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>
                <a:latin typeface="Times New Roman"/>
                <a:cs typeface="Times New Roman"/>
              </a:rPr>
              <a:t> 3.6)  </a:t>
            </a:r>
            <a:r>
              <a:rPr dirty="0" sz="1200" spc="70">
                <a:latin typeface="Symbol"/>
                <a:cs typeface="Symbol"/>
              </a:rPr>
              <a:t></a:t>
            </a:r>
            <a:r>
              <a:rPr dirty="0" sz="1200" spc="70">
                <a:latin typeface="Times New Roman"/>
                <a:cs typeface="Times New Roman"/>
              </a:rPr>
              <a:t>(</a:t>
            </a:r>
            <a:r>
              <a:rPr dirty="0" sz="1200" spc="70" i="1">
                <a:latin typeface="Times New Roman"/>
                <a:cs typeface="Times New Roman"/>
              </a:rPr>
              <a:t>P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(3, </a:t>
            </a:r>
            <a:r>
              <a:rPr dirty="0" sz="1200">
                <a:latin typeface="Times New Roman"/>
                <a:cs typeface="Times New Roman"/>
              </a:rPr>
              <a:t>0) 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 </a:t>
            </a:r>
            <a:r>
              <a:rPr dirty="0" sz="1200" spc="-25">
                <a:latin typeface="Times New Roman"/>
                <a:cs typeface="Times New Roman"/>
              </a:rPr>
              <a:t>(3,1))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2892" y="5590356"/>
            <a:ext cx="163703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5">
                <a:latin typeface="Times New Roman"/>
                <a:cs typeface="Times New Roman"/>
              </a:rPr>
              <a:t>(4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3.6)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 </a:t>
            </a:r>
            <a:r>
              <a:rPr dirty="0" sz="1200" spc="25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(4,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0.36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43" y="0"/>
            <a:ext cx="8815070" cy="923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</a:pP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VIII.Loi de probabilité conjointe</a:t>
            </a:r>
            <a:r>
              <a:rPr dirty="0" sz="3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multi-dimensionnelle  (Cas </a:t>
            </a:r>
            <a:r>
              <a:rPr dirty="0" sz="3000" spc="-114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z="30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discrète)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9794" y="1767664"/>
            <a:ext cx="30168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90"/>
              </a:lnSpc>
            </a:pPr>
            <a:r>
              <a:rPr dirty="0" sz="2000" spc="-65">
                <a:latin typeface="Times New Roman"/>
                <a:cs typeface="Times New Roman"/>
              </a:rPr>
              <a:t>1)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-105" i="1">
                <a:latin typeface="Times New Roman"/>
                <a:cs typeface="Times New Roman"/>
              </a:rPr>
              <a:t>P</a:t>
            </a:r>
            <a:r>
              <a:rPr dirty="0" baseline="-24154" sz="1725" spc="-157" i="1">
                <a:latin typeface="Times New Roman"/>
                <a:cs typeface="Times New Roman"/>
              </a:rPr>
              <a:t>X  </a:t>
            </a:r>
            <a:r>
              <a:rPr dirty="0" baseline="-24154" sz="1725" spc="-127" i="1">
                <a:latin typeface="Times New Roman"/>
                <a:cs typeface="Times New Roman"/>
              </a:rPr>
              <a:t> </a:t>
            </a:r>
            <a:r>
              <a:rPr dirty="0" baseline="-24154" sz="1725" spc="7">
                <a:latin typeface="Times New Roman"/>
                <a:cs typeface="Times New Roman"/>
              </a:rPr>
              <a:t>,</a:t>
            </a:r>
            <a:r>
              <a:rPr dirty="0" baseline="-24154" sz="1725" spc="-232">
                <a:latin typeface="Times New Roman"/>
                <a:cs typeface="Times New Roman"/>
              </a:rPr>
              <a:t> </a:t>
            </a:r>
            <a:r>
              <a:rPr dirty="0" baseline="-24154" sz="1725" spc="22" i="1">
                <a:latin typeface="Times New Roman"/>
                <a:cs typeface="Times New Roman"/>
              </a:rPr>
              <a:t>X </a:t>
            </a:r>
            <a:r>
              <a:rPr dirty="0" baseline="-24154" sz="1725" spc="209" i="1">
                <a:latin typeface="Times New Roman"/>
                <a:cs typeface="Times New Roman"/>
              </a:rPr>
              <a:t> </a:t>
            </a:r>
            <a:r>
              <a:rPr dirty="0" baseline="-24154" sz="1725">
                <a:latin typeface="Times New Roman"/>
                <a:cs typeface="Times New Roman"/>
              </a:rPr>
              <a:t>,...,</a:t>
            </a:r>
            <a:r>
              <a:rPr dirty="0" baseline="-24154" sz="1725" spc="-240">
                <a:latin typeface="Times New Roman"/>
                <a:cs typeface="Times New Roman"/>
              </a:rPr>
              <a:t> </a:t>
            </a:r>
            <a:r>
              <a:rPr dirty="0" baseline="-24154" sz="1725" spc="22" i="1">
                <a:latin typeface="Times New Roman"/>
                <a:cs typeface="Times New Roman"/>
              </a:rPr>
              <a:t>X </a:t>
            </a:r>
            <a:r>
              <a:rPr dirty="0" baseline="-24154" sz="1725" spc="135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25" i="1">
                <a:latin typeface="Times New Roman"/>
                <a:cs typeface="Times New Roman"/>
              </a:rPr>
              <a:t>x</a:t>
            </a:r>
            <a:r>
              <a:rPr dirty="0" baseline="-24154" sz="1725" spc="37">
                <a:latin typeface="Times New Roman"/>
                <a:cs typeface="Times New Roman"/>
              </a:rPr>
              <a:t>1</a:t>
            </a:r>
            <a:r>
              <a:rPr dirty="0" sz="2000" spc="25">
                <a:latin typeface="Times New Roman"/>
                <a:cs typeface="Times New Roman"/>
              </a:rPr>
              <a:t>,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baseline="-24154" sz="1725">
                <a:latin typeface="Times New Roman"/>
                <a:cs typeface="Times New Roman"/>
              </a:rPr>
              <a:t>2</a:t>
            </a:r>
            <a:r>
              <a:rPr dirty="0" baseline="-24154" sz="1725" spc="-27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,...,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30" i="1">
                <a:latin typeface="Times New Roman"/>
                <a:cs typeface="Times New Roman"/>
              </a:rPr>
              <a:t>x</a:t>
            </a:r>
            <a:r>
              <a:rPr dirty="0" baseline="-24154" sz="1725" spc="44" i="1">
                <a:latin typeface="Times New Roman"/>
                <a:cs typeface="Times New Roman"/>
              </a:rPr>
              <a:t>N</a:t>
            </a:r>
            <a:r>
              <a:rPr dirty="0" baseline="-24154" sz="1725" spc="-127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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521970">
              <a:lnSpc>
                <a:spcPts val="810"/>
              </a:lnSpc>
              <a:tabLst>
                <a:tab pos="754380" algn="l"/>
                <a:tab pos="1145540" algn="l"/>
              </a:tabLst>
            </a:pPr>
            <a:r>
              <a:rPr dirty="0" sz="850">
                <a:latin typeface="Times New Roman"/>
                <a:cs typeface="Times New Roman"/>
              </a:rPr>
              <a:t>1	2	</a:t>
            </a:r>
            <a:r>
              <a:rPr dirty="0" sz="85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4393" y="1041692"/>
            <a:ext cx="774509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0" marR="5080" indent="-182880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N- </a:t>
            </a:r>
            <a:r>
              <a:rPr dirty="0" sz="1800" spc="-5" b="1">
                <a:latin typeface="Calibri"/>
                <a:cs typeface="Calibri"/>
              </a:rPr>
              <a:t>Vas 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spc="-5" b="1">
                <a:latin typeface="Calibri"/>
                <a:cs typeface="Calibri"/>
              </a:rPr>
              <a:t>discrètes 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 spc="-5" b="1">
                <a:latin typeface="Calibri"/>
                <a:cs typeface="Calibri"/>
              </a:rPr>
              <a:t>notée  vériﬁes les propriétés suivantes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813" y="1307592"/>
            <a:ext cx="1748789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500" spc="-75" i="1">
                <a:latin typeface="Times New Roman"/>
                <a:cs typeface="Times New Roman"/>
              </a:rPr>
              <a:t>P</a:t>
            </a:r>
            <a:r>
              <a:rPr dirty="0" baseline="-26143" sz="1275" spc="-112" i="1">
                <a:latin typeface="Times New Roman"/>
                <a:cs typeface="Times New Roman"/>
              </a:rPr>
              <a:t>X   </a:t>
            </a:r>
            <a:r>
              <a:rPr dirty="0" baseline="-26143" sz="1275" spc="-30" i="1">
                <a:latin typeface="Times New Roman"/>
                <a:cs typeface="Times New Roman"/>
              </a:rPr>
              <a:t> </a:t>
            </a:r>
            <a:r>
              <a:rPr dirty="0" baseline="-26143" sz="1275" spc="30" i="1">
                <a:latin typeface="Times New Roman"/>
                <a:cs typeface="Times New Roman"/>
              </a:rPr>
              <a:t>X  </a:t>
            </a:r>
            <a:r>
              <a:rPr dirty="0" baseline="-26143" sz="1275" spc="75" i="1">
                <a:latin typeface="Times New Roman"/>
                <a:cs typeface="Times New Roman"/>
              </a:rPr>
              <a:t> </a:t>
            </a:r>
            <a:r>
              <a:rPr dirty="0" baseline="-26143" sz="1275" spc="7">
                <a:latin typeface="Times New Roman"/>
                <a:cs typeface="Times New Roman"/>
              </a:rPr>
              <a:t>...,</a:t>
            </a:r>
            <a:r>
              <a:rPr dirty="0" baseline="-26143" sz="1275" spc="-179">
                <a:latin typeface="Times New Roman"/>
                <a:cs typeface="Times New Roman"/>
              </a:rPr>
              <a:t> </a:t>
            </a:r>
            <a:r>
              <a:rPr dirty="0" baseline="-26143" sz="1275" spc="30" i="1">
                <a:latin typeface="Times New Roman"/>
                <a:cs typeface="Times New Roman"/>
              </a:rPr>
              <a:t>X </a:t>
            </a:r>
            <a:r>
              <a:rPr dirty="0" baseline="-26143" sz="1275" spc="89" i="1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(</a:t>
            </a:r>
            <a:r>
              <a:rPr dirty="0" sz="1500" spc="20" i="1">
                <a:latin typeface="Times New Roman"/>
                <a:cs typeface="Times New Roman"/>
              </a:rPr>
              <a:t>x</a:t>
            </a:r>
            <a:r>
              <a:rPr dirty="0" baseline="-26143" sz="1275" spc="30">
                <a:latin typeface="Times New Roman"/>
                <a:cs typeface="Times New Roman"/>
              </a:rPr>
              <a:t>1</a:t>
            </a:r>
            <a:r>
              <a:rPr dirty="0" sz="1500" spc="20">
                <a:latin typeface="Times New Roman"/>
                <a:cs typeface="Times New Roman"/>
              </a:rPr>
              <a:t>,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5" i="1">
                <a:latin typeface="Times New Roman"/>
                <a:cs typeface="Times New Roman"/>
              </a:rPr>
              <a:t>x</a:t>
            </a:r>
            <a:r>
              <a:rPr dirty="0" baseline="-26143" sz="1275" spc="7">
                <a:latin typeface="Times New Roman"/>
                <a:cs typeface="Times New Roman"/>
              </a:rPr>
              <a:t>2</a:t>
            </a:r>
            <a:r>
              <a:rPr dirty="0" baseline="-26143" sz="1275" spc="-202">
                <a:latin typeface="Times New Roman"/>
                <a:cs typeface="Times New Roman"/>
              </a:rPr>
              <a:t> </a:t>
            </a:r>
            <a:r>
              <a:rPr dirty="0" sz="1500" spc="25">
                <a:latin typeface="Times New Roman"/>
                <a:cs typeface="Times New Roman"/>
              </a:rPr>
              <a:t>,...,</a:t>
            </a:r>
            <a:r>
              <a:rPr dirty="0" sz="1500" spc="-125">
                <a:latin typeface="Times New Roman"/>
                <a:cs typeface="Times New Roman"/>
              </a:rPr>
              <a:t> </a:t>
            </a:r>
            <a:r>
              <a:rPr dirty="0" sz="1500" spc="25" i="1">
                <a:latin typeface="Times New Roman"/>
                <a:cs typeface="Times New Roman"/>
              </a:rPr>
              <a:t>x</a:t>
            </a:r>
            <a:r>
              <a:rPr dirty="0" baseline="-26143" sz="1275" spc="37" i="1">
                <a:latin typeface="Times New Roman"/>
                <a:cs typeface="Times New Roman"/>
              </a:rPr>
              <a:t>N</a:t>
            </a:r>
            <a:r>
              <a:rPr dirty="0" baseline="-26143" sz="1275" spc="-97" i="1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  <a:p>
            <a:pPr marL="179705">
              <a:lnSpc>
                <a:spcPts val="620"/>
              </a:lnSpc>
              <a:tabLst>
                <a:tab pos="628015" algn="l"/>
              </a:tabLst>
            </a:pPr>
            <a:r>
              <a:rPr dirty="0" sz="650" spc="-5">
                <a:latin typeface="Times New Roman"/>
                <a:cs typeface="Times New Roman"/>
              </a:rPr>
              <a:t>1,   </a:t>
            </a:r>
            <a:r>
              <a:rPr dirty="0" sz="650" spc="114">
                <a:latin typeface="Times New Roman"/>
                <a:cs typeface="Times New Roman"/>
              </a:rPr>
              <a:t> </a:t>
            </a:r>
            <a:r>
              <a:rPr dirty="0" sz="650" spc="20">
                <a:latin typeface="Times New Roman"/>
                <a:cs typeface="Times New Roman"/>
              </a:rPr>
              <a:t>2,	</a:t>
            </a:r>
            <a:r>
              <a:rPr dirty="0" sz="650" spc="-10" i="1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0204" y="3857276"/>
            <a:ext cx="4820285" cy="630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90"/>
              </a:lnSpc>
            </a:pPr>
            <a:r>
              <a:rPr dirty="0" sz="22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 </a:t>
            </a:r>
            <a:r>
              <a:rPr dirty="0" baseline="-25641" sz="1950" spc="-97" i="1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(</a:t>
            </a:r>
            <a:r>
              <a:rPr dirty="0" sz="2200" spc="40" i="1">
                <a:latin typeface="Times New Roman"/>
                <a:cs typeface="Times New Roman"/>
              </a:rPr>
              <a:t>x</a:t>
            </a:r>
            <a:r>
              <a:rPr dirty="0" baseline="-25641" sz="1950" spc="60" i="1">
                <a:latin typeface="Times New Roman"/>
                <a:cs typeface="Times New Roman"/>
              </a:rPr>
              <a:t>i</a:t>
            </a:r>
            <a:r>
              <a:rPr dirty="0" baseline="-25641" sz="1950" spc="-247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45" i="1">
                <a:latin typeface="Times New Roman"/>
                <a:cs typeface="Times New Roman"/>
              </a:rPr>
              <a:t>P</a:t>
            </a:r>
            <a:r>
              <a:rPr dirty="0" sz="2200" spc="45">
                <a:latin typeface="Times New Roman"/>
                <a:cs typeface="Times New Roman"/>
              </a:rPr>
              <a:t>(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spc="110" i="1">
                <a:latin typeface="Times New Roman"/>
                <a:cs typeface="Times New Roman"/>
              </a:rPr>
              <a:t>X</a:t>
            </a:r>
            <a:r>
              <a:rPr dirty="0" baseline="-25641" sz="1950" spc="165" i="1">
                <a:latin typeface="Times New Roman"/>
                <a:cs typeface="Times New Roman"/>
              </a:rPr>
              <a:t>i</a:t>
            </a:r>
            <a:r>
              <a:rPr dirty="0" baseline="-25641" sz="1950" spc="179" i="1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x</a:t>
            </a:r>
            <a:r>
              <a:rPr dirty="0" baseline="-25641" sz="1950" spc="-37" i="1">
                <a:latin typeface="Times New Roman"/>
                <a:cs typeface="Times New Roman"/>
              </a:rPr>
              <a:t>i</a:t>
            </a:r>
            <a:r>
              <a:rPr dirty="0" baseline="-25641" sz="1950" spc="-247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baseline="-8291" sz="5025">
                <a:latin typeface="Symbol"/>
                <a:cs typeface="Symbol"/>
              </a:rPr>
              <a:t></a:t>
            </a:r>
            <a:r>
              <a:rPr dirty="0" baseline="-8291" sz="5025" spc="-735">
                <a:latin typeface="Times New Roman"/>
                <a:cs typeface="Times New Roman"/>
              </a:rPr>
              <a:t> </a:t>
            </a:r>
            <a:r>
              <a:rPr dirty="0" sz="2200" spc="-120" i="1">
                <a:latin typeface="Times New Roman"/>
                <a:cs typeface="Times New Roman"/>
              </a:rPr>
              <a:t>P</a:t>
            </a:r>
            <a:r>
              <a:rPr dirty="0" baseline="-25641" sz="1950" spc="-179" i="1">
                <a:latin typeface="Times New Roman"/>
                <a:cs typeface="Times New Roman"/>
              </a:rPr>
              <a:t>X  </a:t>
            </a:r>
            <a:r>
              <a:rPr dirty="0" baseline="-25641" sz="1950" spc="-157" i="1">
                <a:latin typeface="Times New Roman"/>
                <a:cs typeface="Times New Roman"/>
              </a:rPr>
              <a:t> </a:t>
            </a:r>
            <a:r>
              <a:rPr dirty="0" baseline="-25641" sz="1950" spc="-15">
                <a:latin typeface="Times New Roman"/>
                <a:cs typeface="Times New Roman"/>
              </a:rPr>
              <a:t>,...,</a:t>
            </a:r>
            <a:r>
              <a:rPr dirty="0" baseline="-25641" sz="1950" spc="-277">
                <a:latin typeface="Times New Roman"/>
                <a:cs typeface="Times New Roman"/>
              </a:rPr>
              <a:t> </a:t>
            </a:r>
            <a:r>
              <a:rPr dirty="0" baseline="-25641" sz="1950" spc="-7" i="1">
                <a:latin typeface="Times New Roman"/>
                <a:cs typeface="Times New Roman"/>
              </a:rPr>
              <a:t>X </a:t>
            </a:r>
            <a:r>
              <a:rPr dirty="0" baseline="-25641" sz="1950" spc="157" i="1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(</a:t>
            </a:r>
            <a:r>
              <a:rPr dirty="0" sz="2200" spc="30" i="1">
                <a:latin typeface="Times New Roman"/>
                <a:cs typeface="Times New Roman"/>
              </a:rPr>
              <a:t>x</a:t>
            </a:r>
            <a:r>
              <a:rPr dirty="0" baseline="-25641" sz="1950" spc="44">
                <a:latin typeface="Times New Roman"/>
                <a:cs typeface="Times New Roman"/>
              </a:rPr>
              <a:t>1</a:t>
            </a:r>
            <a:r>
              <a:rPr dirty="0" sz="2200" spc="30">
                <a:latin typeface="Times New Roman"/>
                <a:cs typeface="Times New Roman"/>
              </a:rPr>
              <a:t>,...,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25" i="1">
                <a:latin typeface="Times New Roman"/>
                <a:cs typeface="Times New Roman"/>
              </a:rPr>
              <a:t>x</a:t>
            </a:r>
            <a:r>
              <a:rPr dirty="0" baseline="-25641" sz="1950" spc="37" i="1">
                <a:latin typeface="Times New Roman"/>
                <a:cs typeface="Times New Roman"/>
              </a:rPr>
              <a:t>N</a:t>
            </a:r>
            <a:r>
              <a:rPr dirty="0" baseline="-25641" sz="1950" spc="-157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266700">
              <a:lnSpc>
                <a:spcPts val="750"/>
              </a:lnSpc>
              <a:tabLst>
                <a:tab pos="3120390" algn="l"/>
                <a:tab pos="3540125" algn="l"/>
              </a:tabLst>
            </a:pPr>
            <a:r>
              <a:rPr dirty="0" sz="900" spc="10" i="1">
                <a:latin typeface="Times New Roman"/>
                <a:cs typeface="Times New Roman"/>
              </a:rPr>
              <a:t>i	</a:t>
            </a:r>
            <a:r>
              <a:rPr dirty="0" sz="900" spc="15">
                <a:latin typeface="Times New Roman"/>
                <a:cs typeface="Times New Roman"/>
              </a:rPr>
              <a:t>1	</a:t>
            </a:r>
            <a:r>
              <a:rPr dirty="0" sz="900" spc="25" i="1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622" y="2095680"/>
            <a:ext cx="8079740" cy="186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87855">
              <a:lnSpc>
                <a:spcPct val="100000"/>
              </a:lnSpc>
            </a:pPr>
            <a:r>
              <a:rPr dirty="0" sz="2000" spc="15">
                <a:latin typeface="Times New Roman"/>
                <a:cs typeface="Times New Roman"/>
              </a:rPr>
              <a:t>2</a:t>
            </a:r>
            <a:r>
              <a:rPr dirty="0" sz="2000" spc="175">
                <a:latin typeface="Times New Roman"/>
                <a:cs typeface="Times New Roman"/>
              </a:rPr>
              <a:t>)</a:t>
            </a:r>
            <a:r>
              <a:rPr dirty="0" baseline="-8196" sz="4575" spc="209">
                <a:latin typeface="Symbol"/>
                <a:cs typeface="Symbol"/>
              </a:rPr>
              <a:t></a:t>
            </a:r>
            <a:r>
              <a:rPr dirty="0" sz="2000" spc="5">
                <a:latin typeface="Times New Roman"/>
                <a:cs typeface="Times New Roman"/>
              </a:rPr>
              <a:t>..</a:t>
            </a:r>
            <a:r>
              <a:rPr dirty="0" sz="2000" spc="-50">
                <a:latin typeface="Times New Roman"/>
                <a:cs typeface="Times New Roman"/>
              </a:rPr>
              <a:t>.</a:t>
            </a:r>
            <a:r>
              <a:rPr dirty="0" baseline="-8196" sz="4575">
                <a:latin typeface="Symbol"/>
                <a:cs typeface="Symbol"/>
              </a:rPr>
              <a:t></a:t>
            </a:r>
            <a:r>
              <a:rPr dirty="0" baseline="-8196" sz="4575" spc="-637">
                <a:latin typeface="Times New Roman"/>
                <a:cs typeface="Times New Roman"/>
              </a:rPr>
              <a:t> </a:t>
            </a:r>
            <a:r>
              <a:rPr dirty="0" sz="2000" spc="-220" i="1">
                <a:latin typeface="Times New Roman"/>
                <a:cs typeface="Times New Roman"/>
              </a:rPr>
              <a:t>P</a:t>
            </a:r>
            <a:r>
              <a:rPr dirty="0" baseline="-24154" sz="1725" spc="60" i="1">
                <a:latin typeface="Times New Roman"/>
                <a:cs typeface="Times New Roman"/>
              </a:rPr>
              <a:t>X</a:t>
            </a:r>
            <a:r>
              <a:rPr dirty="0" baseline="-55555" sz="1275">
                <a:latin typeface="Times New Roman"/>
                <a:cs typeface="Times New Roman"/>
              </a:rPr>
              <a:t>1</a:t>
            </a:r>
            <a:r>
              <a:rPr dirty="0" baseline="-55555" sz="1275" spc="-187">
                <a:latin typeface="Times New Roman"/>
                <a:cs typeface="Times New Roman"/>
              </a:rPr>
              <a:t> </a:t>
            </a:r>
            <a:r>
              <a:rPr dirty="0" baseline="-24154" sz="1725" spc="7">
                <a:latin typeface="Times New Roman"/>
                <a:cs typeface="Times New Roman"/>
              </a:rPr>
              <a:t>,</a:t>
            </a:r>
            <a:r>
              <a:rPr dirty="0" baseline="-24154" sz="1725" spc="-225">
                <a:latin typeface="Times New Roman"/>
                <a:cs typeface="Times New Roman"/>
              </a:rPr>
              <a:t> </a:t>
            </a:r>
            <a:r>
              <a:rPr dirty="0" baseline="-24154" sz="1725" spc="22" i="1">
                <a:latin typeface="Times New Roman"/>
                <a:cs typeface="Times New Roman"/>
              </a:rPr>
              <a:t>X</a:t>
            </a:r>
            <a:r>
              <a:rPr dirty="0" baseline="-24154" sz="1725" spc="-247" i="1">
                <a:latin typeface="Times New Roman"/>
                <a:cs typeface="Times New Roman"/>
              </a:rPr>
              <a:t> </a:t>
            </a:r>
            <a:r>
              <a:rPr dirty="0" baseline="-55555" sz="1275">
                <a:latin typeface="Times New Roman"/>
                <a:cs typeface="Times New Roman"/>
              </a:rPr>
              <a:t>2</a:t>
            </a:r>
            <a:r>
              <a:rPr dirty="0" baseline="-55555" sz="1275" spc="-120">
                <a:latin typeface="Times New Roman"/>
                <a:cs typeface="Times New Roman"/>
              </a:rPr>
              <a:t> </a:t>
            </a:r>
            <a:r>
              <a:rPr dirty="0" baseline="-24154" sz="1725" spc="-22">
                <a:latin typeface="Times New Roman"/>
                <a:cs typeface="Times New Roman"/>
              </a:rPr>
              <a:t>,</a:t>
            </a:r>
            <a:r>
              <a:rPr dirty="0" baseline="-24154" sz="1725" spc="7">
                <a:latin typeface="Times New Roman"/>
                <a:cs typeface="Times New Roman"/>
              </a:rPr>
              <a:t>.</a:t>
            </a:r>
            <a:r>
              <a:rPr dirty="0" baseline="-24154" sz="1725" spc="-7">
                <a:latin typeface="Times New Roman"/>
                <a:cs typeface="Times New Roman"/>
              </a:rPr>
              <a:t>.</a:t>
            </a:r>
            <a:r>
              <a:rPr dirty="0" baseline="-24154" sz="1725" spc="7">
                <a:latin typeface="Times New Roman"/>
                <a:cs typeface="Times New Roman"/>
              </a:rPr>
              <a:t>.,</a:t>
            </a:r>
            <a:r>
              <a:rPr dirty="0" baseline="-24154" sz="1725" spc="-232">
                <a:latin typeface="Times New Roman"/>
                <a:cs typeface="Times New Roman"/>
              </a:rPr>
              <a:t> </a:t>
            </a:r>
            <a:r>
              <a:rPr dirty="0" baseline="-24154" sz="1725" spc="262" i="1">
                <a:latin typeface="Times New Roman"/>
                <a:cs typeface="Times New Roman"/>
              </a:rPr>
              <a:t>X</a:t>
            </a:r>
            <a:r>
              <a:rPr dirty="0" baseline="-55555" sz="1275" i="1">
                <a:latin typeface="Times New Roman"/>
                <a:cs typeface="Times New Roman"/>
              </a:rPr>
              <a:t>N</a:t>
            </a:r>
            <a:r>
              <a:rPr dirty="0" baseline="-55555" sz="1275" spc="-30" i="1">
                <a:latin typeface="Times New Roman"/>
                <a:cs typeface="Times New Roman"/>
              </a:rPr>
              <a:t> </a:t>
            </a:r>
            <a:r>
              <a:rPr dirty="0" sz="2000" spc="160">
                <a:latin typeface="Times New Roman"/>
                <a:cs typeface="Times New Roman"/>
              </a:rPr>
              <a:t>(</a:t>
            </a:r>
            <a:r>
              <a:rPr dirty="0" sz="2000" spc="-135" i="1">
                <a:latin typeface="Times New Roman"/>
                <a:cs typeface="Times New Roman"/>
              </a:rPr>
              <a:t>x</a:t>
            </a:r>
            <a:r>
              <a:rPr dirty="0" baseline="-24154" sz="1725" spc="97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x</a:t>
            </a:r>
            <a:r>
              <a:rPr dirty="0" baseline="-24154" sz="1725" spc="15">
                <a:latin typeface="Times New Roman"/>
                <a:cs typeface="Times New Roman"/>
              </a:rPr>
              <a:t>2</a:t>
            </a:r>
            <a:r>
              <a:rPr dirty="0" baseline="-24154" sz="1725" spc="-270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...,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x</a:t>
            </a:r>
            <a:r>
              <a:rPr dirty="0" baseline="-24154" sz="1725" spc="22" i="1">
                <a:latin typeface="Times New Roman"/>
                <a:cs typeface="Times New Roman"/>
              </a:rPr>
              <a:t>N</a:t>
            </a:r>
            <a:r>
              <a:rPr dirty="0" baseline="-24154" sz="1725" spc="-127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</a:t>
            </a:r>
            <a:r>
              <a:rPr dirty="0" sz="2000" spc="-2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219960">
              <a:lnSpc>
                <a:spcPct val="100000"/>
              </a:lnSpc>
              <a:spcBef>
                <a:spcPts val="165"/>
              </a:spcBef>
              <a:tabLst>
                <a:tab pos="2670810" algn="l"/>
              </a:tabLst>
            </a:pPr>
            <a:r>
              <a:rPr dirty="0" sz="1150" spc="-50" i="1">
                <a:latin typeface="Times New Roman"/>
                <a:cs typeface="Times New Roman"/>
              </a:rPr>
              <a:t>x</a:t>
            </a:r>
            <a:r>
              <a:rPr dirty="0" baseline="-19607" sz="1275" spc="-75">
                <a:latin typeface="Times New Roman"/>
                <a:cs typeface="Times New Roman"/>
              </a:rPr>
              <a:t>1	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baseline="-19607" sz="1275" spc="22" i="1">
                <a:latin typeface="Times New Roman"/>
                <a:cs typeface="Times New Roman"/>
              </a:rPr>
              <a:t>N</a:t>
            </a:r>
            <a:endParaRPr baseline="-19607" sz="1275">
              <a:latin typeface="Times New Roman"/>
              <a:cs typeface="Times New Roman"/>
            </a:endParaRPr>
          </a:p>
          <a:p>
            <a:pPr marL="1879600">
              <a:lnSpc>
                <a:spcPts val="2190"/>
              </a:lnSpc>
              <a:spcBef>
                <a:spcPts val="660"/>
              </a:spcBef>
            </a:pPr>
            <a:r>
              <a:rPr dirty="0" sz="2000" spc="-20">
                <a:latin typeface="Times New Roman"/>
                <a:cs typeface="Times New Roman"/>
              </a:rPr>
              <a:t>3)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105" i="1">
                <a:latin typeface="Times New Roman"/>
                <a:cs typeface="Times New Roman"/>
              </a:rPr>
              <a:t>P</a:t>
            </a:r>
            <a:r>
              <a:rPr dirty="0" baseline="-24154" sz="1725" spc="-157" i="1">
                <a:latin typeface="Times New Roman"/>
                <a:cs typeface="Times New Roman"/>
              </a:rPr>
              <a:t>X  </a:t>
            </a:r>
            <a:r>
              <a:rPr dirty="0" baseline="-24154" sz="1725" spc="-120" i="1">
                <a:latin typeface="Times New Roman"/>
                <a:cs typeface="Times New Roman"/>
              </a:rPr>
              <a:t> </a:t>
            </a:r>
            <a:r>
              <a:rPr dirty="0" baseline="-24154" sz="1725" spc="7">
                <a:latin typeface="Times New Roman"/>
                <a:cs typeface="Times New Roman"/>
              </a:rPr>
              <a:t>,</a:t>
            </a:r>
            <a:r>
              <a:rPr dirty="0" baseline="-24154" sz="1725" spc="-225">
                <a:latin typeface="Times New Roman"/>
                <a:cs typeface="Times New Roman"/>
              </a:rPr>
              <a:t> </a:t>
            </a:r>
            <a:r>
              <a:rPr dirty="0" baseline="-24154" sz="1725" spc="22" i="1">
                <a:latin typeface="Times New Roman"/>
                <a:cs typeface="Times New Roman"/>
              </a:rPr>
              <a:t>X </a:t>
            </a:r>
            <a:r>
              <a:rPr dirty="0" baseline="-24154" sz="1725" spc="217" i="1">
                <a:latin typeface="Times New Roman"/>
                <a:cs typeface="Times New Roman"/>
              </a:rPr>
              <a:t> </a:t>
            </a:r>
            <a:r>
              <a:rPr dirty="0" baseline="-24154" sz="1725">
                <a:latin typeface="Times New Roman"/>
                <a:cs typeface="Times New Roman"/>
              </a:rPr>
              <a:t>,...,</a:t>
            </a:r>
            <a:r>
              <a:rPr dirty="0" baseline="-24154" sz="1725" spc="-232">
                <a:latin typeface="Times New Roman"/>
                <a:cs typeface="Times New Roman"/>
              </a:rPr>
              <a:t> </a:t>
            </a:r>
            <a:r>
              <a:rPr dirty="0" baseline="-24154" sz="1725" spc="22" i="1">
                <a:latin typeface="Times New Roman"/>
                <a:cs typeface="Times New Roman"/>
              </a:rPr>
              <a:t>X </a:t>
            </a:r>
            <a:r>
              <a:rPr dirty="0" baseline="-24154" sz="1725" spc="150" i="1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25" i="1">
                <a:latin typeface="Times New Roman"/>
                <a:cs typeface="Times New Roman"/>
              </a:rPr>
              <a:t>x</a:t>
            </a:r>
            <a:r>
              <a:rPr dirty="0" baseline="-24154" sz="1725" spc="37">
                <a:latin typeface="Times New Roman"/>
                <a:cs typeface="Times New Roman"/>
              </a:rPr>
              <a:t>1</a:t>
            </a:r>
            <a:r>
              <a:rPr dirty="0" sz="2000" spc="25">
                <a:latin typeface="Times New Roman"/>
                <a:cs typeface="Times New Roman"/>
              </a:rPr>
              <a:t>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baseline="-24154" sz="1725">
                <a:latin typeface="Times New Roman"/>
                <a:cs typeface="Times New Roman"/>
              </a:rPr>
              <a:t>2</a:t>
            </a:r>
            <a:r>
              <a:rPr dirty="0" baseline="-24154" sz="1725" spc="-27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,...,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30" i="1">
                <a:latin typeface="Times New Roman"/>
                <a:cs typeface="Times New Roman"/>
              </a:rPr>
              <a:t>x</a:t>
            </a:r>
            <a:r>
              <a:rPr dirty="0" baseline="-24154" sz="1725" spc="44" i="1">
                <a:latin typeface="Times New Roman"/>
                <a:cs typeface="Times New Roman"/>
              </a:rPr>
              <a:t>N</a:t>
            </a:r>
            <a:r>
              <a:rPr dirty="0" baseline="-24154" sz="1725" spc="-120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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P</a:t>
            </a:r>
            <a:r>
              <a:rPr dirty="0" sz="2000" spc="40">
                <a:latin typeface="Times New Roman"/>
                <a:cs typeface="Times New Roman"/>
              </a:rPr>
              <a:t>(</a:t>
            </a:r>
            <a:r>
              <a:rPr dirty="0" sz="2000" spc="-285">
                <a:latin typeface="Times New Roman"/>
                <a:cs typeface="Times New Roman"/>
              </a:rPr>
              <a:t> </a:t>
            </a:r>
            <a:r>
              <a:rPr dirty="0" sz="2000" spc="60" i="1">
                <a:latin typeface="Times New Roman"/>
                <a:cs typeface="Times New Roman"/>
              </a:rPr>
              <a:t>X</a:t>
            </a:r>
            <a:r>
              <a:rPr dirty="0" baseline="-24154" sz="1725" spc="89">
                <a:latin typeface="Times New Roman"/>
                <a:cs typeface="Times New Roman"/>
              </a:rPr>
              <a:t>1</a:t>
            </a:r>
            <a:r>
              <a:rPr dirty="0" baseline="-24154" sz="1725" spc="75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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x</a:t>
            </a:r>
            <a:r>
              <a:rPr dirty="0" baseline="-24154" sz="1725" spc="-30">
                <a:latin typeface="Times New Roman"/>
                <a:cs typeface="Times New Roman"/>
              </a:rPr>
              <a:t>1</a:t>
            </a:r>
            <a:r>
              <a:rPr dirty="0" sz="2000" spc="-20">
                <a:latin typeface="Times New Roman"/>
                <a:cs typeface="Times New Roman"/>
              </a:rPr>
              <a:t>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20" i="1">
                <a:latin typeface="Times New Roman"/>
                <a:cs typeface="Times New Roman"/>
              </a:rPr>
              <a:t>X</a:t>
            </a:r>
            <a:r>
              <a:rPr dirty="0" sz="2000" spc="-280" i="1">
                <a:latin typeface="Times New Roman"/>
                <a:cs typeface="Times New Roman"/>
              </a:rPr>
              <a:t> </a:t>
            </a:r>
            <a:r>
              <a:rPr dirty="0" baseline="-24154" sz="1725" spc="15">
                <a:latin typeface="Times New Roman"/>
                <a:cs typeface="Times New Roman"/>
              </a:rPr>
              <a:t>2</a:t>
            </a:r>
            <a:r>
              <a:rPr dirty="0" baseline="-24154" sz="1725" spc="15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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x</a:t>
            </a:r>
            <a:r>
              <a:rPr dirty="0" baseline="-24154" sz="1725" spc="7">
                <a:latin typeface="Times New Roman"/>
                <a:cs typeface="Times New Roman"/>
              </a:rPr>
              <a:t>2</a:t>
            </a:r>
            <a:r>
              <a:rPr dirty="0" baseline="-24154" sz="1725" spc="-270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,...,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55" i="1">
                <a:latin typeface="Times New Roman"/>
                <a:cs typeface="Times New Roman"/>
              </a:rPr>
              <a:t>X</a:t>
            </a:r>
            <a:r>
              <a:rPr dirty="0" baseline="-24154" sz="1725" spc="232" i="1">
                <a:latin typeface="Times New Roman"/>
                <a:cs typeface="Times New Roman"/>
              </a:rPr>
              <a:t>N</a:t>
            </a:r>
            <a:r>
              <a:rPr dirty="0" baseline="-24154" sz="1725" spc="262" i="1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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35" i="1">
                <a:latin typeface="Times New Roman"/>
                <a:cs typeface="Times New Roman"/>
              </a:rPr>
              <a:t>x</a:t>
            </a:r>
            <a:r>
              <a:rPr dirty="0" baseline="-24154" sz="1725" spc="52" i="1">
                <a:latin typeface="Times New Roman"/>
                <a:cs typeface="Times New Roman"/>
              </a:rPr>
              <a:t>N</a:t>
            </a:r>
            <a:r>
              <a:rPr dirty="0" baseline="-24154" sz="1725" spc="-127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353310">
              <a:lnSpc>
                <a:spcPts val="810"/>
              </a:lnSpc>
              <a:tabLst>
                <a:tab pos="2585085" algn="l"/>
                <a:tab pos="2976245" algn="l"/>
              </a:tabLst>
            </a:pPr>
            <a:r>
              <a:rPr dirty="0" sz="850">
                <a:latin typeface="Times New Roman"/>
                <a:cs typeface="Times New Roman"/>
              </a:rPr>
              <a:t>1	2	</a:t>
            </a:r>
            <a:r>
              <a:rPr dirty="0" sz="85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841500" marR="5080" indent="-1828800">
              <a:lnSpc>
                <a:spcPts val="2100"/>
              </a:lnSpc>
              <a:spcBef>
                <a:spcPts val="620"/>
              </a:spcBef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Loi marginale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N- </a:t>
            </a:r>
            <a:r>
              <a:rPr dirty="0" sz="1800" spc="-5" b="1">
                <a:latin typeface="Calibri"/>
                <a:cs typeface="Calibri"/>
              </a:rPr>
              <a:t>Vas 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spc="-5" b="1">
                <a:latin typeface="Calibri"/>
                <a:cs typeface="Calibri"/>
              </a:rPr>
              <a:t>discrètes 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 spc="-5" b="1">
                <a:latin typeface="Calibri"/>
                <a:cs typeface="Calibri"/>
              </a:rPr>
              <a:t>notée  vériﬁes les propriétés suivantes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399" y="4386817"/>
            <a:ext cx="8619490" cy="572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58750">
              <a:lnSpc>
                <a:spcPct val="100000"/>
              </a:lnSpc>
            </a:pPr>
            <a:r>
              <a:rPr dirty="0" sz="1300" spc="-10" i="1">
                <a:latin typeface="Times New Roman"/>
                <a:cs typeface="Times New Roman"/>
              </a:rPr>
              <a:t>Rx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 b="1">
                <a:latin typeface="Calibri"/>
                <a:cs typeface="Calibri"/>
              </a:rPr>
              <a:t>où </a:t>
            </a:r>
            <a:r>
              <a:rPr dirty="0" baseline="3086" sz="2700" spc="-7" i="1">
                <a:latin typeface="Times New Roman"/>
                <a:cs typeface="Times New Roman"/>
              </a:rPr>
              <a:t>R</a:t>
            </a:r>
            <a:r>
              <a:rPr dirty="0" baseline="-18518" sz="1575" spc="-7" i="1">
                <a:latin typeface="Times New Roman"/>
                <a:cs typeface="Times New Roman"/>
              </a:rPr>
              <a:t>x </a:t>
            </a:r>
            <a:r>
              <a:rPr dirty="0" sz="1800" spc="-5" b="1">
                <a:latin typeface="Calibri"/>
                <a:cs typeface="Calibri"/>
              </a:rPr>
              <a:t>est </a:t>
            </a:r>
            <a:r>
              <a:rPr dirty="0" sz="1800" b="1">
                <a:latin typeface="Calibri"/>
                <a:cs typeface="Calibri"/>
              </a:rPr>
              <a:t>l’ </a:t>
            </a:r>
            <a:r>
              <a:rPr dirty="0" sz="1800" spc="-5" b="1">
                <a:latin typeface="Calibri"/>
                <a:cs typeface="Calibri"/>
              </a:rPr>
              <a:t>ensemble </a:t>
            </a:r>
            <a:r>
              <a:rPr dirty="0" sz="1800" b="1">
                <a:latin typeface="Calibri"/>
                <a:cs typeface="Calibri"/>
              </a:rPr>
              <a:t>de tout les points dans la domaine de </a:t>
            </a:r>
            <a:r>
              <a:rPr dirty="0" sz="1800" spc="-5" b="1">
                <a:latin typeface="Calibri"/>
                <a:cs typeface="Calibri"/>
              </a:rPr>
              <a:t>(X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b="1">
                <a:latin typeface="Calibri"/>
                <a:cs typeface="Calibri"/>
              </a:rPr>
              <a:t>) pour lequel Xi =</a:t>
            </a:r>
            <a:r>
              <a:rPr dirty="0" sz="1800" spc="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i</a:t>
            </a:r>
            <a:endParaRPr baseline="-20833"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414" y="4996179"/>
            <a:ext cx="142557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moyenne</a:t>
            </a:r>
            <a:r>
              <a:rPr dirty="0" sz="18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4890" y="5137565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473" y="5137565"/>
            <a:ext cx="15557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20" i="1">
                <a:latin typeface="Times New Roman"/>
                <a:cs typeface="Times New Roman"/>
              </a:rPr>
              <a:t>X</a:t>
            </a:r>
            <a:r>
              <a:rPr dirty="0" baseline="-20833" sz="1200" spc="7" i="1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2974" y="5137565"/>
            <a:ext cx="107378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1295" algn="l"/>
                <a:tab pos="987425" algn="l"/>
              </a:tabLst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r>
              <a:rPr dirty="0" sz="1100" spc="10" i="1">
                <a:latin typeface="Times New Roman"/>
                <a:cs typeface="Times New Roman"/>
              </a:rPr>
              <a:t>	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20833" sz="1200" spc="15">
                <a:latin typeface="Times New Roman"/>
                <a:cs typeface="Times New Roman"/>
              </a:rPr>
              <a:t>1</a:t>
            </a:r>
            <a:r>
              <a:rPr dirty="0" baseline="-20833" sz="1200" spc="-172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10">
                <a:latin typeface="Times New Roman"/>
                <a:cs typeface="Times New Roman"/>
              </a:rPr>
              <a:t>.,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180" i="1">
                <a:latin typeface="Times New Roman"/>
                <a:cs typeface="Times New Roman"/>
              </a:rPr>
              <a:t>X</a:t>
            </a:r>
            <a:r>
              <a:rPr dirty="0" baseline="-20833" sz="1200" spc="22" i="1">
                <a:latin typeface="Times New Roman"/>
                <a:cs typeface="Times New Roman"/>
              </a:rPr>
              <a:t>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9776" y="5137565"/>
            <a:ext cx="1225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5866" y="5310131"/>
            <a:ext cx="1143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8222" y="4965132"/>
            <a:ext cx="1901825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7255" algn="l"/>
                <a:tab pos="180467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P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14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45" i="1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Times New Roman"/>
                <a:cs typeface="Times New Roman"/>
              </a:rPr>
              <a:t>,</a:t>
            </a:r>
            <a:r>
              <a:rPr dirty="0" sz="1950" spc="5">
                <a:latin typeface="Times New Roman"/>
                <a:cs typeface="Times New Roman"/>
              </a:rPr>
              <a:t>...,</a:t>
            </a:r>
            <a:r>
              <a:rPr dirty="0" sz="1950" spc="-16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7224" y="4965132"/>
            <a:ext cx="141795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66825" algn="l"/>
              </a:tabLst>
            </a:pPr>
            <a:r>
              <a:rPr dirty="0" sz="1950" spc="5" i="1">
                <a:latin typeface="Times New Roman"/>
                <a:cs typeface="Times New Roman"/>
              </a:rPr>
              <a:t>E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8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-2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]</a:t>
            </a:r>
            <a:r>
              <a:rPr dirty="0" sz="1950" spc="-13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m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1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5852" y="4895432"/>
            <a:ext cx="294005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5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244" y="5553659"/>
            <a:ext cx="133794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4367" y="5550500"/>
            <a:ext cx="9842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50619" y="5550500"/>
            <a:ext cx="12700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65"/>
              </a:spcBef>
            </a:pPr>
            <a:r>
              <a:rPr dirty="0" sz="800" spc="70" i="1">
                <a:latin typeface="Times New Roman"/>
                <a:cs typeface="Times New Roman"/>
              </a:rPr>
              <a:t>X</a:t>
            </a:r>
            <a:r>
              <a:rPr dirty="0" baseline="-13888" sz="1200" spc="7" i="1">
                <a:latin typeface="Times New Roman"/>
                <a:cs typeface="Times New Roman"/>
              </a:rPr>
              <a:t>i</a:t>
            </a:r>
            <a:endParaRPr baseline="-13888"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4604" y="5726999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1206" y="5726999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4703" y="5726999"/>
            <a:ext cx="11430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25" i="1">
                <a:latin typeface="Times New Roman"/>
                <a:cs typeface="Times New Roman"/>
              </a:rPr>
              <a:t>x</a:t>
            </a:r>
            <a:r>
              <a:rPr dirty="0" baseline="-20833" sz="1200" spc="7" i="1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0372" y="5726999"/>
            <a:ext cx="88455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8830" algn="l"/>
              </a:tabLst>
            </a:pP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20833" sz="1200" spc="15">
                <a:latin typeface="Times New Roman"/>
                <a:cs typeface="Times New Roman"/>
              </a:rPr>
              <a:t>1</a:t>
            </a:r>
            <a:r>
              <a:rPr dirty="0" baseline="-20833" sz="1200" spc="-172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10">
                <a:latin typeface="Times New Roman"/>
                <a:cs typeface="Times New Roman"/>
              </a:rPr>
              <a:t>.,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180" i="1">
                <a:latin typeface="Times New Roman"/>
                <a:cs typeface="Times New Roman"/>
              </a:rPr>
              <a:t>X</a:t>
            </a:r>
            <a:r>
              <a:rPr dirty="0" baseline="-20833" sz="1200" spc="22" i="1">
                <a:latin typeface="Times New Roman"/>
                <a:cs typeface="Times New Roman"/>
              </a:rPr>
              <a:t>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8233" y="5726999"/>
            <a:ext cx="1225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7686" y="5899565"/>
            <a:ext cx="1143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0695" y="5554566"/>
            <a:ext cx="1017269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20115" algn="l"/>
              </a:tabLst>
            </a:pPr>
            <a:r>
              <a:rPr dirty="0" sz="1950" spc="14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45" i="1">
                <a:latin typeface="Times New Roman"/>
                <a:cs typeface="Times New Roman"/>
              </a:rPr>
              <a:t> </a:t>
            </a:r>
            <a:r>
              <a:rPr dirty="0" sz="1950" spc="125">
                <a:latin typeface="Times New Roman"/>
                <a:cs typeface="Times New Roman"/>
              </a:rPr>
              <a:t>,</a:t>
            </a:r>
            <a:r>
              <a:rPr dirty="0" sz="1950" spc="5">
                <a:latin typeface="Times New Roman"/>
                <a:cs typeface="Times New Roman"/>
              </a:rPr>
              <a:t>...,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13404" y="5541866"/>
            <a:ext cx="101663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 i="1">
                <a:latin typeface="Times New Roman"/>
                <a:cs typeface="Times New Roman"/>
              </a:rPr>
              <a:t>V</a:t>
            </a:r>
            <a:r>
              <a:rPr dirty="0" sz="1950" spc="-32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9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X</a:t>
            </a:r>
            <a:r>
              <a:rPr dirty="0" sz="1950" spc="2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]</a:t>
            </a:r>
            <a:r>
              <a:rPr dirty="0" sz="1950" spc="-1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sz="2050" spc="-50" i="1">
                <a:latin typeface="Symbol"/>
                <a:cs typeface="Symbol"/>
              </a:rPr>
              <a:t>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63585" y="5554566"/>
            <a:ext cx="16319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54481" y="5554566"/>
            <a:ext cx="1200150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9310" algn="l"/>
              </a:tabLst>
            </a:pPr>
            <a:r>
              <a:rPr dirty="0" sz="1950" spc="75">
                <a:latin typeface="Times New Roman"/>
                <a:cs typeface="Times New Roman"/>
              </a:rPr>
              <a:t>(</a:t>
            </a:r>
            <a:r>
              <a:rPr dirty="0" sz="1950" spc="75" i="1">
                <a:latin typeface="Times New Roman"/>
                <a:cs typeface="Times New Roman"/>
              </a:rPr>
              <a:t>x</a:t>
            </a:r>
            <a:r>
              <a:rPr dirty="0" sz="1950" spc="34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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m	</a:t>
            </a:r>
            <a:r>
              <a:rPr dirty="0" sz="1950" spc="5">
                <a:latin typeface="Times New Roman"/>
                <a:cs typeface="Times New Roman"/>
              </a:rPr>
              <a:t>)</a:t>
            </a:r>
            <a:r>
              <a:rPr dirty="0" sz="1950" spc="36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57657" y="5484866"/>
            <a:ext cx="294005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5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</a:pPr>
            <a:r>
              <a:rPr dirty="0"/>
              <a:t>VIII.Loi de probabilité conjointe</a:t>
            </a:r>
            <a:r>
              <a:rPr dirty="0" spc="-105"/>
              <a:t> </a:t>
            </a:r>
            <a:r>
              <a:rPr dirty="0"/>
              <a:t>multi-dimensionnelle 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6244" y="1530502"/>
            <a:ext cx="713422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L’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Independence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Si les N Vas X</a:t>
            </a:r>
            <a:r>
              <a:rPr dirty="0" baseline="-20833" sz="1800" b="1">
                <a:latin typeface="Calibri"/>
                <a:cs typeface="Calibri"/>
              </a:rPr>
              <a:t>i </a:t>
            </a:r>
            <a:r>
              <a:rPr dirty="0" sz="1800" b="1">
                <a:latin typeface="Calibri"/>
                <a:cs typeface="Calibri"/>
              </a:rPr>
              <a:t>sont mutuellement indépendantes alors</a:t>
            </a:r>
            <a:r>
              <a:rPr dirty="0" sz="1800" spc="-2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1494" y="2797441"/>
            <a:ext cx="82740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9775" algn="l"/>
              </a:tabLst>
            </a:pPr>
            <a:r>
              <a:rPr dirty="0" sz="1050" spc="25" i="1">
                <a:latin typeface="Arial"/>
                <a:cs typeface="Arial"/>
              </a:rPr>
              <a:t>X</a:t>
            </a:r>
            <a:r>
              <a:rPr dirty="0" baseline="-29629" sz="1125" spc="-7">
                <a:latin typeface="Arial"/>
                <a:cs typeface="Arial"/>
              </a:rPr>
              <a:t>1</a:t>
            </a:r>
            <a:r>
              <a:rPr dirty="0" sz="1050" spc="-155">
                <a:latin typeface="Arial"/>
                <a:cs typeface="Arial"/>
              </a:rPr>
              <a:t>,</a:t>
            </a:r>
            <a:r>
              <a:rPr dirty="0" sz="1050" spc="595">
                <a:latin typeface="Calibri"/>
                <a:cs typeface="Calibri"/>
              </a:rPr>
              <a:t>!</a:t>
            </a:r>
            <a:r>
              <a:rPr dirty="0" sz="1050" spc="5">
                <a:latin typeface="Arial"/>
                <a:cs typeface="Arial"/>
              </a:rPr>
              <a:t>,</a:t>
            </a: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spc="7" i="1">
                <a:latin typeface="Arial"/>
                <a:cs typeface="Arial"/>
              </a:rPr>
              <a:t>N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8619" y="2797441"/>
            <a:ext cx="12192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9414" y="2797441"/>
            <a:ext cx="426720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i="1">
                <a:latin typeface="Arial"/>
                <a:cs typeface="Arial"/>
              </a:rPr>
              <a:t>i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 i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8442" y="2968637"/>
            <a:ext cx="20637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i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 spc="-75">
                <a:latin typeface="Symbol"/>
                <a:cs typeface="Symbol"/>
              </a:rPr>
              <a:t>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6610" y="2461793"/>
            <a:ext cx="12192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4852" y="2502065"/>
            <a:ext cx="2818130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3100" algn="l"/>
                <a:tab pos="1570990" algn="l"/>
                <a:tab pos="2454910" algn="l"/>
              </a:tabLst>
            </a:pPr>
            <a:r>
              <a:rPr dirty="0" sz="1850" spc="-30" i="1">
                <a:latin typeface="Arial"/>
                <a:cs typeface="Arial"/>
              </a:rPr>
              <a:t>P	</a:t>
            </a: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10" i="1">
                <a:latin typeface="Arial"/>
                <a:cs typeface="Arial"/>
              </a:rPr>
              <a:t> 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>
                <a:latin typeface="Calibri"/>
                <a:cs typeface="Calibri"/>
              </a:rPr>
              <a:t>!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 i="1">
                <a:latin typeface="Arial"/>
                <a:cs typeface="Arial"/>
              </a:rPr>
              <a:t>x	</a:t>
            </a:r>
            <a:r>
              <a:rPr dirty="0" sz="1850" spc="-15">
                <a:latin typeface="Arial"/>
                <a:cs typeface="Arial"/>
              </a:rPr>
              <a:t>)</a:t>
            </a:r>
            <a:r>
              <a:rPr dirty="0" sz="1850" spc="-120">
                <a:latin typeface="Arial"/>
                <a:cs typeface="Arial"/>
              </a:rPr>
              <a:t> </a:t>
            </a:r>
            <a:r>
              <a:rPr dirty="0" sz="1850" spc="75">
                <a:latin typeface="Symbol"/>
                <a:cs typeface="Symbol"/>
              </a:rPr>
              <a:t></a:t>
            </a:r>
            <a:r>
              <a:rPr dirty="0" baseline="-6060" sz="4125" spc="112">
                <a:latin typeface="Symbol"/>
                <a:cs typeface="Symbol"/>
              </a:rPr>
              <a:t></a:t>
            </a:r>
            <a:r>
              <a:rPr dirty="0" sz="1850" spc="75" i="1">
                <a:latin typeface="Arial"/>
                <a:cs typeface="Arial"/>
              </a:rPr>
              <a:t>P	</a:t>
            </a: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70" i="1">
                <a:latin typeface="Arial"/>
                <a:cs typeface="Arial"/>
              </a:rPr>
              <a:t> </a:t>
            </a:r>
            <a:r>
              <a:rPr dirty="0" sz="1850" spc="-15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continue)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748" y="1041692"/>
            <a:ext cx="8425815" cy="2651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deux VAs </a:t>
            </a:r>
            <a:r>
              <a:rPr dirty="0" sz="1800" spc="-5" b="1" u="sng">
                <a:latin typeface="Calibri"/>
                <a:cs typeface="Calibri"/>
              </a:rPr>
              <a:t>continues </a:t>
            </a:r>
            <a:r>
              <a:rPr dirty="0" sz="1800" b="1">
                <a:latin typeface="Calibri"/>
                <a:cs typeface="Calibri"/>
              </a:rPr>
              <a:t>X et Y, notée </a:t>
            </a:r>
            <a:r>
              <a:rPr dirty="0" sz="1800" spc="-5" b="1" i="1">
                <a:latin typeface="Calibri"/>
                <a:cs typeface="Calibri"/>
              </a:rPr>
              <a:t>f</a:t>
            </a:r>
            <a:r>
              <a:rPr dirty="0" baseline="-20833" sz="1800" spc="-7" b="1">
                <a:latin typeface="Calibri"/>
                <a:cs typeface="Calibri"/>
              </a:rPr>
              <a:t>XY</a:t>
            </a:r>
            <a:r>
              <a:rPr dirty="0" sz="1800" spc="-5" b="1">
                <a:latin typeface="Calibri"/>
                <a:cs typeface="Calibri"/>
              </a:rPr>
              <a:t>(x,y),  </a:t>
            </a:r>
            <a:r>
              <a:rPr dirty="0" sz="1800" b="1">
                <a:latin typeface="Calibri"/>
                <a:cs typeface="Calibri"/>
              </a:rPr>
              <a:t>appelée </a:t>
            </a:r>
            <a:r>
              <a:rPr dirty="0" sz="1800" b="1" u="sng">
                <a:latin typeface="Calibri"/>
                <a:cs typeface="Calibri"/>
              </a:rPr>
              <a:t>densité de probabilité </a:t>
            </a:r>
            <a:r>
              <a:rPr dirty="0" sz="1800" spc="-5" b="1">
                <a:latin typeface="Calibri"/>
                <a:cs typeface="Calibri"/>
              </a:rPr>
              <a:t>vériﬁe les propriétés suivantes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95170">
              <a:lnSpc>
                <a:spcPct val="100000"/>
              </a:lnSpc>
              <a:spcBef>
                <a:spcPts val="1570"/>
              </a:spcBef>
            </a:pPr>
            <a:r>
              <a:rPr dirty="0" sz="2300" spc="-55">
                <a:latin typeface="Times New Roman"/>
                <a:cs typeface="Times New Roman"/>
              </a:rPr>
              <a:t>1)</a:t>
            </a:r>
            <a:r>
              <a:rPr dirty="0" sz="2300" spc="-225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87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80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200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</a:t>
            </a:r>
            <a:r>
              <a:rPr dirty="0" sz="2300" spc="-12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2301875">
              <a:lnSpc>
                <a:spcPts val="1010"/>
              </a:lnSpc>
              <a:spcBef>
                <a:spcPts val="1115"/>
              </a:spcBef>
            </a:pPr>
            <a:r>
              <a:rPr dirty="0" sz="1350" spc="-10">
                <a:latin typeface="Symbol"/>
                <a:cs typeface="Symbol"/>
              </a:rPr>
              <a:t>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Symbol"/>
                <a:cs typeface="Symbol"/>
              </a:rPr>
              <a:t></a:t>
            </a:r>
            <a:endParaRPr sz="1350">
              <a:latin typeface="Symbol"/>
              <a:cs typeface="Symbol"/>
            </a:endParaRPr>
          </a:p>
          <a:p>
            <a:pPr marL="2023745">
              <a:lnSpc>
                <a:spcPts val="3529"/>
              </a:lnSpc>
            </a:pPr>
            <a:r>
              <a:rPr dirty="0" sz="2300" spc="40">
                <a:latin typeface="Times New Roman"/>
                <a:cs typeface="Times New Roman"/>
              </a:rPr>
              <a:t>2)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baseline="-7246" sz="5175" spc="7">
                <a:latin typeface="Symbol"/>
                <a:cs typeface="Symbol"/>
              </a:rPr>
              <a:t></a:t>
            </a:r>
            <a:r>
              <a:rPr dirty="0" baseline="-7246" sz="5175" spc="157">
                <a:latin typeface="Times New Roman"/>
                <a:cs typeface="Times New Roman"/>
              </a:rPr>
              <a:t> </a:t>
            </a:r>
            <a:r>
              <a:rPr dirty="0" baseline="-7246" sz="5175" spc="7">
                <a:latin typeface="Symbol"/>
                <a:cs typeface="Symbol"/>
              </a:rPr>
              <a:t></a:t>
            </a:r>
            <a:r>
              <a:rPr dirty="0" baseline="-7246" sz="5175" spc="172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79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75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375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dx</a:t>
            </a:r>
            <a:r>
              <a:rPr dirty="0" sz="2300" spc="-245" i="1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dy</a:t>
            </a:r>
            <a:r>
              <a:rPr dirty="0" sz="2300" spc="-110" i="1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</a:t>
            </a:r>
            <a:r>
              <a:rPr dirty="0" sz="2300" spc="-33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2301875">
              <a:lnSpc>
                <a:spcPts val="1420"/>
              </a:lnSpc>
              <a:spcBef>
                <a:spcPts val="400"/>
              </a:spcBef>
            </a:pPr>
            <a:r>
              <a:rPr dirty="0" sz="1350" spc="-10">
                <a:latin typeface="Symbol"/>
                <a:cs typeface="Symbol"/>
              </a:rPr>
              <a:t>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Symbol"/>
                <a:cs typeface="Symbol"/>
              </a:rPr>
              <a:t></a:t>
            </a:r>
            <a:endParaRPr sz="1350">
              <a:latin typeface="Symbol"/>
              <a:cs typeface="Symbol"/>
            </a:endParaRPr>
          </a:p>
          <a:p>
            <a:pPr marL="2017395">
              <a:lnSpc>
                <a:spcPts val="3940"/>
              </a:lnSpc>
            </a:pPr>
            <a:r>
              <a:rPr dirty="0" sz="2300" spc="-25">
                <a:latin typeface="Times New Roman"/>
                <a:cs typeface="Times New Roman"/>
              </a:rPr>
              <a:t>3)</a:t>
            </a:r>
            <a:r>
              <a:rPr dirty="0" sz="2300" spc="-345">
                <a:latin typeface="Times New Roman"/>
                <a:cs typeface="Times New Roman"/>
              </a:rPr>
              <a:t> </a:t>
            </a:r>
            <a:r>
              <a:rPr dirty="0" sz="2300" spc="80" i="1">
                <a:latin typeface="Times New Roman"/>
                <a:cs typeface="Times New Roman"/>
              </a:rPr>
              <a:t>P</a:t>
            </a:r>
            <a:r>
              <a:rPr dirty="0" sz="2300" spc="80">
                <a:latin typeface="Times New Roman"/>
                <a:cs typeface="Times New Roman"/>
              </a:rPr>
              <a:t>([</a:t>
            </a:r>
            <a:r>
              <a:rPr dirty="0" sz="2300" spc="80" i="1">
                <a:latin typeface="Times New Roman"/>
                <a:cs typeface="Times New Roman"/>
              </a:rPr>
              <a:t>X</a:t>
            </a:r>
            <a:r>
              <a:rPr dirty="0" sz="2300" spc="80">
                <a:latin typeface="Times New Roman"/>
                <a:cs typeface="Times New Roman"/>
              </a:rPr>
              <a:t>,</a:t>
            </a:r>
            <a:r>
              <a:rPr dirty="0" sz="2300" spc="80" i="1">
                <a:latin typeface="Times New Roman"/>
                <a:cs typeface="Times New Roman"/>
              </a:rPr>
              <a:t>Y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]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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R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190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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baseline="-7246" sz="5175">
                <a:latin typeface="Symbol"/>
                <a:cs typeface="Symbol"/>
              </a:rPr>
              <a:t></a:t>
            </a:r>
            <a:r>
              <a:rPr dirty="0" baseline="-7246" sz="5175" spc="179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79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375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dx</a:t>
            </a:r>
            <a:r>
              <a:rPr dirty="0" sz="2300" spc="-245" i="1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7679" y="5487046"/>
            <a:ext cx="3595370" cy="729615"/>
          </a:xfrm>
          <a:custGeom>
            <a:avLst/>
            <a:gdLst/>
            <a:ahLst/>
            <a:cxnLst/>
            <a:rect l="l" t="t" r="r" b="b"/>
            <a:pathLst>
              <a:path w="3595370" h="729614">
                <a:moveTo>
                  <a:pt x="0" y="0"/>
                </a:moveTo>
                <a:lnTo>
                  <a:pt x="1579577" y="729621"/>
                </a:lnTo>
                <a:lnTo>
                  <a:pt x="3595060" y="141653"/>
                </a:lnTo>
              </a:path>
            </a:pathLst>
          </a:custGeom>
          <a:ln w="983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2362" y="6102365"/>
            <a:ext cx="84455" cy="38735"/>
          </a:xfrm>
          <a:custGeom>
            <a:avLst/>
            <a:gdLst/>
            <a:ahLst/>
            <a:cxnLst/>
            <a:rect l="l" t="t" r="r" b="b"/>
            <a:pathLst>
              <a:path w="84454" h="38735">
                <a:moveTo>
                  <a:pt x="0" y="0"/>
                </a:moveTo>
                <a:lnTo>
                  <a:pt x="84124" y="38500"/>
                </a:lnTo>
              </a:path>
            </a:pathLst>
          </a:custGeom>
          <a:ln w="9832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2159" y="5857382"/>
            <a:ext cx="84455" cy="38735"/>
          </a:xfrm>
          <a:custGeom>
            <a:avLst/>
            <a:gdLst/>
            <a:ahLst/>
            <a:cxnLst/>
            <a:rect l="l" t="t" r="r" b="b"/>
            <a:pathLst>
              <a:path w="84454" h="38735">
                <a:moveTo>
                  <a:pt x="0" y="0"/>
                </a:moveTo>
                <a:lnTo>
                  <a:pt x="84124" y="38520"/>
                </a:lnTo>
              </a:path>
            </a:pathLst>
          </a:custGeom>
          <a:ln w="9832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86023" y="5659945"/>
            <a:ext cx="84455" cy="38735"/>
          </a:xfrm>
          <a:custGeom>
            <a:avLst/>
            <a:gdLst/>
            <a:ahLst/>
            <a:cxnLst/>
            <a:rect l="l" t="t" r="r" b="b"/>
            <a:pathLst>
              <a:path w="84454" h="38735">
                <a:moveTo>
                  <a:pt x="0" y="0"/>
                </a:moveTo>
                <a:lnTo>
                  <a:pt x="84124" y="38500"/>
                </a:lnTo>
              </a:path>
            </a:pathLst>
          </a:custGeom>
          <a:ln w="9832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28297" y="5595135"/>
            <a:ext cx="93345" cy="27305"/>
          </a:xfrm>
          <a:custGeom>
            <a:avLst/>
            <a:gdLst/>
            <a:ahLst/>
            <a:cxnLst/>
            <a:rect l="l" t="t" r="r" b="b"/>
            <a:pathLst>
              <a:path w="93345" h="27304">
                <a:moveTo>
                  <a:pt x="0" y="27115"/>
                </a:moveTo>
                <a:lnTo>
                  <a:pt x="92837" y="0"/>
                </a:lnTo>
              </a:path>
            </a:pathLst>
          </a:custGeom>
          <a:ln w="983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47873" y="5823306"/>
            <a:ext cx="93345" cy="27305"/>
          </a:xfrm>
          <a:custGeom>
            <a:avLst/>
            <a:gdLst/>
            <a:ahLst/>
            <a:cxnLst/>
            <a:rect l="l" t="t" r="r" b="b"/>
            <a:pathLst>
              <a:path w="93345" h="27304">
                <a:moveTo>
                  <a:pt x="0" y="27115"/>
                </a:moveTo>
                <a:lnTo>
                  <a:pt x="92837" y="0"/>
                </a:lnTo>
              </a:path>
            </a:pathLst>
          </a:custGeom>
          <a:ln w="983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8792" y="6052303"/>
            <a:ext cx="93345" cy="27305"/>
          </a:xfrm>
          <a:custGeom>
            <a:avLst/>
            <a:gdLst/>
            <a:ahLst/>
            <a:cxnLst/>
            <a:rect l="l" t="t" r="r" b="b"/>
            <a:pathLst>
              <a:path w="93345" h="27304">
                <a:moveTo>
                  <a:pt x="0" y="27115"/>
                </a:moveTo>
                <a:lnTo>
                  <a:pt x="92837" y="0"/>
                </a:lnTo>
              </a:path>
            </a:pathLst>
          </a:custGeom>
          <a:ln w="9831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8948" y="4059698"/>
            <a:ext cx="0" cy="1390650"/>
          </a:xfrm>
          <a:custGeom>
            <a:avLst/>
            <a:gdLst/>
            <a:ahLst/>
            <a:cxnLst/>
            <a:rect l="l" t="t" r="r" b="b"/>
            <a:pathLst>
              <a:path w="0" h="1390650">
                <a:moveTo>
                  <a:pt x="0" y="1390401"/>
                </a:moveTo>
                <a:lnTo>
                  <a:pt x="0" y="0"/>
                </a:lnTo>
              </a:path>
            </a:pathLst>
          </a:custGeom>
          <a:ln w="9834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57749" y="3973919"/>
            <a:ext cx="61594" cy="108585"/>
          </a:xfrm>
          <a:custGeom>
            <a:avLst/>
            <a:gdLst/>
            <a:ahLst/>
            <a:cxnLst/>
            <a:rect l="l" t="t" r="r" b="b"/>
            <a:pathLst>
              <a:path w="61595" h="108585">
                <a:moveTo>
                  <a:pt x="30683" y="0"/>
                </a:moveTo>
                <a:lnTo>
                  <a:pt x="28875" y="26913"/>
                </a:lnTo>
                <a:lnTo>
                  <a:pt x="25076" y="47190"/>
                </a:lnTo>
                <a:lnTo>
                  <a:pt x="16377" y="71078"/>
                </a:lnTo>
                <a:lnTo>
                  <a:pt x="0" y="108534"/>
                </a:lnTo>
                <a:lnTo>
                  <a:pt x="30683" y="89763"/>
                </a:lnTo>
                <a:lnTo>
                  <a:pt x="53875" y="89763"/>
                </a:lnTo>
                <a:lnTo>
                  <a:pt x="46884" y="71005"/>
                </a:lnTo>
                <a:lnTo>
                  <a:pt x="36468" y="35871"/>
                </a:lnTo>
                <a:lnTo>
                  <a:pt x="30683" y="0"/>
                </a:lnTo>
                <a:close/>
              </a:path>
              <a:path w="61595" h="108585">
                <a:moveTo>
                  <a:pt x="53875" y="89763"/>
                </a:moveTo>
                <a:lnTo>
                  <a:pt x="30683" y="89763"/>
                </a:lnTo>
                <a:lnTo>
                  <a:pt x="61366" y="108534"/>
                </a:lnTo>
                <a:lnTo>
                  <a:pt x="56902" y="97880"/>
                </a:lnTo>
                <a:lnTo>
                  <a:pt x="53875" y="8976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00985" y="5607509"/>
            <a:ext cx="118110" cy="49530"/>
          </a:xfrm>
          <a:custGeom>
            <a:avLst/>
            <a:gdLst/>
            <a:ahLst/>
            <a:cxnLst/>
            <a:rect l="l" t="t" r="r" b="b"/>
            <a:pathLst>
              <a:path w="118109" h="49529">
                <a:moveTo>
                  <a:pt x="0" y="7392"/>
                </a:moveTo>
                <a:lnTo>
                  <a:pt x="31318" y="24422"/>
                </a:lnTo>
                <a:lnTo>
                  <a:pt x="36372" y="49217"/>
                </a:lnTo>
                <a:lnTo>
                  <a:pt x="43109" y="43562"/>
                </a:lnTo>
                <a:lnTo>
                  <a:pt x="61117" y="30035"/>
                </a:lnTo>
                <a:lnTo>
                  <a:pt x="87095" y="13794"/>
                </a:lnTo>
                <a:lnTo>
                  <a:pt x="98404" y="8704"/>
                </a:lnTo>
                <a:lnTo>
                  <a:pt x="43430" y="8704"/>
                </a:lnTo>
                <a:lnTo>
                  <a:pt x="0" y="7392"/>
                </a:lnTo>
                <a:close/>
              </a:path>
              <a:path w="118109" h="49529">
                <a:moveTo>
                  <a:pt x="117741" y="0"/>
                </a:moveTo>
                <a:lnTo>
                  <a:pt x="91263" y="5701"/>
                </a:lnTo>
                <a:lnTo>
                  <a:pt x="70172" y="8371"/>
                </a:lnTo>
                <a:lnTo>
                  <a:pt x="43430" y="8704"/>
                </a:lnTo>
                <a:lnTo>
                  <a:pt x="98404" y="8704"/>
                </a:lnTo>
                <a:lnTo>
                  <a:pt x="117741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0482" y="5447093"/>
            <a:ext cx="119380" cy="68580"/>
          </a:xfrm>
          <a:custGeom>
            <a:avLst/>
            <a:gdLst/>
            <a:ahLst/>
            <a:cxnLst/>
            <a:rect l="l" t="t" r="r" b="b"/>
            <a:pathLst>
              <a:path w="119379" h="68579">
                <a:moveTo>
                  <a:pt x="0" y="0"/>
                </a:moveTo>
                <a:lnTo>
                  <a:pt x="22712" y="14195"/>
                </a:lnTo>
                <a:lnTo>
                  <a:pt x="37780" y="26027"/>
                </a:lnTo>
                <a:lnTo>
                  <a:pt x="51951" y="41885"/>
                </a:lnTo>
                <a:lnTo>
                  <a:pt x="71970" y="68160"/>
                </a:lnTo>
                <a:lnTo>
                  <a:pt x="79070" y="42570"/>
                </a:lnTo>
                <a:lnTo>
                  <a:pt x="119151" y="29730"/>
                </a:lnTo>
                <a:lnTo>
                  <a:pt x="106245" y="27783"/>
                </a:lnTo>
                <a:lnTo>
                  <a:pt x="74806" y="22061"/>
                </a:lnTo>
                <a:lnTo>
                  <a:pt x="35751" y="12741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53921" y="3626649"/>
            <a:ext cx="572770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6364">
              <a:lnSpc>
                <a:spcPct val="100000"/>
              </a:lnSpc>
            </a:pPr>
            <a:r>
              <a:rPr dirty="0" sz="1350" spc="-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050" spc="10" i="1">
                <a:latin typeface="Century Schoolbook"/>
                <a:cs typeface="Century Schoolbook"/>
              </a:rPr>
              <a:t>f</a:t>
            </a:r>
            <a:r>
              <a:rPr dirty="0" sz="1050" spc="-204" i="1">
                <a:latin typeface="Century Schoolbook"/>
                <a:cs typeface="Century Schoolbook"/>
              </a:rPr>
              <a:t> </a:t>
            </a:r>
            <a:r>
              <a:rPr dirty="0" baseline="-18518" sz="1350" spc="52" i="1">
                <a:latin typeface="Century Schoolbook"/>
                <a:cs typeface="Century Schoolbook"/>
              </a:rPr>
              <a:t>XY</a:t>
            </a:r>
            <a:r>
              <a:rPr dirty="0" sz="1050" spc="35" i="1">
                <a:latin typeface="Century Schoolbook"/>
                <a:cs typeface="Century Schoolbook"/>
              </a:rPr>
              <a:t>(x,</a:t>
            </a:r>
            <a:r>
              <a:rPr dirty="0" sz="1050" spc="-50" i="1">
                <a:latin typeface="Century Schoolbook"/>
                <a:cs typeface="Century Schoolbook"/>
              </a:rPr>
              <a:t> </a:t>
            </a:r>
            <a:r>
              <a:rPr dirty="0" sz="1050" spc="10" i="1">
                <a:latin typeface="Century Schoolbook"/>
                <a:cs typeface="Century Schoolbook"/>
              </a:rPr>
              <a:t>y)</a:t>
            </a:r>
            <a:endParaRPr sz="1050">
              <a:latin typeface="Century Schoolbook"/>
              <a:cs typeface="Century Schoolbook"/>
            </a:endParaRPr>
          </a:p>
        </p:txBody>
      </p:sp>
      <p:sp>
        <p:nvSpPr>
          <p:cNvPr id="20" name="object 20"/>
          <p:cNvSpPr txBox="1"/>
          <p:nvPr/>
        </p:nvSpPr>
        <p:spPr>
          <a:xfrm rot="1920000">
            <a:off x="4975063" y="5476245"/>
            <a:ext cx="155066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65"/>
              </a:lnSpc>
            </a:pPr>
            <a:r>
              <a:rPr dirty="0" sz="1050" spc="15" i="1">
                <a:latin typeface="Century Schoolbook"/>
                <a:cs typeface="Century Schoolbook"/>
              </a:rPr>
              <a:t>y</a:t>
            </a:r>
            <a:endParaRPr sz="1050">
              <a:latin typeface="Century Schoolbook"/>
              <a:cs typeface="Century Schoolbook"/>
            </a:endParaRPr>
          </a:p>
        </p:txBody>
      </p:sp>
      <p:sp>
        <p:nvSpPr>
          <p:cNvPr id="21" name="object 21"/>
          <p:cNvSpPr txBox="1"/>
          <p:nvPr/>
        </p:nvSpPr>
        <p:spPr>
          <a:xfrm rot="20460000">
            <a:off x="8741090" y="5621691"/>
            <a:ext cx="154487" cy="135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70"/>
              </a:lnSpc>
            </a:pPr>
            <a:r>
              <a:rPr dirty="0" sz="1050" spc="15" i="1">
                <a:latin typeface="Century Schoolbook"/>
                <a:cs typeface="Century Schoolbook"/>
              </a:rPr>
              <a:t>x</a:t>
            </a:r>
            <a:endParaRPr sz="1050">
              <a:latin typeface="Century Schoolbook"/>
              <a:cs typeface="Century Schoolbook"/>
            </a:endParaRPr>
          </a:p>
        </p:txBody>
      </p:sp>
      <p:sp>
        <p:nvSpPr>
          <p:cNvPr id="22" name="object 22"/>
          <p:cNvSpPr txBox="1"/>
          <p:nvPr/>
        </p:nvSpPr>
        <p:spPr>
          <a:xfrm rot="20640000">
            <a:off x="6907262" y="6166288"/>
            <a:ext cx="326996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spc="-5">
                <a:latin typeface="Lucida Sans"/>
                <a:cs typeface="Lucida Sans"/>
              </a:rPr>
              <a:t>2.95</a:t>
            </a:r>
            <a:endParaRPr sz="10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 rot="20640000">
            <a:off x="8441205" y="5729718"/>
            <a:ext cx="218971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spc="-5">
                <a:latin typeface="Lucida Sans"/>
                <a:cs typeface="Lucida Sans"/>
              </a:rPr>
              <a:t>05</a:t>
            </a:r>
            <a:endParaRPr sz="105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 rot="1380000">
            <a:off x="5178862" y="5606513"/>
            <a:ext cx="187393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spc="-5">
                <a:latin typeface="Lucida Sans"/>
                <a:cs typeface="Lucida Sans"/>
              </a:rPr>
              <a:t>7.</a:t>
            </a:r>
            <a:endParaRPr sz="105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3195" y="4075574"/>
            <a:ext cx="3187065" cy="2040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50" spc="-5">
                <a:latin typeface="Lucida Sans"/>
                <a:cs typeface="Lucida Sans"/>
              </a:rPr>
              <a:t>80</a:t>
            </a:r>
            <a:endParaRPr sz="1050">
              <a:latin typeface="Lucida Sans"/>
              <a:cs typeface="Lucida Sans"/>
            </a:endParaRPr>
          </a:p>
          <a:p>
            <a:pPr marL="407670">
              <a:lnSpc>
                <a:spcPct val="100000"/>
              </a:lnSpc>
              <a:spcBef>
                <a:spcPts val="185"/>
              </a:spcBef>
              <a:tabLst>
                <a:tab pos="3025775" algn="l"/>
              </a:tabLst>
            </a:pPr>
            <a:r>
              <a:rPr dirty="0" sz="1050" spc="-5">
                <a:latin typeface="Lucida Sans"/>
                <a:cs typeface="Lucida Sans"/>
              </a:rPr>
              <a:t>7.70	</a:t>
            </a:r>
            <a:r>
              <a:rPr dirty="0" baseline="10582" sz="1575" spc="-7">
                <a:latin typeface="Lucida Sans"/>
                <a:cs typeface="Lucida Sans"/>
              </a:rPr>
              <a:t>3.</a:t>
            </a:r>
            <a:endParaRPr baseline="10582" sz="1575">
              <a:latin typeface="Lucida Sans"/>
              <a:cs typeface="Lucida Sans"/>
            </a:endParaRPr>
          </a:p>
          <a:p>
            <a:pPr algn="r" marR="538480">
              <a:lnSpc>
                <a:spcPct val="100000"/>
              </a:lnSpc>
            </a:pPr>
            <a:r>
              <a:rPr dirty="0" sz="1050" spc="-5">
                <a:latin typeface="Lucida Sans"/>
                <a:cs typeface="Lucida Sans"/>
              </a:rPr>
              <a:t>3.0</a:t>
            </a:r>
            <a:endParaRPr sz="105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 rot="1380000">
            <a:off x="6209359" y="6099080"/>
            <a:ext cx="325844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spc="-5">
                <a:latin typeface="Lucida Sans"/>
                <a:cs typeface="Lucida Sans"/>
              </a:rPr>
              <a:t>7.60</a:t>
            </a:r>
            <a:endParaRPr sz="105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69178" y="4075574"/>
            <a:ext cx="3105454" cy="2040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continue)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748" y="1041692"/>
            <a:ext cx="8425815" cy="281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deux VAs </a:t>
            </a:r>
            <a:r>
              <a:rPr dirty="0" sz="1800" spc="-5" b="1" u="sng">
                <a:latin typeface="Calibri"/>
                <a:cs typeface="Calibri"/>
              </a:rPr>
              <a:t>continues </a:t>
            </a:r>
            <a:r>
              <a:rPr dirty="0" sz="1800" b="1">
                <a:latin typeface="Calibri"/>
                <a:cs typeface="Calibri"/>
              </a:rPr>
              <a:t>X et Y, notée </a:t>
            </a:r>
            <a:r>
              <a:rPr dirty="0" sz="1800" spc="-5" b="1" i="1">
                <a:latin typeface="Calibri"/>
                <a:cs typeface="Calibri"/>
              </a:rPr>
              <a:t>f</a:t>
            </a:r>
            <a:r>
              <a:rPr dirty="0" baseline="-20833" sz="1800" spc="-7" b="1">
                <a:latin typeface="Calibri"/>
                <a:cs typeface="Calibri"/>
              </a:rPr>
              <a:t>XY</a:t>
            </a:r>
            <a:r>
              <a:rPr dirty="0" sz="1800" spc="-5" b="1">
                <a:latin typeface="Calibri"/>
                <a:cs typeface="Calibri"/>
              </a:rPr>
              <a:t>(x,y),  </a:t>
            </a:r>
            <a:r>
              <a:rPr dirty="0" sz="1800" b="1">
                <a:latin typeface="Calibri"/>
                <a:cs typeface="Calibri"/>
              </a:rPr>
              <a:t>appelée </a:t>
            </a:r>
            <a:r>
              <a:rPr dirty="0" sz="1800" b="1" u="sng">
                <a:latin typeface="Calibri"/>
                <a:cs typeface="Calibri"/>
              </a:rPr>
              <a:t>densité de probabilité </a:t>
            </a:r>
            <a:r>
              <a:rPr dirty="0" sz="1800" spc="-5" b="1">
                <a:latin typeface="Calibri"/>
                <a:cs typeface="Calibri"/>
              </a:rPr>
              <a:t>vériﬁe les propriétés suivantes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995170">
              <a:lnSpc>
                <a:spcPct val="100000"/>
              </a:lnSpc>
              <a:spcBef>
                <a:spcPts val="1570"/>
              </a:spcBef>
            </a:pPr>
            <a:r>
              <a:rPr dirty="0" sz="2300" spc="-55">
                <a:latin typeface="Times New Roman"/>
                <a:cs typeface="Times New Roman"/>
              </a:rPr>
              <a:t>1)</a:t>
            </a:r>
            <a:r>
              <a:rPr dirty="0" sz="2300" spc="-225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87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80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200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</a:t>
            </a:r>
            <a:r>
              <a:rPr dirty="0" sz="2300" spc="-12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2301875">
              <a:lnSpc>
                <a:spcPts val="1010"/>
              </a:lnSpc>
              <a:spcBef>
                <a:spcPts val="1115"/>
              </a:spcBef>
            </a:pPr>
            <a:r>
              <a:rPr dirty="0" sz="1350" spc="-10">
                <a:latin typeface="Symbol"/>
                <a:cs typeface="Symbol"/>
              </a:rPr>
              <a:t>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Symbol"/>
                <a:cs typeface="Symbol"/>
              </a:rPr>
              <a:t></a:t>
            </a:r>
            <a:endParaRPr sz="1350">
              <a:latin typeface="Symbol"/>
              <a:cs typeface="Symbol"/>
            </a:endParaRPr>
          </a:p>
          <a:p>
            <a:pPr marL="2023745">
              <a:lnSpc>
                <a:spcPts val="3529"/>
              </a:lnSpc>
            </a:pPr>
            <a:r>
              <a:rPr dirty="0" sz="2300" spc="40">
                <a:latin typeface="Times New Roman"/>
                <a:cs typeface="Times New Roman"/>
              </a:rPr>
              <a:t>2)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baseline="-7246" sz="5175" spc="7">
                <a:latin typeface="Symbol"/>
                <a:cs typeface="Symbol"/>
              </a:rPr>
              <a:t></a:t>
            </a:r>
            <a:r>
              <a:rPr dirty="0" baseline="-7246" sz="5175" spc="157">
                <a:latin typeface="Times New Roman"/>
                <a:cs typeface="Times New Roman"/>
              </a:rPr>
              <a:t> </a:t>
            </a:r>
            <a:r>
              <a:rPr dirty="0" baseline="-7246" sz="5175" spc="7">
                <a:latin typeface="Symbol"/>
                <a:cs typeface="Symbol"/>
              </a:rPr>
              <a:t></a:t>
            </a:r>
            <a:r>
              <a:rPr dirty="0" baseline="-7246" sz="5175" spc="172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79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75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375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dx</a:t>
            </a:r>
            <a:r>
              <a:rPr dirty="0" sz="2300" spc="-245" i="1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dy</a:t>
            </a:r>
            <a:r>
              <a:rPr dirty="0" sz="2300" spc="-110" i="1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</a:t>
            </a:r>
            <a:r>
              <a:rPr dirty="0" sz="2300" spc="-33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2301875">
              <a:lnSpc>
                <a:spcPts val="1420"/>
              </a:lnSpc>
              <a:spcBef>
                <a:spcPts val="400"/>
              </a:spcBef>
            </a:pPr>
            <a:r>
              <a:rPr dirty="0" sz="1350" spc="-10">
                <a:latin typeface="Symbol"/>
                <a:cs typeface="Symbol"/>
              </a:rPr>
              <a:t></a:t>
            </a:r>
            <a:r>
              <a:rPr dirty="0" sz="1350" spc="-18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Symbol"/>
                <a:cs typeface="Symbol"/>
              </a:rPr>
              <a:t></a:t>
            </a:r>
            <a:endParaRPr sz="1350">
              <a:latin typeface="Symbol"/>
              <a:cs typeface="Symbol"/>
            </a:endParaRPr>
          </a:p>
          <a:p>
            <a:pPr marL="2017395">
              <a:lnSpc>
                <a:spcPts val="3940"/>
              </a:lnSpc>
            </a:pPr>
            <a:r>
              <a:rPr dirty="0" sz="2300" spc="-25">
                <a:latin typeface="Times New Roman"/>
                <a:cs typeface="Times New Roman"/>
              </a:rPr>
              <a:t>3)</a:t>
            </a:r>
            <a:r>
              <a:rPr dirty="0" sz="2300" spc="-345">
                <a:latin typeface="Times New Roman"/>
                <a:cs typeface="Times New Roman"/>
              </a:rPr>
              <a:t> </a:t>
            </a:r>
            <a:r>
              <a:rPr dirty="0" sz="2300" spc="80" i="1">
                <a:latin typeface="Times New Roman"/>
                <a:cs typeface="Times New Roman"/>
              </a:rPr>
              <a:t>P</a:t>
            </a:r>
            <a:r>
              <a:rPr dirty="0" sz="2300" spc="80">
                <a:latin typeface="Times New Roman"/>
                <a:cs typeface="Times New Roman"/>
              </a:rPr>
              <a:t>([</a:t>
            </a:r>
            <a:r>
              <a:rPr dirty="0" sz="2300" spc="80" i="1">
                <a:latin typeface="Times New Roman"/>
                <a:cs typeface="Times New Roman"/>
              </a:rPr>
              <a:t>X</a:t>
            </a:r>
            <a:r>
              <a:rPr dirty="0" sz="2300" spc="80">
                <a:latin typeface="Times New Roman"/>
                <a:cs typeface="Times New Roman"/>
              </a:rPr>
              <a:t>,</a:t>
            </a:r>
            <a:r>
              <a:rPr dirty="0" sz="2300" spc="80" i="1">
                <a:latin typeface="Times New Roman"/>
                <a:cs typeface="Times New Roman"/>
              </a:rPr>
              <a:t>Y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]</a:t>
            </a:r>
            <a:r>
              <a:rPr dirty="0" sz="2300" spc="-21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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R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190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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baseline="-7246" sz="5175">
                <a:latin typeface="Symbol"/>
                <a:cs typeface="Symbol"/>
              </a:rPr>
              <a:t></a:t>
            </a:r>
            <a:r>
              <a:rPr dirty="0" baseline="-7246" sz="5175" spc="179">
                <a:latin typeface="Times New Roman"/>
                <a:cs typeface="Times New Roman"/>
              </a:rPr>
              <a:t> </a:t>
            </a:r>
            <a:r>
              <a:rPr dirty="0" sz="2300" spc="35" i="1">
                <a:latin typeface="Times New Roman"/>
                <a:cs typeface="Times New Roman"/>
              </a:rPr>
              <a:t>f</a:t>
            </a:r>
            <a:r>
              <a:rPr dirty="0" baseline="-24691" sz="2025" spc="52" i="1">
                <a:latin typeface="Times New Roman"/>
                <a:cs typeface="Times New Roman"/>
              </a:rPr>
              <a:t>X</a:t>
            </a:r>
            <a:r>
              <a:rPr dirty="0" baseline="-24691" sz="2025" spc="52">
                <a:latin typeface="Times New Roman"/>
                <a:cs typeface="Times New Roman"/>
              </a:rPr>
              <a:t>,</a:t>
            </a:r>
            <a:r>
              <a:rPr dirty="0" baseline="-24691" sz="2025" spc="52" i="1">
                <a:latin typeface="Times New Roman"/>
                <a:cs typeface="Times New Roman"/>
              </a:rPr>
              <a:t>Y</a:t>
            </a:r>
            <a:r>
              <a:rPr dirty="0" baseline="-24691" sz="2025" spc="-179" i="1">
                <a:latin typeface="Times New Roman"/>
                <a:cs typeface="Times New Roman"/>
              </a:rPr>
              <a:t> 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x</a:t>
            </a:r>
            <a:r>
              <a:rPr dirty="0" sz="2300" spc="30">
                <a:latin typeface="Times New Roman"/>
                <a:cs typeface="Times New Roman"/>
              </a:rPr>
              <a:t>,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300" spc="40" i="1">
                <a:latin typeface="Times New Roman"/>
                <a:cs typeface="Times New Roman"/>
              </a:rPr>
              <a:t>y</a:t>
            </a:r>
            <a:r>
              <a:rPr dirty="0" sz="2300" spc="40">
                <a:latin typeface="Times New Roman"/>
                <a:cs typeface="Times New Roman"/>
              </a:rPr>
              <a:t>)</a:t>
            </a:r>
            <a:r>
              <a:rPr dirty="0" sz="2300" spc="-375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dx</a:t>
            </a:r>
            <a:r>
              <a:rPr dirty="0" sz="2300" spc="-245" i="1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dy</a:t>
            </a:r>
            <a:endParaRPr sz="2300">
              <a:latin typeface="Times New Roman"/>
              <a:cs typeface="Times New Roman"/>
            </a:endParaRPr>
          </a:p>
          <a:p>
            <a:pPr algn="ctr" marL="252095">
              <a:lnSpc>
                <a:spcPct val="100000"/>
              </a:lnSpc>
              <a:spcBef>
                <a:spcPts val="400"/>
              </a:spcBef>
            </a:pPr>
            <a:r>
              <a:rPr dirty="0" sz="1350" spc="-5" i="1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80748" y="4392485"/>
            <a:ext cx="63309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i="1">
                <a:latin typeface="Times New Roman"/>
                <a:cs typeface="Times New Roman"/>
              </a:rPr>
              <a:t>x </a:t>
            </a:r>
            <a:r>
              <a:rPr dirty="0" sz="2500">
                <a:latin typeface="Symbol"/>
                <a:cs typeface="Symbol"/>
              </a:rPr>
              <a:t></a:t>
            </a:r>
            <a:r>
              <a:rPr dirty="0" sz="2500" spc="-17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y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7997" y="5809682"/>
            <a:ext cx="151765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5790" y="6146475"/>
            <a:ext cx="47625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latin typeface="Symbol"/>
                <a:cs typeface="Symbol"/>
              </a:rPr>
              <a:t></a:t>
            </a:r>
            <a:r>
              <a:rPr dirty="0" sz="1050" spc="-10">
                <a:latin typeface="Times New Roman"/>
                <a:cs typeface="Times New Roman"/>
              </a:rPr>
              <a:t>  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Symbol"/>
                <a:cs typeface="Symbol"/>
              </a:rPr>
              <a:t>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244" y="3978782"/>
            <a:ext cx="5811520" cy="1858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 Soit la densité de probabilité conjointe </a:t>
            </a:r>
            <a:r>
              <a:rPr dirty="0" sz="1800" spc="-5" b="1" i="1">
                <a:solidFill>
                  <a:srgbClr val="558ED5"/>
                </a:solidFill>
                <a:latin typeface="Calibri"/>
                <a:cs typeface="Calibri"/>
              </a:rPr>
              <a:t>f</a:t>
            </a:r>
            <a:r>
              <a:rPr dirty="0" baseline="-20833" sz="1800" spc="-7" b="1" i="1">
                <a:solidFill>
                  <a:srgbClr val="66A1DD"/>
                </a:solidFill>
                <a:latin typeface="Calibri"/>
                <a:cs typeface="Calibri"/>
              </a:rPr>
              <a:t>XY</a:t>
            </a:r>
            <a:r>
              <a:rPr dirty="0" sz="1800" spc="-5" b="1">
                <a:solidFill>
                  <a:srgbClr val="558ED5"/>
                </a:solidFill>
                <a:latin typeface="Calibri"/>
                <a:cs typeface="Calibri"/>
              </a:rPr>
              <a:t>(x,y)</a:t>
            </a:r>
            <a:r>
              <a:rPr dirty="0" sz="1800" spc="-100" b="1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769995">
              <a:lnSpc>
                <a:spcPts val="905"/>
              </a:lnSpc>
              <a:spcBef>
                <a:spcPts val="1025"/>
              </a:spcBef>
              <a:tabLst>
                <a:tab pos="4147185" algn="l"/>
              </a:tabLst>
            </a:pPr>
            <a:r>
              <a:rPr dirty="0" sz="1450" spc="-5">
                <a:latin typeface="Symbol"/>
                <a:cs typeface="Symbol"/>
              </a:rPr>
              <a:t></a:t>
            </a:r>
            <a:r>
              <a:rPr dirty="0" sz="1450" spc="-5">
                <a:latin typeface="Times New Roman"/>
                <a:cs typeface="Times New Roman"/>
              </a:rPr>
              <a:t>6	</a:t>
            </a:r>
            <a:r>
              <a:rPr dirty="0" sz="1450" spc="10">
                <a:latin typeface="Times New Roman"/>
                <a:cs typeface="Times New Roman"/>
              </a:rPr>
              <a:t>(</a:t>
            </a:r>
            <a:r>
              <a:rPr dirty="0" sz="1450" spc="10">
                <a:latin typeface="Symbol"/>
                <a:cs typeface="Symbol"/>
              </a:rPr>
              <a:t></a:t>
            </a:r>
            <a:r>
              <a:rPr dirty="0" sz="1450" spc="10">
                <a:latin typeface="Times New Roman"/>
                <a:cs typeface="Times New Roman"/>
              </a:rPr>
              <a:t>0.001</a:t>
            </a:r>
            <a:r>
              <a:rPr dirty="0" sz="1450" spc="10" i="1">
                <a:latin typeface="Times New Roman"/>
                <a:cs typeface="Times New Roman"/>
              </a:rPr>
              <a:t>x</a:t>
            </a:r>
            <a:r>
              <a:rPr dirty="0" sz="1450" spc="10">
                <a:latin typeface="Symbol"/>
                <a:cs typeface="Symbol"/>
              </a:rPr>
              <a:t></a:t>
            </a:r>
            <a:r>
              <a:rPr dirty="0" sz="1450" spc="10">
                <a:latin typeface="Times New Roman"/>
                <a:cs typeface="Times New Roman"/>
              </a:rPr>
              <a:t>0.002</a:t>
            </a:r>
            <a:r>
              <a:rPr dirty="0" sz="1450" spc="-200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y</a:t>
            </a:r>
            <a:r>
              <a:rPr dirty="0" sz="1450" spc="-260" i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  <a:p>
            <a:pPr marL="1673860">
              <a:lnSpc>
                <a:spcPts val="2165"/>
              </a:lnSpc>
              <a:tabLst>
                <a:tab pos="3999229" algn="l"/>
              </a:tabLst>
            </a:pPr>
            <a:r>
              <a:rPr dirty="0" sz="2500" spc="40" i="1">
                <a:latin typeface="Times New Roman"/>
                <a:cs typeface="Times New Roman"/>
              </a:rPr>
              <a:t>f</a:t>
            </a:r>
            <a:r>
              <a:rPr dirty="0" baseline="-24904" sz="2175" spc="60" i="1">
                <a:latin typeface="Times New Roman"/>
                <a:cs typeface="Times New Roman"/>
              </a:rPr>
              <a:t>X</a:t>
            </a:r>
            <a:r>
              <a:rPr dirty="0" baseline="-24904" sz="2175" spc="60">
                <a:latin typeface="Times New Roman"/>
                <a:cs typeface="Times New Roman"/>
              </a:rPr>
              <a:t>,</a:t>
            </a:r>
            <a:r>
              <a:rPr dirty="0" baseline="-24904" sz="2175" spc="60" i="1">
                <a:latin typeface="Times New Roman"/>
                <a:cs typeface="Times New Roman"/>
              </a:rPr>
              <a:t>Y</a:t>
            </a:r>
            <a:r>
              <a:rPr dirty="0" baseline="-24904" sz="2175" spc="-179" i="1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Times New Roman"/>
                <a:cs typeface="Times New Roman"/>
              </a:rPr>
              <a:t>(</a:t>
            </a:r>
            <a:r>
              <a:rPr dirty="0" sz="2500" spc="30" i="1">
                <a:latin typeface="Times New Roman"/>
                <a:cs typeface="Times New Roman"/>
              </a:rPr>
              <a:t>x</a:t>
            </a:r>
            <a:r>
              <a:rPr dirty="0" sz="2500" spc="30">
                <a:latin typeface="Times New Roman"/>
                <a:cs typeface="Times New Roman"/>
              </a:rPr>
              <a:t>,</a:t>
            </a:r>
            <a:r>
              <a:rPr dirty="0" sz="2500" spc="-185">
                <a:latin typeface="Times New Roman"/>
                <a:cs typeface="Times New Roman"/>
              </a:rPr>
              <a:t> </a:t>
            </a:r>
            <a:r>
              <a:rPr dirty="0" sz="2500" spc="40" i="1">
                <a:latin typeface="Times New Roman"/>
                <a:cs typeface="Times New Roman"/>
              </a:rPr>
              <a:t>y</a:t>
            </a:r>
            <a:r>
              <a:rPr dirty="0" sz="2500" spc="40">
                <a:latin typeface="Times New Roman"/>
                <a:cs typeface="Times New Roman"/>
              </a:rPr>
              <a:t>)</a:t>
            </a:r>
            <a:r>
              <a:rPr dirty="0" sz="2500" spc="-200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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6</a:t>
            </a:r>
            <a:r>
              <a:rPr dirty="0" sz="2500" spc="-270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Symbol"/>
                <a:cs typeface="Symbol"/>
              </a:rPr>
              <a:t></a:t>
            </a:r>
            <a:r>
              <a:rPr dirty="0" sz="2500" spc="45">
                <a:latin typeface="Times New Roman"/>
                <a:cs typeface="Times New Roman"/>
              </a:rPr>
              <a:t>10	</a:t>
            </a:r>
            <a:r>
              <a:rPr dirty="0" sz="2500" i="1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algn="r" marR="1333500">
              <a:lnSpc>
                <a:spcPts val="775"/>
              </a:lnSpc>
              <a:spcBef>
                <a:spcPts val="1430"/>
              </a:spcBef>
            </a:pPr>
            <a:r>
              <a:rPr dirty="0" sz="1050" spc="-5">
                <a:latin typeface="Times New Roman"/>
                <a:cs typeface="Times New Roman"/>
              </a:rPr>
              <a:t>1000</a:t>
            </a:r>
            <a:r>
              <a:rPr dirty="0" sz="1050" spc="-204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1000</a:t>
            </a:r>
            <a:endParaRPr sz="1050">
              <a:latin typeface="Times New Roman"/>
              <a:cs typeface="Times New Roman"/>
            </a:endParaRPr>
          </a:p>
          <a:p>
            <a:pPr marL="1429385">
              <a:lnSpc>
                <a:spcPts val="2755"/>
              </a:lnSpc>
              <a:tabLst>
                <a:tab pos="4295775" algn="l"/>
                <a:tab pos="4525010" algn="l"/>
              </a:tabLst>
            </a:pPr>
            <a:r>
              <a:rPr dirty="0" sz="1800" spc="5">
                <a:latin typeface="Symbol"/>
                <a:cs typeface="Symbol"/>
              </a:rPr>
              <a:t>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5" i="1">
                <a:latin typeface="Times New Roman"/>
                <a:cs typeface="Times New Roman"/>
              </a:rPr>
              <a:t>P</a:t>
            </a:r>
            <a:r>
              <a:rPr dirty="0" sz="1800" spc="55">
                <a:latin typeface="Times New Roman"/>
                <a:cs typeface="Times New Roman"/>
              </a:rPr>
              <a:t>(</a:t>
            </a:r>
            <a:r>
              <a:rPr dirty="0" sz="1800" spc="55" i="1">
                <a:latin typeface="Times New Roman"/>
                <a:cs typeface="Times New Roman"/>
              </a:rPr>
              <a:t>X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1000,</a:t>
            </a:r>
            <a:r>
              <a:rPr dirty="0" sz="1800" spc="10" i="1">
                <a:latin typeface="Times New Roman"/>
                <a:cs typeface="Times New Roman"/>
              </a:rPr>
              <a:t>Y</a:t>
            </a:r>
            <a:r>
              <a:rPr dirty="0" sz="1800" spc="1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-2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1000)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baseline="-7201" sz="4050">
                <a:latin typeface="Symbol"/>
                <a:cs typeface="Symbol"/>
              </a:rPr>
              <a:t></a:t>
            </a:r>
            <a:r>
              <a:rPr dirty="0" baseline="-7201" sz="4050">
                <a:latin typeface="Times New Roman"/>
                <a:cs typeface="Times New Roman"/>
              </a:rPr>
              <a:t>	</a:t>
            </a:r>
            <a:r>
              <a:rPr dirty="0" baseline="-7201" sz="4050">
                <a:latin typeface="Symbol"/>
                <a:cs typeface="Symbol"/>
              </a:rPr>
              <a:t></a:t>
            </a:r>
            <a:r>
              <a:rPr dirty="0" baseline="-7201" sz="4050">
                <a:latin typeface="Times New Roman"/>
                <a:cs typeface="Times New Roman"/>
              </a:rPr>
              <a:t>	</a:t>
            </a:r>
            <a:r>
              <a:rPr dirty="0" sz="1800" spc="25" i="1">
                <a:latin typeface="Times New Roman"/>
                <a:cs typeface="Times New Roman"/>
              </a:rPr>
              <a:t>f</a:t>
            </a:r>
            <a:r>
              <a:rPr dirty="0" baseline="-23809" sz="1575" spc="37" i="1">
                <a:latin typeface="Times New Roman"/>
                <a:cs typeface="Times New Roman"/>
              </a:rPr>
              <a:t>X</a:t>
            </a:r>
            <a:r>
              <a:rPr dirty="0" baseline="-23809" sz="1575" spc="37">
                <a:latin typeface="Times New Roman"/>
                <a:cs typeface="Times New Roman"/>
              </a:rPr>
              <a:t>,</a:t>
            </a:r>
            <a:r>
              <a:rPr dirty="0" baseline="-23809" sz="1575" spc="37" i="1">
                <a:latin typeface="Times New Roman"/>
                <a:cs typeface="Times New Roman"/>
              </a:rPr>
              <a:t>Y</a:t>
            </a:r>
            <a:r>
              <a:rPr dirty="0" baseline="-23809" sz="1575" spc="-150" i="1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(</a:t>
            </a:r>
            <a:r>
              <a:rPr dirty="0" sz="1800" spc="20" i="1">
                <a:latin typeface="Times New Roman"/>
                <a:cs typeface="Times New Roman"/>
              </a:rPr>
              <a:t>x</a:t>
            </a:r>
            <a:r>
              <a:rPr dirty="0" sz="1800" spc="20">
                <a:latin typeface="Times New Roman"/>
                <a:cs typeface="Times New Roman"/>
              </a:rPr>
              <a:t>,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y</a:t>
            </a:r>
            <a:r>
              <a:rPr dirty="0" sz="1800" spc="25">
                <a:latin typeface="Times New Roman"/>
                <a:cs typeface="Times New Roman"/>
              </a:rPr>
              <a:t>)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dx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dy</a:t>
            </a:r>
            <a:endParaRPr sz="1800">
              <a:latin typeface="Times New Roman"/>
              <a:cs typeface="Times New Roman"/>
            </a:endParaRPr>
          </a:p>
          <a:p>
            <a:pPr algn="r" marR="1376045">
              <a:lnSpc>
                <a:spcPct val="100000"/>
              </a:lnSpc>
              <a:spcBef>
                <a:spcPts val="310"/>
              </a:spcBef>
            </a:pPr>
            <a:r>
              <a:rPr dirty="0" sz="1050" spc="-10">
                <a:latin typeface="Symbol"/>
                <a:cs typeface="Symbol"/>
              </a:rPr>
              <a:t></a:t>
            </a:r>
            <a:r>
              <a:rPr dirty="0" sz="1050" spc="-10">
                <a:latin typeface="Times New Roman"/>
                <a:cs typeface="Times New Roman"/>
              </a:rPr>
              <a:t>  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Symbol"/>
                <a:cs typeface="Symbol"/>
              </a:rPr>
              <a:t></a:t>
            </a:r>
            <a:endParaRPr sz="1050">
              <a:latin typeface="Symbol"/>
              <a:cs typeface="Symbol"/>
            </a:endParaRPr>
          </a:p>
          <a:p>
            <a:pPr marL="3596004">
              <a:lnSpc>
                <a:spcPct val="100000"/>
              </a:lnSpc>
              <a:spcBef>
                <a:spcPts val="425"/>
              </a:spcBef>
            </a:pPr>
            <a:r>
              <a:rPr dirty="0" sz="1050" spc="-5">
                <a:latin typeface="Times New Roman"/>
                <a:cs typeface="Times New Roman"/>
              </a:rPr>
              <a:t>1000</a:t>
            </a:r>
            <a:r>
              <a:rPr dirty="0" sz="1050" spc="-204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1000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1663" y="5592546"/>
            <a:ext cx="2814955" cy="608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5910" algn="l"/>
              </a:tabLst>
            </a:pPr>
            <a:r>
              <a:rPr dirty="0" baseline="-24691" sz="4050">
                <a:latin typeface="Symbol"/>
                <a:cs typeface="Symbol"/>
              </a:rPr>
              <a:t></a:t>
            </a:r>
            <a:r>
              <a:rPr dirty="0" baseline="-24691" sz="4050">
                <a:latin typeface="Times New Roman"/>
                <a:cs typeface="Times New Roman"/>
              </a:rPr>
              <a:t>	</a:t>
            </a:r>
            <a:r>
              <a:rPr dirty="0" baseline="-24691" sz="4050">
                <a:latin typeface="Symbol"/>
                <a:cs typeface="Symbol"/>
              </a:rPr>
              <a:t></a:t>
            </a:r>
            <a:r>
              <a:rPr dirty="0" baseline="-24691" sz="4050" spc="142">
                <a:latin typeface="Times New Roman"/>
                <a:cs typeface="Times New Roman"/>
              </a:rPr>
              <a:t> </a:t>
            </a:r>
            <a:r>
              <a:rPr dirty="0" baseline="-24691" sz="2700">
                <a:latin typeface="Times New Roman"/>
                <a:cs typeface="Times New Roman"/>
              </a:rPr>
              <a:t>6</a:t>
            </a:r>
            <a:r>
              <a:rPr dirty="0" baseline="-24691" sz="2700" spc="-292">
                <a:latin typeface="Times New Roman"/>
                <a:cs typeface="Times New Roman"/>
              </a:rPr>
              <a:t> </a:t>
            </a:r>
            <a:r>
              <a:rPr dirty="0" baseline="-24691" sz="2700" spc="44">
                <a:latin typeface="Symbol"/>
                <a:cs typeface="Symbol"/>
              </a:rPr>
              <a:t></a:t>
            </a:r>
            <a:r>
              <a:rPr dirty="0" baseline="-24691" sz="2700" spc="44">
                <a:latin typeface="Times New Roman"/>
                <a:cs typeface="Times New Roman"/>
              </a:rPr>
              <a:t>10</a:t>
            </a:r>
            <a:r>
              <a:rPr dirty="0" sz="1050" spc="30">
                <a:latin typeface="Symbol"/>
                <a:cs typeface="Symbol"/>
              </a:rPr>
              <a:t></a:t>
            </a:r>
            <a:r>
              <a:rPr dirty="0" sz="1050" spc="30">
                <a:latin typeface="Times New Roman"/>
                <a:cs typeface="Times New Roman"/>
              </a:rPr>
              <a:t>6</a:t>
            </a:r>
            <a:r>
              <a:rPr dirty="0" sz="1050" spc="-140">
                <a:latin typeface="Times New Roman"/>
                <a:cs typeface="Times New Roman"/>
              </a:rPr>
              <a:t> </a:t>
            </a:r>
            <a:r>
              <a:rPr dirty="0" baseline="-24691" sz="2700" spc="7" i="1">
                <a:latin typeface="Times New Roman"/>
                <a:cs typeface="Times New Roman"/>
              </a:rPr>
              <a:t>e</a:t>
            </a:r>
            <a:r>
              <a:rPr dirty="0" sz="1050" spc="5">
                <a:latin typeface="Times New Roman"/>
                <a:cs typeface="Times New Roman"/>
              </a:rPr>
              <a:t>(</a:t>
            </a:r>
            <a:r>
              <a:rPr dirty="0" sz="1050" spc="5">
                <a:latin typeface="Symbol"/>
                <a:cs typeface="Symbol"/>
              </a:rPr>
              <a:t></a:t>
            </a:r>
            <a:r>
              <a:rPr dirty="0" sz="1050" spc="5">
                <a:latin typeface="Times New Roman"/>
                <a:cs typeface="Times New Roman"/>
              </a:rPr>
              <a:t>0.001</a:t>
            </a:r>
            <a:r>
              <a:rPr dirty="0" sz="1050" spc="5" i="1">
                <a:latin typeface="Times New Roman"/>
                <a:cs typeface="Times New Roman"/>
              </a:rPr>
              <a:t>x</a:t>
            </a:r>
            <a:r>
              <a:rPr dirty="0" sz="1050" spc="5">
                <a:latin typeface="Symbol"/>
                <a:cs typeface="Symbol"/>
              </a:rPr>
              <a:t></a:t>
            </a:r>
            <a:r>
              <a:rPr dirty="0" sz="1050" spc="5">
                <a:latin typeface="Times New Roman"/>
                <a:cs typeface="Times New Roman"/>
              </a:rPr>
              <a:t>0.002</a:t>
            </a:r>
            <a:r>
              <a:rPr dirty="0" sz="1050" spc="-120">
                <a:latin typeface="Times New Roman"/>
                <a:cs typeface="Times New Roman"/>
              </a:rPr>
              <a:t> </a:t>
            </a:r>
            <a:r>
              <a:rPr dirty="0" sz="1050" spc="-5" i="1">
                <a:latin typeface="Times New Roman"/>
                <a:cs typeface="Times New Roman"/>
              </a:rPr>
              <a:t>y</a:t>
            </a:r>
            <a:r>
              <a:rPr dirty="0" sz="1050" spc="-175" i="1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)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baseline="-24691" sz="2700" i="1">
                <a:latin typeface="Times New Roman"/>
                <a:cs typeface="Times New Roman"/>
              </a:rPr>
              <a:t>dx</a:t>
            </a:r>
            <a:r>
              <a:rPr dirty="0" baseline="-24691" sz="2700" spc="-284" i="1">
                <a:latin typeface="Times New Roman"/>
                <a:cs typeface="Times New Roman"/>
              </a:rPr>
              <a:t> </a:t>
            </a:r>
            <a:r>
              <a:rPr dirty="0" baseline="-24691" sz="2700" i="1">
                <a:latin typeface="Times New Roman"/>
                <a:cs typeface="Times New Roman"/>
              </a:rPr>
              <a:t>dy</a:t>
            </a:r>
            <a:endParaRPr baseline="-24691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III. </a:t>
            </a:r>
            <a:r>
              <a:rPr dirty="0" sz="3200"/>
              <a:t>Espérance et variance d’une </a:t>
            </a:r>
            <a:r>
              <a:rPr dirty="0" sz="3200" spc="-120"/>
              <a:t>VA</a:t>
            </a:r>
            <a:r>
              <a:rPr dirty="0" sz="3200" spc="-220"/>
              <a:t> </a:t>
            </a:r>
            <a:r>
              <a:rPr dirty="0" sz="3200"/>
              <a:t>réelle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96466"/>
            <a:ext cx="8787765" cy="164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5080" indent="-103505">
              <a:lnSpc>
                <a:spcPct val="97300"/>
              </a:lnSpc>
              <a:buFont typeface="Arial"/>
              <a:buChar char="•"/>
              <a:tabLst>
                <a:tab pos="180975" algn="l"/>
              </a:tabLst>
            </a:pPr>
            <a:r>
              <a:rPr dirty="0" baseline="1543" sz="2700">
                <a:latin typeface="Calibri"/>
                <a:cs typeface="Calibri"/>
              </a:rPr>
              <a:t>De manière générale, l’espérance d’une VA X, que l’on </a:t>
            </a:r>
            <a:r>
              <a:rPr dirty="0" baseline="1543" sz="2700" spc="-37">
                <a:latin typeface="Calibri"/>
                <a:cs typeface="Calibri"/>
              </a:rPr>
              <a:t>note</a:t>
            </a:r>
            <a:r>
              <a:rPr dirty="0" sz="1950" spc="-25">
                <a:latin typeface="Calibri"/>
                <a:cs typeface="Calibri"/>
              </a:rPr>
              <a:t>E </a:t>
            </a:r>
            <a:r>
              <a:rPr dirty="0" sz="1950" spc="-275">
                <a:latin typeface="Calibri"/>
                <a:cs typeface="Calibri"/>
              </a:rPr>
              <a:t>[</a:t>
            </a:r>
            <a:r>
              <a:rPr dirty="0" sz="1950" spc="-275">
                <a:latin typeface="Arial"/>
                <a:cs typeface="Arial"/>
              </a:rPr>
              <a:t>[ </a:t>
            </a:r>
            <a:r>
              <a:rPr dirty="0" sz="1950" spc="-10" i="1">
                <a:latin typeface="Arial"/>
                <a:cs typeface="Arial"/>
              </a:rPr>
              <a:t>X </a:t>
            </a:r>
            <a:r>
              <a:rPr dirty="0" sz="1950" spc="-5">
                <a:latin typeface="Arial"/>
                <a:cs typeface="Arial"/>
              </a:rPr>
              <a:t>] </a:t>
            </a:r>
            <a:r>
              <a:rPr dirty="0" baseline="1543" sz="2700">
                <a:latin typeface="Calibri"/>
                <a:cs typeface="Calibri"/>
              </a:rPr>
              <a:t>est la moyenne</a:t>
            </a:r>
            <a:r>
              <a:rPr dirty="0" baseline="1543" sz="2700" spc="-307">
                <a:latin typeface="Calibri"/>
                <a:cs typeface="Calibri"/>
              </a:rPr>
              <a:t> </a:t>
            </a:r>
            <a:r>
              <a:rPr dirty="0" baseline="1543" sz="2700" spc="-7">
                <a:latin typeface="Calibri"/>
                <a:cs typeface="Calibri"/>
              </a:rPr>
              <a:t>statistique  </a:t>
            </a:r>
            <a:r>
              <a:rPr dirty="0" sz="1800">
                <a:latin typeface="Calibri"/>
                <a:cs typeface="Calibri"/>
              </a:rPr>
              <a:t>de X. C’est à dire la somme de toutes les valeurs que X peut prendre </a:t>
            </a:r>
            <a:r>
              <a:rPr dirty="0" sz="1800" spc="-5">
                <a:latin typeface="Calibri"/>
                <a:cs typeface="Calibri"/>
              </a:rPr>
              <a:t>multipliée </a:t>
            </a:r>
            <a:r>
              <a:rPr dirty="0" sz="1800">
                <a:latin typeface="Calibri"/>
                <a:cs typeface="Calibri"/>
              </a:rPr>
              <a:t>par leurs  probabilité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d’apparition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407795" marR="793115" indent="-139509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sz="1800" spc="-5">
                <a:latin typeface="Calibri"/>
                <a:cs typeface="Calibri"/>
              </a:rPr>
              <a:t>(Ω,</a:t>
            </a:r>
            <a:r>
              <a:rPr dirty="0" sz="1800" spc="-5">
                <a:latin typeface="Arial"/>
                <a:cs typeface="Arial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l’espace probabilisé fondamental et X une VA déﬁnie sur Ω.  L’espérance de </a:t>
            </a:r>
            <a:r>
              <a:rPr dirty="0" sz="1800" spc="-80">
                <a:latin typeface="Calibri"/>
                <a:cs typeface="Calibri"/>
              </a:rPr>
              <a:t>X,</a:t>
            </a:r>
            <a:r>
              <a:rPr dirty="0" sz="1950" spc="-80">
                <a:latin typeface="Calibri"/>
                <a:cs typeface="Calibri"/>
              </a:rPr>
              <a:t>E </a:t>
            </a:r>
            <a:r>
              <a:rPr dirty="0" sz="1950" spc="-10">
                <a:latin typeface="Arial"/>
                <a:cs typeface="Arial"/>
              </a:rPr>
              <a:t>[ </a:t>
            </a:r>
            <a:r>
              <a:rPr dirty="0" sz="1950" spc="-25" i="1">
                <a:latin typeface="Arial"/>
                <a:cs typeface="Arial"/>
              </a:rPr>
              <a:t>X </a:t>
            </a:r>
            <a:r>
              <a:rPr dirty="0" sz="1950" spc="-10">
                <a:latin typeface="Arial"/>
                <a:cs typeface="Arial"/>
              </a:rPr>
              <a:t>] </a:t>
            </a:r>
            <a:r>
              <a:rPr dirty="0" sz="1800">
                <a:latin typeface="Calibri"/>
                <a:cs typeface="Calibri"/>
              </a:rPr>
              <a:t>, s’il existe est déﬁnie par</a:t>
            </a:r>
            <a:r>
              <a:rPr dirty="0" sz="1800" spc="-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03133" y="3443203"/>
            <a:ext cx="1581150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0" i="1">
                <a:latin typeface="Arial"/>
                <a:cs typeface="Arial"/>
              </a:rPr>
              <a:t>X  VA</a:t>
            </a:r>
            <a:r>
              <a:rPr dirty="0" sz="1900" spc="220" i="1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discrète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2008" y="4032901"/>
            <a:ext cx="164909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0" i="1">
                <a:latin typeface="Arial"/>
                <a:cs typeface="Arial"/>
              </a:rPr>
              <a:t>X  VA</a:t>
            </a:r>
            <a:r>
              <a:rPr dirty="0" sz="1900" spc="195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continue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6937" y="3773883"/>
            <a:ext cx="187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5" i="1">
                <a:latin typeface="Arial"/>
                <a:cs typeface="Arial"/>
              </a:rPr>
              <a:t>i</a:t>
            </a:r>
            <a:r>
              <a:rPr dirty="0" sz="1100" spc="-110">
                <a:latin typeface="Symbol"/>
                <a:cs typeface="Symbol"/>
              </a:rPr>
              <a:t></a:t>
            </a:r>
            <a:r>
              <a:rPr dirty="0" sz="110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3030" y="4394639"/>
            <a:ext cx="13335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05">
                <a:latin typeface="Symbol"/>
                <a:cs typeface="Symbol"/>
              </a:rPr>
              <a:t>Ω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8494" y="4983859"/>
            <a:ext cx="1873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40" i="1">
                <a:latin typeface="Arial"/>
                <a:cs typeface="Arial"/>
              </a:rPr>
              <a:t>i</a:t>
            </a:r>
            <a:r>
              <a:rPr dirty="0" sz="1100" spc="-105">
                <a:latin typeface="Symbol"/>
                <a:cs typeface="Symbol"/>
              </a:rPr>
              <a:t></a:t>
            </a:r>
            <a:r>
              <a:rPr dirty="0" sz="110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1547" y="5015388"/>
            <a:ext cx="13335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05">
                <a:latin typeface="Symbol"/>
                <a:cs typeface="Symbol"/>
              </a:rPr>
              <a:t>Ω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9994" y="3233315"/>
            <a:ext cx="144145" cy="986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45"/>
              </a:lnSpc>
            </a:pPr>
            <a:r>
              <a:rPr dirty="0" sz="1900" spc="-345">
                <a:latin typeface="Symbol"/>
                <a:cs typeface="Symbol"/>
              </a:rPr>
              <a:t>⎧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810"/>
              </a:lnSpc>
            </a:pPr>
            <a:r>
              <a:rPr dirty="0" sz="1900" spc="-345">
                <a:latin typeface="Symbol"/>
                <a:cs typeface="Symbol"/>
              </a:rPr>
              <a:t>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695"/>
              </a:lnSpc>
            </a:pPr>
            <a:r>
              <a:rPr dirty="0" sz="1900" spc="-345">
                <a:latin typeface="Symbol"/>
                <a:cs typeface="Symbol"/>
              </a:rPr>
              <a:t>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930"/>
              </a:lnSpc>
            </a:pPr>
            <a:r>
              <a:rPr dirty="0" sz="1900" spc="-345">
                <a:latin typeface="Symbol"/>
                <a:cs typeface="Symbol"/>
              </a:rPr>
              <a:t>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9994" y="4304372"/>
            <a:ext cx="144145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45">
                <a:latin typeface="Symbol"/>
                <a:cs typeface="Symbol"/>
              </a:rPr>
              <a:t>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9994" y="4653161"/>
            <a:ext cx="1456055" cy="299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7777" sz="2850" spc="-517">
                <a:latin typeface="Symbol"/>
                <a:cs typeface="Symbol"/>
              </a:rPr>
              <a:t>⎪</a:t>
            </a:r>
            <a:r>
              <a:rPr dirty="0" baseline="27777" sz="2850" spc="-517">
                <a:latin typeface="Times New Roman"/>
                <a:cs typeface="Times New Roman"/>
              </a:rPr>
              <a:t> </a:t>
            </a:r>
            <a:r>
              <a:rPr dirty="0" sz="1900" spc="-10" i="1">
                <a:latin typeface="Arial"/>
                <a:cs typeface="Arial"/>
              </a:rPr>
              <a:t>X VA  mixte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9994" y="4764512"/>
            <a:ext cx="144145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45">
                <a:latin typeface="Symbol"/>
                <a:cs typeface="Symbol"/>
              </a:rPr>
              <a:t>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9994" y="4914774"/>
            <a:ext cx="144145" cy="326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45">
                <a:latin typeface="Symbol"/>
                <a:cs typeface="Symbol"/>
              </a:rPr>
              <a:t>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6903" y="4625587"/>
            <a:ext cx="12446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5">
                <a:latin typeface="Symbol"/>
                <a:cs typeface="Symbol"/>
              </a:rPr>
              <a:t>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6472" y="3328903"/>
            <a:ext cx="1845945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8928" sz="4200" spc="165">
                <a:latin typeface="Symbol"/>
                <a:cs typeface="Symbol"/>
              </a:rPr>
              <a:t></a:t>
            </a:r>
            <a:r>
              <a:rPr dirty="0" sz="2000" spc="80" i="1">
                <a:latin typeface="Symbol"/>
                <a:cs typeface="Symbol"/>
              </a:rPr>
              <a:t></a:t>
            </a:r>
            <a:r>
              <a:rPr dirty="0" sz="1900" spc="130">
                <a:latin typeface="Arial"/>
                <a:cs typeface="Arial"/>
              </a:rPr>
              <a:t>(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baseline="-25252" sz="1650" i="1">
                <a:latin typeface="Arial"/>
                <a:cs typeface="Arial"/>
              </a:rPr>
              <a:t>i</a:t>
            </a:r>
            <a:r>
              <a:rPr dirty="0" baseline="-25252" sz="1650" spc="-157" i="1">
                <a:latin typeface="Arial"/>
                <a:cs typeface="Arial"/>
              </a:rPr>
              <a:t> </a:t>
            </a:r>
            <a:r>
              <a:rPr dirty="0" sz="1900" spc="-75">
                <a:latin typeface="Arial"/>
                <a:cs typeface="Arial"/>
              </a:rPr>
              <a:t>)</a:t>
            </a:r>
            <a:r>
              <a:rPr dirty="0" sz="1900" spc="70" i="1">
                <a:latin typeface="Arial"/>
                <a:cs typeface="Arial"/>
              </a:rPr>
              <a:t>P</a:t>
            </a:r>
            <a:r>
              <a:rPr dirty="0" sz="1900" spc="-5">
                <a:latin typeface="Arial"/>
                <a:cs typeface="Arial"/>
              </a:rPr>
              <a:t>(</a:t>
            </a:r>
            <a:r>
              <a:rPr dirty="0" sz="1900" spc="-300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X</a:t>
            </a:r>
            <a:r>
              <a:rPr dirty="0" sz="1900" spc="185" i="1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</a:t>
            </a:r>
            <a:r>
              <a:rPr dirty="0" sz="1900" spc="65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baseline="-25252" sz="1650" i="1">
                <a:latin typeface="Arial"/>
                <a:cs typeface="Arial"/>
              </a:rPr>
              <a:t>i</a:t>
            </a:r>
            <a:r>
              <a:rPr dirty="0" baseline="-25252" sz="1650" spc="-157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386" y="3918601"/>
            <a:ext cx="1414780" cy="562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888" sz="4200" spc="240">
                <a:latin typeface="Symbol"/>
                <a:cs typeface="Symbol"/>
              </a:rPr>
              <a:t></a:t>
            </a:r>
            <a:r>
              <a:rPr dirty="0" sz="2000" spc="80" i="1">
                <a:latin typeface="Symbol"/>
                <a:cs typeface="Symbol"/>
              </a:rPr>
              <a:t></a:t>
            </a:r>
            <a:r>
              <a:rPr dirty="0" sz="1900" spc="125">
                <a:latin typeface="Arial"/>
                <a:cs typeface="Arial"/>
              </a:rPr>
              <a:t>(</a:t>
            </a:r>
            <a:r>
              <a:rPr dirty="0" sz="1900" spc="125" i="1">
                <a:latin typeface="Arial"/>
                <a:cs typeface="Arial"/>
              </a:rPr>
              <a:t>x</a:t>
            </a:r>
            <a:r>
              <a:rPr dirty="0" sz="1900" spc="125">
                <a:latin typeface="Arial"/>
                <a:cs typeface="Arial"/>
              </a:rPr>
              <a:t>)</a:t>
            </a:r>
            <a:r>
              <a:rPr dirty="0" sz="1900" spc="70" i="1">
                <a:latin typeface="Arial"/>
                <a:cs typeface="Arial"/>
              </a:rPr>
              <a:t>f</a:t>
            </a:r>
            <a:r>
              <a:rPr dirty="0" baseline="-25252" sz="1650" i="1">
                <a:latin typeface="Arial"/>
                <a:cs typeface="Arial"/>
              </a:rPr>
              <a:t>X</a:t>
            </a:r>
            <a:r>
              <a:rPr dirty="0" baseline="-25252" sz="1650" spc="-217" i="1">
                <a:latin typeface="Arial"/>
                <a:cs typeface="Arial"/>
              </a:rPr>
              <a:t> </a:t>
            </a:r>
            <a:r>
              <a:rPr dirty="0" sz="1900" spc="125">
                <a:latin typeface="Arial"/>
                <a:cs typeface="Arial"/>
              </a:rPr>
              <a:t>(</a:t>
            </a:r>
            <a:r>
              <a:rPr dirty="0" sz="1900" spc="125" i="1">
                <a:latin typeface="Arial"/>
                <a:cs typeface="Arial"/>
              </a:rPr>
              <a:t>x</a:t>
            </a:r>
            <a:r>
              <a:rPr dirty="0" sz="1900" spc="-75">
                <a:latin typeface="Arial"/>
                <a:cs typeface="Arial"/>
              </a:rPr>
              <a:t>)</a:t>
            </a:r>
            <a:r>
              <a:rPr dirty="0" sz="1900" spc="-5" i="1">
                <a:latin typeface="Arial"/>
                <a:cs typeface="Arial"/>
              </a:rPr>
              <a:t>dx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7434" y="4538861"/>
            <a:ext cx="2018664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8928" sz="4200" spc="179">
                <a:latin typeface="Symbol"/>
                <a:cs typeface="Symbol"/>
              </a:rPr>
              <a:t></a:t>
            </a:r>
            <a:r>
              <a:rPr dirty="0" sz="2000" spc="90" i="1">
                <a:latin typeface="Symbol"/>
                <a:cs typeface="Symbol"/>
              </a:rPr>
              <a:t></a:t>
            </a:r>
            <a:r>
              <a:rPr dirty="0" sz="1900" spc="120">
                <a:latin typeface="Arial"/>
                <a:cs typeface="Arial"/>
              </a:rPr>
              <a:t>(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baseline="-25252" sz="1650" i="1">
                <a:latin typeface="Arial"/>
                <a:cs typeface="Arial"/>
              </a:rPr>
              <a:t>i</a:t>
            </a:r>
            <a:r>
              <a:rPr dirty="0" baseline="-25252" sz="1650" spc="-150" i="1">
                <a:latin typeface="Arial"/>
                <a:cs typeface="Arial"/>
              </a:rPr>
              <a:t> </a:t>
            </a:r>
            <a:r>
              <a:rPr dirty="0" sz="1900" spc="-85">
                <a:latin typeface="Arial"/>
                <a:cs typeface="Arial"/>
              </a:rPr>
              <a:t>)</a:t>
            </a:r>
            <a:r>
              <a:rPr dirty="0" sz="1900" spc="80" i="1">
                <a:latin typeface="Arial"/>
                <a:cs typeface="Arial"/>
              </a:rPr>
              <a:t>P</a:t>
            </a:r>
            <a:r>
              <a:rPr dirty="0" sz="1900" spc="-5">
                <a:latin typeface="Arial"/>
                <a:cs typeface="Arial"/>
              </a:rPr>
              <a:t>(</a:t>
            </a:r>
            <a:r>
              <a:rPr dirty="0" sz="1900" spc="-315">
                <a:latin typeface="Arial"/>
                <a:cs typeface="Arial"/>
              </a:rPr>
              <a:t> </a:t>
            </a:r>
            <a:r>
              <a:rPr dirty="0" sz="1900" spc="-10" i="1">
                <a:latin typeface="Arial"/>
                <a:cs typeface="Arial"/>
              </a:rPr>
              <a:t>X</a:t>
            </a:r>
            <a:r>
              <a:rPr dirty="0" sz="1900" spc="185" i="1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</a:t>
            </a:r>
            <a:r>
              <a:rPr dirty="0" sz="1900" spc="60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baseline="-25252" sz="1650" i="1">
                <a:latin typeface="Arial"/>
                <a:cs typeface="Arial"/>
              </a:rPr>
              <a:t>i</a:t>
            </a:r>
            <a:r>
              <a:rPr dirty="0" baseline="-25252" sz="1650" spc="-150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)</a:t>
            </a:r>
            <a:r>
              <a:rPr dirty="0" sz="1900" spc="-220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5859" y="4640461"/>
            <a:ext cx="129476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90" i="1">
                <a:latin typeface="Symbol"/>
                <a:cs typeface="Symbol"/>
              </a:rPr>
              <a:t></a:t>
            </a:r>
            <a:r>
              <a:rPr dirty="0" sz="1900" spc="90">
                <a:latin typeface="Arial"/>
                <a:cs typeface="Arial"/>
              </a:rPr>
              <a:t>(</a:t>
            </a:r>
            <a:r>
              <a:rPr dirty="0" sz="1900" spc="90" i="1">
                <a:latin typeface="Arial"/>
                <a:cs typeface="Arial"/>
              </a:rPr>
              <a:t>x</a:t>
            </a:r>
            <a:r>
              <a:rPr dirty="0" sz="1900" spc="90">
                <a:latin typeface="Arial"/>
                <a:cs typeface="Arial"/>
              </a:rPr>
              <a:t>)</a:t>
            </a:r>
            <a:r>
              <a:rPr dirty="0" sz="1900" spc="90" i="1">
                <a:latin typeface="Arial"/>
                <a:cs typeface="Arial"/>
              </a:rPr>
              <a:t>f</a:t>
            </a:r>
            <a:r>
              <a:rPr dirty="0" baseline="-25252" sz="1650" spc="135" i="1">
                <a:latin typeface="Arial"/>
                <a:cs typeface="Arial"/>
              </a:rPr>
              <a:t>X</a:t>
            </a:r>
            <a:r>
              <a:rPr dirty="0" baseline="-25252" sz="1650" spc="-307" i="1">
                <a:latin typeface="Arial"/>
                <a:cs typeface="Arial"/>
              </a:rPr>
              <a:t> </a:t>
            </a:r>
            <a:r>
              <a:rPr dirty="0" sz="1900" spc="30">
                <a:latin typeface="Arial"/>
                <a:cs typeface="Arial"/>
              </a:rPr>
              <a:t>(</a:t>
            </a:r>
            <a:r>
              <a:rPr dirty="0" sz="1900" spc="30" i="1">
                <a:latin typeface="Arial"/>
                <a:cs typeface="Arial"/>
              </a:rPr>
              <a:t>x</a:t>
            </a:r>
            <a:r>
              <a:rPr dirty="0" sz="1900" spc="30">
                <a:latin typeface="Arial"/>
                <a:cs typeface="Arial"/>
              </a:rPr>
              <a:t>)</a:t>
            </a:r>
            <a:r>
              <a:rPr dirty="0" sz="1900" spc="30" i="1">
                <a:latin typeface="Arial"/>
                <a:cs typeface="Arial"/>
              </a:rPr>
              <a:t>dx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7998" y="4020201"/>
            <a:ext cx="1216660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5">
                <a:latin typeface="Calibri"/>
                <a:cs typeface="Calibri"/>
              </a:rPr>
              <a:t>E</a:t>
            </a:r>
            <a:r>
              <a:rPr dirty="0" sz="1900" spc="15">
                <a:latin typeface="Arial"/>
                <a:cs typeface="Arial"/>
              </a:rPr>
              <a:t>[</a:t>
            </a:r>
            <a:r>
              <a:rPr dirty="0" sz="2000" spc="15" i="1">
                <a:latin typeface="Symbol"/>
                <a:cs typeface="Symbol"/>
              </a:rPr>
              <a:t></a:t>
            </a:r>
            <a:r>
              <a:rPr dirty="0" sz="2000" spc="15" i="1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Arial"/>
                <a:cs typeface="Arial"/>
              </a:rPr>
              <a:t>( </a:t>
            </a:r>
            <a:r>
              <a:rPr dirty="0" sz="1900" spc="-10" i="1">
                <a:latin typeface="Arial"/>
                <a:cs typeface="Arial"/>
              </a:rPr>
              <a:t>X </a:t>
            </a:r>
            <a:r>
              <a:rPr dirty="0" sz="1900" spc="-10">
                <a:latin typeface="Arial"/>
                <a:cs typeface="Arial"/>
              </a:rPr>
              <a:t>)] </a:t>
            </a:r>
            <a:r>
              <a:rPr dirty="0" sz="1900" spc="-5">
                <a:latin typeface="Symbol"/>
                <a:cs typeface="Symbol"/>
              </a:rPr>
              <a:t>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baseline="-8771" sz="2850" spc="-517">
                <a:latin typeface="Symbol"/>
                <a:cs typeface="Symbol"/>
              </a:rPr>
              <a:t>⎨</a:t>
            </a:r>
            <a:endParaRPr baseline="-8771" sz="28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41" y="5291899"/>
            <a:ext cx="8935085" cy="583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42975" marR="5080" indent="-93027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latin typeface="Calibri"/>
                <a:cs typeface="Calibri"/>
              </a:rPr>
              <a:t>Remarque 20 : </a:t>
            </a:r>
            <a:r>
              <a:rPr dirty="0" sz="1800">
                <a:latin typeface="Calibri"/>
                <a:cs typeface="Calibri"/>
              </a:rPr>
              <a:t>Souvent l’intégrale, ci-dessus, sur </a:t>
            </a:r>
            <a:r>
              <a:rPr dirty="0" sz="1800">
                <a:latin typeface="Arial"/>
                <a:cs typeface="Arial"/>
              </a:rPr>
              <a:t>R </a:t>
            </a:r>
            <a:r>
              <a:rPr dirty="0" sz="1800">
                <a:latin typeface="Calibri"/>
                <a:cs typeface="Calibri"/>
              </a:rPr>
              <a:t>est l’intégrale qui nécessite de connaître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  loi de probabilité de X,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baseline="-20833" sz="1800" i="1">
                <a:latin typeface="Calibri"/>
                <a:cs typeface="Calibri"/>
              </a:rPr>
              <a:t>X</a:t>
            </a:r>
            <a:r>
              <a:rPr dirty="0" sz="1800" i="1">
                <a:latin typeface="Calibri"/>
                <a:cs typeface="Calibri"/>
              </a:rPr>
              <a:t>/f</a:t>
            </a:r>
            <a:r>
              <a:rPr dirty="0" baseline="-20833" sz="1800" i="1">
                <a:latin typeface="Calibri"/>
                <a:cs typeface="Calibri"/>
              </a:rPr>
              <a:t>X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i="1">
                <a:latin typeface="Calibri"/>
                <a:cs typeface="Calibri"/>
              </a:rPr>
              <a:t>x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continue)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2904" y="2137651"/>
            <a:ext cx="12573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00752" y="1923300"/>
            <a:ext cx="11925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620395" algn="l"/>
              </a:tabLst>
            </a:pPr>
            <a:r>
              <a:rPr dirty="0" sz="2200" spc="-70">
                <a:latin typeface="Times New Roman"/>
                <a:cs typeface="Times New Roman"/>
              </a:rPr>
              <a:t>1)	</a:t>
            </a: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100">
                <a:latin typeface="Times New Roman"/>
                <a:cs typeface="Times New Roman"/>
              </a:rPr>
              <a:t>(</a:t>
            </a:r>
            <a:r>
              <a:rPr dirty="0" sz="2200" spc="100" i="1">
                <a:latin typeface="Times New Roman"/>
                <a:cs typeface="Times New Roman"/>
              </a:rPr>
              <a:t>x</a:t>
            </a:r>
            <a:r>
              <a:rPr dirty="0" sz="2200" spc="100">
                <a:latin typeface="Times New Roman"/>
                <a:cs typeface="Times New Roman"/>
              </a:rPr>
              <a:t>)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5397" y="2137651"/>
            <a:ext cx="28384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,</a:t>
            </a:r>
            <a:r>
              <a:rPr dirty="0" sz="1250" spc="-25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9342" y="1834794"/>
            <a:ext cx="174625" cy="758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>
              <a:lnSpc>
                <a:spcPts val="4004"/>
              </a:lnSpc>
            </a:pPr>
            <a:r>
              <a:rPr dirty="0" sz="3350">
                <a:latin typeface="Symbol"/>
                <a:cs typeface="Symbol"/>
              </a:rPr>
              <a:t></a:t>
            </a:r>
            <a:endParaRPr sz="3350">
              <a:latin typeface="Symbol"/>
              <a:cs typeface="Symbol"/>
            </a:endParaRPr>
          </a:p>
          <a:p>
            <a:pPr marL="12700">
              <a:lnSpc>
                <a:spcPts val="1485"/>
              </a:lnSpc>
            </a:pPr>
            <a:r>
              <a:rPr dirty="0" sz="1250" spc="-10" i="1">
                <a:latin typeface="Times New Roman"/>
                <a:cs typeface="Times New Roman"/>
              </a:rPr>
              <a:t>R</a:t>
            </a:r>
            <a:r>
              <a:rPr dirty="0" baseline="-27777" sz="1350" spc="22" i="1">
                <a:latin typeface="Times New Roman"/>
                <a:cs typeface="Times New Roman"/>
              </a:rPr>
              <a:t>x</a:t>
            </a:r>
            <a:endParaRPr baseline="-27777"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6053" y="1923300"/>
            <a:ext cx="130810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85">
                <a:latin typeface="Times New Roman"/>
                <a:cs typeface="Times New Roman"/>
              </a:rPr>
              <a:t>(</a:t>
            </a:r>
            <a:r>
              <a:rPr dirty="0" sz="2200" spc="85" i="1">
                <a:latin typeface="Times New Roman"/>
                <a:cs typeface="Times New Roman"/>
              </a:rPr>
              <a:t>x</a:t>
            </a:r>
            <a:r>
              <a:rPr dirty="0" sz="2200" spc="85">
                <a:latin typeface="Times New Roman"/>
                <a:cs typeface="Times New Roman"/>
              </a:rPr>
              <a:t>,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y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10" i="1">
                <a:latin typeface="Times New Roman"/>
                <a:cs typeface="Times New Roman"/>
              </a:rPr>
              <a:t>dy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9314" y="3056293"/>
            <a:ext cx="11683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5871" y="2841929"/>
            <a:ext cx="11309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0385" algn="l"/>
              </a:tabLst>
            </a:pPr>
            <a:r>
              <a:rPr dirty="0" sz="2200" spc="20">
                <a:latin typeface="Times New Roman"/>
                <a:cs typeface="Times New Roman"/>
              </a:rPr>
              <a:t>2)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65" i="1">
                <a:latin typeface="Times New Roman"/>
                <a:cs typeface="Times New Roman"/>
              </a:rPr>
              <a:t>y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457" y="3056293"/>
            <a:ext cx="28384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,</a:t>
            </a:r>
            <a:r>
              <a:rPr dirty="0" sz="1250" spc="-25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8708" y="3260674"/>
            <a:ext cx="180975" cy="25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40" i="1">
                <a:latin typeface="Times New Roman"/>
                <a:cs typeface="Times New Roman"/>
              </a:rPr>
              <a:t>R</a:t>
            </a:r>
            <a:r>
              <a:rPr dirty="0" baseline="-27777" sz="1350" spc="22" i="1">
                <a:latin typeface="Times New Roman"/>
                <a:cs typeface="Times New Roman"/>
              </a:rPr>
              <a:t>y</a:t>
            </a:r>
            <a:endParaRPr baseline="-27777"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3088" y="2753436"/>
            <a:ext cx="142240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>
                <a:latin typeface="Symbol"/>
                <a:cs typeface="Symbol"/>
              </a:rPr>
              <a:t>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9113" y="2841929"/>
            <a:ext cx="130810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85">
                <a:latin typeface="Times New Roman"/>
                <a:cs typeface="Times New Roman"/>
              </a:rPr>
              <a:t>(</a:t>
            </a:r>
            <a:r>
              <a:rPr dirty="0" sz="2200" spc="85" i="1">
                <a:latin typeface="Times New Roman"/>
                <a:cs typeface="Times New Roman"/>
              </a:rPr>
              <a:t>x</a:t>
            </a:r>
            <a:r>
              <a:rPr dirty="0" sz="2200" spc="85">
                <a:latin typeface="Times New Roman"/>
                <a:cs typeface="Times New Roman"/>
              </a:rPr>
              <a:t>,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y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10" i="1">
                <a:latin typeface="Times New Roman"/>
                <a:cs typeface="Times New Roman"/>
              </a:rPr>
              <a:t>dx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748" y="1185709"/>
            <a:ext cx="7180580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  <a:tab pos="110617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Loi marginale d’une VA : </a:t>
            </a:r>
            <a:r>
              <a:rPr dirty="0" sz="1800" b="1">
                <a:latin typeface="Calibri"/>
                <a:cs typeface="Calibri"/>
              </a:rPr>
              <a:t>Si X et Y deux VAs </a:t>
            </a:r>
            <a:r>
              <a:rPr dirty="0" sz="1800" spc="-10" b="1">
                <a:latin typeface="Calibri"/>
                <a:cs typeface="Calibri"/>
              </a:rPr>
              <a:t>Continues </a:t>
            </a:r>
            <a:r>
              <a:rPr dirty="0" sz="1800" spc="-5" b="1">
                <a:latin typeface="Calibri"/>
                <a:cs typeface="Calibri"/>
              </a:rPr>
              <a:t>de loi de probabilité  conjointe	</a:t>
            </a:r>
            <a:r>
              <a:rPr dirty="0" baseline="4629" sz="2700" spc="15" i="1">
                <a:latin typeface="Times New Roman"/>
                <a:cs typeface="Times New Roman"/>
              </a:rPr>
              <a:t>f </a:t>
            </a:r>
            <a:r>
              <a:rPr dirty="0" baseline="-23809" sz="1575" spc="7" i="1">
                <a:latin typeface="Times New Roman"/>
                <a:cs typeface="Times New Roman"/>
              </a:rPr>
              <a:t>X </a:t>
            </a:r>
            <a:r>
              <a:rPr dirty="0" baseline="-23809" sz="1575" spc="-44">
                <a:latin typeface="Times New Roman"/>
                <a:cs typeface="Times New Roman"/>
              </a:rPr>
              <a:t>,</a:t>
            </a:r>
            <a:r>
              <a:rPr dirty="0" baseline="-23809" sz="1575" spc="-44" i="1">
                <a:latin typeface="Times New Roman"/>
                <a:cs typeface="Times New Roman"/>
              </a:rPr>
              <a:t>Y </a:t>
            </a:r>
            <a:r>
              <a:rPr dirty="0" baseline="4629" sz="2700" spc="104">
                <a:latin typeface="Times New Roman"/>
                <a:cs typeface="Times New Roman"/>
              </a:rPr>
              <a:t>(</a:t>
            </a:r>
            <a:r>
              <a:rPr dirty="0" baseline="4629" sz="2700" spc="104" i="1">
                <a:latin typeface="Times New Roman"/>
                <a:cs typeface="Times New Roman"/>
              </a:rPr>
              <a:t>x</a:t>
            </a:r>
            <a:r>
              <a:rPr dirty="0" baseline="4629" sz="2700" spc="104">
                <a:latin typeface="Times New Roman"/>
                <a:cs typeface="Times New Roman"/>
              </a:rPr>
              <a:t>, </a:t>
            </a:r>
            <a:r>
              <a:rPr dirty="0" baseline="4629" sz="2700" spc="82" i="1">
                <a:latin typeface="Times New Roman"/>
                <a:cs typeface="Times New Roman"/>
              </a:rPr>
              <a:t>y</a:t>
            </a:r>
            <a:r>
              <a:rPr dirty="0" baseline="4629" sz="2700" spc="82">
                <a:latin typeface="Times New Roman"/>
                <a:cs typeface="Times New Roman"/>
              </a:rPr>
              <a:t>) </a:t>
            </a:r>
            <a:r>
              <a:rPr dirty="0" sz="1800" b="1">
                <a:latin typeface="Calibri"/>
                <a:cs typeface="Calibri"/>
              </a:rPr>
              <a:t>, </a:t>
            </a:r>
            <a:r>
              <a:rPr dirty="0" sz="1800" spc="-5" b="1">
                <a:latin typeface="Calibri"/>
                <a:cs typeface="Calibri"/>
              </a:rPr>
              <a:t>alors les lois marginales de </a:t>
            </a:r>
            <a:r>
              <a:rPr dirty="0" sz="1800" b="1">
                <a:latin typeface="Calibri"/>
                <a:cs typeface="Calibri"/>
              </a:rPr>
              <a:t>X et </a:t>
            </a:r>
            <a:r>
              <a:rPr dirty="0" sz="1800" spc="-5" b="1">
                <a:latin typeface="Calibri"/>
                <a:cs typeface="Calibri"/>
              </a:rPr>
              <a:t>de </a:t>
            </a:r>
            <a:r>
              <a:rPr dirty="0" sz="1800" b="1">
                <a:latin typeface="Calibri"/>
                <a:cs typeface="Calibri"/>
              </a:rPr>
              <a:t>Y </a:t>
            </a:r>
            <a:r>
              <a:rPr dirty="0" sz="1800" spc="-5" b="1">
                <a:latin typeface="Calibri"/>
                <a:cs typeface="Calibri"/>
              </a:rPr>
              <a:t>sont</a:t>
            </a:r>
            <a:r>
              <a:rPr dirty="0" sz="1800" spc="-2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748" y="3354870"/>
            <a:ext cx="842645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où  </a:t>
            </a:r>
            <a:r>
              <a:rPr dirty="0" baseline="1543" sz="2700" spc="-7" i="1">
                <a:latin typeface="Times New Roman"/>
                <a:cs typeface="Times New Roman"/>
              </a:rPr>
              <a:t>R</a:t>
            </a:r>
            <a:r>
              <a:rPr dirty="0" baseline="-21164" sz="1575" spc="-7" i="1">
                <a:latin typeface="Times New Roman"/>
                <a:cs typeface="Times New Roman"/>
              </a:rPr>
              <a:t>x   </a:t>
            </a:r>
            <a:r>
              <a:rPr dirty="0" sz="1800" b="1">
                <a:latin typeface="Calibri"/>
                <a:cs typeface="Calibri"/>
              </a:rPr>
              <a:t>est l’ ensemble de tout les points dans la domaine de (X,Y) pour lequel X = x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35" b="1">
                <a:latin typeface="Calibri"/>
                <a:cs typeface="Calibri"/>
              </a:rPr>
              <a:t>et</a:t>
            </a:r>
            <a:r>
              <a:rPr dirty="0" baseline="6172" sz="2700" spc="52" i="1">
                <a:latin typeface="Times New Roman"/>
                <a:cs typeface="Times New Roman"/>
              </a:rPr>
              <a:t>R</a:t>
            </a:r>
            <a:r>
              <a:rPr dirty="0" baseline="-13227" sz="1575" spc="52" i="1">
                <a:latin typeface="Times New Roman"/>
                <a:cs typeface="Times New Roman"/>
              </a:rPr>
              <a:t>y</a:t>
            </a:r>
            <a:endParaRPr baseline="-13227" sz="15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latin typeface="Calibri"/>
                <a:cs typeface="Calibri"/>
              </a:rPr>
              <a:t>est l’ ensemble de tout les points dans la domaine de (X,Y) pour lequel Y =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VIII.Loi de probabilité conjointe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continue)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748" y="1185709"/>
            <a:ext cx="8764905" cy="58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Moyenne et Variance d’une VA à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partir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d’une loi conjointe : </a:t>
            </a:r>
            <a:r>
              <a:rPr dirty="0" sz="1800">
                <a:latin typeface="Calibri"/>
                <a:cs typeface="Calibri"/>
              </a:rPr>
              <a:t>Pour deux Vas </a:t>
            </a:r>
            <a:r>
              <a:rPr dirty="0" sz="1800" spc="-5">
                <a:latin typeface="Calibri"/>
                <a:cs typeface="Calibri"/>
              </a:rPr>
              <a:t>continues </a:t>
            </a:r>
            <a:r>
              <a:rPr dirty="0" sz="1800">
                <a:latin typeface="Calibri"/>
                <a:cs typeface="Calibri"/>
              </a:rPr>
              <a:t>X et Y  de densité de probabilité </a:t>
            </a:r>
            <a:r>
              <a:rPr dirty="0" baseline="1683" sz="2475" spc="7" i="1">
                <a:latin typeface="Times New Roman"/>
                <a:cs typeface="Times New Roman"/>
              </a:rPr>
              <a:t>f </a:t>
            </a:r>
            <a:r>
              <a:rPr dirty="0" baseline="-29239" sz="1425" spc="7" i="1">
                <a:latin typeface="Times New Roman"/>
                <a:cs typeface="Times New Roman"/>
              </a:rPr>
              <a:t>X </a:t>
            </a:r>
            <a:r>
              <a:rPr dirty="0" baseline="-29239" sz="1425" spc="-37">
                <a:latin typeface="Times New Roman"/>
                <a:cs typeface="Times New Roman"/>
              </a:rPr>
              <a:t>,</a:t>
            </a:r>
            <a:r>
              <a:rPr dirty="0" baseline="-29239" sz="1425" spc="-37" i="1">
                <a:latin typeface="Times New Roman"/>
                <a:cs typeface="Times New Roman"/>
              </a:rPr>
              <a:t>Y </a:t>
            </a:r>
            <a:r>
              <a:rPr dirty="0" baseline="1683" sz="2475" spc="89">
                <a:latin typeface="Times New Roman"/>
                <a:cs typeface="Times New Roman"/>
              </a:rPr>
              <a:t>(</a:t>
            </a:r>
            <a:r>
              <a:rPr dirty="0" baseline="1683" sz="2475" spc="89" i="1">
                <a:latin typeface="Times New Roman"/>
                <a:cs typeface="Times New Roman"/>
              </a:rPr>
              <a:t>x</a:t>
            </a:r>
            <a:r>
              <a:rPr dirty="0" baseline="1683" sz="2475" spc="89">
                <a:latin typeface="Times New Roman"/>
                <a:cs typeface="Times New Roman"/>
              </a:rPr>
              <a:t>, </a:t>
            </a:r>
            <a:r>
              <a:rPr dirty="0" baseline="1683" sz="2475" spc="67" i="1">
                <a:latin typeface="Times New Roman"/>
                <a:cs typeface="Times New Roman"/>
              </a:rPr>
              <a:t>y</a:t>
            </a:r>
            <a:r>
              <a:rPr dirty="0" baseline="1683" sz="2475" spc="67">
                <a:latin typeface="Times New Roman"/>
                <a:cs typeface="Times New Roman"/>
              </a:rPr>
              <a:t>) </a:t>
            </a:r>
            <a:r>
              <a:rPr dirty="0" sz="1800">
                <a:latin typeface="Calibri"/>
                <a:cs typeface="Calibri"/>
              </a:rPr>
              <a:t>on a</a:t>
            </a:r>
            <a:r>
              <a:rPr dirty="0" sz="1800" spc="-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312" y="1953259"/>
            <a:ext cx="248348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1.	La moyenne de la VA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9500" y="2604680"/>
            <a:ext cx="17335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Symbol"/>
                <a:cs typeface="Symbol"/>
              </a:rPr>
              <a:t></a:t>
            </a:r>
            <a:r>
              <a:rPr dirty="0" sz="900" spc="15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738" y="2604680"/>
            <a:ext cx="246824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0365" algn="l"/>
                <a:tab pos="1980564" algn="l"/>
                <a:tab pos="2348230" algn="l"/>
              </a:tabLst>
            </a:pPr>
            <a:r>
              <a:rPr dirty="0" sz="900" spc="5">
                <a:latin typeface="Symbol"/>
                <a:cs typeface="Symbol"/>
              </a:rPr>
              <a:t></a:t>
            </a:r>
            <a:r>
              <a:rPr dirty="0" sz="900" spc="15">
                <a:latin typeface="Symbol"/>
                <a:cs typeface="Symbol"/>
              </a:rPr>
              <a:t>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spc="-10" i="1">
                <a:latin typeface="Times New Roman"/>
                <a:cs typeface="Times New Roman"/>
              </a:rPr>
              <a:t>R</a:t>
            </a:r>
            <a:r>
              <a:rPr dirty="0" baseline="-25641" sz="975" spc="7" i="1">
                <a:latin typeface="Times New Roman"/>
                <a:cs typeface="Times New Roman"/>
              </a:rPr>
              <a:t>x</a:t>
            </a:r>
            <a:r>
              <a:rPr dirty="0" baseline="-25641" sz="975" i="1">
                <a:latin typeface="Times New Roman"/>
                <a:cs typeface="Times New Roman"/>
              </a:rPr>
              <a:t>	</a:t>
            </a:r>
            <a:r>
              <a:rPr dirty="0" sz="900" spc="5">
                <a:latin typeface="Symbol"/>
                <a:cs typeface="Symbol"/>
              </a:rPr>
              <a:t></a:t>
            </a:r>
            <a:r>
              <a:rPr dirty="0" sz="900" spc="15">
                <a:latin typeface="Symbol"/>
                <a:cs typeface="Symbol"/>
              </a:rPr>
              <a:t>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spc="-10" i="1">
                <a:latin typeface="Times New Roman"/>
                <a:cs typeface="Times New Roman"/>
              </a:rPr>
              <a:t>R</a:t>
            </a:r>
            <a:r>
              <a:rPr dirty="0" baseline="-25641" sz="975" spc="7" i="1">
                <a:latin typeface="Times New Roman"/>
                <a:cs typeface="Times New Roman"/>
              </a:rPr>
              <a:t>x</a:t>
            </a:r>
            <a:endParaRPr baseline="-25641" sz="9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9500" y="2172106"/>
            <a:ext cx="3223895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94740" algn="l"/>
                <a:tab pos="3062605" algn="l"/>
              </a:tabLst>
            </a:pPr>
            <a:r>
              <a:rPr dirty="0" sz="900" spc="5">
                <a:latin typeface="Symbol"/>
                <a:cs typeface="Symbol"/>
              </a:rPr>
              <a:t></a:t>
            </a:r>
            <a:r>
              <a:rPr dirty="0" sz="900" spc="15">
                <a:latin typeface="Symbol"/>
                <a:cs typeface="Symbol"/>
              </a:rPr>
              <a:t>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Symbol"/>
                <a:cs typeface="Symbol"/>
              </a:rPr>
              <a:t></a:t>
            </a:r>
            <a:r>
              <a:rPr dirty="0" sz="900" spc="15">
                <a:latin typeface="Symbol"/>
                <a:cs typeface="Symbol"/>
              </a:rPr>
              <a:t>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spc="5">
                <a:latin typeface="Symbol"/>
                <a:cs typeface="Symbol"/>
              </a:rPr>
              <a:t></a:t>
            </a:r>
            <a:r>
              <a:rPr dirty="0" sz="900" spc="15">
                <a:latin typeface="Symbol"/>
                <a:cs typeface="Symbol"/>
              </a:rPr>
              <a:t>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1238" y="2200275"/>
            <a:ext cx="6144260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60">
                <a:latin typeface="Times New Roman"/>
                <a:cs typeface="Times New Roman"/>
              </a:rPr>
              <a:t>1)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10" i="1">
                <a:latin typeface="Times New Roman"/>
                <a:cs typeface="Times New Roman"/>
              </a:rPr>
              <a:t>E</a:t>
            </a:r>
            <a:r>
              <a:rPr dirty="0" sz="1600" spc="10">
                <a:latin typeface="Times New Roman"/>
                <a:cs typeface="Times New Roman"/>
              </a:rPr>
              <a:t>[</a:t>
            </a:r>
            <a:r>
              <a:rPr dirty="0" sz="1600" spc="-2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X</a:t>
            </a:r>
            <a:r>
              <a:rPr dirty="0" sz="1600" spc="-12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]</a:t>
            </a:r>
            <a:r>
              <a:rPr dirty="0" sz="1600" spc="-170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20" i="1">
                <a:latin typeface="Times New Roman"/>
                <a:cs typeface="Times New Roman"/>
              </a:rPr>
              <a:t>m</a:t>
            </a:r>
            <a:r>
              <a:rPr dirty="0" baseline="-33950" sz="1350" spc="30" i="1">
                <a:latin typeface="Times New Roman"/>
                <a:cs typeface="Times New Roman"/>
              </a:rPr>
              <a:t>X</a:t>
            </a:r>
            <a:r>
              <a:rPr dirty="0" baseline="-33950" sz="1350" spc="179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Symbol"/>
                <a:cs typeface="Symbol"/>
              </a:rPr>
              <a:t></a:t>
            </a:r>
            <a:r>
              <a:rPr dirty="0" baseline="-8101" sz="3600" spc="-150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xf</a:t>
            </a:r>
            <a:r>
              <a:rPr dirty="0" sz="1600" spc="-235" i="1">
                <a:latin typeface="Times New Roman"/>
                <a:cs typeface="Times New Roman"/>
              </a:rPr>
              <a:t> </a:t>
            </a:r>
            <a:r>
              <a:rPr dirty="0" baseline="-33950" sz="1350" spc="22" i="1">
                <a:latin typeface="Times New Roman"/>
                <a:cs typeface="Times New Roman"/>
              </a:rPr>
              <a:t>X</a:t>
            </a:r>
            <a:r>
              <a:rPr dirty="0" baseline="-33950" sz="1350" spc="-75" i="1">
                <a:latin typeface="Times New Roman"/>
                <a:cs typeface="Times New Roman"/>
              </a:rPr>
              <a:t> </a:t>
            </a:r>
            <a:r>
              <a:rPr dirty="0" sz="1600" spc="60">
                <a:latin typeface="Times New Roman"/>
                <a:cs typeface="Times New Roman"/>
              </a:rPr>
              <a:t>(</a:t>
            </a:r>
            <a:r>
              <a:rPr dirty="0" sz="1600" spc="60" i="1">
                <a:latin typeface="Times New Roman"/>
                <a:cs typeface="Times New Roman"/>
              </a:rPr>
              <a:t>x</a:t>
            </a:r>
            <a:r>
              <a:rPr dirty="0" sz="1600" spc="60">
                <a:latin typeface="Times New Roman"/>
                <a:cs typeface="Times New Roman"/>
              </a:rPr>
              <a:t>)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dx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 spc="90">
                <a:latin typeface="Symbol"/>
                <a:cs typeface="Symbol"/>
              </a:rPr>
              <a:t></a:t>
            </a:r>
            <a:r>
              <a:rPr dirty="0" baseline="-8101" sz="3600" spc="135">
                <a:latin typeface="Symbol"/>
                <a:cs typeface="Symbol"/>
              </a:rPr>
              <a:t></a:t>
            </a:r>
            <a:r>
              <a:rPr dirty="0" baseline="-8101" sz="3600" spc="-150">
                <a:latin typeface="Times New Roman"/>
                <a:cs typeface="Times New Roman"/>
              </a:rPr>
              <a:t> </a:t>
            </a:r>
            <a:r>
              <a:rPr dirty="0" sz="1600" spc="30" i="1">
                <a:latin typeface="Times New Roman"/>
                <a:cs typeface="Times New Roman"/>
              </a:rPr>
              <a:t>x</a:t>
            </a:r>
            <a:r>
              <a:rPr dirty="0" sz="1600" spc="30">
                <a:latin typeface="Times New Roman"/>
                <a:cs typeface="Times New Roman"/>
              </a:rPr>
              <a:t>(</a:t>
            </a:r>
            <a:r>
              <a:rPr dirty="0" sz="1600" spc="-210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Symbol"/>
                <a:cs typeface="Symbol"/>
              </a:rPr>
              <a:t></a:t>
            </a:r>
            <a:r>
              <a:rPr dirty="0" baseline="-8101" sz="3600" spc="179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</a:t>
            </a:r>
            <a:r>
              <a:rPr dirty="0" sz="1600" spc="-235" i="1">
                <a:latin typeface="Times New Roman"/>
                <a:cs typeface="Times New Roman"/>
              </a:rPr>
              <a:t> </a:t>
            </a:r>
            <a:r>
              <a:rPr dirty="0" baseline="-33950" sz="1350" spc="22" i="1">
                <a:latin typeface="Times New Roman"/>
                <a:cs typeface="Times New Roman"/>
              </a:rPr>
              <a:t>X</a:t>
            </a:r>
            <a:r>
              <a:rPr dirty="0" baseline="-33950" sz="1350" spc="-44" i="1">
                <a:latin typeface="Times New Roman"/>
                <a:cs typeface="Times New Roman"/>
              </a:rPr>
              <a:t> </a:t>
            </a:r>
            <a:r>
              <a:rPr dirty="0" baseline="-33950" sz="1350" spc="-30">
                <a:latin typeface="Times New Roman"/>
                <a:cs typeface="Times New Roman"/>
              </a:rPr>
              <a:t>,</a:t>
            </a:r>
            <a:r>
              <a:rPr dirty="0" baseline="-33950" sz="1350" spc="-30" i="1">
                <a:latin typeface="Times New Roman"/>
                <a:cs typeface="Times New Roman"/>
              </a:rPr>
              <a:t>Y</a:t>
            </a:r>
            <a:r>
              <a:rPr dirty="0" baseline="-33950" sz="1350" spc="-89" i="1">
                <a:latin typeface="Times New Roman"/>
                <a:cs typeface="Times New Roman"/>
              </a:rPr>
              <a:t> </a:t>
            </a:r>
            <a:r>
              <a:rPr dirty="0" sz="1600" spc="50">
                <a:latin typeface="Times New Roman"/>
                <a:cs typeface="Times New Roman"/>
              </a:rPr>
              <a:t>(</a:t>
            </a:r>
            <a:r>
              <a:rPr dirty="0" sz="1600" spc="50" i="1">
                <a:latin typeface="Times New Roman"/>
                <a:cs typeface="Times New Roman"/>
              </a:rPr>
              <a:t>x</a:t>
            </a:r>
            <a:r>
              <a:rPr dirty="0" sz="1600" spc="50">
                <a:latin typeface="Times New Roman"/>
                <a:cs typeface="Times New Roman"/>
              </a:rPr>
              <a:t>,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40" i="1">
                <a:latin typeface="Times New Roman"/>
                <a:cs typeface="Times New Roman"/>
              </a:rPr>
              <a:t>y</a:t>
            </a:r>
            <a:r>
              <a:rPr dirty="0" sz="1600" spc="40">
                <a:latin typeface="Times New Roman"/>
                <a:cs typeface="Times New Roman"/>
              </a:rPr>
              <a:t>)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dy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i="1">
                <a:latin typeface="Times New Roman"/>
                <a:cs typeface="Times New Roman"/>
              </a:rPr>
              <a:t>dx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Symbol"/>
                <a:cs typeface="Symbol"/>
              </a:rPr>
              <a:t></a:t>
            </a:r>
            <a:r>
              <a:rPr dirty="0" baseline="-8101" sz="3600" spc="-150">
                <a:latin typeface="Times New Roman"/>
                <a:cs typeface="Times New Roman"/>
              </a:rPr>
              <a:t> </a:t>
            </a:r>
            <a:r>
              <a:rPr dirty="0" sz="1600" spc="30" i="1">
                <a:latin typeface="Times New Roman"/>
                <a:cs typeface="Times New Roman"/>
              </a:rPr>
              <a:t>x</a:t>
            </a:r>
            <a:r>
              <a:rPr dirty="0" sz="1600" spc="30">
                <a:latin typeface="Times New Roman"/>
                <a:cs typeface="Times New Roman"/>
              </a:rPr>
              <a:t>(</a:t>
            </a:r>
            <a:r>
              <a:rPr dirty="0" sz="1600" spc="-210">
                <a:latin typeface="Times New Roman"/>
                <a:cs typeface="Times New Roman"/>
              </a:rPr>
              <a:t> </a:t>
            </a:r>
            <a:r>
              <a:rPr dirty="0" baseline="-8101" sz="3600">
                <a:latin typeface="Symbol"/>
                <a:cs typeface="Symbol"/>
              </a:rPr>
              <a:t></a:t>
            </a:r>
            <a:r>
              <a:rPr dirty="0" baseline="-8101" sz="3600" spc="179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</a:t>
            </a:r>
            <a:r>
              <a:rPr dirty="0" sz="1600" spc="-235" i="1">
                <a:latin typeface="Times New Roman"/>
                <a:cs typeface="Times New Roman"/>
              </a:rPr>
              <a:t> </a:t>
            </a:r>
            <a:r>
              <a:rPr dirty="0" baseline="-33950" sz="1350" spc="22" i="1">
                <a:latin typeface="Times New Roman"/>
                <a:cs typeface="Times New Roman"/>
              </a:rPr>
              <a:t>X</a:t>
            </a:r>
            <a:r>
              <a:rPr dirty="0" baseline="-33950" sz="1350" spc="-44" i="1">
                <a:latin typeface="Times New Roman"/>
                <a:cs typeface="Times New Roman"/>
              </a:rPr>
              <a:t> </a:t>
            </a:r>
            <a:r>
              <a:rPr dirty="0" baseline="-33950" sz="1350" spc="-30">
                <a:latin typeface="Times New Roman"/>
                <a:cs typeface="Times New Roman"/>
              </a:rPr>
              <a:t>,</a:t>
            </a:r>
            <a:r>
              <a:rPr dirty="0" baseline="-33950" sz="1350" spc="-30" i="1">
                <a:latin typeface="Times New Roman"/>
                <a:cs typeface="Times New Roman"/>
              </a:rPr>
              <a:t>Y</a:t>
            </a:r>
            <a:r>
              <a:rPr dirty="0" baseline="-33950" sz="1350" spc="-89" i="1">
                <a:latin typeface="Times New Roman"/>
                <a:cs typeface="Times New Roman"/>
              </a:rPr>
              <a:t> </a:t>
            </a:r>
            <a:r>
              <a:rPr dirty="0" sz="1600" spc="50">
                <a:latin typeface="Times New Roman"/>
                <a:cs typeface="Times New Roman"/>
              </a:rPr>
              <a:t>(</a:t>
            </a:r>
            <a:r>
              <a:rPr dirty="0" sz="1600" spc="50" i="1">
                <a:latin typeface="Times New Roman"/>
                <a:cs typeface="Times New Roman"/>
              </a:rPr>
              <a:t>x</a:t>
            </a:r>
            <a:r>
              <a:rPr dirty="0" sz="1600" spc="50">
                <a:latin typeface="Times New Roman"/>
                <a:cs typeface="Times New Roman"/>
              </a:rPr>
              <a:t>,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40" i="1">
                <a:latin typeface="Times New Roman"/>
                <a:cs typeface="Times New Roman"/>
              </a:rPr>
              <a:t>y</a:t>
            </a:r>
            <a:r>
              <a:rPr dirty="0" sz="1600" spc="40">
                <a:latin typeface="Times New Roman"/>
                <a:cs typeface="Times New Roman"/>
              </a:rPr>
              <a:t>)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dy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i="1">
                <a:latin typeface="Times New Roman"/>
                <a:cs typeface="Times New Roman"/>
              </a:rPr>
              <a:t>dx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5" y="2726042"/>
            <a:ext cx="6445885" cy="131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8770">
              <a:lnSpc>
                <a:spcPct val="100000"/>
              </a:lnSpc>
            </a:pP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baseline="-8101" sz="3600" spc="-7">
                <a:latin typeface="Symbol"/>
                <a:cs typeface="Symbol"/>
              </a:rPr>
              <a:t></a:t>
            </a:r>
            <a:r>
              <a:rPr dirty="0" baseline="-8101" sz="3600" spc="-179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xf</a:t>
            </a:r>
            <a:r>
              <a:rPr dirty="0" sz="1600" spc="-240" i="1">
                <a:latin typeface="Times New Roman"/>
                <a:cs typeface="Times New Roman"/>
              </a:rPr>
              <a:t> </a:t>
            </a:r>
            <a:r>
              <a:rPr dirty="0" baseline="-33950" sz="1350" spc="22" i="1">
                <a:latin typeface="Times New Roman"/>
                <a:cs typeface="Times New Roman"/>
              </a:rPr>
              <a:t>X</a:t>
            </a:r>
            <a:r>
              <a:rPr dirty="0" baseline="-33950" sz="1350" spc="-52" i="1">
                <a:latin typeface="Times New Roman"/>
                <a:cs typeface="Times New Roman"/>
              </a:rPr>
              <a:t> </a:t>
            </a:r>
            <a:r>
              <a:rPr dirty="0" baseline="-33950" sz="1350" spc="-30">
                <a:latin typeface="Times New Roman"/>
                <a:cs typeface="Times New Roman"/>
              </a:rPr>
              <a:t>,</a:t>
            </a:r>
            <a:r>
              <a:rPr dirty="0" baseline="-33950" sz="1350" spc="-30" i="1">
                <a:latin typeface="Times New Roman"/>
                <a:cs typeface="Times New Roman"/>
              </a:rPr>
              <a:t>Y</a:t>
            </a:r>
            <a:r>
              <a:rPr dirty="0" baseline="-33950" sz="1350" spc="-97" i="1">
                <a:latin typeface="Times New Roman"/>
                <a:cs typeface="Times New Roman"/>
              </a:rPr>
              <a:t> </a:t>
            </a:r>
            <a:r>
              <a:rPr dirty="0" sz="1600" spc="50">
                <a:latin typeface="Times New Roman"/>
                <a:cs typeface="Times New Roman"/>
              </a:rPr>
              <a:t>(</a:t>
            </a:r>
            <a:r>
              <a:rPr dirty="0" sz="1600" spc="50" i="1">
                <a:latin typeface="Times New Roman"/>
                <a:cs typeface="Times New Roman"/>
              </a:rPr>
              <a:t>x</a:t>
            </a:r>
            <a:r>
              <a:rPr dirty="0" sz="1600" spc="50">
                <a:latin typeface="Times New Roman"/>
                <a:cs typeface="Times New Roman"/>
              </a:rPr>
              <a:t>,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y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r>
              <a:rPr dirty="0" sz="1600" spc="-5" i="1">
                <a:latin typeface="Times New Roman"/>
                <a:cs typeface="Times New Roman"/>
              </a:rPr>
              <a:t>dxdy</a:t>
            </a:r>
            <a:endParaRPr sz="1600">
              <a:latin typeface="Times New Roman"/>
              <a:cs typeface="Times New Roman"/>
            </a:endParaRPr>
          </a:p>
          <a:p>
            <a:pPr algn="ctr" marR="177165">
              <a:lnSpc>
                <a:spcPts val="1010"/>
              </a:lnSpc>
              <a:spcBef>
                <a:spcPts val="305"/>
              </a:spcBef>
            </a:pPr>
            <a:r>
              <a:rPr dirty="0" sz="900" spc="15" i="1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  <a:p>
            <a:pPr marL="579120">
              <a:lnSpc>
                <a:spcPts val="2090"/>
              </a:lnSpc>
            </a:pPr>
            <a:r>
              <a:rPr dirty="0" sz="1800" spc="-5">
                <a:latin typeface="Calibri"/>
                <a:cs typeface="Calibri"/>
              </a:rPr>
              <a:t>Où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>
                <a:latin typeface="Calibri"/>
                <a:cs typeface="Calibri"/>
              </a:rPr>
              <a:t>est l’ensemble de tout les points dans la domaine de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(X,Y)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1.	La variance de la VA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8124" y="4815497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0639" y="4627498"/>
            <a:ext cx="146875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2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8343" y="4815497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6509" y="4989664"/>
            <a:ext cx="2012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Symbol"/>
                <a:cs typeface="Symbol"/>
              </a:rPr>
              <a:t></a:t>
            </a:r>
            <a:r>
              <a:rPr dirty="0" sz="110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6509" y="4475975"/>
            <a:ext cx="2012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Symbol"/>
                <a:cs typeface="Symbol"/>
              </a:rPr>
              <a:t></a:t>
            </a:r>
            <a:r>
              <a:rPr dirty="0" sz="110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4194" y="4513402"/>
            <a:ext cx="2577465" cy="53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72870" algn="l"/>
              </a:tabLst>
            </a:pPr>
            <a:r>
              <a:rPr dirty="0" sz="1900" spc="5">
                <a:latin typeface="Times New Roman"/>
                <a:cs typeface="Times New Roman"/>
              </a:rPr>
              <a:t>2)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V</a:t>
            </a:r>
            <a:r>
              <a:rPr dirty="0" sz="1900" spc="-275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[</a:t>
            </a:r>
            <a:r>
              <a:rPr dirty="0" sz="1900" spc="-254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X</a:t>
            </a:r>
            <a:r>
              <a:rPr dirty="0" sz="1900" spc="-145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]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210">
                <a:latin typeface="Times New Roman"/>
                <a:cs typeface="Times New Roman"/>
              </a:rPr>
              <a:t> </a:t>
            </a:r>
            <a:r>
              <a:rPr dirty="0" sz="1950" spc="-30" i="1">
                <a:latin typeface="Symbol"/>
                <a:cs typeface="Symbol"/>
              </a:rPr>
              <a:t></a:t>
            </a:r>
            <a:r>
              <a:rPr dirty="0" sz="1950" spc="-30">
                <a:latin typeface="Times New Roman"/>
                <a:cs typeface="Times New Roman"/>
              </a:rPr>
              <a:t>	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baseline="-7797" sz="4275">
                <a:latin typeface="Symbol"/>
                <a:cs typeface="Symbol"/>
              </a:rPr>
              <a:t></a:t>
            </a:r>
            <a:r>
              <a:rPr dirty="0" baseline="-7797" sz="4275" spc="-382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-17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</a:t>
            </a:r>
            <a:r>
              <a:rPr dirty="0" sz="1900" spc="-20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r>
              <a:rPr dirty="0" baseline="-32828" sz="1650" spc="22" i="1">
                <a:latin typeface="Times New Roman"/>
                <a:cs typeface="Times New Roman"/>
              </a:rPr>
              <a:t>X</a:t>
            </a:r>
            <a:r>
              <a:rPr dirty="0" baseline="-32828" sz="1650" spc="-104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2307" y="4815497"/>
            <a:ext cx="11112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44883" y="4627498"/>
            <a:ext cx="9525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3114" y="4634052"/>
            <a:ext cx="922019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  <a:tab pos="841375" algn="l"/>
              </a:tabLst>
            </a:pPr>
            <a:r>
              <a:rPr dirty="0" sz="1900" i="1">
                <a:latin typeface="Times New Roman"/>
                <a:cs typeface="Times New Roman"/>
              </a:rPr>
              <a:t>m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>
                <a:latin typeface="Times New Roman"/>
                <a:cs typeface="Times New Roman"/>
              </a:rPr>
              <a:t>)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(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i="1"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5485" y="4815497"/>
            <a:ext cx="24574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 spc="-140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,</a:t>
            </a:r>
            <a:r>
              <a:rPr dirty="0" sz="1100" spc="-3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5453" y="4989664"/>
            <a:ext cx="152400" cy="220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30" i="1">
                <a:latin typeface="Times New Roman"/>
                <a:cs typeface="Times New Roman"/>
              </a:rPr>
              <a:t>R</a:t>
            </a:r>
            <a:r>
              <a:rPr dirty="0" baseline="-27777" sz="1200" spc="-7" i="1">
                <a:latin typeface="Times New Roman"/>
                <a:cs typeface="Times New Roman"/>
              </a:rPr>
              <a:t>x</a:t>
            </a:r>
            <a:endParaRPr baseline="-27777"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3058" y="4562437"/>
            <a:ext cx="12509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5289" y="4634052"/>
            <a:ext cx="1616075" cy="549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  <a:tab pos="1223010" algn="l"/>
              </a:tabLst>
            </a:pPr>
            <a:r>
              <a:rPr dirty="0" sz="1900" i="1">
                <a:latin typeface="Times New Roman"/>
                <a:cs typeface="Times New Roman"/>
              </a:rPr>
              <a:t>f	</a:t>
            </a:r>
            <a:r>
              <a:rPr dirty="0" sz="1900" spc="75">
                <a:latin typeface="Times New Roman"/>
                <a:cs typeface="Times New Roman"/>
              </a:rPr>
              <a:t>(</a:t>
            </a:r>
            <a:r>
              <a:rPr dirty="0" sz="1900" spc="75" i="1">
                <a:latin typeface="Times New Roman"/>
                <a:cs typeface="Times New Roman"/>
              </a:rPr>
              <a:t>x</a:t>
            </a:r>
            <a:r>
              <a:rPr dirty="0" sz="1900" spc="75">
                <a:latin typeface="Times New Roman"/>
                <a:cs typeface="Times New Roman"/>
              </a:rPr>
              <a:t>)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dx</a:t>
            </a:r>
            <a:r>
              <a:rPr dirty="0" sz="1900" spc="-6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-254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  <a:p>
            <a:pPr marL="1024890">
              <a:lnSpc>
                <a:spcPct val="100000"/>
              </a:lnSpc>
              <a:spcBef>
                <a:spcPts val="520"/>
              </a:spcBef>
            </a:pPr>
            <a:r>
              <a:rPr dirty="0" sz="1100" spc="-5">
                <a:latin typeface="Symbol"/>
                <a:cs typeface="Symbol"/>
              </a:rPr>
              <a:t>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27571" y="4475975"/>
            <a:ext cx="2012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Symbol"/>
                <a:cs typeface="Symbol"/>
              </a:rPr>
              <a:t></a:t>
            </a:r>
            <a:r>
              <a:rPr dirty="0" sz="110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5296" y="4562437"/>
            <a:ext cx="12509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0816" y="4634052"/>
            <a:ext cx="1235075" cy="30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60">
                <a:latin typeface="Times New Roman"/>
                <a:cs typeface="Times New Roman"/>
              </a:rPr>
              <a:t>(</a:t>
            </a:r>
            <a:r>
              <a:rPr dirty="0" sz="1900" spc="60" i="1">
                <a:latin typeface="Times New Roman"/>
                <a:cs typeface="Times New Roman"/>
              </a:rPr>
              <a:t>x</a:t>
            </a:r>
            <a:r>
              <a:rPr dirty="0" sz="1900" spc="60">
                <a:latin typeface="Times New Roman"/>
                <a:cs typeface="Times New Roman"/>
              </a:rPr>
              <a:t>,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)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30" i="1">
                <a:latin typeface="Times New Roman"/>
                <a:cs typeface="Times New Roman"/>
              </a:rPr>
              <a:t>dy</a:t>
            </a:r>
            <a:r>
              <a:rPr dirty="0" sz="1900" spc="30">
                <a:latin typeface="Times New Roman"/>
                <a:cs typeface="Times New Roman"/>
              </a:rPr>
              <a:t>)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Times New Roman"/>
                <a:cs typeface="Times New Roman"/>
              </a:rPr>
              <a:t>dx</a:t>
            </a:r>
            <a:r>
              <a:rPr dirty="0" sz="1900" spc="2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8521" y="5258765"/>
            <a:ext cx="9525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1417" y="5144655"/>
            <a:ext cx="285559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0975" algn="l"/>
              </a:tabLst>
            </a:pPr>
            <a:r>
              <a:rPr dirty="0" sz="1900">
                <a:latin typeface="Symbol"/>
                <a:cs typeface="Symbol"/>
              </a:rPr>
              <a:t>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baseline="-7797" sz="4275" spc="-7">
                <a:latin typeface="Symbol"/>
                <a:cs typeface="Symbol"/>
              </a:rPr>
              <a:t></a:t>
            </a:r>
            <a:r>
              <a:rPr dirty="0" baseline="-7797" sz="4275" spc="-345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-155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</a:t>
            </a:r>
            <a:r>
              <a:rPr dirty="0" sz="1900" spc="-18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r>
              <a:rPr dirty="0" baseline="-32828" sz="1650" spc="22" i="1">
                <a:latin typeface="Times New Roman"/>
                <a:cs typeface="Times New Roman"/>
              </a:rPr>
              <a:t>X</a:t>
            </a:r>
            <a:r>
              <a:rPr dirty="0" baseline="-32828" sz="1650" spc="-82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)	</a:t>
            </a:r>
            <a:r>
              <a:rPr dirty="0" sz="1900" i="1">
                <a:latin typeface="Times New Roman"/>
                <a:cs typeface="Times New Roman"/>
              </a:rPr>
              <a:t>f</a:t>
            </a:r>
            <a:r>
              <a:rPr dirty="0" sz="1900" spc="-290" i="1">
                <a:latin typeface="Times New Roman"/>
                <a:cs typeface="Times New Roman"/>
              </a:rPr>
              <a:t> </a:t>
            </a:r>
            <a:r>
              <a:rPr dirty="0" baseline="-32828" sz="1650" i="1">
                <a:latin typeface="Times New Roman"/>
                <a:cs typeface="Times New Roman"/>
              </a:rPr>
              <a:t>X</a:t>
            </a:r>
            <a:r>
              <a:rPr dirty="0" baseline="-32828" sz="1650" spc="-89" i="1">
                <a:latin typeface="Times New Roman"/>
                <a:cs typeface="Times New Roman"/>
              </a:rPr>
              <a:t> </a:t>
            </a:r>
            <a:r>
              <a:rPr dirty="0" baseline="-32828" sz="1650" spc="-52">
                <a:latin typeface="Times New Roman"/>
                <a:cs typeface="Times New Roman"/>
              </a:rPr>
              <a:t>,</a:t>
            </a:r>
            <a:r>
              <a:rPr dirty="0" baseline="-32828" sz="1650" spc="-52" i="1">
                <a:latin typeface="Times New Roman"/>
                <a:cs typeface="Times New Roman"/>
              </a:rPr>
              <a:t>Y</a:t>
            </a:r>
            <a:r>
              <a:rPr dirty="0" baseline="-32828" sz="1650" spc="-127" i="1">
                <a:latin typeface="Times New Roman"/>
                <a:cs typeface="Times New Roman"/>
              </a:rPr>
              <a:t> </a:t>
            </a:r>
            <a:r>
              <a:rPr dirty="0" sz="1900" spc="60">
                <a:latin typeface="Times New Roman"/>
                <a:cs typeface="Times New Roman"/>
              </a:rPr>
              <a:t>(</a:t>
            </a:r>
            <a:r>
              <a:rPr dirty="0" sz="1900" spc="60" i="1">
                <a:latin typeface="Times New Roman"/>
                <a:cs typeface="Times New Roman"/>
              </a:rPr>
              <a:t>x</a:t>
            </a:r>
            <a:r>
              <a:rPr dirty="0" sz="1900" spc="60">
                <a:latin typeface="Times New Roman"/>
                <a:cs typeface="Times New Roman"/>
              </a:rPr>
              <a:t>,</a:t>
            </a:r>
            <a:r>
              <a:rPr dirty="0" sz="1900" spc="-150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)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Times New Roman"/>
                <a:cs typeface="Times New Roman"/>
              </a:rPr>
              <a:t>dxdy</a:t>
            </a:r>
            <a:endParaRPr sz="19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330"/>
              </a:spcBef>
            </a:pPr>
            <a:r>
              <a:rPr dirty="0" sz="110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1497" y="1514957"/>
            <a:ext cx="40957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1)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3411" y="1708264"/>
            <a:ext cx="143192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45210" algn="l"/>
                <a:tab pos="1343660" algn="l"/>
              </a:tabLst>
            </a:pPr>
            <a:r>
              <a:rPr dirty="0" sz="1150" spc="70" i="1">
                <a:latin typeface="Times New Roman"/>
                <a:cs typeface="Times New Roman"/>
              </a:rPr>
              <a:t>X</a:t>
            </a:r>
            <a:r>
              <a:rPr dirty="0" baseline="-26143" sz="1275" spc="89">
                <a:latin typeface="Times New Roman"/>
                <a:cs typeface="Times New Roman"/>
              </a:rPr>
              <a:t>1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60" i="1">
                <a:latin typeface="Times New Roman"/>
                <a:cs typeface="Times New Roman"/>
              </a:rPr>
              <a:t> </a:t>
            </a:r>
            <a:r>
              <a:rPr dirty="0" baseline="-26143" sz="1275">
                <a:latin typeface="Times New Roman"/>
                <a:cs typeface="Times New Roman"/>
              </a:rPr>
              <a:t>2</a:t>
            </a:r>
            <a:r>
              <a:rPr dirty="0" baseline="-26143" sz="1275" spc="-150">
                <a:latin typeface="Times New Roman"/>
                <a:cs typeface="Times New Roman"/>
              </a:rPr>
              <a:t> </a:t>
            </a:r>
            <a:r>
              <a:rPr dirty="0" sz="1150" spc="-55">
                <a:latin typeface="Times New Roman"/>
                <a:cs typeface="Times New Roman"/>
              </a:rPr>
              <a:t>,</a:t>
            </a:r>
            <a:r>
              <a:rPr dirty="0" sz="1150">
                <a:latin typeface="Times New Roman"/>
                <a:cs typeface="Times New Roman"/>
              </a:rPr>
              <a:t>...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20" i="1">
                <a:latin typeface="Times New Roman"/>
                <a:cs typeface="Times New Roman"/>
              </a:rPr>
              <a:t> </a:t>
            </a:r>
            <a:r>
              <a:rPr dirty="0" baseline="-26143" sz="1275" i="1">
                <a:latin typeface="Times New Roman"/>
                <a:cs typeface="Times New Roman"/>
              </a:rPr>
              <a:t>N</a:t>
            </a:r>
            <a:r>
              <a:rPr dirty="0" baseline="-26143" sz="1275" i="1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9622" y="1708264"/>
            <a:ext cx="125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7914" y="1514957"/>
            <a:ext cx="1716405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9680" algn="l"/>
              </a:tabLst>
            </a:pPr>
            <a:r>
              <a:rPr dirty="0" sz="2000" spc="85">
                <a:latin typeface="Times New Roman"/>
                <a:cs typeface="Times New Roman"/>
              </a:rPr>
              <a:t>(</a:t>
            </a:r>
            <a:r>
              <a:rPr dirty="0" sz="2000" spc="85" i="1">
                <a:latin typeface="Times New Roman"/>
                <a:cs typeface="Times New Roman"/>
              </a:rPr>
              <a:t>x </a:t>
            </a:r>
            <a:r>
              <a:rPr dirty="0" sz="2000" spc="5">
                <a:latin typeface="Times New Roman"/>
                <a:cs typeface="Times New Roman"/>
              </a:rPr>
              <a:t>, </a:t>
            </a:r>
            <a:r>
              <a:rPr dirty="0" sz="2000" spc="15" i="1">
                <a:latin typeface="Times New Roman"/>
                <a:cs typeface="Times New Roman"/>
              </a:rPr>
              <a:t>x </a:t>
            </a:r>
            <a:r>
              <a:rPr dirty="0" sz="2000" spc="20">
                <a:latin typeface="Times New Roman"/>
                <a:cs typeface="Times New Roman"/>
              </a:rPr>
              <a:t>,...,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x	</a:t>
            </a:r>
            <a:r>
              <a:rPr dirty="0" sz="2000" spc="10">
                <a:latin typeface="Times New Roman"/>
                <a:cs typeface="Times New Roman"/>
              </a:rPr>
              <a:t>) </a:t>
            </a:r>
            <a:r>
              <a:rPr dirty="0" sz="2000" spc="15">
                <a:latin typeface="Symbol"/>
                <a:cs typeface="Symbol"/>
              </a:rPr>
              <a:t>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7245" y="2359507"/>
            <a:ext cx="143192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45210" algn="l"/>
                <a:tab pos="1343660" algn="l"/>
              </a:tabLst>
            </a:pPr>
            <a:r>
              <a:rPr dirty="0" sz="1150" spc="70" i="1">
                <a:latin typeface="Times New Roman"/>
                <a:cs typeface="Times New Roman"/>
              </a:rPr>
              <a:t>X</a:t>
            </a:r>
            <a:r>
              <a:rPr dirty="0" baseline="-26143" sz="1275" spc="89">
                <a:latin typeface="Times New Roman"/>
                <a:cs typeface="Times New Roman"/>
              </a:rPr>
              <a:t>1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60" i="1">
                <a:latin typeface="Times New Roman"/>
                <a:cs typeface="Times New Roman"/>
              </a:rPr>
              <a:t> </a:t>
            </a:r>
            <a:r>
              <a:rPr dirty="0" baseline="-26143" sz="1275">
                <a:latin typeface="Times New Roman"/>
                <a:cs typeface="Times New Roman"/>
              </a:rPr>
              <a:t>2</a:t>
            </a:r>
            <a:r>
              <a:rPr dirty="0" baseline="-26143" sz="1275" spc="-150">
                <a:latin typeface="Times New Roman"/>
                <a:cs typeface="Times New Roman"/>
              </a:rPr>
              <a:t> </a:t>
            </a:r>
            <a:r>
              <a:rPr dirty="0" sz="1150" spc="-55">
                <a:latin typeface="Times New Roman"/>
                <a:cs typeface="Times New Roman"/>
              </a:rPr>
              <a:t>,</a:t>
            </a:r>
            <a:r>
              <a:rPr dirty="0" sz="1150">
                <a:latin typeface="Times New Roman"/>
                <a:cs typeface="Times New Roman"/>
              </a:rPr>
              <a:t>...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20" i="1">
                <a:latin typeface="Times New Roman"/>
                <a:cs typeface="Times New Roman"/>
              </a:rPr>
              <a:t> </a:t>
            </a:r>
            <a:r>
              <a:rPr dirty="0" baseline="-26143" sz="1275" i="1">
                <a:latin typeface="Times New Roman"/>
                <a:cs typeface="Times New Roman"/>
              </a:rPr>
              <a:t>N</a:t>
            </a:r>
            <a:r>
              <a:rPr dirty="0" baseline="-26143" sz="1275" i="1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1748" y="2166200"/>
            <a:ext cx="110807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85">
                <a:latin typeface="Times New Roman"/>
                <a:cs typeface="Times New Roman"/>
              </a:rPr>
              <a:t>(</a:t>
            </a:r>
            <a:r>
              <a:rPr dirty="0" sz="2000" spc="85" i="1">
                <a:latin typeface="Times New Roman"/>
                <a:cs typeface="Times New Roman"/>
              </a:rPr>
              <a:t>x </a:t>
            </a:r>
            <a:r>
              <a:rPr dirty="0" sz="2000" spc="5">
                <a:latin typeface="Times New Roman"/>
                <a:cs typeface="Times New Roman"/>
              </a:rPr>
              <a:t>, </a:t>
            </a:r>
            <a:r>
              <a:rPr dirty="0" sz="2000" spc="15" i="1">
                <a:latin typeface="Times New Roman"/>
                <a:cs typeface="Times New Roman"/>
              </a:rPr>
              <a:t>x </a:t>
            </a:r>
            <a:r>
              <a:rPr dirty="0" sz="2000" spc="20">
                <a:latin typeface="Times New Roman"/>
                <a:cs typeface="Times New Roman"/>
              </a:rPr>
              <a:t>,...,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456" y="2359507"/>
            <a:ext cx="125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4381" y="2166200"/>
            <a:ext cx="1000760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447675" algn="l"/>
                <a:tab pos="902969" algn="l"/>
              </a:tabLst>
            </a:pPr>
            <a:r>
              <a:rPr dirty="0" sz="2000" spc="30">
                <a:latin typeface="Times New Roman"/>
                <a:cs typeface="Times New Roman"/>
              </a:rPr>
              <a:t>2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...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  <a:p>
            <a:pPr algn="ctr" marL="95885">
              <a:lnSpc>
                <a:spcPct val="100000"/>
              </a:lnSpc>
              <a:spcBef>
                <a:spcPts val="585"/>
              </a:spcBef>
              <a:tabLst>
                <a:tab pos="490220" algn="l"/>
              </a:tabLst>
            </a:pPr>
            <a:r>
              <a:rPr dirty="0" sz="1150" spc="10">
                <a:latin typeface="Symbol"/>
                <a:cs typeface="Symbol"/>
              </a:rPr>
              <a:t>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703" y="1996579"/>
            <a:ext cx="60833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1150" spc="5">
                <a:latin typeface="Symbol"/>
                <a:cs typeface="Symbol"/>
              </a:rPr>
              <a:t></a:t>
            </a:r>
            <a:r>
              <a:rPr dirty="0" sz="1150" spc="15">
                <a:latin typeface="Symbol"/>
                <a:cs typeface="Symbol"/>
              </a:rPr>
              <a:t>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5">
                <a:latin typeface="Symbol"/>
                <a:cs typeface="Symbol"/>
              </a:rPr>
              <a:t></a:t>
            </a:r>
            <a:r>
              <a:rPr dirty="0" sz="1150" spc="15">
                <a:latin typeface="Symbol"/>
                <a:cs typeface="Symbol"/>
              </a:rPr>
              <a:t>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9087" y="2085276"/>
            <a:ext cx="526415" cy="51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3050">
                <a:latin typeface="Symbol"/>
                <a:cs typeface="Symbol"/>
              </a:rPr>
              <a:t>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>
                <a:latin typeface="Symbol"/>
                <a:cs typeface="Symbol"/>
              </a:rPr>
              <a:t>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4408" y="2359507"/>
            <a:ext cx="10033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8725" y="2359507"/>
            <a:ext cx="125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38838" y="2166200"/>
            <a:ext cx="1346835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32510" algn="l"/>
              </a:tabLst>
            </a:pPr>
            <a:r>
              <a:rPr dirty="0" sz="2000" spc="-20">
                <a:latin typeface="Times New Roman"/>
                <a:cs typeface="Times New Roman"/>
              </a:rPr>
              <a:t>)</a:t>
            </a:r>
            <a:r>
              <a:rPr dirty="0" sz="2000" spc="-20" i="1">
                <a:latin typeface="Times New Roman"/>
                <a:cs typeface="Times New Roman"/>
              </a:rPr>
              <a:t>dx</a:t>
            </a:r>
            <a:r>
              <a:rPr dirty="0" sz="2000" spc="30" i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...</a:t>
            </a:r>
            <a:r>
              <a:rPr dirty="0" sz="2000" spc="5" i="1">
                <a:latin typeface="Times New Roman"/>
                <a:cs typeface="Times New Roman"/>
              </a:rPr>
              <a:t>dx	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36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8996" y="2950514"/>
            <a:ext cx="1930400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60"/>
              </a:lnSpc>
            </a:pPr>
            <a:r>
              <a:rPr dirty="0" sz="2000" spc="-30">
                <a:latin typeface="Times New Roman"/>
                <a:cs typeface="Times New Roman"/>
              </a:rPr>
              <a:t>3) </a:t>
            </a:r>
            <a:r>
              <a:rPr dirty="0" sz="2000" spc="20" i="1">
                <a:latin typeface="Times New Roman"/>
                <a:cs typeface="Times New Roman"/>
              </a:rPr>
              <a:t>P </a:t>
            </a:r>
            <a:r>
              <a:rPr dirty="0" sz="2000" spc="10">
                <a:latin typeface="Times New Roman"/>
                <a:cs typeface="Times New Roman"/>
              </a:rPr>
              <a:t>( </a:t>
            </a:r>
            <a:r>
              <a:rPr dirty="0" sz="2000" spc="20" i="1">
                <a:latin typeface="Times New Roman"/>
                <a:cs typeface="Times New Roman"/>
              </a:rPr>
              <a:t>X </a:t>
            </a:r>
            <a:r>
              <a:rPr dirty="0" sz="2000" spc="5">
                <a:latin typeface="Times New Roman"/>
                <a:cs typeface="Times New Roman"/>
              </a:rPr>
              <a:t>, </a:t>
            </a:r>
            <a:r>
              <a:rPr dirty="0" sz="2000" spc="20" i="1">
                <a:latin typeface="Times New Roman"/>
                <a:cs typeface="Times New Roman"/>
              </a:rPr>
              <a:t>X </a:t>
            </a:r>
            <a:r>
              <a:rPr dirty="0" sz="2000" spc="20">
                <a:latin typeface="Times New Roman"/>
                <a:cs typeface="Times New Roman"/>
              </a:rPr>
              <a:t>,...,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2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770255">
              <a:lnSpc>
                <a:spcPts val="940"/>
              </a:lnSpc>
              <a:tabLst>
                <a:tab pos="1150620" algn="l"/>
                <a:tab pos="1817370" algn="l"/>
              </a:tabLst>
            </a:pP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8667" y="2950514"/>
            <a:ext cx="720725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5">
                <a:latin typeface="Symbol"/>
                <a:cs typeface="Symbol"/>
              </a:rPr>
              <a:t>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45" i="1">
                <a:latin typeface="Times New Roman"/>
                <a:cs typeface="Times New Roman"/>
              </a:rPr>
              <a:t>B</a:t>
            </a:r>
            <a:r>
              <a:rPr dirty="0" sz="2000" spc="45">
                <a:latin typeface="Times New Roman"/>
                <a:cs typeface="Times New Roman"/>
              </a:rPr>
              <a:t>)</a:t>
            </a:r>
            <a:r>
              <a:rPr dirty="0" sz="2000" spc="-2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2973" y="3329990"/>
            <a:ext cx="116839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i="1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1044" y="2950514"/>
            <a:ext cx="61722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2130" algn="l"/>
              </a:tabLst>
            </a:pPr>
            <a:r>
              <a:rPr dirty="0" sz="2000" spc="5">
                <a:latin typeface="Times New Roman"/>
                <a:cs typeface="Times New Roman"/>
              </a:rPr>
              <a:t>....</a:t>
            </a:r>
            <a:r>
              <a:rPr dirty="0" sz="2000" spc="5">
                <a:latin typeface="Times New Roman"/>
                <a:cs typeface="Times New Roman"/>
              </a:rPr>
              <a:t>	</a:t>
            </a:r>
            <a:r>
              <a:rPr dirty="0" sz="2000" spc="5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0262" y="3143821"/>
            <a:ext cx="1431925" cy="23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45210" algn="l"/>
                <a:tab pos="1343660" algn="l"/>
              </a:tabLst>
            </a:pPr>
            <a:r>
              <a:rPr dirty="0" sz="1150" spc="70" i="1">
                <a:latin typeface="Times New Roman"/>
                <a:cs typeface="Times New Roman"/>
              </a:rPr>
              <a:t>X</a:t>
            </a:r>
            <a:r>
              <a:rPr dirty="0" baseline="-26143" sz="1275" spc="89">
                <a:latin typeface="Times New Roman"/>
                <a:cs typeface="Times New Roman"/>
              </a:rPr>
              <a:t>1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60" i="1">
                <a:latin typeface="Times New Roman"/>
                <a:cs typeface="Times New Roman"/>
              </a:rPr>
              <a:t> </a:t>
            </a:r>
            <a:r>
              <a:rPr dirty="0" baseline="-26143" sz="1275">
                <a:latin typeface="Times New Roman"/>
                <a:cs typeface="Times New Roman"/>
              </a:rPr>
              <a:t>2</a:t>
            </a:r>
            <a:r>
              <a:rPr dirty="0" baseline="-26143" sz="1275" spc="-150">
                <a:latin typeface="Times New Roman"/>
                <a:cs typeface="Times New Roman"/>
              </a:rPr>
              <a:t> </a:t>
            </a:r>
            <a:r>
              <a:rPr dirty="0" sz="1150" spc="-55">
                <a:latin typeface="Times New Roman"/>
                <a:cs typeface="Times New Roman"/>
              </a:rPr>
              <a:t>,</a:t>
            </a:r>
            <a:r>
              <a:rPr dirty="0" sz="1150">
                <a:latin typeface="Times New Roman"/>
                <a:cs typeface="Times New Roman"/>
              </a:rPr>
              <a:t>...</a:t>
            </a:r>
            <a:r>
              <a:rPr dirty="0" sz="1150" spc="5">
                <a:latin typeface="Times New Roman"/>
                <a:cs typeface="Times New Roman"/>
              </a:rPr>
              <a:t>,</a:t>
            </a:r>
            <a:r>
              <a:rPr dirty="0" sz="1150" spc="-18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r>
              <a:rPr dirty="0" sz="1150" spc="-120" i="1">
                <a:latin typeface="Times New Roman"/>
                <a:cs typeface="Times New Roman"/>
              </a:rPr>
              <a:t> </a:t>
            </a:r>
            <a:r>
              <a:rPr dirty="0" baseline="-26143" sz="1275" i="1">
                <a:latin typeface="Times New Roman"/>
                <a:cs typeface="Times New Roman"/>
              </a:rPr>
              <a:t>N</a:t>
            </a:r>
            <a:r>
              <a:rPr dirty="0" baseline="-26143" sz="1275" i="1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14765" y="2950514"/>
            <a:ext cx="110807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85">
                <a:latin typeface="Times New Roman"/>
                <a:cs typeface="Times New Roman"/>
              </a:rPr>
              <a:t>(</a:t>
            </a:r>
            <a:r>
              <a:rPr dirty="0" sz="2000" spc="85" i="1">
                <a:latin typeface="Times New Roman"/>
                <a:cs typeface="Times New Roman"/>
              </a:rPr>
              <a:t>x </a:t>
            </a:r>
            <a:r>
              <a:rPr dirty="0" sz="2000" spc="5">
                <a:latin typeface="Times New Roman"/>
                <a:cs typeface="Times New Roman"/>
              </a:rPr>
              <a:t>, </a:t>
            </a:r>
            <a:r>
              <a:rPr dirty="0" sz="2000" spc="15" i="1">
                <a:latin typeface="Times New Roman"/>
                <a:cs typeface="Times New Roman"/>
              </a:rPr>
              <a:t>x </a:t>
            </a:r>
            <a:r>
              <a:rPr dirty="0" sz="2000" spc="20">
                <a:latin typeface="Times New Roman"/>
                <a:cs typeface="Times New Roman"/>
              </a:rPr>
              <a:t>,...,</a:t>
            </a:r>
            <a:r>
              <a:rPr dirty="0" sz="2000" spc="-335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6473" y="3143821"/>
            <a:ext cx="125095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6824" y="2869590"/>
            <a:ext cx="941705" cy="51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2325" algn="l"/>
              </a:tabLst>
            </a:pPr>
            <a:r>
              <a:rPr dirty="0" sz="3050">
                <a:latin typeface="Symbol"/>
                <a:cs typeface="Symbol"/>
              </a:rPr>
              <a:t></a:t>
            </a:r>
            <a:r>
              <a:rPr dirty="0" sz="3050" spc="100">
                <a:latin typeface="Times New Roman"/>
                <a:cs typeface="Times New Roman"/>
              </a:rPr>
              <a:t> </a:t>
            </a:r>
            <a:r>
              <a:rPr dirty="0" sz="3050">
                <a:latin typeface="Symbol"/>
                <a:cs typeface="Symbol"/>
              </a:rPr>
              <a:t>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>
                <a:latin typeface="Symbol"/>
                <a:cs typeface="Symbol"/>
              </a:rPr>
              <a:t>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1855" y="2950514"/>
            <a:ext cx="1306195" cy="381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60"/>
              </a:lnSpc>
            </a:pPr>
            <a:r>
              <a:rPr dirty="0" sz="2000" spc="30">
                <a:latin typeface="Times New Roman"/>
                <a:cs typeface="Times New Roman"/>
              </a:rPr>
              <a:t>)</a:t>
            </a:r>
            <a:r>
              <a:rPr dirty="0" sz="2000" spc="30" i="1">
                <a:latin typeface="Times New Roman"/>
                <a:cs typeface="Times New Roman"/>
              </a:rPr>
              <a:t>dx </a:t>
            </a:r>
            <a:r>
              <a:rPr dirty="0" sz="2000" spc="15" i="1">
                <a:latin typeface="Times New Roman"/>
                <a:cs typeface="Times New Roman"/>
              </a:rPr>
              <a:t>dx</a:t>
            </a:r>
            <a:r>
              <a:rPr dirty="0" sz="2000" spc="105" i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...</a:t>
            </a:r>
            <a:r>
              <a:rPr dirty="0" sz="2000" spc="5" i="1">
                <a:latin typeface="Times New Roman"/>
                <a:cs typeface="Times New Roman"/>
              </a:rPr>
              <a:t>dx</a:t>
            </a:r>
            <a:endParaRPr sz="2000">
              <a:latin typeface="Times New Roman"/>
              <a:cs typeface="Times New Roman"/>
            </a:endParaRPr>
          </a:p>
          <a:p>
            <a:pPr marL="338455">
              <a:lnSpc>
                <a:spcPts val="940"/>
              </a:lnSpc>
              <a:tabLst>
                <a:tab pos="656590" algn="l"/>
                <a:tab pos="1193165" algn="l"/>
              </a:tabLst>
            </a:pPr>
            <a:r>
              <a:rPr dirty="0" sz="1150" spc="10">
                <a:latin typeface="Times New Roman"/>
                <a:cs typeface="Times New Roman"/>
              </a:rPr>
              <a:t>1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r>
              <a:rPr dirty="0" sz="1150" spc="10">
                <a:latin typeface="Times New Roman"/>
                <a:cs typeface="Times New Roman"/>
              </a:rPr>
              <a:t>	</a:t>
            </a:r>
            <a:r>
              <a:rPr dirty="0" sz="1150" spc="1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43" y="0"/>
            <a:ext cx="8815070" cy="137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4200" marR="5080" indent="-571500">
              <a:lnSpc>
                <a:spcPct val="100000"/>
              </a:lnSpc>
              <a:buAutoNum type="romanUcPeriod" startAt="8"/>
              <a:tabLst>
                <a:tab pos="690880" algn="l"/>
              </a:tabLst>
            </a:pP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Loi de probabilité conjointe</a:t>
            </a:r>
            <a:r>
              <a:rPr dirty="0" sz="3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multi-dimensionnelle  (Cas </a:t>
            </a: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VAs</a:t>
            </a:r>
            <a:r>
              <a:rPr dirty="0" sz="30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continues)</a:t>
            </a:r>
            <a:endParaRPr sz="3000">
              <a:latin typeface="Arial"/>
              <a:cs typeface="Arial"/>
            </a:endParaRPr>
          </a:p>
          <a:p>
            <a:pPr lvl="1" marL="253365" indent="-13144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5400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N- </a:t>
            </a:r>
            <a:r>
              <a:rPr dirty="0" sz="1800" spc="-5" b="1">
                <a:latin typeface="Calibri"/>
                <a:cs typeface="Calibri"/>
              </a:rPr>
              <a:t>Vas 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spc="-10" b="1">
                <a:latin typeface="Calibri"/>
                <a:cs typeface="Calibri"/>
              </a:rPr>
              <a:t>continues,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notée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538" y="1299883"/>
            <a:ext cx="597535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80"/>
              </a:lnSpc>
            </a:pPr>
            <a:r>
              <a:rPr dirty="0" sz="1500" spc="5" i="1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  <a:p>
            <a:pPr marL="86995">
              <a:lnSpc>
                <a:spcPts val="700"/>
              </a:lnSpc>
            </a:pPr>
            <a:r>
              <a:rPr dirty="0" sz="850" spc="15" i="1">
                <a:latin typeface="Times New Roman"/>
                <a:cs typeface="Times New Roman"/>
              </a:rPr>
              <a:t>X  X   </a:t>
            </a:r>
            <a:r>
              <a:rPr dirty="0" sz="850">
                <a:latin typeface="Times New Roman"/>
                <a:cs typeface="Times New Roman"/>
              </a:rPr>
              <a:t>..., </a:t>
            </a:r>
            <a:r>
              <a:rPr dirty="0" sz="850" spc="15" i="1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777" y="1511236"/>
            <a:ext cx="520065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2755" algn="l"/>
              </a:tabLst>
            </a:pPr>
            <a:r>
              <a:rPr dirty="0" sz="650">
                <a:latin typeface="Times New Roman"/>
                <a:cs typeface="Times New Roman"/>
              </a:rPr>
              <a:t>1</a:t>
            </a:r>
            <a:r>
              <a:rPr dirty="0" sz="650" spc="-5">
                <a:latin typeface="Times New Roman"/>
                <a:cs typeface="Times New Roman"/>
              </a:rPr>
              <a:t>,</a:t>
            </a:r>
            <a:r>
              <a:rPr dirty="0" sz="650">
                <a:latin typeface="Times New Roman"/>
                <a:cs typeface="Times New Roman"/>
              </a:rPr>
              <a:t>   </a:t>
            </a:r>
            <a:r>
              <a:rPr dirty="0" sz="650" spc="75">
                <a:latin typeface="Times New Roman"/>
                <a:cs typeface="Times New Roman"/>
              </a:rPr>
              <a:t> </a:t>
            </a:r>
            <a:r>
              <a:rPr dirty="0" sz="650" spc="-10">
                <a:latin typeface="Times New Roman"/>
                <a:cs typeface="Times New Roman"/>
              </a:rPr>
              <a:t>2</a:t>
            </a:r>
            <a:r>
              <a:rPr dirty="0" sz="650" spc="-105">
                <a:latin typeface="Times New Roman"/>
                <a:cs typeface="Times New Roman"/>
              </a:rPr>
              <a:t> </a:t>
            </a:r>
            <a:r>
              <a:rPr dirty="0" sz="650" spc="-5">
                <a:latin typeface="Times New Roman"/>
                <a:cs typeface="Times New Roman"/>
              </a:rPr>
              <a:t>,</a:t>
            </a:r>
            <a:r>
              <a:rPr dirty="0" sz="650">
                <a:latin typeface="Times New Roman"/>
                <a:cs typeface="Times New Roman"/>
              </a:rPr>
              <a:t>	</a:t>
            </a:r>
            <a:r>
              <a:rPr dirty="0" sz="650" spc="-10" i="1">
                <a:latin typeface="Times New Roman"/>
                <a:cs typeface="Times New Roman"/>
              </a:rPr>
              <a:t>N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9728" y="1293152"/>
            <a:ext cx="4140200" cy="29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5"/>
              </a:lnSpc>
            </a:pPr>
            <a:r>
              <a:rPr dirty="0" baseline="9259" sz="2250" spc="97">
                <a:latin typeface="Times New Roman"/>
                <a:cs typeface="Times New Roman"/>
              </a:rPr>
              <a:t>(</a:t>
            </a:r>
            <a:r>
              <a:rPr dirty="0" baseline="9259" sz="2250" spc="97" i="1">
                <a:latin typeface="Times New Roman"/>
                <a:cs typeface="Times New Roman"/>
              </a:rPr>
              <a:t>x </a:t>
            </a:r>
            <a:r>
              <a:rPr dirty="0" baseline="9259" sz="2250" spc="7">
                <a:latin typeface="Times New Roman"/>
                <a:cs typeface="Times New Roman"/>
              </a:rPr>
              <a:t>, </a:t>
            </a:r>
            <a:r>
              <a:rPr dirty="0" baseline="9259" sz="2250" spc="15" i="1">
                <a:latin typeface="Times New Roman"/>
                <a:cs typeface="Times New Roman"/>
              </a:rPr>
              <a:t>x </a:t>
            </a:r>
            <a:r>
              <a:rPr dirty="0" baseline="9259" sz="2250" spc="22">
                <a:latin typeface="Times New Roman"/>
                <a:cs typeface="Times New Roman"/>
              </a:rPr>
              <a:t>,..., </a:t>
            </a:r>
            <a:r>
              <a:rPr dirty="0" baseline="9259" sz="2250" spc="15" i="1">
                <a:latin typeface="Times New Roman"/>
                <a:cs typeface="Times New Roman"/>
              </a:rPr>
              <a:t>x  </a:t>
            </a:r>
            <a:r>
              <a:rPr dirty="0" baseline="9259" sz="2250" spc="7">
                <a:latin typeface="Times New Roman"/>
                <a:cs typeface="Times New Roman"/>
              </a:rPr>
              <a:t>)</a:t>
            </a:r>
            <a:r>
              <a:rPr dirty="0" sz="1800" spc="5" b="1">
                <a:latin typeface="Calibri"/>
                <a:cs typeface="Calibri"/>
              </a:rPr>
              <a:t>vériﬁes </a:t>
            </a:r>
            <a:r>
              <a:rPr dirty="0" sz="1800" spc="-5" b="1">
                <a:latin typeface="Calibri"/>
                <a:cs typeface="Calibri"/>
              </a:rPr>
              <a:t>les propriétés suivantes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68910">
              <a:lnSpc>
                <a:spcPts val="545"/>
              </a:lnSpc>
              <a:tabLst>
                <a:tab pos="391795" algn="l"/>
                <a:tab pos="829944" algn="l"/>
              </a:tabLst>
            </a:pPr>
            <a:r>
              <a:rPr dirty="0" sz="850" spc="15">
                <a:latin typeface="Times New Roman"/>
                <a:cs typeface="Times New Roman"/>
              </a:rPr>
              <a:t>1	2	</a:t>
            </a:r>
            <a:r>
              <a:rPr dirty="0" sz="850" spc="20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6369" y="4259262"/>
            <a:ext cx="505459" cy="258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dirty="0" sz="1300" spc="100" i="1">
                <a:latin typeface="Times New Roman"/>
                <a:cs typeface="Times New Roman"/>
              </a:rPr>
              <a:t>X</a:t>
            </a:r>
            <a:r>
              <a:rPr dirty="0" baseline="-27777" sz="1350" spc="15" i="1">
                <a:latin typeface="Times New Roman"/>
                <a:cs typeface="Times New Roman"/>
              </a:rPr>
              <a:t>i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-5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7061" y="4051071"/>
            <a:ext cx="9556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95">
                <a:latin typeface="Times New Roman"/>
                <a:cs typeface="Times New Roman"/>
              </a:rPr>
              <a:t>(</a:t>
            </a:r>
            <a:r>
              <a:rPr dirty="0" sz="2200" spc="95" i="1">
                <a:latin typeface="Times New Roman"/>
                <a:cs typeface="Times New Roman"/>
              </a:rPr>
              <a:t>x </a:t>
            </a:r>
            <a:r>
              <a:rPr dirty="0" sz="2200" spc="10">
                <a:latin typeface="Times New Roman"/>
                <a:cs typeface="Times New Roman"/>
              </a:rPr>
              <a:t>)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4314" y="4259262"/>
            <a:ext cx="986790" cy="258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1540" algn="l"/>
              </a:tabLst>
            </a:pPr>
            <a:r>
              <a:rPr dirty="0" sz="1300" spc="50" i="1">
                <a:latin typeface="Times New Roman"/>
                <a:cs typeface="Times New Roman"/>
              </a:rPr>
              <a:t>X</a:t>
            </a:r>
            <a:r>
              <a:rPr dirty="0" baseline="-27777" sz="1350" spc="112">
                <a:latin typeface="Times New Roman"/>
                <a:cs typeface="Times New Roman"/>
              </a:rPr>
              <a:t>1</a:t>
            </a:r>
            <a:r>
              <a:rPr dirty="0" sz="1300" spc="-70">
                <a:latin typeface="Times New Roman"/>
                <a:cs typeface="Times New Roman"/>
              </a:rPr>
              <a:t>,</a:t>
            </a:r>
            <a:r>
              <a:rPr dirty="0" sz="1300" spc="-10">
                <a:latin typeface="Times New Roman"/>
                <a:cs typeface="Times New Roman"/>
              </a:rPr>
              <a:t>...</a:t>
            </a:r>
            <a:r>
              <a:rPr dirty="0" sz="1300" spc="-5">
                <a:latin typeface="Times New Roman"/>
                <a:cs typeface="Times New Roman"/>
              </a:rPr>
              <a:t>,</a:t>
            </a:r>
            <a:r>
              <a:rPr dirty="0" sz="1300" spc="-215">
                <a:latin typeface="Times New Roman"/>
                <a:cs typeface="Times New Roman"/>
              </a:rPr>
              <a:t> </a:t>
            </a:r>
            <a:r>
              <a:rPr dirty="0" sz="1300" spc="-10" i="1">
                <a:latin typeface="Times New Roman"/>
                <a:cs typeface="Times New Roman"/>
              </a:rPr>
              <a:t>X</a:t>
            </a:r>
            <a:r>
              <a:rPr dirty="0" sz="1300" spc="-140" i="1">
                <a:latin typeface="Times New Roman"/>
                <a:cs typeface="Times New Roman"/>
              </a:rPr>
              <a:t> </a:t>
            </a:r>
            <a:r>
              <a:rPr dirty="0" baseline="-27777" sz="1350" spc="30" i="1">
                <a:latin typeface="Times New Roman"/>
                <a:cs typeface="Times New Roman"/>
              </a:rPr>
              <a:t>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-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05734" y="4051071"/>
            <a:ext cx="213169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1809" algn="l"/>
                <a:tab pos="1270635" algn="l"/>
              </a:tabLst>
            </a:pPr>
            <a:r>
              <a:rPr dirty="0" sz="2200" spc="5">
                <a:latin typeface="Times New Roman"/>
                <a:cs typeface="Times New Roman"/>
              </a:rPr>
              <a:t>...	</a:t>
            </a: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95">
                <a:latin typeface="Times New Roman"/>
                <a:cs typeface="Times New Roman"/>
              </a:rPr>
              <a:t>(</a:t>
            </a:r>
            <a:r>
              <a:rPr dirty="0" sz="2200" spc="95" i="1">
                <a:latin typeface="Times New Roman"/>
                <a:cs typeface="Times New Roman"/>
              </a:rPr>
              <a:t>x </a:t>
            </a:r>
            <a:r>
              <a:rPr dirty="0" sz="2200" spc="20">
                <a:latin typeface="Times New Roman"/>
                <a:cs typeface="Times New Roman"/>
              </a:rPr>
              <a:t>,...,</a:t>
            </a:r>
            <a:r>
              <a:rPr dirty="0" sz="2200" spc="-36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0470" y="4464050"/>
            <a:ext cx="204470" cy="30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45" i="1">
                <a:latin typeface="Times New Roman"/>
                <a:cs typeface="Times New Roman"/>
              </a:rPr>
              <a:t>R</a:t>
            </a:r>
            <a:r>
              <a:rPr dirty="0" baseline="-27777" sz="1350" spc="-22" i="1">
                <a:latin typeface="Times New Roman"/>
                <a:cs typeface="Times New Roman"/>
              </a:rPr>
              <a:t>x</a:t>
            </a:r>
            <a:r>
              <a:rPr dirty="0" baseline="-49382" sz="1350" spc="15" i="1">
                <a:latin typeface="Times New Roman"/>
                <a:cs typeface="Times New Roman"/>
              </a:rPr>
              <a:t>i</a:t>
            </a:r>
            <a:endParaRPr baseline="-49382" sz="1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78841" y="3962679"/>
            <a:ext cx="822325" cy="56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2785" algn="l"/>
              </a:tabLst>
            </a:pPr>
            <a:r>
              <a:rPr dirty="0" sz="3350">
                <a:latin typeface="Symbol"/>
                <a:cs typeface="Symbol"/>
              </a:rPr>
              <a:t></a:t>
            </a:r>
            <a:r>
              <a:rPr dirty="0" sz="3350" spc="150">
                <a:latin typeface="Times New Roman"/>
                <a:cs typeface="Times New Roman"/>
              </a:rPr>
              <a:t> </a:t>
            </a:r>
            <a:r>
              <a:rPr dirty="0" sz="3350">
                <a:latin typeface="Symbol"/>
                <a:cs typeface="Symbol"/>
              </a:rPr>
              <a:t></a:t>
            </a:r>
            <a:r>
              <a:rPr dirty="0" sz="3350" spc="-5">
                <a:latin typeface="Times New Roman"/>
                <a:cs typeface="Times New Roman"/>
              </a:rPr>
              <a:t>	</a:t>
            </a:r>
            <a:r>
              <a:rPr dirty="0" sz="3350">
                <a:latin typeface="Symbol"/>
                <a:cs typeface="Symbol"/>
              </a:rPr>
              <a:t>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21733" y="4259262"/>
            <a:ext cx="95186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  <a:tab pos="856615" algn="l"/>
              </a:tabLst>
            </a:pPr>
            <a:r>
              <a:rPr dirty="0" sz="1300" spc="-10" i="1">
                <a:latin typeface="Times New Roman"/>
                <a:cs typeface="Times New Roman"/>
              </a:rPr>
              <a:t>N</a:t>
            </a:r>
            <a:r>
              <a:rPr dirty="0" sz="1300" spc="-10" i="1">
                <a:latin typeface="Times New Roman"/>
                <a:cs typeface="Times New Roman"/>
              </a:rPr>
              <a:t>	</a:t>
            </a:r>
            <a:r>
              <a:rPr dirty="0" sz="1300" spc="-5">
                <a:latin typeface="Times New Roman"/>
                <a:cs typeface="Times New Roman"/>
              </a:rPr>
              <a:t>1</a:t>
            </a:r>
            <a:r>
              <a:rPr dirty="0" sz="1300" spc="-5">
                <a:latin typeface="Times New Roman"/>
                <a:cs typeface="Times New Roman"/>
              </a:rPr>
              <a:t>	</a:t>
            </a:r>
            <a:r>
              <a:rPr dirty="0" sz="1300" spc="-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1263" y="4051071"/>
            <a:ext cx="176212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81455" algn="l"/>
              </a:tabLst>
            </a:pPr>
            <a:r>
              <a:rPr dirty="0" sz="2200" spc="-100">
                <a:latin typeface="Times New Roman"/>
                <a:cs typeface="Times New Roman"/>
              </a:rPr>
              <a:t>)</a:t>
            </a:r>
            <a:r>
              <a:rPr dirty="0" sz="2200" spc="15" i="1">
                <a:latin typeface="Times New Roman"/>
                <a:cs typeface="Times New Roman"/>
              </a:rPr>
              <a:t>dx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dx</a:t>
            </a:r>
            <a:r>
              <a:rPr dirty="0" sz="2200" spc="250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..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r>
              <a:rPr dirty="0" sz="2200" spc="15" i="1">
                <a:latin typeface="Times New Roman"/>
                <a:cs typeface="Times New Roman"/>
              </a:rPr>
              <a:t>dx</a:t>
            </a:r>
            <a:r>
              <a:rPr dirty="0" sz="2200" i="1">
                <a:latin typeface="Times New Roman"/>
                <a:cs typeface="Times New Roman"/>
              </a:rPr>
              <a:t>	</a:t>
            </a:r>
            <a:r>
              <a:rPr dirty="0" sz="2200" spc="15" i="1">
                <a:latin typeface="Times New Roman"/>
                <a:cs typeface="Times New Roman"/>
              </a:rPr>
              <a:t>dx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2000" y="4259262"/>
            <a:ext cx="70866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5775" algn="l"/>
              </a:tabLst>
            </a:pPr>
            <a:r>
              <a:rPr dirty="0" sz="1300" spc="30" i="1">
                <a:latin typeface="Times New Roman"/>
                <a:cs typeface="Times New Roman"/>
              </a:rPr>
              <a:t>i</a:t>
            </a:r>
            <a:r>
              <a:rPr dirty="0" sz="1300" spc="-105">
                <a:latin typeface="Symbol"/>
                <a:cs typeface="Symbol"/>
              </a:rPr>
              <a:t></a:t>
            </a:r>
            <a:r>
              <a:rPr dirty="0" sz="1300" spc="-5">
                <a:latin typeface="Times New Roman"/>
                <a:cs typeface="Times New Roman"/>
              </a:rPr>
              <a:t>1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25" i="1">
                <a:latin typeface="Times New Roman"/>
                <a:cs typeface="Times New Roman"/>
              </a:rPr>
              <a:t>i</a:t>
            </a:r>
            <a:r>
              <a:rPr dirty="0" sz="1300" spc="-105">
                <a:latin typeface="Symbol"/>
                <a:cs typeface="Symbol"/>
              </a:rPr>
              <a:t></a:t>
            </a:r>
            <a:r>
              <a:rPr dirty="0" sz="1300" spc="-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29607" y="4051071"/>
            <a:ext cx="57531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5">
                <a:latin typeface="Times New Roman"/>
                <a:cs typeface="Times New Roman"/>
              </a:rPr>
              <a:t>...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r>
              <a:rPr dirty="0" sz="2200" spc="15" i="1">
                <a:latin typeface="Times New Roman"/>
                <a:cs typeface="Times New Roman"/>
              </a:rPr>
              <a:t>dx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89442" y="4259262"/>
            <a:ext cx="13525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2622" y="3417951"/>
            <a:ext cx="810704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0" marR="5080" indent="-182880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Loi marginale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conjointe de N- </a:t>
            </a:r>
            <a:r>
              <a:rPr dirty="0" sz="1800" spc="-5" b="1">
                <a:latin typeface="Calibri"/>
                <a:cs typeface="Calibri"/>
              </a:rPr>
              <a:t>Vas 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spc="-10" b="1">
                <a:latin typeface="Calibri"/>
                <a:cs typeface="Calibri"/>
              </a:rPr>
              <a:t>continues, </a:t>
            </a:r>
            <a:r>
              <a:rPr dirty="0" sz="1800" spc="-5" b="1">
                <a:latin typeface="Calibri"/>
                <a:cs typeface="Calibri"/>
              </a:rPr>
              <a:t>notée  vériﬁes les propriétés suivantes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6414" y="4626851"/>
            <a:ext cx="8782685" cy="661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où </a:t>
            </a:r>
            <a:r>
              <a:rPr dirty="0" baseline="3086" sz="2700" spc="-7" i="1">
                <a:latin typeface="Times New Roman"/>
                <a:cs typeface="Times New Roman"/>
              </a:rPr>
              <a:t>R</a:t>
            </a:r>
            <a:r>
              <a:rPr dirty="0" baseline="-18518" sz="1575" spc="-7" i="1">
                <a:latin typeface="Times New Roman"/>
                <a:cs typeface="Times New Roman"/>
              </a:rPr>
              <a:t>x </a:t>
            </a:r>
            <a:r>
              <a:rPr dirty="0" sz="1800" spc="-5" b="1">
                <a:latin typeface="Calibri"/>
                <a:cs typeface="Calibri"/>
              </a:rPr>
              <a:t>est </a:t>
            </a:r>
            <a:r>
              <a:rPr dirty="0" sz="1800" b="1">
                <a:latin typeface="Calibri"/>
                <a:cs typeface="Calibri"/>
              </a:rPr>
              <a:t>l’ </a:t>
            </a:r>
            <a:r>
              <a:rPr dirty="0" sz="1800" spc="-5" b="1">
                <a:latin typeface="Calibri"/>
                <a:cs typeface="Calibri"/>
              </a:rPr>
              <a:t>ensemble </a:t>
            </a:r>
            <a:r>
              <a:rPr dirty="0" sz="1800" b="1">
                <a:latin typeface="Calibri"/>
                <a:cs typeface="Calibri"/>
              </a:rPr>
              <a:t>de tout les points dans la domaine de </a:t>
            </a:r>
            <a:r>
              <a:rPr dirty="0" sz="1800" spc="-5" b="1">
                <a:latin typeface="Calibri"/>
                <a:cs typeface="Calibri"/>
              </a:rPr>
              <a:t>(X</a:t>
            </a:r>
            <a:r>
              <a:rPr dirty="0" baseline="-20833" sz="1800" spc="-7" b="1">
                <a:latin typeface="Calibri"/>
                <a:cs typeface="Calibri"/>
              </a:rPr>
              <a:t>1</a:t>
            </a:r>
            <a:r>
              <a:rPr dirty="0" sz="1800" spc="-5" b="1">
                <a:latin typeface="Calibri"/>
                <a:cs typeface="Calibri"/>
              </a:rPr>
              <a:t>, X</a:t>
            </a:r>
            <a:r>
              <a:rPr dirty="0" baseline="-20833" sz="1800" spc="-7" b="1">
                <a:latin typeface="Calibri"/>
                <a:cs typeface="Calibri"/>
              </a:rPr>
              <a:t>2</a:t>
            </a:r>
            <a:r>
              <a:rPr dirty="0" sz="1800" spc="-5" b="1">
                <a:latin typeface="Calibri"/>
                <a:cs typeface="Calibri"/>
              </a:rPr>
              <a:t>,…,X</a:t>
            </a:r>
            <a:r>
              <a:rPr dirty="0" baseline="-20833" sz="1800" spc="-7" b="1">
                <a:latin typeface="Calibri"/>
                <a:cs typeface="Calibri"/>
              </a:rPr>
              <a:t>N </a:t>
            </a:r>
            <a:r>
              <a:rPr dirty="0" sz="1800" b="1">
                <a:latin typeface="Calibri"/>
                <a:cs typeface="Calibri"/>
              </a:rPr>
              <a:t>) pour lequel Xi =</a:t>
            </a:r>
            <a:r>
              <a:rPr dirty="0" sz="1800" spc="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x</a:t>
            </a:r>
            <a:r>
              <a:rPr dirty="0" baseline="-20833" sz="1800" b="1">
                <a:latin typeface="Calibri"/>
                <a:cs typeface="Calibri"/>
              </a:rPr>
              <a:t>i</a:t>
            </a:r>
            <a:endParaRPr baseline="-20833" sz="1800">
              <a:latin typeface="Calibri"/>
              <a:cs typeface="Calibri"/>
            </a:endParaRPr>
          </a:p>
          <a:p>
            <a:pPr marL="144145" indent="-13144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moyenne</a:t>
            </a:r>
            <a:r>
              <a:rPr dirty="0" sz="18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339" y="5239384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53911" y="5239384"/>
            <a:ext cx="156845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20" i="1">
                <a:latin typeface="Times New Roman"/>
                <a:cs typeface="Times New Roman"/>
              </a:rPr>
              <a:t>X</a:t>
            </a:r>
            <a:r>
              <a:rPr dirty="0" baseline="-27777" sz="1200" spc="7" i="1">
                <a:latin typeface="Times New Roman"/>
                <a:cs typeface="Times New Roman"/>
              </a:rPr>
              <a:t>i</a:t>
            </a:r>
            <a:endParaRPr baseline="-27777"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40838" y="5048846"/>
            <a:ext cx="13938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43330" algn="l"/>
              </a:tabLst>
            </a:pPr>
            <a:r>
              <a:rPr dirty="0" sz="1950" spc="35" i="1">
                <a:latin typeface="Times New Roman"/>
                <a:cs typeface="Times New Roman"/>
              </a:rPr>
              <a:t>E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6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-2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]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m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1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19943" y="5419509"/>
            <a:ext cx="1143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82061" y="5239384"/>
            <a:ext cx="107188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0185" algn="l"/>
                <a:tab pos="986155" algn="l"/>
              </a:tabLst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r>
              <a:rPr dirty="0" sz="1100" spc="10" i="1">
                <a:latin typeface="Times New Roman"/>
                <a:cs typeface="Times New Roman"/>
              </a:rPr>
              <a:t>	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-27777" sz="1200" spc="104">
                <a:latin typeface="Times New Roman"/>
                <a:cs typeface="Times New Roman"/>
              </a:rPr>
              <a:t>1</a:t>
            </a:r>
            <a:r>
              <a:rPr dirty="0" sz="1100" spc="-45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...</a:t>
            </a:r>
            <a:r>
              <a:rPr dirty="0" sz="1100" spc="10">
                <a:latin typeface="Times New Roman"/>
                <a:cs typeface="Times New Roman"/>
              </a:rPr>
              <a:t>,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-110" i="1">
                <a:latin typeface="Times New Roman"/>
                <a:cs typeface="Times New Roman"/>
              </a:rPr>
              <a:t> </a:t>
            </a:r>
            <a:r>
              <a:rPr dirty="0" baseline="-27777" sz="1200" spc="22" i="1">
                <a:latin typeface="Times New Roman"/>
                <a:cs typeface="Times New Roman"/>
              </a:rPr>
              <a:t>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11130" y="5239384"/>
            <a:ext cx="1225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99455" y="4972570"/>
            <a:ext cx="720090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3885" algn="l"/>
              </a:tabLst>
            </a:pPr>
            <a:r>
              <a:rPr dirty="0" sz="2950">
                <a:latin typeface="Symbol"/>
                <a:cs typeface="Symbol"/>
              </a:rPr>
              <a:t></a:t>
            </a:r>
            <a:r>
              <a:rPr dirty="0" sz="2950" spc="100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</a:t>
            </a:r>
            <a:r>
              <a:rPr dirty="0" sz="2950">
                <a:latin typeface="Times New Roman"/>
                <a:cs typeface="Times New Roman"/>
              </a:rPr>
              <a:t>	</a:t>
            </a:r>
            <a:r>
              <a:rPr dirty="0" sz="295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48192" y="5239384"/>
            <a:ext cx="9842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67370" y="5048846"/>
            <a:ext cx="300609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7830" algn="l"/>
                <a:tab pos="1298575" algn="l"/>
                <a:tab pos="2197100" algn="l"/>
              </a:tabLst>
            </a:pPr>
            <a:r>
              <a:rPr dirty="0" sz="1950" spc="5">
                <a:latin typeface="Times New Roman"/>
                <a:cs typeface="Times New Roman"/>
              </a:rPr>
              <a:t>...	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285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f	</a:t>
            </a:r>
            <a:r>
              <a:rPr dirty="0" sz="1950" spc="80">
                <a:latin typeface="Times New Roman"/>
                <a:cs typeface="Times New Roman"/>
              </a:rPr>
              <a:t>(</a:t>
            </a:r>
            <a:r>
              <a:rPr dirty="0" sz="1950" spc="80" i="1">
                <a:latin typeface="Times New Roman"/>
                <a:cs typeface="Times New Roman"/>
              </a:rPr>
              <a:t>x</a:t>
            </a:r>
            <a:r>
              <a:rPr dirty="0" sz="1950" spc="7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,...,</a:t>
            </a:r>
            <a:r>
              <a:rPr dirty="0" sz="1950" spc="-24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	</a:t>
            </a:r>
            <a:r>
              <a:rPr dirty="0" sz="1950" spc="-25">
                <a:latin typeface="Times New Roman"/>
                <a:cs typeface="Times New Roman"/>
              </a:rPr>
              <a:t>)</a:t>
            </a:r>
            <a:r>
              <a:rPr dirty="0" sz="1950" spc="-25" i="1">
                <a:latin typeface="Times New Roman"/>
                <a:cs typeface="Times New Roman"/>
              </a:rPr>
              <a:t>dx</a:t>
            </a:r>
            <a:r>
              <a:rPr dirty="0" sz="1950" spc="-55" i="1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...</a:t>
            </a:r>
            <a:r>
              <a:rPr dirty="0" sz="1950" i="1">
                <a:latin typeface="Times New Roman"/>
                <a:cs typeface="Times New Roman"/>
              </a:rPr>
              <a:t>dx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56360" y="5239384"/>
            <a:ext cx="1225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6244" y="5553659"/>
            <a:ext cx="133794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La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90413" y="5867587"/>
            <a:ext cx="660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0149" y="5670531"/>
            <a:ext cx="1010919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 i="1">
                <a:latin typeface="Times New Roman"/>
                <a:cs typeface="Times New Roman"/>
              </a:rPr>
              <a:t>V</a:t>
            </a:r>
            <a:r>
              <a:rPr dirty="0" sz="1950" spc="-29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7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22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]</a:t>
            </a:r>
            <a:r>
              <a:rPr dirty="0" sz="1950" spc="-21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225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51989" y="5672752"/>
            <a:ext cx="133350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10"/>
              </a:spcBef>
            </a:pPr>
            <a:r>
              <a:rPr dirty="0" sz="800" spc="75" i="1">
                <a:latin typeface="Times New Roman"/>
                <a:cs typeface="Times New Roman"/>
              </a:rPr>
              <a:t>X</a:t>
            </a:r>
            <a:r>
              <a:rPr dirty="0" baseline="-20833" sz="1200" spc="7" i="1">
                <a:latin typeface="Times New Roman"/>
                <a:cs typeface="Times New Roman"/>
              </a:rPr>
              <a:t>i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54183" y="5676881"/>
            <a:ext cx="16319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51692" y="5867587"/>
            <a:ext cx="5797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8155" algn="l"/>
              </a:tabLst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	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49676" y="5676881"/>
            <a:ext cx="1520825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3225" algn="l"/>
                <a:tab pos="1219835" algn="l"/>
              </a:tabLst>
            </a:pPr>
            <a:r>
              <a:rPr dirty="0" sz="1950" spc="5">
                <a:latin typeface="Times New Roman"/>
                <a:cs typeface="Times New Roman"/>
              </a:rPr>
              <a:t>...	</a:t>
            </a:r>
            <a:r>
              <a:rPr dirty="0" sz="1950" spc="80">
                <a:latin typeface="Times New Roman"/>
                <a:cs typeface="Times New Roman"/>
              </a:rPr>
              <a:t>(</a:t>
            </a:r>
            <a:r>
              <a:rPr dirty="0" sz="1950" spc="80" i="1">
                <a:latin typeface="Times New Roman"/>
                <a:cs typeface="Times New Roman"/>
              </a:rPr>
              <a:t>x</a:t>
            </a:r>
            <a:r>
              <a:rPr dirty="0" sz="1950" spc="30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</a:t>
            </a:r>
            <a:r>
              <a:rPr dirty="0" sz="1950" spc="-18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m	</a:t>
            </a:r>
            <a:r>
              <a:rPr dirty="0" sz="1950" spc="40">
                <a:latin typeface="Times New Roman"/>
                <a:cs typeface="Times New Roman"/>
              </a:rPr>
              <a:t>)</a:t>
            </a:r>
            <a:r>
              <a:rPr dirty="0" baseline="45454" sz="1650" spc="60">
                <a:latin typeface="Times New Roman"/>
                <a:cs typeface="Times New Roman"/>
              </a:rPr>
              <a:t>2</a:t>
            </a:r>
            <a:r>
              <a:rPr dirty="0" baseline="45454" sz="1650" spc="-187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f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71999" y="5867587"/>
            <a:ext cx="874394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88670" algn="l"/>
              </a:tabLst>
            </a:pP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-27777" sz="1200" spc="104">
                <a:latin typeface="Times New Roman"/>
                <a:cs typeface="Times New Roman"/>
              </a:rPr>
              <a:t>1</a:t>
            </a:r>
            <a:r>
              <a:rPr dirty="0" sz="1100" spc="-45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...</a:t>
            </a:r>
            <a:r>
              <a:rPr dirty="0" sz="1100" spc="10">
                <a:latin typeface="Times New Roman"/>
                <a:cs typeface="Times New Roman"/>
              </a:rPr>
              <a:t>,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-110" i="1">
                <a:latin typeface="Times New Roman"/>
                <a:cs typeface="Times New Roman"/>
              </a:rPr>
              <a:t> </a:t>
            </a:r>
            <a:r>
              <a:rPr dirty="0" baseline="-27777" sz="1200" spc="22" i="1">
                <a:latin typeface="Times New Roman"/>
                <a:cs typeface="Times New Roman"/>
              </a:rPr>
              <a:t>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81814" y="5600708"/>
            <a:ext cx="72009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29"/>
              </a:lnSpc>
              <a:tabLst>
                <a:tab pos="603885" algn="l"/>
              </a:tabLst>
            </a:pPr>
            <a:r>
              <a:rPr dirty="0" sz="2950">
                <a:latin typeface="Symbol"/>
                <a:cs typeface="Symbol"/>
              </a:rPr>
              <a:t></a:t>
            </a:r>
            <a:r>
              <a:rPr dirty="0" sz="2950" spc="100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</a:t>
            </a:r>
            <a:r>
              <a:rPr dirty="0" sz="2950">
                <a:latin typeface="Times New Roman"/>
                <a:cs typeface="Times New Roman"/>
              </a:rPr>
              <a:t>	</a:t>
            </a:r>
            <a:r>
              <a:rPr dirty="0" sz="2950">
                <a:latin typeface="Symbol"/>
                <a:cs typeface="Symbol"/>
              </a:rPr>
              <a:t></a:t>
            </a:r>
            <a:endParaRPr sz="2950">
              <a:latin typeface="Symbol"/>
              <a:cs typeface="Symbol"/>
            </a:endParaRPr>
          </a:p>
          <a:p>
            <a:pPr marL="233045">
              <a:lnSpc>
                <a:spcPts val="1310"/>
              </a:lnSpc>
            </a:pPr>
            <a:r>
              <a:rPr dirty="0" sz="1100" spc="2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45968" y="5676881"/>
            <a:ext cx="1718945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0590" algn="l"/>
              </a:tabLst>
            </a:pPr>
            <a:r>
              <a:rPr dirty="0" sz="1950" spc="80">
                <a:latin typeface="Times New Roman"/>
                <a:cs typeface="Times New Roman"/>
              </a:rPr>
              <a:t>(</a:t>
            </a:r>
            <a:r>
              <a:rPr dirty="0" sz="1950" spc="80" i="1">
                <a:latin typeface="Times New Roman"/>
                <a:cs typeface="Times New Roman"/>
              </a:rPr>
              <a:t>x</a:t>
            </a:r>
            <a:r>
              <a:rPr dirty="0" sz="1950" spc="7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,...,</a:t>
            </a:r>
            <a:r>
              <a:rPr dirty="0" sz="1950" spc="-240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x	</a:t>
            </a:r>
            <a:r>
              <a:rPr dirty="0" sz="1950" spc="-25">
                <a:latin typeface="Times New Roman"/>
                <a:cs typeface="Times New Roman"/>
              </a:rPr>
              <a:t>)</a:t>
            </a:r>
            <a:r>
              <a:rPr dirty="0" sz="1950" spc="-25" i="1">
                <a:latin typeface="Times New Roman"/>
                <a:cs typeface="Times New Roman"/>
              </a:rPr>
              <a:t>dx</a:t>
            </a:r>
            <a:r>
              <a:rPr dirty="0" sz="1950" spc="-55" i="1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...</a:t>
            </a:r>
            <a:r>
              <a:rPr dirty="0" sz="1950" i="1">
                <a:latin typeface="Times New Roman"/>
                <a:cs typeface="Times New Roman"/>
              </a:rPr>
              <a:t>dx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03216" y="5867587"/>
            <a:ext cx="106743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9580" algn="l"/>
                <a:tab pos="95758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Times New Roman"/>
                <a:cs typeface="Times New Roman"/>
              </a:rPr>
              <a:t>1</a:t>
            </a:r>
            <a:r>
              <a:rPr dirty="0" sz="1100" spc="20">
                <a:latin typeface="Times New Roman"/>
                <a:cs typeface="Times New Roman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60413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VIII.Loi de probabilité</a:t>
            </a:r>
            <a:r>
              <a:rPr dirty="0" spc="-100"/>
              <a:t> </a:t>
            </a:r>
            <a:r>
              <a:rPr dirty="0"/>
              <a:t>conditionnelle 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748" y="1171841"/>
            <a:ext cx="8411210" cy="836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buClr>
                <a:srgbClr val="FF0000"/>
              </a:buClr>
              <a:buFont typeface="Arial"/>
              <a:buChar char="•"/>
              <a:tabLst>
                <a:tab pos="144780" algn="l"/>
              </a:tabLst>
            </a:pPr>
            <a:r>
              <a:rPr dirty="0" sz="1800">
                <a:latin typeface="Calibri"/>
                <a:cs typeface="Calibri"/>
              </a:rPr>
              <a:t>Dans une expérience aléatoire, si </a:t>
            </a:r>
            <a:r>
              <a:rPr dirty="0" sz="1800" spc="-5">
                <a:latin typeface="Calibri"/>
                <a:cs typeface="Calibri"/>
              </a:rPr>
              <a:t>l’observation </a:t>
            </a:r>
            <a:r>
              <a:rPr dirty="0" sz="1800">
                <a:latin typeface="Calibri"/>
                <a:cs typeface="Calibri"/>
              </a:rPr>
              <a:t>d’une VA Y porte de </a:t>
            </a:r>
            <a:r>
              <a:rPr dirty="0" sz="1800" spc="-5">
                <a:latin typeface="Calibri"/>
                <a:cs typeface="Calibri"/>
              </a:rPr>
              <a:t>l’information </a:t>
            </a:r>
            <a:r>
              <a:rPr dirty="0" sz="1800">
                <a:latin typeface="Calibri"/>
                <a:cs typeface="Calibri"/>
              </a:rPr>
              <a:t>sur une  deuxième VA X, alors on peut déﬁnir une loi de probabilité dite loi de probabilité  </a:t>
            </a:r>
            <a:r>
              <a:rPr dirty="0" sz="1800" spc="-5">
                <a:latin typeface="Calibri"/>
                <a:cs typeface="Calibri"/>
              </a:rPr>
              <a:t>conditionnelle </a:t>
            </a:r>
            <a:r>
              <a:rPr dirty="0" sz="1800">
                <a:latin typeface="Calibri"/>
                <a:cs typeface="Calibri"/>
              </a:rPr>
              <a:t>décrivant la </a:t>
            </a:r>
            <a:r>
              <a:rPr dirty="0" sz="1800" spc="-5">
                <a:latin typeface="Calibri"/>
                <a:cs typeface="Calibri"/>
              </a:rPr>
              <a:t>distribution </a:t>
            </a:r>
            <a:r>
              <a:rPr dirty="0" sz="1800">
                <a:latin typeface="Calibri"/>
                <a:cs typeface="Calibri"/>
              </a:rPr>
              <a:t>de X sachant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3385" y="3076822"/>
            <a:ext cx="1106170" cy="0"/>
          </a:xfrm>
          <a:custGeom>
            <a:avLst/>
            <a:gdLst/>
            <a:ahLst/>
            <a:cxnLst/>
            <a:rect l="l" t="t" r="r" b="b"/>
            <a:pathLst>
              <a:path w="1106170" h="0">
                <a:moveTo>
                  <a:pt x="0" y="0"/>
                </a:moveTo>
                <a:lnTo>
                  <a:pt x="1106178" y="0"/>
                </a:lnTo>
              </a:path>
            </a:pathLst>
          </a:custGeom>
          <a:ln w="14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1893" y="3061928"/>
            <a:ext cx="3124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Times New Roman"/>
                <a:cs typeface="Times New Roman"/>
              </a:rPr>
              <a:t>/</a:t>
            </a:r>
            <a:r>
              <a:rPr dirty="0" sz="1250" spc="-21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71523" y="3061928"/>
            <a:ext cx="11683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8961" y="3089547"/>
            <a:ext cx="64897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0" i="1">
                <a:latin typeface="Times New Roman"/>
                <a:cs typeface="Times New Roman"/>
              </a:rPr>
              <a:t>P 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1492" y="2789015"/>
            <a:ext cx="312864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35175">
              <a:lnSpc>
                <a:spcPct val="61800"/>
              </a:lnSpc>
              <a:tabLst>
                <a:tab pos="478790" algn="l"/>
                <a:tab pos="2188845" algn="l"/>
                <a:tab pos="2506980" algn="l"/>
              </a:tabLst>
            </a:pPr>
            <a:r>
              <a:rPr dirty="0" sz="2200" spc="20" i="1">
                <a:latin typeface="Times New Roman"/>
                <a:cs typeface="Times New Roman"/>
              </a:rPr>
              <a:t>P	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P	</a:t>
            </a:r>
            <a:r>
              <a:rPr dirty="0" sz="2200" spc="10">
                <a:latin typeface="Times New Roman"/>
                <a:cs typeface="Times New Roman"/>
              </a:rPr>
              <a:t>( </a:t>
            </a:r>
            <a:r>
              <a:rPr dirty="0" sz="2200" spc="20" i="1">
                <a:latin typeface="Times New Roman"/>
                <a:cs typeface="Times New Roman"/>
              </a:rPr>
              <a:t>X </a:t>
            </a:r>
            <a:r>
              <a:rPr dirty="0" sz="2200" spc="10">
                <a:latin typeface="Times New Roman"/>
                <a:cs typeface="Times New Roman"/>
              </a:rPr>
              <a:t>/ </a:t>
            </a:r>
            <a:r>
              <a:rPr dirty="0" sz="2200" spc="20" i="1">
                <a:latin typeface="Times New Roman"/>
                <a:cs typeface="Times New Roman"/>
              </a:rPr>
              <a:t>Y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	</a:t>
            </a:r>
            <a:r>
              <a:rPr dirty="0" baseline="46666" sz="1875" spc="37" i="1">
                <a:latin typeface="Times New Roman"/>
                <a:cs typeface="Times New Roman"/>
              </a:rPr>
              <a:t>X</a:t>
            </a:r>
            <a:r>
              <a:rPr dirty="0" baseline="46666" sz="1875" spc="-195" i="1">
                <a:latin typeface="Times New Roman"/>
                <a:cs typeface="Times New Roman"/>
              </a:rPr>
              <a:t> </a:t>
            </a:r>
            <a:r>
              <a:rPr dirty="0" baseline="46666" sz="1875">
                <a:latin typeface="Times New Roman"/>
                <a:cs typeface="Times New Roman"/>
              </a:rPr>
              <a:t>,</a:t>
            </a:r>
            <a:r>
              <a:rPr dirty="0" baseline="46666" sz="1875" i="1">
                <a:latin typeface="Times New Roman"/>
                <a:cs typeface="Times New Roman"/>
              </a:rPr>
              <a:t>Y</a:t>
            </a:r>
            <a:endParaRPr baseline="46666" sz="1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490" y="2868260"/>
            <a:ext cx="10737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0" i="1">
                <a:latin typeface="Times New Roman"/>
                <a:cs typeface="Times New Roman"/>
              </a:rPr>
              <a:t>P </a:t>
            </a:r>
            <a:r>
              <a:rPr dirty="0" sz="2200" spc="10">
                <a:latin typeface="Times New Roman"/>
                <a:cs typeface="Times New Roman"/>
              </a:rPr>
              <a:t>(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3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</a:t>
            </a:r>
            <a:r>
              <a:rPr dirty="0" sz="2200" spc="15">
                <a:latin typeface="Times New Roman"/>
                <a:cs typeface="Times New Roman"/>
              </a:rPr>
              <a:t> 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37" y="2337828"/>
            <a:ext cx="882840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</a:t>
            </a:r>
            <a:r>
              <a:rPr dirty="0" sz="1800" spc="-5" b="1">
                <a:latin typeface="Calibri"/>
                <a:cs typeface="Calibri"/>
              </a:rPr>
              <a:t>conditionnelle </a:t>
            </a:r>
            <a:r>
              <a:rPr dirty="0" sz="1800" b="1">
                <a:latin typeface="Calibri"/>
                <a:cs typeface="Calibri"/>
              </a:rPr>
              <a:t>d’une VA discrète X sachant la VA discrète  Y=y est déﬁnie par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39" y="3283244"/>
            <a:ext cx="5494655" cy="55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116713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loi de probabilité vériﬁe les propriétés suivantes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5247" y="4147766"/>
            <a:ext cx="3355975" cy="161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75">
                <a:latin typeface="Times New Roman"/>
                <a:cs typeface="Times New Roman"/>
              </a:rPr>
              <a:t>1)</a:t>
            </a:r>
            <a:r>
              <a:rPr dirty="0" sz="2300" spc="-75" i="1">
                <a:latin typeface="Times New Roman"/>
                <a:cs typeface="Times New Roman"/>
              </a:rPr>
              <a:t>P</a:t>
            </a:r>
            <a:r>
              <a:rPr dirty="0" baseline="-25641" sz="1950" spc="-112" i="1">
                <a:latin typeface="Times New Roman"/>
                <a:cs typeface="Times New Roman"/>
              </a:rPr>
              <a:t>X</a:t>
            </a:r>
            <a:r>
              <a:rPr dirty="0" baseline="-25641" sz="1950" spc="-52" i="1">
                <a:latin typeface="Times New Roman"/>
                <a:cs typeface="Times New Roman"/>
              </a:rPr>
              <a:t> </a:t>
            </a:r>
            <a:r>
              <a:rPr dirty="0" baseline="-25641" sz="1950" spc="7">
                <a:latin typeface="Times New Roman"/>
                <a:cs typeface="Times New Roman"/>
              </a:rPr>
              <a:t>/</a:t>
            </a:r>
            <a:r>
              <a:rPr dirty="0" baseline="-25641" sz="1950" spc="-142">
                <a:latin typeface="Times New Roman"/>
                <a:cs typeface="Times New Roman"/>
              </a:rPr>
              <a:t> </a:t>
            </a:r>
            <a:r>
              <a:rPr dirty="0" baseline="-25641" sz="1950" spc="15" i="1">
                <a:latin typeface="Times New Roman"/>
                <a:cs typeface="Times New Roman"/>
              </a:rPr>
              <a:t>y</a:t>
            </a:r>
            <a:r>
              <a:rPr dirty="0" baseline="-25641" sz="1950" spc="-232" i="1">
                <a:latin typeface="Times New Roman"/>
                <a:cs typeface="Times New Roman"/>
              </a:rPr>
              <a:t> </a:t>
            </a:r>
            <a:r>
              <a:rPr dirty="0" sz="2300" spc="70">
                <a:latin typeface="Times New Roman"/>
                <a:cs typeface="Times New Roman"/>
              </a:rPr>
              <a:t>(</a:t>
            </a:r>
            <a:r>
              <a:rPr dirty="0" sz="2300" spc="70" i="1">
                <a:latin typeface="Times New Roman"/>
                <a:cs typeface="Times New Roman"/>
              </a:rPr>
              <a:t>x</a:t>
            </a:r>
            <a:r>
              <a:rPr dirty="0" sz="2300" spc="70">
                <a:latin typeface="Times New Roman"/>
                <a:cs typeface="Times New Roman"/>
              </a:rPr>
              <a:t>)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</a:t>
            </a:r>
            <a:r>
              <a:rPr dirty="0" sz="2300" spc="-1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30"/>
              </a:spcBef>
            </a:pPr>
            <a:r>
              <a:rPr dirty="0" sz="2300" spc="5">
                <a:latin typeface="Times New Roman"/>
                <a:cs typeface="Times New Roman"/>
              </a:rPr>
              <a:t>2)</a:t>
            </a:r>
            <a:r>
              <a:rPr dirty="0" baseline="-8856" sz="5175" spc="7">
                <a:latin typeface="Symbol"/>
                <a:cs typeface="Symbol"/>
              </a:rPr>
              <a:t></a:t>
            </a:r>
            <a:r>
              <a:rPr dirty="0" baseline="-8856" sz="5175" spc="-750">
                <a:latin typeface="Times New Roman"/>
                <a:cs typeface="Times New Roman"/>
              </a:rPr>
              <a:t> </a:t>
            </a:r>
            <a:r>
              <a:rPr dirty="0" sz="2300" spc="-130" i="1">
                <a:latin typeface="Times New Roman"/>
                <a:cs typeface="Times New Roman"/>
              </a:rPr>
              <a:t>P</a:t>
            </a:r>
            <a:r>
              <a:rPr dirty="0" baseline="-25641" sz="1950" spc="-195" i="1">
                <a:latin typeface="Times New Roman"/>
                <a:cs typeface="Times New Roman"/>
              </a:rPr>
              <a:t>X</a:t>
            </a:r>
            <a:r>
              <a:rPr dirty="0" baseline="-25641" sz="1950" spc="-44" i="1">
                <a:latin typeface="Times New Roman"/>
                <a:cs typeface="Times New Roman"/>
              </a:rPr>
              <a:t> </a:t>
            </a:r>
            <a:r>
              <a:rPr dirty="0" baseline="-25641" sz="1950" spc="7">
                <a:latin typeface="Times New Roman"/>
                <a:cs typeface="Times New Roman"/>
              </a:rPr>
              <a:t>/</a:t>
            </a:r>
            <a:r>
              <a:rPr dirty="0" baseline="-25641" sz="1950" spc="-135">
                <a:latin typeface="Times New Roman"/>
                <a:cs typeface="Times New Roman"/>
              </a:rPr>
              <a:t> </a:t>
            </a:r>
            <a:r>
              <a:rPr dirty="0" baseline="-25641" sz="1950" spc="15" i="1">
                <a:latin typeface="Times New Roman"/>
                <a:cs typeface="Times New Roman"/>
              </a:rPr>
              <a:t>y</a:t>
            </a:r>
            <a:r>
              <a:rPr dirty="0" baseline="-25641" sz="1950" spc="-232" i="1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(</a:t>
            </a:r>
            <a:r>
              <a:rPr dirty="0" sz="2300" spc="10" i="1">
                <a:latin typeface="Times New Roman"/>
                <a:cs typeface="Times New Roman"/>
              </a:rPr>
              <a:t>x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3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90"/>
              </a:spcBef>
            </a:pPr>
            <a:r>
              <a:rPr dirty="0" sz="1300" spc="5" i="1">
                <a:latin typeface="Times New Roman"/>
                <a:cs typeface="Times New Roman"/>
              </a:rPr>
              <a:t>R</a:t>
            </a:r>
            <a:r>
              <a:rPr dirty="0" baseline="-20467" sz="1425" spc="7" i="1">
                <a:latin typeface="Times New Roman"/>
                <a:cs typeface="Times New Roman"/>
              </a:rPr>
              <a:t>x</a:t>
            </a:r>
            <a:endParaRPr baseline="-20467" sz="1425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710"/>
              </a:spcBef>
            </a:pPr>
            <a:r>
              <a:rPr dirty="0" sz="2300" spc="30">
                <a:latin typeface="Times New Roman"/>
                <a:cs typeface="Times New Roman"/>
              </a:rPr>
              <a:t>3)</a:t>
            </a:r>
            <a:r>
              <a:rPr dirty="0" sz="2300" spc="30" i="1">
                <a:latin typeface="Times New Roman"/>
                <a:cs typeface="Times New Roman"/>
              </a:rPr>
              <a:t>P</a:t>
            </a:r>
            <a:r>
              <a:rPr dirty="0" sz="2300" spc="30">
                <a:latin typeface="Times New Roman"/>
                <a:cs typeface="Times New Roman"/>
              </a:rPr>
              <a:t>( </a:t>
            </a:r>
            <a:r>
              <a:rPr dirty="0" sz="2300" i="1">
                <a:latin typeface="Times New Roman"/>
                <a:cs typeface="Times New Roman"/>
              </a:rPr>
              <a:t>X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x </a:t>
            </a:r>
            <a:r>
              <a:rPr dirty="0" sz="2300">
                <a:latin typeface="Times New Roman"/>
                <a:cs typeface="Times New Roman"/>
              </a:rPr>
              <a:t>/ </a:t>
            </a:r>
            <a:r>
              <a:rPr dirty="0" sz="2300" i="1">
                <a:latin typeface="Times New Roman"/>
                <a:cs typeface="Times New Roman"/>
              </a:rPr>
              <a:t>Y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45" i="1">
                <a:latin typeface="Times New Roman"/>
                <a:cs typeface="Times New Roman"/>
              </a:rPr>
              <a:t>y</a:t>
            </a:r>
            <a:r>
              <a:rPr dirty="0" sz="2300" spc="45">
                <a:latin typeface="Times New Roman"/>
                <a:cs typeface="Times New Roman"/>
              </a:rPr>
              <a:t>)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125" i="1">
                <a:latin typeface="Times New Roman"/>
                <a:cs typeface="Times New Roman"/>
              </a:rPr>
              <a:t>P</a:t>
            </a:r>
            <a:r>
              <a:rPr dirty="0" baseline="-25641" sz="1950" spc="-187" i="1">
                <a:latin typeface="Times New Roman"/>
                <a:cs typeface="Times New Roman"/>
              </a:rPr>
              <a:t>X </a:t>
            </a:r>
            <a:r>
              <a:rPr dirty="0" baseline="-25641" sz="1950" spc="7">
                <a:latin typeface="Times New Roman"/>
                <a:cs typeface="Times New Roman"/>
              </a:rPr>
              <a:t>/ </a:t>
            </a:r>
            <a:r>
              <a:rPr dirty="0" baseline="-25641" sz="1950" spc="15" i="1">
                <a:latin typeface="Times New Roman"/>
                <a:cs typeface="Times New Roman"/>
              </a:rPr>
              <a:t>y</a:t>
            </a:r>
            <a:r>
              <a:rPr dirty="0" baseline="-25641" sz="1950" spc="-345" i="1">
                <a:latin typeface="Times New Roman"/>
                <a:cs typeface="Times New Roman"/>
              </a:rPr>
              <a:t> </a:t>
            </a:r>
            <a:r>
              <a:rPr dirty="0" sz="2300" spc="70">
                <a:latin typeface="Times New Roman"/>
                <a:cs typeface="Times New Roman"/>
              </a:rPr>
              <a:t>(</a:t>
            </a:r>
            <a:r>
              <a:rPr dirty="0" sz="2300" spc="70" i="1">
                <a:latin typeface="Times New Roman"/>
                <a:cs typeface="Times New Roman"/>
              </a:rPr>
              <a:t>x</a:t>
            </a:r>
            <a:r>
              <a:rPr dirty="0" sz="2300" spc="7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60413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 marR="5080" indent="-106045">
              <a:lnSpc>
                <a:spcPct val="100000"/>
              </a:lnSpc>
            </a:pPr>
            <a:r>
              <a:rPr dirty="0"/>
              <a:t>VIII.Loi de probabilité</a:t>
            </a:r>
            <a:r>
              <a:rPr dirty="0" spc="-100"/>
              <a:t> </a:t>
            </a:r>
            <a:r>
              <a:rPr dirty="0"/>
              <a:t>conditionnelle 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3385" y="2212727"/>
            <a:ext cx="1106170" cy="0"/>
          </a:xfrm>
          <a:custGeom>
            <a:avLst/>
            <a:gdLst/>
            <a:ahLst/>
            <a:cxnLst/>
            <a:rect l="l" t="t" r="r" b="b"/>
            <a:pathLst>
              <a:path w="1106170" h="0">
                <a:moveTo>
                  <a:pt x="0" y="0"/>
                </a:moveTo>
                <a:lnTo>
                  <a:pt x="1106178" y="0"/>
                </a:lnTo>
              </a:path>
            </a:pathLst>
          </a:custGeom>
          <a:ln w="14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01893" y="2197833"/>
            <a:ext cx="31242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Times New Roman"/>
                <a:cs typeface="Times New Roman"/>
              </a:rPr>
              <a:t>/</a:t>
            </a:r>
            <a:r>
              <a:rPr dirty="0" sz="1250" spc="-21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1523" y="2197833"/>
            <a:ext cx="11683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198" y="2419149"/>
            <a:ext cx="11683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8961" y="2225452"/>
            <a:ext cx="64897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0" i="1">
                <a:latin typeface="Times New Roman"/>
                <a:cs typeface="Times New Roman"/>
              </a:rPr>
              <a:t>P 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1492" y="1924919"/>
            <a:ext cx="312864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035175">
              <a:lnSpc>
                <a:spcPct val="61800"/>
              </a:lnSpc>
              <a:tabLst>
                <a:tab pos="478790" algn="l"/>
                <a:tab pos="2188845" algn="l"/>
                <a:tab pos="2506980" algn="l"/>
              </a:tabLst>
            </a:pPr>
            <a:r>
              <a:rPr dirty="0" sz="2200" spc="20" i="1">
                <a:latin typeface="Times New Roman"/>
                <a:cs typeface="Times New Roman"/>
              </a:rPr>
              <a:t>P	</a:t>
            </a:r>
            <a:r>
              <a:rPr dirty="0" sz="2200" spc="70">
                <a:latin typeface="Times New Roman"/>
                <a:cs typeface="Times New Roman"/>
              </a:rPr>
              <a:t>(</a:t>
            </a:r>
            <a:r>
              <a:rPr dirty="0" sz="2200" spc="70" i="1">
                <a:latin typeface="Times New Roman"/>
                <a:cs typeface="Times New Roman"/>
              </a:rPr>
              <a:t>x</a:t>
            </a:r>
            <a:r>
              <a:rPr dirty="0" sz="2200" spc="70">
                <a:latin typeface="Times New Roman"/>
                <a:cs typeface="Times New Roman"/>
              </a:rPr>
              <a:t>,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20" i="1">
                <a:latin typeface="Times New Roman"/>
                <a:cs typeface="Times New Roman"/>
              </a:rPr>
              <a:t>P	</a:t>
            </a:r>
            <a:r>
              <a:rPr dirty="0" sz="2200" spc="10">
                <a:latin typeface="Times New Roman"/>
                <a:cs typeface="Times New Roman"/>
              </a:rPr>
              <a:t>( </a:t>
            </a:r>
            <a:r>
              <a:rPr dirty="0" sz="2200" spc="20" i="1">
                <a:latin typeface="Times New Roman"/>
                <a:cs typeface="Times New Roman"/>
              </a:rPr>
              <a:t>X </a:t>
            </a:r>
            <a:r>
              <a:rPr dirty="0" sz="2200" spc="10">
                <a:latin typeface="Times New Roman"/>
                <a:cs typeface="Times New Roman"/>
              </a:rPr>
              <a:t>/ </a:t>
            </a:r>
            <a:r>
              <a:rPr dirty="0" sz="2200" spc="20" i="1">
                <a:latin typeface="Times New Roman"/>
                <a:cs typeface="Times New Roman"/>
              </a:rPr>
              <a:t>Y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5">
                <a:latin typeface="Times New Roman"/>
                <a:cs typeface="Times New Roman"/>
              </a:rPr>
              <a:t>	</a:t>
            </a:r>
            <a:r>
              <a:rPr dirty="0" baseline="46666" sz="1875" spc="37" i="1">
                <a:latin typeface="Times New Roman"/>
                <a:cs typeface="Times New Roman"/>
              </a:rPr>
              <a:t>X</a:t>
            </a:r>
            <a:r>
              <a:rPr dirty="0" baseline="46666" sz="1875" spc="-195" i="1">
                <a:latin typeface="Times New Roman"/>
                <a:cs typeface="Times New Roman"/>
              </a:rPr>
              <a:t> </a:t>
            </a:r>
            <a:r>
              <a:rPr dirty="0" baseline="46666" sz="1875">
                <a:latin typeface="Times New Roman"/>
                <a:cs typeface="Times New Roman"/>
              </a:rPr>
              <a:t>,</a:t>
            </a:r>
            <a:r>
              <a:rPr dirty="0" baseline="46666" sz="1875" i="1">
                <a:latin typeface="Times New Roman"/>
                <a:cs typeface="Times New Roman"/>
              </a:rPr>
              <a:t>Y</a:t>
            </a:r>
            <a:endParaRPr baseline="46666" sz="1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2490" y="2004165"/>
            <a:ext cx="10737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0" i="1">
                <a:latin typeface="Times New Roman"/>
                <a:cs typeface="Times New Roman"/>
              </a:rPr>
              <a:t>P </a:t>
            </a:r>
            <a:r>
              <a:rPr dirty="0" sz="2200" spc="10">
                <a:latin typeface="Times New Roman"/>
                <a:cs typeface="Times New Roman"/>
              </a:rPr>
              <a:t>( </a:t>
            </a:r>
            <a:r>
              <a:rPr dirty="0" sz="2200" spc="55" i="1">
                <a:latin typeface="Times New Roman"/>
                <a:cs typeface="Times New Roman"/>
              </a:rPr>
              <a:t>y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3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</a:t>
            </a:r>
            <a:r>
              <a:rPr dirty="0" sz="2200" spc="15">
                <a:latin typeface="Times New Roman"/>
                <a:cs typeface="Times New Roman"/>
              </a:rPr>
              <a:t> 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37" y="1113701"/>
            <a:ext cx="882840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</a:t>
            </a:r>
            <a:r>
              <a:rPr dirty="0" sz="1800" spc="-5" b="1">
                <a:latin typeface="Calibri"/>
                <a:cs typeface="Calibri"/>
              </a:rPr>
              <a:t>conditionnelle </a:t>
            </a:r>
            <a:r>
              <a:rPr dirty="0" sz="1800" b="1">
                <a:latin typeface="Calibri"/>
                <a:cs typeface="Calibri"/>
              </a:rPr>
              <a:t>d’une VA discrète X sachant la VA discrète  Y=y est déﬁnie par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6017" y="3212973"/>
            <a:ext cx="4417974" cy="329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47251" y="4188097"/>
            <a:ext cx="113157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 i="1">
                <a:latin typeface="Times New Roman"/>
                <a:cs typeface="Times New Roman"/>
              </a:rPr>
              <a:t>P</a:t>
            </a:r>
            <a:r>
              <a:rPr dirty="0" baseline="-25462" sz="1800" spc="-89" i="1">
                <a:latin typeface="Times New Roman"/>
                <a:cs typeface="Times New Roman"/>
              </a:rPr>
              <a:t>X </a:t>
            </a:r>
            <a:r>
              <a:rPr dirty="0" baseline="-25462" sz="1800" spc="30">
                <a:latin typeface="Times New Roman"/>
                <a:cs typeface="Times New Roman"/>
              </a:rPr>
              <a:t>,</a:t>
            </a:r>
            <a:r>
              <a:rPr dirty="0" baseline="-25462" sz="1800" spc="30" i="1">
                <a:latin typeface="Times New Roman"/>
                <a:cs typeface="Times New Roman"/>
              </a:rPr>
              <a:t>Y </a:t>
            </a:r>
            <a:r>
              <a:rPr dirty="0" sz="2150" spc="114">
                <a:latin typeface="Times New Roman"/>
                <a:cs typeface="Times New Roman"/>
              </a:rPr>
              <a:t>(</a:t>
            </a:r>
            <a:r>
              <a:rPr dirty="0" sz="2150" spc="114" i="1">
                <a:latin typeface="Times New Roman"/>
                <a:cs typeface="Times New Roman"/>
              </a:rPr>
              <a:t>x</a:t>
            </a:r>
            <a:r>
              <a:rPr dirty="0" sz="2150" spc="114">
                <a:latin typeface="Times New Roman"/>
                <a:cs typeface="Times New Roman"/>
              </a:rPr>
              <a:t>,</a:t>
            </a:r>
            <a:r>
              <a:rPr dirty="0" sz="2150" spc="-145">
                <a:latin typeface="Times New Roman"/>
                <a:cs typeface="Times New Roman"/>
              </a:rPr>
              <a:t> </a:t>
            </a:r>
            <a:r>
              <a:rPr dirty="0" sz="2150" spc="105" i="1">
                <a:latin typeface="Times New Roman"/>
                <a:cs typeface="Times New Roman"/>
              </a:rPr>
              <a:t>y</a:t>
            </a:r>
            <a:r>
              <a:rPr dirty="0" sz="2150" spc="10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235" y="3919537"/>
            <a:ext cx="41592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558ED5"/>
                </a:solidFill>
                <a:latin typeface="Calibri"/>
                <a:cs typeface="Calibri"/>
              </a:rPr>
              <a:t>Ex.</a:t>
            </a:r>
            <a:r>
              <a:rPr dirty="0" sz="1800" spc="-105" b="1">
                <a:solidFill>
                  <a:srgbClr val="558ED5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558ED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2025" y="4075326"/>
            <a:ext cx="709295" cy="0"/>
          </a:xfrm>
          <a:custGeom>
            <a:avLst/>
            <a:gdLst/>
            <a:ahLst/>
            <a:cxnLst/>
            <a:rect l="l" t="t" r="r" b="b"/>
            <a:pathLst>
              <a:path w="709295" h="0">
                <a:moveTo>
                  <a:pt x="0" y="0"/>
                </a:moveTo>
                <a:lnTo>
                  <a:pt x="709182" y="0"/>
                </a:lnTo>
              </a:path>
            </a:pathLst>
          </a:custGeom>
          <a:ln w="83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02443" y="4084712"/>
            <a:ext cx="49085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0.2916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3"/>
              </a:rPr>
              <a:t>ahmad.karfoul@univ-rennes1.fr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28883" y="4335860"/>
            <a:ext cx="493395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04">
              <a:lnSpc>
                <a:spcPct val="100000"/>
              </a:lnSpc>
            </a:pPr>
            <a:r>
              <a:rPr dirty="0" sz="1300" spc="10" u="sng">
                <a:latin typeface="Times New Roman"/>
                <a:cs typeface="Times New Roman"/>
              </a:rPr>
              <a:t>0.2333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300" spc="10">
                <a:latin typeface="Times New Roman"/>
                <a:cs typeface="Times New Roman"/>
              </a:rPr>
              <a:t>0.2916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0952" y="3845891"/>
            <a:ext cx="19291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dirty="0" sz="1300" spc="50" i="1" u="sng">
                <a:latin typeface="Times New Roman"/>
                <a:cs typeface="Times New Roman"/>
              </a:rPr>
              <a:t>P</a:t>
            </a:r>
            <a:r>
              <a:rPr dirty="0" sz="1300" spc="-40" u="sng">
                <a:latin typeface="Times New Roman"/>
                <a:cs typeface="Times New Roman"/>
              </a:rPr>
              <a:t>(</a:t>
            </a:r>
            <a:r>
              <a:rPr dirty="0" sz="1300" spc="15" i="1" u="sng">
                <a:latin typeface="Times New Roman"/>
                <a:cs typeface="Times New Roman"/>
              </a:rPr>
              <a:t>Y</a:t>
            </a:r>
            <a:r>
              <a:rPr dirty="0" sz="1300" spc="105" i="1" u="sng">
                <a:latin typeface="Times New Roman"/>
                <a:cs typeface="Times New Roman"/>
              </a:rPr>
              <a:t> </a:t>
            </a:r>
            <a:r>
              <a:rPr dirty="0" sz="1300" spc="15" u="sng">
                <a:latin typeface="Symbol"/>
                <a:cs typeface="Symbol"/>
              </a:rPr>
              <a:t></a:t>
            </a:r>
            <a:r>
              <a:rPr dirty="0" sz="1300" spc="-40" u="sng">
                <a:latin typeface="Times New Roman"/>
                <a:cs typeface="Times New Roman"/>
              </a:rPr>
              <a:t> </a:t>
            </a:r>
            <a:r>
              <a:rPr dirty="0" sz="1300" spc="-10" u="sng">
                <a:latin typeface="Times New Roman"/>
                <a:cs typeface="Times New Roman"/>
              </a:rPr>
              <a:t>0</a:t>
            </a:r>
            <a:r>
              <a:rPr dirty="0" sz="1300" spc="5" u="sng">
                <a:latin typeface="Times New Roman"/>
                <a:cs typeface="Times New Roman"/>
              </a:rPr>
              <a:t>,</a:t>
            </a:r>
            <a:r>
              <a:rPr dirty="0" sz="1300" spc="-60" u="sng">
                <a:latin typeface="Times New Roman"/>
                <a:cs typeface="Times New Roman"/>
              </a:rPr>
              <a:t> </a:t>
            </a:r>
            <a:r>
              <a:rPr dirty="0" sz="1300" spc="15" i="1" u="sng">
                <a:latin typeface="Times New Roman"/>
                <a:cs typeface="Times New Roman"/>
              </a:rPr>
              <a:t>X</a:t>
            </a:r>
            <a:r>
              <a:rPr dirty="0" sz="1300" i="1" u="sng">
                <a:latin typeface="Times New Roman"/>
                <a:cs typeface="Times New Roman"/>
              </a:rPr>
              <a:t> </a:t>
            </a:r>
            <a:r>
              <a:rPr dirty="0" sz="1300" spc="-130" i="1" u="sng">
                <a:latin typeface="Times New Roman"/>
                <a:cs typeface="Times New Roman"/>
              </a:rPr>
              <a:t> </a:t>
            </a:r>
            <a:r>
              <a:rPr dirty="0" sz="1300" spc="15" u="sng">
                <a:latin typeface="Symbol"/>
                <a:cs typeface="Symbol"/>
              </a:rPr>
              <a:t></a:t>
            </a:r>
            <a:r>
              <a:rPr dirty="0" sz="1300" spc="-60" u="sng">
                <a:latin typeface="Times New Roman"/>
                <a:cs typeface="Times New Roman"/>
              </a:rPr>
              <a:t> </a:t>
            </a:r>
            <a:r>
              <a:rPr dirty="0" sz="1300" spc="-30" u="sng">
                <a:latin typeface="Times New Roman"/>
                <a:cs typeface="Times New Roman"/>
              </a:rPr>
              <a:t>3</a:t>
            </a:r>
            <a:r>
              <a:rPr dirty="0" sz="1300" spc="10" u="sng">
                <a:latin typeface="Times New Roman"/>
                <a:cs typeface="Times New Roman"/>
              </a:rPr>
              <a:t>)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0">
                <a:latin typeface="Times New Roman"/>
                <a:cs typeface="Times New Roman"/>
              </a:rPr>
              <a:t>5.8</a:t>
            </a:r>
            <a:r>
              <a:rPr dirty="0" sz="1300" spc="100">
                <a:latin typeface="Times New Roman"/>
                <a:cs typeface="Times New Roman"/>
              </a:rPr>
              <a:t>3</a:t>
            </a:r>
            <a:r>
              <a:rPr dirty="0" sz="1300" spc="50">
                <a:latin typeface="Symbol"/>
                <a:cs typeface="Symbol"/>
              </a:rPr>
              <a:t>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r>
              <a:rPr dirty="0" sz="1300" spc="50">
                <a:latin typeface="Times New Roman"/>
                <a:cs typeface="Times New Roman"/>
              </a:rPr>
              <a:t>0</a:t>
            </a:r>
            <a:r>
              <a:rPr dirty="0" baseline="44444" sz="1125" spc="7">
                <a:latin typeface="Symbol"/>
                <a:cs typeface="Symbol"/>
              </a:rPr>
              <a:t></a:t>
            </a:r>
            <a:r>
              <a:rPr dirty="0" baseline="44444" sz="1125" spc="15">
                <a:latin typeface="Times New Roman"/>
                <a:cs typeface="Times New Roman"/>
              </a:rPr>
              <a:t>2</a:t>
            </a:r>
            <a:endParaRPr baseline="44444" sz="11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9729" y="3952524"/>
            <a:ext cx="12388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 i="1">
                <a:latin typeface="Times New Roman"/>
                <a:cs typeface="Times New Roman"/>
              </a:rPr>
              <a:t>P</a:t>
            </a:r>
            <a:r>
              <a:rPr dirty="0" sz="1300" spc="10">
                <a:latin typeface="Times New Roman"/>
                <a:cs typeface="Times New Roman"/>
              </a:rPr>
              <a:t>(</a:t>
            </a:r>
            <a:r>
              <a:rPr dirty="0" sz="1300" spc="10" i="1">
                <a:latin typeface="Times New Roman"/>
                <a:cs typeface="Times New Roman"/>
              </a:rPr>
              <a:t>Y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 0 </a:t>
            </a:r>
            <a:r>
              <a:rPr dirty="0" sz="1300" spc="5">
                <a:latin typeface="Times New Roman"/>
                <a:cs typeface="Times New Roman"/>
              </a:rPr>
              <a:t>/ </a:t>
            </a:r>
            <a:r>
              <a:rPr dirty="0" sz="1300" spc="15" i="1">
                <a:latin typeface="Times New Roman"/>
                <a:cs typeface="Times New Roman"/>
              </a:rPr>
              <a:t>X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3)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44009" y="3952524"/>
            <a:ext cx="11874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2649" y="3952524"/>
            <a:ext cx="3670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12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0.2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9729" y="4442487"/>
            <a:ext cx="12096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 i="1">
                <a:latin typeface="Times New Roman"/>
                <a:cs typeface="Times New Roman"/>
              </a:rPr>
              <a:t>P</a:t>
            </a:r>
            <a:r>
              <a:rPr dirty="0" sz="1300" spc="10">
                <a:latin typeface="Times New Roman"/>
                <a:cs typeface="Times New Roman"/>
              </a:rPr>
              <a:t>(</a:t>
            </a:r>
            <a:r>
              <a:rPr dirty="0" sz="1300" spc="10" i="1">
                <a:latin typeface="Times New Roman"/>
                <a:cs typeface="Times New Roman"/>
              </a:rPr>
              <a:t>Y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 1 </a:t>
            </a:r>
            <a:r>
              <a:rPr dirty="0" sz="1300" spc="5">
                <a:latin typeface="Times New Roman"/>
                <a:cs typeface="Times New Roman"/>
              </a:rPr>
              <a:t>/ </a:t>
            </a:r>
            <a:r>
              <a:rPr dirty="0" sz="1300" spc="15" i="1">
                <a:latin typeface="Times New Roman"/>
                <a:cs typeface="Times New Roman"/>
              </a:rPr>
              <a:t>X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3)</a:t>
            </a:r>
            <a:r>
              <a:rPr dirty="0" sz="1300" spc="-225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85973" y="4442487"/>
            <a:ext cx="11874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Symbol"/>
                <a:cs typeface="Symbol"/>
              </a:rPr>
              <a:t>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3824" y="4442487"/>
            <a:ext cx="3670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13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0.8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1886" y="4084712"/>
            <a:ext cx="1028065" cy="718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0190">
              <a:lnSpc>
                <a:spcPct val="100000"/>
              </a:lnSpc>
            </a:pPr>
            <a:r>
              <a:rPr dirty="0" sz="1300" spc="30" i="1">
                <a:latin typeface="Times New Roman"/>
                <a:cs typeface="Times New Roman"/>
              </a:rPr>
              <a:t>P</a:t>
            </a:r>
            <a:r>
              <a:rPr dirty="0" sz="1300" spc="30">
                <a:latin typeface="Times New Roman"/>
                <a:cs typeface="Times New Roman"/>
              </a:rPr>
              <a:t>( </a:t>
            </a:r>
            <a:r>
              <a:rPr dirty="0" sz="1300" spc="15" i="1">
                <a:latin typeface="Times New Roman"/>
                <a:cs typeface="Times New Roman"/>
              </a:rPr>
              <a:t>X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19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3)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300" spc="10" i="1" u="sng">
                <a:latin typeface="Times New Roman"/>
                <a:cs typeface="Times New Roman"/>
              </a:rPr>
              <a:t>P</a:t>
            </a:r>
            <a:r>
              <a:rPr dirty="0" sz="1300" spc="10" u="sng">
                <a:latin typeface="Times New Roman"/>
                <a:cs typeface="Times New Roman"/>
              </a:rPr>
              <a:t>(</a:t>
            </a:r>
            <a:r>
              <a:rPr dirty="0" sz="1300" spc="10" i="1" u="sng">
                <a:latin typeface="Times New Roman"/>
                <a:cs typeface="Times New Roman"/>
              </a:rPr>
              <a:t>Y </a:t>
            </a:r>
            <a:r>
              <a:rPr dirty="0" sz="1300" spc="15" u="sng">
                <a:latin typeface="Symbol"/>
                <a:cs typeface="Symbol"/>
              </a:rPr>
              <a:t></a:t>
            </a:r>
            <a:r>
              <a:rPr dirty="0" sz="1300" spc="15" u="sng">
                <a:latin typeface="Times New Roman"/>
                <a:cs typeface="Times New Roman"/>
              </a:rPr>
              <a:t> </a:t>
            </a:r>
            <a:r>
              <a:rPr dirty="0" sz="1300" spc="-55" u="sng">
                <a:latin typeface="Times New Roman"/>
                <a:cs typeface="Times New Roman"/>
              </a:rPr>
              <a:t>1, </a:t>
            </a:r>
            <a:r>
              <a:rPr dirty="0" sz="1300" spc="15" i="1" u="sng">
                <a:latin typeface="Times New Roman"/>
                <a:cs typeface="Times New Roman"/>
              </a:rPr>
              <a:t>X </a:t>
            </a:r>
            <a:r>
              <a:rPr dirty="0" sz="1300" spc="15" u="sng">
                <a:latin typeface="Symbol"/>
                <a:cs typeface="Symbol"/>
              </a:rPr>
              <a:t></a:t>
            </a:r>
            <a:r>
              <a:rPr dirty="0" sz="1300" spc="-55" u="sng">
                <a:latin typeface="Times New Roman"/>
                <a:cs typeface="Times New Roman"/>
              </a:rPr>
              <a:t> </a:t>
            </a:r>
            <a:r>
              <a:rPr dirty="0" sz="1300" spc="-10" u="sng">
                <a:latin typeface="Times New Roman"/>
                <a:cs typeface="Times New Roman"/>
              </a:rPr>
              <a:t>3)</a:t>
            </a:r>
            <a:endParaRPr sz="13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320"/>
              </a:spcBef>
            </a:pPr>
            <a:r>
              <a:rPr dirty="0" sz="1300" spc="30" i="1">
                <a:latin typeface="Times New Roman"/>
                <a:cs typeface="Times New Roman"/>
              </a:rPr>
              <a:t>P</a:t>
            </a:r>
            <a:r>
              <a:rPr dirty="0" sz="1300" spc="30">
                <a:latin typeface="Times New Roman"/>
                <a:cs typeface="Times New Roman"/>
              </a:rPr>
              <a:t>( </a:t>
            </a:r>
            <a:r>
              <a:rPr dirty="0" sz="1300" spc="15" i="1">
                <a:latin typeface="Times New Roman"/>
                <a:cs typeface="Times New Roman"/>
              </a:rPr>
              <a:t>X 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-19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3)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154" y="4987549"/>
            <a:ext cx="454279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30">
                <a:latin typeface="Symbol"/>
                <a:cs typeface="Symbol"/>
              </a:rPr>
              <a:t></a:t>
            </a:r>
            <a:r>
              <a:rPr dirty="0" sz="1700" spc="25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Times New Roman"/>
                <a:cs typeface="Times New Roman"/>
              </a:rPr>
              <a:t>P</a:t>
            </a:r>
            <a:r>
              <a:rPr dirty="0" sz="1700" spc="10">
                <a:latin typeface="Times New Roman"/>
                <a:cs typeface="Times New Roman"/>
              </a:rPr>
              <a:t>(</a:t>
            </a:r>
            <a:r>
              <a:rPr dirty="0" sz="1700" spc="10" i="1">
                <a:latin typeface="Times New Roman"/>
                <a:cs typeface="Times New Roman"/>
              </a:rPr>
              <a:t>Y</a:t>
            </a:r>
            <a:r>
              <a:rPr dirty="0" sz="1700" spc="17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0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/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24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3)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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Times New Roman"/>
                <a:cs typeface="Times New Roman"/>
              </a:rPr>
              <a:t>P</a:t>
            </a:r>
            <a:r>
              <a:rPr dirty="0" sz="1700" spc="10">
                <a:latin typeface="Times New Roman"/>
                <a:cs typeface="Times New Roman"/>
              </a:rPr>
              <a:t>(</a:t>
            </a:r>
            <a:r>
              <a:rPr dirty="0" sz="1700" spc="10" i="1">
                <a:latin typeface="Times New Roman"/>
                <a:cs typeface="Times New Roman"/>
              </a:rPr>
              <a:t>Y</a:t>
            </a:r>
            <a:r>
              <a:rPr dirty="0" sz="1700" spc="17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1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/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X</a:t>
            </a:r>
            <a:r>
              <a:rPr dirty="0" sz="1700" spc="24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3)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0.2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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0.8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r>
              <a:rPr dirty="0" sz="1700" spc="-22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604139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 marR="5080" indent="-106045">
              <a:lnSpc>
                <a:spcPct val="100000"/>
              </a:lnSpc>
            </a:pPr>
            <a:r>
              <a:rPr dirty="0"/>
              <a:t>VIII.Loi de probabilité</a:t>
            </a:r>
            <a:r>
              <a:rPr dirty="0" spc="-100"/>
              <a:t> </a:t>
            </a:r>
            <a:r>
              <a:rPr dirty="0"/>
              <a:t>conditionnelle 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discrète)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99660" y="2152617"/>
            <a:ext cx="3253740" cy="68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70">
                <a:latin typeface="Times New Roman"/>
                <a:cs typeface="Times New Roman"/>
              </a:rPr>
              <a:t>1)</a:t>
            </a:r>
            <a:r>
              <a:rPr dirty="0" sz="1950" spc="200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E</a:t>
            </a:r>
            <a:r>
              <a:rPr dirty="0" sz="1950" spc="5">
                <a:latin typeface="Times New Roman"/>
                <a:cs typeface="Times New Roman"/>
              </a:rPr>
              <a:t>[</a:t>
            </a:r>
            <a:r>
              <a:rPr dirty="0" sz="1950" spc="-29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17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/</a:t>
            </a:r>
            <a:r>
              <a:rPr dirty="0" sz="1950" spc="90">
                <a:latin typeface="Times New Roman"/>
                <a:cs typeface="Times New Roman"/>
              </a:rPr>
              <a:t> </a:t>
            </a:r>
            <a:r>
              <a:rPr dirty="0" sz="1950" spc="45" i="1">
                <a:latin typeface="Times New Roman"/>
                <a:cs typeface="Times New Roman"/>
              </a:rPr>
              <a:t>y</a:t>
            </a:r>
            <a:r>
              <a:rPr dirty="0" sz="1950" spc="45">
                <a:latin typeface="Times New Roman"/>
                <a:cs typeface="Times New Roman"/>
              </a:rPr>
              <a:t>]</a:t>
            </a:r>
            <a:r>
              <a:rPr dirty="0" sz="1950" spc="-13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45">
                <a:latin typeface="Times New Roman"/>
                <a:cs typeface="Times New Roman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baseline="-25252" sz="1650" spc="37" i="1">
                <a:latin typeface="Times New Roman"/>
                <a:cs typeface="Times New Roman"/>
              </a:rPr>
              <a:t>X</a:t>
            </a:r>
            <a:r>
              <a:rPr dirty="0" baseline="-25252" sz="1650" spc="-30" i="1">
                <a:latin typeface="Times New Roman"/>
                <a:cs typeface="Times New Roman"/>
              </a:rPr>
              <a:t> </a:t>
            </a:r>
            <a:r>
              <a:rPr dirty="0" baseline="-25252" sz="1650" spc="-7">
                <a:latin typeface="Times New Roman"/>
                <a:cs typeface="Times New Roman"/>
              </a:rPr>
              <a:t>/</a:t>
            </a:r>
            <a:r>
              <a:rPr dirty="0" baseline="-25252" sz="1650" spc="-104">
                <a:latin typeface="Times New Roman"/>
                <a:cs typeface="Times New Roman"/>
              </a:rPr>
              <a:t> </a:t>
            </a:r>
            <a:r>
              <a:rPr dirty="0" baseline="-25252" sz="1650" spc="-7" i="1">
                <a:latin typeface="Times New Roman"/>
                <a:cs typeface="Times New Roman"/>
              </a:rPr>
              <a:t>y</a:t>
            </a:r>
            <a:r>
              <a:rPr dirty="0" baseline="-25252" sz="1650" spc="179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baseline="-8474" sz="4425" spc="7">
                <a:latin typeface="Symbol"/>
                <a:cs typeface="Symbol"/>
              </a:rPr>
              <a:t></a:t>
            </a:r>
            <a:r>
              <a:rPr dirty="0" baseline="-8474" sz="4425" spc="-600">
                <a:latin typeface="Times New Roman"/>
                <a:cs typeface="Times New Roman"/>
              </a:rPr>
              <a:t> </a:t>
            </a:r>
            <a:r>
              <a:rPr dirty="0" sz="1950" spc="-75" i="1">
                <a:latin typeface="Times New Roman"/>
                <a:cs typeface="Times New Roman"/>
              </a:rPr>
              <a:t>xP</a:t>
            </a:r>
            <a:r>
              <a:rPr dirty="0" baseline="-25252" sz="1650" spc="-112" i="1">
                <a:latin typeface="Times New Roman"/>
                <a:cs typeface="Times New Roman"/>
              </a:rPr>
              <a:t>X</a:t>
            </a:r>
            <a:r>
              <a:rPr dirty="0" baseline="-25252" sz="1650" spc="-30" i="1">
                <a:latin typeface="Times New Roman"/>
                <a:cs typeface="Times New Roman"/>
              </a:rPr>
              <a:t> </a:t>
            </a:r>
            <a:r>
              <a:rPr dirty="0" baseline="-25252" sz="1650" spc="-7">
                <a:latin typeface="Times New Roman"/>
                <a:cs typeface="Times New Roman"/>
              </a:rPr>
              <a:t>/</a:t>
            </a:r>
            <a:r>
              <a:rPr dirty="0" baseline="-25252" sz="1650" spc="-112">
                <a:latin typeface="Times New Roman"/>
                <a:cs typeface="Times New Roman"/>
              </a:rPr>
              <a:t> </a:t>
            </a:r>
            <a:r>
              <a:rPr dirty="0" baseline="-25252" sz="1650" spc="-7" i="1">
                <a:latin typeface="Times New Roman"/>
                <a:cs typeface="Times New Roman"/>
              </a:rPr>
              <a:t>y</a:t>
            </a:r>
            <a:r>
              <a:rPr dirty="0" baseline="-25252" sz="1650" spc="-195" i="1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Times New Roman"/>
                <a:cs typeface="Times New Roman"/>
              </a:rPr>
              <a:t>(</a:t>
            </a:r>
            <a:r>
              <a:rPr dirty="0" sz="1950" spc="70" i="1">
                <a:latin typeface="Times New Roman"/>
                <a:cs typeface="Times New Roman"/>
              </a:rPr>
              <a:t>x</a:t>
            </a:r>
            <a:r>
              <a:rPr dirty="0" sz="1950" spc="7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2163445">
              <a:lnSpc>
                <a:spcPct val="100000"/>
              </a:lnSpc>
              <a:spcBef>
                <a:spcPts val="130"/>
              </a:spcBef>
            </a:pPr>
            <a:r>
              <a:rPr dirty="0" sz="1100" spc="-5" i="1">
                <a:latin typeface="Times New Roman"/>
                <a:cs typeface="Times New Roman"/>
              </a:rPr>
              <a:t>R</a:t>
            </a:r>
            <a:r>
              <a:rPr dirty="0" baseline="-20833" sz="1200" spc="-7" i="1">
                <a:latin typeface="Times New Roman"/>
                <a:cs typeface="Times New Roman"/>
              </a:rPr>
              <a:t>x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312" y="1185709"/>
            <a:ext cx="7959090" cy="1059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8595" marR="5080">
              <a:lnSpc>
                <a:spcPts val="2100"/>
              </a:lnSpc>
              <a:buFont typeface="Arial"/>
              <a:buChar char="•"/>
              <a:tabLst>
                <a:tab pos="32131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Moyenne et Variance d’une VA à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partir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d’une loi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conditionnelle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Pour une loi de  probabilité de la VA discrète X sachant la VA Y en Y=y on 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1.	La moyenne </a:t>
            </a:r>
            <a:r>
              <a:rPr dirty="0" sz="1800" spc="-5">
                <a:latin typeface="Calibri"/>
                <a:cs typeface="Calibri"/>
              </a:rPr>
              <a:t>conditionnelle  </a:t>
            </a:r>
            <a:r>
              <a:rPr dirty="0" sz="1800">
                <a:latin typeface="Calibri"/>
                <a:cs typeface="Calibri"/>
              </a:rPr>
              <a:t>de la VA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0024" y="4591976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8802" y="4591976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123" y="4809388"/>
            <a:ext cx="85471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436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	X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470" y="4636602"/>
            <a:ext cx="273050" cy="353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5" i="1">
                <a:latin typeface="Times New Roman"/>
                <a:cs typeface="Times New Roman"/>
              </a:rPr>
              <a:t>X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9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7557" y="4978343"/>
            <a:ext cx="245999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15210" algn="l"/>
              </a:tabLst>
            </a:pPr>
            <a:r>
              <a:rPr dirty="0" sz="1100" spc="-5" i="1">
                <a:latin typeface="Times New Roman"/>
                <a:cs typeface="Times New Roman"/>
              </a:rPr>
              <a:t>R</a:t>
            </a:r>
            <a:r>
              <a:rPr dirty="0" baseline="-20833" sz="1200" i="1">
                <a:latin typeface="Times New Roman"/>
                <a:cs typeface="Times New Roman"/>
              </a:rPr>
              <a:t>x</a:t>
            </a:r>
            <a:r>
              <a:rPr dirty="0" baseline="-20833" sz="1200" i="1">
                <a:latin typeface="Times New Roman"/>
                <a:cs typeface="Times New Roman"/>
              </a:rPr>
              <a:t>	</a:t>
            </a:r>
            <a:r>
              <a:rPr dirty="0" sz="1100" spc="-5" i="1">
                <a:latin typeface="Times New Roman"/>
                <a:cs typeface="Times New Roman"/>
              </a:rPr>
              <a:t>R</a:t>
            </a:r>
            <a:r>
              <a:rPr dirty="0" baseline="-20833" sz="1200" i="1">
                <a:latin typeface="Times New Roman"/>
                <a:cs typeface="Times New Roman"/>
              </a:rPr>
              <a:t>x</a:t>
            </a:r>
            <a:endParaRPr baseline="-20833"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843" y="4631963"/>
            <a:ext cx="1503045" cy="344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0">
                <a:latin typeface="Times New Roman"/>
                <a:cs typeface="Times New Roman"/>
              </a:rPr>
              <a:t>2)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V</a:t>
            </a:r>
            <a:r>
              <a:rPr dirty="0" sz="1900" spc="-310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[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X</a:t>
            </a:r>
            <a:r>
              <a:rPr dirty="0" sz="1900" spc="155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/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]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2000" spc="-45" i="1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0238" y="4644663"/>
            <a:ext cx="169608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0855" algn="l"/>
                <a:tab pos="1381125" algn="l"/>
              </a:tabLst>
            </a:pP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10">
                <a:latin typeface="Times New Roman"/>
                <a:cs typeface="Times New Roman"/>
              </a:rPr>
              <a:t>	</a:t>
            </a:r>
            <a:r>
              <a:rPr dirty="0" sz="1900" spc="80">
                <a:latin typeface="Times New Roman"/>
                <a:cs typeface="Times New Roman"/>
              </a:rPr>
              <a:t>(</a:t>
            </a:r>
            <a:r>
              <a:rPr dirty="0" sz="1900" spc="80" i="1">
                <a:latin typeface="Times New Roman"/>
                <a:cs typeface="Times New Roman"/>
              </a:rPr>
              <a:t>x</a:t>
            </a:r>
            <a:r>
              <a:rPr dirty="0" sz="1900" spc="-12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-15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	</a:t>
            </a:r>
            <a:r>
              <a:rPr dirty="0" sz="1900" spc="5">
                <a:latin typeface="Times New Roman"/>
                <a:cs typeface="Times New Roman"/>
              </a:rPr>
              <a:t>)</a:t>
            </a:r>
            <a:r>
              <a:rPr dirty="0" sz="1900" spc="204">
                <a:latin typeface="Times New Roman"/>
                <a:cs typeface="Times New Roman"/>
              </a:rPr>
              <a:t> </a:t>
            </a:r>
            <a:r>
              <a:rPr dirty="0" sz="1900" spc="-210" i="1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0588" y="4644663"/>
            <a:ext cx="51244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70">
                <a:latin typeface="Times New Roman"/>
                <a:cs typeface="Times New Roman"/>
              </a:rPr>
              <a:t>)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7058" y="4644663"/>
            <a:ext cx="132651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4205" algn="l"/>
              </a:tabLst>
            </a:pPr>
            <a:r>
              <a:rPr dirty="0" sz="1900" spc="10" i="1">
                <a:latin typeface="Times New Roman"/>
                <a:cs typeface="Times New Roman"/>
              </a:rPr>
              <a:t>x</a:t>
            </a:r>
            <a:r>
              <a:rPr dirty="0" sz="1900" spc="325" i="1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P	</a:t>
            </a:r>
            <a:r>
              <a:rPr dirty="0" sz="1900" spc="70">
                <a:latin typeface="Times New Roman"/>
                <a:cs typeface="Times New Roman"/>
              </a:rPr>
              <a:t>(</a:t>
            </a: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sz="1900" spc="70">
                <a:latin typeface="Times New Roman"/>
                <a:cs typeface="Times New Roman"/>
              </a:rPr>
              <a:t>)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6146" y="4636602"/>
            <a:ext cx="810895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44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</a:pPr>
            <a:r>
              <a:rPr dirty="0" sz="1100" spc="5" i="1">
                <a:latin typeface="Times New Roman"/>
                <a:cs typeface="Times New Roman"/>
              </a:rPr>
              <a:t>X </a:t>
            </a:r>
            <a:r>
              <a:rPr dirty="0" sz="1100">
                <a:latin typeface="Times New Roman"/>
                <a:cs typeface="Times New Roman"/>
              </a:rPr>
              <a:t>/ 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95" i="1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626" y="4580788"/>
            <a:ext cx="909955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8970" algn="l"/>
              </a:tabLst>
            </a:pPr>
            <a:r>
              <a:rPr dirty="0" sz="2900" spc="-10">
                <a:latin typeface="Symbol"/>
                <a:cs typeface="Symbol"/>
              </a:rPr>
              <a:t></a:t>
            </a:r>
            <a:r>
              <a:rPr dirty="0" sz="2900" spc="-10">
                <a:latin typeface="Times New Roman"/>
                <a:cs typeface="Times New Roman"/>
              </a:rPr>
              <a:t>	</a:t>
            </a:r>
            <a:r>
              <a:rPr dirty="0" sz="1100" spc="5" i="1">
                <a:latin typeface="Times New Roman"/>
                <a:cs typeface="Times New Roman"/>
              </a:rPr>
              <a:t>X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9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235" y="3042678"/>
            <a:ext cx="6445885" cy="1219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912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Où </a:t>
            </a:r>
            <a:r>
              <a:rPr dirty="0" sz="1800" i="1">
                <a:latin typeface="Calibri"/>
                <a:cs typeface="Calibri"/>
              </a:rPr>
              <a:t>R </a:t>
            </a:r>
            <a:r>
              <a:rPr dirty="0" sz="1800">
                <a:latin typeface="Calibri"/>
                <a:cs typeface="Calibri"/>
              </a:rPr>
              <a:t>est l’ensemble de tout les points dans la domaine de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(X,Y)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2.	La variance </a:t>
            </a:r>
            <a:r>
              <a:rPr dirty="0" sz="1800" spc="-5">
                <a:latin typeface="Calibri"/>
                <a:cs typeface="Calibri"/>
              </a:rPr>
              <a:t>conditionnelle </a:t>
            </a:r>
            <a:r>
              <a:rPr dirty="0" sz="1800">
                <a:latin typeface="Calibri"/>
                <a:cs typeface="Calibri"/>
              </a:rPr>
              <a:t>de la VA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1590" y="5818508"/>
            <a:ext cx="82740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40410" algn="l"/>
              </a:tabLst>
            </a:pPr>
            <a:r>
              <a:rPr dirty="0" sz="1050" spc="25" i="1">
                <a:latin typeface="Arial"/>
                <a:cs typeface="Arial"/>
              </a:rPr>
              <a:t>X</a:t>
            </a:r>
            <a:r>
              <a:rPr dirty="0" baseline="-29629" sz="1125" spc="-7">
                <a:latin typeface="Arial"/>
                <a:cs typeface="Arial"/>
              </a:rPr>
              <a:t>1</a:t>
            </a:r>
            <a:r>
              <a:rPr dirty="0" sz="1050" spc="-155">
                <a:latin typeface="Arial"/>
                <a:cs typeface="Arial"/>
              </a:rPr>
              <a:t>,</a:t>
            </a:r>
            <a:r>
              <a:rPr dirty="0" sz="1050" spc="595">
                <a:latin typeface="Calibri"/>
                <a:cs typeface="Calibri"/>
              </a:rPr>
              <a:t>!</a:t>
            </a:r>
            <a:r>
              <a:rPr dirty="0" sz="1050" spc="5">
                <a:latin typeface="Arial"/>
                <a:cs typeface="Arial"/>
              </a:rPr>
              <a:t>,</a:t>
            </a: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spc="7" i="1">
                <a:latin typeface="Arial"/>
                <a:cs typeface="Arial"/>
              </a:rPr>
              <a:t>N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9424" y="5818508"/>
            <a:ext cx="12192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0702" y="5818508"/>
            <a:ext cx="42735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i="1">
                <a:latin typeface="Arial"/>
                <a:cs typeface="Arial"/>
              </a:rPr>
              <a:t>i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 i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9525" y="5989701"/>
            <a:ext cx="20637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i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 spc="-75">
                <a:latin typeface="Symbol"/>
                <a:cs typeface="Symbol"/>
              </a:rPr>
              <a:t>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244" y="5130901"/>
            <a:ext cx="7134225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L’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Independence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Si les N Vas X</a:t>
            </a:r>
            <a:r>
              <a:rPr dirty="0" baseline="-20833" sz="1800" b="1">
                <a:latin typeface="Calibri"/>
                <a:cs typeface="Calibri"/>
              </a:rPr>
              <a:t>i </a:t>
            </a:r>
            <a:r>
              <a:rPr dirty="0" sz="1800" b="1">
                <a:latin typeface="Calibri"/>
                <a:cs typeface="Calibri"/>
              </a:rPr>
              <a:t>sont mutuellement indépendantes alors</a:t>
            </a:r>
            <a:r>
              <a:rPr dirty="0" sz="1800" spc="-2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r" marR="2245360">
              <a:lnSpc>
                <a:spcPct val="100000"/>
              </a:lnSpc>
              <a:spcBef>
                <a:spcPts val="610"/>
              </a:spcBef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4872" y="5523127"/>
            <a:ext cx="282003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3735" algn="l"/>
                <a:tab pos="1572260" algn="l"/>
                <a:tab pos="2456180" algn="l"/>
              </a:tabLst>
            </a:pPr>
            <a:r>
              <a:rPr dirty="0" sz="1850" spc="-25" i="1">
                <a:latin typeface="Arial"/>
                <a:cs typeface="Arial"/>
              </a:rPr>
              <a:t>P	</a:t>
            </a: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10" i="1">
                <a:latin typeface="Arial"/>
                <a:cs typeface="Arial"/>
              </a:rPr>
              <a:t> 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>
                <a:latin typeface="Calibri"/>
                <a:cs typeface="Calibri"/>
              </a:rPr>
              <a:t>!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 i="1">
                <a:latin typeface="Arial"/>
                <a:cs typeface="Arial"/>
              </a:rPr>
              <a:t>x	</a:t>
            </a:r>
            <a:r>
              <a:rPr dirty="0" sz="1850" spc="-15">
                <a:latin typeface="Arial"/>
                <a:cs typeface="Arial"/>
              </a:rPr>
              <a:t>)</a:t>
            </a:r>
            <a:r>
              <a:rPr dirty="0" sz="1850" spc="-120">
                <a:latin typeface="Arial"/>
                <a:cs typeface="Arial"/>
              </a:rPr>
              <a:t> </a:t>
            </a:r>
            <a:r>
              <a:rPr dirty="0" sz="1850" spc="75">
                <a:latin typeface="Symbol"/>
                <a:cs typeface="Symbol"/>
              </a:rPr>
              <a:t></a:t>
            </a:r>
            <a:r>
              <a:rPr dirty="0" baseline="-6060" sz="4125" spc="112">
                <a:latin typeface="Symbol"/>
                <a:cs typeface="Symbol"/>
              </a:rPr>
              <a:t></a:t>
            </a:r>
            <a:r>
              <a:rPr dirty="0" sz="1850" spc="75" i="1">
                <a:latin typeface="Arial"/>
                <a:cs typeface="Arial"/>
              </a:rPr>
              <a:t>P	</a:t>
            </a: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70" i="1">
                <a:latin typeface="Arial"/>
                <a:cs typeface="Arial"/>
              </a:rPr>
              <a:t> </a:t>
            </a:r>
            <a:r>
              <a:rPr dirty="0" sz="1850" spc="-15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" y="0"/>
            <a:ext cx="6824980" cy="9232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8110" marR="5080" indent="-106045">
              <a:lnSpc>
                <a:spcPct val="100000"/>
              </a:lnSpc>
            </a:pPr>
            <a:r>
              <a:rPr dirty="0"/>
              <a:t>VIII.Densité de probabilité</a:t>
            </a:r>
            <a:r>
              <a:rPr dirty="0" spc="-100"/>
              <a:t> </a:t>
            </a:r>
            <a:r>
              <a:rPr dirty="0"/>
              <a:t>conditionnelle  (Cas </a:t>
            </a:r>
            <a:r>
              <a:rPr dirty="0" spc="-114"/>
              <a:t>VA</a:t>
            </a:r>
            <a:r>
              <a:rPr dirty="0" spc="-265"/>
              <a:t> </a:t>
            </a:r>
            <a:r>
              <a:rPr dirty="0"/>
              <a:t>continue)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48595" y="1937905"/>
            <a:ext cx="30480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/</a:t>
            </a:r>
            <a:r>
              <a:rPr dirty="0" sz="1250" spc="-15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261" y="1723745"/>
            <a:ext cx="30835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  <a:tab pos="2139315" algn="l"/>
                <a:tab pos="307022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10">
                <a:latin typeface="Times New Roman"/>
                <a:cs typeface="Times New Roman"/>
              </a:rPr>
              <a:t>( </a:t>
            </a:r>
            <a:r>
              <a:rPr dirty="0" sz="2200" spc="20" i="1">
                <a:latin typeface="Times New Roman"/>
                <a:cs typeface="Times New Roman"/>
              </a:rPr>
              <a:t>X </a:t>
            </a:r>
            <a:r>
              <a:rPr dirty="0" sz="2200" spc="5">
                <a:latin typeface="Times New Roman"/>
                <a:cs typeface="Times New Roman"/>
              </a:rPr>
              <a:t>/ </a:t>
            </a:r>
            <a:r>
              <a:rPr dirty="0" sz="2200" spc="15" i="1">
                <a:latin typeface="Times New Roman"/>
                <a:cs typeface="Times New Roman"/>
              </a:rPr>
              <a:t>Y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65" i="1">
                <a:latin typeface="Times New Roman"/>
                <a:cs typeface="Times New Roman"/>
              </a:rPr>
              <a:t>y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baseline="42222" sz="1875" spc="22" u="heavy">
                <a:latin typeface="Times New Roman"/>
                <a:cs typeface="Times New Roman"/>
              </a:rPr>
              <a:t> 	</a:t>
            </a:r>
            <a:r>
              <a:rPr dirty="0" baseline="42222" sz="1875" spc="37" i="1" u="heavy">
                <a:latin typeface="Times New Roman"/>
                <a:cs typeface="Times New Roman"/>
              </a:rPr>
              <a:t>X</a:t>
            </a:r>
            <a:r>
              <a:rPr dirty="0" baseline="42222" sz="1875" spc="-202" i="1" u="heavy">
                <a:latin typeface="Times New Roman"/>
                <a:cs typeface="Times New Roman"/>
              </a:rPr>
              <a:t> </a:t>
            </a:r>
            <a:r>
              <a:rPr dirty="0" baseline="42222" sz="1875" spc="-37" u="heavy">
                <a:latin typeface="Times New Roman"/>
                <a:cs typeface="Times New Roman"/>
              </a:rPr>
              <a:t>,</a:t>
            </a:r>
            <a:r>
              <a:rPr dirty="0" baseline="42222" sz="1875" spc="-37" i="1" u="heavy">
                <a:latin typeface="Times New Roman"/>
                <a:cs typeface="Times New Roman"/>
              </a:rPr>
              <a:t>Y	</a:t>
            </a:r>
            <a:endParaRPr baseline="42222" sz="1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6767" y="1509483"/>
            <a:ext cx="105410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370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80">
                <a:latin typeface="Times New Roman"/>
                <a:cs typeface="Times New Roman"/>
              </a:rPr>
              <a:t>(</a:t>
            </a:r>
            <a:r>
              <a:rPr dirty="0" sz="2200" spc="80" i="1">
                <a:latin typeface="Times New Roman"/>
                <a:cs typeface="Times New Roman"/>
              </a:rPr>
              <a:t>x</a:t>
            </a:r>
            <a:r>
              <a:rPr dirty="0" sz="2200" spc="80">
                <a:latin typeface="Times New Roman"/>
                <a:cs typeface="Times New Roman"/>
              </a:rPr>
              <a:t>,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65" i="1">
                <a:latin typeface="Times New Roman"/>
                <a:cs typeface="Times New Roman"/>
              </a:rPr>
              <a:t>y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2480" y="1949056"/>
            <a:ext cx="62230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93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f	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350">
                <a:latin typeface="Times New Roman"/>
                <a:cs typeface="Times New Roman"/>
              </a:rPr>
              <a:t> </a:t>
            </a:r>
            <a:r>
              <a:rPr dirty="0" sz="2200" spc="65" i="1">
                <a:latin typeface="Times New Roman"/>
                <a:cs typeface="Times New Roman"/>
              </a:rPr>
              <a:t>y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4594" y="1937905"/>
            <a:ext cx="116839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20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9747" y="1723745"/>
            <a:ext cx="10642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20" i="1">
                <a:latin typeface="Times New Roman"/>
                <a:cs typeface="Times New Roman"/>
              </a:rPr>
              <a:t>P</a:t>
            </a:r>
            <a:r>
              <a:rPr dirty="0" sz="2200" spc="165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(</a:t>
            </a:r>
            <a:r>
              <a:rPr dirty="0" sz="2200" spc="-270">
                <a:latin typeface="Times New Roman"/>
                <a:cs typeface="Times New Roman"/>
              </a:rPr>
              <a:t> </a:t>
            </a:r>
            <a:r>
              <a:rPr dirty="0" sz="2200" spc="65" i="1">
                <a:latin typeface="Times New Roman"/>
                <a:cs typeface="Times New Roman"/>
              </a:rPr>
              <a:t>y</a:t>
            </a:r>
            <a:r>
              <a:rPr dirty="0" sz="2200" spc="65">
                <a:latin typeface="Times New Roman"/>
                <a:cs typeface="Times New Roman"/>
              </a:rPr>
              <a:t>)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Symbol"/>
                <a:cs typeface="Symbol"/>
              </a:rPr>
              <a:t>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7" y="1113701"/>
            <a:ext cx="809942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ts val="21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La loi de probabilité </a:t>
            </a:r>
            <a:r>
              <a:rPr dirty="0" sz="1800" spc="-5" b="1">
                <a:latin typeface="Calibri"/>
                <a:cs typeface="Calibri"/>
              </a:rPr>
              <a:t>conditionnelle </a:t>
            </a:r>
            <a:r>
              <a:rPr dirty="0" sz="1800" b="1">
                <a:latin typeface="Calibri"/>
                <a:cs typeface="Calibri"/>
              </a:rPr>
              <a:t>d’une VA </a:t>
            </a:r>
            <a:r>
              <a:rPr dirty="0" sz="1800" spc="-5" b="1">
                <a:latin typeface="Calibri"/>
                <a:cs typeface="Calibri"/>
              </a:rPr>
              <a:t>continue </a:t>
            </a:r>
            <a:r>
              <a:rPr dirty="0" sz="1800" b="1">
                <a:latin typeface="Calibri"/>
                <a:cs typeface="Calibri"/>
              </a:rPr>
              <a:t>X sachant la VA  discrète Y=y est déﬁnie par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840740">
              <a:lnSpc>
                <a:spcPct val="100000"/>
              </a:lnSpc>
            </a:pPr>
            <a:r>
              <a:rPr dirty="0" spc="20"/>
              <a:t>Y</a:t>
            </a:r>
          </a:p>
          <a:p>
            <a:pPr marL="191770" marR="5080">
              <a:lnSpc>
                <a:spcPts val="2100"/>
              </a:lnSpc>
              <a:spcBef>
                <a:spcPts val="440"/>
              </a:spcBef>
              <a:buFont typeface="Arial"/>
              <a:buChar char="•"/>
              <a:tabLst>
                <a:tab pos="324485" algn="l"/>
              </a:tabLst>
            </a:pPr>
            <a:r>
              <a:rPr dirty="0" sz="1800" b="1" i="0">
                <a:solidFill>
                  <a:srgbClr val="FF0000"/>
                </a:solidFill>
                <a:latin typeface="Calibri"/>
                <a:cs typeface="Calibri"/>
              </a:rPr>
              <a:t>Moyenne et Variance d’une VA à </a:t>
            </a:r>
            <a:r>
              <a:rPr dirty="0" sz="1800" spc="-5" b="1" i="0">
                <a:solidFill>
                  <a:srgbClr val="FF0000"/>
                </a:solidFill>
                <a:latin typeface="Calibri"/>
                <a:cs typeface="Calibri"/>
              </a:rPr>
              <a:t>partir </a:t>
            </a:r>
            <a:r>
              <a:rPr dirty="0" sz="1800" b="1" i="0">
                <a:solidFill>
                  <a:srgbClr val="FF0000"/>
                </a:solidFill>
                <a:latin typeface="Calibri"/>
                <a:cs typeface="Calibri"/>
              </a:rPr>
              <a:t>d’une loi </a:t>
            </a:r>
            <a:r>
              <a:rPr dirty="0" sz="1800" spc="-5" b="1" i="0">
                <a:solidFill>
                  <a:srgbClr val="FF0000"/>
                </a:solidFill>
                <a:latin typeface="Calibri"/>
                <a:cs typeface="Calibri"/>
              </a:rPr>
              <a:t>conditionnelle </a:t>
            </a:r>
            <a:r>
              <a:rPr dirty="0" sz="1800" b="1" i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i="0">
                <a:latin typeface="Calibri"/>
                <a:cs typeface="Calibri"/>
              </a:rPr>
              <a:t>Pour une loi de  probabilité de la VA </a:t>
            </a:r>
            <a:r>
              <a:rPr dirty="0" sz="1800" spc="-5" i="0">
                <a:latin typeface="Calibri"/>
                <a:cs typeface="Calibri"/>
              </a:rPr>
              <a:t>continue </a:t>
            </a:r>
            <a:r>
              <a:rPr dirty="0" sz="1800" i="0">
                <a:latin typeface="Calibri"/>
                <a:cs typeface="Calibri"/>
              </a:rPr>
              <a:t>X sachant la VA Y en Y=y on a</a:t>
            </a:r>
            <a:r>
              <a:rPr dirty="0" sz="1800" spc="-70" i="0">
                <a:latin typeface="Calibri"/>
                <a:cs typeface="Calibri"/>
              </a:rPr>
              <a:t> </a:t>
            </a:r>
            <a:r>
              <a:rPr dirty="0" sz="1800" i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8140" indent="-342900">
              <a:lnSpc>
                <a:spcPts val="1800"/>
              </a:lnSpc>
              <a:spcBef>
                <a:spcPts val="1350"/>
              </a:spcBef>
              <a:buAutoNum type="arabicPeriod"/>
              <a:tabLst>
                <a:tab pos="358140" algn="l"/>
                <a:tab pos="358775" algn="l"/>
              </a:tabLst>
            </a:pPr>
            <a:r>
              <a:rPr dirty="0" sz="1800" i="0">
                <a:latin typeface="Calibri"/>
                <a:cs typeface="Calibri"/>
              </a:rPr>
              <a:t>La moyenne </a:t>
            </a:r>
            <a:r>
              <a:rPr dirty="0" sz="1800" spc="-5" i="0">
                <a:latin typeface="Calibri"/>
                <a:cs typeface="Calibri"/>
              </a:rPr>
              <a:t>conditionnelle  </a:t>
            </a:r>
            <a:r>
              <a:rPr dirty="0" sz="1800" i="0">
                <a:latin typeface="Calibri"/>
                <a:cs typeface="Calibri"/>
              </a:rPr>
              <a:t>de la VA</a:t>
            </a:r>
            <a:r>
              <a:rPr dirty="0" sz="1800" spc="-35" i="0">
                <a:latin typeface="Calibri"/>
                <a:cs typeface="Calibri"/>
              </a:rPr>
              <a:t> </a:t>
            </a:r>
            <a:r>
              <a:rPr dirty="0" sz="1800" i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lvl="1" marL="2825115" indent="-266065">
              <a:lnSpc>
                <a:spcPts val="3180"/>
              </a:lnSpc>
              <a:buFont typeface="Times New Roman"/>
              <a:buAutoNum type="arabicParenR"/>
              <a:tabLst>
                <a:tab pos="2825750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E</a:t>
            </a:r>
            <a:r>
              <a:rPr dirty="0" sz="1950" spc="20">
                <a:latin typeface="Times New Roman"/>
                <a:cs typeface="Times New Roman"/>
              </a:rPr>
              <a:t>[</a:t>
            </a:r>
            <a:r>
              <a:rPr dirty="0" sz="1950" spc="-26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19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/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 spc="50" i="1">
                <a:latin typeface="Times New Roman"/>
                <a:cs typeface="Times New Roman"/>
              </a:rPr>
              <a:t>y</a:t>
            </a:r>
            <a:r>
              <a:rPr dirty="0" sz="1950" spc="50">
                <a:latin typeface="Times New Roman"/>
                <a:cs typeface="Times New Roman"/>
              </a:rPr>
              <a:t>]</a:t>
            </a:r>
            <a:r>
              <a:rPr dirty="0" sz="1950" spc="-20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95">
                <a:latin typeface="Times New Roman"/>
                <a:cs typeface="Times New Roman"/>
              </a:rPr>
              <a:t> </a:t>
            </a:r>
            <a:r>
              <a:rPr dirty="0" sz="1950" spc="35" i="1">
                <a:latin typeface="Times New Roman"/>
                <a:cs typeface="Times New Roman"/>
              </a:rPr>
              <a:t>m</a:t>
            </a:r>
            <a:r>
              <a:rPr dirty="0" baseline="-32828" sz="1650" spc="52" i="1">
                <a:latin typeface="Times New Roman"/>
                <a:cs typeface="Times New Roman"/>
              </a:rPr>
              <a:t>X</a:t>
            </a:r>
            <a:r>
              <a:rPr dirty="0" baseline="-32828" sz="1650" spc="-75" i="1">
                <a:latin typeface="Times New Roman"/>
                <a:cs typeface="Times New Roman"/>
              </a:rPr>
              <a:t> </a:t>
            </a:r>
            <a:r>
              <a:rPr dirty="0" baseline="-32828" sz="1650" spc="15">
                <a:latin typeface="Times New Roman"/>
                <a:cs typeface="Times New Roman"/>
              </a:rPr>
              <a:t>/</a:t>
            </a:r>
            <a:r>
              <a:rPr dirty="0" baseline="-32828" sz="1650" spc="-142">
                <a:latin typeface="Times New Roman"/>
                <a:cs typeface="Times New Roman"/>
              </a:rPr>
              <a:t> </a:t>
            </a:r>
            <a:r>
              <a:rPr dirty="0" baseline="-32828" sz="1650" spc="22" i="1">
                <a:latin typeface="Times New Roman"/>
                <a:cs typeface="Times New Roman"/>
              </a:rPr>
              <a:t>y</a:t>
            </a:r>
            <a:r>
              <a:rPr dirty="0" baseline="-32828" sz="1650" spc="97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Symbol"/>
                <a:cs typeface="Symbol"/>
              </a:rPr>
              <a:t>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baseline="-7532" sz="4425">
                <a:latin typeface="Symbol"/>
                <a:cs typeface="Symbol"/>
              </a:rPr>
              <a:t></a:t>
            </a:r>
            <a:r>
              <a:rPr dirty="0" baseline="-7532" sz="4425" spc="-187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xf</a:t>
            </a:r>
            <a:r>
              <a:rPr dirty="0" sz="1950" spc="-285" i="1">
                <a:latin typeface="Times New Roman"/>
                <a:cs typeface="Times New Roman"/>
              </a:rPr>
              <a:t> </a:t>
            </a:r>
            <a:r>
              <a:rPr dirty="0" baseline="-32828" sz="1650" spc="30" i="1">
                <a:latin typeface="Times New Roman"/>
                <a:cs typeface="Times New Roman"/>
              </a:rPr>
              <a:t>X</a:t>
            </a:r>
            <a:r>
              <a:rPr dirty="0" baseline="-32828" sz="1650" spc="-75" i="1">
                <a:latin typeface="Times New Roman"/>
                <a:cs typeface="Times New Roman"/>
              </a:rPr>
              <a:t> </a:t>
            </a:r>
            <a:r>
              <a:rPr dirty="0" baseline="-32828" sz="1650" spc="15">
                <a:latin typeface="Times New Roman"/>
                <a:cs typeface="Times New Roman"/>
              </a:rPr>
              <a:t>/</a:t>
            </a:r>
            <a:r>
              <a:rPr dirty="0" baseline="-32828" sz="1650" spc="-142">
                <a:latin typeface="Times New Roman"/>
                <a:cs typeface="Times New Roman"/>
              </a:rPr>
              <a:t> </a:t>
            </a:r>
            <a:r>
              <a:rPr dirty="0" baseline="-32828" sz="1650" spc="22" i="1">
                <a:latin typeface="Times New Roman"/>
                <a:cs typeface="Times New Roman"/>
              </a:rPr>
              <a:t>y</a:t>
            </a:r>
            <a:r>
              <a:rPr dirty="0" baseline="-32828" sz="1650" spc="-217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Times New Roman"/>
                <a:cs typeface="Times New Roman"/>
              </a:rPr>
              <a:t>(</a:t>
            </a:r>
            <a:r>
              <a:rPr dirty="0" sz="1950" spc="35" i="1">
                <a:latin typeface="Times New Roman"/>
                <a:cs typeface="Times New Roman"/>
              </a:rPr>
              <a:t>x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r>
              <a:rPr dirty="0" sz="1950" spc="35" i="1">
                <a:latin typeface="Times New Roman"/>
                <a:cs typeface="Times New Roman"/>
              </a:rPr>
              <a:t>dx</a:t>
            </a:r>
            <a:endParaRPr sz="1950">
              <a:latin typeface="Times New Roman"/>
              <a:cs typeface="Times New Roman"/>
            </a:endParaRPr>
          </a:p>
          <a:p>
            <a:pPr algn="ctr" marL="1446530">
              <a:lnSpc>
                <a:spcPct val="100000"/>
              </a:lnSpc>
              <a:spcBef>
                <a:spcPts val="380"/>
              </a:spcBef>
            </a:pPr>
            <a:r>
              <a:rPr dirty="0" sz="1100" spc="20"/>
              <a:t>R</a:t>
            </a:r>
            <a:endParaRPr sz="1100"/>
          </a:p>
          <a:p>
            <a:pPr marL="579120">
              <a:lnSpc>
                <a:spcPct val="100000"/>
              </a:lnSpc>
              <a:spcBef>
                <a:spcPts val="50"/>
              </a:spcBef>
            </a:pPr>
            <a:r>
              <a:rPr dirty="0" sz="1800" spc="-5" i="0">
                <a:latin typeface="Calibri"/>
                <a:cs typeface="Calibri"/>
              </a:rPr>
              <a:t>Où </a:t>
            </a:r>
            <a:r>
              <a:rPr dirty="0" sz="1800">
                <a:latin typeface="Calibri"/>
                <a:cs typeface="Calibri"/>
              </a:rPr>
              <a:t>R </a:t>
            </a:r>
            <a:r>
              <a:rPr dirty="0" sz="1800" i="0">
                <a:latin typeface="Calibri"/>
                <a:cs typeface="Calibri"/>
              </a:rPr>
              <a:t>est l’ensemble de tout les points dans la domaine de</a:t>
            </a:r>
            <a:r>
              <a:rPr dirty="0" sz="1800" spc="-90" i="0">
                <a:latin typeface="Calibri"/>
                <a:cs typeface="Calibri"/>
              </a:rPr>
              <a:t> </a:t>
            </a:r>
            <a:r>
              <a:rPr dirty="0" sz="1800" i="0">
                <a:latin typeface="Calibri"/>
                <a:cs typeface="Calibri"/>
              </a:rPr>
              <a:t>(X,Y)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i="0">
                <a:latin typeface="Calibri"/>
                <a:cs typeface="Calibri"/>
              </a:rPr>
              <a:t>La variance </a:t>
            </a:r>
            <a:r>
              <a:rPr dirty="0" sz="1800" spc="-5" i="0">
                <a:latin typeface="Calibri"/>
                <a:cs typeface="Calibri"/>
              </a:rPr>
              <a:t>conditionnelle </a:t>
            </a:r>
            <a:r>
              <a:rPr dirty="0" sz="1800" i="0">
                <a:latin typeface="Calibri"/>
                <a:cs typeface="Calibri"/>
              </a:rPr>
              <a:t>de la VA</a:t>
            </a:r>
            <a:r>
              <a:rPr dirty="0" sz="1800" spc="-40" i="0">
                <a:latin typeface="Calibri"/>
                <a:cs typeface="Calibri"/>
              </a:rPr>
              <a:t> </a:t>
            </a:r>
            <a:r>
              <a:rPr dirty="0" sz="1800" i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5548" y="4615078"/>
            <a:ext cx="1486535" cy="335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20">
                <a:latin typeface="Times New Roman"/>
                <a:cs typeface="Times New Roman"/>
              </a:rPr>
              <a:t>2)</a:t>
            </a:r>
            <a:r>
              <a:rPr dirty="0" sz="1900" spc="-18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V</a:t>
            </a:r>
            <a:r>
              <a:rPr dirty="0" sz="1900" spc="-285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[</a:t>
            </a:r>
            <a:r>
              <a:rPr dirty="0" sz="1900" spc="-260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X</a:t>
            </a:r>
            <a:r>
              <a:rPr dirty="0" sz="1900" spc="170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/</a:t>
            </a:r>
            <a:r>
              <a:rPr dirty="0" sz="1900" spc="95">
                <a:latin typeface="Times New Roman"/>
                <a:cs typeface="Times New Roman"/>
              </a:rPr>
              <a:t> </a:t>
            </a:r>
            <a:r>
              <a:rPr dirty="0" sz="1900" spc="45" i="1">
                <a:latin typeface="Times New Roman"/>
                <a:cs typeface="Times New Roman"/>
              </a:rPr>
              <a:t>y</a:t>
            </a:r>
            <a:r>
              <a:rPr dirty="0" sz="1900" spc="45">
                <a:latin typeface="Times New Roman"/>
                <a:cs typeface="Times New Roman"/>
              </a:rPr>
              <a:t>]</a:t>
            </a:r>
            <a:r>
              <a:rPr dirty="0" sz="1900" spc="-20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215">
                <a:latin typeface="Times New Roman"/>
                <a:cs typeface="Times New Roman"/>
              </a:rPr>
              <a:t> </a:t>
            </a:r>
            <a:r>
              <a:rPr dirty="0" sz="1950" spc="-15" i="1">
                <a:latin typeface="Symbol"/>
                <a:cs typeface="Symbol"/>
              </a:rPr>
              <a:t>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4197" y="4621428"/>
            <a:ext cx="1009650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7510" algn="l"/>
              </a:tabLst>
            </a:pP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10">
                <a:latin typeface="Times New Roman"/>
                <a:cs typeface="Times New Roman"/>
              </a:rPr>
              <a:t>	</a:t>
            </a:r>
            <a:r>
              <a:rPr dirty="0" sz="1900" spc="80">
                <a:latin typeface="Times New Roman"/>
                <a:cs typeface="Times New Roman"/>
              </a:rPr>
              <a:t>(</a:t>
            </a:r>
            <a:r>
              <a:rPr dirty="0" sz="1900" spc="80" i="1">
                <a:latin typeface="Times New Roman"/>
                <a:cs typeface="Times New Roman"/>
              </a:rPr>
              <a:t>x</a:t>
            </a:r>
            <a:r>
              <a:rPr dirty="0" sz="1900" spc="-200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-22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9626" y="4613592"/>
            <a:ext cx="176085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">
              <a:lnSpc>
                <a:spcPct val="100000"/>
              </a:lnSpc>
              <a:tabLst>
                <a:tab pos="1677035" algn="l"/>
              </a:tabLst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37708" y="4613592"/>
            <a:ext cx="96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3119" y="4803825"/>
            <a:ext cx="248920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0870" algn="l"/>
                <a:tab pos="223520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	X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	X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48604" y="4980063"/>
            <a:ext cx="2623820" cy="221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82215" algn="l"/>
              </a:tabLst>
            </a:pPr>
            <a:r>
              <a:rPr dirty="0" sz="1100" spc="-25" i="1">
                <a:latin typeface="Times New Roman"/>
                <a:cs typeface="Times New Roman"/>
              </a:rPr>
              <a:t>R</a:t>
            </a:r>
            <a:r>
              <a:rPr dirty="0" baseline="-27777" sz="1200" i="1">
                <a:latin typeface="Times New Roman"/>
                <a:cs typeface="Times New Roman"/>
              </a:rPr>
              <a:t>x</a:t>
            </a:r>
            <a:r>
              <a:rPr dirty="0" baseline="-27777" sz="1200" i="1">
                <a:latin typeface="Times New Roman"/>
                <a:cs typeface="Times New Roman"/>
              </a:rPr>
              <a:t>	</a:t>
            </a:r>
            <a:r>
              <a:rPr dirty="0" sz="1100" spc="-25" i="1">
                <a:latin typeface="Times New Roman"/>
                <a:cs typeface="Times New Roman"/>
              </a:rPr>
              <a:t>R</a:t>
            </a:r>
            <a:r>
              <a:rPr dirty="0" baseline="-27777" sz="1200" i="1">
                <a:latin typeface="Times New Roman"/>
                <a:cs typeface="Times New Roman"/>
              </a:rPr>
              <a:t>x</a:t>
            </a:r>
            <a:endParaRPr baseline="-27777"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6434" y="4550397"/>
            <a:ext cx="2596515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82215" algn="l"/>
              </a:tabLst>
            </a:pPr>
            <a:r>
              <a:rPr dirty="0" sz="2850" spc="10">
                <a:latin typeface="Symbol"/>
                <a:cs typeface="Symbol"/>
              </a:rPr>
              <a:t></a:t>
            </a:r>
            <a:r>
              <a:rPr dirty="0" sz="2850" spc="10">
                <a:latin typeface="Times New Roman"/>
                <a:cs typeface="Times New Roman"/>
              </a:rPr>
              <a:t>	</a:t>
            </a:r>
            <a:r>
              <a:rPr dirty="0" sz="2850" spc="1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5024" y="4621428"/>
            <a:ext cx="3195955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4475" algn="l"/>
                <a:tab pos="608965" algn="l"/>
                <a:tab pos="1621790" algn="l"/>
                <a:tab pos="1869439" algn="l"/>
                <a:tab pos="2233295" algn="l"/>
              </a:tabLst>
            </a:pPr>
            <a:r>
              <a:rPr dirty="0" sz="1900" spc="5">
                <a:latin typeface="Times New Roman"/>
                <a:cs typeface="Times New Roman"/>
              </a:rPr>
              <a:t>)	</a:t>
            </a:r>
            <a:r>
              <a:rPr dirty="0" sz="1900" spc="5" i="1">
                <a:latin typeface="Times New Roman"/>
                <a:cs typeface="Times New Roman"/>
              </a:rPr>
              <a:t>f	</a:t>
            </a:r>
            <a:r>
              <a:rPr dirty="0" sz="1900" spc="85">
                <a:latin typeface="Times New Roman"/>
                <a:cs typeface="Times New Roman"/>
              </a:rPr>
              <a:t>(</a:t>
            </a:r>
            <a:r>
              <a:rPr dirty="0" sz="1900" spc="85" i="1">
                <a:latin typeface="Times New Roman"/>
                <a:cs typeface="Times New Roman"/>
              </a:rPr>
              <a:t>x</a:t>
            </a:r>
            <a:r>
              <a:rPr dirty="0" sz="1900" spc="85">
                <a:latin typeface="Times New Roman"/>
                <a:cs typeface="Times New Roman"/>
              </a:rPr>
              <a:t>)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dx</a:t>
            </a:r>
            <a:r>
              <a:rPr dirty="0" sz="1900" spc="-5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10">
                <a:latin typeface="Times New Roman"/>
                <a:cs typeface="Times New Roman"/>
              </a:rPr>
              <a:t>	</a:t>
            </a:r>
            <a:r>
              <a:rPr dirty="0" sz="1900" spc="10" i="1">
                <a:latin typeface="Times New Roman"/>
                <a:cs typeface="Times New Roman"/>
              </a:rPr>
              <a:t>x	</a:t>
            </a:r>
            <a:r>
              <a:rPr dirty="0" sz="1900" spc="5" i="1">
                <a:latin typeface="Times New Roman"/>
                <a:cs typeface="Times New Roman"/>
              </a:rPr>
              <a:t>f	</a:t>
            </a:r>
            <a:r>
              <a:rPr dirty="0" sz="1900" spc="85">
                <a:latin typeface="Times New Roman"/>
                <a:cs typeface="Times New Roman"/>
              </a:rPr>
              <a:t>(</a:t>
            </a:r>
            <a:r>
              <a:rPr dirty="0" sz="1900" spc="85" i="1">
                <a:latin typeface="Times New Roman"/>
                <a:cs typeface="Times New Roman"/>
              </a:rPr>
              <a:t>x</a:t>
            </a:r>
            <a:r>
              <a:rPr dirty="0" sz="1900" spc="85">
                <a:latin typeface="Times New Roman"/>
                <a:cs typeface="Times New Roman"/>
              </a:rPr>
              <a:t>)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dx</a:t>
            </a:r>
            <a:r>
              <a:rPr dirty="0" sz="1900" spc="-18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</a:t>
            </a:r>
            <a:r>
              <a:rPr dirty="0" sz="1900" spc="-21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0019" y="4613592"/>
            <a:ext cx="2660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1537" y="5637427"/>
            <a:ext cx="89535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-15" i="1">
                <a:latin typeface="Arial"/>
                <a:cs typeface="Arial"/>
              </a:rPr>
              <a:t>f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1079" y="5818508"/>
            <a:ext cx="827405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40410" algn="l"/>
              </a:tabLst>
            </a:pPr>
            <a:r>
              <a:rPr dirty="0" sz="1050" spc="25" i="1">
                <a:latin typeface="Arial"/>
                <a:cs typeface="Arial"/>
              </a:rPr>
              <a:t>X</a:t>
            </a:r>
            <a:r>
              <a:rPr dirty="0" baseline="-29629" sz="1125" spc="-7">
                <a:latin typeface="Arial"/>
                <a:cs typeface="Arial"/>
              </a:rPr>
              <a:t>1</a:t>
            </a:r>
            <a:r>
              <a:rPr dirty="0" sz="1050" spc="-155">
                <a:latin typeface="Arial"/>
                <a:cs typeface="Arial"/>
              </a:rPr>
              <a:t>,</a:t>
            </a:r>
            <a:r>
              <a:rPr dirty="0" sz="1050" spc="595">
                <a:latin typeface="Calibri"/>
                <a:cs typeface="Calibri"/>
              </a:rPr>
              <a:t>!</a:t>
            </a:r>
            <a:r>
              <a:rPr dirty="0" sz="1050" spc="5">
                <a:latin typeface="Arial"/>
                <a:cs typeface="Arial"/>
              </a:rPr>
              <a:t>,</a:t>
            </a: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spc="7" i="1">
                <a:latin typeface="Arial"/>
                <a:cs typeface="Arial"/>
              </a:rPr>
              <a:t>N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8624" y="5818508"/>
            <a:ext cx="121920" cy="172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2560" y="5818508"/>
            <a:ext cx="426720" cy="21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spc="75" i="1">
                <a:latin typeface="Arial"/>
                <a:cs typeface="Arial"/>
              </a:rPr>
              <a:t>X</a:t>
            </a:r>
            <a:r>
              <a:rPr dirty="0" baseline="-29629" sz="1125" i="1">
                <a:latin typeface="Arial"/>
                <a:cs typeface="Arial"/>
              </a:rPr>
              <a:t>i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" i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28611" y="5989701"/>
            <a:ext cx="20637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i="1">
                <a:latin typeface="Arial"/>
                <a:cs typeface="Arial"/>
              </a:rPr>
              <a:t>i</a:t>
            </a:r>
            <a:r>
              <a:rPr dirty="0" sz="1050" spc="-190" i="1">
                <a:latin typeface="Arial"/>
                <a:cs typeface="Arial"/>
              </a:rPr>
              <a:t> </a:t>
            </a:r>
            <a:r>
              <a:rPr dirty="0" sz="1050" spc="-75">
                <a:latin typeface="Symbol"/>
                <a:cs typeface="Symbol"/>
              </a:rPr>
              <a:t></a:t>
            </a:r>
            <a:r>
              <a:rPr dirty="0" sz="1050" spc="-5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244" y="5130901"/>
            <a:ext cx="7134225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L’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Independence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>
                <a:latin typeface="Calibri"/>
                <a:cs typeface="Calibri"/>
              </a:rPr>
              <a:t>Si les N Vas X</a:t>
            </a:r>
            <a:r>
              <a:rPr dirty="0" baseline="-20833" sz="1800" b="1">
                <a:latin typeface="Calibri"/>
                <a:cs typeface="Calibri"/>
              </a:rPr>
              <a:t>i </a:t>
            </a:r>
            <a:r>
              <a:rPr dirty="0" sz="1800" b="1">
                <a:latin typeface="Calibri"/>
                <a:cs typeface="Calibri"/>
              </a:rPr>
              <a:t>sont mutuellement indépendantes alors</a:t>
            </a:r>
            <a:r>
              <a:rPr dirty="0" sz="1800" spc="-2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r" marR="2246630">
              <a:lnSpc>
                <a:spcPct val="100000"/>
              </a:lnSpc>
              <a:spcBef>
                <a:spcPts val="610"/>
              </a:spcBef>
            </a:pPr>
            <a:r>
              <a:rPr dirty="0" sz="1050" spc="-5" i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5646" y="5523127"/>
            <a:ext cx="2091055" cy="506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0590" algn="l"/>
                <a:tab pos="1727200" algn="l"/>
              </a:tabLst>
            </a:pP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10" i="1">
                <a:latin typeface="Arial"/>
                <a:cs typeface="Arial"/>
              </a:rPr>
              <a:t> 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>
                <a:latin typeface="Calibri"/>
                <a:cs typeface="Calibri"/>
              </a:rPr>
              <a:t>!</a:t>
            </a:r>
            <a:r>
              <a:rPr dirty="0" sz="1850" spc="295">
                <a:latin typeface="Arial"/>
                <a:cs typeface="Arial"/>
              </a:rPr>
              <a:t>,</a:t>
            </a:r>
            <a:r>
              <a:rPr dirty="0" sz="1850" spc="295" i="1">
                <a:latin typeface="Arial"/>
                <a:cs typeface="Arial"/>
              </a:rPr>
              <a:t>x	</a:t>
            </a:r>
            <a:r>
              <a:rPr dirty="0" sz="1850" spc="-15">
                <a:latin typeface="Arial"/>
                <a:cs typeface="Arial"/>
              </a:rPr>
              <a:t>)</a:t>
            </a:r>
            <a:r>
              <a:rPr dirty="0" sz="1850" spc="-120">
                <a:latin typeface="Arial"/>
                <a:cs typeface="Arial"/>
              </a:rPr>
              <a:t> </a:t>
            </a:r>
            <a:r>
              <a:rPr dirty="0" sz="1850" spc="80">
                <a:latin typeface="Symbol"/>
                <a:cs typeface="Symbol"/>
              </a:rPr>
              <a:t></a:t>
            </a:r>
            <a:r>
              <a:rPr dirty="0" baseline="-6060" sz="4125" spc="120">
                <a:latin typeface="Symbol"/>
                <a:cs typeface="Symbol"/>
              </a:rPr>
              <a:t></a:t>
            </a:r>
            <a:r>
              <a:rPr dirty="0" sz="1850" spc="80" i="1">
                <a:latin typeface="Arial"/>
                <a:cs typeface="Arial"/>
              </a:rPr>
              <a:t>f	</a:t>
            </a:r>
            <a:r>
              <a:rPr dirty="0" sz="1850" spc="30">
                <a:latin typeface="Arial"/>
                <a:cs typeface="Arial"/>
              </a:rPr>
              <a:t>(</a:t>
            </a:r>
            <a:r>
              <a:rPr dirty="0" sz="1850" spc="30" i="1">
                <a:latin typeface="Arial"/>
                <a:cs typeface="Arial"/>
              </a:rPr>
              <a:t>x</a:t>
            </a:r>
            <a:r>
              <a:rPr dirty="0" sz="1850" spc="-70" i="1">
                <a:latin typeface="Arial"/>
                <a:cs typeface="Arial"/>
              </a:rPr>
              <a:t> </a:t>
            </a:r>
            <a:r>
              <a:rPr dirty="0" sz="1850" spc="-15">
                <a:latin typeface="Arial"/>
                <a:cs typeface="Arial"/>
              </a:rPr>
              <a:t>)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III. </a:t>
            </a:r>
            <a:r>
              <a:rPr dirty="0" sz="3200"/>
              <a:t>Espérance et variance d’une </a:t>
            </a:r>
            <a:r>
              <a:rPr dirty="0" sz="3200" spc="-120"/>
              <a:t>VA</a:t>
            </a:r>
            <a:r>
              <a:rPr dirty="0" sz="3200" spc="-220"/>
              <a:t> </a:t>
            </a:r>
            <a:r>
              <a:rPr dirty="0" sz="3200"/>
              <a:t>réelle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182" y="1041692"/>
            <a:ext cx="9020175" cy="1915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8955" marR="171450" indent="-516255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EX : Reprenons l’exemple de lancer deux fois un dé et déﬁnissons la VA X comme la somme  </a:t>
            </a: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des deux faces résultantes et calculons </a:t>
            </a:r>
            <a:r>
              <a:rPr dirty="0" sz="1800" b="1">
                <a:solidFill>
                  <a:srgbClr val="0085CC"/>
                </a:solidFill>
                <a:latin typeface="Arial"/>
                <a:cs typeface="Arial"/>
              </a:rPr>
              <a:t>E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(X)</a:t>
            </a:r>
            <a:r>
              <a:rPr dirty="0" sz="1800" spc="-1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15570">
              <a:lnSpc>
                <a:spcPts val="2070"/>
              </a:lnSpc>
            </a:pP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Dans </a:t>
            </a:r>
            <a:r>
              <a:rPr dirty="0" sz="1800" spc="35" b="1">
                <a:solidFill>
                  <a:srgbClr val="0070C0"/>
                </a:solidFill>
                <a:latin typeface="Calibri"/>
                <a:cs typeface="Calibri"/>
              </a:rPr>
              <a:t>ceRe </a:t>
            </a: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exemple, l’univers de possible peut être spéciﬁer précisément.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En</a:t>
            </a:r>
            <a:r>
              <a:rPr dirty="0" sz="1800" spc="-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eﬀet</a:t>
            </a:r>
            <a:endParaRPr sz="1800">
              <a:latin typeface="Calibri"/>
              <a:cs typeface="Calibri"/>
            </a:endParaRPr>
          </a:p>
          <a:p>
            <a:pPr marL="215265">
              <a:lnSpc>
                <a:spcPts val="2430"/>
              </a:lnSpc>
            </a:pPr>
            <a:r>
              <a:rPr dirty="0" baseline="-2645" sz="3150" spc="885">
                <a:latin typeface="Symbol"/>
                <a:cs typeface="Symbol"/>
              </a:rPr>
              <a:t>Ω</a:t>
            </a:r>
            <a:r>
              <a:rPr dirty="0" baseline="-2645" sz="3150" spc="-37">
                <a:latin typeface="Times New Roman"/>
                <a:cs typeface="Times New Roman"/>
              </a:rPr>
              <a:t> </a:t>
            </a:r>
            <a:r>
              <a:rPr dirty="0" baseline="-2645" sz="3150">
                <a:latin typeface="Symbol"/>
                <a:cs typeface="Symbol"/>
              </a:rPr>
              <a:t></a:t>
            </a:r>
            <a:r>
              <a:rPr dirty="0" baseline="-2645" sz="3150" spc="-22">
                <a:latin typeface="Times New Roman"/>
                <a:cs typeface="Times New Roman"/>
              </a:rPr>
              <a:t> </a:t>
            </a:r>
            <a:r>
              <a:rPr dirty="0" baseline="-2645" sz="3150" spc="30">
                <a:latin typeface="Arial"/>
                <a:cs typeface="Arial"/>
              </a:rPr>
              <a:t>{(</a:t>
            </a:r>
            <a:r>
              <a:rPr dirty="0" baseline="-2645" sz="3150" spc="30" i="1">
                <a:latin typeface="Arial"/>
                <a:cs typeface="Arial"/>
              </a:rPr>
              <a:t>i</a:t>
            </a:r>
            <a:r>
              <a:rPr dirty="0" baseline="-2645" sz="3150" spc="30">
                <a:latin typeface="Arial"/>
                <a:cs typeface="Arial"/>
              </a:rPr>
              <a:t>,</a:t>
            </a:r>
            <a:r>
              <a:rPr dirty="0" baseline="-2645" sz="3150" spc="-217">
                <a:latin typeface="Arial"/>
                <a:cs typeface="Arial"/>
              </a:rPr>
              <a:t> </a:t>
            </a:r>
            <a:r>
              <a:rPr dirty="0" baseline="-2645" sz="3150" i="1">
                <a:latin typeface="Arial"/>
                <a:cs typeface="Arial"/>
              </a:rPr>
              <a:t>j</a:t>
            </a:r>
            <a:r>
              <a:rPr dirty="0" baseline="-2645" sz="3150" spc="-517" i="1">
                <a:latin typeface="Arial"/>
                <a:cs typeface="Arial"/>
              </a:rPr>
              <a:t> </a:t>
            </a:r>
            <a:r>
              <a:rPr dirty="0" baseline="-2645" sz="3150" spc="67">
                <a:latin typeface="Arial"/>
                <a:cs typeface="Arial"/>
              </a:rPr>
              <a:t>),1</a:t>
            </a:r>
            <a:r>
              <a:rPr dirty="0" baseline="-2645" sz="3150" spc="67">
                <a:latin typeface="Symbol"/>
                <a:cs typeface="Symbol"/>
              </a:rPr>
              <a:t></a:t>
            </a:r>
            <a:r>
              <a:rPr dirty="0" baseline="-2645" sz="3150" spc="-67">
                <a:latin typeface="Times New Roman"/>
                <a:cs typeface="Times New Roman"/>
              </a:rPr>
              <a:t> </a:t>
            </a:r>
            <a:r>
              <a:rPr dirty="0" baseline="-2645" sz="3150" spc="60" i="1">
                <a:latin typeface="Arial"/>
                <a:cs typeface="Arial"/>
              </a:rPr>
              <a:t>i</a:t>
            </a:r>
            <a:r>
              <a:rPr dirty="0" baseline="-2645" sz="3150" spc="60">
                <a:latin typeface="Arial"/>
                <a:cs typeface="Arial"/>
              </a:rPr>
              <a:t>,</a:t>
            </a:r>
            <a:r>
              <a:rPr dirty="0" baseline="-2645" sz="3150" spc="-217">
                <a:latin typeface="Arial"/>
                <a:cs typeface="Arial"/>
              </a:rPr>
              <a:t> </a:t>
            </a:r>
            <a:r>
              <a:rPr dirty="0" baseline="-2645" sz="3150" i="1">
                <a:latin typeface="Arial"/>
                <a:cs typeface="Arial"/>
              </a:rPr>
              <a:t>j</a:t>
            </a:r>
            <a:r>
              <a:rPr dirty="0" baseline="-2645" sz="3150" spc="150" i="1">
                <a:latin typeface="Arial"/>
                <a:cs typeface="Arial"/>
              </a:rPr>
              <a:t> </a:t>
            </a:r>
            <a:r>
              <a:rPr dirty="0" baseline="-2645" sz="3150">
                <a:latin typeface="Symbol"/>
                <a:cs typeface="Symbol"/>
              </a:rPr>
              <a:t></a:t>
            </a:r>
            <a:r>
              <a:rPr dirty="0" baseline="-2645" sz="3150" spc="-67">
                <a:latin typeface="Times New Roman"/>
                <a:cs typeface="Times New Roman"/>
              </a:rPr>
              <a:t> </a:t>
            </a:r>
            <a:r>
              <a:rPr dirty="0" baseline="-2645" sz="3150" spc="-15">
                <a:latin typeface="Arial"/>
                <a:cs typeface="Arial"/>
              </a:rPr>
              <a:t>6}</a:t>
            </a:r>
            <a:r>
              <a:rPr dirty="0" baseline="-2645" sz="3150" spc="-157">
                <a:latin typeface="Arial"/>
                <a:cs typeface="Arial"/>
              </a:rPr>
              <a:t> </a:t>
            </a:r>
            <a:r>
              <a:rPr dirty="0" baseline="-2645" sz="3150">
                <a:latin typeface="Symbol"/>
                <a:cs typeface="Symbol"/>
              </a:rPr>
              <a:t></a:t>
            </a:r>
            <a:r>
              <a:rPr dirty="0" baseline="-2645" sz="3150" spc="-142">
                <a:latin typeface="Times New Roman"/>
                <a:cs typeface="Times New Roman"/>
              </a:rPr>
              <a:t> </a:t>
            </a:r>
            <a:r>
              <a:rPr dirty="0" baseline="-2645" sz="3150" spc="89">
                <a:latin typeface="Arial"/>
                <a:cs typeface="Arial"/>
              </a:rPr>
              <a:t>Card(</a:t>
            </a:r>
            <a:r>
              <a:rPr dirty="0" baseline="-2645" sz="3150" spc="89">
                <a:latin typeface="Symbol"/>
                <a:cs typeface="Symbol"/>
              </a:rPr>
              <a:t>Ω</a:t>
            </a:r>
            <a:r>
              <a:rPr dirty="0" baseline="-2645" sz="3150" spc="89">
                <a:latin typeface="Arial"/>
                <a:cs typeface="Arial"/>
              </a:rPr>
              <a:t>)</a:t>
            </a:r>
            <a:r>
              <a:rPr dirty="0" baseline="-2645" sz="3150" spc="-202">
                <a:latin typeface="Arial"/>
                <a:cs typeface="Arial"/>
              </a:rPr>
              <a:t> </a:t>
            </a:r>
            <a:r>
              <a:rPr dirty="0" baseline="-2645" sz="3150">
                <a:latin typeface="Symbol"/>
                <a:cs typeface="Symbol"/>
              </a:rPr>
              <a:t></a:t>
            </a:r>
            <a:r>
              <a:rPr dirty="0" baseline="-2645" sz="3150" spc="-104">
                <a:latin typeface="Times New Roman"/>
                <a:cs typeface="Times New Roman"/>
              </a:rPr>
              <a:t> </a:t>
            </a:r>
            <a:r>
              <a:rPr dirty="0" baseline="-2645" sz="3150" spc="-15">
                <a:latin typeface="Arial"/>
                <a:cs typeface="Arial"/>
              </a:rPr>
              <a:t>36</a:t>
            </a:r>
            <a:r>
              <a:rPr dirty="0" baseline="-2645" sz="3150" spc="-7">
                <a:latin typeface="Arial"/>
                <a:cs typeface="Arial"/>
              </a:rPr>
              <a:t> </a:t>
            </a:r>
            <a:r>
              <a:rPr dirty="0" baseline="3086" sz="2700" spc="-7" b="1">
                <a:solidFill>
                  <a:srgbClr val="0070C0"/>
                </a:solidFill>
                <a:latin typeface="Calibri"/>
                <a:cs typeface="Calibri"/>
              </a:rPr>
              <a:t>et</a:t>
            </a:r>
            <a:r>
              <a:rPr dirty="0" baseline="3086" sz="2700" spc="367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100" spc="204" i="1">
                <a:latin typeface="Arial"/>
                <a:cs typeface="Arial"/>
              </a:rPr>
              <a:t>X</a:t>
            </a:r>
            <a:r>
              <a:rPr dirty="0" sz="2100" spc="204">
                <a:latin typeface="Arial"/>
                <a:cs typeface="Arial"/>
              </a:rPr>
              <a:t>(</a:t>
            </a:r>
            <a:r>
              <a:rPr dirty="0" sz="2100" spc="204">
                <a:latin typeface="Symbol"/>
                <a:cs typeface="Symbol"/>
              </a:rPr>
              <a:t>Ω</a:t>
            </a:r>
            <a:r>
              <a:rPr dirty="0" sz="2100" spc="204">
                <a:latin typeface="Arial"/>
                <a:cs typeface="Arial"/>
              </a:rPr>
              <a:t>)</a:t>
            </a:r>
            <a:r>
              <a:rPr dirty="0" sz="2100" spc="-135">
                <a:latin typeface="Arial"/>
                <a:cs typeface="Arial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Arial"/>
                <a:cs typeface="Arial"/>
              </a:rPr>
              <a:t>{2,3,</a:t>
            </a:r>
            <a:r>
              <a:rPr dirty="0" sz="2100" spc="-50">
                <a:latin typeface="Cambria"/>
                <a:cs typeface="Cambria"/>
              </a:rPr>
              <a:t>K</a:t>
            </a:r>
            <a:r>
              <a:rPr dirty="0" sz="2100" spc="220">
                <a:latin typeface="Cambria"/>
                <a:cs typeface="Cambria"/>
              </a:rPr>
              <a:t> </a:t>
            </a:r>
            <a:r>
              <a:rPr dirty="0" sz="2100" spc="-25">
                <a:latin typeface="Arial"/>
                <a:cs typeface="Arial"/>
              </a:rPr>
              <a:t>12}</a:t>
            </a:r>
            <a:r>
              <a:rPr dirty="0" sz="2100" spc="-100">
                <a:latin typeface="Arial"/>
                <a:cs typeface="Arial"/>
              </a:rPr>
              <a:t> </a:t>
            </a:r>
            <a:r>
              <a:rPr dirty="0" sz="2100" spc="5">
                <a:latin typeface="Symbol"/>
                <a:cs typeface="Symbol"/>
              </a:rPr>
              <a:t>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-45">
                <a:latin typeface="Arial"/>
                <a:cs typeface="Arial"/>
              </a:rPr>
              <a:t>Card(</a:t>
            </a:r>
            <a:r>
              <a:rPr dirty="0" sz="2100" spc="-345">
                <a:latin typeface="Arial"/>
                <a:cs typeface="Arial"/>
              </a:rPr>
              <a:t> </a:t>
            </a:r>
            <a:r>
              <a:rPr dirty="0" sz="2100" spc="155" i="1">
                <a:latin typeface="Arial"/>
                <a:cs typeface="Arial"/>
              </a:rPr>
              <a:t>X</a:t>
            </a:r>
            <a:r>
              <a:rPr dirty="0" sz="2100" spc="155">
                <a:latin typeface="Arial"/>
                <a:cs typeface="Arial"/>
              </a:rPr>
              <a:t>(</a:t>
            </a:r>
            <a:r>
              <a:rPr dirty="0" sz="2100" spc="155">
                <a:latin typeface="Symbol"/>
                <a:cs typeface="Symbol"/>
              </a:rPr>
              <a:t>Ω</a:t>
            </a:r>
            <a:r>
              <a:rPr dirty="0" sz="2100" spc="155">
                <a:latin typeface="Arial"/>
                <a:cs typeface="Arial"/>
              </a:rPr>
              <a:t>)) 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30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Arial"/>
                <a:cs typeface="Arial"/>
              </a:rPr>
              <a:t>11</a:t>
            </a:r>
            <a:endParaRPr sz="21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2005"/>
              </a:spcBef>
            </a:pP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Comme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Ω </a:t>
            </a: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est bien déﬁni, alors</a:t>
            </a:r>
            <a:r>
              <a:rPr dirty="0" sz="1800" spc="-5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6407" y="5741122"/>
            <a:ext cx="18415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10">
                <a:latin typeface="Symbol"/>
                <a:cs typeface="Symbol"/>
              </a:rPr>
              <a:t>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1052" y="5868325"/>
            <a:ext cx="115570" cy="43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5">
                <a:latin typeface="Symbol"/>
                <a:cs typeface="Symbol"/>
              </a:rPr>
              <a:t>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8830" y="6221336"/>
            <a:ext cx="9652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9051" y="5891213"/>
            <a:ext cx="8953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i="1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6714" y="5891213"/>
            <a:ext cx="17145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>
                <a:latin typeface="Symbol"/>
                <a:cs typeface="Symbol"/>
              </a:rPr>
              <a:t></a:t>
            </a:r>
            <a:r>
              <a:rPr dirty="0" sz="950" spc="-145">
                <a:latin typeface="Times New Roman"/>
                <a:cs typeface="Times New Roman"/>
              </a:rPr>
              <a:t> </a:t>
            </a:r>
            <a:r>
              <a:rPr dirty="0" sz="950" i="1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197" y="6045655"/>
            <a:ext cx="110489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i="1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3487" y="5899053"/>
            <a:ext cx="18307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i="1">
                <a:latin typeface="Arial"/>
                <a:cs typeface="Arial"/>
              </a:rPr>
              <a:t>f</a:t>
            </a:r>
            <a:r>
              <a:rPr dirty="0" sz="1700" spc="-254" i="1">
                <a:latin typeface="Arial"/>
                <a:cs typeface="Arial"/>
              </a:rPr>
              <a:t> </a:t>
            </a:r>
            <a:r>
              <a:rPr dirty="0" sz="1700" spc="75">
                <a:latin typeface="Arial"/>
                <a:cs typeface="Arial"/>
              </a:rPr>
              <a:t>(</a:t>
            </a:r>
            <a:r>
              <a:rPr dirty="0" sz="1700" spc="75" i="1">
                <a:latin typeface="Arial"/>
                <a:cs typeface="Arial"/>
              </a:rPr>
              <a:t>x</a:t>
            </a:r>
            <a:r>
              <a:rPr dirty="0" sz="1700" spc="75">
                <a:latin typeface="Arial"/>
                <a:cs typeface="Arial"/>
              </a:rPr>
              <a:t>)</a:t>
            </a:r>
            <a:r>
              <a:rPr dirty="0" sz="1700" spc="-114">
                <a:latin typeface="Arial"/>
                <a:cs typeface="Arial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30" i="1">
                <a:latin typeface="Arial"/>
                <a:cs typeface="Arial"/>
              </a:rPr>
              <a:t>e</a:t>
            </a:r>
            <a:r>
              <a:rPr dirty="0" baseline="43859" sz="1425" spc="44">
                <a:latin typeface="Symbol"/>
                <a:cs typeface="Symbol"/>
              </a:rPr>
              <a:t></a:t>
            </a:r>
            <a:r>
              <a:rPr dirty="0" baseline="43859" sz="1425" spc="142">
                <a:latin typeface="Times New Roman"/>
                <a:cs typeface="Times New Roman"/>
              </a:rPr>
              <a:t> </a:t>
            </a:r>
            <a:r>
              <a:rPr dirty="0" sz="1700" spc="75" i="1">
                <a:latin typeface="Arial"/>
                <a:cs typeface="Arial"/>
              </a:rPr>
              <a:t>U</a:t>
            </a:r>
            <a:r>
              <a:rPr dirty="0" sz="1700" spc="75">
                <a:latin typeface="Arial"/>
                <a:cs typeface="Arial"/>
              </a:rPr>
              <a:t>(</a:t>
            </a:r>
            <a:r>
              <a:rPr dirty="0" sz="1700" spc="75" i="1">
                <a:latin typeface="Arial"/>
                <a:cs typeface="Arial"/>
              </a:rPr>
              <a:t>x</a:t>
            </a:r>
            <a:r>
              <a:rPr dirty="0" sz="1700" spc="75">
                <a:latin typeface="Arial"/>
                <a:cs typeface="Arial"/>
              </a:rPr>
              <a:t>)</a:t>
            </a:r>
            <a:r>
              <a:rPr dirty="0" sz="1700" spc="-65">
                <a:latin typeface="Arial"/>
                <a:cs typeface="Arial"/>
              </a:rPr>
              <a:t> </a:t>
            </a:r>
            <a:r>
              <a:rPr dirty="0" sz="1700" spc="15">
                <a:latin typeface="Symbol"/>
                <a:cs typeface="Symbol"/>
              </a:rPr>
              <a:t>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10" i="1"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0559" y="5899053"/>
            <a:ext cx="98425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</a:tabLst>
            </a:pPr>
            <a:r>
              <a:rPr dirty="0" sz="1700" spc="-5" i="1">
                <a:latin typeface="Arial"/>
                <a:cs typeface="Arial"/>
              </a:rPr>
              <a:t>xe	</a:t>
            </a:r>
            <a:r>
              <a:rPr dirty="0" sz="1700" i="1">
                <a:latin typeface="Arial"/>
                <a:cs typeface="Arial"/>
              </a:rPr>
              <a:t>dx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9093" y="5899053"/>
            <a:ext cx="80708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90">
                <a:latin typeface="Calibri"/>
                <a:cs typeface="Calibri"/>
              </a:rPr>
              <a:t>E</a:t>
            </a:r>
            <a:r>
              <a:rPr dirty="0" sz="1700" spc="90">
                <a:latin typeface="Arial"/>
                <a:cs typeface="Arial"/>
              </a:rPr>
              <a:t>[</a:t>
            </a:r>
            <a:r>
              <a:rPr dirty="0" sz="1700" spc="-320">
                <a:latin typeface="Arial"/>
                <a:cs typeface="Arial"/>
              </a:rPr>
              <a:t> </a:t>
            </a:r>
            <a:r>
              <a:rPr dirty="0" sz="1700" spc="10" i="1">
                <a:latin typeface="Arial"/>
                <a:cs typeface="Arial"/>
              </a:rPr>
              <a:t>X</a:t>
            </a:r>
            <a:r>
              <a:rPr dirty="0" sz="1700" spc="-290" i="1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]</a:t>
            </a:r>
            <a:r>
              <a:rPr dirty="0" sz="1700" spc="-114">
                <a:latin typeface="Arial"/>
                <a:cs typeface="Arial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244" y="4786109"/>
            <a:ext cx="8034655" cy="579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EX : considérons une VA discrète X qui suit une loi </a:t>
            </a:r>
            <a:r>
              <a:rPr dirty="0" sz="1800" spc="-5" b="1">
                <a:solidFill>
                  <a:srgbClr val="0070C0"/>
                </a:solidFill>
                <a:latin typeface="Calibri"/>
                <a:cs typeface="Calibri"/>
              </a:rPr>
              <a:t>exponentielle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de paramètre</a:t>
            </a:r>
            <a:r>
              <a:rPr dirty="0" sz="1800" spc="-4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λ=1,  alors calculons</a:t>
            </a:r>
            <a:r>
              <a:rPr dirty="0" sz="1800" spc="-11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dirty="0" baseline="-20833" sz="1800" b="1">
                <a:solidFill>
                  <a:srgbClr val="0085CC"/>
                </a:solidFill>
                <a:latin typeface="Arial"/>
                <a:cs typeface="Arial"/>
              </a:rPr>
              <a:t>X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617" y="5583669"/>
            <a:ext cx="92900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0070C0"/>
                </a:solidFill>
                <a:latin typeface="Calibri"/>
                <a:cs typeface="Calibri"/>
              </a:rPr>
              <a:t>Solution</a:t>
            </a:r>
            <a:r>
              <a:rPr dirty="0" sz="1800" spc="-7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65249" y="3559733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665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50252" y="3559733"/>
            <a:ext cx="286385" cy="0"/>
          </a:xfrm>
          <a:custGeom>
            <a:avLst/>
            <a:gdLst/>
            <a:ahLst/>
            <a:cxnLst/>
            <a:rect l="l" t="t" r="r" b="b"/>
            <a:pathLst>
              <a:path w="286385" h="0">
                <a:moveTo>
                  <a:pt x="0" y="0"/>
                </a:moveTo>
                <a:lnTo>
                  <a:pt x="286062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43191" y="3559733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665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26555" y="3559733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 h="0">
                <a:moveTo>
                  <a:pt x="0" y="0"/>
                </a:moveTo>
                <a:lnTo>
                  <a:pt x="420166" y="0"/>
                </a:lnTo>
              </a:path>
            </a:pathLst>
          </a:custGeom>
          <a:ln w="9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39348" y="3232066"/>
            <a:ext cx="18224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37654" y="3225669"/>
            <a:ext cx="2719705" cy="300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1515" algn="l"/>
                <a:tab pos="1379855" algn="l"/>
                <a:tab pos="2300605" algn="l"/>
              </a:tabLst>
            </a:pPr>
            <a:r>
              <a:rPr dirty="0" sz="1900" spc="20">
                <a:latin typeface="Arial"/>
                <a:cs typeface="Arial"/>
              </a:rPr>
              <a:t>1</a:t>
            </a:r>
            <a:r>
              <a:rPr dirty="0" sz="1900" spc="20">
                <a:latin typeface="Arial"/>
                <a:cs typeface="Arial"/>
              </a:rPr>
              <a:t>	</a:t>
            </a:r>
            <a:r>
              <a:rPr dirty="0" sz="1900" spc="20">
                <a:latin typeface="Arial"/>
                <a:cs typeface="Arial"/>
              </a:rPr>
              <a:t>2</a:t>
            </a:r>
            <a:r>
              <a:rPr dirty="0" sz="1900" spc="20">
                <a:latin typeface="Arial"/>
                <a:cs typeface="Arial"/>
              </a:rPr>
              <a:t>	</a:t>
            </a:r>
            <a:r>
              <a:rPr dirty="0" sz="1900" spc="20">
                <a:latin typeface="Arial"/>
                <a:cs typeface="Arial"/>
              </a:rPr>
              <a:t>3</a:t>
            </a:r>
            <a:r>
              <a:rPr dirty="0" sz="1900" spc="20">
                <a:latin typeface="Arial"/>
                <a:cs typeface="Arial"/>
              </a:rPr>
              <a:t>	</a:t>
            </a:r>
            <a:r>
              <a:rPr dirty="0" sz="1900" spc="-5">
                <a:latin typeface="Arial"/>
                <a:cs typeface="Arial"/>
              </a:rPr>
              <a:t>25</a:t>
            </a:r>
            <a:r>
              <a:rPr dirty="0" sz="1900" spc="2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60881" y="3571316"/>
            <a:ext cx="979805" cy="300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dirty="0" sz="1900" spc="-5">
                <a:latin typeface="Arial"/>
                <a:cs typeface="Arial"/>
              </a:rPr>
              <a:t>3</a:t>
            </a:r>
            <a:r>
              <a:rPr dirty="0" sz="1900" spc="20">
                <a:latin typeface="Arial"/>
                <a:cs typeface="Arial"/>
              </a:rPr>
              <a:t>6</a:t>
            </a: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-5">
                <a:latin typeface="Arial"/>
                <a:cs typeface="Arial"/>
              </a:rPr>
              <a:t>36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8835" y="3571316"/>
            <a:ext cx="1345565" cy="300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62990" algn="l"/>
              </a:tabLst>
            </a:pPr>
            <a:r>
              <a:rPr dirty="0" sz="1900" spc="-5">
                <a:latin typeface="Arial"/>
                <a:cs typeface="Arial"/>
              </a:rPr>
              <a:t>3</a:t>
            </a:r>
            <a:r>
              <a:rPr dirty="0" sz="1900" spc="20">
                <a:latin typeface="Arial"/>
                <a:cs typeface="Arial"/>
              </a:rPr>
              <a:t>6</a:t>
            </a: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-5">
                <a:latin typeface="Arial"/>
                <a:cs typeface="Arial"/>
              </a:rPr>
              <a:t>36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9118" y="3714900"/>
            <a:ext cx="54229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i="1">
                <a:latin typeface="Arial"/>
                <a:cs typeface="Arial"/>
              </a:rPr>
              <a:t>k</a:t>
            </a:r>
            <a:r>
              <a:rPr dirty="0" sz="1100" spc="25">
                <a:latin typeface="Symbol"/>
                <a:cs typeface="Symbol"/>
              </a:rPr>
              <a:t></a:t>
            </a:r>
            <a:r>
              <a:rPr dirty="0" sz="1100" spc="25" i="1">
                <a:latin typeface="Arial"/>
                <a:cs typeface="Arial"/>
              </a:rPr>
              <a:t>X  </a:t>
            </a:r>
            <a:r>
              <a:rPr dirty="0" sz="1100" spc="170">
                <a:latin typeface="Arial"/>
                <a:cs typeface="Arial"/>
              </a:rPr>
              <a:t>(</a:t>
            </a:r>
            <a:r>
              <a:rPr dirty="0" sz="1100" spc="170">
                <a:latin typeface="Symbol"/>
                <a:cs typeface="Symbol"/>
              </a:rPr>
              <a:t>Ω</a:t>
            </a:r>
            <a:r>
              <a:rPr dirty="0" sz="1100" spc="17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98099" y="3714900"/>
            <a:ext cx="27749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 i="1">
                <a:latin typeface="Arial"/>
                <a:cs typeface="Arial"/>
              </a:rPr>
              <a:t>k</a:t>
            </a:r>
            <a:r>
              <a:rPr dirty="0" sz="1100" spc="-180" i="1">
                <a:latin typeface="Arial"/>
                <a:cs typeface="Arial"/>
              </a:rPr>
              <a:t> </a:t>
            </a:r>
            <a:r>
              <a:rPr dirty="0" sz="1100" spc="40">
                <a:latin typeface="Symbol"/>
                <a:cs typeface="Symbol"/>
              </a:rPr>
              <a:t></a:t>
            </a:r>
            <a:r>
              <a:rPr dirty="0" sz="1100" spc="2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02975" y="3379948"/>
            <a:ext cx="34925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17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Arial"/>
                <a:cs typeface="Arial"/>
              </a:rPr>
              <a:t>7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8144" y="3309075"/>
            <a:ext cx="289560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1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0936" y="3252948"/>
            <a:ext cx="2858135" cy="54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35" i="1">
                <a:latin typeface="Arial"/>
                <a:cs typeface="Arial"/>
              </a:rPr>
              <a:t>kP</a:t>
            </a:r>
            <a:r>
              <a:rPr dirty="0" baseline="-25252" sz="1650" spc="-52" i="1">
                <a:latin typeface="Arial"/>
                <a:cs typeface="Arial"/>
              </a:rPr>
              <a:t>X</a:t>
            </a:r>
            <a:r>
              <a:rPr dirty="0" baseline="-25252" sz="1650" spc="-232" i="1">
                <a:latin typeface="Arial"/>
                <a:cs typeface="Arial"/>
              </a:rPr>
              <a:t> </a:t>
            </a:r>
            <a:r>
              <a:rPr dirty="0" sz="1900" spc="25">
                <a:latin typeface="Arial"/>
                <a:cs typeface="Arial"/>
              </a:rPr>
              <a:t>({</a:t>
            </a:r>
            <a:r>
              <a:rPr dirty="0" sz="1900" spc="25" i="1">
                <a:latin typeface="Arial"/>
                <a:cs typeface="Arial"/>
              </a:rPr>
              <a:t>k</a:t>
            </a:r>
            <a:r>
              <a:rPr dirty="0" sz="1900" spc="25">
                <a:latin typeface="Arial"/>
                <a:cs typeface="Arial"/>
              </a:rPr>
              <a:t>})</a:t>
            </a:r>
            <a:r>
              <a:rPr dirty="0" sz="1900" spc="-125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185">
                <a:latin typeface="Times New Roman"/>
                <a:cs typeface="Times New Roman"/>
              </a:rPr>
              <a:t> </a:t>
            </a:r>
            <a:r>
              <a:rPr dirty="0" baseline="-8771" sz="4275" spc="89">
                <a:latin typeface="Symbol"/>
                <a:cs typeface="Symbol"/>
              </a:rPr>
              <a:t></a:t>
            </a:r>
            <a:r>
              <a:rPr dirty="0" sz="1900" spc="60" i="1">
                <a:latin typeface="Arial"/>
                <a:cs typeface="Arial"/>
              </a:rPr>
              <a:t>kP</a:t>
            </a:r>
            <a:r>
              <a:rPr dirty="0" sz="1900" spc="60">
                <a:latin typeface="Arial"/>
                <a:cs typeface="Arial"/>
              </a:rPr>
              <a:t>(</a:t>
            </a:r>
            <a:r>
              <a:rPr dirty="0" sz="1900" spc="-335">
                <a:latin typeface="Arial"/>
                <a:cs typeface="Arial"/>
              </a:rPr>
              <a:t> 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sz="1900" spc="140" i="1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Arial"/>
                <a:cs typeface="Arial"/>
              </a:rPr>
              <a:t>k</a:t>
            </a:r>
            <a:r>
              <a:rPr dirty="0" sz="1900" spc="-355" i="1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)</a:t>
            </a:r>
            <a:r>
              <a:rPr dirty="0" sz="1900" spc="-120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93792" y="3379948"/>
            <a:ext cx="198183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7230" algn="l"/>
                <a:tab pos="1389380" algn="l"/>
                <a:tab pos="1832610" algn="l"/>
              </a:tabLst>
            </a:pPr>
            <a:r>
              <a:rPr dirty="0" sz="1900" spc="20">
                <a:latin typeface="Symbol"/>
                <a:cs typeface="Symbol"/>
              </a:rPr>
              <a:t></a:t>
            </a:r>
            <a:r>
              <a:rPr dirty="0" sz="1900" spc="-17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Arial"/>
                <a:cs typeface="Arial"/>
              </a:rPr>
              <a:t>3</a:t>
            </a: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20">
                <a:latin typeface="Symbol"/>
                <a:cs typeface="Symbol"/>
              </a:rPr>
              <a:t>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Arial"/>
                <a:cs typeface="Arial"/>
              </a:rPr>
              <a:t>4</a:t>
            </a:r>
            <a:r>
              <a:rPr dirty="0" sz="1900">
                <a:latin typeface="Arial"/>
                <a:cs typeface="Arial"/>
              </a:rPr>
              <a:t>	</a:t>
            </a:r>
            <a:r>
              <a:rPr dirty="0" sz="1900" spc="195">
                <a:latin typeface="Symbol"/>
                <a:cs typeface="Symbol"/>
              </a:rPr>
              <a:t></a:t>
            </a:r>
            <a:r>
              <a:rPr dirty="0" sz="1900" spc="20">
                <a:latin typeface="Cambria"/>
                <a:cs typeface="Cambria"/>
              </a:rPr>
              <a:t>L</a:t>
            </a:r>
            <a:r>
              <a:rPr dirty="0" sz="1900">
                <a:latin typeface="Cambria"/>
                <a:cs typeface="Cambria"/>
              </a:rPr>
              <a:t>	</a:t>
            </a:r>
            <a:r>
              <a:rPr dirty="0" sz="1900" spc="2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4014" y="3379948"/>
            <a:ext cx="71310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110">
                <a:latin typeface="Calibri"/>
                <a:cs typeface="Calibri"/>
              </a:rPr>
              <a:t>E</a:t>
            </a:r>
            <a:r>
              <a:rPr dirty="0" sz="1900" spc="110">
                <a:latin typeface="Arial"/>
                <a:cs typeface="Arial"/>
              </a:rPr>
              <a:t>[</a:t>
            </a:r>
            <a:r>
              <a:rPr dirty="0" sz="1900" spc="-355">
                <a:latin typeface="Arial"/>
                <a:cs typeface="Arial"/>
              </a:rPr>
              <a:t> </a:t>
            </a:r>
            <a:r>
              <a:rPr dirty="0" sz="1900" spc="25" i="1">
                <a:latin typeface="Arial"/>
                <a:cs typeface="Arial"/>
              </a:rPr>
              <a:t>X</a:t>
            </a:r>
            <a:r>
              <a:rPr dirty="0" sz="1900" spc="-350" i="1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]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2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III. </a:t>
            </a:r>
            <a:r>
              <a:rPr dirty="0" sz="3200"/>
              <a:t>Espérance et variance d’une </a:t>
            </a:r>
            <a:r>
              <a:rPr dirty="0" sz="3200" spc="-120"/>
              <a:t>VA</a:t>
            </a:r>
            <a:r>
              <a:rPr dirty="0" sz="3200" spc="-220"/>
              <a:t> </a:t>
            </a:r>
            <a:r>
              <a:rPr dirty="0" sz="3200"/>
              <a:t>réelle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3258692"/>
            <a:ext cx="699770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6215" algn="l"/>
              </a:tabLst>
            </a:pPr>
            <a:r>
              <a:rPr dirty="0" sz="1800" b="1">
                <a:latin typeface="Calibri"/>
                <a:cs typeface="Calibri"/>
              </a:rPr>
              <a:t>L’espérance n’est rien que le moment d’ordre un de la VA X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considérée.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1016" y="4029455"/>
            <a:ext cx="323088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avec comme </a:t>
            </a:r>
            <a:r>
              <a:rPr dirty="0" sz="1800" spc="-5">
                <a:latin typeface="Calibri"/>
                <a:cs typeface="Calibri"/>
              </a:rPr>
              <a:t>condition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d’existence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4026" y="3909969"/>
            <a:ext cx="11938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1853" y="3743111"/>
            <a:ext cx="101981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4500" algn="l"/>
              </a:tabLst>
            </a:pPr>
            <a:r>
              <a:rPr dirty="0" sz="1900" spc="130" i="1">
                <a:latin typeface="Arial"/>
                <a:cs typeface="Arial"/>
              </a:rPr>
              <a:t>x</a:t>
            </a:r>
            <a:r>
              <a:rPr dirty="0" baseline="42929" sz="1650" spc="112" i="1">
                <a:latin typeface="Arial"/>
                <a:cs typeface="Arial"/>
              </a:rPr>
              <a:t>k</a:t>
            </a:r>
            <a:r>
              <a:rPr dirty="0" sz="1900" spc="-5" i="1">
                <a:latin typeface="Arial"/>
                <a:cs typeface="Arial"/>
              </a:rPr>
              <a:t>f</a:t>
            </a:r>
            <a:r>
              <a:rPr dirty="0" sz="1900" i="1">
                <a:latin typeface="Arial"/>
                <a:cs typeface="Arial"/>
              </a:rPr>
              <a:t>	</a:t>
            </a:r>
            <a:r>
              <a:rPr dirty="0" sz="1900" spc="125">
                <a:latin typeface="Arial"/>
                <a:cs typeface="Arial"/>
              </a:rPr>
              <a:t>(</a:t>
            </a:r>
            <a:r>
              <a:rPr dirty="0" sz="1900" spc="130" i="1">
                <a:latin typeface="Arial"/>
                <a:cs typeface="Arial"/>
              </a:rPr>
              <a:t>x</a:t>
            </a:r>
            <a:r>
              <a:rPr dirty="0" sz="1900" spc="-75">
                <a:latin typeface="Arial"/>
                <a:cs typeface="Arial"/>
              </a:rPr>
              <a:t>)</a:t>
            </a:r>
            <a:r>
              <a:rPr dirty="0" sz="1900" i="1">
                <a:latin typeface="Arial"/>
                <a:cs typeface="Arial"/>
              </a:rPr>
              <a:t>d</a:t>
            </a:r>
            <a:r>
              <a:rPr dirty="0" sz="1900" spc="-5" i="1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7862" y="3710134"/>
            <a:ext cx="12446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5405" y="4108225"/>
            <a:ext cx="7810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Cambria"/>
                <a:cs typeface="Cambria"/>
              </a:rPr>
              <a:t>°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28" y="3750055"/>
            <a:ext cx="770382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145" indent="-131445">
              <a:lnSpc>
                <a:spcPct val="1000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 b="1" u="sng">
                <a:latin typeface="Calibri"/>
                <a:cs typeface="Calibri"/>
              </a:rPr>
              <a:t>Un moment d’ordre k </a:t>
            </a:r>
            <a:r>
              <a:rPr dirty="0" sz="1800">
                <a:latin typeface="Calibri"/>
                <a:cs typeface="Calibri"/>
              </a:rPr>
              <a:t>d’une VA X est déﬁnie, s’il existe, par </a:t>
            </a:r>
            <a:r>
              <a:rPr dirty="0" sz="1800" spc="-190">
                <a:latin typeface="Calibri"/>
                <a:cs typeface="Calibri"/>
              </a:rPr>
              <a:t>:</a:t>
            </a:r>
            <a:r>
              <a:rPr dirty="0" baseline="1461" sz="2850" spc="-284">
                <a:latin typeface="Calibri"/>
                <a:cs typeface="Calibri"/>
              </a:rPr>
              <a:t>E </a:t>
            </a:r>
            <a:r>
              <a:rPr dirty="0" baseline="1461" sz="2850" spc="-7">
                <a:latin typeface="Arial"/>
                <a:cs typeface="Arial"/>
              </a:rPr>
              <a:t>[ </a:t>
            </a:r>
            <a:r>
              <a:rPr dirty="0" baseline="1461" sz="2850" spc="195" i="1">
                <a:latin typeface="Arial"/>
                <a:cs typeface="Arial"/>
              </a:rPr>
              <a:t>X</a:t>
            </a:r>
            <a:r>
              <a:rPr dirty="0" baseline="45454" sz="1650" spc="195" i="1">
                <a:latin typeface="Arial"/>
                <a:cs typeface="Arial"/>
              </a:rPr>
              <a:t>k </a:t>
            </a:r>
            <a:r>
              <a:rPr dirty="0" baseline="1461" sz="2850" spc="-7">
                <a:latin typeface="Arial"/>
                <a:cs typeface="Arial"/>
              </a:rPr>
              <a:t>]</a:t>
            </a:r>
            <a:r>
              <a:rPr dirty="0" baseline="1461" sz="2850" spc="-472">
                <a:latin typeface="Arial"/>
                <a:cs typeface="Arial"/>
              </a:rPr>
              <a:t> </a:t>
            </a:r>
            <a:r>
              <a:rPr dirty="0" baseline="1461" sz="2850" spc="-7">
                <a:latin typeface="Symbol"/>
                <a:cs typeface="Symbol"/>
              </a:rPr>
              <a:t></a:t>
            </a:r>
            <a:endParaRPr baseline="1461" sz="28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96271" y="4062490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657"/>
                </a:lnTo>
              </a:path>
            </a:pathLst>
          </a:custGeom>
          <a:ln w="9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86613" y="4062490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657"/>
                </a:lnTo>
              </a:path>
            </a:pathLst>
          </a:custGeom>
          <a:ln w="9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98500" y="3983221"/>
            <a:ext cx="9779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637991" y="3907924"/>
            <a:ext cx="1797685" cy="581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5459" algn="l"/>
              </a:tabLst>
            </a:pPr>
            <a:r>
              <a:rPr dirty="0" baseline="-13409" sz="4350" spc="7">
                <a:latin typeface="Symbol"/>
                <a:cs typeface="Symbol"/>
              </a:rPr>
              <a:t></a:t>
            </a:r>
            <a:r>
              <a:rPr dirty="0" baseline="-13409" sz="4350" spc="-127">
                <a:latin typeface="Times New Roman"/>
                <a:cs typeface="Times New Roman"/>
              </a:rPr>
              <a:t> </a:t>
            </a:r>
            <a:r>
              <a:rPr dirty="0" sz="1950" spc="-5" i="1">
                <a:latin typeface="Arial"/>
                <a:cs typeface="Arial"/>
              </a:rPr>
              <a:t>x	</a:t>
            </a:r>
            <a:r>
              <a:rPr dirty="0" sz="1950" spc="10" i="1">
                <a:latin typeface="Arial"/>
                <a:cs typeface="Arial"/>
              </a:rPr>
              <a:t>dp</a:t>
            </a:r>
            <a:r>
              <a:rPr dirty="0" baseline="-25252" sz="1650" spc="15" i="1">
                <a:latin typeface="Arial"/>
                <a:cs typeface="Arial"/>
              </a:rPr>
              <a:t>X </a:t>
            </a:r>
            <a:r>
              <a:rPr dirty="0" sz="1950" spc="75">
                <a:latin typeface="Arial"/>
                <a:cs typeface="Arial"/>
              </a:rPr>
              <a:t>(</a:t>
            </a:r>
            <a:r>
              <a:rPr dirty="0" sz="1950" spc="75" i="1">
                <a:latin typeface="Arial"/>
                <a:cs typeface="Arial"/>
              </a:rPr>
              <a:t>x</a:t>
            </a:r>
            <a:r>
              <a:rPr dirty="0" sz="1950" spc="75">
                <a:latin typeface="Arial"/>
                <a:cs typeface="Arial"/>
              </a:rPr>
              <a:t>)</a:t>
            </a:r>
            <a:r>
              <a:rPr dirty="0" sz="1950" spc="-425">
                <a:latin typeface="Arial"/>
                <a:cs typeface="Arial"/>
              </a:rPr>
              <a:t> </a:t>
            </a:r>
            <a:r>
              <a:rPr dirty="0" sz="1950" spc="-5">
                <a:latin typeface="Symbol"/>
                <a:cs typeface="Symbol"/>
              </a:rPr>
              <a:t>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Symbol"/>
                <a:cs typeface="Symbol"/>
              </a:rPr>
              <a:t>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5532" y="4404329"/>
            <a:ext cx="8001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>
                <a:latin typeface="Cambria"/>
                <a:cs typeface="Cambria"/>
              </a:rPr>
              <a:t>°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2200" y="4689627"/>
            <a:ext cx="9715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1264" y="4865501"/>
            <a:ext cx="12128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114" y="5000396"/>
            <a:ext cx="603504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somme est aussi déﬁnie sous la </a:t>
            </a:r>
            <a:r>
              <a:rPr dirty="0" sz="1800" spc="-5">
                <a:latin typeface="Calibri"/>
                <a:cs typeface="Calibri"/>
              </a:rPr>
              <a:t>condition </a:t>
            </a:r>
            <a:r>
              <a:rPr dirty="0" sz="1800">
                <a:latin typeface="Calibri"/>
                <a:cs typeface="Calibri"/>
              </a:rPr>
              <a:t>de  </a:t>
            </a:r>
            <a:r>
              <a:rPr dirty="0" sz="1800" spc="-85">
                <a:latin typeface="Calibri"/>
                <a:cs typeface="Calibri"/>
              </a:rPr>
              <a:t>l’existen</a:t>
            </a:r>
            <a:r>
              <a:rPr dirty="0" baseline="22727" sz="1650" spc="-127" i="1">
                <a:latin typeface="Arial"/>
                <a:cs typeface="Arial"/>
              </a:rPr>
              <a:t>a</a:t>
            </a:r>
            <a:r>
              <a:rPr dirty="0" sz="1800" spc="-85">
                <a:latin typeface="Calibri"/>
                <a:cs typeface="Calibri"/>
              </a:rPr>
              <a:t>c</a:t>
            </a:r>
            <a:r>
              <a:rPr dirty="0" baseline="22727" sz="1650" spc="-127">
                <a:latin typeface="Symbol"/>
                <a:cs typeface="Symbol"/>
              </a:rPr>
              <a:t></a:t>
            </a:r>
            <a:r>
              <a:rPr dirty="0" sz="1800" spc="-85">
                <a:latin typeface="Calibri"/>
                <a:cs typeface="Calibri"/>
              </a:rPr>
              <a:t>e</a:t>
            </a:r>
            <a:r>
              <a:rPr dirty="0" baseline="22727" sz="1650" spc="-127" i="1">
                <a:latin typeface="Arial"/>
                <a:cs typeface="Arial"/>
              </a:rPr>
              <a:t>X</a:t>
            </a:r>
            <a:r>
              <a:rPr dirty="0" sz="1800" spc="-85">
                <a:latin typeface="Calibri"/>
                <a:cs typeface="Calibri"/>
              </a:rPr>
              <a:t>.</a:t>
            </a:r>
            <a:r>
              <a:rPr dirty="0" baseline="22727" sz="1650" spc="-127">
                <a:latin typeface="Arial"/>
                <a:cs typeface="Arial"/>
              </a:rPr>
              <a:t>(</a:t>
            </a:r>
            <a:r>
              <a:rPr dirty="0" baseline="22727" sz="1650" spc="-127">
                <a:latin typeface="Symbol"/>
                <a:cs typeface="Symbol"/>
              </a:rPr>
              <a:t>Ω</a:t>
            </a:r>
            <a:r>
              <a:rPr dirty="0" baseline="22727" sz="1650" spc="-127">
                <a:latin typeface="Arial"/>
                <a:cs typeface="Arial"/>
              </a:rPr>
              <a:t>)</a:t>
            </a:r>
            <a:endParaRPr baseline="22727" sz="1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1311" y="5033028"/>
            <a:ext cx="5410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i="1">
                <a:latin typeface="Arial"/>
                <a:cs typeface="Arial"/>
              </a:rPr>
              <a:t>a</a:t>
            </a:r>
            <a:r>
              <a:rPr dirty="0" sz="1100" spc="-5">
                <a:latin typeface="Symbol"/>
                <a:cs typeface="Symbol"/>
              </a:rPr>
              <a:t></a:t>
            </a:r>
            <a:r>
              <a:rPr dirty="0" sz="1100" spc="-5" i="1">
                <a:latin typeface="Arial"/>
                <a:cs typeface="Arial"/>
              </a:rPr>
              <a:t>X  </a:t>
            </a:r>
            <a:r>
              <a:rPr dirty="0" sz="1100" spc="165">
                <a:latin typeface="Arial"/>
                <a:cs typeface="Arial"/>
              </a:rPr>
              <a:t>(</a:t>
            </a:r>
            <a:r>
              <a:rPr dirty="0" sz="1100" spc="165">
                <a:latin typeface="Symbol"/>
                <a:cs typeface="Symbol"/>
              </a:rPr>
              <a:t>Ω</a:t>
            </a:r>
            <a:r>
              <a:rPr dirty="0" sz="1100" spc="16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91596" y="4698080"/>
            <a:ext cx="106870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00" spc="15" i="1">
                <a:latin typeface="Arial"/>
                <a:cs typeface="Arial"/>
              </a:rPr>
              <a:t>a	</a:t>
            </a:r>
            <a:r>
              <a:rPr dirty="0" sz="1900" spc="20" i="1">
                <a:latin typeface="Arial"/>
                <a:cs typeface="Arial"/>
              </a:rPr>
              <a:t>P </a:t>
            </a:r>
            <a:r>
              <a:rPr dirty="0" sz="1900" spc="25">
                <a:latin typeface="Arial"/>
                <a:cs typeface="Arial"/>
              </a:rPr>
              <a:t>(</a:t>
            </a:r>
            <a:r>
              <a:rPr dirty="0" sz="1900" spc="25" i="1">
                <a:latin typeface="Arial"/>
                <a:cs typeface="Arial"/>
              </a:rPr>
              <a:t>a</a:t>
            </a:r>
            <a:r>
              <a:rPr dirty="0" sz="1900" spc="25">
                <a:latin typeface="Arial"/>
                <a:cs typeface="Arial"/>
              </a:rPr>
              <a:t>)</a:t>
            </a:r>
            <a:r>
              <a:rPr dirty="0" sz="1900" spc="140">
                <a:latin typeface="Arial"/>
                <a:cs typeface="Arial"/>
              </a:rPr>
              <a:t> </a:t>
            </a:r>
            <a:r>
              <a:rPr dirty="0" sz="1900" spc="1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27902" y="4698080"/>
            <a:ext cx="1238885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30" i="1">
                <a:latin typeface="Arial"/>
                <a:cs typeface="Arial"/>
              </a:rPr>
              <a:t>a</a:t>
            </a:r>
            <a:r>
              <a:rPr dirty="0" baseline="42929" sz="1650" spc="44" i="1">
                <a:latin typeface="Arial"/>
                <a:cs typeface="Arial"/>
              </a:rPr>
              <a:t>k </a:t>
            </a:r>
            <a:r>
              <a:rPr dirty="0" sz="1900" spc="45" i="1">
                <a:latin typeface="Arial"/>
                <a:cs typeface="Arial"/>
              </a:rPr>
              <a:t>P</a:t>
            </a:r>
            <a:r>
              <a:rPr dirty="0" sz="1900" spc="45">
                <a:latin typeface="Arial"/>
                <a:cs typeface="Arial"/>
              </a:rPr>
              <a:t>(</a:t>
            </a:r>
            <a:r>
              <a:rPr dirty="0" sz="1900" spc="-425">
                <a:latin typeface="Arial"/>
                <a:cs typeface="Arial"/>
              </a:rPr>
              <a:t> </a:t>
            </a:r>
            <a:r>
              <a:rPr dirty="0" sz="1900" spc="20" i="1">
                <a:latin typeface="Arial"/>
                <a:cs typeface="Arial"/>
              </a:rPr>
              <a:t>X </a:t>
            </a:r>
            <a:r>
              <a:rPr dirty="0" sz="1900" spc="15">
                <a:latin typeface="Symbol"/>
                <a:cs typeface="Symbol"/>
              </a:rPr>
              <a:t>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35" i="1">
                <a:latin typeface="Arial"/>
                <a:cs typeface="Arial"/>
              </a:rPr>
              <a:t>a</a:t>
            </a:r>
            <a:r>
              <a:rPr dirty="0" sz="1900" spc="35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3544" y="4627085"/>
            <a:ext cx="288925" cy="491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0547" y="4627085"/>
            <a:ext cx="288925" cy="491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741" y="4720996"/>
            <a:ext cx="556641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dirty="0" sz="1800" spc="-15" u="sng">
                <a:latin typeface="Times New Roman"/>
                <a:cs typeface="Times New Roman"/>
              </a:rPr>
              <a:t> </a:t>
            </a:r>
            <a:r>
              <a:rPr dirty="0" sz="1800" b="1" u="sng">
                <a:latin typeface="Calibri"/>
                <a:cs typeface="Calibri"/>
              </a:rPr>
              <a:t>Dans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le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cas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où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X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est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une</a:t>
            </a:r>
            <a:r>
              <a:rPr dirty="0" sz="1800" spc="-5" b="1" u="sng">
                <a:latin typeface="Calibri"/>
                <a:cs typeface="Calibri"/>
              </a:rPr>
              <a:t> </a:t>
            </a:r>
            <a:r>
              <a:rPr dirty="0" sz="1800" b="1" u="sng">
                <a:latin typeface="Calibri"/>
                <a:cs typeface="Calibri"/>
              </a:rPr>
              <a:t>VA</a:t>
            </a:r>
            <a:r>
              <a:rPr dirty="0" sz="1800" spc="-5" b="1" u="sng">
                <a:latin typeface="Calibri"/>
                <a:cs typeface="Calibri"/>
              </a:rPr>
              <a:t> discrète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alors 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10">
                <a:latin typeface="Calibri"/>
                <a:cs typeface="Calibri"/>
              </a:rPr>
              <a:t>:</a:t>
            </a:r>
            <a:r>
              <a:rPr dirty="0" baseline="5847" sz="2850" spc="165">
                <a:latin typeface="Calibri"/>
                <a:cs typeface="Calibri"/>
              </a:rPr>
              <a:t>E</a:t>
            </a:r>
            <a:r>
              <a:rPr dirty="0" baseline="5847" sz="2850" spc="165">
                <a:latin typeface="Arial"/>
                <a:cs typeface="Arial"/>
              </a:rPr>
              <a:t>[</a:t>
            </a:r>
            <a:r>
              <a:rPr dirty="0" baseline="5847" sz="2850" spc="-502">
                <a:latin typeface="Arial"/>
                <a:cs typeface="Arial"/>
              </a:rPr>
              <a:t> </a:t>
            </a:r>
            <a:r>
              <a:rPr dirty="0" baseline="5847" sz="2850" spc="195" i="1">
                <a:latin typeface="Arial"/>
                <a:cs typeface="Arial"/>
              </a:rPr>
              <a:t>X</a:t>
            </a:r>
            <a:r>
              <a:rPr dirty="0" baseline="53030" sz="1650" spc="195" i="1">
                <a:latin typeface="Arial"/>
                <a:cs typeface="Arial"/>
              </a:rPr>
              <a:t>k</a:t>
            </a:r>
            <a:r>
              <a:rPr dirty="0" baseline="53030" sz="1650" spc="-209" i="1">
                <a:latin typeface="Arial"/>
                <a:cs typeface="Arial"/>
              </a:rPr>
              <a:t> </a:t>
            </a:r>
            <a:r>
              <a:rPr dirty="0" baseline="5847" sz="2850" spc="15">
                <a:latin typeface="Arial"/>
                <a:cs typeface="Arial"/>
              </a:rPr>
              <a:t>]</a:t>
            </a:r>
            <a:r>
              <a:rPr dirty="0" baseline="5847" sz="2850" spc="-150">
                <a:latin typeface="Arial"/>
                <a:cs typeface="Arial"/>
              </a:rPr>
              <a:t> </a:t>
            </a:r>
            <a:r>
              <a:rPr dirty="0" baseline="5847" sz="2850" spc="22">
                <a:latin typeface="Symbol"/>
                <a:cs typeface="Symbol"/>
              </a:rPr>
              <a:t></a:t>
            </a:r>
            <a:endParaRPr baseline="5847" sz="2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3638" y="5582234"/>
            <a:ext cx="11938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57474" y="5382337"/>
            <a:ext cx="12446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600" y="5691046"/>
            <a:ext cx="5887720" cy="288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543" sz="2700" spc="-22">
                <a:latin typeface="Calibri"/>
                <a:cs typeface="Calibri"/>
              </a:rPr>
              <a:t>Cette </a:t>
            </a:r>
            <a:r>
              <a:rPr dirty="0" baseline="1543" sz="2700">
                <a:latin typeface="Calibri"/>
                <a:cs typeface="Calibri"/>
              </a:rPr>
              <a:t>somme est aussi déﬁnie sous la </a:t>
            </a:r>
            <a:r>
              <a:rPr dirty="0" baseline="1543" sz="2700" spc="-7">
                <a:latin typeface="Calibri"/>
                <a:cs typeface="Calibri"/>
              </a:rPr>
              <a:t>condition </a:t>
            </a:r>
            <a:r>
              <a:rPr dirty="0" baseline="1543" sz="2700">
                <a:latin typeface="Calibri"/>
                <a:cs typeface="Calibri"/>
              </a:rPr>
              <a:t>de l’existence.</a:t>
            </a:r>
            <a:r>
              <a:rPr dirty="0" baseline="1543" sz="2700" spc="-165">
                <a:latin typeface="Calibri"/>
                <a:cs typeface="Calibri"/>
              </a:rPr>
              <a:t> </a:t>
            </a:r>
            <a:r>
              <a:rPr dirty="0" sz="1100">
                <a:latin typeface="Cambria"/>
                <a:cs typeface="Cambria"/>
              </a:rPr>
              <a:t>°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28" y="5415555"/>
            <a:ext cx="7079615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buFont typeface="Arial"/>
              <a:buChar char="•"/>
              <a:tabLst>
                <a:tab pos="93980" algn="l"/>
                <a:tab pos="5060315" algn="l"/>
                <a:tab pos="6071870" algn="l"/>
                <a:tab pos="6503670" algn="l"/>
              </a:tabLst>
            </a:pPr>
            <a:r>
              <a:rPr dirty="0" baseline="1543" sz="2700" spc="-22" u="sng">
                <a:latin typeface="Times New Roman"/>
                <a:cs typeface="Times New Roman"/>
              </a:rPr>
              <a:t> </a:t>
            </a:r>
            <a:r>
              <a:rPr dirty="0" baseline="1543" sz="2700" b="1" u="sng">
                <a:latin typeface="Calibri"/>
                <a:cs typeface="Calibri"/>
              </a:rPr>
              <a:t>Dans le cas où X est une VA con</a:t>
            </a:r>
            <a:r>
              <a:rPr dirty="0" baseline="1543" sz="2700" spc="-15" b="1" u="sng">
                <a:latin typeface="Calibri"/>
                <a:cs typeface="Calibri"/>
              </a:rPr>
              <a:t>ti</a:t>
            </a:r>
            <a:r>
              <a:rPr dirty="0" baseline="1543" sz="2700" b="1" u="sng">
                <a:latin typeface="Calibri"/>
                <a:cs typeface="Calibri"/>
              </a:rPr>
              <a:t>nu</a:t>
            </a:r>
            <a:r>
              <a:rPr dirty="0" baseline="1543" sz="2700" spc="-7" b="1" u="sng">
                <a:latin typeface="Calibri"/>
                <a:cs typeface="Calibri"/>
              </a:rPr>
              <a:t>e</a:t>
            </a:r>
            <a:r>
              <a:rPr dirty="0" baseline="1543" sz="2700">
                <a:latin typeface="Calibri"/>
                <a:cs typeface="Calibri"/>
              </a:rPr>
              <a:t>, alors </a:t>
            </a:r>
            <a:r>
              <a:rPr dirty="0" baseline="1543" sz="2700" spc="135">
                <a:latin typeface="Calibri"/>
                <a:cs typeface="Calibri"/>
              </a:rPr>
              <a:t> </a:t>
            </a:r>
            <a:r>
              <a:rPr dirty="0" baseline="1543" sz="2700">
                <a:latin typeface="Calibri"/>
                <a:cs typeface="Calibri"/>
              </a:rPr>
              <a:t>on a :	</a:t>
            </a:r>
            <a:r>
              <a:rPr dirty="0" sz="1900" spc="-5">
                <a:latin typeface="Calibri"/>
                <a:cs typeface="Calibri"/>
              </a:rPr>
              <a:t>E</a:t>
            </a:r>
            <a:r>
              <a:rPr dirty="0" sz="1900" spc="-204">
                <a:latin typeface="Calibri"/>
                <a:cs typeface="Calibri"/>
              </a:rPr>
              <a:t> </a:t>
            </a:r>
            <a:r>
              <a:rPr dirty="0" sz="1900" spc="-5">
                <a:latin typeface="Arial"/>
                <a:cs typeface="Arial"/>
              </a:rPr>
              <a:t>[</a:t>
            </a:r>
            <a:r>
              <a:rPr dirty="0" sz="1900" spc="-315">
                <a:latin typeface="Arial"/>
                <a:cs typeface="Arial"/>
              </a:rPr>
              <a:t> </a:t>
            </a:r>
            <a:r>
              <a:rPr dirty="0" sz="1900" spc="254" i="1">
                <a:latin typeface="Arial"/>
                <a:cs typeface="Arial"/>
              </a:rPr>
              <a:t>X</a:t>
            </a:r>
            <a:r>
              <a:rPr dirty="0" baseline="42929" sz="1650" i="1">
                <a:latin typeface="Arial"/>
                <a:cs typeface="Arial"/>
              </a:rPr>
              <a:t>k</a:t>
            </a:r>
            <a:r>
              <a:rPr dirty="0" baseline="42929" sz="1650" spc="-195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]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30" i="1">
                <a:latin typeface="Arial"/>
                <a:cs typeface="Arial"/>
              </a:rPr>
              <a:t>x</a:t>
            </a:r>
            <a:r>
              <a:rPr dirty="0" baseline="42929" sz="1650" spc="112" i="1">
                <a:latin typeface="Arial"/>
                <a:cs typeface="Arial"/>
              </a:rPr>
              <a:t>k</a:t>
            </a:r>
            <a:r>
              <a:rPr dirty="0" sz="1900" spc="-5" i="1">
                <a:latin typeface="Arial"/>
                <a:cs typeface="Arial"/>
              </a:rPr>
              <a:t>f</a:t>
            </a:r>
            <a:r>
              <a:rPr dirty="0" sz="1900" i="1">
                <a:latin typeface="Arial"/>
                <a:cs typeface="Arial"/>
              </a:rPr>
              <a:t>	</a:t>
            </a:r>
            <a:r>
              <a:rPr dirty="0" sz="1900" spc="125">
                <a:latin typeface="Arial"/>
                <a:cs typeface="Arial"/>
              </a:rPr>
              <a:t>(</a:t>
            </a:r>
            <a:r>
              <a:rPr dirty="0" sz="1900" spc="130" i="1">
                <a:latin typeface="Arial"/>
                <a:cs typeface="Arial"/>
              </a:rPr>
              <a:t>x</a:t>
            </a:r>
            <a:r>
              <a:rPr dirty="0" sz="1900" spc="-75">
                <a:latin typeface="Arial"/>
                <a:cs typeface="Arial"/>
              </a:rPr>
              <a:t>)</a:t>
            </a:r>
            <a:r>
              <a:rPr dirty="0" sz="1900" i="1">
                <a:latin typeface="Arial"/>
                <a:cs typeface="Arial"/>
              </a:rPr>
              <a:t>d</a:t>
            </a:r>
            <a:r>
              <a:rPr dirty="0" sz="1900" spc="-5" i="1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537" y="1113701"/>
            <a:ext cx="8544560" cy="822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37973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5" b="1">
                <a:latin typeface="Calibri"/>
                <a:cs typeface="Calibri"/>
              </a:rPr>
              <a:t>Propriétés de l’espérance: </a:t>
            </a:r>
            <a:r>
              <a:rPr dirty="0" sz="1800">
                <a:latin typeface="Calibri"/>
                <a:cs typeface="Calibri"/>
              </a:rPr>
              <a:t>Pour une VA X réelle déﬁnie sur </a:t>
            </a:r>
            <a:r>
              <a:rPr dirty="0" sz="1800" spc="-5">
                <a:latin typeface="Calibri"/>
                <a:cs typeface="Calibri"/>
              </a:rPr>
              <a:t>(Ω,</a:t>
            </a:r>
            <a:r>
              <a:rPr dirty="0" sz="1800" spc="-5">
                <a:latin typeface="Arial"/>
                <a:cs typeface="Arial"/>
              </a:rPr>
              <a:t>F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-5" i="1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) </a:t>
            </a:r>
            <a:r>
              <a:rPr dirty="0" sz="1800">
                <a:latin typeface="Calibri"/>
                <a:cs typeface="Calibri"/>
              </a:rPr>
              <a:t>on a les propriétés  suivantes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780415" indent="-310515">
              <a:lnSpc>
                <a:spcPts val="2140"/>
              </a:lnSpc>
              <a:buAutoNum type="arabicPeriod"/>
              <a:tabLst>
                <a:tab pos="780415" algn="l"/>
                <a:tab pos="781050" algn="l"/>
              </a:tabLst>
            </a:pPr>
            <a:r>
              <a:rPr dirty="0" sz="1800" b="1">
                <a:latin typeface="Calibri"/>
                <a:cs typeface="Calibri"/>
              </a:rPr>
              <a:t>Linéarité </a:t>
            </a:r>
            <a:r>
              <a:rPr dirty="0" sz="1800" spc="-5" b="1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Soit </a:t>
            </a:r>
            <a:r>
              <a:rPr dirty="0" sz="1800">
                <a:latin typeface="Calibri"/>
                <a:cs typeface="Calibri"/>
              </a:rPr>
              <a:t>X et Y deux </a:t>
            </a:r>
            <a:r>
              <a:rPr dirty="0" sz="1800" spc="-5">
                <a:latin typeface="Calibri"/>
                <a:cs typeface="Calibri"/>
              </a:rPr>
              <a:t>VAs déﬁnies </a:t>
            </a:r>
            <a:r>
              <a:rPr dirty="0" sz="1800">
                <a:latin typeface="Calibri"/>
                <a:cs typeface="Calibri"/>
              </a:rPr>
              <a:t>sur </a:t>
            </a:r>
            <a:r>
              <a:rPr dirty="0" sz="1800" spc="-5">
                <a:latin typeface="Calibri"/>
                <a:cs typeface="Calibri"/>
              </a:rPr>
              <a:t>(Ω, </a:t>
            </a:r>
            <a:r>
              <a:rPr dirty="0" sz="1800" b="1">
                <a:latin typeface="Arial"/>
                <a:cs typeface="Arial"/>
              </a:rPr>
              <a:t>F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) et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 espérance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736" y="1929104"/>
            <a:ext cx="4686935" cy="1385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3235">
              <a:lnSpc>
                <a:spcPct val="100000"/>
              </a:lnSpc>
            </a:pPr>
            <a:r>
              <a:rPr dirty="0" sz="1850" i="1">
                <a:latin typeface="Arial"/>
                <a:cs typeface="Arial"/>
              </a:rPr>
              <a:t>E</a:t>
            </a:r>
            <a:r>
              <a:rPr dirty="0" sz="1850">
                <a:latin typeface="Arial"/>
                <a:cs typeface="Arial"/>
              </a:rPr>
              <a:t>[</a:t>
            </a:r>
            <a:r>
              <a:rPr dirty="0" sz="1950" i="1">
                <a:latin typeface="Symbol"/>
                <a:cs typeface="Symbol"/>
              </a:rPr>
              <a:t></a:t>
            </a:r>
            <a:r>
              <a:rPr dirty="0" sz="1950" spc="-300" i="1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Arial"/>
                <a:cs typeface="Arial"/>
              </a:rPr>
              <a:t>X</a:t>
            </a:r>
            <a:r>
              <a:rPr dirty="0" sz="1850" spc="30" i="1">
                <a:latin typeface="Arial"/>
                <a:cs typeface="Arial"/>
              </a:rPr>
              <a:t> </a:t>
            </a:r>
            <a:r>
              <a:rPr dirty="0" sz="1850" spc="10">
                <a:latin typeface="Symbol"/>
                <a:cs typeface="Symbol"/>
              </a:rPr>
              <a:t>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950" spc="-40" i="1">
                <a:latin typeface="Symbol"/>
                <a:cs typeface="Symbol"/>
              </a:rPr>
              <a:t></a:t>
            </a:r>
            <a:r>
              <a:rPr dirty="0" sz="1850" spc="-40" i="1">
                <a:latin typeface="Arial"/>
                <a:cs typeface="Arial"/>
              </a:rPr>
              <a:t>Y</a:t>
            </a:r>
            <a:r>
              <a:rPr dirty="0" sz="1850" spc="-250" i="1">
                <a:latin typeface="Arial"/>
                <a:cs typeface="Arial"/>
              </a:rPr>
              <a:t> </a:t>
            </a:r>
            <a:r>
              <a:rPr dirty="0" sz="1850" spc="5">
                <a:latin typeface="Arial"/>
                <a:cs typeface="Arial"/>
              </a:rPr>
              <a:t>]</a:t>
            </a:r>
            <a:r>
              <a:rPr dirty="0" sz="1850" spc="-170">
                <a:latin typeface="Arial"/>
                <a:cs typeface="Arial"/>
              </a:rPr>
              <a:t> </a:t>
            </a:r>
            <a:r>
              <a:rPr dirty="0" sz="1850" spc="10">
                <a:latin typeface="Symbol"/>
                <a:cs typeface="Symbol"/>
              </a:rPr>
              <a:t></a:t>
            </a:r>
            <a:r>
              <a:rPr dirty="0" sz="1850" spc="-155">
                <a:latin typeface="Times New Roman"/>
                <a:cs typeface="Times New Roman"/>
              </a:rPr>
              <a:t> </a:t>
            </a:r>
            <a:r>
              <a:rPr dirty="0" sz="1950" spc="70" i="1">
                <a:latin typeface="Symbol"/>
                <a:cs typeface="Symbol"/>
              </a:rPr>
              <a:t></a:t>
            </a:r>
            <a:r>
              <a:rPr dirty="0" sz="1850" spc="70" i="1">
                <a:latin typeface="Arial"/>
                <a:cs typeface="Arial"/>
              </a:rPr>
              <a:t>E</a:t>
            </a:r>
            <a:r>
              <a:rPr dirty="0" sz="1850" spc="70">
                <a:latin typeface="Arial"/>
                <a:cs typeface="Arial"/>
              </a:rPr>
              <a:t>[</a:t>
            </a:r>
            <a:r>
              <a:rPr dirty="0" sz="1850" spc="70" i="1">
                <a:latin typeface="Arial"/>
                <a:cs typeface="Arial"/>
              </a:rPr>
              <a:t>X</a:t>
            </a:r>
            <a:r>
              <a:rPr dirty="0" sz="1850" spc="-235" i="1">
                <a:latin typeface="Arial"/>
                <a:cs typeface="Arial"/>
              </a:rPr>
              <a:t> </a:t>
            </a:r>
            <a:r>
              <a:rPr dirty="0" sz="1850" spc="5">
                <a:latin typeface="Arial"/>
                <a:cs typeface="Arial"/>
              </a:rPr>
              <a:t>]</a:t>
            </a:r>
            <a:r>
              <a:rPr dirty="0" sz="1850" spc="-275">
                <a:latin typeface="Arial"/>
                <a:cs typeface="Arial"/>
              </a:rPr>
              <a:t> </a:t>
            </a:r>
            <a:r>
              <a:rPr dirty="0" sz="1850" spc="10">
                <a:latin typeface="Symbol"/>
                <a:cs typeface="Symbol"/>
              </a:rPr>
              <a:t></a:t>
            </a:r>
            <a:r>
              <a:rPr dirty="0" sz="1850" spc="-12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Symbol"/>
                <a:cs typeface="Symbol"/>
              </a:rPr>
              <a:t></a:t>
            </a:r>
            <a:r>
              <a:rPr dirty="0" sz="1850" spc="10" i="1">
                <a:latin typeface="Arial"/>
                <a:cs typeface="Arial"/>
              </a:rPr>
              <a:t>E</a:t>
            </a:r>
            <a:r>
              <a:rPr dirty="0" sz="1850" spc="10">
                <a:latin typeface="Arial"/>
                <a:cs typeface="Arial"/>
              </a:rPr>
              <a:t>[</a:t>
            </a:r>
            <a:r>
              <a:rPr dirty="0" sz="1850" spc="10" i="1">
                <a:latin typeface="Arial"/>
                <a:cs typeface="Arial"/>
              </a:rPr>
              <a:t>Y</a:t>
            </a:r>
            <a:r>
              <a:rPr dirty="0" sz="1850" spc="-250" i="1">
                <a:latin typeface="Arial"/>
                <a:cs typeface="Arial"/>
              </a:rPr>
              <a:t> </a:t>
            </a:r>
            <a:r>
              <a:rPr dirty="0" sz="1850" spc="5">
                <a:latin typeface="Arial"/>
                <a:cs typeface="Arial"/>
              </a:rPr>
              <a:t>]</a:t>
            </a: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L’espérance d’une VA </a:t>
            </a:r>
            <a:r>
              <a:rPr dirty="0" sz="1800" spc="-5">
                <a:latin typeface="Calibri"/>
                <a:cs typeface="Calibri"/>
              </a:rPr>
              <a:t>positive </a:t>
            </a:r>
            <a:r>
              <a:rPr dirty="0" sz="1800">
                <a:latin typeface="Calibri"/>
                <a:cs typeface="Calibri"/>
              </a:rPr>
              <a:t>et aussi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positive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Si 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>
                <a:latin typeface="Calibri"/>
                <a:cs typeface="Calibri"/>
              </a:rPr>
              <a:t>(X)=0, alors 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(X </a:t>
            </a:r>
            <a:r>
              <a:rPr dirty="0" sz="1800">
                <a:latin typeface="Times New Roman"/>
                <a:cs typeface="Times New Roman"/>
              </a:rPr>
              <a:t>≈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libri"/>
                <a:cs typeface="Calibri"/>
              </a:rPr>
              <a:t>)=1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Si X = α pour tout α dans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>
                <a:latin typeface="Calibri"/>
                <a:cs typeface="Calibri"/>
              </a:rPr>
              <a:t>, alors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25">
                <a:latin typeface="Arial"/>
                <a:cs typeface="Arial"/>
              </a:rPr>
              <a:t>E</a:t>
            </a:r>
            <a:r>
              <a:rPr dirty="0" sz="1800" spc="25">
                <a:latin typeface="Calibri"/>
                <a:cs typeface="Calibri"/>
              </a:rPr>
              <a:t>(X)=</a:t>
            </a:r>
            <a:r>
              <a:rPr dirty="0" sz="1800" spc="25">
                <a:latin typeface="Times New Roman"/>
                <a:cs typeface="Times New Roman"/>
              </a:rPr>
              <a:t>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66005" y="1929104"/>
            <a:ext cx="104203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50" spc="20">
                <a:latin typeface="Symbol"/>
                <a:cs typeface="Symbol"/>
              </a:rPr>
              <a:t></a:t>
            </a:r>
            <a:r>
              <a:rPr dirty="0" sz="1950" spc="20" i="1">
                <a:latin typeface="Symbol"/>
                <a:cs typeface="Symbol"/>
              </a:rPr>
              <a:t></a:t>
            </a:r>
            <a:r>
              <a:rPr dirty="0" sz="1850" spc="20">
                <a:latin typeface="Arial"/>
                <a:cs typeface="Arial"/>
              </a:rPr>
              <a:t>,</a:t>
            </a:r>
            <a:r>
              <a:rPr dirty="0" sz="1950" spc="20" i="1">
                <a:latin typeface="Symbol"/>
                <a:cs typeface="Symbol"/>
              </a:rPr>
              <a:t>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Symbol"/>
                <a:cs typeface="Symbol"/>
              </a:rPr>
              <a:t>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750">
                <a:latin typeface="Calibri"/>
                <a:cs typeface="Calibri"/>
              </a:rPr>
              <a:t>!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III. </a:t>
            </a:r>
            <a:r>
              <a:rPr dirty="0" sz="3200"/>
              <a:t>Espérance et variance d’une </a:t>
            </a:r>
            <a:r>
              <a:rPr dirty="0" sz="3200" spc="-120"/>
              <a:t>VA</a:t>
            </a:r>
            <a:r>
              <a:rPr dirty="0" sz="3200" spc="-220"/>
              <a:t> </a:t>
            </a:r>
            <a:r>
              <a:rPr dirty="0" sz="3200"/>
              <a:t>réelle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228" y="1041692"/>
            <a:ext cx="8675370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4290" marR="5080" indent="-1291590">
              <a:lnSpc>
                <a:spcPts val="2100"/>
              </a:lnSpc>
              <a:buFont typeface="Arial"/>
              <a:buChar char="•"/>
              <a:tabLst>
                <a:tab pos="14478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Déﬁnition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La variance d’une VA X est déﬁnie, s’il existe, comme le moment centré d’ordre  2 de X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0114" y="3221774"/>
            <a:ext cx="606425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somme est aussi déﬁnie sous la </a:t>
            </a:r>
            <a:r>
              <a:rPr dirty="0" sz="1800" spc="-5">
                <a:latin typeface="Calibri"/>
                <a:cs typeface="Calibri"/>
              </a:rPr>
              <a:t>condition </a:t>
            </a:r>
            <a:r>
              <a:rPr dirty="0" sz="1800">
                <a:latin typeface="Calibri"/>
                <a:cs typeface="Calibri"/>
              </a:rPr>
              <a:t>de son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0508" y="2682842"/>
            <a:ext cx="2639695" cy="491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63470" algn="l"/>
              </a:tabLst>
            </a:pPr>
            <a:r>
              <a:rPr dirty="0" sz="2900">
                <a:latin typeface="Symbol"/>
                <a:cs typeface="Symbol"/>
              </a:rPr>
              <a:t>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>
                <a:latin typeface="Symbol"/>
                <a:cs typeface="Symbol"/>
              </a:rPr>
              <a:t>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41" y="2408974"/>
            <a:ext cx="4750435" cy="51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dirty="0" sz="1800" spc="-15" u="sng">
                <a:latin typeface="Times New Roman"/>
                <a:cs typeface="Times New Roman"/>
              </a:rPr>
              <a:t> </a:t>
            </a:r>
            <a:r>
              <a:rPr dirty="0" sz="1800" b="1" u="sng">
                <a:latin typeface="Calibri"/>
                <a:cs typeface="Calibri"/>
              </a:rPr>
              <a:t>Dans le cas où X est une VA </a:t>
            </a:r>
            <a:r>
              <a:rPr dirty="0" sz="1800" spc="-5" b="1" u="sng">
                <a:latin typeface="Calibri"/>
                <a:cs typeface="Calibri"/>
              </a:rPr>
              <a:t>discrète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alors  on a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r" marR="125730">
              <a:lnSpc>
                <a:spcPct val="100000"/>
              </a:lnSpc>
              <a:spcBef>
                <a:spcPts val="484"/>
              </a:spcBef>
            </a:pPr>
            <a:r>
              <a:rPr dirty="0" sz="1100" spc="1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2982" y="2745384"/>
            <a:ext cx="10541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394" y="2921258"/>
            <a:ext cx="61277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4190" algn="l"/>
              </a:tabLst>
            </a:pPr>
            <a:r>
              <a:rPr dirty="0" sz="1100" spc="15" i="1">
                <a:latin typeface="Arial"/>
                <a:cs typeface="Arial"/>
              </a:rPr>
              <a:t>X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	</a:t>
            </a:r>
            <a:r>
              <a:rPr dirty="0" sz="1100" spc="15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3797" y="2921258"/>
            <a:ext cx="12128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5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1922" y="3088785"/>
            <a:ext cx="28905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63470" algn="l"/>
              </a:tabLst>
            </a:pPr>
            <a:r>
              <a:rPr dirty="0" sz="1100" spc="-5" i="1">
                <a:latin typeface="Arial"/>
                <a:cs typeface="Arial"/>
              </a:rPr>
              <a:t>a</a:t>
            </a:r>
            <a:r>
              <a:rPr dirty="0" sz="1100" spc="-5">
                <a:latin typeface="Symbol"/>
                <a:cs typeface="Symbol"/>
              </a:rPr>
              <a:t>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sz="1100" spc="-160" i="1">
                <a:latin typeface="Arial"/>
                <a:cs typeface="Arial"/>
              </a:rPr>
              <a:t> </a:t>
            </a:r>
            <a:r>
              <a:rPr dirty="0" sz="1100" spc="165">
                <a:latin typeface="Arial"/>
                <a:cs typeface="Arial"/>
              </a:rPr>
              <a:t>(</a:t>
            </a:r>
            <a:r>
              <a:rPr dirty="0" sz="1100" spc="165">
                <a:latin typeface="Symbol"/>
                <a:cs typeface="Symbol"/>
              </a:rPr>
              <a:t>Ω</a:t>
            </a:r>
            <a:r>
              <a:rPr dirty="0" sz="1100" spc="165">
                <a:latin typeface="Arial"/>
                <a:cs typeface="Arial"/>
              </a:rPr>
              <a:t>)	</a:t>
            </a:r>
            <a:r>
              <a:rPr dirty="0" sz="1100" spc="-5" i="1">
                <a:latin typeface="Arial"/>
                <a:cs typeface="Arial"/>
              </a:rPr>
              <a:t>a</a:t>
            </a:r>
            <a:r>
              <a:rPr dirty="0" sz="1100" spc="-5">
                <a:latin typeface="Symbol"/>
                <a:cs typeface="Symbol"/>
              </a:rPr>
              <a:t></a:t>
            </a:r>
            <a:r>
              <a:rPr dirty="0" sz="1100" spc="-5" i="1">
                <a:latin typeface="Arial"/>
                <a:cs typeface="Arial"/>
              </a:rPr>
              <a:t>X  </a:t>
            </a:r>
            <a:r>
              <a:rPr dirty="0" sz="1100" spc="165">
                <a:latin typeface="Arial"/>
                <a:cs typeface="Arial"/>
              </a:rPr>
              <a:t>(</a:t>
            </a:r>
            <a:r>
              <a:rPr dirty="0" sz="1100" spc="165">
                <a:latin typeface="Symbol"/>
                <a:cs typeface="Symbol"/>
              </a:rPr>
              <a:t>Ω</a:t>
            </a:r>
            <a:r>
              <a:rPr dirty="0" sz="1100" spc="16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3933" y="2753837"/>
            <a:ext cx="178816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1370" algn="l"/>
              </a:tabLst>
            </a:pPr>
            <a:r>
              <a:rPr dirty="0" sz="1900" spc="15">
                <a:latin typeface="Arial"/>
                <a:cs typeface="Arial"/>
              </a:rPr>
              <a:t>(</a:t>
            </a:r>
            <a:r>
              <a:rPr dirty="0" sz="1900" spc="15" i="1">
                <a:latin typeface="Arial"/>
                <a:cs typeface="Arial"/>
              </a:rPr>
              <a:t>a</a:t>
            </a:r>
            <a:r>
              <a:rPr dirty="0" sz="1900" spc="-170" i="1">
                <a:latin typeface="Arial"/>
                <a:cs typeface="Arial"/>
              </a:rPr>
              <a:t> </a:t>
            </a:r>
            <a:r>
              <a:rPr dirty="0" sz="1900" spc="15">
                <a:latin typeface="Symbol"/>
                <a:cs typeface="Symbol"/>
              </a:rPr>
              <a:t></a:t>
            </a:r>
            <a:r>
              <a:rPr dirty="0" sz="1900" spc="-160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Arial"/>
                <a:cs typeface="Arial"/>
              </a:rPr>
              <a:t>m	</a:t>
            </a:r>
            <a:r>
              <a:rPr dirty="0" sz="1900" spc="10">
                <a:latin typeface="Arial"/>
                <a:cs typeface="Arial"/>
              </a:rPr>
              <a:t>)  </a:t>
            </a:r>
            <a:r>
              <a:rPr dirty="0" sz="1900" spc="20" i="1">
                <a:latin typeface="Arial"/>
                <a:cs typeface="Arial"/>
              </a:rPr>
              <a:t>P </a:t>
            </a:r>
            <a:r>
              <a:rPr dirty="0" sz="1900" spc="25">
                <a:latin typeface="Arial"/>
                <a:cs typeface="Arial"/>
              </a:rPr>
              <a:t>(</a:t>
            </a:r>
            <a:r>
              <a:rPr dirty="0" sz="1900" spc="25" i="1">
                <a:latin typeface="Arial"/>
                <a:cs typeface="Arial"/>
              </a:rPr>
              <a:t>a</a:t>
            </a:r>
            <a:r>
              <a:rPr dirty="0" sz="1900" spc="25">
                <a:latin typeface="Arial"/>
                <a:cs typeface="Arial"/>
              </a:rPr>
              <a:t>)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1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4401" y="2753837"/>
            <a:ext cx="195707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1370" algn="l"/>
              </a:tabLst>
            </a:pPr>
            <a:r>
              <a:rPr dirty="0" sz="1900" spc="15">
                <a:latin typeface="Arial"/>
                <a:cs typeface="Arial"/>
              </a:rPr>
              <a:t>(</a:t>
            </a:r>
            <a:r>
              <a:rPr dirty="0" sz="1900" spc="15" i="1">
                <a:latin typeface="Arial"/>
                <a:cs typeface="Arial"/>
              </a:rPr>
              <a:t>a</a:t>
            </a:r>
            <a:r>
              <a:rPr dirty="0" sz="1900" spc="-165" i="1">
                <a:latin typeface="Arial"/>
                <a:cs typeface="Arial"/>
              </a:rPr>
              <a:t> </a:t>
            </a:r>
            <a:r>
              <a:rPr dirty="0" sz="1900" spc="15">
                <a:latin typeface="Symbol"/>
                <a:cs typeface="Symbol"/>
              </a:rPr>
              <a:t></a:t>
            </a:r>
            <a:r>
              <a:rPr dirty="0" sz="1900" spc="-165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Arial"/>
                <a:cs typeface="Arial"/>
              </a:rPr>
              <a:t>m	</a:t>
            </a:r>
            <a:r>
              <a:rPr dirty="0" sz="1900" spc="10">
                <a:latin typeface="Arial"/>
                <a:cs typeface="Arial"/>
              </a:rPr>
              <a:t>) </a:t>
            </a:r>
            <a:r>
              <a:rPr dirty="0" sz="1900" spc="45" i="1">
                <a:latin typeface="Arial"/>
                <a:cs typeface="Arial"/>
              </a:rPr>
              <a:t>P</a:t>
            </a:r>
            <a:r>
              <a:rPr dirty="0" sz="1900" spc="45">
                <a:latin typeface="Arial"/>
                <a:cs typeface="Arial"/>
              </a:rPr>
              <a:t>( </a:t>
            </a:r>
            <a:r>
              <a:rPr dirty="0" sz="1900" spc="20" i="1">
                <a:latin typeface="Arial"/>
                <a:cs typeface="Arial"/>
              </a:rPr>
              <a:t>X </a:t>
            </a:r>
            <a:r>
              <a:rPr dirty="0" sz="1900" spc="15">
                <a:latin typeface="Symbol"/>
                <a:cs typeface="Symbol"/>
              </a:rPr>
              <a:t>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30" i="1">
                <a:latin typeface="Arial"/>
                <a:cs typeface="Arial"/>
              </a:rPr>
              <a:t>a</a:t>
            </a:r>
            <a:r>
              <a:rPr dirty="0" sz="1900" spc="3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1571" y="2753837"/>
            <a:ext cx="72009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65">
                <a:latin typeface="Calibri"/>
                <a:cs typeface="Calibri"/>
              </a:rPr>
              <a:t>V</a:t>
            </a:r>
            <a:r>
              <a:rPr dirty="0" sz="1900" spc="65">
                <a:latin typeface="Arial"/>
                <a:cs typeface="Arial"/>
              </a:rPr>
              <a:t>[</a:t>
            </a:r>
            <a:r>
              <a:rPr dirty="0" sz="1900" spc="-360">
                <a:latin typeface="Arial"/>
                <a:cs typeface="Arial"/>
              </a:rPr>
              <a:t> </a:t>
            </a:r>
            <a:r>
              <a:rPr dirty="0" sz="1900" spc="20" i="1">
                <a:latin typeface="Arial"/>
                <a:cs typeface="Arial"/>
              </a:rPr>
              <a:t>X</a:t>
            </a:r>
            <a:r>
              <a:rPr dirty="0" sz="1900" spc="-350" i="1">
                <a:latin typeface="Arial"/>
                <a:cs typeface="Arial"/>
              </a:rPr>
              <a:t> </a:t>
            </a:r>
            <a:r>
              <a:rPr dirty="0" sz="1900" spc="10">
                <a:latin typeface="Arial"/>
                <a:cs typeface="Arial"/>
              </a:rPr>
              <a:t>]</a:t>
            </a:r>
            <a:r>
              <a:rPr dirty="0" sz="1900" spc="-145">
                <a:latin typeface="Arial"/>
                <a:cs typeface="Arial"/>
              </a:rPr>
              <a:t> </a:t>
            </a:r>
            <a:r>
              <a:rPr dirty="0" sz="1900" spc="1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28" y="3980522"/>
            <a:ext cx="482917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345" indent="-80645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dirty="0" sz="1800" spc="-15" u="sng">
                <a:latin typeface="Times New Roman"/>
                <a:cs typeface="Times New Roman"/>
              </a:rPr>
              <a:t> </a:t>
            </a:r>
            <a:r>
              <a:rPr dirty="0" sz="1800" b="1" u="sng">
                <a:latin typeface="Calibri"/>
                <a:cs typeface="Calibri"/>
              </a:rPr>
              <a:t>Dans le cas où X est une VA </a:t>
            </a:r>
            <a:r>
              <a:rPr dirty="0" sz="1800" spc="-5" b="1" u="sng">
                <a:latin typeface="Calibri"/>
                <a:cs typeface="Calibri"/>
              </a:rPr>
              <a:t>continue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Calibri"/>
                <a:cs typeface="Calibri"/>
              </a:rPr>
              <a:t>alors  on 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0009" y="4141406"/>
            <a:ext cx="514984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670" algn="l"/>
              </a:tabLst>
            </a:pPr>
            <a:r>
              <a:rPr dirty="0" sz="1100" i="1">
                <a:latin typeface="Arial"/>
                <a:cs typeface="Arial"/>
              </a:rPr>
              <a:t>X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3619" y="3941509"/>
            <a:ext cx="12446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600" y="4339118"/>
            <a:ext cx="6200775" cy="47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492125">
              <a:lnSpc>
                <a:spcPct val="100000"/>
              </a:lnSpc>
            </a:pPr>
            <a:r>
              <a:rPr dirty="0" sz="1100">
                <a:latin typeface="Cambria"/>
                <a:cs typeface="Cambria"/>
              </a:rPr>
              <a:t>°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 spc="-15">
                <a:latin typeface="Calibri"/>
                <a:cs typeface="Calibri"/>
              </a:rPr>
              <a:t>Cette </a:t>
            </a:r>
            <a:r>
              <a:rPr dirty="0" sz="1800">
                <a:latin typeface="Calibri"/>
                <a:cs typeface="Calibri"/>
              </a:rPr>
              <a:t>intégrale est aussi déﬁnie sous la </a:t>
            </a:r>
            <a:r>
              <a:rPr dirty="0" sz="1800" spc="-5">
                <a:latin typeface="Calibri"/>
                <a:cs typeface="Calibri"/>
              </a:rPr>
              <a:t>condition </a:t>
            </a:r>
            <a:r>
              <a:rPr dirty="0" sz="1800">
                <a:latin typeface="Calibri"/>
                <a:cs typeface="Calibri"/>
              </a:rPr>
              <a:t>de son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existence.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3819" y="3974727"/>
            <a:ext cx="2658745" cy="32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97890" algn="l"/>
                <a:tab pos="1700530" algn="l"/>
                <a:tab pos="2084705" algn="l"/>
              </a:tabLst>
            </a:pPr>
            <a:r>
              <a:rPr dirty="0" sz="1900" spc="125">
                <a:latin typeface="Calibri"/>
                <a:cs typeface="Calibri"/>
              </a:rPr>
              <a:t>V</a:t>
            </a:r>
            <a:r>
              <a:rPr dirty="0" sz="1900" spc="-5">
                <a:latin typeface="Arial"/>
                <a:cs typeface="Arial"/>
              </a:rPr>
              <a:t>[</a:t>
            </a:r>
            <a:r>
              <a:rPr dirty="0" sz="1900" spc="-320">
                <a:latin typeface="Arial"/>
                <a:cs typeface="Arial"/>
              </a:rPr>
              <a:t> </a:t>
            </a:r>
            <a:r>
              <a:rPr dirty="0" sz="1900" spc="-5" i="1">
                <a:latin typeface="Arial"/>
                <a:cs typeface="Arial"/>
              </a:rPr>
              <a:t>X</a:t>
            </a:r>
            <a:r>
              <a:rPr dirty="0" sz="1900" spc="-295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]</a:t>
            </a:r>
            <a:r>
              <a:rPr dirty="0" sz="1900" spc="-85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25">
                <a:latin typeface="Arial"/>
                <a:cs typeface="Arial"/>
              </a:rPr>
              <a:t>(</a:t>
            </a:r>
            <a:r>
              <a:rPr dirty="0" sz="1900" spc="-5" i="1">
                <a:latin typeface="Arial"/>
                <a:cs typeface="Arial"/>
              </a:rPr>
              <a:t>x</a:t>
            </a:r>
            <a:r>
              <a:rPr dirty="0" sz="1900" spc="-65" i="1">
                <a:latin typeface="Arial"/>
                <a:cs typeface="Arial"/>
              </a:rPr>
              <a:t> </a:t>
            </a:r>
            <a:r>
              <a:rPr dirty="0" sz="1900" spc="-5">
                <a:latin typeface="Symbol"/>
                <a:cs typeface="Symbol"/>
              </a:rPr>
              <a:t>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sz="1900" spc="-5" i="1">
                <a:latin typeface="Arial"/>
                <a:cs typeface="Arial"/>
              </a:rPr>
              <a:t>m</a:t>
            </a:r>
            <a:r>
              <a:rPr dirty="0" sz="1900" i="1">
                <a:latin typeface="Arial"/>
                <a:cs typeface="Arial"/>
              </a:rPr>
              <a:t>	</a:t>
            </a:r>
            <a:r>
              <a:rPr dirty="0" sz="1900" spc="-25">
                <a:latin typeface="Arial"/>
                <a:cs typeface="Arial"/>
              </a:rPr>
              <a:t>)</a:t>
            </a:r>
            <a:r>
              <a:rPr dirty="0" baseline="42929" sz="1650">
                <a:latin typeface="Arial"/>
                <a:cs typeface="Arial"/>
              </a:rPr>
              <a:t>2</a:t>
            </a:r>
            <a:r>
              <a:rPr dirty="0" baseline="42929" sz="1650" spc="-315">
                <a:latin typeface="Arial"/>
                <a:cs typeface="Arial"/>
              </a:rPr>
              <a:t> </a:t>
            </a:r>
            <a:r>
              <a:rPr dirty="0" sz="1900" spc="-5" i="1">
                <a:latin typeface="Arial"/>
                <a:cs typeface="Arial"/>
              </a:rPr>
              <a:t>f</a:t>
            </a:r>
            <a:r>
              <a:rPr dirty="0" sz="1900" i="1">
                <a:latin typeface="Arial"/>
                <a:cs typeface="Arial"/>
              </a:rPr>
              <a:t>	</a:t>
            </a:r>
            <a:r>
              <a:rPr dirty="0" sz="1900" spc="120">
                <a:latin typeface="Arial"/>
                <a:cs typeface="Arial"/>
              </a:rPr>
              <a:t>(</a:t>
            </a:r>
            <a:r>
              <a:rPr dirty="0" sz="1900" spc="135" i="1">
                <a:latin typeface="Arial"/>
                <a:cs typeface="Arial"/>
              </a:rPr>
              <a:t>x</a:t>
            </a:r>
            <a:r>
              <a:rPr dirty="0" sz="1900" spc="-85">
                <a:latin typeface="Arial"/>
                <a:cs typeface="Arial"/>
              </a:rPr>
              <a:t>)</a:t>
            </a:r>
            <a:r>
              <a:rPr dirty="0" sz="1900" i="1">
                <a:latin typeface="Arial"/>
                <a:cs typeface="Arial"/>
              </a:rPr>
              <a:t>d</a:t>
            </a:r>
            <a:r>
              <a:rPr dirty="0" sz="1900" spc="-5" i="1">
                <a:latin typeface="Arial"/>
                <a:cs typeface="Arial"/>
              </a:rPr>
              <a:t>x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28" y="5049608"/>
            <a:ext cx="863727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621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Notons que la variance représente la dispersion de la VA X autour de sa valeur</a:t>
            </a:r>
            <a:r>
              <a:rPr dirty="0" sz="18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moyenne.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4156">
            <a:solidFill>
              <a:srgbClr val="FC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5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/>
              <a:t>III. </a:t>
            </a:r>
            <a:r>
              <a:rPr dirty="0" sz="3200"/>
              <a:t>Espérance et variance d’une </a:t>
            </a:r>
            <a:r>
              <a:rPr dirty="0" sz="3200" spc="-120"/>
              <a:t>VA</a:t>
            </a:r>
            <a:r>
              <a:rPr dirty="0" sz="3200" spc="-220"/>
              <a:t> </a:t>
            </a:r>
            <a:r>
              <a:rPr dirty="0" sz="3200"/>
              <a:t>réelle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1436" y="2457361"/>
            <a:ext cx="299783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5285" algn="l"/>
              </a:tabLst>
            </a:pPr>
            <a:r>
              <a:rPr dirty="0" sz="1800" b="1">
                <a:latin typeface="Calibri"/>
                <a:cs typeface="Calibri"/>
              </a:rPr>
              <a:t>2.	</a:t>
            </a:r>
            <a:r>
              <a:rPr dirty="0" sz="1800" spc="-5" b="1">
                <a:latin typeface="Calibri"/>
                <a:cs typeface="Calibri"/>
              </a:rPr>
              <a:t>Invariance par translation</a:t>
            </a:r>
            <a:r>
              <a:rPr dirty="0" sz="1800" spc="3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1436" y="3016161"/>
            <a:ext cx="2025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436" y="4108360"/>
            <a:ext cx="202565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5.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235" y="1098461"/>
            <a:ext cx="8394065" cy="1130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7034" indent="-394335">
              <a:lnSpc>
                <a:spcPts val="2130"/>
              </a:lnSpc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Propriétés de la variance:  </a:t>
            </a:r>
            <a:r>
              <a:rPr dirty="0" sz="1800">
                <a:latin typeface="Calibri"/>
                <a:cs typeface="Calibri"/>
              </a:rPr>
              <a:t>Soit X une VA déﬁnie sur (Ω, </a:t>
            </a:r>
            <a:r>
              <a:rPr dirty="0" sz="1800" b="1">
                <a:latin typeface="Arial"/>
                <a:cs typeface="Arial"/>
              </a:rPr>
              <a:t>F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) et </a:t>
            </a:r>
            <a:r>
              <a:rPr dirty="0" sz="1800" spc="-10">
                <a:latin typeface="Calibri"/>
                <a:cs typeface="Calibri"/>
              </a:rPr>
              <a:t>admettant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moment</a:t>
            </a:r>
            <a:endParaRPr sz="1800">
              <a:latin typeface="Calibri"/>
              <a:cs typeface="Calibri"/>
            </a:endParaRPr>
          </a:p>
          <a:p>
            <a:pPr algn="ctr" marR="74549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d’ordre 2, alors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AutoNum type="arabicPeriod"/>
              <a:tabLst>
                <a:tab pos="812165" algn="l"/>
                <a:tab pos="812800" algn="l"/>
              </a:tabLst>
            </a:pPr>
            <a:r>
              <a:rPr dirty="0" sz="1800">
                <a:latin typeface="Calibri"/>
                <a:cs typeface="Calibri"/>
              </a:rPr>
              <a:t>L’espérance d’une VA </a:t>
            </a:r>
            <a:r>
              <a:rPr dirty="0" sz="1800" spc="-5">
                <a:latin typeface="Calibri"/>
                <a:cs typeface="Calibri"/>
              </a:rPr>
              <a:t>positive </a:t>
            </a:r>
            <a:r>
              <a:rPr dirty="0" sz="1800">
                <a:latin typeface="Calibri"/>
                <a:cs typeface="Calibri"/>
              </a:rPr>
              <a:t>et aussi </a:t>
            </a:r>
            <a:r>
              <a:rPr dirty="0" sz="1800" spc="10">
                <a:latin typeface="Calibri"/>
                <a:cs typeface="Calibri"/>
              </a:rPr>
              <a:t>positive</a:t>
            </a:r>
            <a:r>
              <a:rPr dirty="0" sz="1950" spc="10">
                <a:latin typeface="Calibri"/>
                <a:cs typeface="Calibri"/>
              </a:rPr>
              <a:t>V</a:t>
            </a:r>
            <a:r>
              <a:rPr dirty="0" sz="1950" spc="10">
                <a:latin typeface="Arial"/>
                <a:cs typeface="Arial"/>
              </a:rPr>
              <a:t>[ </a:t>
            </a:r>
            <a:r>
              <a:rPr dirty="0" sz="1950" spc="-15" i="1">
                <a:latin typeface="Arial"/>
                <a:cs typeface="Arial"/>
              </a:rPr>
              <a:t>X </a:t>
            </a:r>
            <a:r>
              <a:rPr dirty="0" sz="1950" spc="-10">
                <a:latin typeface="Arial"/>
                <a:cs typeface="Arial"/>
              </a:rPr>
              <a:t>] </a:t>
            </a:r>
            <a:r>
              <a:rPr dirty="0" sz="1950" spc="-15">
                <a:latin typeface="Symbol"/>
                <a:cs typeface="Symbol"/>
              </a:rPr>
              <a:t>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-15">
                <a:latin typeface="Arial"/>
                <a:cs typeface="Arial"/>
              </a:rPr>
              <a:t>0 </a:t>
            </a:r>
            <a:r>
              <a:rPr dirty="0" sz="1950" spc="-25">
                <a:latin typeface="Symbol"/>
                <a:cs typeface="Symbol"/>
              </a:rPr>
              <a:t>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15" i="1">
                <a:latin typeface="Arial"/>
                <a:cs typeface="Arial"/>
              </a:rPr>
              <a:t>X</a:t>
            </a:r>
            <a:r>
              <a:rPr dirty="0" sz="1950" spc="-285" i="1">
                <a:latin typeface="Arial"/>
                <a:cs typeface="Arial"/>
              </a:rPr>
              <a:t> </a:t>
            </a:r>
            <a:r>
              <a:rPr dirty="0" sz="1950" spc="-15">
                <a:latin typeface="Symbol"/>
                <a:cs typeface="Symbol"/>
              </a:rPr>
              <a:t>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101" y="3032786"/>
            <a:ext cx="1022350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5">
                <a:latin typeface="Calibri"/>
                <a:cs typeface="Calibri"/>
              </a:rPr>
              <a:t>V</a:t>
            </a:r>
            <a:r>
              <a:rPr dirty="0" sz="1950" spc="155">
                <a:latin typeface="Arial"/>
                <a:cs typeface="Arial"/>
              </a:rPr>
              <a:t>[</a:t>
            </a:r>
            <a:r>
              <a:rPr dirty="0" sz="1950" spc="-320">
                <a:latin typeface="Arial"/>
                <a:cs typeface="Arial"/>
              </a:rPr>
              <a:t> </a:t>
            </a:r>
            <a:r>
              <a:rPr dirty="0" sz="1950" spc="125" i="1">
                <a:latin typeface="Arial"/>
                <a:cs typeface="Arial"/>
              </a:rPr>
              <a:t>X</a:t>
            </a:r>
            <a:r>
              <a:rPr dirty="0" sz="1950" spc="-285" i="1">
                <a:latin typeface="Arial"/>
                <a:cs typeface="Arial"/>
              </a:rPr>
              <a:t> </a:t>
            </a:r>
            <a:r>
              <a:rPr dirty="0" sz="1950" spc="50">
                <a:latin typeface="Arial"/>
                <a:cs typeface="Arial"/>
              </a:rPr>
              <a:t>]</a:t>
            </a:r>
            <a:r>
              <a:rPr dirty="0" sz="1950" spc="-100">
                <a:latin typeface="Arial"/>
                <a:cs typeface="Arial"/>
              </a:rPr>
              <a:t> </a:t>
            </a:r>
            <a:r>
              <a:rPr dirty="0" sz="1950" spc="105">
                <a:latin typeface="Symbol"/>
                <a:cs typeface="Symbol"/>
              </a:rPr>
              <a:t>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105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651" y="4117115"/>
            <a:ext cx="169735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-25">
                <a:latin typeface="Calibri"/>
                <a:cs typeface="Calibri"/>
              </a:rPr>
              <a:t>V</a:t>
            </a:r>
            <a:r>
              <a:rPr dirty="0" sz="1950" spc="-25">
                <a:latin typeface="Arial"/>
                <a:cs typeface="Arial"/>
              </a:rPr>
              <a:t>[</a:t>
            </a:r>
            <a:r>
              <a:rPr dirty="0" sz="2050" spc="-25" i="1">
                <a:latin typeface="Symbol"/>
                <a:cs typeface="Symbol"/>
              </a:rPr>
              <a:t></a:t>
            </a:r>
            <a:r>
              <a:rPr dirty="0" sz="2050" spc="-220" i="1">
                <a:latin typeface="Times New Roman"/>
                <a:cs typeface="Times New Roman"/>
              </a:rPr>
              <a:t> </a:t>
            </a:r>
            <a:r>
              <a:rPr dirty="0" sz="1950" spc="-5" i="1">
                <a:latin typeface="Arial"/>
                <a:cs typeface="Arial"/>
              </a:rPr>
              <a:t>X</a:t>
            </a:r>
            <a:r>
              <a:rPr dirty="0" sz="1950" spc="-350" i="1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]</a:t>
            </a:r>
            <a:r>
              <a:rPr dirty="0" sz="1950" spc="-130">
                <a:latin typeface="Arial"/>
                <a:cs typeface="Arial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185">
                <a:latin typeface="Times New Roman"/>
                <a:cs typeface="Times New Roman"/>
              </a:rPr>
              <a:t> </a:t>
            </a:r>
            <a:r>
              <a:rPr dirty="0" sz="2050" spc="-70" i="1">
                <a:latin typeface="Symbol"/>
                <a:cs typeface="Symbol"/>
              </a:rPr>
              <a:t></a:t>
            </a:r>
            <a:r>
              <a:rPr dirty="0" sz="2050" spc="-305" i="1">
                <a:latin typeface="Times New Roman"/>
                <a:cs typeface="Times New Roman"/>
              </a:rPr>
              <a:t> </a:t>
            </a:r>
            <a:r>
              <a:rPr dirty="0" baseline="42929" sz="1650" spc="67">
                <a:latin typeface="Arial"/>
                <a:cs typeface="Arial"/>
              </a:rPr>
              <a:t>2</a:t>
            </a:r>
            <a:r>
              <a:rPr dirty="0" sz="1950" spc="45">
                <a:latin typeface="Calibri"/>
                <a:cs typeface="Calibri"/>
              </a:rPr>
              <a:t>V</a:t>
            </a:r>
            <a:r>
              <a:rPr dirty="0" sz="1950" spc="45">
                <a:latin typeface="Arial"/>
                <a:cs typeface="Arial"/>
              </a:rPr>
              <a:t>[</a:t>
            </a:r>
            <a:r>
              <a:rPr dirty="0" sz="1950" spc="-350">
                <a:latin typeface="Arial"/>
                <a:cs typeface="Arial"/>
              </a:rPr>
              <a:t> </a:t>
            </a:r>
            <a:r>
              <a:rPr dirty="0" sz="1950" spc="-5" i="1">
                <a:latin typeface="Arial"/>
                <a:cs typeface="Arial"/>
              </a:rPr>
              <a:t>X</a:t>
            </a:r>
            <a:r>
              <a:rPr dirty="0" sz="1950" spc="-355" i="1">
                <a:latin typeface="Arial"/>
                <a:cs typeface="Arial"/>
              </a:rPr>
              <a:t> </a:t>
            </a:r>
            <a:r>
              <a:rPr dirty="0" sz="1950" spc="-5">
                <a:latin typeface="Arial"/>
                <a:cs typeface="Arial"/>
              </a:rPr>
              <a:t>]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0203" y="3542409"/>
            <a:ext cx="102870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8853" y="3542409"/>
            <a:ext cx="11874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436" y="3550044"/>
            <a:ext cx="2162810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0840" algn="l"/>
                <a:tab pos="1664335" algn="l"/>
              </a:tabLst>
            </a:pPr>
            <a:r>
              <a:rPr dirty="0" sz="1800" b="1">
                <a:latin typeface="Calibri"/>
                <a:cs typeface="Calibri"/>
              </a:rPr>
              <a:t>4.	</a:t>
            </a:r>
            <a:r>
              <a:rPr dirty="0" sz="1900" spc="65">
                <a:latin typeface="Calibri"/>
                <a:cs typeface="Calibri"/>
              </a:rPr>
              <a:t>V</a:t>
            </a:r>
            <a:r>
              <a:rPr dirty="0" sz="1900" spc="65">
                <a:latin typeface="Arial"/>
                <a:cs typeface="Arial"/>
              </a:rPr>
              <a:t>[</a:t>
            </a:r>
            <a:r>
              <a:rPr dirty="0" sz="1900" spc="-315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X</a:t>
            </a:r>
            <a:r>
              <a:rPr dirty="0" sz="1900" spc="-280" i="1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]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-10">
                <a:latin typeface="Symbol"/>
                <a:cs typeface="Symbol"/>
              </a:rPr>
              <a:t>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Calibri"/>
                <a:cs typeface="Calibri"/>
              </a:rPr>
              <a:t>E</a:t>
            </a:r>
            <a:r>
              <a:rPr dirty="0" sz="1900" spc="-200">
                <a:latin typeface="Calibri"/>
                <a:cs typeface="Calibri"/>
              </a:rPr>
              <a:t> </a:t>
            </a:r>
            <a:r>
              <a:rPr dirty="0" sz="1900" spc="-5">
                <a:latin typeface="Arial"/>
                <a:cs typeface="Arial"/>
              </a:rPr>
              <a:t>[</a:t>
            </a:r>
            <a:r>
              <a:rPr dirty="0" sz="1900" spc="-310">
                <a:latin typeface="Arial"/>
                <a:cs typeface="Arial"/>
              </a:rPr>
              <a:t> </a:t>
            </a:r>
            <a:r>
              <a:rPr dirty="0" sz="1900" spc="-15" i="1">
                <a:latin typeface="Arial"/>
                <a:cs typeface="Arial"/>
              </a:rPr>
              <a:t>X	</a:t>
            </a:r>
            <a:r>
              <a:rPr dirty="0" sz="1900" spc="-5">
                <a:latin typeface="Arial"/>
                <a:cs typeface="Arial"/>
              </a:rPr>
              <a:t>]</a:t>
            </a:r>
            <a:r>
              <a:rPr dirty="0" sz="1900" spc="-400">
                <a:latin typeface="Arial"/>
                <a:cs typeface="Arial"/>
              </a:rPr>
              <a:t> </a:t>
            </a:r>
            <a:r>
              <a:rPr dirty="0" sz="1900" spc="-10">
                <a:latin typeface="Symbol"/>
                <a:cs typeface="Symbol"/>
              </a:rPr>
              <a:t>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15" i="1">
                <a:latin typeface="Arial"/>
                <a:cs typeface="Arial"/>
              </a:rPr>
              <a:t>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4983" y="2458975"/>
            <a:ext cx="200469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40">
                <a:latin typeface="Calibri"/>
                <a:cs typeface="Calibri"/>
              </a:rPr>
              <a:t>V</a:t>
            </a:r>
            <a:r>
              <a:rPr dirty="0" sz="1950" spc="40">
                <a:latin typeface="Arial"/>
                <a:cs typeface="Arial"/>
              </a:rPr>
              <a:t>[</a:t>
            </a:r>
            <a:r>
              <a:rPr dirty="0" sz="1950" spc="-350">
                <a:latin typeface="Arial"/>
                <a:cs typeface="Arial"/>
              </a:rPr>
              <a:t> </a:t>
            </a:r>
            <a:r>
              <a:rPr dirty="0" sz="1950" spc="-20" i="1">
                <a:latin typeface="Arial"/>
                <a:cs typeface="Arial"/>
              </a:rPr>
              <a:t>X</a:t>
            </a:r>
            <a:r>
              <a:rPr dirty="0" sz="1950" spc="10" i="1">
                <a:latin typeface="Arial"/>
                <a:cs typeface="Arial"/>
              </a:rPr>
              <a:t> </a:t>
            </a:r>
            <a:r>
              <a:rPr dirty="0" sz="1950" spc="-15">
                <a:latin typeface="Symbol"/>
                <a:cs typeface="Symbol"/>
              </a:rPr>
              <a:t>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2050" spc="15" i="1">
                <a:latin typeface="Symbol"/>
                <a:cs typeface="Symbol"/>
              </a:rPr>
              <a:t></a:t>
            </a:r>
            <a:r>
              <a:rPr dirty="0" sz="1950" spc="15">
                <a:latin typeface="Arial"/>
                <a:cs typeface="Arial"/>
              </a:rPr>
              <a:t>]</a:t>
            </a:r>
            <a:r>
              <a:rPr dirty="0" sz="1950" spc="-114">
                <a:latin typeface="Arial"/>
                <a:cs typeface="Arial"/>
              </a:rPr>
              <a:t> </a:t>
            </a:r>
            <a:r>
              <a:rPr dirty="0" sz="1950" spc="-15">
                <a:latin typeface="Symbol"/>
                <a:cs typeface="Symbol"/>
              </a:rPr>
              <a:t>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Calibri"/>
                <a:cs typeface="Calibri"/>
              </a:rPr>
              <a:t>V</a:t>
            </a:r>
            <a:r>
              <a:rPr dirty="0" sz="1950" spc="35">
                <a:latin typeface="Arial"/>
                <a:cs typeface="Arial"/>
              </a:rPr>
              <a:t>[</a:t>
            </a:r>
            <a:r>
              <a:rPr dirty="0" sz="1950" spc="-345">
                <a:latin typeface="Arial"/>
                <a:cs typeface="Arial"/>
              </a:rPr>
              <a:t> </a:t>
            </a:r>
            <a:r>
              <a:rPr dirty="0" sz="1950" spc="-20" i="1">
                <a:latin typeface="Arial"/>
                <a:cs typeface="Arial"/>
              </a:rPr>
              <a:t>X</a:t>
            </a:r>
            <a:r>
              <a:rPr dirty="0" sz="1950" spc="-340" i="1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]</a:t>
            </a:r>
            <a:r>
              <a:rPr dirty="0" sz="1950" spc="-235">
                <a:latin typeface="Arial"/>
                <a:cs typeface="Arial"/>
              </a:rPr>
              <a:t> </a:t>
            </a:r>
            <a:r>
              <a:rPr dirty="0" sz="1950" spc="-15">
                <a:latin typeface="Symbol"/>
                <a:cs typeface="Symbol"/>
              </a:rPr>
              <a:t>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2050" spc="-70" i="1">
                <a:latin typeface="Symbol"/>
                <a:cs typeface="Symbol"/>
              </a:rPr>
              <a:t>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3" y="230492"/>
            <a:ext cx="660019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dirty="0" sz="2800"/>
              <a:t>III.	Espérance et variance d’une </a:t>
            </a:r>
            <a:r>
              <a:rPr dirty="0" sz="2800" spc="-105"/>
              <a:t>VA</a:t>
            </a:r>
            <a:r>
              <a:rPr dirty="0" sz="2800" spc="-260"/>
              <a:t> </a:t>
            </a:r>
            <a:r>
              <a:rPr dirty="0" sz="2800"/>
              <a:t>réelle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52041" y="5544104"/>
            <a:ext cx="0" cy="221615"/>
          </a:xfrm>
          <a:custGeom>
            <a:avLst/>
            <a:gdLst/>
            <a:ahLst/>
            <a:cxnLst/>
            <a:rect l="l" t="t" r="r" b="b"/>
            <a:pathLst>
              <a:path w="0" h="221614">
                <a:moveTo>
                  <a:pt x="0" y="0"/>
                </a:moveTo>
                <a:lnTo>
                  <a:pt x="0" y="221049"/>
                </a:lnTo>
              </a:path>
            </a:pathLst>
          </a:custGeom>
          <a:ln w="8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8243" y="5544104"/>
            <a:ext cx="0" cy="221615"/>
          </a:xfrm>
          <a:custGeom>
            <a:avLst/>
            <a:gdLst/>
            <a:ahLst/>
            <a:cxnLst/>
            <a:rect l="l" t="t" r="r" b="b"/>
            <a:pathLst>
              <a:path w="0" h="221614">
                <a:moveTo>
                  <a:pt x="0" y="0"/>
                </a:moveTo>
                <a:lnTo>
                  <a:pt x="0" y="221049"/>
                </a:lnTo>
              </a:path>
            </a:pathLst>
          </a:custGeom>
          <a:ln w="8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7548" y="5812185"/>
            <a:ext cx="0" cy="250190"/>
          </a:xfrm>
          <a:custGeom>
            <a:avLst/>
            <a:gdLst/>
            <a:ahLst/>
            <a:cxnLst/>
            <a:rect l="l" t="t" r="r" b="b"/>
            <a:pathLst>
              <a:path w="0" h="250189">
                <a:moveTo>
                  <a:pt x="0" y="0"/>
                </a:moveTo>
                <a:lnTo>
                  <a:pt x="0" y="250099"/>
                </a:lnTo>
              </a:path>
            </a:pathLst>
          </a:custGeom>
          <a:ln w="9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80495" y="5812185"/>
            <a:ext cx="0" cy="250190"/>
          </a:xfrm>
          <a:custGeom>
            <a:avLst/>
            <a:gdLst/>
            <a:ahLst/>
            <a:cxnLst/>
            <a:rect l="l" t="t" r="r" b="b"/>
            <a:pathLst>
              <a:path w="0" h="250189">
                <a:moveTo>
                  <a:pt x="0" y="0"/>
                </a:moveTo>
                <a:lnTo>
                  <a:pt x="0" y="250099"/>
                </a:lnTo>
              </a:path>
            </a:pathLst>
          </a:custGeom>
          <a:ln w="9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235" y="4143514"/>
            <a:ext cx="9043035" cy="1919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b="1">
                <a:latin typeface="Calibri"/>
                <a:cs typeface="Calibri"/>
              </a:rPr>
              <a:t>Inégalité de </a:t>
            </a:r>
            <a:r>
              <a:rPr dirty="0" sz="1800" spc="-5" b="1">
                <a:latin typeface="Calibri"/>
                <a:cs typeface="Calibri"/>
              </a:rPr>
              <a:t>Bienaymé-Chebyshev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lvl="1" marL="470534" marR="728980" indent="-154940">
              <a:lnSpc>
                <a:spcPts val="2100"/>
              </a:lnSpc>
              <a:buFont typeface="Arial"/>
              <a:buChar char="•"/>
              <a:tabLst>
                <a:tab pos="447675" algn="l"/>
              </a:tabLst>
            </a:pPr>
            <a:r>
              <a:rPr dirty="0" sz="1800">
                <a:latin typeface="Calibri"/>
                <a:cs typeface="Calibri"/>
              </a:rPr>
              <a:t>L’inégalité de </a:t>
            </a:r>
            <a:r>
              <a:rPr dirty="0" sz="1800" spc="-5">
                <a:latin typeface="Calibri"/>
                <a:cs typeface="Calibri"/>
              </a:rPr>
              <a:t>Bienaymé-Chebyshev </a:t>
            </a:r>
            <a:r>
              <a:rPr dirty="0" sz="1800">
                <a:latin typeface="Calibri"/>
                <a:cs typeface="Calibri"/>
              </a:rPr>
              <a:t>est très </a:t>
            </a:r>
            <a:r>
              <a:rPr dirty="0" sz="1800" spc="-5">
                <a:latin typeface="Calibri"/>
                <a:cs typeface="Calibri"/>
              </a:rPr>
              <a:t>utile </a:t>
            </a:r>
            <a:r>
              <a:rPr dirty="0" sz="1800">
                <a:latin typeface="Calibri"/>
                <a:cs typeface="Calibri"/>
              </a:rPr>
              <a:t>en </a:t>
            </a:r>
            <a:r>
              <a:rPr dirty="0" sz="1800" spc="-5">
                <a:latin typeface="Calibri"/>
                <a:cs typeface="Calibri"/>
              </a:rPr>
              <a:t>pratique. </a:t>
            </a:r>
            <a:r>
              <a:rPr dirty="0" sz="1800">
                <a:latin typeface="Calibri"/>
                <a:cs typeface="Calibri"/>
              </a:rPr>
              <a:t>Elle permet en eﬀet de  mesurer la probabilité des grands écarts entre X est sa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moyenne.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447040" indent="-131445">
              <a:lnSpc>
                <a:spcPts val="2135"/>
              </a:lnSpc>
              <a:spcBef>
                <a:spcPts val="5"/>
              </a:spcBef>
              <a:buFont typeface="Arial"/>
              <a:buChar char="•"/>
              <a:tabLst>
                <a:tab pos="447675" algn="l"/>
              </a:tabLst>
            </a:pPr>
            <a:r>
              <a:rPr dirty="0" baseline="3086" sz="2700">
                <a:latin typeface="Calibri"/>
                <a:cs typeface="Calibri"/>
              </a:rPr>
              <a:t>Cependant,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 spc="-22">
                <a:latin typeface="Calibri"/>
                <a:cs typeface="Calibri"/>
              </a:rPr>
              <a:t>cette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inégalité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n’est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pas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précise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du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faite</a:t>
            </a:r>
            <a:r>
              <a:rPr dirty="0" baseline="3086" sz="2700" spc="-7">
                <a:latin typeface="Calibri"/>
                <a:cs typeface="Calibri"/>
              </a:rPr>
              <a:t> </a:t>
            </a:r>
            <a:r>
              <a:rPr dirty="0" baseline="3086" sz="2700">
                <a:latin typeface="Calibri"/>
                <a:cs typeface="Calibri"/>
              </a:rPr>
              <a:t>qu’elle</a:t>
            </a:r>
            <a:r>
              <a:rPr dirty="0" baseline="3086" sz="2700" spc="-7">
                <a:latin typeface="Calibri"/>
                <a:cs typeface="Calibri"/>
              </a:rPr>
              <a:t> surestime </a:t>
            </a:r>
            <a:r>
              <a:rPr dirty="0" baseline="3086" sz="2700">
                <a:latin typeface="Calibri"/>
                <a:cs typeface="Calibri"/>
              </a:rPr>
              <a:t>la</a:t>
            </a:r>
            <a:r>
              <a:rPr dirty="0" baseline="3086" sz="2700" spc="-7">
                <a:latin typeface="Calibri"/>
                <a:cs typeface="Calibri"/>
              </a:rPr>
              <a:t> partie</a:t>
            </a:r>
            <a:r>
              <a:rPr dirty="0" baseline="3086" sz="2700" spc="-367">
                <a:latin typeface="Calibri"/>
                <a:cs typeface="Calibri"/>
              </a:rPr>
              <a:t> </a:t>
            </a:r>
            <a:r>
              <a:rPr dirty="0" sz="1400" spc="30" i="1">
                <a:latin typeface="Arial"/>
                <a:cs typeface="Arial"/>
              </a:rPr>
              <a:t>P</a:t>
            </a:r>
            <a:r>
              <a:rPr dirty="0" sz="1400" spc="30">
                <a:latin typeface="Arial"/>
                <a:cs typeface="Arial"/>
              </a:rPr>
              <a:t>(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20" i="1">
                <a:latin typeface="Arial"/>
                <a:cs typeface="Arial"/>
              </a:rPr>
              <a:t>X</a:t>
            </a:r>
            <a:r>
              <a:rPr dirty="0" sz="1400" spc="5" i="1">
                <a:latin typeface="Arial"/>
                <a:cs typeface="Arial"/>
              </a:rPr>
              <a:t> 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 spc="-135">
                <a:latin typeface="Times New Roman"/>
                <a:cs typeface="Times New Roman"/>
              </a:rPr>
              <a:t> </a:t>
            </a:r>
            <a:r>
              <a:rPr dirty="0" sz="1400" spc="15" b="1">
                <a:latin typeface="Calibri"/>
                <a:cs typeface="Calibri"/>
              </a:rPr>
              <a:t>E</a:t>
            </a:r>
            <a:r>
              <a:rPr dirty="0" sz="1400" spc="-145" b="1">
                <a:latin typeface="Calibri"/>
                <a:cs typeface="Calibri"/>
              </a:rPr>
              <a:t> </a:t>
            </a:r>
            <a:r>
              <a:rPr dirty="0" sz="1400" spc="10">
                <a:latin typeface="Arial"/>
                <a:cs typeface="Arial"/>
              </a:rPr>
              <a:t>(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20" i="1">
                <a:latin typeface="Arial"/>
                <a:cs typeface="Arial"/>
              </a:rPr>
              <a:t>X</a:t>
            </a:r>
            <a:r>
              <a:rPr dirty="0" sz="1400" spc="-235" i="1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)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15">
                <a:latin typeface="Symbol"/>
                <a:cs typeface="Symbol"/>
              </a:rPr>
              <a:t>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Arial"/>
                <a:cs typeface="Arial"/>
              </a:rPr>
              <a:t>a</a:t>
            </a:r>
            <a:r>
              <a:rPr dirty="0" sz="1400" spc="2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70534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c’est-à-dire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une</a:t>
            </a:r>
            <a:r>
              <a:rPr dirty="0" sz="1800" spc="-5">
                <a:latin typeface="Calibri"/>
                <a:cs typeface="Calibri"/>
              </a:rPr>
              <a:t> estimation </a:t>
            </a:r>
            <a:r>
              <a:rPr dirty="0" sz="1800">
                <a:latin typeface="Calibri"/>
                <a:cs typeface="Calibri"/>
              </a:rPr>
              <a:t>grossière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probabilité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baseline="-5208" sz="2400" spc="37" i="1">
                <a:latin typeface="Arial"/>
                <a:cs typeface="Arial"/>
              </a:rPr>
              <a:t>P</a:t>
            </a:r>
            <a:r>
              <a:rPr dirty="0" baseline="-5208" sz="2400" spc="37">
                <a:latin typeface="Arial"/>
                <a:cs typeface="Arial"/>
              </a:rPr>
              <a:t>(</a:t>
            </a:r>
            <a:r>
              <a:rPr dirty="0" baseline="-5208" sz="2400" spc="-52">
                <a:latin typeface="Arial"/>
                <a:cs typeface="Arial"/>
              </a:rPr>
              <a:t> </a:t>
            </a:r>
            <a:r>
              <a:rPr dirty="0" baseline="-5208" sz="2400" spc="15" i="1">
                <a:latin typeface="Arial"/>
                <a:cs typeface="Arial"/>
              </a:rPr>
              <a:t>X</a:t>
            </a:r>
            <a:r>
              <a:rPr dirty="0" baseline="-5208" sz="2400" i="1">
                <a:latin typeface="Arial"/>
                <a:cs typeface="Arial"/>
              </a:rPr>
              <a:t> </a:t>
            </a:r>
            <a:r>
              <a:rPr dirty="0" baseline="-5208" sz="2400" spc="15">
                <a:latin typeface="Symbol"/>
                <a:cs typeface="Symbol"/>
              </a:rPr>
              <a:t></a:t>
            </a:r>
            <a:r>
              <a:rPr dirty="0" baseline="-5208" sz="2400" spc="-232">
                <a:latin typeface="Times New Roman"/>
                <a:cs typeface="Times New Roman"/>
              </a:rPr>
              <a:t> </a:t>
            </a:r>
            <a:r>
              <a:rPr dirty="0" baseline="-5208" sz="2400" spc="7" b="1">
                <a:latin typeface="Calibri"/>
                <a:cs typeface="Calibri"/>
              </a:rPr>
              <a:t>E</a:t>
            </a:r>
            <a:r>
              <a:rPr dirty="0" baseline="-5208" sz="2400" spc="-247" b="1">
                <a:latin typeface="Calibri"/>
                <a:cs typeface="Calibri"/>
              </a:rPr>
              <a:t> </a:t>
            </a:r>
            <a:r>
              <a:rPr dirty="0" baseline="-5208" sz="2400" spc="7">
                <a:latin typeface="Arial"/>
                <a:cs typeface="Arial"/>
              </a:rPr>
              <a:t>(</a:t>
            </a:r>
            <a:r>
              <a:rPr dirty="0" baseline="-5208" sz="2400" spc="-434">
                <a:latin typeface="Arial"/>
                <a:cs typeface="Arial"/>
              </a:rPr>
              <a:t> </a:t>
            </a:r>
            <a:r>
              <a:rPr dirty="0" baseline="-5208" sz="2400" spc="15" i="1">
                <a:latin typeface="Arial"/>
                <a:cs typeface="Arial"/>
              </a:rPr>
              <a:t>X</a:t>
            </a:r>
            <a:r>
              <a:rPr dirty="0" baseline="-5208" sz="2400" spc="-405" i="1">
                <a:latin typeface="Arial"/>
                <a:cs typeface="Arial"/>
              </a:rPr>
              <a:t> </a:t>
            </a:r>
            <a:r>
              <a:rPr dirty="0" baseline="-5208" sz="2400" spc="7">
                <a:latin typeface="Arial"/>
                <a:cs typeface="Arial"/>
              </a:rPr>
              <a:t>)</a:t>
            </a:r>
            <a:r>
              <a:rPr dirty="0" baseline="-5208" sz="2400" spc="165">
                <a:latin typeface="Arial"/>
                <a:cs typeface="Arial"/>
              </a:rPr>
              <a:t> </a:t>
            </a:r>
            <a:r>
              <a:rPr dirty="0" baseline="-5208" sz="2400" spc="15">
                <a:latin typeface="Symbol"/>
                <a:cs typeface="Symbol"/>
              </a:rPr>
              <a:t></a:t>
            </a:r>
            <a:r>
              <a:rPr dirty="0" baseline="-5208" sz="2400" spc="-120">
                <a:latin typeface="Times New Roman"/>
                <a:cs typeface="Times New Roman"/>
              </a:rPr>
              <a:t> </a:t>
            </a:r>
            <a:r>
              <a:rPr dirty="0" baseline="-5208" sz="2400" spc="22" i="1">
                <a:latin typeface="Arial"/>
                <a:cs typeface="Arial"/>
              </a:rPr>
              <a:t>a</a:t>
            </a:r>
            <a:r>
              <a:rPr dirty="0" baseline="-5208" sz="2400" spc="22">
                <a:latin typeface="Arial"/>
                <a:cs typeface="Arial"/>
              </a:rPr>
              <a:t>)</a:t>
            </a:r>
            <a:endParaRPr baseline="-5208"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81140" y="2671593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13"/>
                </a:lnTo>
              </a:path>
            </a:pathLst>
          </a:custGeom>
          <a:ln w="9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1177" y="2671593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13"/>
                </a:lnTo>
              </a:path>
            </a:pathLst>
          </a:custGeom>
          <a:ln w="9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7853" y="2527754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13"/>
                </a:lnTo>
              </a:path>
            </a:pathLst>
          </a:custGeom>
          <a:ln w="9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7891" y="2527754"/>
            <a:ext cx="0" cy="238760"/>
          </a:xfrm>
          <a:custGeom>
            <a:avLst/>
            <a:gdLst/>
            <a:ahLst/>
            <a:cxnLst/>
            <a:rect l="l" t="t" r="r" b="b"/>
            <a:pathLst>
              <a:path w="0" h="238760">
                <a:moveTo>
                  <a:pt x="0" y="0"/>
                </a:moveTo>
                <a:lnTo>
                  <a:pt x="0" y="238713"/>
                </a:lnTo>
              </a:path>
            </a:pathLst>
          </a:custGeom>
          <a:ln w="9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2209" y="2790954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5130" y="0"/>
                </a:lnTo>
              </a:path>
            </a:pathLst>
          </a:custGeom>
          <a:ln w="96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25069" y="2460883"/>
            <a:ext cx="8255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 i="1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9353" y="2708346"/>
            <a:ext cx="198755" cy="334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5089" sz="2325" spc="75" i="1">
                <a:latin typeface="Arial"/>
                <a:cs typeface="Arial"/>
              </a:rPr>
              <a:t>a</a:t>
            </a:r>
            <a:r>
              <a:rPr dirty="0" sz="900" spc="-5" i="1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6677" y="2643063"/>
            <a:ext cx="100393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30" i="1">
                <a:latin typeface="Arial"/>
                <a:cs typeface="Arial"/>
              </a:rPr>
              <a:t>P</a:t>
            </a:r>
            <a:r>
              <a:rPr dirty="0" sz="1550" spc="30">
                <a:latin typeface="Arial"/>
                <a:cs typeface="Arial"/>
              </a:rPr>
              <a:t>( </a:t>
            </a:r>
            <a:r>
              <a:rPr dirty="0" sz="1550" spc="-10" i="1">
                <a:latin typeface="Arial"/>
                <a:cs typeface="Arial"/>
              </a:rPr>
              <a:t>X  </a:t>
            </a:r>
            <a:r>
              <a:rPr dirty="0" sz="1550" spc="-5">
                <a:latin typeface="Symbol"/>
                <a:cs typeface="Symbol"/>
              </a:rPr>
              <a:t>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Arial"/>
                <a:cs typeface="Arial"/>
              </a:rPr>
              <a:t>a</a:t>
            </a:r>
            <a:r>
              <a:rPr dirty="0" sz="1550" spc="20">
                <a:latin typeface="Arial"/>
                <a:cs typeface="Arial"/>
              </a:rPr>
              <a:t>)</a:t>
            </a:r>
            <a:r>
              <a:rPr dirty="0" sz="1550" spc="-280">
                <a:latin typeface="Arial"/>
                <a:cs typeface="Arial"/>
              </a:rPr>
              <a:t> </a:t>
            </a:r>
            <a:r>
              <a:rPr dirty="0" sz="1550" spc="-5">
                <a:latin typeface="Symbol"/>
                <a:cs typeface="Symbol"/>
              </a:rPr>
              <a:t>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8684" y="2499223"/>
            <a:ext cx="61976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1020" algn="l"/>
              </a:tabLst>
            </a:pPr>
            <a:r>
              <a:rPr dirty="0" sz="1550" spc="-5" b="1">
                <a:latin typeface="Calibri"/>
                <a:cs typeface="Calibri"/>
              </a:rPr>
              <a:t>E</a:t>
            </a:r>
            <a:r>
              <a:rPr dirty="0" sz="1550" spc="-120" b="1">
                <a:latin typeface="Calibri"/>
                <a:cs typeface="Calibri"/>
              </a:rPr>
              <a:t> </a:t>
            </a:r>
            <a:r>
              <a:rPr dirty="0" sz="1550" spc="-5">
                <a:latin typeface="Arial"/>
                <a:cs typeface="Arial"/>
              </a:rPr>
              <a:t>(</a:t>
            </a:r>
            <a:r>
              <a:rPr dirty="0" sz="1550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X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5">
                <a:latin typeface="Arial"/>
                <a:cs typeface="Arial"/>
              </a:rPr>
              <a:t>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7076" y="3454331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161"/>
                </a:lnTo>
              </a:path>
            </a:pathLst>
          </a:custGeom>
          <a:ln w="9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81690" y="3454331"/>
            <a:ext cx="0" cy="239395"/>
          </a:xfrm>
          <a:custGeom>
            <a:avLst/>
            <a:gdLst/>
            <a:ahLst/>
            <a:cxnLst/>
            <a:rect l="l" t="t" r="r" b="b"/>
            <a:pathLst>
              <a:path w="0" h="239395">
                <a:moveTo>
                  <a:pt x="0" y="0"/>
                </a:moveTo>
                <a:lnTo>
                  <a:pt x="0" y="239161"/>
                </a:lnTo>
              </a:path>
            </a:pathLst>
          </a:custGeom>
          <a:ln w="96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97782" y="3491537"/>
            <a:ext cx="205104" cy="335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5089" sz="2325" spc="75" i="1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22682" y="3426121"/>
            <a:ext cx="2126615" cy="268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30" i="1">
                <a:latin typeface="Arial"/>
                <a:cs typeface="Arial"/>
              </a:rPr>
              <a:t>P</a:t>
            </a:r>
            <a:r>
              <a:rPr dirty="0" sz="1550" spc="30">
                <a:latin typeface="Arial"/>
                <a:cs typeface="Arial"/>
              </a:rPr>
              <a:t>(</a:t>
            </a:r>
            <a:r>
              <a:rPr dirty="0" sz="1550" spc="-10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X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5">
                <a:latin typeface="Symbol"/>
                <a:cs typeface="Symbol"/>
              </a:rPr>
              <a:t>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1550" spc="-5" b="1">
                <a:latin typeface="Calibri"/>
                <a:cs typeface="Calibri"/>
              </a:rPr>
              <a:t>E</a:t>
            </a:r>
            <a:r>
              <a:rPr dirty="0" sz="1550" spc="-125" b="1">
                <a:latin typeface="Calibri"/>
                <a:cs typeface="Calibri"/>
              </a:rPr>
              <a:t> </a:t>
            </a:r>
            <a:r>
              <a:rPr dirty="0" sz="1550" spc="-5">
                <a:latin typeface="Arial"/>
                <a:cs typeface="Arial"/>
              </a:rPr>
              <a:t>(</a:t>
            </a:r>
            <a:r>
              <a:rPr dirty="0" sz="1550" spc="-254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X</a:t>
            </a:r>
            <a:r>
              <a:rPr dirty="0" sz="1550" spc="-215" i="1">
                <a:latin typeface="Arial"/>
                <a:cs typeface="Arial"/>
              </a:rPr>
              <a:t> </a:t>
            </a:r>
            <a:r>
              <a:rPr dirty="0" sz="1550" spc="-5">
                <a:latin typeface="Arial"/>
                <a:cs typeface="Arial"/>
              </a:rPr>
              <a:t>)</a:t>
            </a:r>
            <a:r>
              <a:rPr dirty="0" sz="1550" spc="135">
                <a:latin typeface="Arial"/>
                <a:cs typeface="Arial"/>
              </a:rPr>
              <a:t> </a:t>
            </a:r>
            <a:r>
              <a:rPr dirty="0" sz="1550" spc="-5">
                <a:latin typeface="Symbol"/>
                <a:cs typeface="Symbol"/>
              </a:rPr>
              <a:t>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25" i="1">
                <a:latin typeface="Arial"/>
                <a:cs typeface="Arial"/>
              </a:rPr>
              <a:t>a</a:t>
            </a:r>
            <a:r>
              <a:rPr dirty="0" sz="1550" spc="25">
                <a:latin typeface="Arial"/>
                <a:cs typeface="Arial"/>
              </a:rPr>
              <a:t>)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 spc="-5">
                <a:latin typeface="Symbol"/>
                <a:cs typeface="Symbol"/>
              </a:rPr>
              <a:t></a:t>
            </a:r>
            <a:r>
              <a:rPr dirty="0" sz="1550" spc="105">
                <a:latin typeface="Times New Roman"/>
                <a:cs typeface="Times New Roman"/>
              </a:rPr>
              <a:t> </a:t>
            </a:r>
            <a:r>
              <a:rPr dirty="0" baseline="34050" sz="2325" spc="82" b="1" u="sng">
                <a:latin typeface="Calibri"/>
                <a:cs typeface="Calibri"/>
              </a:rPr>
              <a:t>V</a:t>
            </a:r>
            <a:r>
              <a:rPr dirty="0" baseline="34050" sz="2325" spc="82" u="sng">
                <a:latin typeface="Arial"/>
                <a:cs typeface="Arial"/>
              </a:rPr>
              <a:t>(</a:t>
            </a:r>
            <a:r>
              <a:rPr dirty="0" baseline="34050" sz="2325" spc="-382" u="sng">
                <a:latin typeface="Arial"/>
                <a:cs typeface="Arial"/>
              </a:rPr>
              <a:t> </a:t>
            </a:r>
            <a:r>
              <a:rPr dirty="0" baseline="34050" sz="2325" spc="-15" i="1" u="sng">
                <a:latin typeface="Arial"/>
                <a:cs typeface="Arial"/>
              </a:rPr>
              <a:t>X</a:t>
            </a:r>
            <a:r>
              <a:rPr dirty="0" baseline="34050" sz="2325" spc="-322" i="1" u="sng">
                <a:latin typeface="Arial"/>
                <a:cs typeface="Arial"/>
              </a:rPr>
              <a:t> </a:t>
            </a:r>
            <a:r>
              <a:rPr dirty="0" baseline="34050" sz="2325" spc="-7" u="sng">
                <a:latin typeface="Arial"/>
                <a:cs typeface="Arial"/>
              </a:rPr>
              <a:t>)</a:t>
            </a:r>
            <a:endParaRPr baseline="34050" sz="232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7573" y="3000743"/>
            <a:ext cx="5231130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409">
                <a:latin typeface="Arial"/>
                <a:cs typeface="Arial"/>
              </a:rPr>
              <a:t>ü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b="1">
                <a:latin typeface="Calibri"/>
                <a:cs typeface="Calibri"/>
              </a:rPr>
              <a:t>Inégalité de </a:t>
            </a:r>
            <a:r>
              <a:rPr dirty="0" sz="1800" spc="-5" b="1">
                <a:latin typeface="Calibri"/>
                <a:cs typeface="Calibri"/>
              </a:rPr>
              <a:t>Bienaymé-Chebyshev </a:t>
            </a:r>
            <a:r>
              <a:rPr dirty="0" sz="1800" b="1"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baseline="9259" sz="1800" i="1">
                <a:latin typeface="Arial"/>
                <a:cs typeface="Arial"/>
              </a:rPr>
              <a:t>X </a:t>
            </a:r>
            <a:r>
              <a:rPr dirty="0" baseline="9259" sz="1800">
                <a:latin typeface="Symbol"/>
                <a:cs typeface="Symbol"/>
              </a:rPr>
              <a:t></a:t>
            </a:r>
            <a:r>
              <a:rPr dirty="0" baseline="9259" sz="1800">
                <a:latin typeface="Times New Roman"/>
                <a:cs typeface="Times New Roman"/>
              </a:rPr>
              <a:t> </a:t>
            </a:r>
            <a:r>
              <a:rPr dirty="0" baseline="9259" sz="1800" spc="-82" i="1">
                <a:latin typeface="Arial"/>
                <a:cs typeface="Arial"/>
              </a:rPr>
              <a:t>L</a:t>
            </a:r>
            <a:r>
              <a:rPr dirty="0" baseline="59523" sz="1050" spc="-82">
                <a:latin typeface="Arial"/>
                <a:cs typeface="Arial"/>
              </a:rPr>
              <a:t>2  </a:t>
            </a:r>
            <a:r>
              <a:rPr dirty="0" sz="1800">
                <a:latin typeface="Calibri"/>
                <a:cs typeface="Calibri"/>
              </a:rPr>
              <a:t>, alors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28" y="1023492"/>
            <a:ext cx="6929755" cy="144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2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Quelques inégalités fameuses</a:t>
            </a:r>
            <a:endParaRPr sz="2400">
              <a:latin typeface="Calibri"/>
              <a:cs typeface="Calibri"/>
            </a:endParaRPr>
          </a:p>
          <a:p>
            <a:pPr marL="514350" indent="-28575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514350" algn="l"/>
                <a:tab pos="514984" algn="l"/>
              </a:tabLst>
            </a:pPr>
            <a:r>
              <a:rPr dirty="0" sz="1800" b="1">
                <a:latin typeface="Calibri"/>
                <a:cs typeface="Calibri"/>
              </a:rPr>
              <a:t>Inégalité de </a:t>
            </a:r>
            <a:r>
              <a:rPr dirty="0" sz="1800" spc="-5" b="1">
                <a:latin typeface="Calibri"/>
                <a:cs typeface="Calibri"/>
              </a:rPr>
              <a:t>Bienaymé-Chebyshev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786130" indent="-285750">
              <a:lnSpc>
                <a:spcPts val="2130"/>
              </a:lnSpc>
              <a:spcBef>
                <a:spcPts val="1485"/>
              </a:spcBef>
              <a:buFont typeface="Arial"/>
              <a:buChar char="•"/>
              <a:tabLst>
                <a:tab pos="786130" algn="l"/>
                <a:tab pos="78676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Théorème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baseline="5747" sz="2175" spc="22" i="1">
                <a:latin typeface="Arial"/>
                <a:cs typeface="Arial"/>
              </a:rPr>
              <a:t>k </a:t>
            </a:r>
            <a:r>
              <a:rPr dirty="0" baseline="5747" sz="2175" spc="22">
                <a:latin typeface="Symbol"/>
                <a:cs typeface="Symbol"/>
              </a:rPr>
              <a:t></a:t>
            </a:r>
            <a:r>
              <a:rPr dirty="0" baseline="5747" sz="2175" spc="22">
                <a:latin typeface="Times New Roman"/>
                <a:cs typeface="Times New Roman"/>
              </a:rPr>
              <a:t> </a:t>
            </a:r>
            <a:r>
              <a:rPr dirty="0" baseline="5747" sz="2175" spc="127">
                <a:latin typeface="Arial"/>
                <a:cs typeface="Arial"/>
              </a:rPr>
              <a:t>1, </a:t>
            </a:r>
            <a:r>
              <a:rPr dirty="0" baseline="5747" sz="2175" spc="30" i="1">
                <a:latin typeface="Arial"/>
                <a:cs typeface="Arial"/>
              </a:rPr>
              <a:t>a </a:t>
            </a:r>
            <a:r>
              <a:rPr dirty="0" baseline="5747" sz="2175" spc="22">
                <a:latin typeface="Symbol"/>
                <a:cs typeface="Symbol"/>
              </a:rPr>
              <a:t></a:t>
            </a:r>
            <a:r>
              <a:rPr dirty="0" baseline="5747" sz="2175" spc="22">
                <a:latin typeface="Times New Roman"/>
                <a:cs typeface="Times New Roman"/>
              </a:rPr>
              <a:t> </a:t>
            </a:r>
            <a:r>
              <a:rPr dirty="0" baseline="5747" sz="2175" spc="-89">
                <a:latin typeface="Arial"/>
                <a:cs typeface="Arial"/>
              </a:rPr>
              <a:t>0</a:t>
            </a:r>
            <a:r>
              <a:rPr dirty="0" sz="1800" spc="-60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Alors on a les deux égalités suivantes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57580">
              <a:lnSpc>
                <a:spcPts val="2130"/>
              </a:lnSpc>
            </a:pPr>
            <a:r>
              <a:rPr dirty="0" sz="1800" spc="409">
                <a:latin typeface="Arial"/>
                <a:cs typeface="Arial"/>
              </a:rPr>
              <a:t>ü </a:t>
            </a:r>
            <a:r>
              <a:rPr dirty="0" sz="1800" b="1">
                <a:latin typeface="Calibri"/>
                <a:cs typeface="Calibri"/>
              </a:rPr>
              <a:t>Inégalité de Markov : </a:t>
            </a:r>
            <a:r>
              <a:rPr dirty="0" sz="1800">
                <a:latin typeface="Calibri"/>
                <a:cs typeface="Calibri"/>
              </a:rPr>
              <a:t>Soit </a:t>
            </a:r>
            <a:r>
              <a:rPr dirty="0" baseline="6944" sz="1800" i="1">
                <a:latin typeface="Arial"/>
                <a:cs typeface="Arial"/>
              </a:rPr>
              <a:t>X </a:t>
            </a:r>
            <a:r>
              <a:rPr dirty="0" baseline="6944" sz="1800">
                <a:latin typeface="Symbol"/>
                <a:cs typeface="Symbol"/>
              </a:rPr>
              <a:t></a:t>
            </a:r>
            <a:r>
              <a:rPr dirty="0" baseline="6944" sz="1800">
                <a:latin typeface="Times New Roman"/>
                <a:cs typeface="Times New Roman"/>
              </a:rPr>
              <a:t> </a:t>
            </a:r>
            <a:r>
              <a:rPr dirty="0" baseline="6944" sz="1800" spc="-82" i="1">
                <a:latin typeface="Arial"/>
                <a:cs typeface="Arial"/>
              </a:rPr>
              <a:t>L</a:t>
            </a:r>
            <a:r>
              <a:rPr dirty="0" baseline="55555" sz="1050" spc="-82" i="1">
                <a:latin typeface="Arial"/>
                <a:cs typeface="Arial"/>
              </a:rPr>
              <a:t>k </a:t>
            </a:r>
            <a:r>
              <a:rPr dirty="0" sz="1800">
                <a:latin typeface="Calibri"/>
                <a:cs typeface="Calibri"/>
              </a:rPr>
              <a:t>, alors</a:t>
            </a:r>
            <a:r>
              <a:rPr dirty="0" sz="1800" spc="-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7386" y="2444952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19">
                <a:moveTo>
                  <a:pt x="0" y="0"/>
                </a:moveTo>
                <a:lnTo>
                  <a:pt x="0" y="223386"/>
                </a:lnTo>
              </a:path>
            </a:pathLst>
          </a:custGeom>
          <a:ln w="90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29266" y="2444952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19">
                <a:moveTo>
                  <a:pt x="0" y="0"/>
                </a:moveTo>
                <a:lnTo>
                  <a:pt x="0" y="223386"/>
                </a:lnTo>
              </a:path>
            </a:pathLst>
          </a:custGeom>
          <a:ln w="90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22690" y="2444952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19">
                <a:moveTo>
                  <a:pt x="0" y="0"/>
                </a:moveTo>
                <a:lnTo>
                  <a:pt x="0" y="223386"/>
                </a:lnTo>
              </a:path>
            </a:pathLst>
          </a:custGeom>
          <a:ln w="90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6214" y="2444952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19">
                <a:moveTo>
                  <a:pt x="0" y="0"/>
                </a:moveTo>
                <a:lnTo>
                  <a:pt x="0" y="223386"/>
                </a:lnTo>
              </a:path>
            </a:pathLst>
          </a:custGeom>
          <a:ln w="90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19016" y="2402005"/>
            <a:ext cx="1059180" cy="252095"/>
          </a:xfrm>
          <a:custGeom>
            <a:avLst/>
            <a:gdLst/>
            <a:ahLst/>
            <a:cxnLst/>
            <a:rect l="l" t="t" r="r" b="b"/>
            <a:pathLst>
              <a:path w="1059179" h="252094">
                <a:moveTo>
                  <a:pt x="0" y="169912"/>
                </a:moveTo>
                <a:lnTo>
                  <a:pt x="18664" y="156550"/>
                </a:lnTo>
                <a:lnTo>
                  <a:pt x="63185" y="252015"/>
                </a:lnTo>
                <a:lnTo>
                  <a:pt x="111993" y="0"/>
                </a:lnTo>
                <a:lnTo>
                  <a:pt x="10591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17592" y="2397696"/>
            <a:ext cx="1061085" cy="256540"/>
          </a:xfrm>
          <a:custGeom>
            <a:avLst/>
            <a:gdLst/>
            <a:ahLst/>
            <a:cxnLst/>
            <a:rect l="l" t="t" r="r" b="b"/>
            <a:pathLst>
              <a:path w="1061085" h="256539">
                <a:moveTo>
                  <a:pt x="31948" y="167551"/>
                </a:moveTo>
                <a:lnTo>
                  <a:pt x="15303" y="167551"/>
                </a:lnTo>
                <a:lnTo>
                  <a:pt x="60312" y="256324"/>
                </a:lnTo>
                <a:lnTo>
                  <a:pt x="69405" y="256324"/>
                </a:lnTo>
                <a:lnTo>
                  <a:pt x="73747" y="233883"/>
                </a:lnTo>
                <a:lnTo>
                  <a:pt x="64617" y="233883"/>
                </a:lnTo>
                <a:lnTo>
                  <a:pt x="31948" y="167551"/>
                </a:lnTo>
                <a:close/>
              </a:path>
              <a:path w="1061085" h="256539">
                <a:moveTo>
                  <a:pt x="1060577" y="0"/>
                </a:moveTo>
                <a:lnTo>
                  <a:pt x="110070" y="0"/>
                </a:lnTo>
                <a:lnTo>
                  <a:pt x="64617" y="233883"/>
                </a:lnTo>
                <a:lnTo>
                  <a:pt x="73747" y="233883"/>
                </a:lnTo>
                <a:lnTo>
                  <a:pt x="117246" y="9080"/>
                </a:lnTo>
                <a:lnTo>
                  <a:pt x="1060577" y="9080"/>
                </a:lnTo>
                <a:lnTo>
                  <a:pt x="1060577" y="0"/>
                </a:lnTo>
                <a:close/>
              </a:path>
              <a:path w="1061085" h="256539">
                <a:moveTo>
                  <a:pt x="25361" y="154177"/>
                </a:moveTo>
                <a:lnTo>
                  <a:pt x="0" y="171830"/>
                </a:lnTo>
                <a:lnTo>
                  <a:pt x="3340" y="176618"/>
                </a:lnTo>
                <a:lnTo>
                  <a:pt x="15303" y="167551"/>
                </a:lnTo>
                <a:lnTo>
                  <a:pt x="31948" y="167551"/>
                </a:lnTo>
                <a:lnTo>
                  <a:pt x="25361" y="154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1811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864095"/>
                </a:moveTo>
                <a:lnTo>
                  <a:pt x="9133999" y="864095"/>
                </a:lnTo>
                <a:lnTo>
                  <a:pt x="9133999" y="0"/>
                </a:lnTo>
                <a:lnTo>
                  <a:pt x="0" y="0"/>
                </a:lnTo>
                <a:lnTo>
                  <a:pt x="0" y="864095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1810"/>
            <a:ext cx="9134475" cy="864235"/>
          </a:xfrm>
          <a:custGeom>
            <a:avLst/>
            <a:gdLst/>
            <a:ahLst/>
            <a:cxnLst/>
            <a:rect l="l" t="t" r="r" b="b"/>
            <a:pathLst>
              <a:path w="9134475" h="864235">
                <a:moveTo>
                  <a:pt x="0" y="0"/>
                </a:moveTo>
                <a:lnTo>
                  <a:pt x="9133987" y="0"/>
                </a:lnTo>
                <a:lnTo>
                  <a:pt x="9133987" y="864095"/>
                </a:lnTo>
                <a:lnTo>
                  <a:pt x="0" y="864095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043" y="230492"/>
            <a:ext cx="660019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dirty="0" sz="2800"/>
              <a:t>III.	Espérance et variance d’une </a:t>
            </a:r>
            <a:r>
              <a:rPr dirty="0" sz="2800" spc="-105"/>
              <a:t>VA</a:t>
            </a:r>
            <a:r>
              <a:rPr dirty="0" sz="2800" spc="-260"/>
              <a:t> </a:t>
            </a:r>
            <a:r>
              <a:rPr dirty="0" sz="2800"/>
              <a:t>réelle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332656"/>
                </a:moveTo>
                <a:lnTo>
                  <a:pt x="4716018" y="332656"/>
                </a:lnTo>
                <a:lnTo>
                  <a:pt x="4716018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1D4871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27982" y="6512280"/>
            <a:ext cx="4716145" cy="332740"/>
          </a:xfrm>
          <a:custGeom>
            <a:avLst/>
            <a:gdLst/>
            <a:ahLst/>
            <a:cxnLst/>
            <a:rect l="l" t="t" r="r" b="b"/>
            <a:pathLst>
              <a:path w="4716145" h="332740">
                <a:moveTo>
                  <a:pt x="0" y="0"/>
                </a:moveTo>
                <a:lnTo>
                  <a:pt x="4716016" y="0"/>
                </a:lnTo>
                <a:lnTo>
                  <a:pt x="4716016" y="332655"/>
                </a:lnTo>
                <a:lnTo>
                  <a:pt x="0" y="3326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332656"/>
                </a:moveTo>
                <a:lnTo>
                  <a:pt x="4427987" y="332656"/>
                </a:lnTo>
                <a:lnTo>
                  <a:pt x="4427987" y="0"/>
                </a:lnTo>
                <a:lnTo>
                  <a:pt x="0" y="0"/>
                </a:lnTo>
                <a:lnTo>
                  <a:pt x="0" y="332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512280"/>
            <a:ext cx="4428490" cy="332740"/>
          </a:xfrm>
          <a:custGeom>
            <a:avLst/>
            <a:gdLst/>
            <a:ahLst/>
            <a:cxnLst/>
            <a:rect l="l" t="t" r="r" b="b"/>
            <a:pathLst>
              <a:path w="4428490" h="332740">
                <a:moveTo>
                  <a:pt x="0" y="0"/>
                </a:moveTo>
                <a:lnTo>
                  <a:pt x="4427983" y="0"/>
                </a:lnTo>
                <a:lnTo>
                  <a:pt x="4427983" y="332655"/>
                </a:lnTo>
                <a:lnTo>
                  <a:pt x="0" y="33265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2228" y="1023492"/>
            <a:ext cx="9020175" cy="4194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0">
                <a:solidFill>
                  <a:srgbClr val="0070C0"/>
                </a:solidFill>
                <a:latin typeface="Arial"/>
                <a:cs typeface="Arial"/>
              </a:rPr>
              <a:t>q</a:t>
            </a:r>
            <a:r>
              <a:rPr dirty="0" sz="2400" spc="-22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85CC"/>
                </a:solidFill>
                <a:latin typeface="Calibri"/>
                <a:cs typeface="Calibri"/>
              </a:rPr>
              <a:t>Quelques inégalités fameuses</a:t>
            </a:r>
            <a:endParaRPr sz="2400">
              <a:latin typeface="Calibri"/>
              <a:cs typeface="Calibri"/>
            </a:endParaRPr>
          </a:p>
          <a:p>
            <a:pPr marL="370205" indent="-28575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dirty="0" sz="1800" b="1">
                <a:latin typeface="Calibri"/>
                <a:cs typeface="Calibri"/>
              </a:rPr>
              <a:t>Inégalité de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Cauchy-Schwartz:</a:t>
            </a:r>
            <a:endParaRPr sz="1800">
              <a:latin typeface="Calibri"/>
              <a:cs typeface="Calibri"/>
            </a:endParaRPr>
          </a:p>
          <a:p>
            <a:pPr lvl="1" marL="1760855" marR="51435" indent="-1499235">
              <a:lnSpc>
                <a:spcPts val="2100"/>
              </a:lnSpc>
              <a:spcBef>
                <a:spcPts val="525"/>
              </a:spcBef>
              <a:buFont typeface="Arial"/>
              <a:buChar char="•"/>
              <a:tabLst>
                <a:tab pos="547370" algn="l"/>
                <a:tab pos="54800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opo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Soient X et Y deux VA de carré intégrable (i.e.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baseline="9578" sz="2175" spc="142" i="1">
                <a:latin typeface="Arial"/>
                <a:cs typeface="Arial"/>
              </a:rPr>
              <a:t>X</a:t>
            </a:r>
            <a:r>
              <a:rPr dirty="0" baseline="9578" sz="2175" spc="-67">
                <a:latin typeface="Arial"/>
                <a:cs typeface="Arial"/>
              </a:rPr>
              <a:t>,</a:t>
            </a:r>
            <a:r>
              <a:rPr dirty="0" baseline="9578" sz="2175" i="1">
                <a:latin typeface="Arial"/>
                <a:cs typeface="Arial"/>
              </a:rPr>
              <a:t>Y</a:t>
            </a:r>
            <a:r>
              <a:rPr dirty="0" baseline="9578" sz="2175" spc="15" i="1">
                <a:latin typeface="Arial"/>
                <a:cs typeface="Arial"/>
              </a:rPr>
              <a:t> </a:t>
            </a:r>
            <a:r>
              <a:rPr dirty="0" baseline="9578" sz="2175">
                <a:latin typeface="Symbol"/>
                <a:cs typeface="Symbol"/>
              </a:rPr>
              <a:t></a:t>
            </a:r>
            <a:r>
              <a:rPr dirty="0" baseline="9578" sz="2175" spc="-232">
                <a:latin typeface="Times New Roman"/>
                <a:cs typeface="Times New Roman"/>
              </a:rPr>
              <a:t> </a:t>
            </a:r>
            <a:r>
              <a:rPr dirty="0" baseline="9578" sz="2175" i="1">
                <a:latin typeface="Calibri"/>
                <a:cs typeface="Calibri"/>
              </a:rPr>
              <a:t>L</a:t>
            </a:r>
            <a:r>
              <a:rPr dirty="0" baseline="9578" sz="2175" spc="-254" i="1">
                <a:latin typeface="Calibri"/>
                <a:cs typeface="Calibri"/>
              </a:rPr>
              <a:t> </a:t>
            </a:r>
            <a:r>
              <a:rPr dirty="0" baseline="62500" sz="1200" spc="89">
                <a:latin typeface="Arial"/>
                <a:cs typeface="Arial"/>
              </a:rPr>
              <a:t>1</a:t>
            </a:r>
            <a:r>
              <a:rPr dirty="0" sz="1800">
                <a:latin typeface="Calibri"/>
                <a:cs typeface="Calibri"/>
              </a:rPr>
              <a:t>, adme</a:t>
            </a:r>
            <a:r>
              <a:rPr dirty="0" sz="1800" spc="-35">
                <a:latin typeface="Calibri"/>
                <a:cs typeface="Calibri"/>
              </a:rPr>
              <a:t>tt</a:t>
            </a:r>
            <a:r>
              <a:rPr dirty="0" sz="1800">
                <a:latin typeface="Calibri"/>
                <a:cs typeface="Calibri"/>
              </a:rPr>
              <a:t>ant un moment  d’ordre 2 ﬁni). Alors l’inégalité de Cauchy-Schwartz est déﬁnie par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 marL="257175">
              <a:lnSpc>
                <a:spcPct val="100000"/>
              </a:lnSpc>
              <a:spcBef>
                <a:spcPts val="670"/>
              </a:spcBef>
              <a:tabLst>
                <a:tab pos="1906270" algn="l"/>
              </a:tabLst>
            </a:pPr>
            <a:r>
              <a:rPr dirty="0" sz="1450" spc="80">
                <a:latin typeface="Calibri"/>
                <a:cs typeface="Calibri"/>
              </a:rPr>
              <a:t>E</a:t>
            </a:r>
            <a:r>
              <a:rPr dirty="0" sz="1450" spc="80">
                <a:latin typeface="Arial"/>
                <a:cs typeface="Arial"/>
              </a:rPr>
              <a:t>( </a:t>
            </a:r>
            <a:r>
              <a:rPr dirty="0" sz="1450" spc="-5" i="1">
                <a:latin typeface="Arial"/>
                <a:cs typeface="Arial"/>
              </a:rPr>
              <a:t>XY </a:t>
            </a:r>
            <a:r>
              <a:rPr dirty="0" sz="1450" spc="-5">
                <a:latin typeface="Arial"/>
                <a:cs typeface="Arial"/>
              </a:rPr>
              <a:t>) </a:t>
            </a:r>
            <a:r>
              <a:rPr dirty="0" sz="1450" spc="-5">
                <a:latin typeface="Symbol"/>
                <a:cs typeface="Symbol"/>
              </a:rPr>
              <a:t>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Calibri"/>
                <a:cs typeface="Calibri"/>
              </a:rPr>
              <a:t>E</a:t>
            </a:r>
            <a:r>
              <a:rPr dirty="0" sz="1450" spc="80">
                <a:latin typeface="Arial"/>
                <a:cs typeface="Arial"/>
              </a:rPr>
              <a:t>(</a:t>
            </a:r>
            <a:r>
              <a:rPr dirty="0" sz="1450" spc="-245">
                <a:latin typeface="Arial"/>
                <a:cs typeface="Arial"/>
              </a:rPr>
              <a:t> </a:t>
            </a:r>
            <a:r>
              <a:rPr dirty="0" sz="1450" spc="-5" i="1">
                <a:latin typeface="Arial"/>
                <a:cs typeface="Arial"/>
              </a:rPr>
              <a:t>XY </a:t>
            </a:r>
            <a:r>
              <a:rPr dirty="0" sz="1450" spc="-5">
                <a:latin typeface="Arial"/>
                <a:cs typeface="Arial"/>
              </a:rPr>
              <a:t>)</a:t>
            </a:r>
            <a:r>
              <a:rPr dirty="0" sz="1450" spc="-95">
                <a:latin typeface="Arial"/>
                <a:cs typeface="Arial"/>
              </a:rPr>
              <a:t> </a:t>
            </a:r>
            <a:r>
              <a:rPr dirty="0" sz="1450" spc="-5">
                <a:latin typeface="Symbol"/>
                <a:cs typeface="Symbol"/>
              </a:rPr>
              <a:t></a:t>
            </a:r>
            <a:r>
              <a:rPr dirty="0" sz="1450" spc="-5">
                <a:latin typeface="Times New Roman"/>
                <a:cs typeface="Times New Roman"/>
              </a:rPr>
              <a:t>	</a:t>
            </a:r>
            <a:r>
              <a:rPr dirty="0" sz="1450" spc="80">
                <a:latin typeface="Calibri"/>
                <a:cs typeface="Calibri"/>
              </a:rPr>
              <a:t>E</a:t>
            </a:r>
            <a:r>
              <a:rPr dirty="0" sz="1450" spc="80">
                <a:latin typeface="Arial"/>
                <a:cs typeface="Arial"/>
              </a:rPr>
              <a:t>(</a:t>
            </a:r>
            <a:r>
              <a:rPr dirty="0" sz="1450" spc="-245">
                <a:latin typeface="Arial"/>
                <a:cs typeface="Arial"/>
              </a:rPr>
              <a:t> </a:t>
            </a:r>
            <a:r>
              <a:rPr dirty="0" sz="1450" spc="-5" i="1">
                <a:latin typeface="Arial"/>
                <a:cs typeface="Arial"/>
              </a:rPr>
              <a:t>X</a:t>
            </a:r>
            <a:r>
              <a:rPr dirty="0" sz="1450" spc="-210" i="1">
                <a:latin typeface="Arial"/>
                <a:cs typeface="Arial"/>
              </a:rPr>
              <a:t> </a:t>
            </a:r>
            <a:r>
              <a:rPr dirty="0" baseline="45138" sz="1200" spc="30">
                <a:latin typeface="Arial"/>
                <a:cs typeface="Arial"/>
              </a:rPr>
              <a:t>2</a:t>
            </a:r>
            <a:r>
              <a:rPr dirty="0" baseline="45138" sz="1200" spc="-202">
                <a:latin typeface="Arial"/>
                <a:cs typeface="Arial"/>
              </a:rPr>
              <a:t> </a:t>
            </a:r>
            <a:r>
              <a:rPr dirty="0" sz="1450" spc="5">
                <a:latin typeface="Arial"/>
                <a:cs typeface="Arial"/>
              </a:rPr>
              <a:t>)</a:t>
            </a:r>
            <a:r>
              <a:rPr dirty="0" sz="1450" spc="5">
                <a:latin typeface="Calibri"/>
                <a:cs typeface="Calibri"/>
              </a:rPr>
              <a:t>E</a:t>
            </a:r>
            <a:r>
              <a:rPr dirty="0" sz="1450" spc="5">
                <a:latin typeface="Arial"/>
                <a:cs typeface="Arial"/>
              </a:rPr>
              <a:t>(</a:t>
            </a:r>
            <a:r>
              <a:rPr dirty="0" sz="1450" spc="5" i="1">
                <a:latin typeface="Arial"/>
                <a:cs typeface="Arial"/>
              </a:rPr>
              <a:t>Y</a:t>
            </a:r>
            <a:r>
              <a:rPr dirty="0" sz="1450" spc="-185" i="1">
                <a:latin typeface="Arial"/>
                <a:cs typeface="Arial"/>
              </a:rPr>
              <a:t> </a:t>
            </a:r>
            <a:r>
              <a:rPr dirty="0" baseline="45138" sz="1200" spc="30">
                <a:latin typeface="Arial"/>
                <a:cs typeface="Arial"/>
              </a:rPr>
              <a:t>2</a:t>
            </a:r>
            <a:r>
              <a:rPr dirty="0" baseline="45138" sz="1200" spc="-202">
                <a:latin typeface="Arial"/>
                <a:cs typeface="Arial"/>
              </a:rPr>
              <a:t> </a:t>
            </a:r>
            <a:r>
              <a:rPr dirty="0" sz="1450" spc="-5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863725" marR="2794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L’égalité se produit si et seulement si les deux </a:t>
            </a:r>
            <a:r>
              <a:rPr dirty="0" sz="1800" spc="-5">
                <a:latin typeface="Calibri"/>
                <a:cs typeface="Calibri"/>
              </a:rPr>
              <a:t>VAs </a:t>
            </a:r>
            <a:r>
              <a:rPr dirty="0" sz="1800">
                <a:latin typeface="Calibri"/>
                <a:cs typeface="Calibri"/>
              </a:rPr>
              <a:t>sont presque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sûrement  </a:t>
            </a:r>
            <a:r>
              <a:rPr dirty="0" sz="1800" spc="-5">
                <a:latin typeface="Calibri"/>
                <a:cs typeface="Calibri"/>
              </a:rPr>
              <a:t>proportionnelles </a:t>
            </a:r>
            <a:r>
              <a:rPr dirty="0" sz="1800">
                <a:latin typeface="Calibri"/>
                <a:cs typeface="Calibri"/>
              </a:rPr>
              <a:t>(i.e. existence de </a:t>
            </a:r>
            <a:r>
              <a:rPr dirty="0" sz="1800" spc="-5">
                <a:latin typeface="Calibri"/>
                <a:cs typeface="Calibri"/>
              </a:rPr>
              <a:t>corrélation </a:t>
            </a:r>
            <a:r>
              <a:rPr dirty="0" sz="1800">
                <a:latin typeface="Calibri"/>
                <a:cs typeface="Calibri"/>
              </a:rPr>
              <a:t>entre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elles)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70205" indent="-285750">
              <a:lnSpc>
                <a:spcPct val="100000"/>
              </a:lnSpc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dirty="0" sz="1800" b="1">
                <a:latin typeface="Calibri"/>
                <a:cs typeface="Calibri"/>
              </a:rPr>
              <a:t>Inégalité de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Jensen: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871345" marR="5080" indent="-1498600">
              <a:lnSpc>
                <a:spcPts val="2100"/>
              </a:lnSpc>
              <a:buFont typeface="Arial"/>
              <a:buChar char="•"/>
              <a:tabLst>
                <a:tab pos="657860" algn="l"/>
                <a:tab pos="658495" algn="l"/>
              </a:tabLst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Proposition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1800">
                <a:latin typeface="Calibri"/>
                <a:cs typeface="Calibri"/>
              </a:rPr>
              <a:t>Soit X une VA réelle intégrable et f une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mesurable telle que f(X)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soit  intégrable. Supposons de plus que f soit une </a:t>
            </a:r>
            <a:r>
              <a:rPr dirty="0" sz="1800" spc="-5">
                <a:latin typeface="Calibri"/>
                <a:cs typeface="Calibri"/>
              </a:rPr>
              <a:t>fonction </a:t>
            </a:r>
            <a:r>
              <a:rPr dirty="0" sz="1800">
                <a:latin typeface="Calibri"/>
                <a:cs typeface="Calibri"/>
              </a:rPr>
              <a:t>convexe. Alors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ctr" marL="8890">
              <a:lnSpc>
                <a:spcPct val="100000"/>
              </a:lnSpc>
              <a:spcBef>
                <a:spcPts val="1125"/>
              </a:spcBef>
            </a:pPr>
            <a:r>
              <a:rPr dirty="0" sz="1650" spc="75">
                <a:latin typeface="Calibri"/>
                <a:cs typeface="Calibri"/>
              </a:rPr>
              <a:t>E</a:t>
            </a:r>
            <a:r>
              <a:rPr dirty="0" sz="1650" spc="75">
                <a:latin typeface="Arial"/>
                <a:cs typeface="Arial"/>
              </a:rPr>
              <a:t>(</a:t>
            </a:r>
            <a:r>
              <a:rPr dirty="0" sz="1650" spc="75" i="1">
                <a:latin typeface="Arial"/>
                <a:cs typeface="Arial"/>
              </a:rPr>
              <a:t>f</a:t>
            </a:r>
            <a:r>
              <a:rPr dirty="0" sz="1650" spc="-235" i="1">
                <a:latin typeface="Arial"/>
                <a:cs typeface="Arial"/>
              </a:rPr>
              <a:t> </a:t>
            </a:r>
            <a:r>
              <a:rPr dirty="0" sz="1650" spc="5">
                <a:latin typeface="Arial"/>
                <a:cs typeface="Arial"/>
              </a:rPr>
              <a:t>(</a:t>
            </a:r>
            <a:r>
              <a:rPr dirty="0" sz="1650" spc="-270">
                <a:latin typeface="Arial"/>
                <a:cs typeface="Arial"/>
              </a:rPr>
              <a:t> </a:t>
            </a:r>
            <a:r>
              <a:rPr dirty="0" sz="1650" spc="10" i="1">
                <a:latin typeface="Arial"/>
                <a:cs typeface="Arial"/>
              </a:rPr>
              <a:t>X</a:t>
            </a:r>
            <a:r>
              <a:rPr dirty="0" sz="1650" spc="-229" i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))</a:t>
            </a:r>
            <a:r>
              <a:rPr dirty="0" sz="1650" spc="-120">
                <a:latin typeface="Arial"/>
                <a:cs typeface="Arial"/>
              </a:rPr>
              <a:t> </a:t>
            </a:r>
            <a:r>
              <a:rPr dirty="0" sz="1650" spc="10">
                <a:latin typeface="Symbol"/>
                <a:cs typeface="Symbol"/>
              </a:rPr>
              <a:t>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Arial"/>
                <a:cs typeface="Arial"/>
              </a:rPr>
              <a:t>f</a:t>
            </a:r>
            <a:r>
              <a:rPr dirty="0" sz="1650" spc="-235" i="1">
                <a:latin typeface="Arial"/>
                <a:cs typeface="Arial"/>
              </a:rPr>
              <a:t> </a:t>
            </a:r>
            <a:r>
              <a:rPr dirty="0" sz="1650" spc="85">
                <a:latin typeface="Arial"/>
                <a:cs typeface="Arial"/>
              </a:rPr>
              <a:t>(</a:t>
            </a:r>
            <a:r>
              <a:rPr dirty="0" sz="1650" spc="85">
                <a:latin typeface="Calibri"/>
                <a:cs typeface="Calibri"/>
              </a:rPr>
              <a:t>E</a:t>
            </a:r>
            <a:r>
              <a:rPr dirty="0" sz="1650" spc="85">
                <a:latin typeface="Arial"/>
                <a:cs typeface="Arial"/>
              </a:rPr>
              <a:t>(</a:t>
            </a:r>
            <a:r>
              <a:rPr dirty="0" sz="1650" spc="-270">
                <a:latin typeface="Arial"/>
                <a:cs typeface="Arial"/>
              </a:rPr>
              <a:t> </a:t>
            </a:r>
            <a:r>
              <a:rPr dirty="0" sz="1650" spc="10" i="1">
                <a:latin typeface="Arial"/>
                <a:cs typeface="Arial"/>
              </a:rPr>
              <a:t>X</a:t>
            </a:r>
            <a:r>
              <a:rPr dirty="0" sz="1650" spc="-235" i="1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))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>
                <a:hlinkClick r:id="rId2"/>
              </a:rPr>
              <a:t>ahmad.karfoul@univ-rennes1.fr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LTSI, Bat 22, 5ieme étage, campus de</a:t>
            </a:r>
            <a:r>
              <a:rPr dirty="0" spc="-100"/>
              <a:t> </a:t>
            </a:r>
            <a:r>
              <a:rPr dirty="0"/>
              <a:t>Beaulieu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2016-12-08T21:16:03Z</dcterms:created>
  <dcterms:modified xsi:type="dcterms:W3CDTF">2016-12-08T21:16:03Z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2016-12-08T00:00:00Z</vt:filetime>
  </property>
</Properties>
</file>