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67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4348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97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69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97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37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942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0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084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4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31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07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8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14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38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45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68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28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13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Song :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What is the grammar rule in this song 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The man …….. is sitting by the door is having a break.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He is the teacher ……. I had last week.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Give me the adress …… can find them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chemeClr val="bg1"/>
                </a:solidFill>
              </a:rPr>
              <a:t>This is the man </a:t>
            </a:r>
            <a:r>
              <a:rPr lang="fr" dirty="0">
                <a:solidFill>
                  <a:srgbClr val="FFFFFF"/>
                </a:solidFill>
              </a:rPr>
              <a:t>…….. broke the plate.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1944 is the year ……. </a:t>
            </a:r>
            <a:r>
              <a:rPr lang="fr-FR" dirty="0">
                <a:solidFill>
                  <a:srgbClr val="FFFFFF"/>
                </a:solidFill>
              </a:rPr>
              <a:t>w</a:t>
            </a:r>
            <a:r>
              <a:rPr lang="fr" dirty="0">
                <a:solidFill>
                  <a:srgbClr val="FFFFFF"/>
                </a:solidFill>
              </a:rPr>
              <a:t>omen have got the right to vote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woman …… I told you about this morning.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only film …… scares me.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is sitting by the door is having a break.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He is the teacher ……. I had last week.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Give me the adress …… can find them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chemeClr val="bg1"/>
                </a:solidFill>
              </a:rPr>
              <a:t>This is the man </a:t>
            </a:r>
            <a:r>
              <a:rPr lang="fr" dirty="0">
                <a:solidFill>
                  <a:srgbClr val="FFFFFF"/>
                </a:solidFill>
              </a:rPr>
              <a:t>…….. broke the plate.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1944 is the year ……. </a:t>
            </a:r>
            <a:r>
              <a:rPr lang="fr-FR" dirty="0">
                <a:solidFill>
                  <a:srgbClr val="FFFFFF"/>
                </a:solidFill>
              </a:rPr>
              <a:t>w</a:t>
            </a:r>
            <a:r>
              <a:rPr lang="fr" dirty="0">
                <a:solidFill>
                  <a:srgbClr val="FFFFFF"/>
                </a:solidFill>
              </a:rPr>
              <a:t>omen have got the right to vote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woman …… I told you about this morning.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only film …… scares me.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74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is sitting by the door is having a break.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He is the teacher </a:t>
            </a:r>
            <a:r>
              <a:rPr lang="fr" dirty="0">
                <a:solidFill>
                  <a:srgbClr val="FF0000"/>
                </a:solidFill>
              </a:rPr>
              <a:t>whom</a:t>
            </a:r>
            <a:r>
              <a:rPr lang="fr" dirty="0">
                <a:solidFill>
                  <a:srgbClr val="FFFFFF"/>
                </a:solidFill>
              </a:rPr>
              <a:t> I had last week.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Give me the adress …… can find them.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chemeClr val="bg1"/>
                </a:solidFill>
              </a:rPr>
              <a:t>This is the man </a:t>
            </a:r>
            <a:r>
              <a:rPr lang="fr" dirty="0">
                <a:solidFill>
                  <a:srgbClr val="FFFFFF"/>
                </a:solidFill>
              </a:rPr>
              <a:t>…….. broke the plate.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1944 is the year ……. </a:t>
            </a:r>
            <a:r>
              <a:rPr lang="fr-FR" dirty="0">
                <a:solidFill>
                  <a:srgbClr val="FFFFFF"/>
                </a:solidFill>
              </a:rPr>
              <a:t>w</a:t>
            </a:r>
            <a:r>
              <a:rPr lang="fr" dirty="0">
                <a:solidFill>
                  <a:srgbClr val="FFFFFF"/>
                </a:solidFill>
              </a:rPr>
              <a:t>omen have got the right to vote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woman …… I told you about this morning.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only film …… scares me.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22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is sitting by the door is having a break.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He is the teacher </a:t>
            </a:r>
            <a:r>
              <a:rPr lang="fr" dirty="0">
                <a:solidFill>
                  <a:srgbClr val="FF0000"/>
                </a:solidFill>
              </a:rPr>
              <a:t>whom</a:t>
            </a:r>
            <a:r>
              <a:rPr lang="fr" dirty="0">
                <a:solidFill>
                  <a:srgbClr val="FFFFFF"/>
                </a:solidFill>
              </a:rPr>
              <a:t> I had last week.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Give me the adress </a:t>
            </a:r>
            <a:r>
              <a:rPr lang="fr" dirty="0">
                <a:solidFill>
                  <a:srgbClr val="FF0000"/>
                </a:solidFill>
              </a:rPr>
              <a:t>where</a:t>
            </a:r>
            <a:r>
              <a:rPr lang="fr" dirty="0">
                <a:solidFill>
                  <a:srgbClr val="FFFFFF"/>
                </a:solidFill>
              </a:rPr>
              <a:t> can find them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chemeClr val="bg1"/>
                </a:solidFill>
              </a:rPr>
              <a:t>This is the man </a:t>
            </a:r>
            <a:r>
              <a:rPr lang="fr" dirty="0">
                <a:solidFill>
                  <a:srgbClr val="FFFFFF"/>
                </a:solidFill>
              </a:rPr>
              <a:t>…….. broke the plate.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1944 is the year ……. </a:t>
            </a:r>
            <a:r>
              <a:rPr lang="fr-FR" dirty="0">
                <a:solidFill>
                  <a:srgbClr val="FFFFFF"/>
                </a:solidFill>
              </a:rPr>
              <a:t>w</a:t>
            </a:r>
            <a:r>
              <a:rPr lang="fr" dirty="0">
                <a:solidFill>
                  <a:srgbClr val="FFFFFF"/>
                </a:solidFill>
              </a:rPr>
              <a:t>omen have got the right to vote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woman …… I told you about this morning.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only film …… scares me.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22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is sitting by the door is having a break.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He is the teacher </a:t>
            </a:r>
            <a:r>
              <a:rPr lang="fr" dirty="0">
                <a:solidFill>
                  <a:srgbClr val="FF0000"/>
                </a:solidFill>
              </a:rPr>
              <a:t>whom</a:t>
            </a:r>
            <a:r>
              <a:rPr lang="fr" dirty="0">
                <a:solidFill>
                  <a:srgbClr val="FFFFFF"/>
                </a:solidFill>
              </a:rPr>
              <a:t> I had last week.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Give me the adress </a:t>
            </a:r>
            <a:r>
              <a:rPr lang="fr" dirty="0">
                <a:solidFill>
                  <a:srgbClr val="FF0000"/>
                </a:solidFill>
              </a:rPr>
              <a:t>where</a:t>
            </a:r>
            <a:r>
              <a:rPr lang="fr" dirty="0">
                <a:solidFill>
                  <a:srgbClr val="FFFFFF"/>
                </a:solidFill>
              </a:rPr>
              <a:t> can find them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chemeClr val="bg1"/>
                </a:solidFill>
              </a:rPr>
              <a:t>This is 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broke the plate.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1944 is the year ……. </a:t>
            </a:r>
            <a:r>
              <a:rPr lang="fr-FR" dirty="0">
                <a:solidFill>
                  <a:srgbClr val="FFFFFF"/>
                </a:solidFill>
              </a:rPr>
              <a:t>w</a:t>
            </a:r>
            <a:r>
              <a:rPr lang="fr" dirty="0">
                <a:solidFill>
                  <a:srgbClr val="FFFFFF"/>
                </a:solidFill>
              </a:rPr>
              <a:t>omen have got the right to vote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woman …… I told you about this morning.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only film …… scares me.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36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is sitting by the door is having a break.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He is the teacher </a:t>
            </a:r>
            <a:r>
              <a:rPr lang="fr" dirty="0">
                <a:solidFill>
                  <a:srgbClr val="FF0000"/>
                </a:solidFill>
              </a:rPr>
              <a:t>whom</a:t>
            </a:r>
            <a:r>
              <a:rPr lang="fr" dirty="0">
                <a:solidFill>
                  <a:srgbClr val="FFFFFF"/>
                </a:solidFill>
              </a:rPr>
              <a:t> I had last week.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Give me the adress </a:t>
            </a:r>
            <a:r>
              <a:rPr lang="fr" dirty="0">
                <a:solidFill>
                  <a:srgbClr val="FF0000"/>
                </a:solidFill>
              </a:rPr>
              <a:t>where</a:t>
            </a:r>
            <a:r>
              <a:rPr lang="fr" dirty="0">
                <a:solidFill>
                  <a:srgbClr val="FFFFFF"/>
                </a:solidFill>
              </a:rPr>
              <a:t> can find them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chemeClr val="bg1"/>
                </a:solidFill>
              </a:rPr>
              <a:t>This is 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broke the plate.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1944 is the year </a:t>
            </a:r>
            <a:r>
              <a:rPr lang="fr" dirty="0">
                <a:solidFill>
                  <a:srgbClr val="FF0000"/>
                </a:solidFill>
              </a:rPr>
              <a:t>when</a:t>
            </a:r>
            <a:r>
              <a:rPr lang="fr" dirty="0">
                <a:solidFill>
                  <a:srgbClr val="FFFFFF"/>
                </a:solidFill>
              </a:rPr>
              <a:t> </a:t>
            </a:r>
            <a:r>
              <a:rPr lang="fr-FR" dirty="0">
                <a:solidFill>
                  <a:srgbClr val="FFFFFF"/>
                </a:solidFill>
              </a:rPr>
              <a:t>w</a:t>
            </a:r>
            <a:r>
              <a:rPr lang="fr" dirty="0">
                <a:solidFill>
                  <a:srgbClr val="FFFFFF"/>
                </a:solidFill>
              </a:rPr>
              <a:t>omen have got the right to vote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woman …… I told you about this morning.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only film …… scares me.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97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is sitting by the door is having a break.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He is the teacher </a:t>
            </a:r>
            <a:r>
              <a:rPr lang="fr" dirty="0">
                <a:solidFill>
                  <a:srgbClr val="FF0000"/>
                </a:solidFill>
              </a:rPr>
              <a:t>whom</a:t>
            </a:r>
            <a:r>
              <a:rPr lang="fr" dirty="0">
                <a:solidFill>
                  <a:srgbClr val="FFFFFF"/>
                </a:solidFill>
              </a:rPr>
              <a:t> I had last week.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Give me the adress </a:t>
            </a:r>
            <a:r>
              <a:rPr lang="fr" dirty="0">
                <a:solidFill>
                  <a:srgbClr val="FF0000"/>
                </a:solidFill>
              </a:rPr>
              <a:t>where</a:t>
            </a:r>
            <a:r>
              <a:rPr lang="fr" dirty="0">
                <a:solidFill>
                  <a:srgbClr val="FFFFFF"/>
                </a:solidFill>
              </a:rPr>
              <a:t> can find them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chemeClr val="bg1"/>
                </a:solidFill>
              </a:rPr>
              <a:t>This is 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broke the plate.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1944 is the year </a:t>
            </a:r>
            <a:r>
              <a:rPr lang="fr" dirty="0">
                <a:solidFill>
                  <a:srgbClr val="FF0000"/>
                </a:solidFill>
              </a:rPr>
              <a:t>when</a:t>
            </a:r>
            <a:r>
              <a:rPr lang="fr" dirty="0">
                <a:solidFill>
                  <a:srgbClr val="FFFFFF"/>
                </a:solidFill>
              </a:rPr>
              <a:t> </a:t>
            </a:r>
            <a:r>
              <a:rPr lang="fr-FR" dirty="0">
                <a:solidFill>
                  <a:srgbClr val="FFFFFF"/>
                </a:solidFill>
              </a:rPr>
              <a:t>w</a:t>
            </a:r>
            <a:r>
              <a:rPr lang="fr" dirty="0">
                <a:solidFill>
                  <a:srgbClr val="FFFFFF"/>
                </a:solidFill>
              </a:rPr>
              <a:t>omen have got the right to vote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woman </a:t>
            </a:r>
            <a:r>
              <a:rPr lang="fr" dirty="0">
                <a:solidFill>
                  <a:srgbClr val="FF0000"/>
                </a:solidFill>
              </a:rPr>
              <a:t>whom</a:t>
            </a:r>
            <a:r>
              <a:rPr lang="fr" dirty="0">
                <a:solidFill>
                  <a:srgbClr val="FFFFFF"/>
                </a:solidFill>
              </a:rPr>
              <a:t> I told you about this morning.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only film …… scares me.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48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is sitting by the door is having a break.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He is the teacher </a:t>
            </a:r>
            <a:r>
              <a:rPr lang="fr" dirty="0">
                <a:solidFill>
                  <a:srgbClr val="FF0000"/>
                </a:solidFill>
              </a:rPr>
              <a:t>whom</a:t>
            </a:r>
            <a:r>
              <a:rPr lang="fr" dirty="0">
                <a:solidFill>
                  <a:srgbClr val="FFFFFF"/>
                </a:solidFill>
              </a:rPr>
              <a:t> I had last week.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Give me the adress </a:t>
            </a:r>
            <a:r>
              <a:rPr lang="fr" dirty="0">
                <a:solidFill>
                  <a:srgbClr val="FF0000"/>
                </a:solidFill>
              </a:rPr>
              <a:t>where</a:t>
            </a:r>
            <a:r>
              <a:rPr lang="fr" dirty="0">
                <a:solidFill>
                  <a:srgbClr val="FFFFFF"/>
                </a:solidFill>
              </a:rPr>
              <a:t> can find them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chemeClr val="bg1"/>
                </a:solidFill>
              </a:rPr>
              <a:t>This is the man </a:t>
            </a:r>
            <a:r>
              <a:rPr lang="fr" dirty="0">
                <a:solidFill>
                  <a:srgbClr val="FF0000"/>
                </a:solidFill>
              </a:rPr>
              <a:t>who</a:t>
            </a:r>
            <a:r>
              <a:rPr lang="fr" dirty="0">
                <a:solidFill>
                  <a:srgbClr val="FFFFFF"/>
                </a:solidFill>
              </a:rPr>
              <a:t> broke the plate.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1944 is the year </a:t>
            </a:r>
            <a:r>
              <a:rPr lang="fr" dirty="0">
                <a:solidFill>
                  <a:srgbClr val="FF0000"/>
                </a:solidFill>
              </a:rPr>
              <a:t>when</a:t>
            </a:r>
            <a:r>
              <a:rPr lang="fr" dirty="0">
                <a:solidFill>
                  <a:srgbClr val="FFFFFF"/>
                </a:solidFill>
              </a:rPr>
              <a:t> </a:t>
            </a:r>
            <a:r>
              <a:rPr lang="fr-FR" dirty="0">
                <a:solidFill>
                  <a:srgbClr val="FFFFFF"/>
                </a:solidFill>
              </a:rPr>
              <a:t>w</a:t>
            </a:r>
            <a:r>
              <a:rPr lang="fr" dirty="0">
                <a:solidFill>
                  <a:srgbClr val="FFFFFF"/>
                </a:solidFill>
              </a:rPr>
              <a:t>omen have got the right to vote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woman </a:t>
            </a:r>
            <a:r>
              <a:rPr lang="fr" dirty="0">
                <a:solidFill>
                  <a:srgbClr val="FF0000"/>
                </a:solidFill>
              </a:rPr>
              <a:t>whom</a:t>
            </a:r>
            <a:r>
              <a:rPr lang="fr" dirty="0">
                <a:solidFill>
                  <a:srgbClr val="FFFFFF"/>
                </a:solidFill>
              </a:rPr>
              <a:t> I told you about this morning.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This is the only film </a:t>
            </a:r>
            <a:r>
              <a:rPr lang="fr" dirty="0">
                <a:solidFill>
                  <a:srgbClr val="FF0000"/>
                </a:solidFill>
              </a:rPr>
              <a:t>that</a:t>
            </a:r>
            <a:r>
              <a:rPr lang="fr" dirty="0">
                <a:solidFill>
                  <a:srgbClr val="FFFFFF"/>
                </a:solidFill>
              </a:rPr>
              <a:t> scares me.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2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 dirty="0">
                <a:solidFill>
                  <a:srgbClr val="FFFFFF"/>
                </a:solidFill>
              </a:rPr>
              <a:t>Relative pronouns 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tx1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FFFFFF"/>
                </a:solidFill>
              </a:rPr>
              <a:t>WHO / WHOM / WHICH / WHOSE / WHERE / WHEN / THAT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FFFFFF"/>
                </a:solidFill>
              </a:rPr>
              <a:t>The pronouns:</a:t>
            </a:r>
            <a:endParaRPr lang="fr" dirty="0">
              <a:solidFill>
                <a:srgbClr val="FF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Connects two sentences  </a:t>
            </a: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Represents its antecedent and replaces it</a:t>
            </a:r>
          </a:p>
          <a:p>
            <a:pPr marL="228600" lvl="0">
              <a:buClr>
                <a:srgbClr val="FFFFFF"/>
              </a:buClr>
              <a:buNone/>
            </a:pPr>
            <a:r>
              <a:rPr lang="fr" u="sng" dirty="0">
                <a:solidFill>
                  <a:srgbClr val="FFFFFF"/>
                </a:solidFill>
              </a:rPr>
              <a:t>Ex</a:t>
            </a:r>
            <a:r>
              <a:rPr lang="fr" dirty="0">
                <a:solidFill>
                  <a:srgbClr val="FFFFFF"/>
                </a:solidFill>
              </a:rPr>
              <a:t>: I have read </a:t>
            </a:r>
            <a:r>
              <a:rPr lang="fr" u="sng" dirty="0">
                <a:solidFill>
                  <a:srgbClr val="FFFFFF"/>
                </a:solidFill>
              </a:rPr>
              <a:t>the book</a:t>
            </a:r>
            <a:r>
              <a:rPr lang="fr" dirty="0">
                <a:solidFill>
                  <a:srgbClr val="FFFFFF"/>
                </a:solidFill>
              </a:rPr>
              <a:t>. You gave me </a:t>
            </a:r>
            <a:r>
              <a:rPr lang="fr" u="sng" dirty="0">
                <a:solidFill>
                  <a:srgbClr val="FFFFFF"/>
                </a:solidFill>
              </a:rPr>
              <a:t>this book.</a:t>
            </a:r>
          </a:p>
          <a:p>
            <a:pPr marL="228600" lvl="0">
              <a:buClr>
                <a:srgbClr val="FFFFFF"/>
              </a:buClr>
              <a:buNone/>
            </a:pPr>
            <a:r>
              <a:rPr lang="fr" dirty="0">
                <a:solidFill>
                  <a:srgbClr val="FFFFFF"/>
                </a:solidFill>
                <a:sym typeface="Wingdings" panose="05000000000000000000" pitchFamily="2" charset="2"/>
              </a:rPr>
              <a:t> I have re</a:t>
            </a:r>
            <a:r>
              <a:rPr lang="fr-FR" dirty="0">
                <a:solidFill>
                  <a:srgbClr val="FFFFFF"/>
                </a:solidFill>
                <a:sym typeface="Wingdings" panose="05000000000000000000" pitchFamily="2" charset="2"/>
              </a:rPr>
              <a:t>a</a:t>
            </a:r>
            <a:r>
              <a:rPr lang="fr" dirty="0">
                <a:solidFill>
                  <a:srgbClr val="FFFFFF"/>
                </a:solidFill>
                <a:sym typeface="Wingdings" panose="05000000000000000000" pitchFamily="2" charset="2"/>
              </a:rPr>
              <a:t>d the book which you gave me.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WHO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Just used for people</a:t>
            </a:r>
            <a:r>
              <a:rPr lang="fr" dirty="0">
                <a:solidFill>
                  <a:srgbClr val="FF0000"/>
                </a:solidFill>
              </a:rPr>
              <a:t> </a:t>
            </a:r>
            <a:r>
              <a:rPr lang="fr" dirty="0">
                <a:solidFill>
                  <a:srgbClr val="FFFFFF"/>
                </a:solidFill>
              </a:rPr>
              <a:t>(“qui” in French”)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endParaRPr sz="1200" b="1" i="1" dirty="0">
              <a:solidFill>
                <a:srgbClr val="FFFFFF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i="1" dirty="0">
                <a:solidFill>
                  <a:srgbClr val="FFFFFF"/>
                </a:solidFill>
              </a:rPr>
              <a:t>“She is the girl </a:t>
            </a:r>
            <a:r>
              <a:rPr lang="fr" b="1" i="1" dirty="0">
                <a:solidFill>
                  <a:srgbClr val="FFFFFF"/>
                </a:solidFill>
              </a:rPr>
              <a:t>who</a:t>
            </a:r>
            <a:r>
              <a:rPr lang="fr" i="1" dirty="0">
                <a:solidFill>
                  <a:srgbClr val="FFFFFF"/>
                </a:solidFill>
              </a:rPr>
              <a:t> ate my cake.”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WHOM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Used when you speak about people</a:t>
            </a:r>
            <a:r>
              <a:rPr lang="fr" dirty="0">
                <a:solidFill>
                  <a:srgbClr val="FF0000"/>
                </a:solidFill>
              </a:rPr>
              <a:t> </a:t>
            </a:r>
            <a:r>
              <a:rPr lang="fr" dirty="0">
                <a:solidFill>
                  <a:srgbClr val="FFFFFF"/>
                </a:solidFill>
              </a:rPr>
              <a:t>but as a complement ( after a preposition for example) </a:t>
            </a:r>
            <a:r>
              <a:rPr lang="fr" dirty="0">
                <a:solidFill>
                  <a:srgbClr val="FF0000"/>
                </a:solidFill>
              </a:rPr>
              <a:t> </a:t>
            </a:r>
            <a:endParaRPr lang="fr" dirty="0">
              <a:solidFill>
                <a:srgbClr val="FFFFFF"/>
              </a:solidFill>
            </a:endParaRP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endParaRPr sz="1100" b="1" i="1" dirty="0">
              <a:solidFill>
                <a:srgbClr val="FFFFFF"/>
              </a:solidFill>
              <a:highlight>
                <a:srgbClr val="F8F8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i="1" dirty="0">
                <a:solidFill>
                  <a:srgbClr val="FFFFFF"/>
                </a:solidFill>
              </a:rPr>
              <a:t>“She is the girl </a:t>
            </a:r>
            <a:r>
              <a:rPr lang="fr" b="1" i="1" dirty="0">
                <a:solidFill>
                  <a:srgbClr val="FFFFFF"/>
                </a:solidFill>
              </a:rPr>
              <a:t>whom</a:t>
            </a:r>
            <a:r>
              <a:rPr lang="fr" i="1" dirty="0">
                <a:solidFill>
                  <a:srgbClr val="FFFFFF"/>
                </a:solidFill>
              </a:rPr>
              <a:t> I know.”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WHICH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Used</a:t>
            </a:r>
            <a:r>
              <a:rPr lang="fr" dirty="0">
                <a:solidFill>
                  <a:srgbClr val="FF0000"/>
                </a:solidFill>
              </a:rPr>
              <a:t> </a:t>
            </a:r>
            <a:r>
              <a:rPr lang="fr" dirty="0">
                <a:solidFill>
                  <a:srgbClr val="FFFFFF"/>
                </a:solidFill>
              </a:rPr>
              <a:t>for animals or things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i="1" dirty="0">
                <a:solidFill>
                  <a:srgbClr val="FFFFFF"/>
                </a:solidFill>
              </a:rPr>
              <a:t>“This is the dog </a:t>
            </a:r>
            <a:r>
              <a:rPr lang="fr" b="1" i="1" dirty="0">
                <a:solidFill>
                  <a:srgbClr val="FFFFFF"/>
                </a:solidFill>
              </a:rPr>
              <a:t>which</a:t>
            </a:r>
            <a:r>
              <a:rPr lang="fr" i="1" dirty="0">
                <a:solidFill>
                  <a:srgbClr val="FFFFFF"/>
                </a:solidFill>
              </a:rPr>
              <a:t> runs in the garden every morning.”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69658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fr" b="1" dirty="0">
                <a:solidFill>
                  <a:srgbClr val="FFFFFF"/>
                </a:solidFill>
              </a:rPr>
              <a:t>THAT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Same rules as ‘’which’’ but ‘’that’’ is almost always used after </a:t>
            </a:r>
            <a:r>
              <a:rPr lang="fr" i="1" dirty="0">
                <a:solidFill>
                  <a:srgbClr val="FFFFFF"/>
                </a:solidFill>
              </a:rPr>
              <a:t>everything, nothing, anything, something, only, all or after superlatives.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endParaRPr lang="fr" dirty="0"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i="1" dirty="0">
                <a:solidFill>
                  <a:srgbClr val="FFFFFF"/>
                </a:solidFill>
              </a:rPr>
              <a:t>‘’He can guess everything </a:t>
            </a:r>
            <a:r>
              <a:rPr lang="fr" b="1" i="1" dirty="0">
                <a:solidFill>
                  <a:srgbClr val="FFFFFF"/>
                </a:solidFill>
              </a:rPr>
              <a:t>that</a:t>
            </a:r>
            <a:r>
              <a:rPr lang="fr" i="1" dirty="0">
                <a:solidFill>
                  <a:srgbClr val="FFFFFF"/>
                </a:solidFill>
              </a:rPr>
              <a:t> you are thinking’’</a:t>
            </a:r>
          </a:p>
        </p:txBody>
      </p:sp>
    </p:spTree>
    <p:extLst>
      <p:ext uri="{BB962C8B-B14F-4D97-AF65-F5344CB8AC3E}">
        <p14:creationId xmlns:p14="http://schemas.microsoft.com/office/powerpoint/2010/main" val="45586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WHOSE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Used for possessive case</a:t>
            </a:r>
            <a:r>
              <a:rPr lang="fr" dirty="0">
                <a:solidFill>
                  <a:srgbClr val="FF0000"/>
                </a:solidFill>
              </a:rPr>
              <a:t> </a:t>
            </a:r>
            <a:r>
              <a:rPr lang="fr" dirty="0">
                <a:solidFill>
                  <a:schemeClr val="bg1"/>
                </a:solidFill>
              </a:rPr>
              <a:t>(to </a:t>
            </a:r>
            <a:r>
              <a:rPr lang="fr" dirty="0">
                <a:solidFill>
                  <a:srgbClr val="FFFFFF"/>
                </a:solidFill>
              </a:rPr>
              <a:t>translate “dont, à qui, de qui” in French)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i="1" dirty="0">
                <a:solidFill>
                  <a:srgbClr val="FFFFFF"/>
                </a:solidFill>
              </a:rPr>
              <a:t>“This is the man </a:t>
            </a:r>
            <a:r>
              <a:rPr lang="fr" b="1" i="1" dirty="0">
                <a:solidFill>
                  <a:srgbClr val="FFFFFF"/>
                </a:solidFill>
              </a:rPr>
              <a:t>whose</a:t>
            </a:r>
            <a:r>
              <a:rPr lang="fr" i="1" dirty="0">
                <a:solidFill>
                  <a:srgbClr val="FFFFFF"/>
                </a:solidFill>
              </a:rPr>
              <a:t> team won the championship.”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fr" b="1" dirty="0">
                <a:solidFill>
                  <a:srgbClr val="FFFFFF"/>
                </a:solidFill>
              </a:rPr>
              <a:t>WHERE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Used when we talk about a place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It translates “Où” in French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i="1" dirty="0">
                <a:solidFill>
                  <a:srgbClr val="FFFFFF"/>
                </a:solidFill>
              </a:rPr>
              <a:t>“This is the house </a:t>
            </a:r>
            <a:r>
              <a:rPr lang="fr" b="1" i="1" dirty="0">
                <a:solidFill>
                  <a:srgbClr val="FFFFFF"/>
                </a:solidFill>
              </a:rPr>
              <a:t>where</a:t>
            </a:r>
            <a:r>
              <a:rPr lang="fr" i="1" dirty="0">
                <a:solidFill>
                  <a:srgbClr val="FFFFFF"/>
                </a:solidFill>
              </a:rPr>
              <a:t> I live”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69658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fr" b="1" dirty="0">
                <a:solidFill>
                  <a:srgbClr val="FFFFFF"/>
                </a:solidFill>
              </a:rPr>
              <a:t>WHEN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Used when we talk about a date, a period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 dirty="0">
                <a:solidFill>
                  <a:srgbClr val="FFFFFF"/>
                </a:solidFill>
              </a:rPr>
              <a:t>It is often used after a noun like « day » or «  year »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228600">
              <a:buClr>
                <a:srgbClr val="FFFFFF"/>
              </a:buClr>
              <a:buChar char="-"/>
            </a:pPr>
            <a:r>
              <a:rPr lang="fr" i="1" dirty="0">
                <a:solidFill>
                  <a:srgbClr val="FFFFFF"/>
                </a:solidFill>
              </a:rPr>
              <a:t>“I remember the day </a:t>
            </a:r>
            <a:r>
              <a:rPr lang="fr" b="1" i="1" dirty="0">
                <a:solidFill>
                  <a:srgbClr val="FFFFFF"/>
                </a:solidFill>
              </a:rPr>
              <a:t>when</a:t>
            </a:r>
            <a:r>
              <a:rPr lang="fr" i="1" dirty="0">
                <a:solidFill>
                  <a:srgbClr val="FFFFFF"/>
                </a:solidFill>
              </a:rPr>
              <a:t> I first saw her 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849</Words>
  <Application>Microsoft Office PowerPoint</Application>
  <PresentationFormat>Affichage à l'écran (16:9)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Verdana</vt:lpstr>
      <vt:lpstr>Wingdings</vt:lpstr>
      <vt:lpstr>Simple Light</vt:lpstr>
      <vt:lpstr>Song :</vt:lpstr>
      <vt:lpstr>Relative pronouns </vt:lpstr>
      <vt:lpstr>WHO</vt:lpstr>
      <vt:lpstr>WHOM</vt:lpstr>
      <vt:lpstr>WHICH</vt:lpstr>
      <vt:lpstr>THAT</vt:lpstr>
      <vt:lpstr>WHOSE</vt:lpstr>
      <vt:lpstr>WHERE</vt:lpstr>
      <vt:lpstr>WHEN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:</dc:title>
  <dc:creator>Léo</dc:creator>
  <cp:lastModifiedBy>Léo</cp:lastModifiedBy>
  <cp:revision>18</cp:revision>
  <dcterms:modified xsi:type="dcterms:W3CDTF">2017-10-18T11:33:26Z</dcterms:modified>
</cp:coreProperties>
</file>