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etpe2013.e-monsite.com/medias/images/moyen-age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ncesetavenir.fr/assets/img/2014/02/06/cover-r4x3w1000-57df698e9f818-une-prothese-de-main-qui-rend-le-sens-du-toucher.jpg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Link : http://www.newzitiv.com/wp-content/uploads/2011/11/1122-un-bras-robot-commande-newzitiv.jpg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Link : http://mfs2.cdnsw.com/fs/Protheses/5r1bt-Prosthetic_toe.jpg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Photo 1 :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http://groupetpe2013.e-monsite.com/medias/images/moyen-age.jpg</a:t>
            </a:r>
          </a:p>
          <a:p>
            <a:pPr lvl="0">
              <a:spcBef>
                <a:spcPts val="0"/>
              </a:spcBef>
              <a:buNone/>
            </a:pPr>
            <a:r>
              <a:rPr lang="fr" sz="1400">
                <a:solidFill>
                  <a:schemeClr val="dk1"/>
                </a:solidFill>
              </a:rPr>
              <a:t>Photo 2 : </a:t>
            </a:r>
            <a:r>
              <a:rPr lang="fr" sz="1400" u="sng">
                <a:solidFill>
                  <a:schemeClr val="hlink"/>
                </a:solidFill>
                <a:hlinkClick r:id="rId4"/>
              </a:rPr>
              <a:t>https://www.sciencesetavenir.fr/assets/img/2014/02/06/cover-r4x3w1000-57df698e9f818-une-prothese-de-main-qui-rend-le-sens-du-toucher.jpg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Photo 1 : https://prothese2017.files.wordpress.com/2017/02/lacets.jpg?w=300&amp;h=168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Photo 2 : http://handisport-tpe.e-monsite.com/medias/images/363879-protheses-sud-africain-oscar-pistorius-1.jpg?fx=r_640_640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271450" y="200575"/>
            <a:ext cx="4601100" cy="79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Introduction </a:t>
            </a:r>
            <a:r>
              <a:rPr lang="fr">
                <a:solidFill>
                  <a:srgbClr val="666666"/>
                </a:solidFill>
              </a:rPr>
              <a:t>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11425" y="108597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buClr>
                <a:srgbClr val="666666"/>
              </a:buClr>
              <a:buChar char="-"/>
            </a:pPr>
            <a:r>
              <a:rPr lang="fr">
                <a:solidFill>
                  <a:srgbClr val="666666"/>
                </a:solidFill>
              </a:rPr>
              <a:t>Since 1980s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406400" algn="l" rtl="0">
              <a:spcBef>
                <a:spcPts val="0"/>
              </a:spcBef>
              <a:buClr>
                <a:srgbClr val="666666"/>
              </a:buClr>
              <a:buChar char="-"/>
            </a:pPr>
            <a:r>
              <a:rPr lang="fr">
                <a:solidFill>
                  <a:srgbClr val="666666"/>
                </a:solidFill>
              </a:rPr>
              <a:t>reliable, clean, cumbersome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406400" algn="l" rtl="0">
              <a:spcBef>
                <a:spcPts val="0"/>
              </a:spcBef>
              <a:buClr>
                <a:srgbClr val="666666"/>
              </a:buClr>
              <a:buChar char="-"/>
            </a:pPr>
            <a:r>
              <a:rPr lang="fr">
                <a:solidFill>
                  <a:srgbClr val="666666"/>
                </a:solidFill>
              </a:rPr>
              <a:t>precisely and quickly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Char char="-"/>
            </a:pPr>
            <a:r>
              <a:rPr lang="fr">
                <a:solidFill>
                  <a:srgbClr val="666666"/>
                </a:solidFill>
              </a:rPr>
              <a:t>Puma 260 , Scara, Speedy and Puma 560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3025"/>
            <a:ext cx="8520600" cy="98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The Prostatectomy by laparoscopy and Da Vinci robot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937" y="1552125"/>
            <a:ext cx="4790125" cy="3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03075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Definitions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568400" y="1097375"/>
            <a:ext cx="7200" cy="37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41150" y="1180900"/>
            <a:ext cx="3752700" cy="36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 b="1">
                <a:solidFill>
                  <a:srgbClr val="666666"/>
                </a:solidFill>
                <a:highlight>
                  <a:srgbClr val="FFFFFF"/>
                </a:highlight>
              </a:rPr>
              <a:t>Prostatectomy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indent="3873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" sz="2000">
                <a:solidFill>
                  <a:srgbClr val="666666"/>
                </a:solidFill>
                <a:highlight>
                  <a:srgbClr val="FFFFFF"/>
                </a:highlight>
              </a:rPr>
              <a:t>Prostatectomy involves surgical removal of the prostate. This procedure is indicated for the treatment of localized or locally advanced prostate cancer.</a:t>
            </a:r>
          </a:p>
        </p:txBody>
      </p:sp>
      <p:pic>
        <p:nvPicPr>
          <p:cNvPr id="123" name="Shape 123" descr="laparoscopy.jpeg"/>
          <p:cNvPicPr preferRelativeResize="0"/>
          <p:nvPr/>
        </p:nvPicPr>
        <p:blipFill rotWithShape="1">
          <a:blip r:embed="rId3">
            <a:alphaModFix/>
          </a:blip>
          <a:srcRect l="15517" t="9942" r="8378" b="9684"/>
          <a:stretch/>
        </p:blipFill>
        <p:spPr>
          <a:xfrm>
            <a:off x="5917675" y="1740125"/>
            <a:ext cx="2230599" cy="304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802350" y="1180900"/>
            <a:ext cx="37002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u="sng">
                <a:solidFill>
                  <a:srgbClr val="666666"/>
                </a:solidFill>
              </a:rPr>
              <a:t>Laparoscopy :</a:t>
            </a:r>
            <a:r>
              <a:rPr lang="fr" sz="2400">
                <a:solidFill>
                  <a:srgbClr val="666666"/>
                </a:solidFill>
              </a:rPr>
              <a:t> </a:t>
            </a:r>
            <a:r>
              <a:rPr lang="fr" sz="2000">
                <a:solidFill>
                  <a:srgbClr val="666666"/>
                </a:solidFill>
              </a:rPr>
              <a:t>2D 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26140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Description of the robot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13" y="1203125"/>
            <a:ext cx="4610575" cy="380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 rot="10800000" flipH="1">
            <a:off x="1548300" y="2807925"/>
            <a:ext cx="1285800" cy="24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>
            <a:off x="2545500" y="1456450"/>
            <a:ext cx="918600" cy="102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 flipH="1">
            <a:off x="5576425" y="1482700"/>
            <a:ext cx="1561500" cy="70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6009550" y="2506175"/>
            <a:ext cx="341100" cy="44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5130475" y="2637400"/>
            <a:ext cx="1233300" cy="34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>
            <a:off x="6363775" y="2978500"/>
            <a:ext cx="564300" cy="60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2138750" y="3201725"/>
            <a:ext cx="1561500" cy="12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7137925" y="1203125"/>
            <a:ext cx="1705800" cy="6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Arm with the camera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928075" y="3306550"/>
            <a:ext cx="17058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Surgery arms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377700" y="1203125"/>
            <a:ext cx="1351500" cy="45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3D Vision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1100" y="2926575"/>
            <a:ext cx="1102200" cy="3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Surgeon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15225" y="4202725"/>
            <a:ext cx="13515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Control commands</a:t>
            </a:r>
          </a:p>
        </p:txBody>
      </p:sp>
      <p:sp>
        <p:nvSpPr>
          <p:cNvPr id="143" name="Shape 143"/>
          <p:cNvSpPr/>
          <p:nvPr/>
        </p:nvSpPr>
        <p:spPr>
          <a:xfrm>
            <a:off x="6350650" y="2389125"/>
            <a:ext cx="188745" cy="603626"/>
          </a:xfrm>
          <a:custGeom>
            <a:avLst/>
            <a:gdLst/>
            <a:ahLst/>
            <a:cxnLst/>
            <a:rect l="0" t="0" r="0" b="0"/>
            <a:pathLst>
              <a:path w="7048" h="21080" extrusionOk="0">
                <a:moveTo>
                  <a:pt x="413" y="21080"/>
                </a:moveTo>
                <a:cubicBezTo>
                  <a:pt x="1513" y="19796"/>
                  <a:pt x="6876" y="16725"/>
                  <a:pt x="7014" y="13379"/>
                </a:cubicBezTo>
                <a:cubicBezTo>
                  <a:pt x="7151" y="10032"/>
                  <a:pt x="2384" y="2193"/>
                  <a:pt x="1238" y="1001"/>
                </a:cubicBezTo>
                <a:cubicBezTo>
                  <a:pt x="92" y="-191"/>
                  <a:pt x="229" y="6318"/>
                  <a:pt x="138" y="6227"/>
                </a:cubicBezTo>
                <a:cubicBezTo>
                  <a:pt x="46" y="6135"/>
                  <a:pt x="-228" y="1413"/>
                  <a:pt x="688" y="451"/>
                </a:cubicBezTo>
                <a:cubicBezTo>
                  <a:pt x="1604" y="-511"/>
                  <a:pt x="4813" y="451"/>
                  <a:pt x="5639" y="45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9580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Advantages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06750" y="1010325"/>
            <a:ext cx="7912200" cy="371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-FR" sz="2000" dirty="0" err="1">
                <a:solidFill>
                  <a:srgbClr val="666666"/>
                </a:solidFill>
                <a:highlight>
                  <a:srgbClr val="FFFFFF"/>
                </a:highlight>
              </a:rPr>
              <a:t>Accuracy</a:t>
            </a:r>
            <a:r>
              <a:rPr lang="fr" sz="2000" dirty="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  <a:highlight>
                  <a:srgbClr val="FFFFFF"/>
                </a:highlight>
              </a:rPr>
              <a:t>The articulation of the instruments, (7 degrees of freedom, against 2 without this robot)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  <a:highlight>
                  <a:srgbClr val="FFFFFF"/>
                </a:highlight>
              </a:rPr>
              <a:t>Elimination of the eventual tremor of the surgeon's hand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  <a:highlight>
                  <a:srgbClr val="FFFFFF"/>
                </a:highlight>
              </a:rPr>
              <a:t>3D vision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  <a:highlight>
                  <a:srgbClr val="FFFFFF"/>
                </a:highlight>
              </a:rPr>
              <a:t>Fewer scars after operation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0" name="Shape 150" descr="robotic-prostate-surgery-incis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201" y="3232675"/>
            <a:ext cx="4564100" cy="1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74525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" b="1">
                <a:solidFill>
                  <a:srgbClr val="666666"/>
                </a:solidFill>
                <a:highlight>
                  <a:srgbClr val="FFFFFF"/>
                </a:highlight>
              </a:rPr>
              <a:t>Disadvantage </a:t>
            </a:r>
          </a:p>
        </p:txBody>
      </p:sp>
      <p:pic>
        <p:nvPicPr>
          <p:cNvPr id="156" name="Shape 156" descr="da-vinci-system-si-seated-surge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1521462"/>
            <a:ext cx="2686925" cy="15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formati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800" y="1386825"/>
            <a:ext cx="2112439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image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773" y="1519600"/>
            <a:ext cx="2112450" cy="15822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004875" y="1923750"/>
            <a:ext cx="510900" cy="7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</a:rPr>
              <a:t>+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628213" y="1923750"/>
            <a:ext cx="510900" cy="7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</a:rPr>
              <a:t>+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74250" y="1086700"/>
            <a:ext cx="1574400" cy="43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Robot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784800" y="1086700"/>
            <a:ext cx="1574400" cy="43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Maintenance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548825" y="1086700"/>
            <a:ext cx="1574400" cy="43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</a:rPr>
              <a:t>Training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01950" y="3101900"/>
            <a:ext cx="1719000" cy="3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666666"/>
                </a:solidFill>
              </a:rPr>
              <a:t>2 000 000€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712500" y="3101900"/>
            <a:ext cx="1719000" cy="3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2400">
                <a:solidFill>
                  <a:srgbClr val="666666"/>
                </a:solidFill>
              </a:rPr>
              <a:t>150 000€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279725" y="3101900"/>
            <a:ext cx="2112600" cy="3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666666"/>
                </a:solidFill>
              </a:rPr>
              <a:t>It’s expensive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42925" y="4015075"/>
            <a:ext cx="1312200" cy="7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</a:rPr>
              <a:t>=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94125" y="4211900"/>
            <a:ext cx="7198200" cy="7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" sz="2000">
                <a:solidFill>
                  <a:srgbClr val="666666"/>
                </a:solidFill>
                <a:highlight>
                  <a:srgbClr val="FFFFFF"/>
                </a:highlight>
              </a:rPr>
              <a:t> an increase of 2000 € per operation for the hospital center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1643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5200" b="1">
                <a:solidFill>
                  <a:srgbClr val="666666"/>
                </a:solidFill>
              </a:rPr>
              <a:t>Conclusion :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393100"/>
            <a:ext cx="8752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800" dirty="0"/>
              <a:t>Ethical issue :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If the machine arm ha</a:t>
            </a:r>
            <a:r>
              <a:rPr lang="fr-FR" sz="2000" dirty="0">
                <a:solidFill>
                  <a:srgbClr val="666666"/>
                </a:solidFill>
              </a:rPr>
              <a:t>s</a:t>
            </a:r>
            <a:r>
              <a:rPr lang="fr" sz="2000" dirty="0">
                <a:solidFill>
                  <a:srgbClr val="666666"/>
                </a:solidFill>
              </a:rPr>
              <a:t> a problem and hit</a:t>
            </a:r>
            <a:r>
              <a:rPr lang="fr-FR" sz="2000" dirty="0">
                <a:solidFill>
                  <a:srgbClr val="666666"/>
                </a:solidFill>
              </a:rPr>
              <a:t>s</a:t>
            </a:r>
            <a:r>
              <a:rPr lang="fr" sz="2000" dirty="0">
                <a:solidFill>
                  <a:srgbClr val="666666"/>
                </a:solidFill>
              </a:rPr>
              <a:t> someone, who have wrong ? The arm or the person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</a:rPr>
              <a:t>Social issue :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People don’t have complete confidence towards robots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The evolution of robots will increase the number of unemployment ?</a:t>
            </a:r>
          </a:p>
        </p:txBody>
      </p:sp>
      <p:pic>
        <p:nvPicPr>
          <p:cNvPr id="181" name="Shape 181" descr="avez vous confiance"/>
          <p:cNvPicPr preferRelativeResize="0"/>
          <p:nvPr/>
        </p:nvPicPr>
        <p:blipFill rotWithShape="1">
          <a:blip r:embed="rId3">
            <a:alphaModFix/>
          </a:blip>
          <a:srcRect l="-60590" t="-75278" r="-8043" b="6644"/>
          <a:stretch/>
        </p:blipFill>
        <p:spPr>
          <a:xfrm>
            <a:off x="1445800" y="372975"/>
            <a:ext cx="43529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</a:rPr>
              <a:t>Technological limitations :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If there is a problem during surgery, robots don’t have the same reactions that humans. So they can be dangerous.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For long surgery, robots have not a sufficient battery life yet.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774200" y="106625"/>
            <a:ext cx="5595600" cy="934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Different fields 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91375" y="1109575"/>
            <a:ext cx="4863300" cy="388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Surgical precision :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better precision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smaller accurate incisions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</a:rPr>
              <a:t>Robotic assistance :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control with remote control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interact and check 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>
                <a:solidFill>
                  <a:srgbClr val="666666"/>
                </a:solidFill>
              </a:rPr>
              <a:t>reduce home visits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http://medicalfuturist.com/wp-content/uploads/2016/08/da_Vinci_S_HD_System.jpg">
            <a:extLst>
              <a:ext uri="{FF2B5EF4-FFF2-40B4-BE49-F238E27FC236}">
                <a16:creationId xmlns:a16="http://schemas.microsoft.com/office/drawing/2014/main" id="{66003F6C-0445-4A7C-9398-B0DC0712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7" y="1040825"/>
            <a:ext cx="2431679" cy="157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calfuturist.com/wp-content/uploads/2016/08/robotic-assistance.jpg">
            <a:extLst>
              <a:ext uri="{FF2B5EF4-FFF2-40B4-BE49-F238E27FC236}">
                <a16:creationId xmlns:a16="http://schemas.microsoft.com/office/drawing/2014/main" id="{83F7B293-86F8-41BA-91E3-E2093427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82" y="3050275"/>
            <a:ext cx="2420237" cy="16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18300"/>
            <a:ext cx="8520600" cy="483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2800" b="1" dirty="0"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fr" sz="2800" b="1" dirty="0">
                <a:solidFill>
                  <a:srgbClr val="666666"/>
                </a:solidFill>
              </a:rPr>
              <a:t>Telemedical Network </a:t>
            </a:r>
            <a:r>
              <a:rPr lang="fr" sz="2800" dirty="0">
                <a:solidFill>
                  <a:srgbClr val="666666"/>
                </a:solidFill>
              </a:rPr>
              <a:t>: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don’t access medical services</a:t>
            </a:r>
          </a:p>
          <a:p>
            <a:pPr lvl="0" algn="l" rtl="0"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use tablet to communicate</a:t>
            </a:r>
          </a:p>
          <a:p>
            <a:pPr lvl="0" algn="l" rtl="0"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better treatments</a:t>
            </a:r>
          </a:p>
          <a:p>
            <a:pPr lvl="0" algn="l" rtl="0">
              <a:spcBef>
                <a:spcPts val="0"/>
              </a:spcBef>
              <a:buNone/>
            </a:pPr>
            <a:endParaRPr sz="2800" dirty="0"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2800" dirty="0"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fr" sz="2800" b="1" dirty="0">
                <a:solidFill>
                  <a:srgbClr val="666666"/>
                </a:solidFill>
              </a:rPr>
              <a:t>The powers of Exoskeletons :</a:t>
            </a: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help paralyzed people</a:t>
            </a:r>
          </a:p>
          <a:p>
            <a:pPr lvl="0" algn="l" rtl="0"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nurses lift elderly person</a:t>
            </a:r>
          </a:p>
          <a:p>
            <a:pPr lvl="0" algn="l" rtl="0">
              <a:spcBef>
                <a:spcPts val="0"/>
              </a:spcBef>
              <a:buNone/>
            </a:pPr>
            <a:endParaRPr sz="2800" dirty="0">
              <a:solidFill>
                <a:srgbClr val="434343"/>
              </a:solidFill>
            </a:endParaRPr>
          </a:p>
          <a:p>
            <a:pPr lvl="0" algn="l">
              <a:spcBef>
                <a:spcPts val="0"/>
              </a:spcBef>
              <a:buNone/>
            </a:pPr>
            <a:endParaRPr sz="2800" dirty="0">
              <a:solidFill>
                <a:srgbClr val="434343"/>
              </a:solidFill>
            </a:endParaRPr>
          </a:p>
        </p:txBody>
      </p:sp>
      <p:pic>
        <p:nvPicPr>
          <p:cNvPr id="2054" name="Picture 6" descr="http://medicalfuturist.com/wp-content/uploads/2016/08/exoskeleton3.jpg">
            <a:extLst>
              <a:ext uri="{FF2B5EF4-FFF2-40B4-BE49-F238E27FC236}">
                <a16:creationId xmlns:a16="http://schemas.microsoft.com/office/drawing/2014/main" id="{0093F61B-D608-4E3F-976E-6C2270B7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47" y="2795723"/>
            <a:ext cx="2436258" cy="16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148400"/>
            <a:ext cx="8520600" cy="48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2800" b="1" dirty="0">
                <a:solidFill>
                  <a:srgbClr val="666666"/>
                </a:solidFill>
              </a:rPr>
              <a:t>Disinfectant Robots in Healthcare 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infection during operation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use the high intensity ultraviolet light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reduce workload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rgbClr val="666666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2800" b="1" dirty="0">
                <a:solidFill>
                  <a:srgbClr val="666666"/>
                </a:solidFill>
              </a:rPr>
              <a:t>Robots come in all shapes and sizes 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capsule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swallow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700" dirty="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-"/>
            </a:pPr>
            <a:r>
              <a:rPr lang="fr" sz="2000" dirty="0">
                <a:solidFill>
                  <a:srgbClr val="666666"/>
                </a:solidFill>
              </a:rPr>
              <a:t>dissolves in the patient's stomach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Résultat de recherche d'images pour &quot;origami robots&quot;">
            <a:extLst>
              <a:ext uri="{FF2B5EF4-FFF2-40B4-BE49-F238E27FC236}">
                <a16:creationId xmlns:a16="http://schemas.microsoft.com/office/drawing/2014/main" id="{65D4E6DB-4C5E-4BC9-86A3-49C142BE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08" y="3259322"/>
            <a:ext cx="2384019" cy="15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disinfection robots in healthcare&quot;">
            <a:extLst>
              <a:ext uri="{FF2B5EF4-FFF2-40B4-BE49-F238E27FC236}">
                <a16:creationId xmlns:a16="http://schemas.microsoft.com/office/drawing/2014/main" id="{D20C857D-AAF2-4CCB-93C4-C23547CD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7" y="953989"/>
            <a:ext cx="2284972" cy="149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0310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 b="1">
                <a:solidFill>
                  <a:srgbClr val="666666"/>
                </a:solidFill>
              </a:rPr>
              <a:t>Bionic prosthesis</a:t>
            </a:r>
          </a:p>
        </p:txBody>
      </p:sp>
      <p:pic>
        <p:nvPicPr>
          <p:cNvPr id="77" name="Shape 77" descr="prothèse bionic.jpg"/>
          <p:cNvPicPr preferRelativeResize="0"/>
          <p:nvPr/>
        </p:nvPicPr>
        <p:blipFill rotWithShape="1">
          <a:blip r:embed="rId3">
            <a:alphaModFix/>
          </a:blip>
          <a:srcRect t="-9220" b="9220"/>
          <a:stretch/>
        </p:blipFill>
        <p:spPr>
          <a:xfrm>
            <a:off x="1559363" y="1448550"/>
            <a:ext cx="6025275" cy="27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79000" y="241350"/>
            <a:ext cx="26127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457200" algn="l">
              <a:spcBef>
                <a:spcPts val="0"/>
              </a:spcBef>
              <a:buNone/>
            </a:pPr>
            <a:r>
              <a:rPr lang="fr" sz="3000" b="1">
                <a:solidFill>
                  <a:srgbClr val="666666"/>
                </a:solidFill>
              </a:rPr>
              <a:t>History</a:t>
            </a:r>
          </a:p>
        </p:txBody>
      </p:sp>
      <p:pic>
        <p:nvPicPr>
          <p:cNvPr id="83" name="Shape 83" descr="1ère prothès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325" y="1151638"/>
            <a:ext cx="3985025" cy="2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79000" y="1504325"/>
            <a:ext cx="3358800" cy="236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Prosthetics have not been invented recently, indeed the oldest is an Egyptian toe prosthesis.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  <a:highlight>
                  <a:srgbClr val="FFFFFF"/>
                </a:highlight>
              </a:rPr>
              <a:t>Problem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u="sng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indent="3873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But these prostheses perform only limited functions.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29000" y="647975"/>
            <a:ext cx="30201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 b="1">
                <a:solidFill>
                  <a:srgbClr val="666666"/>
                </a:solidFill>
              </a:rPr>
              <a:t>Development</a:t>
            </a:r>
          </a:p>
        </p:txBody>
      </p:sp>
      <p:pic>
        <p:nvPicPr>
          <p:cNvPr id="90" name="Shape 90" descr="prothèse main 1 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1877600"/>
            <a:ext cx="3496150" cy="22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3679088" y="2685425"/>
            <a:ext cx="1349100" cy="58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 descr="prothèsemai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850" y="1993550"/>
            <a:ext cx="3984575" cy="1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25925"/>
            <a:ext cx="8520600" cy="497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endParaRPr sz="900" i="1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endParaRPr sz="900" b="1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 b="1">
                <a:solidFill>
                  <a:srgbClr val="666666"/>
                </a:solidFill>
                <a:highlight>
                  <a:srgbClr val="FFFFFF"/>
                </a:highlight>
              </a:rPr>
              <a:t>Principle of bionic prosthesis :</a:t>
            </a:r>
          </a:p>
        </p:txBody>
      </p:sp>
      <p:pic>
        <p:nvPicPr>
          <p:cNvPr id="98" name="Shape 98" descr="fonctionne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50" y="1220475"/>
            <a:ext cx="24574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218925" y="1548150"/>
            <a:ext cx="4427100" cy="244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The bionic prosthesis is connected to the muscles and the nerves in the amputee member.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The contraction of muscle send electronic signals to the motors of the prosthesis.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indent="3873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Other prostheses are controlled by mind, electrodes are placed on the muscles, they are activated and create the motion.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39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indent="457200" algn="l">
              <a:spcBef>
                <a:spcPts val="0"/>
              </a:spcBef>
              <a:buNone/>
            </a:pPr>
            <a:r>
              <a:rPr lang="fr" sz="3000" b="1">
                <a:solidFill>
                  <a:srgbClr val="666666"/>
                </a:solidFill>
              </a:rPr>
              <a:t>Usage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60075" y="1213175"/>
            <a:ext cx="2344800" cy="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Daily movements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 descr="lac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0" y="1963838"/>
            <a:ext cx="3527200" cy="197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4572000" y="1676725"/>
            <a:ext cx="0" cy="24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8" name="Shape 108" descr="spor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00" y="1963850"/>
            <a:ext cx="3212501" cy="20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595375" y="1213163"/>
            <a:ext cx="2344800" cy="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Sport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521</Words>
  <Application>Microsoft Office PowerPoint</Application>
  <PresentationFormat>Affichage à l'écran (16:9)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Introduction :</vt:lpstr>
      <vt:lpstr>Different fields :</vt:lpstr>
      <vt:lpstr> Telemedical Network : don’t access medical services  use tablet to communicate  better treatments   The powers of Exoskeletons : help paralyzed people  nurses lift elderly person  </vt:lpstr>
      <vt:lpstr>Disinfectant Robots in Healthcare : infection during operation  use the high intensity ultraviolet light   reduce workload  Robots come in all shapes and sizes : capsule  swallow  dissolves in the patient's stomach </vt:lpstr>
      <vt:lpstr>Bionic prosthesis</vt:lpstr>
      <vt:lpstr>History</vt:lpstr>
      <vt:lpstr>Development</vt:lpstr>
      <vt:lpstr>  Principle of bionic prosthesis :</vt:lpstr>
      <vt:lpstr>Usage</vt:lpstr>
      <vt:lpstr>The Prostatectomy by laparoscopy and Da Vinci robot</vt:lpstr>
      <vt:lpstr>Definitions</vt:lpstr>
      <vt:lpstr>Description of the robot</vt:lpstr>
      <vt:lpstr>Advantages</vt:lpstr>
      <vt:lpstr>Disadvantage </vt:lpstr>
      <vt:lpstr>Conclusion :</vt:lpstr>
      <vt:lpstr>Social issue :</vt:lpstr>
      <vt:lpstr>Technological limitations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:</dc:title>
  <dc:creator>Léo</dc:creator>
  <cp:lastModifiedBy>Léo</cp:lastModifiedBy>
  <cp:revision>3</cp:revision>
  <dcterms:modified xsi:type="dcterms:W3CDTF">2017-10-25T11:36:35Z</dcterms:modified>
</cp:coreProperties>
</file>