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7"/>
  </p:notesMasterIdLst>
  <p:handoutMasterIdLst>
    <p:handoutMasterId r:id="rId28"/>
  </p:handoutMasterIdLst>
  <p:sldIdLst>
    <p:sldId id="291" r:id="rId3"/>
    <p:sldId id="260" r:id="rId4"/>
    <p:sldId id="297" r:id="rId5"/>
    <p:sldId id="264" r:id="rId6"/>
    <p:sldId id="298" r:id="rId7"/>
    <p:sldId id="299" r:id="rId8"/>
    <p:sldId id="300" r:id="rId9"/>
    <p:sldId id="301" r:id="rId10"/>
    <p:sldId id="259" r:id="rId11"/>
    <p:sldId id="294" r:id="rId12"/>
    <p:sldId id="293" r:id="rId13"/>
    <p:sldId id="296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>
      <p:cViewPr varScale="1">
        <p:scale>
          <a:sx n="53" d="100"/>
          <a:sy n="53" d="100"/>
        </p:scale>
        <p:origin x="365" y="104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053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27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04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615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266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69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723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454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1" name="Shape 108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62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2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6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82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5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08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94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823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43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14814" y="1615108"/>
            <a:ext cx="10147990" cy="4426102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9600"/>
            </a:lvl1pPr>
          </a:lstStyle>
          <a:p>
            <a:r>
              <a:rPr lang="en-US" altLang="ja-JP" dirty="0"/>
              <a:t>Presentation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58830" y="6439644"/>
            <a:ext cx="10153128" cy="158417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36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</a:p>
          <a:p>
            <a:r>
              <a:rPr lang="en-US" dirty="0"/>
              <a:t>Sub Title Here</a:t>
            </a:r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614814" y="6079604"/>
            <a:ext cx="10153128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6618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9901" y="2683618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0301" y="5184075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5920" y="3466626"/>
            <a:ext cx="10050393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69785" y="5935588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758830" y="7704356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17" y="8455869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117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356978" y="2551212"/>
            <a:ext cx="5265948" cy="6243067"/>
          </a:xfrm>
        </p:spPr>
        <p:txBody>
          <a:bodyPr anchor="ctr">
            <a:normAutofit/>
          </a:bodyPr>
          <a:lstStyle>
            <a:lvl1pPr algn="l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694934" y="4304948"/>
            <a:ext cx="10738556" cy="2782768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8414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302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666" y="4664988"/>
            <a:ext cx="16417824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605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538" y="2766889"/>
            <a:ext cx="5760516" cy="5760516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92" y="2765632"/>
            <a:ext cx="8476929" cy="721683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5328592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290" y="8210533"/>
            <a:ext cx="5760000" cy="766544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</p:spTree>
    <p:extLst>
      <p:ext uri="{BB962C8B-B14F-4D97-AF65-F5344CB8AC3E}">
        <p14:creationId xmlns:p14="http://schemas.microsoft.com/office/powerpoint/2010/main" val="34506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840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2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82766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99190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815614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8" y="2906150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5302706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9129752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12952903" y="2900254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8677" y="6727676"/>
            <a:ext cx="3448065" cy="505659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326782" y="6727676"/>
            <a:ext cx="3448065" cy="505659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143206" y="6727676"/>
            <a:ext cx="3448065" cy="50565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959630" y="6727676"/>
            <a:ext cx="3448065" cy="505659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694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798390" y="2840039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6766942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11735369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8311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38750" y="3813742"/>
            <a:ext cx="12313368" cy="1329758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4800" baseline="0">
                <a:latin typeface="Aleo-BoldItalic" pitchFamily="34" charset="0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38750" y="4936096"/>
            <a:ext cx="10153128" cy="567444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095828"/>
            <a:ext cx="9289032" cy="1800200"/>
          </a:xfrm>
        </p:spPr>
        <p:txBody>
          <a:bodyPr anchor="b">
            <a:normAutofit/>
          </a:bodyPr>
          <a:lstStyle>
            <a:lvl1pPr algn="r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</p:spTree>
    <p:extLst>
      <p:ext uri="{BB962C8B-B14F-4D97-AF65-F5344CB8AC3E}">
        <p14:creationId xmlns:p14="http://schemas.microsoft.com/office/powerpoint/2010/main" val="1753189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7920881" cy="626469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563271" y="5863580"/>
            <a:ext cx="6748737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3258" y="6655668"/>
            <a:ext cx="6696744" cy="2449876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062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14977665" cy="4680520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22413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1990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22487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599422" y="6131586"/>
            <a:ext cx="6168893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827343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10304278" y="6131586"/>
            <a:ext cx="6168893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70030" y="7150206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83330" y="7149860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0411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896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582367" y="2479204"/>
            <a:ext cx="15265696" cy="4176464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15064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7879804"/>
            <a:ext cx="15265697" cy="1665265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01719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1078" y="276723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991079" y="579157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991079" y="6655668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861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7375748"/>
            <a:ext cx="6814885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694399" y="651165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4399" y="7375748"/>
            <a:ext cx="6768751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803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212555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" name="円/楕円 1"/>
          <p:cNvSpPr/>
          <p:nvPr userDrawn="1"/>
        </p:nvSpPr>
        <p:spPr>
          <a:xfrm>
            <a:off x="1654374" y="3081264"/>
            <a:ext cx="1435564" cy="14355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212553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212555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円/楕円 23"/>
          <p:cNvSpPr/>
          <p:nvPr userDrawn="1"/>
        </p:nvSpPr>
        <p:spPr>
          <a:xfrm>
            <a:off x="1654374" y="5161312"/>
            <a:ext cx="1435564" cy="1435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212553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212555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円/楕円 26"/>
          <p:cNvSpPr/>
          <p:nvPr userDrawn="1"/>
        </p:nvSpPr>
        <p:spPr>
          <a:xfrm>
            <a:off x="1654374" y="7257728"/>
            <a:ext cx="1435564" cy="1435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12553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989419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円/楕円 29"/>
          <p:cNvSpPr/>
          <p:nvPr userDrawn="1"/>
        </p:nvSpPr>
        <p:spPr>
          <a:xfrm>
            <a:off x="9431238" y="3081264"/>
            <a:ext cx="1435564" cy="1435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89417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89419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円/楕円 32"/>
          <p:cNvSpPr/>
          <p:nvPr userDrawn="1"/>
        </p:nvSpPr>
        <p:spPr>
          <a:xfrm>
            <a:off x="9431238" y="5161312"/>
            <a:ext cx="1435564" cy="1435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989417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989419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円/楕円 35"/>
          <p:cNvSpPr/>
          <p:nvPr userDrawn="1"/>
        </p:nvSpPr>
        <p:spPr>
          <a:xfrm>
            <a:off x="9431238" y="7257728"/>
            <a:ext cx="1435564" cy="14355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989417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25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5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br>
              <a:rPr lang="en-US" altLang="ja-JP" dirty="0"/>
            </a:br>
            <a:r>
              <a:rPr lang="en-US" altLang="ja-JP" dirty="0"/>
              <a:t>SECTION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168804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807796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383861"/>
            <a:ext cx="15265697" cy="116120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483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br>
              <a:rPr lang="en-US" altLang="ja-JP" dirty="0"/>
            </a:br>
            <a:r>
              <a:rPr lang="en-US" altLang="ja-JP" dirty="0"/>
              <a:t>SECTION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25656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5614814" y="1615108"/>
            <a:ext cx="10147990" cy="44261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3750"/>
              </a:lnSpc>
              <a:spcBef>
                <a:spcPts val="0"/>
              </a:spcBef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5758830" y="6439644"/>
            <a:ext cx="10153128" cy="15841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3333"/>
              </a:lnSpc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 rot="-3600000">
            <a:off x="-5375643" y="4058014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 rot="-36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3600000">
            <a:off x="-8106139" y="4043991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 rot="-3600000">
            <a:off x="-9066134" y="39243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 rot="-3600000">
            <a:off x="10532918" y="597521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 rot="-3600000">
            <a:off x="9530075" y="580840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3600000">
            <a:off x="8570080" y="5688760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 rot="-3600000">
            <a:off x="-22244906" y="40767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 rot="-3600000">
            <a:off x="-20596954" y="3917992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5614814" y="6079604"/>
            <a:ext cx="10153128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5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5038750" y="3813742"/>
            <a:ext cx="12313368" cy="13297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875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5038750" y="4936096"/>
            <a:ext cx="10153128" cy="5674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 rot="-3600000">
            <a:off x="-5375643" y="4058014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rot="-36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rot="-3600000">
            <a:off x="-8106139" y="4043991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 rot="-3600000">
            <a:off x="-9066134" y="39243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 rot="-3600000">
            <a:off x="10532918" y="597521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 rot="-3600000">
            <a:off x="9530075" y="580840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rot="-3600000">
            <a:off x="8570080" y="5688760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 rot="-3600000">
            <a:off x="-22244906" y="40767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 rot="-3600000">
            <a:off x="-20596954" y="3917992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254774" y="8095828"/>
            <a:ext cx="9289032" cy="18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938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7879804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158430" y="8095828"/>
            <a:ext cx="13969552" cy="180020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8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02246" y="7807796"/>
            <a:ext cx="14905656" cy="1296144"/>
          </a:xfrm>
        </p:spPr>
        <p:txBody>
          <a:bodyPr anchor="b">
            <a:normAutofit/>
          </a:bodyPr>
          <a:lstStyle>
            <a:lvl1pPr algn="l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02246" y="8887916"/>
            <a:ext cx="14905656" cy="864096"/>
          </a:xfrm>
        </p:spPr>
        <p:txBody>
          <a:bodyPr anchor="t">
            <a:normAutofit/>
          </a:bodyPr>
          <a:lstStyle>
            <a:lvl1pPr algn="l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415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54374" y="5359524"/>
            <a:ext cx="14905656" cy="129614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654374" y="6439644"/>
            <a:ext cx="14905656" cy="864096"/>
          </a:xfrm>
        </p:spPr>
        <p:txBody>
          <a:bodyPr anchor="t">
            <a:normAutofit/>
          </a:bodyPr>
          <a:lstStyle>
            <a:lvl1pPr algn="ctr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817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1375455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519470" y="462980"/>
            <a:ext cx="6552728" cy="2808312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19470" y="3271292"/>
            <a:ext cx="6552728" cy="1584176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tx1"/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278433" y="1052966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7271285" y="8165936"/>
            <a:ext cx="6982211" cy="29183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4635565" y="11523483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6266517" y="8789800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4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2366" y="2551212"/>
            <a:ext cx="14905656" cy="2808312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582366" y="5503540"/>
            <a:ext cx="14905656" cy="1584176"/>
          </a:xfrm>
        </p:spPr>
        <p:txBody>
          <a:bodyPr anchor="t">
            <a:normAutofit/>
          </a:bodyPr>
          <a:lstStyle>
            <a:lvl1pPr algn="ctr"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587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8139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3" r:id="rId3"/>
    <p:sldLayoutId id="2147483661" r:id="rId4"/>
    <p:sldLayoutId id="2147483672" r:id="rId5"/>
    <p:sldLayoutId id="2147483684" r:id="rId6"/>
    <p:sldLayoutId id="2147483674" r:id="rId7"/>
    <p:sldLayoutId id="2147483679" r:id="rId8"/>
    <p:sldLayoutId id="2147483676" r:id="rId9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54" r:id="rId3"/>
    <p:sldLayoutId id="2147483655" r:id="rId4"/>
    <p:sldLayoutId id="2147483668" r:id="rId5"/>
    <p:sldLayoutId id="2147483656" r:id="rId6"/>
    <p:sldLayoutId id="2147483658" r:id="rId7"/>
    <p:sldLayoutId id="2147483659" r:id="rId8"/>
    <p:sldLayoutId id="2147483673" r:id="rId9"/>
    <p:sldLayoutId id="2147483677" r:id="rId10"/>
    <p:sldLayoutId id="2147483675" r:id="rId11"/>
    <p:sldLayoutId id="2147483680" r:id="rId12"/>
    <p:sldLayoutId id="2147483678" r:id="rId13"/>
    <p:sldLayoutId id="2147483669" r:id="rId14"/>
    <p:sldLayoutId id="2147483660" r:id="rId15"/>
    <p:sldLayoutId id="2147483663" r:id="rId16"/>
    <p:sldLayoutId id="2147483666" r:id="rId17"/>
    <p:sldLayoutId id="2147483670" r:id="rId18"/>
    <p:sldLayoutId id="2147483682" r:id="rId19"/>
    <p:sldLayoutId id="2147483665" r:id="rId20"/>
    <p:sldLayoutId id="2147483683" r:id="rId21"/>
    <p:sldLayoutId id="2147483671" r:id="rId22"/>
    <p:sldLayoutId id="2147483685" r:id="rId23"/>
    <p:sldLayoutId id="2147483686" r:id="rId24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wHiLWz3HmrnoyWMqtRDJNV6pODSNTAFgMT8HAf8rZcZmqUh2k_bg4MmgiAxPkU8DaJeonv3Wa8PIf-pZ4gwlZp4oCSEp5CDXa18JJBiFGTPhcFAtvkQiZRG3CS-k7H63XDX1N93qug">
            <a:extLst>
              <a:ext uri="{FF2B5EF4-FFF2-40B4-BE49-F238E27FC236}">
                <a16:creationId xmlns:a16="http://schemas.microsoft.com/office/drawing/2014/main" id="{02506200-2B89-4C51-9E2B-2FFAE7DB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390" y="895028"/>
            <a:ext cx="5326218" cy="38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scontent-cdg2-1.xx.fbcdn.net/v/t35.0-12/24740294_1837170769658881_1406558990_o.jpg?oh=c37169560c40bf307292c903bf3dede7&amp;oe=5A29D161">
            <a:extLst>
              <a:ext uri="{FF2B5EF4-FFF2-40B4-BE49-F238E27FC236}">
                <a16:creationId xmlns:a16="http://schemas.microsoft.com/office/drawing/2014/main" id="{49281D16-4CC4-4820-82EE-54B0A7EC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59" y="5647556"/>
            <a:ext cx="4937313" cy="411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2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Description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 rot="18000000">
            <a:off x="1351520" y="616353"/>
            <a:ext cx="2875625" cy="622818"/>
          </a:xfrm>
        </p:spPr>
        <p:txBody>
          <a:bodyPr/>
          <a:lstStyle/>
          <a:p>
            <a:r>
              <a:rPr lang="en-US" sz="3200" dirty="0"/>
              <a:t>SLIDE </a:t>
            </a:r>
            <a:fld id="{D97FAD88-CD89-445B-80D2-D1F46C853675}" type="slidenum">
              <a:rPr lang="en-US" sz="3200" smtClean="0"/>
              <a:pPr/>
              <a:t>10</a:t>
            </a:fld>
            <a:r>
              <a:rPr lang="en-US" sz="3200" dirty="0"/>
              <a:t>/24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en-US" sz="2800" dirty="0"/>
              <a:t>b. Fonctionnement du bracelet (2)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 &amp; See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0354E-4499-451B-90F0-079835861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612" y="4972958"/>
            <a:ext cx="16427188" cy="1080120"/>
          </a:xfrm>
        </p:spPr>
        <p:txBody>
          <a:bodyPr>
            <a:normAutofit fontScale="25000" lnSpcReduction="20000"/>
          </a:bodyPr>
          <a:lstStyle/>
          <a:p>
            <a:pPr marL="1143000" lvl="0" indent="-1143000" algn="l">
              <a:buFont typeface="Arial" panose="020B0604020202020204" pitchFamily="34" charset="0"/>
              <a:buChar char="•"/>
            </a:pPr>
            <a:r>
              <a:rPr lang="fr-FR" sz="16000" dirty="0"/>
              <a:t>Bracelet </a:t>
            </a:r>
            <a:r>
              <a:rPr lang="fr-FR" sz="16000" dirty="0">
                <a:sym typeface="Wingdings" panose="05000000000000000000" pitchFamily="2" charset="2"/>
              </a:rPr>
              <a:t></a:t>
            </a:r>
            <a:r>
              <a:rPr lang="fr-FR" sz="16000" dirty="0"/>
              <a:t> un système d’enregistrement vocal (micro) </a:t>
            </a:r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endParaRPr lang="fr-FR" sz="16000" dirty="0"/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r>
              <a:rPr lang="fr-FR" sz="16000" dirty="0"/>
              <a:t>Commande vocale </a:t>
            </a:r>
            <a:r>
              <a:rPr lang="fr-FR" sz="16000" dirty="0">
                <a:sym typeface="Wingdings" panose="05000000000000000000" pitchFamily="2" charset="2"/>
              </a:rPr>
              <a:t></a:t>
            </a:r>
            <a:r>
              <a:rPr lang="fr-FR" sz="16000" dirty="0"/>
              <a:t> système simple d’utilisation.</a:t>
            </a:r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endParaRPr lang="fr-FR" sz="16000" dirty="0"/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r>
              <a:rPr lang="fr-FR" sz="16000" dirty="0"/>
              <a:t>Pas encombrant / permet d’avoir les mains libres.</a:t>
            </a:r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endParaRPr lang="fr-FR" sz="16000" dirty="0"/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r>
              <a:rPr lang="fr-FR" sz="16000" dirty="0"/>
              <a:t>Relié par Bluetooth à une oreillette </a:t>
            </a:r>
            <a:r>
              <a:rPr lang="fr-FR" sz="16000" dirty="0">
                <a:sym typeface="Wingdings" panose="05000000000000000000" pitchFamily="2" charset="2"/>
              </a:rPr>
              <a:t></a:t>
            </a:r>
            <a:r>
              <a:rPr lang="fr-FR" sz="16000" dirty="0"/>
              <a:t>  descriptions audios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67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">
        <p:fade/>
      </p:transition>
    </mc:Choice>
    <mc:Fallback xmlns="">
      <p:transition spd="med" advTm="250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Description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200" dirty="0"/>
              <a:t>SLIDE </a:t>
            </a:r>
            <a:fld id="{D97FAD88-CD89-445B-80D2-D1F46C853675}" type="slidenum">
              <a:rPr lang="en-US" sz="3200" smtClean="0"/>
              <a:pPr/>
              <a:t>11</a:t>
            </a:fld>
            <a:r>
              <a:rPr lang="en-US" sz="3200" dirty="0"/>
              <a:t>/24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en-US" sz="2800" dirty="0"/>
              <a:t>c. </a:t>
            </a:r>
            <a:r>
              <a:rPr lang="en-US" sz="2800" dirty="0" err="1"/>
              <a:t>Enjeux</a:t>
            </a:r>
            <a:r>
              <a:rPr lang="en-US" sz="2800" dirty="0"/>
              <a:t> du </a:t>
            </a:r>
            <a:r>
              <a:rPr lang="en-US" sz="2800" dirty="0" err="1"/>
              <a:t>projet</a:t>
            </a:r>
            <a:endParaRPr lang="en-US" sz="28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 &amp; See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CE8B63B-3567-40B0-B39C-541EDAEB61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Permettre aux personnes malvoyantes d’être guidées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fr-FR" sz="4000" dirty="0">
              <a:latin typeface="Aleo-BoldItalic"/>
            </a:endParaRP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Pouvoir se déplacer de façon autonome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">
        <p:fade/>
      </p:transition>
    </mc:Choice>
    <mc:Fallback xmlns="">
      <p:transition spd="med" advTm="250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Description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200" dirty="0"/>
              <a:t>SLIDE </a:t>
            </a:r>
            <a:fld id="{D97FAD88-CD89-445B-80D2-D1F46C853675}" type="slidenum">
              <a:rPr lang="en-US" sz="3200" smtClean="0"/>
              <a:pPr/>
              <a:t>12</a:t>
            </a:fld>
            <a:r>
              <a:rPr lang="en-US" sz="3200" dirty="0"/>
              <a:t>/24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en-US" sz="2800" dirty="0"/>
              <a:t>c. Objectif du </a:t>
            </a:r>
            <a:r>
              <a:rPr lang="en-US" sz="2800" dirty="0" err="1"/>
              <a:t>projet</a:t>
            </a:r>
            <a:endParaRPr lang="en-US" sz="28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 &amp; See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0354E-4499-451B-90F0-079835861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270" y="2575545"/>
            <a:ext cx="16427188" cy="6891692"/>
          </a:xfrm>
        </p:spPr>
        <p:txBody>
          <a:bodyPr>
            <a:normAutofit fontScale="92500" lnSpcReduction="20000"/>
          </a:bodyPr>
          <a:lstStyle/>
          <a:p>
            <a:pPr marL="685800" lvl="0" indent="-685800" algn="l" fontAlgn="base">
              <a:buFont typeface="Arial" panose="020B0604020202020204" pitchFamily="34" charset="0"/>
              <a:buChar char="•"/>
            </a:pPr>
            <a:r>
              <a:rPr lang="fr-FR" sz="4300" dirty="0"/>
              <a:t>Avertir des dangers et des directions à suivre</a:t>
            </a:r>
          </a:p>
          <a:p>
            <a:pPr marL="685800" lvl="0" indent="-685800" algn="l" fontAlgn="base">
              <a:buFont typeface="Arial" panose="020B0604020202020204" pitchFamily="34" charset="0"/>
              <a:buChar char="•"/>
            </a:pPr>
            <a:endParaRPr lang="fr-FR" sz="4300" dirty="0"/>
          </a:p>
          <a:p>
            <a:pPr marL="685800" lvl="0" indent="-685800" algn="l" fontAlgn="base">
              <a:buFont typeface="Arial" panose="020B0604020202020204" pitchFamily="34" charset="0"/>
              <a:buChar char="•"/>
            </a:pPr>
            <a:r>
              <a:rPr lang="fr-FR" sz="4300" dirty="0"/>
              <a:t>Être discret et confortable </a:t>
            </a:r>
          </a:p>
          <a:p>
            <a:pPr marL="685800" lvl="0" indent="-685800" algn="l" fontAlgn="base">
              <a:buFont typeface="Arial" panose="020B0604020202020204" pitchFamily="34" charset="0"/>
              <a:buChar char="•"/>
            </a:pPr>
            <a:endParaRPr lang="fr-FR" sz="4300" dirty="0"/>
          </a:p>
          <a:p>
            <a:pPr marL="685800" lvl="0" indent="-685800" algn="l" fontAlgn="base">
              <a:buFont typeface="Arial" panose="020B0604020202020204" pitchFamily="34" charset="0"/>
              <a:buChar char="•"/>
            </a:pPr>
            <a:r>
              <a:rPr lang="fr-FR" sz="4300" dirty="0"/>
              <a:t>Être simple d’utilisation : commande vocale</a:t>
            </a:r>
          </a:p>
          <a:p>
            <a:pPr marL="685800" lvl="0" indent="-685800" algn="l" fontAlgn="base">
              <a:buFont typeface="Arial" panose="020B0604020202020204" pitchFamily="34" charset="0"/>
              <a:buChar char="•"/>
            </a:pPr>
            <a:endParaRPr lang="fr-FR" sz="4300" dirty="0"/>
          </a:p>
          <a:p>
            <a:pPr marL="685800" lvl="0" indent="-685800" algn="l" fontAlgn="base">
              <a:buFont typeface="Arial" panose="020B0604020202020204" pitchFamily="34" charset="0"/>
              <a:buChar char="•"/>
            </a:pPr>
            <a:r>
              <a:rPr lang="fr-FR" sz="4300" dirty="0"/>
              <a:t>Développer le côté sécurisant avec ce projet</a:t>
            </a:r>
            <a:endParaRPr lang="fr-FR" sz="4300" i="1" dirty="0"/>
          </a:p>
          <a:p>
            <a:pPr marL="685800" lvl="0" indent="-685800" algn="l" fontAlgn="base">
              <a:buFont typeface="Arial" panose="020B0604020202020204" pitchFamily="34" charset="0"/>
              <a:buChar char="•"/>
            </a:pPr>
            <a:endParaRPr lang="fr-FR" sz="4300" i="1" dirty="0"/>
          </a:p>
          <a:p>
            <a:pPr marL="685800" lvl="0" indent="-685800" algn="l" fontAlgn="base">
              <a:buFont typeface="Arial" panose="020B0604020202020204" pitchFamily="34" charset="0"/>
              <a:buChar char="•"/>
            </a:pPr>
            <a:r>
              <a:rPr lang="fr-FR" sz="4300" dirty="0"/>
              <a:t>Réunir les avis et les opinions</a:t>
            </a:r>
          </a:p>
          <a:p>
            <a:pPr marL="685800" lvl="0" indent="-685800" algn="l" fontAlgn="base">
              <a:buFont typeface="Arial" panose="020B0604020202020204" pitchFamily="34" charset="0"/>
              <a:buChar char="•"/>
            </a:pPr>
            <a:endParaRPr lang="fr-FR" sz="4300" dirty="0"/>
          </a:p>
          <a:p>
            <a:pPr marL="685800" lvl="0" indent="-685800" algn="l" fontAlgn="base">
              <a:buFont typeface="Arial" panose="020B0604020202020204" pitchFamily="34" charset="0"/>
              <a:buChar char="•"/>
            </a:pPr>
            <a:r>
              <a:rPr lang="fr-FR" sz="4300" dirty="0"/>
              <a:t>Guider les personnes malvoyantes : GPS, assistance de guidage, capteurs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3131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">
        <p:fade/>
      </p:transition>
    </mc:Choice>
    <mc:Fallback xmlns="">
      <p:transition spd="med" advTm="2508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Montserrat"/>
              <a:buNone/>
            </a:pPr>
            <a:r>
              <a:rPr lang="fr-FR" sz="6000" i="0" u="none" strike="noStrike" cap="none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II. Description de notre projet</a:t>
            </a:r>
          </a:p>
        </p:txBody>
      </p:sp>
      <p:sp>
        <p:nvSpPr>
          <p:cNvPr id="614" name="Shape 614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lvl="0"/>
            <a:r>
              <a:rPr lang="fr-FR" sz="2800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fr-FR" sz="280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pPr lvl="0"/>
              <a:t>13</a:t>
            </a:fld>
            <a:r>
              <a:rPr lang="en-US" sz="2800" dirty="0"/>
              <a:t>/24</a:t>
            </a:r>
            <a:endParaRPr lang="fr-FR" sz="2800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00" cy="534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816376" marR="0" lvl="1" indent="-152400" algn="l" rtl="0">
              <a:spcBef>
                <a:spcPts val="0"/>
              </a:spcBef>
              <a:buClr>
                <a:srgbClr val="909090"/>
              </a:buClr>
              <a:buSzPts val="2400"/>
              <a:buFont typeface="Arial"/>
              <a:buNone/>
            </a:pPr>
            <a:r>
              <a:rPr lang="fr-FR" sz="2800" dirty="0"/>
              <a:t>d</a:t>
            </a:r>
            <a:r>
              <a:rPr lang="fr-FR" sz="2800" b="0" i="0" u="none" strike="noStrike" cap="none" dirty="0">
                <a:solidFill>
                  <a:srgbClr val="909090"/>
                </a:solidFill>
                <a:ea typeface="Arial"/>
                <a:cs typeface="Arial"/>
                <a:sym typeface="Arial"/>
              </a:rPr>
              <a:t>. </a:t>
            </a:r>
            <a:r>
              <a:rPr lang="fr-FR" sz="2800" dirty="0"/>
              <a:t>Description du matériel (1)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 &amp; See</a:t>
            </a:r>
          </a:p>
        </p:txBody>
      </p:sp>
      <p:pic>
        <p:nvPicPr>
          <p:cNvPr id="617" name="Shape 617" descr="https://lh3.googleusercontent.com/6lBT7SsH32QU-6XqLDX92XuUjGPvILI8-VPYY1eMwZ_P-MB_j1nEl-uuVBBYkUsEo1tdZfNKbIkJUfIMA_gfdDYiwGtb0kn80rivNcSR_XcECp_Z2cHz45Z58WLv8LP6EPEHap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450" y="3273425"/>
            <a:ext cx="13681500" cy="6536089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Shape 618"/>
          <p:cNvSpPr txBox="1"/>
          <p:nvPr/>
        </p:nvSpPr>
        <p:spPr>
          <a:xfrm>
            <a:off x="708575" y="2433713"/>
            <a:ext cx="7899000" cy="73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4000" u="sng" dirty="0">
                <a:latin typeface="Aleo-BoldItalic"/>
              </a:rPr>
              <a:t>Design du bracelet </a:t>
            </a:r>
            <a:r>
              <a:rPr lang="fr-FR" sz="3600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7457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Montserrat"/>
              <a:buNone/>
            </a:pPr>
            <a:r>
              <a:rPr lang="fr-FR" sz="6000" i="0" u="none" strike="noStrike" cap="none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II. Description de notre projet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lvl="0"/>
            <a:r>
              <a:rPr lang="fr-FR" sz="2800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fr-FR" sz="280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pPr lvl="0"/>
              <a:t>14</a:t>
            </a:fld>
            <a:r>
              <a:rPr lang="en-US" sz="2800" dirty="0"/>
              <a:t>/24</a:t>
            </a:r>
            <a:endParaRPr lang="fr-FR" sz="2800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00" cy="534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816376" marR="0" lvl="1" indent="-152400" algn="l" rtl="0">
              <a:spcBef>
                <a:spcPts val="0"/>
              </a:spcBef>
              <a:buClr>
                <a:srgbClr val="909090"/>
              </a:buClr>
              <a:buSzPts val="2400"/>
              <a:buFont typeface="Arial"/>
              <a:buNone/>
            </a:pPr>
            <a:r>
              <a:rPr lang="fr-FR" sz="2800" dirty="0"/>
              <a:t>d</a:t>
            </a:r>
            <a:r>
              <a:rPr lang="fr-FR" sz="2800" b="0" i="0" u="none" strike="noStrike" cap="none" dirty="0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fr-FR" sz="2800" dirty="0"/>
              <a:t>Description du matériel (2)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r>
              <a:rPr lang="fr-FR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7" name="Shape 6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00" y="4783278"/>
            <a:ext cx="16081400" cy="30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Shape 628"/>
          <p:cNvSpPr txBox="1"/>
          <p:nvPr/>
        </p:nvSpPr>
        <p:spPr>
          <a:xfrm>
            <a:off x="708575" y="2433713"/>
            <a:ext cx="7899000" cy="73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-FR" sz="4000" u="sng" dirty="0">
                <a:latin typeface="Aleo-BoldItalic"/>
              </a:rPr>
              <a:t>Zoom sur la partie électronique </a:t>
            </a:r>
            <a:r>
              <a:rPr lang="fr-FR" sz="3600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408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Montserrat"/>
              <a:buNone/>
            </a:pPr>
            <a:r>
              <a:rPr lang="fr-FR" sz="6000" i="0" u="none" strike="noStrike" cap="none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II. Description de notre projet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lvl="0"/>
            <a:r>
              <a:rPr lang="fr-FR" sz="2800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fr-FR" sz="280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pPr lvl="0"/>
              <a:t>15</a:t>
            </a:fld>
            <a:r>
              <a:rPr lang="en-US" sz="2800" dirty="0"/>
              <a:t>/24</a:t>
            </a:r>
            <a:endParaRPr lang="fr-FR" sz="2800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Shape 635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00" cy="534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816376" marR="0" lvl="1" indent="-152400" algn="l" rtl="0">
              <a:spcBef>
                <a:spcPts val="0"/>
              </a:spcBef>
              <a:buClr>
                <a:srgbClr val="909090"/>
              </a:buClr>
              <a:buSzPts val="2400"/>
              <a:buFont typeface="Arial"/>
              <a:buNone/>
            </a:pPr>
            <a:r>
              <a:rPr lang="fr-FR" sz="2800" dirty="0"/>
              <a:t>d</a:t>
            </a:r>
            <a:r>
              <a:rPr lang="fr-FR" sz="2800" b="0" i="0" u="none" strike="noStrike" cap="none" dirty="0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fr-FR" sz="2800" dirty="0"/>
              <a:t>Description du matériel (3)</a:t>
            </a:r>
          </a:p>
        </p:txBody>
      </p:sp>
      <p:sp>
        <p:nvSpPr>
          <p:cNvPr id="636" name="Shape 636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r>
              <a:rPr lang="fr-FR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708575" y="2433713"/>
            <a:ext cx="7899000" cy="73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-FR" sz="4000" u="sng" dirty="0">
                <a:latin typeface="Aleo-BoldItalic"/>
              </a:rPr>
              <a:t>Zoom sur la partie électronique </a:t>
            </a:r>
            <a:r>
              <a:rPr lang="fr-FR" sz="3600" u="sng" dirty="0"/>
              <a:t>:</a:t>
            </a:r>
          </a:p>
        </p:txBody>
      </p:sp>
      <p:pic>
        <p:nvPicPr>
          <p:cNvPr id="638" name="Shape 638" descr="https://lh4.googleusercontent.com/5MDIHABLP4AR5DhBJhU-6zO4BGXq6yoK9h6qSEZoKblFsyZfCFG7jXL-Y0cXk8Iwg7VsIhsdGQeXvmiBan27c-gWOXWxN7MeSpJI2zm-qWv3LhmcvtHE1_exxcTbcuZIGXOJiq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975" y="3168425"/>
            <a:ext cx="11946450" cy="35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Shape 6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357" y="6715565"/>
            <a:ext cx="8403698" cy="352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11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ctrTitle"/>
          </p:nvPr>
        </p:nvSpPr>
        <p:spPr>
          <a:xfrm>
            <a:off x="5614814" y="1615108"/>
            <a:ext cx="10148100" cy="44262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609600" algn="l" rtl="0">
              <a:lnSpc>
                <a:spcPct val="93750"/>
              </a:lnSpc>
              <a:spcBef>
                <a:spcPts val="0"/>
              </a:spcBef>
              <a:buClr>
                <a:schemeClr val="accent1"/>
              </a:buClr>
              <a:buSzPts val="9600"/>
              <a:buFont typeface="Montserrat"/>
              <a:buNone/>
            </a:pPr>
            <a:r>
              <a:rPr lang="fr-FR" dirty="0">
                <a:solidFill>
                  <a:schemeClr val="accent1"/>
                </a:solidFill>
                <a:latin typeface="Aleo-BoldItalic"/>
              </a:rPr>
              <a:t>III. Événement et parties prenantes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subTitle" idx="1"/>
          </p:nvPr>
        </p:nvSpPr>
        <p:spPr>
          <a:xfrm>
            <a:off x="5614825" y="6439650"/>
            <a:ext cx="10148100" cy="1584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marR="0" lvl="0" indent="-457200" algn="l" rtl="0">
              <a:lnSpc>
                <a:spcPct val="83333"/>
              </a:lnSpc>
              <a:spcBef>
                <a:spcPts val="720"/>
              </a:spcBef>
              <a:spcAft>
                <a:spcPts val="0"/>
              </a:spcAft>
              <a:buSzPts val="3600"/>
              <a:buAutoNum type="alphaLcPeriod"/>
            </a:pPr>
            <a:r>
              <a:rPr lang="fr-FR" dirty="0">
                <a:latin typeface="Aleo-BoldItalic"/>
              </a:rPr>
              <a:t>Course</a:t>
            </a:r>
          </a:p>
          <a:p>
            <a:pPr marL="457200" marR="0" lvl="0" indent="-457200" algn="l" rtl="0">
              <a:lnSpc>
                <a:spcPct val="83333"/>
              </a:lnSpc>
              <a:spcBef>
                <a:spcPts val="0"/>
              </a:spcBef>
              <a:buSzPts val="3600"/>
              <a:buAutoNum type="alphaLcPeriod"/>
            </a:pPr>
            <a:r>
              <a:rPr lang="fr-FR" dirty="0">
                <a:latin typeface="Aleo-BoldItalic"/>
              </a:rPr>
              <a:t> Parties prenantes</a:t>
            </a:r>
          </a:p>
        </p:txBody>
      </p:sp>
      <p:sp>
        <p:nvSpPr>
          <p:cNvPr id="5" name="Shape 626">
            <a:extLst>
              <a:ext uri="{FF2B5EF4-FFF2-40B4-BE49-F238E27FC236}">
                <a16:creationId xmlns:a16="http://schemas.microsoft.com/office/drawing/2014/main" id="{A2E9A8D5-6C09-4E26-A9FD-B6A924162C17}"/>
              </a:ext>
            </a:extLst>
          </p:cNvPr>
          <p:cNvSpPr txBox="1">
            <a:spLocks/>
          </p:cNvSpPr>
          <p:nvPr/>
        </p:nvSpPr>
        <p:spPr>
          <a:xfrm rot="-3599998">
            <a:off x="14125410" y="6957945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 &amp; 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41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4200775" y="228275"/>
            <a:ext cx="14061300" cy="9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-FR" sz="5400" dirty="0">
                <a:ea typeface="Montserrat"/>
                <a:cs typeface="Montserrat"/>
                <a:sym typeface="Montserrat"/>
              </a:rPr>
              <a:t>III. </a:t>
            </a:r>
            <a:r>
              <a:rPr lang="fr-FR" sz="54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Événement associé et parties prenantes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</p:spPr>
        <p:txBody>
          <a:bodyPr wrap="square" lIns="163275" tIns="81625" rIns="163275" bIns="81625" anchor="ctr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fr-FR" sz="2800" dirty="0"/>
              <a:t>SLIDE </a:t>
            </a:r>
            <a:fld id="{00000000-1234-1234-1234-123412341234}" type="slidenum">
              <a:rPr lang="fr-FR" sz="2800" smtClean="0"/>
              <a:pPr lvl="0">
                <a:buClr>
                  <a:srgbClr val="000000"/>
                </a:buClr>
              </a:pPr>
              <a:t>17</a:t>
            </a:fld>
            <a:r>
              <a:rPr lang="en-US" sz="2800" dirty="0"/>
              <a:t>/24</a:t>
            </a:r>
            <a:endParaRPr lang="fr-FR" sz="2800" dirty="0"/>
          </a:p>
        </p:txBody>
      </p:sp>
      <p:sp>
        <p:nvSpPr>
          <p:cNvPr id="653" name="Shape 653"/>
          <p:cNvSpPr txBox="1">
            <a:spLocks noGrp="1"/>
          </p:cNvSpPr>
          <p:nvPr>
            <p:ph type="subTitle" idx="1"/>
          </p:nvPr>
        </p:nvSpPr>
        <p:spPr>
          <a:xfrm>
            <a:off x="4200775" y="1090872"/>
            <a:ext cx="13681500" cy="53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-FR" dirty="0">
                <a:latin typeface="+mn-lt"/>
              </a:rPr>
              <a:t>           a. Course et déroulement</a:t>
            </a:r>
          </a:p>
        </p:txBody>
      </p:sp>
      <p:pic>
        <p:nvPicPr>
          <p:cNvPr id="654" name="Shape 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00" y="2481105"/>
            <a:ext cx="5416176" cy="765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Shape 6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3176" y="2481097"/>
            <a:ext cx="34290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 txBox="1">
            <a:spLocks noGrp="1"/>
          </p:cNvSpPr>
          <p:nvPr>
            <p:ph type="body" idx="3"/>
          </p:nvPr>
        </p:nvSpPr>
        <p:spPr>
          <a:xfrm>
            <a:off x="6298175" y="2589075"/>
            <a:ext cx="11135400" cy="720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fr-FR" sz="4000" dirty="0">
                <a:solidFill>
                  <a:srgbClr val="000000"/>
                </a:solidFill>
                <a:latin typeface="Aleo-BoldItalic"/>
              </a:rPr>
              <a:t>Course ouverte à</a:t>
            </a:r>
            <a:r>
              <a:rPr lang="fr-FR" sz="4000" b="1" dirty="0">
                <a:solidFill>
                  <a:srgbClr val="000000"/>
                </a:solidFill>
                <a:latin typeface="Aleo-BoldItalic"/>
              </a:rPr>
              <a:t> tout public</a:t>
            </a:r>
          </a:p>
          <a:p>
            <a:pPr marL="914400" lvl="1" indent="-457200" algn="just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600"/>
              <a:buChar char="○"/>
            </a:pPr>
            <a:r>
              <a:rPr lang="fr-FR" sz="4000" dirty="0">
                <a:solidFill>
                  <a:srgbClr val="000000"/>
                </a:solidFill>
                <a:latin typeface="Aleo-BoldItalic"/>
              </a:rPr>
              <a:t>Matériel mis à disposition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4000" b="1" dirty="0">
              <a:solidFill>
                <a:srgbClr val="000000"/>
              </a:solidFill>
              <a:latin typeface="Aleo-BoldItalic"/>
            </a:endParaRPr>
          </a:p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fr-FR" sz="4000" b="1" dirty="0">
                <a:solidFill>
                  <a:srgbClr val="000000"/>
                </a:solidFill>
                <a:latin typeface="Aleo-BoldItalic"/>
              </a:rPr>
              <a:t>Communication :</a:t>
            </a:r>
          </a:p>
          <a:p>
            <a:pPr marL="914400" lvl="1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fr-FR" sz="4000" dirty="0">
                <a:solidFill>
                  <a:srgbClr val="000000"/>
                </a:solidFill>
                <a:latin typeface="Aleo-BoldItalic"/>
              </a:rPr>
              <a:t>Flyers / affiches</a:t>
            </a:r>
          </a:p>
          <a:p>
            <a:pPr marL="914400" lvl="1" indent="-457200" algn="just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600"/>
              <a:buChar char="○"/>
            </a:pPr>
            <a:r>
              <a:rPr lang="fr-FR" sz="4000" dirty="0">
                <a:solidFill>
                  <a:srgbClr val="000000"/>
                </a:solidFill>
                <a:latin typeface="Aleo-BoldItalic"/>
              </a:rPr>
              <a:t>Publicité dans le 20 minutes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4000" dirty="0">
              <a:solidFill>
                <a:srgbClr val="000000"/>
              </a:solidFill>
              <a:latin typeface="Aleo-BoldItalic"/>
            </a:endParaRPr>
          </a:p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fr-FR" sz="4000" b="1" dirty="0">
                <a:solidFill>
                  <a:srgbClr val="000000"/>
                </a:solidFill>
                <a:latin typeface="Aleo-BoldItalic"/>
              </a:rPr>
              <a:t>Financement :</a:t>
            </a:r>
          </a:p>
          <a:p>
            <a:pPr marL="914400" lvl="1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fr-FR" sz="4000" dirty="0">
                <a:solidFill>
                  <a:srgbClr val="000000"/>
                </a:solidFill>
                <a:latin typeface="Aleo-BoldItalic"/>
              </a:rPr>
              <a:t>Partenaire : Sous-traitant (Samsung)</a:t>
            </a:r>
          </a:p>
          <a:p>
            <a:pPr marL="914400" lvl="1" indent="-457200" algn="just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600"/>
              <a:buChar char="○"/>
            </a:pPr>
            <a:r>
              <a:rPr lang="fr-FR" sz="4000" dirty="0">
                <a:solidFill>
                  <a:srgbClr val="000000"/>
                </a:solidFill>
                <a:latin typeface="Aleo-BoldItalic"/>
              </a:rPr>
              <a:t>Sponsors : Associations et entreprises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57" name="Shape 657"/>
          <p:cNvCxnSpPr>
            <a:cxnSpLocks/>
          </p:cNvCxnSpPr>
          <p:nvPr/>
        </p:nvCxnSpPr>
        <p:spPr>
          <a:xfrm flipV="1">
            <a:off x="12680177" y="3609474"/>
            <a:ext cx="1548300" cy="2284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" name="Shape 626">
            <a:extLst>
              <a:ext uri="{FF2B5EF4-FFF2-40B4-BE49-F238E27FC236}">
                <a16:creationId xmlns:a16="http://schemas.microsoft.com/office/drawing/2014/main" id="{F74A16D3-A9EB-4BE0-85E1-F8B79B9926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r>
              <a:rPr lang="fr-FR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86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</p:spPr>
        <p:txBody>
          <a:bodyPr wrap="square" lIns="163275" tIns="81625" rIns="163275" bIns="81625" anchor="ctr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fr-FR" sz="3200" dirty="0"/>
              <a:t>SLIDE </a:t>
            </a:r>
            <a:fld id="{00000000-1234-1234-1234-123412341234}" type="slidenum">
              <a:rPr lang="fr-FR" sz="3200" smtClean="0"/>
              <a:pPr lvl="0">
                <a:buClr>
                  <a:srgbClr val="000000"/>
                </a:buClr>
              </a:pPr>
              <a:t>18</a:t>
            </a:fld>
            <a:r>
              <a:rPr lang="en-US" sz="3200" dirty="0"/>
              <a:t>/24</a:t>
            </a:r>
            <a:endParaRPr lang="fr-FR" sz="3200" dirty="0"/>
          </a:p>
        </p:txBody>
      </p:sp>
      <p:sp>
        <p:nvSpPr>
          <p:cNvPr id="664" name="Shape 664"/>
          <p:cNvSpPr txBox="1">
            <a:spLocks noGrp="1"/>
          </p:cNvSpPr>
          <p:nvPr>
            <p:ph type="body" idx="3"/>
          </p:nvPr>
        </p:nvSpPr>
        <p:spPr>
          <a:xfrm>
            <a:off x="1015675" y="2589071"/>
            <a:ext cx="16417800" cy="720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4000" b="1" dirty="0">
              <a:solidFill>
                <a:srgbClr val="000000"/>
              </a:solidFill>
              <a:latin typeface="Aleo-BoldItalic"/>
            </a:endParaRPr>
          </a:p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600"/>
              <a:buChar char="●"/>
            </a:pPr>
            <a:r>
              <a:rPr lang="fr-FR" sz="4000" b="1" dirty="0">
                <a:solidFill>
                  <a:srgbClr val="000000"/>
                </a:solidFill>
                <a:latin typeface="Aleo-BoldItalic"/>
              </a:rPr>
              <a:t>L’équipe-projet :</a:t>
            </a:r>
            <a:r>
              <a:rPr lang="fr-FR" sz="4000" dirty="0">
                <a:solidFill>
                  <a:srgbClr val="000000"/>
                </a:solidFill>
                <a:latin typeface="Aleo-BoldItalic"/>
              </a:rPr>
              <a:t> trouver le sujet et le créer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4000" dirty="0">
              <a:solidFill>
                <a:srgbClr val="000000"/>
              </a:solidFill>
              <a:latin typeface="Aleo-BoldItalic"/>
            </a:endParaRPr>
          </a:p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600"/>
              <a:buChar char="●"/>
            </a:pPr>
            <a:r>
              <a:rPr lang="fr-FR" sz="4000" b="1" dirty="0">
                <a:solidFill>
                  <a:srgbClr val="000000"/>
                </a:solidFill>
                <a:latin typeface="Aleo-BoldItalic"/>
              </a:rPr>
              <a:t>La hiérarchie :</a:t>
            </a:r>
            <a:r>
              <a:rPr lang="fr-FR" sz="4000" dirty="0">
                <a:solidFill>
                  <a:srgbClr val="000000"/>
                </a:solidFill>
                <a:latin typeface="Aleo-BoldItalic"/>
              </a:rPr>
              <a:t> guider l’équipe-projet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4000" dirty="0">
              <a:solidFill>
                <a:srgbClr val="000000"/>
              </a:solidFill>
              <a:latin typeface="Aleo-BoldItalic"/>
            </a:endParaRPr>
          </a:p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600"/>
              <a:buChar char="●"/>
            </a:pPr>
            <a:r>
              <a:rPr lang="fr-FR" sz="4000" b="1" dirty="0">
                <a:solidFill>
                  <a:srgbClr val="000000"/>
                </a:solidFill>
                <a:latin typeface="Aleo-BoldItalic"/>
              </a:rPr>
              <a:t>Les clients :</a:t>
            </a:r>
            <a:r>
              <a:rPr lang="fr-FR" sz="4000" dirty="0">
                <a:solidFill>
                  <a:srgbClr val="000000"/>
                </a:solidFill>
                <a:latin typeface="Aleo-BoldItalic"/>
              </a:rPr>
              <a:t> notre produit est vendu directement aux commerces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4000" dirty="0">
                <a:solidFill>
                  <a:srgbClr val="000000"/>
                </a:solidFill>
                <a:latin typeface="Aleo-BoldItalic"/>
              </a:rPr>
              <a:t> </a:t>
            </a:r>
          </a:p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600"/>
              <a:buChar char="●"/>
            </a:pPr>
            <a:r>
              <a:rPr lang="fr-FR" sz="4000" b="1" dirty="0">
                <a:solidFill>
                  <a:srgbClr val="000000"/>
                </a:solidFill>
                <a:latin typeface="Aleo-BoldItalic"/>
              </a:rPr>
              <a:t>Les utilisateurs :</a:t>
            </a:r>
            <a:r>
              <a:rPr lang="fr-FR" sz="4000" dirty="0">
                <a:solidFill>
                  <a:srgbClr val="000000"/>
                </a:solidFill>
                <a:latin typeface="Aleo-BoldItalic"/>
              </a:rPr>
              <a:t> destinataires finaux de notre produit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3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5" name="Shape 665"/>
          <p:cNvSpPr txBox="1">
            <a:spLocks noGrp="1"/>
          </p:cNvSpPr>
          <p:nvPr>
            <p:ph type="title"/>
          </p:nvPr>
        </p:nvSpPr>
        <p:spPr>
          <a:xfrm>
            <a:off x="4200775" y="228275"/>
            <a:ext cx="14061300" cy="9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-FR" sz="5400" dirty="0">
                <a:ea typeface="Montserrat"/>
                <a:cs typeface="Montserrat"/>
                <a:sym typeface="Montserrat"/>
              </a:rPr>
              <a:t>III. </a:t>
            </a:r>
            <a:r>
              <a:rPr lang="fr-FR" sz="54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Événement associé et parties prenantes</a:t>
            </a:r>
          </a:p>
        </p:txBody>
      </p:sp>
      <p:sp>
        <p:nvSpPr>
          <p:cNvPr id="666" name="Shape 666"/>
          <p:cNvSpPr txBox="1">
            <a:spLocks noGrp="1"/>
          </p:cNvSpPr>
          <p:nvPr>
            <p:ph type="subTitle" idx="1"/>
          </p:nvPr>
        </p:nvSpPr>
        <p:spPr>
          <a:xfrm>
            <a:off x="4390678" y="1084072"/>
            <a:ext cx="13681500" cy="53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-FR" dirty="0">
                <a:latin typeface="+mn-lt"/>
              </a:rPr>
              <a:t>          b. Parties prenantes (1)</a:t>
            </a:r>
          </a:p>
        </p:txBody>
      </p:sp>
      <p:sp>
        <p:nvSpPr>
          <p:cNvPr id="6" name="Shape 626">
            <a:extLst>
              <a:ext uri="{FF2B5EF4-FFF2-40B4-BE49-F238E27FC236}">
                <a16:creationId xmlns:a16="http://schemas.microsoft.com/office/drawing/2014/main" id="{D7930CC0-C09E-44C1-975E-06BF8B228E2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r>
              <a:rPr lang="fr-FR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91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xfrm>
            <a:off x="4232253" y="731622"/>
            <a:ext cx="13998600" cy="9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5400" dirty="0">
                <a:ea typeface="Montserrat"/>
                <a:cs typeface="Montserrat"/>
                <a:sym typeface="Montserrat"/>
              </a:rPr>
              <a:t>III. </a:t>
            </a:r>
            <a:r>
              <a:rPr lang="fr-FR" sz="54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Événement associé et parties prenantes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3" name="Shape 673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</p:spPr>
        <p:txBody>
          <a:bodyPr wrap="square" lIns="163275" tIns="81625" rIns="163275" bIns="81625" anchor="ctr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fr-FR" sz="3200" dirty="0"/>
              <a:t>SLIDE </a:t>
            </a:r>
            <a:fld id="{00000000-1234-1234-1234-123412341234}" type="slidenum">
              <a:rPr lang="fr-FR" sz="3200" smtClean="0"/>
              <a:pPr lvl="0">
                <a:buClr>
                  <a:srgbClr val="000000"/>
                </a:buClr>
              </a:pPr>
              <a:t>19</a:t>
            </a:fld>
            <a:r>
              <a:rPr lang="en-US" sz="3200" dirty="0"/>
              <a:t>/24</a:t>
            </a:r>
            <a:endParaRPr lang="fr-FR" sz="3200" dirty="0"/>
          </a:p>
        </p:txBody>
      </p:sp>
      <p:sp>
        <p:nvSpPr>
          <p:cNvPr id="674" name="Shape 674"/>
          <p:cNvSpPr txBox="1">
            <a:spLocks noGrp="1"/>
          </p:cNvSpPr>
          <p:nvPr>
            <p:ph type="subTitle" idx="1"/>
          </p:nvPr>
        </p:nvSpPr>
        <p:spPr>
          <a:xfrm>
            <a:off x="4390803" y="1225122"/>
            <a:ext cx="13681500" cy="53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dirty="0">
                <a:latin typeface="+mn-lt"/>
              </a:rPr>
              <a:t>           b. Parties prenantes (2)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3"/>
          </p:nvPr>
        </p:nvSpPr>
        <p:spPr>
          <a:xfrm>
            <a:off x="1015675" y="3096024"/>
            <a:ext cx="16417800" cy="526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600"/>
              <a:buFontTx/>
              <a:buChar char="●"/>
            </a:pPr>
            <a:r>
              <a:rPr lang="fr-FR" sz="4000" b="1" dirty="0">
                <a:solidFill>
                  <a:srgbClr val="000000"/>
                </a:solidFill>
                <a:latin typeface="Aleo-BoldItalic"/>
              </a:rPr>
              <a:t>Usine de production :</a:t>
            </a:r>
            <a:r>
              <a:rPr lang="fr-FR" sz="4000" dirty="0">
                <a:solidFill>
                  <a:srgbClr val="000000"/>
                </a:solidFill>
                <a:latin typeface="Aleo-BoldItalic"/>
              </a:rPr>
              <a:t> assemblage et production du produit</a:t>
            </a:r>
            <a:endParaRPr lang="fr-FR" sz="4000" b="1" dirty="0">
              <a:solidFill>
                <a:srgbClr val="000000"/>
              </a:solidFill>
              <a:latin typeface="Aleo-BoldItalic"/>
            </a:endParaRPr>
          </a:p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600"/>
              <a:buChar char="●"/>
            </a:pPr>
            <a:endParaRPr lang="fr-FR" sz="4000" b="1" dirty="0">
              <a:solidFill>
                <a:srgbClr val="000000"/>
              </a:solidFill>
              <a:latin typeface="Aleo-BoldItalic"/>
            </a:endParaRPr>
          </a:p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600"/>
              <a:buChar char="●"/>
            </a:pPr>
            <a:r>
              <a:rPr lang="fr-FR" sz="4000" b="1" dirty="0">
                <a:solidFill>
                  <a:srgbClr val="000000"/>
                </a:solidFill>
                <a:latin typeface="Aleo-BoldItalic"/>
              </a:rPr>
              <a:t>L’entreprise Gore : </a:t>
            </a:r>
            <a:r>
              <a:rPr lang="fr-FR" sz="4000" dirty="0">
                <a:solidFill>
                  <a:srgbClr val="000000"/>
                </a:solidFill>
                <a:latin typeface="Aleo-BoldItalic"/>
              </a:rPr>
              <a:t>pour le matériau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4000" dirty="0">
              <a:solidFill>
                <a:srgbClr val="000000"/>
              </a:solidFill>
              <a:latin typeface="Aleo-BoldItalic"/>
            </a:endParaRPr>
          </a:p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600"/>
              <a:buChar char="●"/>
            </a:pPr>
            <a:r>
              <a:rPr lang="fr-FR" sz="4000" b="1" dirty="0">
                <a:solidFill>
                  <a:srgbClr val="000000"/>
                </a:solidFill>
                <a:latin typeface="Aleo-BoldItalic"/>
              </a:rPr>
              <a:t>Les autres entreprises</a:t>
            </a:r>
            <a:r>
              <a:rPr lang="fr-FR" sz="4000" dirty="0">
                <a:solidFill>
                  <a:srgbClr val="000000"/>
                </a:solidFill>
                <a:latin typeface="Aleo-BoldItalic"/>
              </a:rPr>
              <a:t> pour les capteurs, le GPS,...</a:t>
            </a:r>
          </a:p>
        </p:txBody>
      </p:sp>
      <p:sp>
        <p:nvSpPr>
          <p:cNvPr id="6" name="Shape 626">
            <a:extLst>
              <a:ext uri="{FF2B5EF4-FFF2-40B4-BE49-F238E27FC236}">
                <a16:creationId xmlns:a16="http://schemas.microsoft.com/office/drawing/2014/main" id="{40EC001B-987D-4C6B-AA44-5D3A3CD24C9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r>
              <a:rPr lang="fr-FR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7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2</a:t>
            </a:fld>
            <a:r>
              <a:rPr lang="en-US" dirty="0"/>
              <a:t>/24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 &amp; See</a:t>
            </a:r>
          </a:p>
        </p:txBody>
      </p:sp>
      <p:sp>
        <p:nvSpPr>
          <p:cNvPr id="10" name="円/楕円 9"/>
          <p:cNvSpPr/>
          <p:nvPr/>
        </p:nvSpPr>
        <p:spPr>
          <a:xfrm>
            <a:off x="1078310" y="4037122"/>
            <a:ext cx="1728192" cy="17281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Aleo-Bold" pitchFamily="34" charset="0"/>
              </a:rPr>
              <a:t>I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5690212" y="3137315"/>
            <a:ext cx="1728192" cy="1728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Aleo-Bold" pitchFamily="34" charset="0"/>
              </a:rPr>
              <a:t>II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14400000" y="3748822"/>
            <a:ext cx="1728192" cy="1728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Aleo-Bold" pitchFamily="34" charset="0"/>
              </a:rPr>
              <a:t>IV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10302114" y="4603289"/>
            <a:ext cx="1728192" cy="17281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Aleo-Bold" pitchFamily="34" charset="0"/>
              </a:rPr>
              <a:t>III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78310" y="5833185"/>
            <a:ext cx="3522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latin typeface="+mj-lt"/>
              </a:rPr>
              <a:t>Introduction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50078" y="4845302"/>
            <a:ext cx="352224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fr-FR" sz="2400" dirty="0">
                <a:latin typeface="+mj-lt"/>
              </a:rPr>
              <a:t>Présentation de notre projet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470314" y="6319529"/>
            <a:ext cx="352224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fr-FR" sz="2400" dirty="0">
                <a:latin typeface="+mj-lt"/>
              </a:rPr>
              <a:t>Évènement associé et parties prenantes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4528309" y="5548422"/>
            <a:ext cx="3522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29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47">
        <p:fade/>
      </p:transition>
    </mc:Choice>
    <mc:Fallback xmlns="">
      <p:transition spd="med" advTm="6847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ctrTitle"/>
          </p:nvPr>
        </p:nvSpPr>
        <p:spPr>
          <a:xfrm>
            <a:off x="5614814" y="1615108"/>
            <a:ext cx="10148100" cy="44262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609600" algn="l" rtl="0">
              <a:lnSpc>
                <a:spcPct val="93750"/>
              </a:lnSpc>
              <a:spcBef>
                <a:spcPts val="0"/>
              </a:spcBef>
              <a:buClr>
                <a:schemeClr val="accent1"/>
              </a:buClr>
              <a:buSzPts val="9600"/>
              <a:buFont typeface="Montserrat"/>
              <a:buNone/>
            </a:pPr>
            <a:r>
              <a:rPr lang="fr-FR" dirty="0">
                <a:solidFill>
                  <a:schemeClr val="accent1"/>
                </a:solidFill>
                <a:latin typeface="Aleo-BoldItalic"/>
              </a:rPr>
              <a:t>IV. Conclusion</a:t>
            </a:r>
          </a:p>
        </p:txBody>
      </p:sp>
      <p:sp>
        <p:nvSpPr>
          <p:cNvPr id="681" name="Shape 681"/>
          <p:cNvSpPr txBox="1">
            <a:spLocks noGrp="1"/>
          </p:cNvSpPr>
          <p:nvPr>
            <p:ph type="subTitle" idx="1"/>
          </p:nvPr>
        </p:nvSpPr>
        <p:spPr>
          <a:xfrm>
            <a:off x="5614825" y="6439650"/>
            <a:ext cx="10148100" cy="26139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marR="0" lvl="0" indent="-457200" algn="l" rtl="0">
              <a:lnSpc>
                <a:spcPct val="83333"/>
              </a:lnSpc>
              <a:spcBef>
                <a:spcPts val="720"/>
              </a:spcBef>
              <a:spcAft>
                <a:spcPts val="0"/>
              </a:spcAft>
              <a:buSzPts val="3600"/>
              <a:buAutoNum type="alphaLcPeriod"/>
            </a:pPr>
            <a:r>
              <a:rPr lang="fr-FR" dirty="0">
                <a:latin typeface="Aleo-BoldItalic"/>
              </a:rPr>
              <a:t>Pourquoi notre projet est-il le meilleur</a:t>
            </a:r>
          </a:p>
          <a:p>
            <a:pPr marL="457200" marR="0" lvl="0" indent="-457200" algn="l" rtl="0">
              <a:lnSpc>
                <a:spcPct val="83333"/>
              </a:lnSpc>
              <a:spcBef>
                <a:spcPts val="0"/>
              </a:spcBef>
              <a:buSzPts val="3600"/>
              <a:buAutoNum type="alphaLcPeriod"/>
            </a:pPr>
            <a:r>
              <a:rPr lang="fr-FR" dirty="0">
                <a:latin typeface="Aleo-BoldItalic"/>
              </a:rPr>
              <a:t>Pourquoi correspond-il à l’objectif de Gore?</a:t>
            </a:r>
          </a:p>
        </p:txBody>
      </p:sp>
      <p:sp>
        <p:nvSpPr>
          <p:cNvPr id="4" name="Shape 626">
            <a:extLst>
              <a:ext uri="{FF2B5EF4-FFF2-40B4-BE49-F238E27FC236}">
                <a16:creationId xmlns:a16="http://schemas.microsoft.com/office/drawing/2014/main" id="{CE59BA68-8C64-48C8-AC04-9358514D1572}"/>
              </a:ext>
            </a:extLst>
          </p:cNvPr>
          <p:cNvSpPr txBox="1">
            <a:spLocks/>
          </p:cNvSpPr>
          <p:nvPr/>
        </p:nvSpPr>
        <p:spPr>
          <a:xfrm rot="-3599998">
            <a:off x="14125410" y="6937909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 &amp; 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5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title"/>
          </p:nvPr>
        </p:nvSpPr>
        <p:spPr>
          <a:xfrm>
            <a:off x="4390803" y="731622"/>
            <a:ext cx="13998600" cy="9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-FR" dirty="0">
                <a:ea typeface="Montserrat"/>
                <a:cs typeface="Montserrat"/>
                <a:sym typeface="Montserrat"/>
              </a:rPr>
              <a:t>IV. Conclusion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8" name="Shape 688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</p:spPr>
        <p:txBody>
          <a:bodyPr wrap="square" lIns="163275" tIns="81625" rIns="163275" bIns="81625" anchor="ctr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fr-FR" sz="3200" dirty="0"/>
              <a:t>SLIDE </a:t>
            </a:r>
            <a:fld id="{00000000-1234-1234-1234-123412341234}" type="slidenum">
              <a:rPr lang="fr-FR" sz="3200" smtClean="0"/>
              <a:pPr lvl="0">
                <a:buClr>
                  <a:srgbClr val="000000"/>
                </a:buClr>
              </a:pPr>
              <a:t>21</a:t>
            </a:fld>
            <a:r>
              <a:rPr lang="en-US" sz="3200" dirty="0"/>
              <a:t>/24</a:t>
            </a:r>
            <a:endParaRPr lang="fr-FR" sz="3200" dirty="0"/>
          </a:p>
        </p:txBody>
      </p:sp>
      <p:sp>
        <p:nvSpPr>
          <p:cNvPr id="689" name="Shape 689"/>
          <p:cNvSpPr txBox="1">
            <a:spLocks noGrp="1"/>
          </p:cNvSpPr>
          <p:nvPr>
            <p:ph type="subTitle" idx="1"/>
          </p:nvPr>
        </p:nvSpPr>
        <p:spPr>
          <a:xfrm>
            <a:off x="4390803" y="1225122"/>
            <a:ext cx="13681500" cy="53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-FR" dirty="0">
                <a:latin typeface="Aleo-BoldItalic"/>
              </a:rPr>
              <a:t>       a. Pourquoi notre projet est-il le meilleur?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3"/>
          </p:nvPr>
        </p:nvSpPr>
        <p:spPr>
          <a:xfrm>
            <a:off x="1078310" y="2822189"/>
            <a:ext cx="16417800" cy="526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Difficultés lors des déplacements quotidiens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fr-FR" sz="4000" dirty="0">
              <a:latin typeface="Aleo-BoldItalic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Acquisition d’un chien très compliquée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fr-FR" sz="4000" dirty="0">
              <a:latin typeface="Aleo-BoldItalic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Besoin essentiel pour les personnes malvoyantes 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fr-FR" sz="4000" dirty="0">
              <a:latin typeface="Aleo-BoldItalic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Déplacement facilité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fr-FR" sz="4000" dirty="0">
              <a:latin typeface="Aleo-BoldItalic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Simple d’utilisation</a:t>
            </a:r>
          </a:p>
        </p:txBody>
      </p:sp>
      <p:sp>
        <p:nvSpPr>
          <p:cNvPr id="6" name="Shape 626">
            <a:extLst>
              <a:ext uri="{FF2B5EF4-FFF2-40B4-BE49-F238E27FC236}">
                <a16:creationId xmlns:a16="http://schemas.microsoft.com/office/drawing/2014/main" id="{4770E40A-30EB-47EE-B21C-B670BC0D28D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r>
              <a:rPr lang="fr-FR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50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4390803" y="731622"/>
            <a:ext cx="13998600" cy="9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-FR" sz="4800" dirty="0">
                <a:latin typeface="Montserrat"/>
                <a:ea typeface="Montserrat"/>
                <a:cs typeface="Montserrat"/>
                <a:sym typeface="Montserrat"/>
              </a:rPr>
              <a:t>IV. Conclusion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7" name="Shape 697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</p:spPr>
        <p:txBody>
          <a:bodyPr wrap="square" lIns="163275" tIns="81625" rIns="163275" bIns="81625" anchor="ctr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fr-FR" sz="3200" dirty="0"/>
              <a:t>SLIDE </a:t>
            </a:r>
            <a:fld id="{00000000-1234-1234-1234-123412341234}" type="slidenum">
              <a:rPr lang="fr-FR" sz="3200" smtClean="0"/>
              <a:pPr lvl="0">
                <a:buClr>
                  <a:srgbClr val="000000"/>
                </a:buClr>
              </a:pPr>
              <a:t>22</a:t>
            </a:fld>
            <a:r>
              <a:rPr lang="en-US" sz="3200" dirty="0"/>
              <a:t>/24</a:t>
            </a:r>
            <a:endParaRPr lang="fr-FR" sz="3200" dirty="0"/>
          </a:p>
        </p:txBody>
      </p:sp>
      <p:sp>
        <p:nvSpPr>
          <p:cNvPr id="698" name="Shape 698"/>
          <p:cNvSpPr txBox="1">
            <a:spLocks noGrp="1"/>
          </p:cNvSpPr>
          <p:nvPr>
            <p:ph type="subTitle" idx="1"/>
          </p:nvPr>
        </p:nvSpPr>
        <p:spPr>
          <a:xfrm>
            <a:off x="4390803" y="1225122"/>
            <a:ext cx="13681500" cy="53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fr-FR" dirty="0"/>
              <a:t>          b. Pourquoi correspond-il à l’objectif de Gore?</a:t>
            </a:r>
          </a:p>
        </p:txBody>
      </p:sp>
      <p:sp>
        <p:nvSpPr>
          <p:cNvPr id="699" name="Shape 699"/>
          <p:cNvSpPr txBox="1">
            <a:spLocks noGrp="1"/>
          </p:cNvSpPr>
          <p:nvPr>
            <p:ph type="body" idx="3"/>
          </p:nvPr>
        </p:nvSpPr>
        <p:spPr>
          <a:xfrm>
            <a:off x="1078310" y="2948839"/>
            <a:ext cx="16417800" cy="526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Promouvoir la société Gore 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fr-FR" sz="4000" dirty="0">
              <a:latin typeface="Aleo-BoldItalic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Fidélisation et motivation des collaborateurs 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fr-FR" sz="4000" dirty="0">
              <a:latin typeface="Aleo-BoldItalic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Amélioration de son image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fr-FR" sz="4000" dirty="0">
              <a:latin typeface="Aleo-BoldItalic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Visibilité auprès de nouveaux utilisateurs 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fr-FR" sz="4000" dirty="0">
              <a:latin typeface="Aleo-BoldItalic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Implantation sur de nouveaux marchés </a:t>
            </a:r>
          </a:p>
        </p:txBody>
      </p:sp>
      <p:sp>
        <p:nvSpPr>
          <p:cNvPr id="6" name="Shape 626">
            <a:extLst>
              <a:ext uri="{FF2B5EF4-FFF2-40B4-BE49-F238E27FC236}">
                <a16:creationId xmlns:a16="http://schemas.microsoft.com/office/drawing/2014/main" id="{B3058A74-AEB3-4250-A167-41876E488C3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r>
              <a:rPr lang="fr-FR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67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ctrTitle"/>
          </p:nvPr>
        </p:nvSpPr>
        <p:spPr>
          <a:xfrm>
            <a:off x="5905702" y="2995394"/>
            <a:ext cx="10148100" cy="24306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Montserrat"/>
              <a:buNone/>
            </a:pPr>
            <a:r>
              <a:rPr lang="fr-FR" dirty="0"/>
              <a:t>REMERCIEMENTS</a:t>
            </a:r>
          </a:p>
        </p:txBody>
      </p:sp>
    </p:spTree>
    <p:extLst>
      <p:ext uri="{BB962C8B-B14F-4D97-AF65-F5344CB8AC3E}">
        <p14:creationId xmlns:p14="http://schemas.microsoft.com/office/powerpoint/2010/main" val="35870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 txBox="1">
            <a:spLocks noGrp="1"/>
          </p:cNvSpPr>
          <p:nvPr>
            <p:ph type="ctrTitle"/>
          </p:nvPr>
        </p:nvSpPr>
        <p:spPr>
          <a:xfrm>
            <a:off x="5038750" y="3813742"/>
            <a:ext cx="12313368" cy="132975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304800" algn="l" rtl="0">
              <a:lnSpc>
                <a:spcPct val="1875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Merci pour 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votre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attention ! ☺</a:t>
            </a:r>
          </a:p>
        </p:txBody>
      </p:sp>
      <p:sp>
        <p:nvSpPr>
          <p:cNvPr id="1084" name="Shape 1084"/>
          <p:cNvSpPr txBox="1">
            <a:spLocks noGrp="1"/>
          </p:cNvSpPr>
          <p:nvPr>
            <p:ph type="subTitle" idx="1"/>
          </p:nvPr>
        </p:nvSpPr>
        <p:spPr>
          <a:xfrm>
            <a:off x="5038750" y="4936096"/>
            <a:ext cx="10153128" cy="567444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buClr>
                <a:srgbClr val="90909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909090"/>
                </a:solidFill>
                <a:latin typeface="Aleo-BoldItalic"/>
                <a:sym typeface="Arial"/>
              </a:rPr>
              <a:t>Des questions ?</a:t>
            </a:r>
          </a:p>
        </p:txBody>
      </p:sp>
      <p:sp>
        <p:nvSpPr>
          <p:cNvPr id="4" name="Shape 626">
            <a:extLst>
              <a:ext uri="{FF2B5EF4-FFF2-40B4-BE49-F238E27FC236}">
                <a16:creationId xmlns:a16="http://schemas.microsoft.com/office/drawing/2014/main" id="{D642E0EF-B4AE-4A36-A29B-BF483B54DA91}"/>
              </a:ext>
            </a:extLst>
          </p:cNvPr>
          <p:cNvSpPr txBox="1">
            <a:spLocks/>
          </p:cNvSpPr>
          <p:nvPr/>
        </p:nvSpPr>
        <p:spPr>
          <a:xfrm rot="-3599998">
            <a:off x="14125411" y="6937911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 &amp; 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516761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5614814" y="1615108"/>
            <a:ext cx="10148100" cy="44262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609600" algn="l" rtl="0">
              <a:lnSpc>
                <a:spcPct val="93750"/>
              </a:lnSpc>
              <a:spcBef>
                <a:spcPts val="0"/>
              </a:spcBef>
              <a:buClr>
                <a:schemeClr val="accent1"/>
              </a:buClr>
              <a:buSzPts val="9600"/>
              <a:buFont typeface="Montserrat"/>
              <a:buNone/>
            </a:pPr>
            <a:r>
              <a:rPr lang="fr-FR" dirty="0">
                <a:solidFill>
                  <a:schemeClr val="accent1"/>
                </a:solidFill>
              </a:rPr>
              <a:t>I. </a:t>
            </a:r>
            <a:r>
              <a:rPr lang="fr-FR" dirty="0">
                <a:solidFill>
                  <a:schemeClr val="accent1"/>
                </a:solidFill>
                <a:latin typeface="Aleo-BoldItalic"/>
              </a:rPr>
              <a:t>Introduction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subTitle" idx="1"/>
          </p:nvPr>
        </p:nvSpPr>
        <p:spPr>
          <a:xfrm>
            <a:off x="5614825" y="6439650"/>
            <a:ext cx="10148100" cy="26139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marR="0" lvl="0" indent="-457200" algn="l" rtl="0">
              <a:lnSpc>
                <a:spcPct val="83333"/>
              </a:lnSpc>
              <a:spcBef>
                <a:spcPts val="720"/>
              </a:spcBef>
              <a:spcAft>
                <a:spcPts val="0"/>
              </a:spcAft>
              <a:buSzPts val="3600"/>
              <a:buAutoNum type="alphaLcPeriod"/>
            </a:pPr>
            <a:r>
              <a:rPr lang="fr-FR" dirty="0">
                <a:latin typeface="Aleo-BoldItalic"/>
              </a:rPr>
              <a:t>Notre équipe</a:t>
            </a:r>
          </a:p>
          <a:p>
            <a:pPr marL="457200" marR="0" lvl="0" indent="-45720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3600"/>
              <a:buAutoNum type="alphaLcPeriod"/>
            </a:pPr>
            <a:r>
              <a:rPr lang="fr-FR" dirty="0">
                <a:latin typeface="Aleo-BoldItalic"/>
              </a:rPr>
              <a:t>Contexte de création</a:t>
            </a:r>
          </a:p>
          <a:p>
            <a:pPr marL="457200" marR="0" lvl="0" indent="-457200" algn="l" rtl="0">
              <a:lnSpc>
                <a:spcPct val="83333"/>
              </a:lnSpc>
              <a:spcBef>
                <a:spcPts val="0"/>
              </a:spcBef>
              <a:buSzPts val="3600"/>
              <a:buAutoNum type="alphaLcPeriod"/>
            </a:pPr>
            <a:r>
              <a:rPr lang="fr-FR" dirty="0">
                <a:latin typeface="Aleo-BoldItalic"/>
              </a:rPr>
              <a:t>Pourquoi le handicap est d’actualité</a:t>
            </a:r>
          </a:p>
        </p:txBody>
      </p:sp>
      <p:sp>
        <p:nvSpPr>
          <p:cNvPr id="4" name="Shape 626">
            <a:extLst>
              <a:ext uri="{FF2B5EF4-FFF2-40B4-BE49-F238E27FC236}">
                <a16:creationId xmlns:a16="http://schemas.microsoft.com/office/drawing/2014/main" id="{8FA8A0A0-A80A-44DB-951E-7E7A68049B3F}"/>
              </a:ext>
            </a:extLst>
          </p:cNvPr>
          <p:cNvSpPr txBox="1">
            <a:spLocks/>
          </p:cNvSpPr>
          <p:nvPr/>
        </p:nvSpPr>
        <p:spPr>
          <a:xfrm rot="-3599998">
            <a:off x="14125410" y="7009917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 &amp; 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407552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 descr="Une image contenant homme, personne, verres, portant&#10;&#10;Description générée avec un niveau de confiance très élevé">
            <a:extLst>
              <a:ext uri="{FF2B5EF4-FFF2-40B4-BE49-F238E27FC236}">
                <a16:creationId xmlns:a16="http://schemas.microsoft.com/office/drawing/2014/main" id="{D89A3B02-08CF-447D-89C8-718700939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677" y="3182119"/>
            <a:ext cx="2694681" cy="3919536"/>
          </a:xfrm>
          <a:prstGeom prst="rect">
            <a:avLst/>
          </a:prstGeom>
        </p:spPr>
      </p:pic>
      <p:pic>
        <p:nvPicPr>
          <p:cNvPr id="29" name="Image 28" descr="Une image contenant habits, personne, intérieur, mur&#10;&#10;Description générée avec un niveau de confiance très élevé">
            <a:extLst>
              <a:ext uri="{FF2B5EF4-FFF2-40B4-BE49-F238E27FC236}">
                <a16:creationId xmlns:a16="http://schemas.microsoft.com/office/drawing/2014/main" id="{B39EA125-F979-4829-985A-3749B0E6F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5" y="2860733"/>
            <a:ext cx="2622599" cy="3783041"/>
          </a:xfrm>
          <a:prstGeom prst="rect">
            <a:avLst/>
          </a:prstGeom>
        </p:spPr>
      </p:pic>
      <p:pic>
        <p:nvPicPr>
          <p:cNvPr id="27" name="Image 26" descr="Une image contenant homme, personne, cravate, verres&#10;&#10;Description générée avec un niveau de confiance très élevé">
            <a:extLst>
              <a:ext uri="{FF2B5EF4-FFF2-40B4-BE49-F238E27FC236}">
                <a16:creationId xmlns:a16="http://schemas.microsoft.com/office/drawing/2014/main" id="{B5E31B32-8EFD-464D-8C2D-4A6DE13CE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42" y="4178773"/>
            <a:ext cx="2888813" cy="3807551"/>
          </a:xfrm>
          <a:prstGeom prst="rect">
            <a:avLst/>
          </a:prstGeom>
        </p:spPr>
      </p:pic>
      <p:pic>
        <p:nvPicPr>
          <p:cNvPr id="25" name="Image 24" descr="Une image contenant homme, personne, verres, portant&#10;&#10;Description générée avec un niveau de confiance très élevé">
            <a:extLst>
              <a:ext uri="{FF2B5EF4-FFF2-40B4-BE49-F238E27FC236}">
                <a16:creationId xmlns:a16="http://schemas.microsoft.com/office/drawing/2014/main" id="{DC116954-7AFB-4E80-B69A-2026C1F55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429" y="2372469"/>
            <a:ext cx="2779239" cy="3804434"/>
          </a:xfrm>
          <a:prstGeom prst="rect">
            <a:avLst/>
          </a:prstGeom>
        </p:spPr>
      </p:pic>
      <p:pic>
        <p:nvPicPr>
          <p:cNvPr id="23" name="Image 22" descr="Une image contenant personne, homme, mur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4187DF83-8781-4772-854D-E4BC70DDD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63" y="2532847"/>
            <a:ext cx="2779239" cy="3644056"/>
          </a:xfrm>
          <a:prstGeom prst="rect">
            <a:avLst/>
          </a:prstGeom>
        </p:spPr>
      </p:pic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4</a:t>
            </a:fld>
            <a:r>
              <a:rPr lang="en-US" dirty="0"/>
              <a:t>/24</a:t>
            </a: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a. Notre </a:t>
            </a:r>
            <a:r>
              <a:rPr lang="en-US" dirty="0" err="1"/>
              <a:t>équipe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 &amp; See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 rot="21288877">
            <a:off x="453270" y="6445791"/>
            <a:ext cx="2900684" cy="57494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Busson</a:t>
            </a:r>
            <a:r>
              <a:rPr lang="en-US" dirty="0"/>
              <a:t> Elodie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>
          <a:xfrm rot="21288877">
            <a:off x="4159726" y="7766006"/>
            <a:ext cx="3118003" cy="57591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Février</a:t>
            </a:r>
            <a:r>
              <a:rPr lang="en-US" dirty="0"/>
              <a:t> Robin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>
          <a:xfrm rot="21288877">
            <a:off x="7578483" y="5987357"/>
            <a:ext cx="2915473" cy="561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Insalaco Loïc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0"/>
          </p:nvPr>
        </p:nvSpPr>
        <p:spPr>
          <a:xfrm rot="21288877">
            <a:off x="10951163" y="6911823"/>
            <a:ext cx="2888893" cy="695244"/>
          </a:xfrm>
        </p:spPr>
        <p:txBody>
          <a:bodyPr/>
          <a:lstStyle/>
          <a:p>
            <a:r>
              <a:rPr lang="en-US" dirty="0"/>
              <a:t>DD Alexandre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1"/>
          </p:nvPr>
        </p:nvSpPr>
        <p:spPr>
          <a:xfrm>
            <a:off x="715717" y="7175857"/>
            <a:ext cx="3456384" cy="14401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eo-BoldItalic"/>
              </a:rPr>
              <a:t>Chef de </a:t>
            </a:r>
            <a:r>
              <a:rPr lang="en-US" sz="2800" dirty="0" err="1">
                <a:latin typeface="Aleo-BoldItalic"/>
              </a:rPr>
              <a:t>projet</a:t>
            </a:r>
            <a:endParaRPr lang="en-US" sz="2800" dirty="0">
              <a:latin typeface="Aleo-BoldItalic"/>
            </a:endParaRPr>
          </a:p>
        </p:txBody>
      </p:sp>
      <p:sp>
        <p:nvSpPr>
          <p:cNvPr id="18" name="テキスト プレースホルダー 18">
            <a:extLst>
              <a:ext uri="{FF2B5EF4-FFF2-40B4-BE49-F238E27FC236}">
                <a16:creationId xmlns:a16="http://schemas.microsoft.com/office/drawing/2014/main" id="{A76513E6-574E-4FC2-8210-E22B0E8A74BB}"/>
              </a:ext>
            </a:extLst>
          </p:cNvPr>
          <p:cNvSpPr txBox="1">
            <a:spLocks/>
          </p:cNvSpPr>
          <p:nvPr/>
        </p:nvSpPr>
        <p:spPr>
          <a:xfrm rot="21288877">
            <a:off x="14464533" y="5920396"/>
            <a:ext cx="2888893" cy="695244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lIns="163275" tIns="81638" rIns="163275" bIns="81638" rtlCol="0">
            <a:normAutofit/>
          </a:bodyPr>
          <a:lstStyle>
            <a:lvl1pPr marL="0" indent="0" algn="r" defTabSz="1632753" rtl="0" eaLnBrk="1" latinLnBrk="0" hangingPunct="1">
              <a:spcBef>
                <a:spcPct val="20000"/>
              </a:spcBef>
              <a:buFontTx/>
              <a:buNone/>
              <a:defRPr sz="2800" kern="1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Guilpain Léo</a:t>
            </a:r>
          </a:p>
        </p:txBody>
      </p:sp>
    </p:spTree>
    <p:extLst>
      <p:ext uri="{BB962C8B-B14F-4D97-AF65-F5344CB8AC3E}">
        <p14:creationId xmlns:p14="http://schemas.microsoft.com/office/powerpoint/2010/main" val="28834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203">
        <p:fade/>
      </p:transition>
    </mc:Choice>
    <mc:Fallback xmlns="">
      <p:transition spd="med" advTm="620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00" cy="9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381000">
              <a:spcBef>
                <a:spcPts val="0"/>
              </a:spcBef>
              <a:buClr>
                <a:schemeClr val="dk1"/>
              </a:buClr>
              <a:buSzPts val="6000"/>
              <a:buFont typeface="Montserrat"/>
              <a:buNone/>
            </a:pPr>
            <a:r>
              <a:rPr lang="fr-FR" dirty="0"/>
              <a:t>I. Introduction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</p:spPr>
        <p:txBody>
          <a:bodyPr wrap="square" lIns="163275" tIns="81625" rIns="163275" bIns="81625" anchor="ctr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fr-FR" dirty="0"/>
              <a:t>SLIDE </a:t>
            </a:r>
            <a:fld id="{00000000-1234-1234-1234-123412341234}" type="slidenum">
              <a:rPr lang="fr-FR" smtClean="0"/>
              <a:pPr lvl="0">
                <a:buClr>
                  <a:srgbClr val="000000"/>
                </a:buClr>
              </a:pPr>
              <a:t>5</a:t>
            </a:fld>
            <a:r>
              <a:rPr lang="en-US" dirty="0"/>
              <a:t>/24</a:t>
            </a:r>
            <a:endParaRPr lang="fr-FR" dirty="0"/>
          </a:p>
        </p:txBody>
      </p:sp>
      <p:sp>
        <p:nvSpPr>
          <p:cNvPr id="546" name="Shape 546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00" cy="53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	b. Contexte de création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3"/>
          </p:nvPr>
        </p:nvSpPr>
        <p:spPr>
          <a:xfrm>
            <a:off x="1015675" y="2190746"/>
            <a:ext cx="16417800" cy="722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>
              <a:latin typeface="Aleo-BoldItalic"/>
            </a:endParaRPr>
          </a:p>
          <a:p>
            <a:pPr marL="596900" lvl="0" indent="-571500" algn="l" rtl="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Temps libre chez Gore →  créer un projet innovant </a:t>
            </a:r>
          </a:p>
          <a:p>
            <a:pPr marL="571500" lvl="0" indent="-5715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4000" dirty="0">
              <a:latin typeface="Aleo-BoldItalic"/>
            </a:endParaRPr>
          </a:p>
          <a:p>
            <a:pPr marL="596900" lvl="0" indent="-571500" algn="l" rtl="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Difficultés dans les déplacements des personnes malvoyantes </a:t>
            </a:r>
          </a:p>
          <a:p>
            <a:pPr marL="571500" lvl="0" indent="-5715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4000" dirty="0">
              <a:latin typeface="Aleo-BoldItalic"/>
            </a:endParaRPr>
          </a:p>
          <a:p>
            <a:pPr marL="596900" lvl="0" indent="-571500" algn="l" rtl="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L’utilisation de la canne présente des limites</a:t>
            </a:r>
          </a:p>
          <a:p>
            <a:pPr marL="571500" lvl="0" indent="-5715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4000" dirty="0">
              <a:latin typeface="Aleo-BoldItalic"/>
            </a:endParaRPr>
          </a:p>
          <a:p>
            <a:pPr marL="596900" lvl="0" indent="-571500" algn="l" rtl="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Objet permettant le guidage </a:t>
            </a:r>
          </a:p>
          <a:p>
            <a:pPr marL="571500" lvl="0" indent="-5715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4000" dirty="0">
              <a:latin typeface="Aleo-BoldItalic"/>
            </a:endParaRPr>
          </a:p>
          <a:p>
            <a:pPr marL="596900" lvl="0" indent="-571500" algn="l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fr-FR" sz="4000" dirty="0">
                <a:latin typeface="Aleo-BoldItalic"/>
              </a:rPr>
              <a:t>Public visé, géographie du marché</a:t>
            </a:r>
          </a:p>
        </p:txBody>
      </p:sp>
      <p:sp>
        <p:nvSpPr>
          <p:cNvPr id="6" name="Shape 626">
            <a:extLst>
              <a:ext uri="{FF2B5EF4-FFF2-40B4-BE49-F238E27FC236}">
                <a16:creationId xmlns:a16="http://schemas.microsoft.com/office/drawing/2014/main" id="{975DE8DE-1612-4184-A605-E5808A72947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r>
              <a:rPr lang="fr-FR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49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390678" y="609159"/>
            <a:ext cx="13681500" cy="9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/>
              <a:t>I. Introduction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</p:spPr>
        <p:txBody>
          <a:bodyPr wrap="square" lIns="163275" tIns="81625" rIns="163275" bIns="81625" anchor="ctr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fr-FR" dirty="0"/>
              <a:t>SLIDE </a:t>
            </a:r>
            <a:fld id="{00000000-1234-1234-1234-123412341234}" type="slidenum">
              <a:rPr lang="fr-FR" smtClean="0"/>
              <a:pPr lvl="0">
                <a:buClr>
                  <a:srgbClr val="000000"/>
                </a:buClr>
              </a:pPr>
              <a:t>6</a:t>
            </a:fld>
            <a:r>
              <a:rPr lang="en-US" dirty="0"/>
              <a:t>/24</a:t>
            </a:r>
            <a:endParaRPr lang="fr-FR" dirty="0"/>
          </a:p>
        </p:txBody>
      </p:sp>
      <p:sp>
        <p:nvSpPr>
          <p:cNvPr id="555" name="Shape 555"/>
          <p:cNvSpPr txBox="1">
            <a:spLocks noGrp="1"/>
          </p:cNvSpPr>
          <p:nvPr>
            <p:ph type="subTitle" idx="1"/>
          </p:nvPr>
        </p:nvSpPr>
        <p:spPr>
          <a:xfrm>
            <a:off x="4390678" y="1062147"/>
            <a:ext cx="13681500" cy="53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	c. Pourquoi le handicap est d’actualité ?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body" idx="3"/>
          </p:nvPr>
        </p:nvSpPr>
        <p:spPr>
          <a:xfrm>
            <a:off x="1060025" y="3488321"/>
            <a:ext cx="16417800" cy="70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 algn="l" rtl="0">
              <a:lnSpc>
                <a:spcPct val="124728"/>
              </a:lnSpc>
              <a:spcBef>
                <a:spcPts val="0"/>
              </a:spcBef>
              <a:spcAft>
                <a:spcPts val="300"/>
              </a:spcAft>
              <a:buNone/>
            </a:pPr>
            <a:endParaRPr sz="11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4728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fr-FR" sz="1800">
                <a:solidFill>
                  <a:srgbClr val="000000"/>
                </a:solidFill>
              </a:rPr>
              <a:t>Sources: Dares, Agefiph.L'Express</a:t>
            </a:r>
          </a:p>
          <a:p>
            <a:pPr marL="0" lvl="0" indent="0" algn="l">
              <a:spcBef>
                <a:spcPts val="0"/>
              </a:spcBef>
              <a:buNone/>
            </a:pPr>
            <a:endParaRPr sz="1000"/>
          </a:p>
        </p:txBody>
      </p:sp>
      <p:pic>
        <p:nvPicPr>
          <p:cNvPr id="557" name="Shape 557" descr="Sources: Dares, Agefiph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800" y="2683375"/>
            <a:ext cx="14122803" cy="68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626">
            <a:extLst>
              <a:ext uri="{FF2B5EF4-FFF2-40B4-BE49-F238E27FC236}">
                <a16:creationId xmlns:a16="http://schemas.microsoft.com/office/drawing/2014/main" id="{CF7C177E-F195-496E-88A9-FF1AB9D2A89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r>
              <a:rPr lang="fr-FR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fr-FR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3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ctrTitle"/>
          </p:nvPr>
        </p:nvSpPr>
        <p:spPr>
          <a:xfrm>
            <a:off x="5614814" y="1615108"/>
            <a:ext cx="10148100" cy="44262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609600" algn="l" rtl="0">
              <a:lnSpc>
                <a:spcPct val="93750"/>
              </a:lnSpc>
              <a:spcBef>
                <a:spcPts val="0"/>
              </a:spcBef>
              <a:buClr>
                <a:schemeClr val="accent1"/>
              </a:buClr>
              <a:buSzPts val="9600"/>
              <a:buFont typeface="Montserrat"/>
              <a:buNone/>
            </a:pPr>
            <a:r>
              <a:rPr lang="fr-FR" dirty="0">
                <a:solidFill>
                  <a:schemeClr val="accent1"/>
                </a:solidFill>
                <a:latin typeface="Aleo-BoldItalic"/>
              </a:rPr>
              <a:t>II. Description de notre projet</a:t>
            </a:r>
          </a:p>
        </p:txBody>
      </p:sp>
      <p:sp>
        <p:nvSpPr>
          <p:cNvPr id="563" name="Shape 563"/>
          <p:cNvSpPr txBox="1">
            <a:spLocks noGrp="1"/>
          </p:cNvSpPr>
          <p:nvPr>
            <p:ph type="subTitle" idx="1"/>
          </p:nvPr>
        </p:nvSpPr>
        <p:spPr>
          <a:xfrm>
            <a:off x="3306525" y="6439650"/>
            <a:ext cx="12456300" cy="1584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2743200" marR="0" lvl="0" indent="-457200" algn="l" rtl="0">
              <a:lnSpc>
                <a:spcPct val="83333"/>
              </a:lnSpc>
              <a:spcBef>
                <a:spcPts val="720"/>
              </a:spcBef>
              <a:spcAft>
                <a:spcPts val="0"/>
              </a:spcAft>
              <a:buSzPts val="3600"/>
              <a:buAutoNum type="alphaLcPeriod"/>
            </a:pPr>
            <a:r>
              <a:rPr lang="fr-FR" dirty="0">
                <a:latin typeface="Aleo-BoldItalic"/>
              </a:rPr>
              <a:t>Vidéo</a:t>
            </a:r>
          </a:p>
          <a:p>
            <a:pPr marL="2743200" marR="0" lvl="0" indent="-45720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3600"/>
              <a:buAutoNum type="alphaLcPeriod"/>
            </a:pPr>
            <a:r>
              <a:rPr lang="fr-FR" dirty="0">
                <a:latin typeface="Aleo-BoldItalic"/>
              </a:rPr>
              <a:t>Fonctionnement du bracelet</a:t>
            </a:r>
          </a:p>
          <a:p>
            <a:pPr marL="2743200" marR="0" lvl="0" indent="-45720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3600"/>
              <a:buAutoNum type="alphaLcPeriod"/>
            </a:pPr>
            <a:r>
              <a:rPr lang="fr-FR" dirty="0">
                <a:latin typeface="Aleo-BoldItalic"/>
              </a:rPr>
              <a:t>Objectif du projet</a:t>
            </a:r>
          </a:p>
          <a:p>
            <a:pPr marL="2743200" marR="0" lvl="0" indent="-457200" algn="l" rtl="0">
              <a:lnSpc>
                <a:spcPct val="83333"/>
              </a:lnSpc>
              <a:spcBef>
                <a:spcPts val="0"/>
              </a:spcBef>
              <a:buSzPts val="3600"/>
              <a:buAutoNum type="alphaLcPeriod"/>
            </a:pPr>
            <a:r>
              <a:rPr lang="fr-FR" dirty="0">
                <a:latin typeface="Aleo-BoldItalic"/>
              </a:rPr>
              <a:t>Description du matériel</a:t>
            </a:r>
          </a:p>
          <a:p>
            <a:pPr marL="0" marR="0" lvl="0" indent="0" algn="l" rtl="0">
              <a:lnSpc>
                <a:spcPct val="83333"/>
              </a:lnSpc>
              <a:spcBef>
                <a:spcPts val="720"/>
              </a:spcBef>
              <a:buNone/>
            </a:pPr>
            <a:r>
              <a:rPr lang="fr-FR" dirty="0"/>
              <a:t>					</a:t>
            </a:r>
          </a:p>
        </p:txBody>
      </p:sp>
      <p:sp>
        <p:nvSpPr>
          <p:cNvPr id="4" name="Shape 626">
            <a:extLst>
              <a:ext uri="{FF2B5EF4-FFF2-40B4-BE49-F238E27FC236}">
                <a16:creationId xmlns:a16="http://schemas.microsoft.com/office/drawing/2014/main" id="{654C138A-8083-4CCB-B120-E74C8B21B9E4}"/>
              </a:ext>
            </a:extLst>
          </p:cNvPr>
          <p:cNvSpPr txBox="1">
            <a:spLocks/>
          </p:cNvSpPr>
          <p:nvPr/>
        </p:nvSpPr>
        <p:spPr>
          <a:xfrm rot="-3599998">
            <a:off x="14125410" y="6957945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 &amp; See</a:t>
            </a:r>
            <a:endParaRPr lang="fr-FR" sz="21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66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Montserrat"/>
              <a:buNone/>
            </a:pPr>
            <a:r>
              <a:rPr lang="fr-FR" sz="6000" i="0" u="none" strike="noStrike" cap="none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II. Description de notre projet</a:t>
            </a:r>
          </a:p>
        </p:txBody>
      </p:sp>
      <p:sp>
        <p:nvSpPr>
          <p:cNvPr id="569" name="Shape 569"/>
          <p:cNvSpPr txBox="1">
            <a:spLocks noGrp="1"/>
          </p:cNvSpPr>
          <p:nvPr>
            <p:ph type="sldNum" idx="12"/>
          </p:nvPr>
        </p:nvSpPr>
        <p:spPr>
          <a:xfrm rot="-3600000">
            <a:off x="1458240" y="801196"/>
            <a:ext cx="2590178" cy="541163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lvl="0"/>
            <a:r>
              <a:rPr lang="fr-FR" sz="4000" dirty="0">
                <a:solidFill>
                  <a:srgbClr val="D8D8D8"/>
                </a:solidFill>
                <a:latin typeface="Aleo-BoldItalic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fr-FR" sz="4000" smtClean="0">
                <a:solidFill>
                  <a:srgbClr val="D8D8D8"/>
                </a:solidFill>
                <a:latin typeface="Aleo-BoldItalic"/>
                <a:ea typeface="Arial"/>
                <a:cs typeface="Arial"/>
                <a:sym typeface="Arial"/>
              </a:rPr>
              <a:pPr lvl="0"/>
              <a:t>8</a:t>
            </a:fld>
            <a:r>
              <a:rPr lang="en-US" dirty="0">
                <a:latin typeface="Aleo-BoldItalic"/>
              </a:rPr>
              <a:t>/24</a:t>
            </a:r>
            <a:endParaRPr lang="fr-FR" sz="4000" dirty="0">
              <a:solidFill>
                <a:srgbClr val="D8D8D8"/>
              </a:solidFill>
              <a:latin typeface="Aleo-BoldItalic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816376" marR="0" lvl="1" indent="-152400" algn="l" rtl="0">
              <a:spcBef>
                <a:spcPts val="0"/>
              </a:spcBef>
              <a:buClr>
                <a:srgbClr val="909090"/>
              </a:buClr>
              <a:buSzPts val="2400"/>
              <a:buFont typeface="Arial"/>
              <a:buNone/>
            </a:pPr>
            <a:r>
              <a:rPr lang="fr-FR" sz="2800" dirty="0"/>
              <a:t>a</a:t>
            </a:r>
            <a:r>
              <a:rPr lang="fr-FR" sz="2800" b="0" i="0" u="none" strike="noStrike" cap="none" dirty="0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fr-FR" sz="2800" dirty="0"/>
              <a:t>Vidéo</a:t>
            </a:r>
          </a:p>
        </p:txBody>
      </p:sp>
      <p:sp>
        <p:nvSpPr>
          <p:cNvPr id="571" name="Shape 571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Walk &amp; See</a:t>
            </a:r>
          </a:p>
        </p:txBody>
      </p:sp>
    </p:spTree>
    <p:extLst>
      <p:ext uri="{BB962C8B-B14F-4D97-AF65-F5344CB8AC3E}">
        <p14:creationId xmlns:p14="http://schemas.microsoft.com/office/powerpoint/2010/main" val="41582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</p:spPr>
        <p:txBody>
          <a:bodyPr/>
          <a:lstStyle/>
          <a:p>
            <a:r>
              <a:rPr lang="en-US" dirty="0"/>
              <a:t>II. Description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9</a:t>
            </a:fld>
            <a:r>
              <a:rPr lang="en-US" dirty="0"/>
              <a:t>/24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en-US" sz="2800" dirty="0"/>
              <a:t>b. Fonctionnement du bracelet (1)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 &amp; See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0354E-4499-451B-90F0-079835861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612" y="4972958"/>
            <a:ext cx="16427188" cy="1080120"/>
          </a:xfrm>
        </p:spPr>
        <p:txBody>
          <a:bodyPr>
            <a:normAutofit fontScale="25000" lnSpcReduction="20000"/>
          </a:bodyPr>
          <a:lstStyle/>
          <a:p>
            <a:pPr marL="1143000" lvl="0" indent="-1143000" algn="l">
              <a:buFont typeface="Arial" panose="020B0604020202020204" pitchFamily="34" charset="0"/>
              <a:buChar char="•"/>
            </a:pPr>
            <a:r>
              <a:rPr lang="fr-FR" sz="16000" dirty="0"/>
              <a:t>Guider les personnes ayant une déficience visuelle </a:t>
            </a:r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endParaRPr lang="fr-FR" sz="16000" dirty="0"/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r>
              <a:rPr lang="fr-FR" sz="16000" dirty="0"/>
              <a:t>Personnes malvoyantes possèdent des cannes</a:t>
            </a:r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endParaRPr lang="fr-FR" sz="16000" dirty="0"/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r>
              <a:rPr lang="fr-FR" sz="16000" dirty="0"/>
              <a:t>Peu de solutions existent pour les guider</a:t>
            </a:r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endParaRPr lang="fr-FR" sz="16000" dirty="0"/>
          </a:p>
          <a:p>
            <a:pPr marL="1143000" lvl="0" indent="-1143000" algn="l">
              <a:buFont typeface="Arial" panose="020B0604020202020204" pitchFamily="34" charset="0"/>
              <a:buChar char="•"/>
            </a:pPr>
            <a:r>
              <a:rPr lang="fr-FR" sz="16000" dirty="0"/>
              <a:t>Créer un objet permettant de fournir un itinéraire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8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">
        <p:fade/>
      </p:transition>
    </mc:Choice>
    <mc:Fallback xmlns="">
      <p:transition spd="med" advTm="2508">
        <p:fade/>
      </p:transition>
    </mc:Fallback>
  </mc:AlternateContent>
</p:sld>
</file>

<file path=ppt/theme/theme1.xml><?xml version="1.0" encoding="utf-8"?>
<a:theme xmlns:a="http://schemas.openxmlformats.org/drawingml/2006/main" name="Deneb Title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neb Contents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12558</TotalTime>
  <Words>695</Words>
  <Application>Microsoft Office PowerPoint</Application>
  <PresentationFormat>Personnalisé</PresentationFormat>
  <Paragraphs>206</Paragraphs>
  <Slides>24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8" baseType="lpstr">
      <vt:lpstr>ＭＳ Ｐゴシック</vt:lpstr>
      <vt:lpstr>Aleo-Bold</vt:lpstr>
      <vt:lpstr>Aleo-BoldItalic</vt:lpstr>
      <vt:lpstr>Aleo-Light</vt:lpstr>
      <vt:lpstr>Aleo-LightItalic</vt:lpstr>
      <vt:lpstr>Arial</vt:lpstr>
      <vt:lpstr>Calibri</vt:lpstr>
      <vt:lpstr>Capella Bold</vt:lpstr>
      <vt:lpstr>Capella Light</vt:lpstr>
      <vt:lpstr>Montserrat</vt:lpstr>
      <vt:lpstr>Montserrat-Bold</vt:lpstr>
      <vt:lpstr>Wingdings</vt:lpstr>
      <vt:lpstr>Deneb Title</vt:lpstr>
      <vt:lpstr>Deneb Contents</vt:lpstr>
      <vt:lpstr>Présentation PowerPoint</vt:lpstr>
      <vt:lpstr>Sommaire</vt:lpstr>
      <vt:lpstr>I. Introduction</vt:lpstr>
      <vt:lpstr>I. Introduction</vt:lpstr>
      <vt:lpstr>I. Introduction</vt:lpstr>
      <vt:lpstr>I. Introduction </vt:lpstr>
      <vt:lpstr>II. Description de notre projet</vt:lpstr>
      <vt:lpstr>II. Description de notre projet</vt:lpstr>
      <vt:lpstr>II. Description de notre projet</vt:lpstr>
      <vt:lpstr>II. Description de notre projet</vt:lpstr>
      <vt:lpstr>II. Description de notre projet</vt:lpstr>
      <vt:lpstr>II. Description de notre projet</vt:lpstr>
      <vt:lpstr>II. Description de notre projet</vt:lpstr>
      <vt:lpstr>II. Description de notre projet</vt:lpstr>
      <vt:lpstr>II. Description de notre projet</vt:lpstr>
      <vt:lpstr>III. Événement et parties prenantes</vt:lpstr>
      <vt:lpstr>III. Événement associé et parties prenantes</vt:lpstr>
      <vt:lpstr>III. Événement associé et parties prenantes</vt:lpstr>
      <vt:lpstr>III. Événement associé et parties prenantes </vt:lpstr>
      <vt:lpstr>IV. Conclusion</vt:lpstr>
      <vt:lpstr>IV. Conclusion </vt:lpstr>
      <vt:lpstr>IV. Conclusion </vt:lpstr>
      <vt:lpstr>REMERCIEMENTS</vt:lpstr>
      <vt:lpstr>Merci pour votre attention ! 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Deneb</dc:title>
  <dc:creator>Jun</dc:creator>
  <cp:lastModifiedBy>Léo</cp:lastModifiedBy>
  <cp:revision>131</cp:revision>
  <dcterms:created xsi:type="dcterms:W3CDTF">2014-05-31T17:00:12Z</dcterms:created>
  <dcterms:modified xsi:type="dcterms:W3CDTF">2017-12-05T20:44:48Z</dcterms:modified>
</cp:coreProperties>
</file>