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ncode Sans ExtraLight"/>
      <p:regular r:id="rId18"/>
      <p:bold r:id="rId19"/>
    </p:embeddedFont>
    <p:embeddedFont>
      <p:font typeface="Encode Sans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EncodeSan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ncodeSansExtraLight-bold.fntdata"/><Relationship Id="rId18" Type="http://schemas.openxmlformats.org/officeDocument/2006/relationships/font" Target="fonts/EncodeSans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BA3B2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BA3B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68" name="Shape 68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▪"/>
              <a:defRPr i="1" sz="3000"/>
            </a:lvl1pPr>
            <a:lvl2pPr lvl="1" rtl="0" algn="ctr">
              <a:spcBef>
                <a:spcPts val="0"/>
              </a:spcBef>
              <a:buSzPts val="3000"/>
              <a:buChar char="▫"/>
              <a:defRPr i="1" sz="3000"/>
            </a:lvl2pPr>
            <a:lvl3pPr lvl="2" rtl="0" algn="ctr">
              <a:spcBef>
                <a:spcPts val="0"/>
              </a:spcBef>
              <a:buSzPts val="3000"/>
              <a:buChar char="▫"/>
              <a:defRPr i="1" sz="3000"/>
            </a:lvl3pPr>
            <a:lvl4pPr lvl="3" rtl="0" algn="ctr">
              <a:spcBef>
                <a:spcPts val="0"/>
              </a:spcBef>
              <a:buSzPts val="3000"/>
              <a:buChar char="▫"/>
              <a:defRPr i="1" sz="3000"/>
            </a:lvl4pPr>
            <a:lvl5pPr lvl="4" rtl="0" algn="ctr">
              <a:spcBef>
                <a:spcPts val="0"/>
              </a:spcBef>
              <a:buSzPts val="3000"/>
              <a:buChar char="▫"/>
              <a:defRPr i="1" sz="3000"/>
            </a:lvl5pPr>
            <a:lvl6pPr lvl="5" rtl="0" algn="ctr">
              <a:spcBef>
                <a:spcPts val="0"/>
              </a:spcBef>
              <a:buSzPts val="3000"/>
              <a:buChar char="▫"/>
              <a:defRPr i="1" sz="3000"/>
            </a:lvl6pPr>
            <a:lvl7pPr lvl="6" rtl="0" algn="ctr">
              <a:spcBef>
                <a:spcPts val="0"/>
              </a:spcBef>
              <a:buSzPts val="3000"/>
              <a:buChar char="▫"/>
              <a:defRPr i="1" sz="3000"/>
            </a:lvl7pPr>
            <a:lvl8pPr lvl="7" rtl="0" algn="ctr">
              <a:spcBef>
                <a:spcPts val="0"/>
              </a:spcBef>
              <a:buSzPts val="3000"/>
              <a:buChar char="▫"/>
              <a:defRPr i="1" sz="3000"/>
            </a:lvl8pPr>
            <a:lvl9pPr lvl="8" algn="ctr">
              <a:spcBef>
                <a:spcPts val="0"/>
              </a:spcBef>
              <a:buSzPts val="3000"/>
              <a:buChar char="▫"/>
              <a:defRPr i="1" sz="3000"/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GB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3" name="Shape 73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74" name="Shape 74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Shape 7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hort + 1 column + imag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82" name="Shape 82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83" name="Shape 83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Shape 8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▫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91" name="Shape 91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92" name="Shape 92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Shape 94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▫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▫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01" name="Shape 101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Shape 104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12" name="Shape 112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Shape 11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cxnSp>
        <p:nvCxnSpPr>
          <p:cNvPr id="123" name="Shape 123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BA3B2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b="1" lang="en-GB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4000"/>
              <a:t>LA DYNAMIQUE DU FINANCEMENT 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4000"/>
              <a:t>DE L’INNOVATION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209806" y="3753024"/>
            <a:ext cx="724369" cy="1180859"/>
            <a:chOff x="6730350" y="2315900"/>
            <a:chExt cx="257700" cy="420100"/>
          </a:xfrm>
        </p:grpSpPr>
        <p:sp>
          <p:nvSpPr>
            <p:cNvPr id="138" name="Shape 13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6967500" y="3829200"/>
            <a:ext cx="2028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BRAZIER Antoine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HEYE Erwan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LABRUE Gwendal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LANDREAU Anne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PUISSANT François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5" y="3753025"/>
            <a:ext cx="3096719" cy="1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500"/>
              <a:t>Risque et rendement stochastique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Calcul du risque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600">
                <a:solidFill>
                  <a:schemeClr val="lt1"/>
                </a:solidFill>
              </a:rPr>
              <a:t>	VAN , Recettes périodiques états des recettes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Caractérisation du projet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	(rentabilité, risque)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500"/>
              <a:t>Décision dans un environnement incertain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Décisions influencées par la moyenne des recettes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600">
                <a:solidFill>
                  <a:schemeClr val="lt1"/>
                </a:solidFill>
              </a:rPr>
              <a:t>	Différents critères (Laplace, Maximax, Wald, Savage, Hurwizc)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Analyse du type de projet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Recherche de fournisseurs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	Fournisseurs spécialisés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ctrTitle"/>
          </p:nvPr>
        </p:nvSpPr>
        <p:spPr>
          <a:xfrm>
            <a:off x="2354550" y="1592675"/>
            <a:ext cx="44349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6000"/>
              <a:t>Conclusion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pSp>
        <p:nvGrpSpPr>
          <p:cNvPr id="234" name="Shape 234"/>
          <p:cNvGrpSpPr/>
          <p:nvPr/>
        </p:nvGrpSpPr>
        <p:grpSpPr>
          <a:xfrm>
            <a:off x="4315302" y="2843797"/>
            <a:ext cx="513396" cy="480987"/>
            <a:chOff x="5300400" y="3670175"/>
            <a:chExt cx="421300" cy="399325"/>
          </a:xfrm>
        </p:grpSpPr>
        <p:sp>
          <p:nvSpPr>
            <p:cNvPr id="235" name="Shape 23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600">
                <a:solidFill>
                  <a:srgbClr val="F55C21"/>
                </a:solidFill>
              </a:rPr>
              <a:t>INTRODUCTION</a:t>
            </a:r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762000" y="1639975"/>
            <a:ext cx="7987500" cy="247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 u="sng">
                <a:solidFill>
                  <a:schemeClr val="lt1"/>
                </a:solidFill>
              </a:rPr>
              <a:t>Le nouveau dynamisme français</a:t>
            </a:r>
            <a:r>
              <a:rPr lang="en-GB">
                <a:solidFill>
                  <a:schemeClr val="lt1"/>
                </a:solidFill>
              </a:rPr>
              <a:t> (2006)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>
                <a:solidFill>
                  <a:schemeClr val="lt1"/>
                </a:solidFill>
              </a:rPr>
              <a:t>Jean-Baptiste Blanc &amp; Agnes Lanrezac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/>
              <a:t>La dynamique de financement de l’innovation</a:t>
            </a:r>
            <a:r>
              <a:rPr lang="en-GB"/>
              <a:t> (2007)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ts val="2400"/>
              <a:buChar char="○"/>
            </a:pPr>
            <a:r>
              <a:rPr lang="en-GB"/>
              <a:t>Faruk Ülgen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55C21"/>
                </a:solidFill>
              </a:rPr>
              <a:t>INTRODUCTION</a:t>
            </a: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762000" y="1639975"/>
            <a:ext cx="7115700" cy="31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L’innovation a un coût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Besoin de financeurs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/>
              <a:t>Aides mais aussi contraintes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55C21"/>
                </a:solidFill>
              </a:rPr>
              <a:t>INTRODUCTION</a:t>
            </a:r>
          </a:p>
        </p:txBody>
      </p:sp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762000" y="1639975"/>
            <a:ext cx="7115700" cy="31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Comment aider au financement de l’innovation et quels en sont les risques ?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812825" y="1151550"/>
            <a:ext cx="75183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AutoNum type="arabicPeriod"/>
            </a:pPr>
            <a:r>
              <a:rPr lang="en-GB"/>
              <a:t>Aides au financement de  l’innovation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72" name="Shape 17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500"/>
              <a:t>Le crédit impôt recherche (1/2)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49600" y="1200150"/>
            <a:ext cx="80103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/>
              <a:t>Aide financière visant les activités de R&amp;D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Avantageux à utiliser</a:t>
            </a: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Clair</a:t>
            </a: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600"/>
              <a:t>Souple</a:t>
            </a:r>
          </a:p>
          <a:p>
            <a:pPr indent="-330200" lvl="0" marL="1371600" rtl="0">
              <a:spcBef>
                <a:spcPts val="0"/>
              </a:spcBef>
              <a:buSzPts val="1600"/>
              <a:buChar char="➔"/>
            </a:pPr>
            <a:r>
              <a:rPr lang="en-GB" sz="1600"/>
              <a:t>Attractif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600"/>
              <a:t>		</a:t>
            </a:r>
            <a:r>
              <a:rPr b="1" lang="en-GB" sz="1800">
                <a:latin typeface="Encode Sans"/>
                <a:ea typeface="Encode Sans"/>
                <a:cs typeface="Encode Sans"/>
                <a:sym typeface="Encode Sans"/>
              </a:rPr>
              <a:t>Élément</a:t>
            </a:r>
            <a:r>
              <a:rPr b="1" lang="en-GB" sz="1800">
                <a:latin typeface="Encode Sans"/>
                <a:ea typeface="Encode Sans"/>
                <a:cs typeface="Encode Sans"/>
                <a:sym typeface="Encode Sans"/>
              </a:rPr>
              <a:t> fiable</a:t>
            </a:r>
            <a:r>
              <a:rPr lang="en-GB" sz="1800"/>
              <a:t> du plan de financement d’une entreprise innovante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84" name="Shape 184"/>
          <p:cNvSpPr/>
          <p:nvPr/>
        </p:nvSpPr>
        <p:spPr>
          <a:xfrm>
            <a:off x="762000" y="2876550"/>
            <a:ext cx="698400" cy="1269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CE5CD"/>
          </a:solidFill>
          <a:ln cap="flat" cmpd="sng" w="9525">
            <a:solidFill>
              <a:srgbClr val="BA3B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500"/>
              <a:t>Le crédit impôt recherche (2/2)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49600" y="1200150"/>
            <a:ext cx="80103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Détermination de l’éligibilité au CIR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	</a:t>
            </a:r>
            <a:r>
              <a:rPr lang="en-GB" sz="1800">
                <a:solidFill>
                  <a:schemeClr val="lt1"/>
                </a:solidFill>
              </a:rPr>
              <a:t>		Originalité du projet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			Savoir-faires développés lors du projet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Détermination du montant du crédit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En fonction des dépenses en R&amp;D engagées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Jusqu’à 30% des dépenses en R&amp;D dans la limite de 10 millions €</a:t>
            </a:r>
          </a:p>
          <a:p>
            <a:pPr indent="457200" lvl="0" marL="5486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chemeClr val="lt1"/>
                </a:solidFill>
              </a:rPr>
              <a:t>    par an et par entreprise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			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cxnSp>
        <p:nvCxnSpPr>
          <p:cNvPr id="192" name="Shape 192"/>
          <p:cNvCxnSpPr/>
          <p:nvPr/>
        </p:nvCxnSpPr>
        <p:spPr>
          <a:xfrm>
            <a:off x="1600200" y="4038600"/>
            <a:ext cx="3303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500"/>
              <a:t>Moyens mis en place dans le public et le privé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77800" y="1200150"/>
            <a:ext cx="4140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Secteur public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	</a:t>
            </a:r>
            <a:r>
              <a:rPr lang="en-GB" sz="1800">
                <a:solidFill>
                  <a:schemeClr val="lt1"/>
                </a:solidFill>
              </a:rPr>
              <a:t>Intégrer la recherche publique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Encourager les partenariats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Développer de nouvelles structures 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chemeClr val="lt1"/>
                </a:solidFill>
              </a:rPr>
              <a:t>   de nouvelles agences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cxnSp>
        <p:nvCxnSpPr>
          <p:cNvPr id="200" name="Shape 200"/>
          <p:cNvCxnSpPr/>
          <p:nvPr/>
        </p:nvCxnSpPr>
        <p:spPr>
          <a:xfrm>
            <a:off x="4572000" y="1276350"/>
            <a:ext cx="0" cy="29463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 txBox="1"/>
          <p:nvPr>
            <p:ph idx="1" type="body"/>
          </p:nvPr>
        </p:nvSpPr>
        <p:spPr>
          <a:xfrm>
            <a:off x="4686300" y="1200150"/>
            <a:ext cx="4953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▪"/>
            </a:pPr>
            <a:r>
              <a:rPr lang="en-GB">
                <a:solidFill>
                  <a:schemeClr val="lt1"/>
                </a:solidFill>
              </a:rPr>
              <a:t>Secteur p</a:t>
            </a:r>
            <a:r>
              <a:rPr lang="en-GB">
                <a:solidFill>
                  <a:schemeClr val="lt1"/>
                </a:solidFill>
              </a:rPr>
              <a:t>rivé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	</a:t>
            </a:r>
            <a:r>
              <a:rPr lang="en-GB" sz="1800">
                <a:solidFill>
                  <a:schemeClr val="lt1"/>
                </a:solidFill>
              </a:rPr>
              <a:t>Stimuler la recherche privée	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Statut jeune entreprise innovante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Pôle de compétitivité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Forum de l’innovation et de la compétitivité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  <a:buChar char="➔"/>
            </a:pPr>
            <a:r>
              <a:rPr lang="en-GB" sz="1600">
                <a:solidFill>
                  <a:schemeClr val="lt1"/>
                </a:solidFill>
              </a:rPr>
              <a:t>Protection de la propriété intellectuelle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812825" y="1151550"/>
            <a:ext cx="75183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2. Limites de ce</a:t>
            </a:r>
            <a:r>
              <a:rPr lang="en-GB"/>
              <a:t> financement 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208" name="Shape 20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