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57" r:id="rId2"/>
    <p:sldId id="355" r:id="rId3"/>
    <p:sldId id="329" r:id="rId4"/>
    <p:sldId id="383" r:id="rId5"/>
    <p:sldId id="384" r:id="rId6"/>
    <p:sldId id="382" r:id="rId7"/>
    <p:sldId id="357" r:id="rId8"/>
    <p:sldId id="333" r:id="rId9"/>
    <p:sldId id="332" r:id="rId10"/>
    <p:sldId id="334" r:id="rId11"/>
    <p:sldId id="358" r:id="rId12"/>
    <p:sldId id="335" r:id="rId13"/>
    <p:sldId id="360" r:id="rId14"/>
    <p:sldId id="336" r:id="rId15"/>
    <p:sldId id="337" r:id="rId16"/>
    <p:sldId id="338" r:id="rId17"/>
    <p:sldId id="339" r:id="rId18"/>
    <p:sldId id="340" r:id="rId19"/>
    <p:sldId id="341" r:id="rId20"/>
    <p:sldId id="370" r:id="rId21"/>
    <p:sldId id="342" r:id="rId22"/>
    <p:sldId id="365" r:id="rId23"/>
    <p:sldId id="343" r:id="rId24"/>
    <p:sldId id="363" r:id="rId25"/>
    <p:sldId id="344" r:id="rId26"/>
    <p:sldId id="367" r:id="rId27"/>
    <p:sldId id="256" r:id="rId28"/>
    <p:sldId id="260" r:id="rId29"/>
    <p:sldId id="284" r:id="rId30"/>
    <p:sldId id="261" r:id="rId31"/>
    <p:sldId id="262" r:id="rId32"/>
    <p:sldId id="263" r:id="rId33"/>
    <p:sldId id="265" r:id="rId34"/>
    <p:sldId id="266" r:id="rId35"/>
    <p:sldId id="294" r:id="rId36"/>
    <p:sldId id="267" r:id="rId37"/>
    <p:sldId id="268" r:id="rId38"/>
    <p:sldId id="269" r:id="rId39"/>
    <p:sldId id="295" r:id="rId40"/>
    <p:sldId id="285" r:id="rId41"/>
    <p:sldId id="286" r:id="rId42"/>
    <p:sldId id="270" r:id="rId43"/>
    <p:sldId id="272" r:id="rId44"/>
    <p:sldId id="271" r:id="rId45"/>
    <p:sldId id="296" r:id="rId46"/>
    <p:sldId id="287" r:id="rId47"/>
    <p:sldId id="460" r:id="rId48"/>
    <p:sldId id="461" r:id="rId49"/>
    <p:sldId id="297" r:id="rId50"/>
    <p:sldId id="288" r:id="rId51"/>
    <p:sldId id="298" r:id="rId52"/>
    <p:sldId id="299" r:id="rId53"/>
  </p:sldIdLst>
  <p:sldSz cx="9144000" cy="6858000" type="screen4x3"/>
  <p:notesSz cx="6797675" cy="9926638"/>
  <p:defaultTextStyle>
    <a:defPPr>
      <a:defRPr lang="fr-FR"/>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4202">
          <p15:clr>
            <a:srgbClr val="A4A3A4"/>
          </p15:clr>
        </p15:guide>
        <p15:guide id="2" pos="10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62D"/>
    <a:srgbClr val="56C1F4"/>
    <a:srgbClr val="304409"/>
    <a:srgbClr val="809960"/>
    <a:srgbClr val="5E8A26"/>
    <a:srgbClr val="404040"/>
    <a:srgbClr val="3556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7" autoAdjust="0"/>
    <p:restoredTop sz="95570" autoAdjust="0"/>
  </p:normalViewPr>
  <p:slideViewPr>
    <p:cSldViewPr>
      <p:cViewPr varScale="1">
        <p:scale>
          <a:sx n="62" d="100"/>
          <a:sy n="62" d="100"/>
        </p:scale>
        <p:origin x="62" y="494"/>
      </p:cViewPr>
      <p:guideLst>
        <p:guide orient="horz" pos="4202"/>
        <p:guide pos="1021"/>
      </p:guideLst>
    </p:cSldViewPr>
  </p:slideViewPr>
  <p:outlineViewPr>
    <p:cViewPr>
      <p:scale>
        <a:sx n="33" d="100"/>
        <a:sy n="33" d="100"/>
      </p:scale>
      <p:origin x="0" y="-2366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88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45659" cy="496332"/>
          </a:xfrm>
          <a:prstGeom prst="rect">
            <a:avLst/>
          </a:prstGeom>
        </p:spPr>
        <p:txBody>
          <a:bodyPr vert="horz" lIns="95558" tIns="47779" rIns="95558" bIns="47779" rtlCol="0"/>
          <a:lstStyle>
            <a:lvl1pPr algn="l">
              <a:defRPr sz="1300"/>
            </a:lvl1pPr>
          </a:lstStyle>
          <a:p>
            <a:endParaRPr lang="fr-FR" dirty="0"/>
          </a:p>
        </p:txBody>
      </p:sp>
      <p:sp>
        <p:nvSpPr>
          <p:cNvPr id="3" name="Espace réservé de la date 2"/>
          <p:cNvSpPr>
            <a:spLocks noGrp="1"/>
          </p:cNvSpPr>
          <p:nvPr>
            <p:ph type="dt" sz="quarter" idx="1"/>
          </p:nvPr>
        </p:nvSpPr>
        <p:spPr>
          <a:xfrm>
            <a:off x="3850443" y="1"/>
            <a:ext cx="2945659" cy="496332"/>
          </a:xfrm>
          <a:prstGeom prst="rect">
            <a:avLst/>
          </a:prstGeom>
        </p:spPr>
        <p:txBody>
          <a:bodyPr vert="horz" lIns="95558" tIns="47779" rIns="95558" bIns="47779" rtlCol="0"/>
          <a:lstStyle>
            <a:lvl1pPr algn="r">
              <a:defRPr sz="1300"/>
            </a:lvl1pPr>
          </a:lstStyle>
          <a:p>
            <a:fld id="{2975040F-B6CE-AF48-9F36-A9B85354FF32}" type="datetimeFigureOut">
              <a:rPr lang="fr-FR" smtClean="0"/>
              <a:t>15/01/2018</a:t>
            </a:fld>
            <a:endParaRPr lang="fr-FR"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95558" tIns="47779" rIns="95558" bIns="47779" rtlCol="0" anchor="b"/>
          <a:lstStyle>
            <a:lvl1pPr algn="l">
              <a:defRPr sz="1300"/>
            </a:lvl1pPr>
          </a:lstStyle>
          <a:p>
            <a:endParaRPr lang="fr-FR" dirty="0"/>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95558" tIns="47779" rIns="95558" bIns="47779" rtlCol="0" anchor="b"/>
          <a:lstStyle>
            <a:lvl1pPr algn="r">
              <a:defRPr sz="1300"/>
            </a:lvl1pPr>
          </a:lstStyle>
          <a:p>
            <a:fld id="{C7DDE5CB-6DD2-334D-83F8-6B6DBF642BF1}" type="slidenum">
              <a:rPr lang="fr-FR" smtClean="0"/>
              <a:t>‹N°›</a:t>
            </a:fld>
            <a:endParaRPr lang="fr-FR" dirty="0"/>
          </a:p>
        </p:txBody>
      </p:sp>
    </p:spTree>
    <p:extLst>
      <p:ext uri="{BB962C8B-B14F-4D97-AF65-F5344CB8AC3E}">
        <p14:creationId xmlns:p14="http://schemas.microsoft.com/office/powerpoint/2010/main" val="1600924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2945659" cy="496332"/>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defRPr sz="1300" smtClean="0">
                <a:latin typeface="Times"/>
                <a:ea typeface="+mn-ea"/>
              </a:defRPr>
            </a:lvl1pPr>
          </a:lstStyle>
          <a:p>
            <a:pPr>
              <a:defRPr/>
            </a:pPr>
            <a:endParaRPr lang="fr-FR" dirty="0"/>
          </a:p>
        </p:txBody>
      </p:sp>
      <p:sp>
        <p:nvSpPr>
          <p:cNvPr id="10243" name="Rectangle 3"/>
          <p:cNvSpPr>
            <a:spLocks noGrp="1" noChangeArrowheads="1"/>
          </p:cNvSpPr>
          <p:nvPr>
            <p:ph type="dt" idx="1"/>
          </p:nvPr>
        </p:nvSpPr>
        <p:spPr bwMode="auto">
          <a:xfrm>
            <a:off x="3852017" y="1"/>
            <a:ext cx="2945659" cy="496332"/>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lvl1pPr algn="r">
              <a:defRPr sz="1300" smtClean="0">
                <a:latin typeface="Times"/>
                <a:ea typeface="+mn-ea"/>
              </a:defRPr>
            </a:lvl1pPr>
          </a:lstStyle>
          <a:p>
            <a:pPr>
              <a:defRPr/>
            </a:pPr>
            <a:endParaRPr lang="fr-FR" dirty="0"/>
          </a:p>
        </p:txBody>
      </p:sp>
      <p:sp>
        <p:nvSpPr>
          <p:cNvPr id="61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5" name="Rectangle 5"/>
          <p:cNvSpPr>
            <a:spLocks noGrp="1" noChangeArrowheads="1"/>
          </p:cNvSpPr>
          <p:nvPr>
            <p:ph type="body" sz="quarter" idx="3"/>
          </p:nvPr>
        </p:nvSpPr>
        <p:spPr bwMode="auto">
          <a:xfrm>
            <a:off x="906357" y="4715153"/>
            <a:ext cx="4984961" cy="4466987"/>
          </a:xfrm>
          <a:prstGeom prst="rect">
            <a:avLst/>
          </a:prstGeom>
          <a:noFill/>
          <a:ln w="9525">
            <a:noFill/>
            <a:miter lim="800000"/>
            <a:headEnd/>
            <a:tailEnd/>
          </a:ln>
          <a:effectLst/>
        </p:spPr>
        <p:txBody>
          <a:bodyPr vert="horz" wrap="square" lIns="95558" tIns="47779" rIns="95558" bIns="47779"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246"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defRPr sz="1300" smtClean="0">
                <a:latin typeface="Times"/>
                <a:ea typeface="+mn-ea"/>
              </a:defRPr>
            </a:lvl1pPr>
          </a:lstStyle>
          <a:p>
            <a:pPr>
              <a:defRPr/>
            </a:pPr>
            <a:endParaRPr lang="fr-FR" dirty="0"/>
          </a:p>
        </p:txBody>
      </p:sp>
      <p:sp>
        <p:nvSpPr>
          <p:cNvPr id="10247" name="Rectangle 7"/>
          <p:cNvSpPr>
            <a:spLocks noGrp="1" noChangeArrowheads="1"/>
          </p:cNvSpPr>
          <p:nvPr>
            <p:ph type="sldNum" sz="quarter" idx="5"/>
          </p:nvPr>
        </p:nvSpPr>
        <p:spPr bwMode="auto">
          <a:xfrm>
            <a:off x="3852017" y="9430306"/>
            <a:ext cx="2945659" cy="496332"/>
          </a:xfrm>
          <a:prstGeom prst="rect">
            <a:avLst/>
          </a:prstGeom>
          <a:noFill/>
          <a:ln w="9525">
            <a:noFill/>
            <a:miter lim="800000"/>
            <a:headEnd/>
            <a:tailEnd/>
          </a:ln>
          <a:effectLst/>
        </p:spPr>
        <p:txBody>
          <a:bodyPr vert="horz" wrap="square" lIns="95558" tIns="47779" rIns="95558" bIns="47779" numCol="1" anchor="b" anchorCtr="0" compatLnSpc="1">
            <a:prstTxWarp prst="textNoShape">
              <a:avLst/>
            </a:prstTxWarp>
          </a:bodyPr>
          <a:lstStyle>
            <a:lvl1pPr algn="r">
              <a:defRPr sz="1300"/>
            </a:lvl1pPr>
          </a:lstStyle>
          <a:p>
            <a:fld id="{C8665B01-3BD2-274A-9AF6-0927047C8998}" type="slidenum">
              <a:rPr lang="fr-FR"/>
              <a:pPr/>
              <a:t>‹N°›</a:t>
            </a:fld>
            <a:endParaRPr lang="fr-FR" dirty="0"/>
          </a:p>
        </p:txBody>
      </p:sp>
    </p:spTree>
    <p:extLst>
      <p:ext uri="{BB962C8B-B14F-4D97-AF65-F5344CB8AC3E}">
        <p14:creationId xmlns:p14="http://schemas.microsoft.com/office/powerpoint/2010/main" val="1737718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74ECA84C-206E-6546-8DF4-6B89B13A5C1B}" type="slidenum">
              <a:rPr lang="fr-FR" sz="1300"/>
              <a:pPr/>
              <a:t>1</a:t>
            </a:fld>
            <a:endParaRPr lang="fr-FR" sz="1300" dirty="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12</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14</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15</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16</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17</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19</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20</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25</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26</a:t>
            </a:fld>
            <a:endParaRPr lang="fr-FR" sz="13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27</a:t>
            </a:fld>
            <a:endParaRPr lang="fr-FR" sz="13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2</a:t>
            </a:fld>
            <a:endParaRPr lang="fr-FR" sz="1300"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28</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29</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33C2C2D-4744-2541-B080-0D1579D06BB9}" type="slidenum">
              <a:rPr lang="fr-FR" sz="1300"/>
              <a:pPr/>
              <a:t>30</a:t>
            </a:fld>
            <a:endParaRPr lang="fr-FR" sz="13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a:latin typeface="Time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37</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38</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39</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41</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42</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3</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43</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44</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45</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46</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47</a:t>
            </a:fld>
            <a:endParaRPr lang="fr-FR"/>
          </a:p>
        </p:txBody>
      </p:sp>
    </p:spTree>
    <p:extLst>
      <p:ext uri="{BB962C8B-B14F-4D97-AF65-F5344CB8AC3E}">
        <p14:creationId xmlns:p14="http://schemas.microsoft.com/office/powerpoint/2010/main" val="1472069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48</a:t>
            </a:fld>
            <a:endParaRPr lang="fr-FR"/>
          </a:p>
        </p:txBody>
      </p:sp>
    </p:spTree>
    <p:extLst>
      <p:ext uri="{BB962C8B-B14F-4D97-AF65-F5344CB8AC3E}">
        <p14:creationId xmlns:p14="http://schemas.microsoft.com/office/powerpoint/2010/main" val="1648269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49</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50</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51</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articles L645-1</a:t>
            </a:r>
            <a:r>
              <a:rPr lang="fr-FR" baseline="0" dirty="0"/>
              <a:t> et L671-7 du code rural interdisent toute référence au mode de production biologique suggérant que le produit ou ses ingrédients ont été obtenus selon les règles de production biologique, alors que ce n’est pas le cas. </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C8665B01-3BD2-274A-9AF6-0927047C8998}" type="slidenum">
              <a:rPr lang="fr-FR" smtClean="0"/>
              <a:pPr/>
              <a:t>52</a:t>
            </a:fld>
            <a:endParaRPr lang="fr-FR"/>
          </a:p>
        </p:txBody>
      </p:sp>
    </p:spTree>
    <p:extLst>
      <p:ext uri="{BB962C8B-B14F-4D97-AF65-F5344CB8AC3E}">
        <p14:creationId xmlns:p14="http://schemas.microsoft.com/office/powerpoint/2010/main" val="2727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4</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5</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6</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D32543FF-FFE0-BE4F-B28C-D99D5138B8A3}" type="slidenum">
              <a:rPr lang="fr-FR" sz="1300"/>
              <a:pPr/>
              <a:t>7</a:t>
            </a:fld>
            <a:endParaRPr lang="fr-FR" sz="1300"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8</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500">
                <a:solidFill>
                  <a:schemeClr val="tx1"/>
                </a:solidFill>
                <a:latin typeface="Times" charset="0"/>
                <a:ea typeface="ＭＳ Ｐゴシック" charset="0"/>
              </a:defRPr>
            </a:lvl1pPr>
            <a:lvl2pPr marL="776409" indent="-298619">
              <a:defRPr sz="2500">
                <a:solidFill>
                  <a:schemeClr val="tx1"/>
                </a:solidFill>
                <a:latin typeface="Times" charset="0"/>
                <a:ea typeface="ＭＳ Ｐゴシック" charset="0"/>
              </a:defRPr>
            </a:lvl2pPr>
            <a:lvl3pPr marL="1194476" indent="-238895">
              <a:defRPr sz="2500">
                <a:solidFill>
                  <a:schemeClr val="tx1"/>
                </a:solidFill>
                <a:latin typeface="Times" charset="0"/>
                <a:ea typeface="ＭＳ Ｐゴシック" charset="0"/>
              </a:defRPr>
            </a:lvl3pPr>
            <a:lvl4pPr marL="1672266" indent="-238895">
              <a:defRPr sz="2500">
                <a:solidFill>
                  <a:schemeClr val="tx1"/>
                </a:solidFill>
                <a:latin typeface="Times" charset="0"/>
                <a:ea typeface="ＭＳ Ｐゴシック" charset="0"/>
              </a:defRPr>
            </a:lvl4pPr>
            <a:lvl5pPr marL="2150057" indent="-238895">
              <a:defRPr sz="2500">
                <a:solidFill>
                  <a:schemeClr val="tx1"/>
                </a:solidFill>
                <a:latin typeface="Times" charset="0"/>
                <a:ea typeface="ＭＳ Ｐゴシック" charset="0"/>
              </a:defRPr>
            </a:lvl5pPr>
            <a:lvl6pPr marL="2627847" indent="-238895" eaLnBrk="0" fontAlgn="base" hangingPunct="0">
              <a:spcBef>
                <a:spcPct val="0"/>
              </a:spcBef>
              <a:spcAft>
                <a:spcPct val="0"/>
              </a:spcAft>
              <a:defRPr sz="2500">
                <a:solidFill>
                  <a:schemeClr val="tx1"/>
                </a:solidFill>
                <a:latin typeface="Times" charset="0"/>
                <a:ea typeface="ＭＳ Ｐゴシック" charset="0"/>
              </a:defRPr>
            </a:lvl6pPr>
            <a:lvl7pPr marL="3105637" indent="-238895" eaLnBrk="0" fontAlgn="base" hangingPunct="0">
              <a:spcBef>
                <a:spcPct val="0"/>
              </a:spcBef>
              <a:spcAft>
                <a:spcPct val="0"/>
              </a:spcAft>
              <a:defRPr sz="2500">
                <a:solidFill>
                  <a:schemeClr val="tx1"/>
                </a:solidFill>
                <a:latin typeface="Times" charset="0"/>
                <a:ea typeface="ＭＳ Ｐゴシック" charset="0"/>
              </a:defRPr>
            </a:lvl7pPr>
            <a:lvl8pPr marL="3583428" indent="-238895" eaLnBrk="0" fontAlgn="base" hangingPunct="0">
              <a:spcBef>
                <a:spcPct val="0"/>
              </a:spcBef>
              <a:spcAft>
                <a:spcPct val="0"/>
              </a:spcAft>
              <a:defRPr sz="2500">
                <a:solidFill>
                  <a:schemeClr val="tx1"/>
                </a:solidFill>
                <a:latin typeface="Times" charset="0"/>
                <a:ea typeface="ＭＳ Ｐゴシック" charset="0"/>
              </a:defRPr>
            </a:lvl8pPr>
            <a:lvl9pPr marL="4061218" indent="-238895" eaLnBrk="0" fontAlgn="base" hangingPunct="0">
              <a:spcBef>
                <a:spcPct val="0"/>
              </a:spcBef>
              <a:spcAft>
                <a:spcPct val="0"/>
              </a:spcAft>
              <a:defRPr sz="2500">
                <a:solidFill>
                  <a:schemeClr val="tx1"/>
                </a:solidFill>
                <a:latin typeface="Times" charset="0"/>
                <a:ea typeface="ＭＳ Ｐゴシック" charset="0"/>
              </a:defRPr>
            </a:lvl9pPr>
          </a:lstStyle>
          <a:p>
            <a:fld id="{B5D6708A-A305-8446-9D6D-D002CE1A2E17}" type="slidenum">
              <a:rPr lang="fr-FR" sz="1300"/>
              <a:pPr/>
              <a:t>10</a:t>
            </a:fld>
            <a:endParaRPr lang="fr-FR" sz="1300"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FR" dirty="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a:prstGeom prst="rect">
            <a:avLst/>
          </a:prstGeo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08770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texte vertical 2"/>
          <p:cNvSpPr>
            <a:spLocks noGrp="1"/>
          </p:cNvSpPr>
          <p:nvPr>
            <p:ph type="body" orient="vert" idx="1"/>
          </p:nvPr>
        </p:nvSpPr>
        <p:spPr>
          <a:xfrm>
            <a:off x="457200" y="1600200"/>
            <a:ext cx="82296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3768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a:prstGeom prst="rect">
            <a:avLst/>
          </a:prstGeo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337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idx="1"/>
          </p:nvPr>
        </p:nvSpPr>
        <p:spPr>
          <a:xfrm>
            <a:off x="457200" y="1600200"/>
            <a:ext cx="82296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036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72344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66535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49752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Cliquez et modifiez le titre</a:t>
            </a:r>
          </a:p>
        </p:txBody>
      </p:sp>
    </p:spTree>
    <p:extLst>
      <p:ext uri="{BB962C8B-B14F-4D97-AF65-F5344CB8AC3E}">
        <p14:creationId xmlns:p14="http://schemas.microsoft.com/office/powerpoint/2010/main" val="123302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41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prstGeom prst="rect">
            <a:avLst/>
          </a:prstGeo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8663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dirty="0"/>
              <a:t>Faire glisser l'image vers l'espace réservé ou cliquer sur l'icône pour l'ajouter</a:t>
            </a:r>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5301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140331-AVOXA-CPI-Trame-PWP1-page.jpg"/>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0" y="-1"/>
            <a:ext cx="9171056" cy="6876000"/>
          </a:xfrm>
          <a:prstGeom prst="rect">
            <a:avLst/>
          </a:prstGeom>
        </p:spPr>
      </p:pic>
      <p:sp>
        <p:nvSpPr>
          <p:cNvPr id="1040" name="Text Box 16"/>
          <p:cNvSpPr txBox="1">
            <a:spLocks noChangeArrowheads="1"/>
          </p:cNvSpPr>
          <p:nvPr/>
        </p:nvSpPr>
        <p:spPr bwMode="auto">
          <a:xfrm>
            <a:off x="4499992" y="6525924"/>
            <a:ext cx="4536504" cy="215444"/>
          </a:xfrm>
          <a:prstGeom prst="rect">
            <a:avLst/>
          </a:prstGeom>
          <a:noFill/>
          <a:ln w="9525">
            <a:noFill/>
            <a:miter lim="800000"/>
            <a:headEnd/>
            <a:tailEnd/>
          </a:ln>
          <a:effectLst/>
        </p:spPr>
        <p:txBody>
          <a:bodyPr wrap="square" anchor="b">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r"/>
            <a:r>
              <a:rPr lang="fr-FR" sz="800" dirty="0">
                <a:solidFill>
                  <a:schemeClr val="bg1"/>
                </a:solidFill>
                <a:latin typeface="Verdana" charset="0"/>
              </a:rPr>
              <a:t>© AVOXA - Le présent support ne peut être reproduit sans autorisation - P</a:t>
            </a:r>
            <a:fld id="{93576C3D-F015-D945-8467-8A9FE543880A}" type="slidenum">
              <a:rPr lang="fr-FR" sz="800" b="1">
                <a:solidFill>
                  <a:schemeClr val="bg1"/>
                </a:solidFill>
                <a:latin typeface="Verdana" charset="0"/>
              </a:rPr>
              <a:pPr algn="r"/>
              <a:t>‹N°›</a:t>
            </a:fld>
            <a:endParaRPr lang="fr-FR" sz="800" dirty="0">
              <a:solidFill>
                <a:schemeClr val="bg1"/>
              </a:solidFill>
              <a:latin typeface="Verdana" charset="0"/>
            </a:endParaRPr>
          </a:p>
        </p:txBody>
      </p:sp>
      <p:sp>
        <p:nvSpPr>
          <p:cNvPr id="7" name="ZoneTexte 6"/>
          <p:cNvSpPr txBox="1"/>
          <p:nvPr userDrawn="1"/>
        </p:nvSpPr>
        <p:spPr>
          <a:xfrm>
            <a:off x="1547664" y="6402814"/>
            <a:ext cx="2326278" cy="338554"/>
          </a:xfrm>
          <a:prstGeom prst="rect">
            <a:avLst/>
          </a:prstGeom>
          <a:noFill/>
        </p:spPr>
        <p:txBody>
          <a:bodyPr wrap="none" rtlCol="0" anchor="t">
            <a:spAutoFit/>
          </a:bodyPr>
          <a:lstStyle/>
          <a:p>
            <a:r>
              <a:rPr lang="fr-FR" sz="800" dirty="0">
                <a:solidFill>
                  <a:schemeClr val="bg1"/>
                </a:solidFill>
                <a:latin typeface="Verdana"/>
                <a:cs typeface="Verdana"/>
              </a:rPr>
              <a:t>Benoît LEBRETON</a:t>
            </a:r>
          </a:p>
          <a:p>
            <a:r>
              <a:rPr lang="fr-FR" sz="800" dirty="0">
                <a:solidFill>
                  <a:schemeClr val="bg1"/>
                </a:solidFill>
                <a:latin typeface="Verdana"/>
                <a:cs typeface="Verdana"/>
              </a:rPr>
              <a:t>Associé / Conseil en propriété industrielle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a:solidFill>
            <a:schemeClr val="accent2"/>
          </a:solidFill>
          <a:latin typeface="+mj-lt"/>
          <a:ea typeface="ＭＳ Ｐゴシック" charset="0"/>
          <a:cs typeface="+mj-cs"/>
        </a:defRPr>
      </a:lvl1pPr>
      <a:lvl2pPr algn="ctr" rtl="0" eaLnBrk="1" fontAlgn="base" hangingPunct="1">
        <a:spcBef>
          <a:spcPct val="0"/>
        </a:spcBef>
        <a:spcAft>
          <a:spcPct val="0"/>
        </a:spcAft>
        <a:defRPr sz="4400">
          <a:solidFill>
            <a:schemeClr val="accent2"/>
          </a:solidFill>
          <a:latin typeface="Times"/>
          <a:ea typeface="ＭＳ Ｐゴシック" charset="0"/>
        </a:defRPr>
      </a:lvl2pPr>
      <a:lvl3pPr algn="ctr" rtl="0" eaLnBrk="1" fontAlgn="base" hangingPunct="1">
        <a:spcBef>
          <a:spcPct val="0"/>
        </a:spcBef>
        <a:spcAft>
          <a:spcPct val="0"/>
        </a:spcAft>
        <a:defRPr sz="4400">
          <a:solidFill>
            <a:schemeClr val="accent2"/>
          </a:solidFill>
          <a:latin typeface="Times"/>
          <a:ea typeface="ＭＳ Ｐゴシック" charset="0"/>
        </a:defRPr>
      </a:lvl3pPr>
      <a:lvl4pPr algn="ctr" rtl="0" eaLnBrk="1" fontAlgn="base" hangingPunct="1">
        <a:spcBef>
          <a:spcPct val="0"/>
        </a:spcBef>
        <a:spcAft>
          <a:spcPct val="0"/>
        </a:spcAft>
        <a:defRPr sz="4400">
          <a:solidFill>
            <a:schemeClr val="accent2"/>
          </a:solidFill>
          <a:latin typeface="Times"/>
          <a:ea typeface="ＭＳ Ｐゴシック" charset="0"/>
        </a:defRPr>
      </a:lvl4pPr>
      <a:lvl5pPr algn="ctr" rtl="0" eaLnBrk="1" fontAlgn="base" hangingPunct="1">
        <a:spcBef>
          <a:spcPct val="0"/>
        </a:spcBef>
        <a:spcAft>
          <a:spcPct val="0"/>
        </a:spcAft>
        <a:defRPr sz="4400">
          <a:solidFill>
            <a:schemeClr val="accent2"/>
          </a:solidFill>
          <a:latin typeface="Times"/>
          <a:ea typeface="ＭＳ Ｐゴシック" charset="0"/>
        </a:defRPr>
      </a:lvl5pPr>
      <a:lvl6pPr marL="457200" algn="ctr" rtl="0" eaLnBrk="1" fontAlgn="base" hangingPunct="1">
        <a:spcBef>
          <a:spcPct val="0"/>
        </a:spcBef>
        <a:spcAft>
          <a:spcPct val="0"/>
        </a:spcAft>
        <a:defRPr sz="4400">
          <a:solidFill>
            <a:schemeClr val="accent2"/>
          </a:solidFill>
          <a:latin typeface="Times"/>
        </a:defRPr>
      </a:lvl6pPr>
      <a:lvl7pPr marL="914400" algn="ctr" rtl="0" eaLnBrk="1" fontAlgn="base" hangingPunct="1">
        <a:spcBef>
          <a:spcPct val="0"/>
        </a:spcBef>
        <a:spcAft>
          <a:spcPct val="0"/>
        </a:spcAft>
        <a:defRPr sz="4400">
          <a:solidFill>
            <a:schemeClr val="accent2"/>
          </a:solidFill>
          <a:latin typeface="Times"/>
        </a:defRPr>
      </a:lvl7pPr>
      <a:lvl8pPr marL="1371600" algn="ctr" rtl="0" eaLnBrk="1" fontAlgn="base" hangingPunct="1">
        <a:spcBef>
          <a:spcPct val="0"/>
        </a:spcBef>
        <a:spcAft>
          <a:spcPct val="0"/>
        </a:spcAft>
        <a:defRPr sz="4400">
          <a:solidFill>
            <a:schemeClr val="accent2"/>
          </a:solidFill>
          <a:latin typeface="Times"/>
        </a:defRPr>
      </a:lvl8pPr>
      <a:lvl9pPr marL="1828800" algn="ctr" rtl="0" eaLnBrk="1" fontAlgn="base" hangingPunct="1">
        <a:spcBef>
          <a:spcPct val="0"/>
        </a:spcBef>
        <a:spcAft>
          <a:spcPct val="0"/>
        </a:spcAft>
        <a:defRPr sz="4400">
          <a:solidFill>
            <a:schemeClr val="accent2"/>
          </a:solidFill>
          <a:latin typeface="Times"/>
        </a:defRPr>
      </a:lvl9pPr>
    </p:titleStyle>
    <p:bodyStyle>
      <a:lvl1pPr marL="342900" indent="-342900" algn="l" rtl="0" eaLnBrk="1" fontAlgn="base" hangingPunct="1">
        <a:spcBef>
          <a:spcPct val="20000"/>
        </a:spcBef>
        <a:spcAft>
          <a:spcPct val="0"/>
        </a:spcAft>
        <a:buChar char="•"/>
        <a:defRPr sz="3200">
          <a:solidFill>
            <a:schemeClr val="folHlink"/>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folHlink"/>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folHlink"/>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folHlink"/>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folHlink"/>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folHlink"/>
          </a:solidFill>
          <a:latin typeface="+mn-lt"/>
        </a:defRPr>
      </a:lvl6pPr>
      <a:lvl7pPr marL="2971800" indent="-228600" algn="l" rtl="0" eaLnBrk="1" fontAlgn="base" hangingPunct="1">
        <a:spcBef>
          <a:spcPct val="20000"/>
        </a:spcBef>
        <a:spcAft>
          <a:spcPct val="0"/>
        </a:spcAft>
        <a:buChar char="»"/>
        <a:defRPr sz="2000">
          <a:solidFill>
            <a:schemeClr val="folHlink"/>
          </a:solidFill>
          <a:latin typeface="+mn-lt"/>
        </a:defRPr>
      </a:lvl7pPr>
      <a:lvl8pPr marL="3429000" indent="-228600" algn="l" rtl="0" eaLnBrk="1" fontAlgn="base" hangingPunct="1">
        <a:spcBef>
          <a:spcPct val="20000"/>
        </a:spcBef>
        <a:spcAft>
          <a:spcPct val="0"/>
        </a:spcAft>
        <a:buChar char="»"/>
        <a:defRPr sz="2000">
          <a:solidFill>
            <a:schemeClr val="folHlink"/>
          </a:solidFill>
          <a:latin typeface="+mn-lt"/>
        </a:defRPr>
      </a:lvl8pPr>
      <a:lvl9pPr marL="3886200" indent="-228600" algn="l" rtl="0" eaLnBrk="1" fontAlgn="base" hangingPunct="1">
        <a:spcBef>
          <a:spcPct val="20000"/>
        </a:spcBef>
        <a:spcAft>
          <a:spcPct val="0"/>
        </a:spcAft>
        <a:buChar char="»"/>
        <a:defRPr sz="2000">
          <a:solidFill>
            <a:schemeClr val="folHlink"/>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 Id="rId4" Type="http://schemas.openxmlformats.org/officeDocument/2006/relationships/hyperlink" Target="http://www.infogreffe.f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5.gif"/><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140331-AVOXA-CPI-Trame-PWP1-présentation.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487" y="0"/>
            <a:ext cx="9214975" cy="6912000"/>
          </a:xfrm>
          <a:prstGeom prst="rect">
            <a:avLst/>
          </a:prstGeom>
        </p:spPr>
      </p:pic>
      <p:sp>
        <p:nvSpPr>
          <p:cNvPr id="8" name="ZoneTexte 7"/>
          <p:cNvSpPr txBox="1"/>
          <p:nvPr/>
        </p:nvSpPr>
        <p:spPr>
          <a:xfrm>
            <a:off x="4499992" y="6021288"/>
            <a:ext cx="3531736" cy="461665"/>
          </a:xfrm>
          <a:prstGeom prst="rect">
            <a:avLst/>
          </a:prstGeom>
          <a:noFill/>
        </p:spPr>
        <p:txBody>
          <a:bodyPr wrap="none" rtlCol="0">
            <a:spAutoFit/>
          </a:bodyPr>
          <a:lstStyle/>
          <a:p>
            <a:r>
              <a:rPr lang="fr-FR" sz="1200" dirty="0">
                <a:solidFill>
                  <a:schemeClr val="bg1"/>
                </a:solidFill>
                <a:latin typeface="Verdana"/>
                <a:cs typeface="Verdana"/>
              </a:rPr>
              <a:t>Benoît LEBRETON</a:t>
            </a:r>
          </a:p>
          <a:p>
            <a:r>
              <a:rPr lang="fr-FR" sz="1200" dirty="0">
                <a:solidFill>
                  <a:schemeClr val="bg1"/>
                </a:solidFill>
                <a:latin typeface="Verdana"/>
                <a:cs typeface="Verdana"/>
              </a:rPr>
              <a:t>Associé / Conseil en propriété industrielle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3078"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877985"/>
          </a:xfrm>
          <a:prstGeom prst="rect">
            <a:avLst/>
          </a:prstGeom>
          <a:noFill/>
        </p:spPr>
        <p:txBody>
          <a:bodyPr wrap="square" rtlCol="0">
            <a:spAutoFit/>
          </a:bodyPr>
          <a:lstStyle/>
          <a:p>
            <a:r>
              <a:rPr lang="fr-FR" b="1" dirty="0">
                <a:solidFill>
                  <a:srgbClr val="56C1F4"/>
                </a:solidFill>
                <a:latin typeface="Calibri"/>
                <a:cs typeface="Calibri"/>
              </a:rPr>
              <a:t>Droit d’auteur</a:t>
            </a:r>
          </a:p>
          <a:p>
            <a:pPr marL="323850" lvl="1" algn="just"/>
            <a:endParaRPr lang="fr-FR" sz="1400" b="1" dirty="0">
              <a:solidFill>
                <a:srgbClr val="608A30"/>
              </a:solidFill>
              <a:latin typeface="Verdana"/>
              <a:cs typeface="Verdana"/>
            </a:endParaRPr>
          </a:p>
          <a:p>
            <a:pPr marL="323850" lvl="1" algn="just"/>
            <a:r>
              <a:rPr lang="fr-FR" sz="1400" b="1" dirty="0">
                <a:latin typeface="Verdana"/>
                <a:cs typeface="Verdana"/>
              </a:rPr>
              <a:t>La création protégeable est une </a:t>
            </a:r>
            <a:r>
              <a:rPr lang="fr-FR" sz="1400" b="1" i="1" dirty="0">
                <a:latin typeface="Verdana"/>
                <a:cs typeface="Verdana"/>
              </a:rPr>
              <a:t>« œuvre de l’esprit », </a:t>
            </a:r>
            <a:r>
              <a:rPr lang="fr-FR" sz="1400" b="1" dirty="0">
                <a:latin typeface="Verdana"/>
                <a:cs typeface="Verdana"/>
              </a:rPr>
              <a:t>c’est-à-dire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intellectuelle </a:t>
            </a:r>
            <a:r>
              <a:rPr lang="fr-FR" sz="1400" b="1" dirty="0">
                <a:latin typeface="Verdana"/>
                <a:cs typeface="Verdana"/>
              </a:rPr>
              <a:t>et non pas une simple découverte ;</a:t>
            </a:r>
          </a:p>
          <a:p>
            <a:pPr marL="323850" lvl="1" algn="just"/>
            <a:endParaRPr lang="fr-FR" sz="1400" b="1" dirty="0">
              <a:latin typeface="Verdana"/>
              <a:cs typeface="Verdana"/>
            </a:endParaRPr>
          </a:p>
          <a:p>
            <a:pPr marL="323850" lvl="1" algn="just">
              <a:buFont typeface="Wingdings" charset="0"/>
              <a:buChar char="ü"/>
            </a:pPr>
            <a:r>
              <a:rPr lang="fr-FR" sz="1400" b="1" u="sng" dirty="0">
                <a:latin typeface="Verdana"/>
                <a:cs typeface="Verdana"/>
              </a:rPr>
              <a:t>une création de forme</a:t>
            </a:r>
            <a:r>
              <a:rPr lang="fr-FR" sz="1400" b="1" dirty="0">
                <a:latin typeface="Verdana"/>
                <a:cs typeface="Verdana"/>
              </a:rPr>
              <a:t> : la réalisation concrète de la conception de l’auteur.</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Une idée n’est pas protégeable</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b="1" dirty="0">
                <a:solidFill>
                  <a:srgbClr val="1E4649"/>
                </a:solidFill>
                <a:latin typeface="Verdana"/>
                <a:cs typeface="Verdana"/>
              </a:rPr>
              <a:t>La création est protégée si elle revêt </a:t>
            </a:r>
            <a:r>
              <a:rPr lang="fr-FR" sz="1400" b="1" dirty="0">
                <a:solidFill>
                  <a:srgbClr val="333399"/>
                </a:solidFill>
                <a:latin typeface="Verdana"/>
                <a:cs typeface="Verdana"/>
              </a:rPr>
              <a:t>un </a:t>
            </a:r>
            <a:r>
              <a:rPr lang="fr-FR" sz="1400" b="1" dirty="0">
                <a:solidFill>
                  <a:srgbClr val="56C1F4"/>
                </a:solidFill>
                <a:latin typeface="Verdana"/>
                <a:cs typeface="Verdana"/>
              </a:rPr>
              <a:t>caractère d’originalité </a:t>
            </a:r>
            <a:r>
              <a:rPr lang="fr-FR" sz="1400" b="1" dirty="0">
                <a:solidFill>
                  <a:srgbClr val="1E4649"/>
                </a:solidFill>
                <a:latin typeface="Verdana"/>
                <a:cs typeface="Verdana"/>
              </a:rPr>
              <a:t>au sens du droit: « l’empreinte de la personnalité de l’auteur », la manifestation de sa personnalité, la marque d’un apport intellectuel (logiciel).</a:t>
            </a:r>
          </a:p>
          <a:p>
            <a:pPr marL="323850" lvl="1" algn="just"/>
            <a:endParaRPr lang="fr-FR" sz="1600" b="1" dirty="0">
              <a:solidFill>
                <a:srgbClr val="1E4649"/>
              </a:solidFill>
              <a:latin typeface="Calibri"/>
              <a:cs typeface="Calibri"/>
            </a:endParaRPr>
          </a:p>
          <a:p>
            <a:endParaRPr lang="fr-FR" b="1" dirty="0">
              <a:solidFill>
                <a:srgbClr val="608A30"/>
              </a:solidFill>
              <a:latin typeface="Calibri"/>
              <a:cs typeface="Calibri"/>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302763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Text Box 3"/>
          <p:cNvSpPr txBox="1">
            <a:spLocks noChangeArrowheads="1"/>
          </p:cNvSpPr>
          <p:nvPr/>
        </p:nvSpPr>
        <p:spPr bwMode="auto">
          <a:xfrm>
            <a:off x="179512" y="1196752"/>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56C1F4"/>
                </a:solidFill>
                <a:latin typeface="Verdana"/>
                <a:cs typeface="Verdana"/>
              </a:rPr>
              <a:t>La Propriété Littéraire et Artistique</a:t>
            </a:r>
          </a:p>
        </p:txBody>
      </p:sp>
      <p:sp>
        <p:nvSpPr>
          <p:cNvPr id="6" name="ZoneTexte 5"/>
          <p:cNvSpPr txBox="1"/>
          <p:nvPr/>
        </p:nvSpPr>
        <p:spPr>
          <a:xfrm>
            <a:off x="251520" y="1772816"/>
            <a:ext cx="8130356" cy="369332"/>
          </a:xfrm>
          <a:prstGeom prst="rect">
            <a:avLst/>
          </a:prstGeom>
          <a:noFill/>
        </p:spPr>
        <p:txBody>
          <a:bodyPr wrap="square" rtlCol="0">
            <a:spAutoFit/>
          </a:bodyPr>
          <a:lstStyle/>
          <a:p>
            <a:r>
              <a:rPr lang="fr-FR" sz="1800" b="1" dirty="0">
                <a:latin typeface="Verdana"/>
                <a:cs typeface="Verdana"/>
              </a:rPr>
              <a:t>Exemple de création jugée non originale par les juges</a:t>
            </a:r>
          </a:p>
        </p:txBody>
      </p:sp>
      <p:pic>
        <p:nvPicPr>
          <p:cNvPr id="7" name="Image 6" descr="Jimi_Hendrix_by_Gered_Mankowitz_1967.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07904" y="2420888"/>
            <a:ext cx="2304256" cy="2364322"/>
          </a:xfrm>
          <a:prstGeom prst="rect">
            <a:avLst/>
          </a:prstGeom>
        </p:spPr>
      </p:pic>
      <p:sp>
        <p:nvSpPr>
          <p:cNvPr id="8" name="ZoneTexte 7"/>
          <p:cNvSpPr txBox="1"/>
          <p:nvPr/>
        </p:nvSpPr>
        <p:spPr>
          <a:xfrm>
            <a:off x="395536" y="4725144"/>
            <a:ext cx="8130356" cy="584776"/>
          </a:xfrm>
          <a:prstGeom prst="rect">
            <a:avLst/>
          </a:prstGeom>
          <a:noFill/>
        </p:spPr>
        <p:txBody>
          <a:bodyPr wrap="square" rtlCol="0">
            <a:spAutoFit/>
          </a:bodyPr>
          <a:lstStyle/>
          <a:p>
            <a:pPr marL="323850" lvl="1" algn="just"/>
            <a:r>
              <a:rPr lang="fr-FR" sz="1600" b="1" dirty="0">
                <a:solidFill>
                  <a:srgbClr val="000000"/>
                </a:solidFill>
                <a:latin typeface="Verdana"/>
                <a:cs typeface="Verdana"/>
              </a:rPr>
              <a:t>TGI PARIS, 2015: le photographe n’a pas suffisamment justifié ses choix permettant de caractériser l’originalité.</a:t>
            </a:r>
            <a:endParaRPr lang="fr-FR" b="1" dirty="0">
              <a:solidFill>
                <a:srgbClr val="000000"/>
              </a:solidFill>
              <a:latin typeface="Verdana"/>
              <a:cs typeface="Verdana"/>
            </a:endParaRPr>
          </a:p>
        </p:txBody>
      </p:sp>
      <p:sp>
        <p:nvSpPr>
          <p:cNvPr id="9" name="ZoneTexte 8"/>
          <p:cNvSpPr txBox="1"/>
          <p:nvPr/>
        </p:nvSpPr>
        <p:spPr>
          <a:xfrm>
            <a:off x="395536" y="5301208"/>
            <a:ext cx="8130356" cy="523220"/>
          </a:xfrm>
          <a:prstGeom prst="rect">
            <a:avLst/>
          </a:prstGeom>
          <a:noFill/>
        </p:spPr>
        <p:txBody>
          <a:bodyPr wrap="square" rtlCol="0">
            <a:spAutoFit/>
          </a:bodyPr>
          <a:lstStyle/>
          <a:p>
            <a:pPr marL="323850" lvl="1" algn="just"/>
            <a:r>
              <a:rPr lang="fr-FR" sz="1400" i="1" dirty="0">
                <a:solidFill>
                  <a:srgbClr val="000000"/>
                </a:solidFill>
                <a:latin typeface="Verdana"/>
                <a:cs typeface="Verdana"/>
              </a:rPr>
              <a:t>Ex. angle de vue, cadrage, lumière, position du modèle, effets (flous, netteté, contraste…)</a:t>
            </a:r>
            <a:endParaRPr lang="fr-FR" sz="2000" i="1" dirty="0">
              <a:solidFill>
                <a:srgbClr val="000000"/>
              </a:solidFill>
              <a:latin typeface="Verdana"/>
              <a:cs typeface="Verdana"/>
            </a:endParaRPr>
          </a:p>
        </p:txBody>
      </p:sp>
    </p:spTree>
    <p:extLst>
      <p:ext uri="{BB962C8B-B14F-4D97-AF65-F5344CB8AC3E}">
        <p14:creationId xmlns:p14="http://schemas.microsoft.com/office/powerpoint/2010/main" val="30403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484784"/>
            <a:ext cx="8130356" cy="2062103"/>
          </a:xfrm>
          <a:prstGeom prst="rect">
            <a:avLst/>
          </a:prstGeom>
          <a:noFill/>
        </p:spPr>
        <p:txBody>
          <a:bodyPr wrap="square" rtlCol="0">
            <a:spAutoFit/>
          </a:bodyPr>
          <a:lstStyle/>
          <a:p>
            <a:r>
              <a:rPr lang="fr-FR" sz="2000" b="1" dirty="0">
                <a:solidFill>
                  <a:srgbClr val="56C1F4"/>
                </a:solidFill>
                <a:latin typeface="Verdana"/>
                <a:cs typeface="Verdana"/>
              </a:rPr>
              <a:t>Droit d’auteur</a:t>
            </a:r>
          </a:p>
          <a:p>
            <a:pPr marL="323850" lvl="1" algn="just"/>
            <a:endParaRPr lang="fr-FR" b="1" dirty="0">
              <a:latin typeface="Verdana"/>
              <a:cs typeface="Verdana"/>
            </a:endParaRPr>
          </a:p>
          <a:p>
            <a:pPr marL="323850" lvl="1" algn="just"/>
            <a:r>
              <a:rPr lang="fr-FR" sz="1600" b="1" dirty="0">
                <a:latin typeface="Verdana"/>
                <a:cs typeface="Verdana"/>
              </a:rPr>
              <a:t>Droit reconnus à l’auteur sur sa création</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2" name="Rectangle à coins arrondis 1"/>
          <p:cNvSpPr/>
          <p:nvPr/>
        </p:nvSpPr>
        <p:spPr bwMode="auto">
          <a:xfrm>
            <a:off x="683568"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3" name="ZoneTexte 2"/>
          <p:cNvSpPr txBox="1"/>
          <p:nvPr/>
        </p:nvSpPr>
        <p:spPr>
          <a:xfrm>
            <a:off x="899592"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patrimoniaux</a:t>
            </a:r>
          </a:p>
        </p:txBody>
      </p:sp>
      <p:sp>
        <p:nvSpPr>
          <p:cNvPr id="9" name="Rectangle à coins arrondis 8"/>
          <p:cNvSpPr/>
          <p:nvPr/>
        </p:nvSpPr>
        <p:spPr bwMode="auto">
          <a:xfrm>
            <a:off x="4788024" y="285293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0" name="ZoneTexte 9"/>
          <p:cNvSpPr txBox="1"/>
          <p:nvPr/>
        </p:nvSpPr>
        <p:spPr>
          <a:xfrm>
            <a:off x="5076056" y="2924944"/>
            <a:ext cx="2592288" cy="646331"/>
          </a:xfrm>
          <a:prstGeom prst="rect">
            <a:avLst/>
          </a:prstGeom>
          <a:noFill/>
        </p:spPr>
        <p:txBody>
          <a:bodyPr wrap="square" rtlCol="0">
            <a:spAutoFit/>
          </a:bodyPr>
          <a:lstStyle/>
          <a:p>
            <a:pPr algn="ctr"/>
            <a:r>
              <a:rPr lang="fr-FR" sz="1800" dirty="0">
                <a:solidFill>
                  <a:srgbClr val="000000"/>
                </a:solidFill>
                <a:latin typeface="Verdana"/>
                <a:cs typeface="Verdana"/>
              </a:rPr>
              <a:t>Les droits </a:t>
            </a:r>
          </a:p>
          <a:p>
            <a:pPr algn="ctr"/>
            <a:r>
              <a:rPr lang="fr-FR" sz="1800" dirty="0" err="1">
                <a:solidFill>
                  <a:srgbClr val="000000"/>
                </a:solidFill>
                <a:latin typeface="Verdana"/>
                <a:cs typeface="Verdana"/>
              </a:rPr>
              <a:t>extra-patrimoniaux</a:t>
            </a:r>
            <a:endParaRPr lang="fr-FR" sz="1800" dirty="0">
              <a:solidFill>
                <a:srgbClr val="000000"/>
              </a:solidFill>
              <a:latin typeface="Verdana"/>
              <a:cs typeface="Verdana"/>
            </a:endParaRPr>
          </a:p>
        </p:txBody>
      </p:sp>
      <p:sp>
        <p:nvSpPr>
          <p:cNvPr id="11" name="ZoneTexte 10"/>
          <p:cNvSpPr txBox="1"/>
          <p:nvPr/>
        </p:nvSpPr>
        <p:spPr>
          <a:xfrm>
            <a:off x="251520" y="4077072"/>
            <a:ext cx="4032448" cy="2062103"/>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Evaluables en argent</a:t>
            </a:r>
          </a:p>
          <a:p>
            <a:pPr marL="609600" lvl="1" indent="-285750" algn="just">
              <a:buFontTx/>
              <a:buChar char="-"/>
            </a:pPr>
            <a:r>
              <a:rPr lang="fr-FR" sz="1200" b="1" dirty="0">
                <a:solidFill>
                  <a:srgbClr val="000000"/>
                </a:solidFill>
                <a:latin typeface="Verdana"/>
                <a:cs typeface="Verdana"/>
              </a:rPr>
              <a:t>Durent 70 ans après la mort de l’auteur</a:t>
            </a:r>
          </a:p>
          <a:p>
            <a:pPr marL="609600" lvl="1" indent="-285750" algn="just">
              <a:buFontTx/>
              <a:buChar char="-"/>
            </a:pPr>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495300" lvl="1" indent="-171450" algn="just">
              <a:buFontTx/>
              <a:buChar char="-"/>
            </a:pPr>
            <a:r>
              <a:rPr lang="fr-FR" sz="1200" b="1" dirty="0">
                <a:solidFill>
                  <a:srgbClr val="000000"/>
                </a:solidFill>
                <a:latin typeface="Verdana"/>
                <a:cs typeface="Verdana"/>
              </a:rPr>
              <a:t>Droit d’exploitation (droit de reproduction, droit de représentation);</a:t>
            </a:r>
          </a:p>
          <a:p>
            <a:pPr marL="495300" lvl="1" indent="-171450" algn="just">
              <a:buFontTx/>
              <a:buChar char="-"/>
            </a:pPr>
            <a:r>
              <a:rPr lang="fr-FR" sz="1200" b="1" dirty="0">
                <a:solidFill>
                  <a:srgbClr val="000000"/>
                </a:solidFill>
                <a:latin typeface="Verdana"/>
                <a:cs typeface="Verdana"/>
              </a:rPr>
              <a:t>Droit de suite.</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
        <p:nvSpPr>
          <p:cNvPr id="12" name="ZoneTexte 11"/>
          <p:cNvSpPr txBox="1"/>
          <p:nvPr/>
        </p:nvSpPr>
        <p:spPr>
          <a:xfrm>
            <a:off x="4644008" y="4077072"/>
            <a:ext cx="4032448" cy="2246769"/>
          </a:xfrm>
          <a:prstGeom prst="rect">
            <a:avLst/>
          </a:prstGeom>
          <a:noFill/>
        </p:spPr>
        <p:txBody>
          <a:bodyPr wrap="square" rtlCol="0">
            <a:spAutoFit/>
          </a:bodyPr>
          <a:lstStyle/>
          <a:p>
            <a:pPr marL="609600" lvl="1" indent="-285750" algn="just">
              <a:buFontTx/>
              <a:buChar char="-"/>
            </a:pPr>
            <a:r>
              <a:rPr lang="fr-FR" sz="1200" b="1" dirty="0">
                <a:solidFill>
                  <a:srgbClr val="000000"/>
                </a:solidFill>
                <a:latin typeface="Verdana"/>
                <a:cs typeface="Verdana"/>
              </a:rPr>
              <a:t>Attachés à la personne</a:t>
            </a:r>
          </a:p>
          <a:p>
            <a:pPr marL="609600" lvl="1" indent="-285750" algn="just">
              <a:buFontTx/>
              <a:buChar char="-"/>
            </a:pPr>
            <a:r>
              <a:rPr lang="fr-FR" sz="1200" b="1" dirty="0">
                <a:solidFill>
                  <a:srgbClr val="000000"/>
                </a:solidFill>
                <a:latin typeface="Verdana"/>
                <a:cs typeface="Verdana"/>
              </a:rPr>
              <a:t>Pas de limite de durée</a:t>
            </a:r>
          </a:p>
          <a:p>
            <a:pPr marL="323850" lvl="1" algn="just"/>
            <a:endParaRPr lang="fr-FR" sz="1200" b="1" dirty="0">
              <a:solidFill>
                <a:srgbClr val="000000"/>
              </a:solidFill>
              <a:latin typeface="Verdana"/>
              <a:cs typeface="Verdana"/>
            </a:endParaRPr>
          </a:p>
          <a:p>
            <a:pPr marL="323850" lvl="1" algn="just"/>
            <a:r>
              <a:rPr lang="fr-FR" sz="1200" b="1" i="1" dirty="0">
                <a:solidFill>
                  <a:srgbClr val="000000"/>
                </a:solidFill>
                <a:latin typeface="Verdana"/>
                <a:cs typeface="Verdana"/>
              </a:rPr>
              <a:t>Ex.: </a:t>
            </a:r>
          </a:p>
          <a:p>
            <a:pPr marL="609600" lvl="1" indent="-285750" algn="just">
              <a:buFontTx/>
              <a:buChar char="-"/>
            </a:pPr>
            <a:r>
              <a:rPr lang="fr-FR" sz="1200" b="1" dirty="0">
                <a:solidFill>
                  <a:srgbClr val="000000"/>
                </a:solidFill>
                <a:latin typeface="Verdana"/>
                <a:cs typeface="Verdana"/>
              </a:rPr>
              <a:t>Droit de divulgation;</a:t>
            </a:r>
          </a:p>
          <a:p>
            <a:pPr marL="609600" lvl="1" indent="-285750" algn="just">
              <a:buFontTx/>
              <a:buChar char="-"/>
            </a:pPr>
            <a:r>
              <a:rPr lang="fr-FR" sz="1200" b="1" dirty="0">
                <a:solidFill>
                  <a:srgbClr val="000000"/>
                </a:solidFill>
                <a:latin typeface="Verdana"/>
                <a:cs typeface="Verdana"/>
              </a:rPr>
              <a:t>Droit au respect de l’intégrité de l’œuvre;</a:t>
            </a:r>
          </a:p>
          <a:p>
            <a:pPr marL="609600" lvl="1" indent="-285750" algn="just">
              <a:buFontTx/>
              <a:buChar char="-"/>
            </a:pPr>
            <a:r>
              <a:rPr lang="fr-FR" sz="1200" b="1" dirty="0">
                <a:solidFill>
                  <a:srgbClr val="000000"/>
                </a:solidFill>
                <a:latin typeface="Verdana"/>
                <a:cs typeface="Verdana"/>
              </a:rPr>
              <a:t>Droit à la paternité;</a:t>
            </a:r>
          </a:p>
          <a:p>
            <a:pPr marL="609600" lvl="1" indent="-285750" algn="just">
              <a:buFontTx/>
              <a:buChar char="-"/>
            </a:pPr>
            <a:r>
              <a:rPr lang="fr-FR" sz="1200" b="1" dirty="0">
                <a:solidFill>
                  <a:srgbClr val="000000"/>
                </a:solidFill>
                <a:latin typeface="Verdana"/>
                <a:cs typeface="Verdana"/>
              </a:rPr>
              <a:t>Droit de retrait et de repentir.</a:t>
            </a:r>
          </a:p>
          <a:p>
            <a:pPr marL="323850" lvl="1" algn="just"/>
            <a:endParaRPr lang="fr-FR" sz="1600" b="1" dirty="0">
              <a:solidFill>
                <a:srgbClr val="1E4649"/>
              </a:solidFill>
              <a:latin typeface="Calibri"/>
              <a:cs typeface="Calibri"/>
            </a:endParaRPr>
          </a:p>
          <a:p>
            <a:pPr marL="323850" lvl="1" algn="just"/>
            <a:endParaRPr lang="fr-FR" sz="1600" b="1" dirty="0">
              <a:solidFill>
                <a:srgbClr val="1E4649"/>
              </a:solidFill>
              <a:latin typeface="Calibri"/>
              <a:cs typeface="Calibri"/>
            </a:endParaRPr>
          </a:p>
        </p:txBody>
      </p:sp>
    </p:spTree>
    <p:extLst>
      <p:ext uri="{BB962C8B-B14F-4D97-AF65-F5344CB8AC3E}">
        <p14:creationId xmlns:p14="http://schemas.microsoft.com/office/powerpoint/2010/main" val="399724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980728"/>
            <a:ext cx="8130356" cy="369332"/>
          </a:xfrm>
          <a:prstGeom prst="rect">
            <a:avLst/>
          </a:prstGeom>
          <a:noFill/>
        </p:spPr>
        <p:txBody>
          <a:bodyPr wrap="square" rtlCol="0">
            <a:spAutoFit/>
          </a:bodyPr>
          <a:lstStyle/>
          <a:p>
            <a:r>
              <a:rPr lang="fr-FR" sz="1800" b="1" dirty="0">
                <a:solidFill>
                  <a:srgbClr val="56C1F4"/>
                </a:solidFill>
                <a:latin typeface="Verdana"/>
                <a:cs typeface="Verdana"/>
              </a:rPr>
              <a:t>Exemple du droit au respect de l’œuvre  </a:t>
            </a: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pic>
        <p:nvPicPr>
          <p:cNvPr id="6" name="Image 5" descr="gilbert-montagne_1.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2132856"/>
            <a:ext cx="2760240" cy="1961223"/>
          </a:xfrm>
          <a:prstGeom prst="rect">
            <a:avLst/>
          </a:prstGeom>
        </p:spPr>
      </p:pic>
      <p:sp>
        <p:nvSpPr>
          <p:cNvPr id="7" name="ZoneTexte 6"/>
          <p:cNvSpPr txBox="1"/>
          <p:nvPr/>
        </p:nvSpPr>
        <p:spPr>
          <a:xfrm>
            <a:off x="323528" y="4653136"/>
            <a:ext cx="5472608" cy="1369606"/>
          </a:xfrm>
          <a:prstGeom prst="rect">
            <a:avLst/>
          </a:prstGeom>
          <a:noFill/>
        </p:spPr>
        <p:txBody>
          <a:bodyPr wrap="square" rtlCol="0">
            <a:spAutoFit/>
          </a:bodyPr>
          <a:lstStyle/>
          <a:p>
            <a:pPr marL="323850" lvl="1" algn="just"/>
            <a:r>
              <a:rPr lang="fr-FR" sz="1200" b="1" dirty="0">
                <a:latin typeface="Verdana"/>
                <a:cs typeface="Verdana"/>
              </a:rPr>
              <a:t>Les juges concluent que la société de publicité produisant le film publicitaire a porté atteinte à Didier </a:t>
            </a:r>
            <a:r>
              <a:rPr lang="fr-FR" sz="1200" b="1" dirty="0" err="1">
                <a:latin typeface="Verdana"/>
                <a:cs typeface="Verdana"/>
              </a:rPr>
              <a:t>Barbelivien</a:t>
            </a:r>
            <a:r>
              <a:rPr lang="fr-FR" sz="1200" b="1" dirty="0">
                <a:latin typeface="Verdana"/>
                <a:cs typeface="Verdana"/>
              </a:rPr>
              <a:t> sur son tube « On va s’aimer ».</a:t>
            </a:r>
          </a:p>
          <a:p>
            <a:pPr marL="323850" lvl="1" algn="just"/>
            <a:endParaRPr lang="fr-FR" sz="1200" b="1" dirty="0">
              <a:latin typeface="Verdana"/>
              <a:cs typeface="Verdana"/>
            </a:endParaRPr>
          </a:p>
          <a:p>
            <a:pPr marL="323850" lvl="1" algn="just"/>
            <a:r>
              <a:rPr lang="fr-FR" sz="1200" i="1" dirty="0">
                <a:latin typeface="Verdana"/>
                <a:cs typeface="Verdana"/>
              </a:rPr>
              <a:t>Décision: Cour de cassation, 2 avril 2009, </a:t>
            </a:r>
            <a:r>
              <a:rPr lang="fr-FR" sz="1200" i="1" dirty="0" err="1">
                <a:latin typeface="Verdana"/>
                <a:cs typeface="Verdana"/>
              </a:rPr>
              <a:t>Universal</a:t>
            </a:r>
            <a:r>
              <a:rPr lang="fr-FR" sz="1200" i="1" dirty="0">
                <a:latin typeface="Verdana"/>
                <a:cs typeface="Verdana"/>
              </a:rPr>
              <a:t> / </a:t>
            </a:r>
            <a:r>
              <a:rPr lang="fr-FR" sz="1200" i="1" dirty="0" err="1">
                <a:latin typeface="Verdana"/>
                <a:cs typeface="Verdana"/>
              </a:rPr>
              <a:t>Barbelivien</a:t>
            </a:r>
            <a:r>
              <a:rPr lang="fr-FR" sz="1200" i="1" dirty="0">
                <a:latin typeface="Verdana"/>
                <a:cs typeface="Verdana"/>
              </a:rPr>
              <a:t>, pourvoi n°08-10194</a:t>
            </a:r>
          </a:p>
          <a:p>
            <a:pPr marL="323850" lvl="1" algn="just"/>
            <a:endParaRPr lang="fr-FR" sz="1100" b="1" i="1" dirty="0">
              <a:solidFill>
                <a:srgbClr val="333399"/>
              </a:solidFill>
              <a:latin typeface="Calibri"/>
              <a:cs typeface="Calibri"/>
            </a:endParaRPr>
          </a:p>
        </p:txBody>
      </p:sp>
      <p:pic>
        <p:nvPicPr>
          <p:cNvPr id="8" name="Image 7" descr="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1772816"/>
            <a:ext cx="2489200" cy="3263900"/>
          </a:xfrm>
          <a:prstGeom prst="rect">
            <a:avLst/>
          </a:prstGeom>
        </p:spPr>
      </p:pic>
      <p:sp>
        <p:nvSpPr>
          <p:cNvPr id="9" name="ZoneTexte 8"/>
          <p:cNvSpPr txBox="1"/>
          <p:nvPr/>
        </p:nvSpPr>
        <p:spPr>
          <a:xfrm>
            <a:off x="251520" y="1412776"/>
            <a:ext cx="4104456" cy="446276"/>
          </a:xfrm>
          <a:prstGeom prst="rect">
            <a:avLst/>
          </a:prstGeom>
          <a:noFill/>
        </p:spPr>
        <p:txBody>
          <a:bodyPr wrap="square" rtlCol="0">
            <a:spAutoFit/>
          </a:bodyPr>
          <a:lstStyle/>
          <a:p>
            <a:pPr marL="323850" lvl="1" algn="just"/>
            <a:r>
              <a:rPr lang="fr-FR" sz="1200" b="1" dirty="0">
                <a:solidFill>
                  <a:srgbClr val="000000"/>
                </a:solidFill>
                <a:latin typeface="Verdana"/>
                <a:cs typeface="Verdana"/>
              </a:rPr>
              <a:t>Affaire « On va </a:t>
            </a:r>
            <a:r>
              <a:rPr lang="fr-FR" sz="1200" b="1" dirty="0" err="1">
                <a:solidFill>
                  <a:srgbClr val="000000"/>
                </a:solidFill>
                <a:latin typeface="Verdana"/>
                <a:cs typeface="Verdana"/>
              </a:rPr>
              <a:t>fluncher</a:t>
            </a:r>
            <a:r>
              <a:rPr lang="fr-FR" sz="1200" b="1" dirty="0">
                <a:solidFill>
                  <a:srgbClr val="000000"/>
                </a:solidFill>
                <a:latin typeface="Verdana"/>
                <a:cs typeface="Verdana"/>
              </a:rPr>
              <a:t> »</a:t>
            </a:r>
            <a:endParaRPr lang="fr-FR" sz="1200" b="1" i="1" dirty="0">
              <a:solidFill>
                <a:srgbClr val="000000"/>
              </a:solidFill>
              <a:latin typeface="Verdana"/>
              <a:cs typeface="Verdana"/>
            </a:endParaRPr>
          </a:p>
          <a:p>
            <a:pPr marL="323850" lvl="1" algn="just"/>
            <a:endParaRPr lang="fr-FR" sz="1100" b="1" i="1" dirty="0">
              <a:solidFill>
                <a:srgbClr val="333399"/>
              </a:solidFill>
              <a:latin typeface="Calibri"/>
              <a:cs typeface="Calibri"/>
            </a:endParaRPr>
          </a:p>
        </p:txBody>
      </p:sp>
    </p:spTree>
    <p:extLst>
      <p:ext uri="{BB962C8B-B14F-4D97-AF65-F5344CB8AC3E}">
        <p14:creationId xmlns:p14="http://schemas.microsoft.com/office/powerpoint/2010/main" val="296362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51520" y="1124744"/>
            <a:ext cx="8130356" cy="3200877"/>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400" dirty="0">
              <a:solidFill>
                <a:srgbClr val="1E4649"/>
              </a:solidFill>
              <a:latin typeface="Verdana"/>
              <a:cs typeface="Verdana"/>
            </a:endParaRPr>
          </a:p>
          <a:p>
            <a:pPr marL="215900" lvl="1"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Principe: le logiciel est protégé par le </a:t>
            </a:r>
            <a:r>
              <a:rPr lang="fr-FR" sz="1400" b="1" dirty="0">
                <a:latin typeface="Verdana"/>
                <a:cs typeface="Verdana"/>
              </a:rPr>
              <a:t>droit d’auteur.</a:t>
            </a:r>
            <a:endParaRPr lang="fr-FR" sz="1400" dirty="0">
              <a:latin typeface="Verdana"/>
              <a:cs typeface="Verdana"/>
            </a:endParaRPr>
          </a:p>
          <a:p>
            <a:pPr marL="358775" lvl="1" indent="-142875" algn="just"/>
            <a:endParaRPr lang="fr-FR" sz="1400" dirty="0">
              <a:latin typeface="Verdana"/>
              <a:cs typeface="Verdana"/>
            </a:endParaRPr>
          </a:p>
          <a:p>
            <a:pPr marL="358775" lvl="1" indent="-142875" algn="just">
              <a:buFont typeface="Wingdings" charset="0"/>
              <a:buChar char="§"/>
            </a:pPr>
            <a:r>
              <a:rPr lang="fr-FR" sz="1400" dirty="0">
                <a:latin typeface="Verdana"/>
                <a:cs typeface="Verdana"/>
              </a:rPr>
              <a:t>Critère de l’originalité appliqué au logiciel: </a:t>
            </a:r>
            <a:r>
              <a:rPr lang="fr-FR" sz="1400" b="1" dirty="0">
                <a:latin typeface="Verdana"/>
                <a:cs typeface="Verdana"/>
              </a:rPr>
              <a:t>l’apport intellectuel, et un effort personnalisé</a:t>
            </a:r>
          </a:p>
          <a:p>
            <a:pPr marL="215900" lvl="1" algn="just"/>
            <a:endParaRPr lang="fr-FR" sz="1400" b="1" dirty="0">
              <a:latin typeface="Verdana"/>
              <a:cs typeface="Verdana"/>
            </a:endParaRPr>
          </a:p>
          <a:p>
            <a:pPr marL="358775" lvl="1" indent="-142875" algn="just">
              <a:buFont typeface="Wingdings" charset="0"/>
              <a:buChar char="§"/>
            </a:pPr>
            <a:r>
              <a:rPr lang="fr-FR" sz="1400" dirty="0">
                <a:latin typeface="Verdana"/>
                <a:cs typeface="Verdana"/>
              </a:rPr>
              <a:t>Protection des codes sources : pas de dépôt officiel</a:t>
            </a:r>
          </a:p>
          <a:p>
            <a:pPr marL="215900" lvl="1" algn="just"/>
            <a:endParaRPr lang="fr-FR" sz="1400" dirty="0">
              <a:latin typeface="Verdana"/>
              <a:cs typeface="Verdana"/>
            </a:endParaRPr>
          </a:p>
          <a:p>
            <a:pPr marL="358775" lvl="1" indent="-142875" algn="just">
              <a:buFont typeface="Wingdings" charset="0"/>
              <a:buChar char="§"/>
            </a:pPr>
            <a:endParaRPr lang="fr-FR" sz="1400" b="1" dirty="0">
              <a:latin typeface="Verdana"/>
              <a:cs typeface="Verdana"/>
            </a:endParaRPr>
          </a:p>
          <a:p>
            <a:pPr marL="358775" lvl="1" indent="-142875" algn="just">
              <a:buFont typeface="Wingdings" charset="0"/>
              <a:buChar char="§"/>
            </a:pPr>
            <a:r>
              <a:rPr lang="fr-FR" sz="1400" dirty="0">
                <a:latin typeface="Verdana"/>
                <a:cs typeface="Verdana"/>
              </a:rPr>
              <a:t>Solutions pour la protection : dépôt avec séquestre chez huissier, dépôt auprès de l’agence pour la protection des programmes etc…</a:t>
            </a:r>
          </a:p>
          <a:p>
            <a:pPr marL="215900" lvl="1" algn="just"/>
            <a:endParaRPr lang="fr-FR" sz="1600" dirty="0">
              <a:solidFill>
                <a:srgbClr val="1E4649"/>
              </a:solidFill>
              <a:latin typeface="Calibri" charset="0"/>
              <a:cs typeface="Arial" charset="0"/>
            </a:endParaRPr>
          </a:p>
        </p:txBody>
      </p:sp>
      <p:sp>
        <p:nvSpPr>
          <p:cNvPr id="5"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395536" y="4869160"/>
            <a:ext cx="8130356" cy="738664"/>
          </a:xfrm>
          <a:prstGeom prst="rect">
            <a:avLst/>
          </a:prstGeom>
          <a:noFill/>
        </p:spPr>
        <p:txBody>
          <a:bodyPr wrap="square" rtlCol="0">
            <a:spAutoFit/>
          </a:bodyPr>
          <a:lstStyle/>
          <a:p>
            <a:pPr marL="215900" lvl="1" algn="just"/>
            <a:endParaRPr lang="fr-FR" sz="1400" dirty="0">
              <a:solidFill>
                <a:srgbClr val="000000"/>
              </a:solidFill>
              <a:latin typeface="Verdana"/>
              <a:cs typeface="Verdana"/>
            </a:endParaRPr>
          </a:p>
          <a:p>
            <a:pPr marL="215900" lvl="1" algn="just"/>
            <a:r>
              <a:rPr lang="fr-FR" sz="1400" i="1" dirty="0">
                <a:solidFill>
                  <a:srgbClr val="000000"/>
                </a:solidFill>
                <a:latin typeface="Verdana"/>
                <a:cs typeface="Verdana"/>
              </a:rPr>
              <a:t>Le programme d’ordinateur n’est pas protégeable </a:t>
            </a:r>
            <a:r>
              <a:rPr lang="fr-FR" sz="1400" i="1" u="sng" dirty="0">
                <a:solidFill>
                  <a:srgbClr val="000000"/>
                </a:solidFill>
                <a:latin typeface="Verdana"/>
                <a:cs typeface="Verdana"/>
              </a:rPr>
              <a:t>en tant que tel</a:t>
            </a:r>
            <a:r>
              <a:rPr lang="fr-FR" sz="1400" i="1" dirty="0">
                <a:solidFill>
                  <a:srgbClr val="000000"/>
                </a:solidFill>
                <a:latin typeface="Verdana"/>
                <a:cs typeface="Verdana"/>
              </a:rPr>
              <a:t> au titre du brevet d’invention. </a:t>
            </a:r>
            <a:endParaRPr lang="tr-TR" sz="1400" b="1" i="1" dirty="0">
              <a:solidFill>
                <a:srgbClr val="000000"/>
              </a:solidFill>
              <a:latin typeface="Verdana"/>
              <a:cs typeface="Verdana"/>
            </a:endParaRPr>
          </a:p>
        </p:txBody>
      </p:sp>
    </p:spTree>
    <p:extLst>
      <p:ext uri="{BB962C8B-B14F-4D97-AF65-F5344CB8AC3E}">
        <p14:creationId xmlns:p14="http://schemas.microsoft.com/office/powerpoint/2010/main" val="134470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51520" y="1124744"/>
            <a:ext cx="8130356" cy="2708433"/>
          </a:xfrm>
          <a:prstGeom prst="rect">
            <a:avLst/>
          </a:prstGeom>
          <a:noFill/>
        </p:spPr>
        <p:txBody>
          <a:bodyPr wrap="square" rtlCol="0">
            <a:spAutoFit/>
          </a:bodyPr>
          <a:lstStyle/>
          <a:p>
            <a:r>
              <a:rPr lang="fr-FR" sz="1800" b="1" dirty="0">
                <a:solidFill>
                  <a:srgbClr val="56C1F4"/>
                </a:solidFill>
                <a:latin typeface="Verdana"/>
                <a:cs typeface="Verdana"/>
              </a:rPr>
              <a:t>Logiciels</a:t>
            </a:r>
          </a:p>
          <a:p>
            <a:pPr marL="215900" lvl="1" algn="just"/>
            <a:endParaRPr lang="fr-FR" sz="1200" dirty="0">
              <a:latin typeface="Verdana"/>
              <a:cs typeface="Verdana"/>
            </a:endParaRPr>
          </a:p>
          <a:p>
            <a:pPr marL="215900" lvl="1" algn="just"/>
            <a:r>
              <a:rPr lang="fr-FR" sz="1200" b="1" dirty="0">
                <a:latin typeface="Verdana"/>
                <a:cs typeface="Verdana"/>
              </a:rPr>
              <a:t>Ce qui compte: donner date certaine à la création et ainsi éviter toute remise en cause à l’avenir.</a:t>
            </a:r>
          </a:p>
          <a:p>
            <a:pPr marL="215900" lvl="1" algn="just"/>
            <a:endParaRPr lang="fr-FR" sz="1200" b="1" dirty="0">
              <a:latin typeface="Verdana"/>
              <a:cs typeface="Verdana"/>
            </a:endParaRPr>
          </a:p>
          <a:p>
            <a:pPr marL="215900" lvl="1" algn="just"/>
            <a:r>
              <a:rPr lang="fr-FR" sz="1200" dirty="0">
                <a:latin typeface="Verdana"/>
                <a:cs typeface="Verdana"/>
              </a:rPr>
              <a:t>L’ensemble d’un logiciel ne peut être breveté. </a:t>
            </a:r>
            <a:r>
              <a:rPr lang="fr-FR" sz="1200" b="1" dirty="0">
                <a:latin typeface="Verdana"/>
                <a:cs typeface="Verdana"/>
              </a:rPr>
              <a:t>Seule l’invention technique découlant du logiciel pourra être couverte</a:t>
            </a:r>
            <a:r>
              <a:rPr lang="fr-FR" sz="1200" dirty="0">
                <a:latin typeface="Verdana"/>
                <a:cs typeface="Verdana"/>
              </a:rPr>
              <a:t>. Autrement dit, ce seront uniquement les éléments techniques utilisés par ce logiciel qui seront brevetés.</a:t>
            </a:r>
          </a:p>
          <a:p>
            <a:pPr marL="358775" lvl="1" indent="-142875" algn="just">
              <a:buFont typeface="Wingdings" charset="0"/>
              <a:buChar char="§"/>
            </a:pPr>
            <a:endParaRPr lang="fr-FR" sz="1200" dirty="0">
              <a:solidFill>
                <a:schemeClr val="bg2">
                  <a:lumMod val="50000"/>
                </a:schemeClr>
              </a:solidFill>
              <a:latin typeface="Verdana"/>
              <a:cs typeface="Verdana"/>
            </a:endParaRPr>
          </a:p>
          <a:p>
            <a:pPr algn="just">
              <a:buFontTx/>
              <a:buNone/>
            </a:pPr>
            <a:r>
              <a:rPr lang="fr-FR" sz="1200" b="1" i="1" dirty="0">
                <a:solidFill>
                  <a:srgbClr val="56C1F4"/>
                </a:solidFill>
                <a:latin typeface="Verdana"/>
                <a:cs typeface="Verdana"/>
              </a:rPr>
              <a:t>Exemple de logiciel brevetable : le système embarqué qui combine logiciel et matériel ( le distributeur automatique de boissons, le téléphone portable).</a:t>
            </a: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WOIB2009000349@@@true@@@f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25091" y="3637904"/>
            <a:ext cx="1512168" cy="2192643"/>
          </a:xfrm>
          <a:prstGeom prst="rect">
            <a:avLst/>
          </a:prstGeom>
        </p:spPr>
      </p:pic>
      <p:pic>
        <p:nvPicPr>
          <p:cNvPr id="3" name="Image 2" descr="sans-titre-1.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8024" y="3789040"/>
            <a:ext cx="4176465" cy="2320258"/>
          </a:xfrm>
          <a:prstGeom prst="rect">
            <a:avLst/>
          </a:prstGeom>
        </p:spPr>
      </p:pic>
      <p:sp>
        <p:nvSpPr>
          <p:cNvPr id="7" name="Rectangle 6"/>
          <p:cNvSpPr/>
          <p:nvPr/>
        </p:nvSpPr>
        <p:spPr>
          <a:xfrm>
            <a:off x="-24194" y="5428822"/>
            <a:ext cx="1625000" cy="400110"/>
          </a:xfrm>
          <a:prstGeom prst="rect">
            <a:avLst/>
          </a:prstGeom>
        </p:spPr>
        <p:txBody>
          <a:bodyPr wrap="square">
            <a:spAutoFit/>
          </a:bodyPr>
          <a:lstStyle/>
          <a:p>
            <a:pPr lvl="0"/>
            <a:r>
              <a:rPr lang="fr-FR" sz="1000" i="1" dirty="0">
                <a:solidFill>
                  <a:srgbClr val="000000"/>
                </a:solidFill>
                <a:latin typeface="Calibri"/>
                <a:cs typeface="Calibri"/>
              </a:rPr>
              <a:t>Distributeur automatique de boissons</a:t>
            </a:r>
          </a:p>
        </p:txBody>
      </p:sp>
      <p:sp>
        <p:nvSpPr>
          <p:cNvPr id="10" name="Rectangle 9"/>
          <p:cNvSpPr/>
          <p:nvPr/>
        </p:nvSpPr>
        <p:spPr>
          <a:xfrm>
            <a:off x="3374044" y="5556851"/>
            <a:ext cx="1625000" cy="246221"/>
          </a:xfrm>
          <a:prstGeom prst="rect">
            <a:avLst/>
          </a:prstGeom>
        </p:spPr>
        <p:txBody>
          <a:bodyPr wrap="square">
            <a:spAutoFit/>
          </a:bodyPr>
          <a:lstStyle/>
          <a:p>
            <a:pPr lvl="0"/>
            <a:r>
              <a:rPr lang="fr-FR" sz="1000" i="1" dirty="0">
                <a:solidFill>
                  <a:srgbClr val="000000"/>
                </a:solidFill>
                <a:latin typeface="Calibri"/>
                <a:cs typeface="Calibri"/>
              </a:rPr>
              <a:t>Smartphone </a:t>
            </a:r>
            <a:r>
              <a:rPr lang="fr-FR" sz="1000" i="1" dirty="0" err="1">
                <a:solidFill>
                  <a:srgbClr val="000000"/>
                </a:solidFill>
                <a:latin typeface="Calibri"/>
                <a:cs typeface="Calibri"/>
              </a:rPr>
              <a:t>Hydrogen</a:t>
            </a:r>
            <a:r>
              <a:rPr lang="fr-FR" sz="1000" i="1" dirty="0">
                <a:solidFill>
                  <a:srgbClr val="000000"/>
                </a:solidFill>
                <a:latin typeface="Calibri"/>
                <a:cs typeface="Calibri"/>
              </a:rPr>
              <a:t> One</a:t>
            </a:r>
          </a:p>
        </p:txBody>
      </p:sp>
      <p:sp>
        <p:nvSpPr>
          <p:cNvPr id="11"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74023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124744"/>
            <a:ext cx="8130356" cy="3354765"/>
          </a:xfrm>
          <a:prstGeom prst="rect">
            <a:avLst/>
          </a:prstGeom>
          <a:noFill/>
        </p:spPr>
        <p:txBody>
          <a:bodyPr wrap="square" rtlCol="0">
            <a:spAutoFit/>
          </a:bodyPr>
          <a:lstStyle/>
          <a:p>
            <a:r>
              <a:rPr lang="fr-FR" sz="1800" b="1" dirty="0">
                <a:solidFill>
                  <a:srgbClr val="56C1F4"/>
                </a:solidFill>
                <a:latin typeface="Verdana"/>
                <a:cs typeface="Verdana"/>
              </a:rPr>
              <a:t>Les droits voisins</a:t>
            </a:r>
          </a:p>
          <a:p>
            <a:pPr marL="215900" lvl="1" algn="just"/>
            <a:endParaRPr lang="fr-FR" sz="1600" dirty="0">
              <a:solidFill>
                <a:srgbClr val="1E4649"/>
              </a:solidFill>
              <a:latin typeface="Calibri" charset="0"/>
              <a:cs typeface="Arial" charset="0"/>
            </a:endParaRPr>
          </a:p>
          <a:p>
            <a:pPr marL="358775" lvl="1" algn="just"/>
            <a:r>
              <a:rPr lang="fr-FR" sz="1400" dirty="0">
                <a:latin typeface="Verdana"/>
                <a:cs typeface="Verdana"/>
              </a:rPr>
              <a:t>Les </a:t>
            </a:r>
            <a:r>
              <a:rPr lang="fr-FR" sz="1400" b="1" dirty="0">
                <a:latin typeface="Verdana"/>
                <a:cs typeface="Verdana"/>
              </a:rPr>
              <a:t>droits voisins </a:t>
            </a:r>
            <a:r>
              <a:rPr lang="fr-FR" sz="1400" dirty="0">
                <a:latin typeface="Verdana"/>
                <a:cs typeface="Verdana"/>
              </a:rPr>
              <a:t>ont une nature différente du droit d’auteur. </a:t>
            </a:r>
          </a:p>
          <a:p>
            <a:pPr marL="358775" lvl="1" algn="just"/>
            <a:endParaRPr lang="fr-FR" sz="1400" dirty="0">
              <a:latin typeface="Verdana"/>
              <a:cs typeface="Verdana"/>
            </a:endParaRPr>
          </a:p>
          <a:p>
            <a:pPr marL="358775" lvl="1" algn="just"/>
            <a:r>
              <a:rPr lang="fr-FR" sz="1400" dirty="0">
                <a:latin typeface="Verdana"/>
                <a:cs typeface="Verdana"/>
              </a:rPr>
              <a:t>Certaines dispositions sont néanmoins communes.</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Artistes interprètes (au service de l’œuvre) ;</a:t>
            </a:r>
          </a:p>
          <a:p>
            <a:pPr marL="358775" lvl="1" algn="just">
              <a:buFont typeface="Wingdings" charset="0"/>
              <a:buChar char="ü"/>
            </a:pPr>
            <a:endParaRPr lang="fr-FR" sz="1400" dirty="0">
              <a:latin typeface="Verdana"/>
              <a:cs typeface="Verdana"/>
            </a:endParaRPr>
          </a:p>
          <a:p>
            <a:pPr marL="358775" lvl="1" algn="just">
              <a:buFont typeface="Wingdings" charset="0"/>
              <a:buChar char="ü"/>
            </a:pPr>
            <a:r>
              <a:rPr lang="fr-FR" sz="1400" dirty="0">
                <a:latin typeface="Verdana"/>
                <a:cs typeface="Verdana"/>
              </a:rPr>
              <a:t>Producteurs, Entreprises de communication audiovisuelle (services techniques et financiers) ;</a:t>
            </a:r>
          </a:p>
          <a:p>
            <a:pPr marL="358775" lvl="1" algn="just"/>
            <a:endParaRPr lang="fr-FR" sz="1400" dirty="0">
              <a:latin typeface="Verdana"/>
              <a:cs typeface="Verdana"/>
            </a:endParaRPr>
          </a:p>
          <a:p>
            <a:pPr marL="358775" lvl="1" algn="just">
              <a:buFont typeface="Wingdings" charset="0"/>
              <a:buChar char="ü"/>
            </a:pPr>
            <a:r>
              <a:rPr lang="fr-FR" sz="1400" dirty="0">
                <a:latin typeface="Verdana"/>
                <a:cs typeface="Verdana"/>
              </a:rPr>
              <a:t>Producteurs de base de données.</a:t>
            </a:r>
            <a:endParaRPr lang="tr-TR" sz="1400" dirty="0">
              <a:latin typeface="Verdana"/>
              <a:cs typeface="Verdana"/>
            </a:endParaRPr>
          </a:p>
          <a:p>
            <a:pPr algn="just">
              <a:buFontTx/>
              <a:buNone/>
            </a:pPr>
            <a:endParaRPr lang="fr-FR" sz="1600" i="1" dirty="0">
              <a:latin typeface="Calibri"/>
              <a:cs typeface="Calibri"/>
            </a:endParaRPr>
          </a:p>
          <a:p>
            <a:pPr marL="215900" lvl="1" algn="just"/>
            <a:endParaRPr lang="tr-TR" sz="1600" b="1" dirty="0">
              <a:latin typeface="Calibri"/>
              <a:cs typeface="Calibri"/>
            </a:endParaRPr>
          </a:p>
        </p:txBody>
      </p:sp>
      <p:pic>
        <p:nvPicPr>
          <p:cNvPr id="2" name="Image 1" descr="producteur-de-musiqu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23528" y="4437112"/>
            <a:ext cx="2133600" cy="1420368"/>
          </a:xfrm>
          <a:prstGeom prst="rect">
            <a:avLst/>
          </a:prstGeom>
        </p:spPr>
      </p:pic>
      <p:pic>
        <p:nvPicPr>
          <p:cNvPr id="3" name="Image 2" descr="download.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55776" y="4293096"/>
            <a:ext cx="2218351" cy="709649"/>
          </a:xfrm>
          <a:prstGeom prst="rect">
            <a:avLst/>
          </a:prstGeom>
        </p:spPr>
      </p:pic>
      <p:pic>
        <p:nvPicPr>
          <p:cNvPr id="6" name="Image 5" descr="download.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55776" y="5085184"/>
            <a:ext cx="2160240" cy="783958"/>
          </a:xfrm>
          <a:prstGeom prst="rect">
            <a:avLst/>
          </a:prstGeom>
        </p:spPr>
      </p:pic>
      <p:pic>
        <p:nvPicPr>
          <p:cNvPr id="7" name="Image 6" descr="download.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588224" y="4509120"/>
            <a:ext cx="2411760" cy="1355103"/>
          </a:xfrm>
          <a:prstGeom prst="rect">
            <a:avLst/>
          </a:prstGeom>
        </p:spPr>
      </p:pic>
      <p:pic>
        <p:nvPicPr>
          <p:cNvPr id="8" name="Image 7" descr="download.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860032" y="4509120"/>
            <a:ext cx="1701173" cy="1280806"/>
          </a:xfrm>
          <a:prstGeom prst="rect">
            <a:avLst/>
          </a:prstGeom>
        </p:spPr>
      </p:pic>
    </p:spTree>
    <p:extLst>
      <p:ext uri="{BB962C8B-B14F-4D97-AF65-F5344CB8AC3E}">
        <p14:creationId xmlns:p14="http://schemas.microsoft.com/office/powerpoint/2010/main" val="30435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8" name="ZoneTexte 7"/>
          <p:cNvSpPr txBox="1"/>
          <p:nvPr/>
        </p:nvSpPr>
        <p:spPr>
          <a:xfrm>
            <a:off x="251520" y="1772816"/>
            <a:ext cx="8130356" cy="4193455"/>
          </a:xfrm>
          <a:prstGeom prst="rect">
            <a:avLst/>
          </a:prstGeom>
          <a:noFill/>
        </p:spPr>
        <p:txBody>
          <a:bodyPr wrap="square" rtlCol="0">
            <a:spAutoFit/>
          </a:bodyPr>
          <a:lstStyle/>
          <a:p>
            <a:r>
              <a:rPr lang="fr-FR" sz="1800" b="1" dirty="0">
                <a:solidFill>
                  <a:srgbClr val="56C1F4"/>
                </a:solidFill>
                <a:latin typeface="Verdana"/>
                <a:cs typeface="Verdana"/>
              </a:rPr>
              <a:t>Droit des brevets</a:t>
            </a:r>
          </a:p>
          <a:p>
            <a:endParaRPr lang="fr-FR" sz="1400" b="1" dirty="0">
              <a:solidFill>
                <a:srgbClr val="333399"/>
              </a:solidFill>
              <a:latin typeface="Calibri"/>
              <a:cs typeface="Calibri"/>
            </a:endParaRPr>
          </a:p>
          <a:p>
            <a:pPr marL="609600" lvl="1" indent="-285750" algn="just">
              <a:buFont typeface="Arial"/>
              <a:buChar char="•"/>
            </a:pPr>
            <a:r>
              <a:rPr lang="fr-FR" sz="1400" b="1" i="1" dirty="0">
                <a:solidFill>
                  <a:srgbClr val="56C1F4"/>
                </a:solidFill>
                <a:latin typeface="Verdana"/>
                <a:cs typeface="Verdana"/>
              </a:rPr>
              <a:t>Qu’est-ce qu’un brevet?</a:t>
            </a:r>
          </a:p>
          <a:p>
            <a:pPr marL="609600" lvl="1" indent="-285750" algn="just">
              <a:buFont typeface="Arial"/>
              <a:buChar char="•"/>
            </a:pPr>
            <a:endParaRPr lang="fr-FR" sz="1400" b="1" i="1" dirty="0">
              <a:solidFill>
                <a:srgbClr val="333399"/>
              </a:solidFill>
              <a:latin typeface="Verdana"/>
              <a:cs typeface="Verdana"/>
            </a:endParaRPr>
          </a:p>
          <a:p>
            <a:pPr marL="323850" lvl="1" algn="just"/>
            <a:r>
              <a:rPr lang="fr-FR" sz="1400" dirty="0">
                <a:solidFill>
                  <a:srgbClr val="000000"/>
                </a:solidFill>
                <a:latin typeface="Verdana"/>
                <a:cs typeface="Verdana"/>
              </a:rPr>
              <a:t>Titre de propriété industrielle conférant à son titulaire un droit exclusif d’exploitation d’une invention pendant une durée pouvant aller jusqu’à 20 ans.</a:t>
            </a:r>
          </a:p>
          <a:p>
            <a:pPr algn="just"/>
            <a:r>
              <a:rPr lang="fr-FR" sz="1400" dirty="0">
                <a:latin typeface="Verdana"/>
                <a:cs typeface="Verdana"/>
              </a:rPr>
              <a:t> </a:t>
            </a:r>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la finalité d’un brevet?</a:t>
            </a:r>
          </a:p>
          <a:p>
            <a:pPr marL="323850" lvl="1" algn="just"/>
            <a:endParaRPr lang="fr-FR" sz="1400" dirty="0">
              <a:solidFill>
                <a:schemeClr val="bg2">
                  <a:lumMod val="50000"/>
                </a:schemeClr>
              </a:solidFill>
              <a:latin typeface="Verdana"/>
              <a:cs typeface="Verdana"/>
            </a:endParaRPr>
          </a:p>
          <a:p>
            <a:pPr marL="323850" lvl="1" algn="just"/>
            <a:r>
              <a:rPr lang="fr-FR" sz="1400" b="1" i="1" dirty="0">
                <a:solidFill>
                  <a:srgbClr val="000000"/>
                </a:solidFill>
                <a:latin typeface="Verdana"/>
                <a:cs typeface="Verdana"/>
              </a:rPr>
              <a:t>- Promouvoir le progrès technique: </a:t>
            </a:r>
            <a:r>
              <a:rPr lang="fr-FR" sz="1400" dirty="0">
                <a:solidFill>
                  <a:srgbClr val="000000"/>
                </a:solidFill>
                <a:latin typeface="Verdana"/>
                <a:cs typeface="Verdana"/>
              </a:rPr>
              <a:t>l’inventeur reçoit un droit en contrepartie d’une divulgation enrichissant la culture technique de la société.</a:t>
            </a:r>
          </a:p>
          <a:p>
            <a:pPr marL="495300" lvl="1" indent="-171450" algn="just">
              <a:buFontTx/>
              <a:buChar char="-"/>
            </a:pPr>
            <a:r>
              <a:rPr lang="fr-FR" sz="1400" b="1" i="1" dirty="0">
                <a:solidFill>
                  <a:srgbClr val="000000"/>
                </a:solidFill>
                <a:latin typeface="Verdana"/>
                <a:cs typeface="Verdana"/>
              </a:rPr>
              <a:t>Promouvoir le bien être collectif</a:t>
            </a:r>
            <a:r>
              <a:rPr lang="fr-FR" sz="1400" dirty="0">
                <a:solidFill>
                  <a:srgbClr val="000000"/>
                </a:solidFill>
                <a:latin typeface="Verdana"/>
                <a:cs typeface="Verdana"/>
              </a:rPr>
              <a:t>: le brevet permet le développement de l’industrie, développement social.</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du brevet pour le déposant?</a:t>
            </a:r>
          </a:p>
          <a:p>
            <a:pPr marL="323850" lvl="1" algn="just"/>
            <a:endParaRPr lang="fr-FR" sz="1400" dirty="0">
              <a:latin typeface="Verdana"/>
              <a:cs typeface="Verdana"/>
            </a:endParaRPr>
          </a:p>
          <a:p>
            <a:pPr marL="323850" lvl="1" algn="just"/>
            <a:r>
              <a:rPr lang="fr-FR" sz="1400" dirty="0">
                <a:latin typeface="Verdana"/>
                <a:cs typeface="Verdana"/>
              </a:rPr>
              <a:t>Le breveté sera le seul à pouvoir exploiter la part de marché qui lui sera allouée. </a:t>
            </a:r>
            <a:r>
              <a:rPr lang="fr-FR" sz="1400" b="1" dirty="0">
                <a:latin typeface="Verdana"/>
                <a:cs typeface="Verdana"/>
              </a:rPr>
              <a:t>Monopole</a:t>
            </a:r>
            <a:r>
              <a:rPr lang="fr-FR" sz="1400" dirty="0">
                <a:latin typeface="Calibri"/>
                <a:cs typeface="Calibri"/>
              </a:rPr>
              <a:t>. </a:t>
            </a:r>
          </a:p>
          <a:p>
            <a:pPr marL="323850" lvl="1" algn="just"/>
            <a:endParaRPr lang="fr-FR" sz="1050" b="1" dirty="0">
              <a:solidFill>
                <a:srgbClr val="333399"/>
              </a:solidFill>
              <a:latin typeface="Calibri"/>
              <a:cs typeface="Calibri"/>
            </a:endParaRPr>
          </a:p>
        </p:txBody>
      </p:sp>
    </p:spTree>
    <p:extLst>
      <p:ext uri="{BB962C8B-B14F-4D97-AF65-F5344CB8AC3E}">
        <p14:creationId xmlns:p14="http://schemas.microsoft.com/office/powerpoint/2010/main" val="3489915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Rectangle à coins arrondis 5"/>
          <p:cNvSpPr/>
          <p:nvPr/>
        </p:nvSpPr>
        <p:spPr bwMode="auto">
          <a:xfrm>
            <a:off x="539552" y="1484784"/>
            <a:ext cx="2952328"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539552" y="2492896"/>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3850" lvl="1" algn="ctr"/>
            <a:endParaRPr lang="fr-FR" sz="1600" b="1" i="1" dirty="0">
              <a:solidFill>
                <a:srgbClr val="333399"/>
              </a:solidFill>
              <a:latin typeface="Calibri"/>
              <a:cs typeface="Calibri"/>
            </a:endParaRPr>
          </a:p>
          <a:p>
            <a:pPr marL="323850" lvl="1" algn="ctr"/>
            <a:endParaRPr lang="fr-FR" sz="1600" b="1" i="1" dirty="0">
              <a:solidFill>
                <a:srgbClr val="333399"/>
              </a:solidFill>
              <a:latin typeface="Calibri"/>
              <a:cs typeface="Calibri"/>
            </a:endParaRPr>
          </a:p>
        </p:txBody>
      </p:sp>
      <p:sp>
        <p:nvSpPr>
          <p:cNvPr id="8" name="Rectangle à coins arrondis 7"/>
          <p:cNvSpPr/>
          <p:nvPr/>
        </p:nvSpPr>
        <p:spPr bwMode="auto">
          <a:xfrm>
            <a:off x="539552" y="3717032"/>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9" name="Rectangle à coins arrondis 8"/>
          <p:cNvSpPr/>
          <p:nvPr/>
        </p:nvSpPr>
        <p:spPr bwMode="auto">
          <a:xfrm>
            <a:off x="539552" y="4869160"/>
            <a:ext cx="3024336" cy="1008112"/>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0" name="ZoneTexte 9"/>
          <p:cNvSpPr txBox="1"/>
          <p:nvPr/>
        </p:nvSpPr>
        <p:spPr>
          <a:xfrm>
            <a:off x="611560" y="1628800"/>
            <a:ext cx="2664296" cy="307777"/>
          </a:xfrm>
          <a:prstGeom prst="rect">
            <a:avLst/>
          </a:prstGeom>
          <a:noFill/>
        </p:spPr>
        <p:txBody>
          <a:bodyPr wrap="square" rtlCol="0">
            <a:spAutoFit/>
          </a:bodyPr>
          <a:lstStyle/>
          <a:p>
            <a:pPr marL="323850" lvl="1" algn="ctr"/>
            <a:r>
              <a:rPr lang="fr-FR" sz="1400" b="1" i="1" dirty="0">
                <a:latin typeface="Verdana"/>
                <a:cs typeface="Verdana"/>
              </a:rPr>
              <a:t>Le certificat d’utilité</a:t>
            </a:r>
          </a:p>
        </p:txBody>
      </p:sp>
      <p:sp>
        <p:nvSpPr>
          <p:cNvPr id="11" name="ZoneTexte 10"/>
          <p:cNvSpPr txBox="1"/>
          <p:nvPr/>
        </p:nvSpPr>
        <p:spPr>
          <a:xfrm>
            <a:off x="3419872" y="148478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Proche du brevet, la délivrance de ce titre est plus aisée (conditions d’obtention moins strictes) mais sa durée de protection plus limitée (6 ans)</a:t>
            </a:r>
          </a:p>
        </p:txBody>
      </p:sp>
      <p:sp>
        <p:nvSpPr>
          <p:cNvPr id="12" name="ZoneTexte 11"/>
          <p:cNvSpPr txBox="1"/>
          <p:nvPr/>
        </p:nvSpPr>
        <p:spPr>
          <a:xfrm>
            <a:off x="611560" y="3861048"/>
            <a:ext cx="2736304"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protection du secret des affaires</a:t>
            </a:r>
          </a:p>
        </p:txBody>
      </p:sp>
      <p:sp>
        <p:nvSpPr>
          <p:cNvPr id="13" name="ZoneTexte 12"/>
          <p:cNvSpPr txBox="1"/>
          <p:nvPr/>
        </p:nvSpPr>
        <p:spPr>
          <a:xfrm>
            <a:off x="683568" y="5013176"/>
            <a:ext cx="2592288" cy="523220"/>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Le droit des obtentions végétales</a:t>
            </a:r>
          </a:p>
        </p:txBody>
      </p:sp>
      <p:sp>
        <p:nvSpPr>
          <p:cNvPr id="14" name="ZoneTexte 13"/>
          <p:cNvSpPr txBox="1"/>
          <p:nvPr/>
        </p:nvSpPr>
        <p:spPr>
          <a:xfrm>
            <a:off x="3419872" y="2492896"/>
            <a:ext cx="5221088" cy="861774"/>
          </a:xfrm>
          <a:prstGeom prst="rect">
            <a:avLst/>
          </a:prstGeom>
          <a:noFill/>
        </p:spPr>
        <p:txBody>
          <a:bodyPr wrap="square" rtlCol="0">
            <a:spAutoFit/>
          </a:bodyPr>
          <a:lstStyle/>
          <a:p>
            <a:pPr marL="323850" lvl="1" algn="just"/>
            <a:r>
              <a:rPr lang="fr-FR" sz="1200" dirty="0">
                <a:solidFill>
                  <a:srgbClr val="000000"/>
                </a:solidFill>
                <a:latin typeface="Verdana"/>
                <a:cs typeface="Verdana"/>
              </a:rPr>
              <a:t>Rattaché aux brevets liés aux médicaments, ce titre permet de rallonger leur durée de protection (durée maximale de 5 ans), ces brevets spécifiques pouvant faire l’objet d’une autorisation  de mise sur le marché (AMM)</a:t>
            </a:r>
            <a:r>
              <a:rPr lang="fr-FR" sz="1400" dirty="0">
                <a:solidFill>
                  <a:srgbClr val="404040"/>
                </a:solidFill>
                <a:latin typeface="Calibri"/>
                <a:cs typeface="Calibri"/>
              </a:rPr>
              <a:t>. </a:t>
            </a:r>
          </a:p>
        </p:txBody>
      </p:sp>
      <p:sp>
        <p:nvSpPr>
          <p:cNvPr id="15" name="ZoneTexte 14"/>
          <p:cNvSpPr txBox="1"/>
          <p:nvPr/>
        </p:nvSpPr>
        <p:spPr>
          <a:xfrm>
            <a:off x="179512" y="2564904"/>
            <a:ext cx="3456384" cy="738664"/>
          </a:xfrm>
          <a:prstGeom prst="rect">
            <a:avLst/>
          </a:prstGeom>
          <a:noFill/>
        </p:spPr>
        <p:txBody>
          <a:bodyPr wrap="square" rtlCol="0">
            <a:spAutoFit/>
          </a:bodyPr>
          <a:lstStyle/>
          <a:p>
            <a:pPr marL="323850" lvl="1" algn="ctr"/>
            <a:r>
              <a:rPr lang="fr-FR" sz="1400" b="1" i="1" dirty="0">
                <a:solidFill>
                  <a:srgbClr val="000000"/>
                </a:solidFill>
                <a:latin typeface="Verdana"/>
                <a:cs typeface="Verdana"/>
              </a:rPr>
              <a:t>La certification complémentaire de protection (CCP)</a:t>
            </a:r>
          </a:p>
        </p:txBody>
      </p:sp>
      <p:sp>
        <p:nvSpPr>
          <p:cNvPr id="16" name="ZoneTexte 15"/>
          <p:cNvSpPr txBox="1"/>
          <p:nvPr/>
        </p:nvSpPr>
        <p:spPr>
          <a:xfrm>
            <a:off x="3419872" y="4005064"/>
            <a:ext cx="5221088" cy="646331"/>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 la création par le secret. Il ne s’agit pas de propriété industrielle car le secret ne fait naître aucun droit sur l’objet du secret.</a:t>
            </a:r>
          </a:p>
        </p:txBody>
      </p:sp>
      <p:sp>
        <p:nvSpPr>
          <p:cNvPr id="17" name="ZoneTexte 16"/>
          <p:cNvSpPr txBox="1"/>
          <p:nvPr/>
        </p:nvSpPr>
        <p:spPr>
          <a:xfrm>
            <a:off x="3419872" y="4797152"/>
            <a:ext cx="5221088" cy="276999"/>
          </a:xfrm>
          <a:prstGeom prst="rect">
            <a:avLst/>
          </a:prstGeom>
          <a:noFill/>
        </p:spPr>
        <p:txBody>
          <a:bodyPr wrap="square" rtlCol="0">
            <a:spAutoFit/>
          </a:bodyPr>
          <a:lstStyle/>
          <a:p>
            <a:pPr marL="323850" lvl="1" algn="just"/>
            <a:r>
              <a:rPr lang="fr-FR" sz="1200" dirty="0">
                <a:solidFill>
                  <a:srgbClr val="000000"/>
                </a:solidFill>
                <a:latin typeface="Verdana"/>
                <a:cs typeface="Verdana"/>
              </a:rPr>
              <a:t>Protection des variétés végétales créées par l’homme</a:t>
            </a:r>
            <a:r>
              <a:rPr lang="fr-FR" sz="1200" dirty="0">
                <a:solidFill>
                  <a:srgbClr val="404040"/>
                </a:solidFill>
                <a:latin typeface="Calibri"/>
                <a:cs typeface="Calibri"/>
              </a:rPr>
              <a:t>.</a:t>
            </a:r>
          </a:p>
        </p:txBody>
      </p:sp>
      <p:sp>
        <p:nvSpPr>
          <p:cNvPr id="18" name="Text Box 3"/>
          <p:cNvSpPr txBox="1">
            <a:spLocks noChangeArrowheads="1"/>
          </p:cNvSpPr>
          <p:nvPr/>
        </p:nvSpPr>
        <p:spPr bwMode="auto">
          <a:xfrm>
            <a:off x="251520" y="980728"/>
            <a:ext cx="853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800" b="1" dirty="0">
                <a:solidFill>
                  <a:srgbClr val="56C1F4"/>
                </a:solidFill>
                <a:latin typeface="Verdana"/>
                <a:cs typeface="Verdana"/>
              </a:rPr>
              <a:t>Protections proches du brevet</a:t>
            </a:r>
          </a:p>
        </p:txBody>
      </p:sp>
      <p:sp>
        <p:nvSpPr>
          <p:cNvPr id="19" name="ZoneTexte 18"/>
          <p:cNvSpPr txBox="1"/>
          <p:nvPr/>
        </p:nvSpPr>
        <p:spPr>
          <a:xfrm>
            <a:off x="3491880"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Ex. dépôt de la demande de brevet</a:t>
            </a:r>
          </a:p>
        </p:txBody>
      </p:sp>
      <p:sp>
        <p:nvSpPr>
          <p:cNvPr id="20" name="ZoneTexte 19"/>
          <p:cNvSpPr txBox="1"/>
          <p:nvPr/>
        </p:nvSpPr>
        <p:spPr>
          <a:xfrm>
            <a:off x="6516216" y="3356992"/>
            <a:ext cx="115212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AMM</a:t>
            </a:r>
          </a:p>
        </p:txBody>
      </p:sp>
      <p:sp>
        <p:nvSpPr>
          <p:cNvPr id="21" name="ZoneTexte 20"/>
          <p:cNvSpPr txBox="1"/>
          <p:nvPr/>
        </p:nvSpPr>
        <p:spPr>
          <a:xfrm>
            <a:off x="4283968" y="3573016"/>
            <a:ext cx="1368152"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01/01/2017</a:t>
            </a:r>
          </a:p>
        </p:txBody>
      </p:sp>
      <p:sp>
        <p:nvSpPr>
          <p:cNvPr id="22" name="ZoneTexte 21"/>
          <p:cNvSpPr txBox="1"/>
          <p:nvPr/>
        </p:nvSpPr>
        <p:spPr>
          <a:xfrm>
            <a:off x="6372200" y="3573016"/>
            <a:ext cx="15121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01/01/2019</a:t>
            </a:r>
          </a:p>
        </p:txBody>
      </p:sp>
      <p:sp>
        <p:nvSpPr>
          <p:cNvPr id="23" name="ZoneTexte 22"/>
          <p:cNvSpPr txBox="1"/>
          <p:nvPr/>
        </p:nvSpPr>
        <p:spPr>
          <a:xfrm>
            <a:off x="7668344" y="3356992"/>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Fin du brevet</a:t>
            </a:r>
          </a:p>
        </p:txBody>
      </p:sp>
      <p:sp>
        <p:nvSpPr>
          <p:cNvPr id="24" name="ZoneTexte 23"/>
          <p:cNvSpPr txBox="1"/>
          <p:nvPr/>
        </p:nvSpPr>
        <p:spPr>
          <a:xfrm>
            <a:off x="7812360" y="3573016"/>
            <a:ext cx="3312368" cy="307777"/>
          </a:xfrm>
          <a:prstGeom prst="rect">
            <a:avLst/>
          </a:prstGeom>
          <a:noFill/>
        </p:spPr>
        <p:txBody>
          <a:bodyPr wrap="square" rtlCol="0">
            <a:spAutoFit/>
          </a:bodyPr>
          <a:lstStyle/>
          <a:p>
            <a:pPr marL="323850" lvl="1" algn="just"/>
            <a:r>
              <a:rPr lang="fr-FR" sz="1400" i="1" dirty="0">
                <a:solidFill>
                  <a:srgbClr val="404040"/>
                </a:solidFill>
                <a:latin typeface="Calibri"/>
                <a:cs typeface="Calibri"/>
              </a:rPr>
              <a:t>01/01/2039</a:t>
            </a:r>
          </a:p>
        </p:txBody>
      </p:sp>
      <p:sp>
        <p:nvSpPr>
          <p:cNvPr id="25" name="ZoneTexte 24"/>
          <p:cNvSpPr txBox="1"/>
          <p:nvPr/>
        </p:nvSpPr>
        <p:spPr>
          <a:xfrm>
            <a:off x="3419872" y="5013176"/>
            <a:ext cx="3312368" cy="276999"/>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kiwi « Belle de Chine »</a:t>
            </a:r>
          </a:p>
        </p:txBody>
      </p:sp>
      <p:pic>
        <p:nvPicPr>
          <p:cNvPr id="3" name="Image 2" descr="kiwi-femelle-sorel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55976" y="5301208"/>
            <a:ext cx="1056118" cy="792088"/>
          </a:xfrm>
          <a:prstGeom prst="rect">
            <a:avLst/>
          </a:prstGeom>
        </p:spPr>
      </p:pic>
      <p:sp>
        <p:nvSpPr>
          <p:cNvPr id="26" name="ZoneTexte 25"/>
          <p:cNvSpPr txBox="1"/>
          <p:nvPr/>
        </p:nvSpPr>
        <p:spPr>
          <a:xfrm>
            <a:off x="5799047" y="5013176"/>
            <a:ext cx="3312368" cy="461665"/>
          </a:xfrm>
          <a:prstGeom prst="rect">
            <a:avLst/>
          </a:prstGeom>
          <a:noFill/>
        </p:spPr>
        <p:txBody>
          <a:bodyPr wrap="square" rtlCol="0">
            <a:spAutoFit/>
          </a:bodyPr>
          <a:lstStyle/>
          <a:p>
            <a:pPr marL="323850" lvl="1" algn="just"/>
            <a:r>
              <a:rPr lang="fr-FR" sz="1200" i="1" dirty="0">
                <a:solidFill>
                  <a:srgbClr val="000000"/>
                </a:solidFill>
                <a:latin typeface="Verdana"/>
                <a:cs typeface="Verdana"/>
              </a:rPr>
              <a:t>Ex. hibiscus « </a:t>
            </a:r>
            <a:r>
              <a:rPr lang="fr-FR" sz="1200" i="1" dirty="0" err="1">
                <a:solidFill>
                  <a:srgbClr val="000000"/>
                </a:solidFill>
                <a:latin typeface="Verdana"/>
                <a:cs typeface="Verdana"/>
              </a:rPr>
              <a:t>Planet</a:t>
            </a:r>
            <a:r>
              <a:rPr lang="fr-FR" sz="1200" i="1" dirty="0">
                <a:solidFill>
                  <a:srgbClr val="000000"/>
                </a:solidFill>
                <a:latin typeface="Verdana"/>
                <a:cs typeface="Verdana"/>
              </a:rPr>
              <a:t> Solène </a:t>
            </a:r>
            <a:r>
              <a:rPr lang="fr-FR" sz="1200" i="1" dirty="0" err="1">
                <a:solidFill>
                  <a:srgbClr val="000000"/>
                </a:solidFill>
                <a:latin typeface="Verdana"/>
                <a:cs typeface="Verdana"/>
              </a:rPr>
              <a:t>Tansol</a:t>
            </a:r>
            <a:r>
              <a:rPr lang="fr-FR" sz="1200" i="1" dirty="0">
                <a:solidFill>
                  <a:srgbClr val="000000"/>
                </a:solidFill>
                <a:latin typeface="Verdana"/>
                <a:cs typeface="Verdana"/>
              </a:rPr>
              <a:t> »</a:t>
            </a:r>
          </a:p>
        </p:txBody>
      </p:sp>
      <p:pic>
        <p:nvPicPr>
          <p:cNvPr id="5" name="Image 4" descr="hibiscus_moscheutos_planet__solene_tansol_1__095723500_1141_15032014.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64288" y="5301209"/>
            <a:ext cx="1224136" cy="807930"/>
          </a:xfrm>
          <a:prstGeom prst="rect">
            <a:avLst/>
          </a:prstGeom>
        </p:spPr>
      </p:pic>
      <p:sp>
        <p:nvSpPr>
          <p:cNvPr id="27" name="Flèche vers la droite 26"/>
          <p:cNvSpPr/>
          <p:nvPr/>
        </p:nvSpPr>
        <p:spPr bwMode="auto">
          <a:xfrm>
            <a:off x="644420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8" name="Flèche vers la droite 27"/>
          <p:cNvSpPr/>
          <p:nvPr/>
        </p:nvSpPr>
        <p:spPr bwMode="auto">
          <a:xfrm>
            <a:off x="7524328" y="3501008"/>
            <a:ext cx="360040" cy="72008"/>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270610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268760"/>
            <a:ext cx="8130356" cy="4124206"/>
          </a:xfrm>
          <a:prstGeom prst="rect">
            <a:avLst/>
          </a:prstGeom>
          <a:noFill/>
        </p:spPr>
        <p:txBody>
          <a:bodyPr wrap="square" rtlCol="0">
            <a:spAutoFit/>
          </a:bodyPr>
          <a:lstStyle/>
          <a:p>
            <a:endParaRPr lang="fr-FR" b="1" dirty="0">
              <a:solidFill>
                <a:schemeClr val="accent2"/>
              </a:solidFill>
              <a:latin typeface="Calibri"/>
              <a:cs typeface="Calibri"/>
            </a:endParaRPr>
          </a:p>
          <a:p>
            <a:r>
              <a:rPr lang="fr-FR" sz="1400" b="1" dirty="0">
                <a:solidFill>
                  <a:srgbClr val="56C1F4"/>
                </a:solidFill>
                <a:latin typeface="Verdana"/>
                <a:cs typeface="Verdana"/>
              </a:rPr>
              <a:t>Droit des marques</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 de la marque</a:t>
            </a:r>
          </a:p>
          <a:p>
            <a:pPr marL="323850" lvl="1" algn="just"/>
            <a:endParaRPr lang="fr-FR" sz="1400" dirty="0">
              <a:solidFill>
                <a:schemeClr val="bg2">
                  <a:lumMod val="50000"/>
                </a:schemeClr>
              </a:solidFill>
              <a:latin typeface="Verdana"/>
              <a:cs typeface="Verdana"/>
            </a:endParaRPr>
          </a:p>
          <a:p>
            <a:pPr marL="323850" lvl="1" algn="just"/>
            <a:r>
              <a:rPr lang="fr-FR" sz="1400" dirty="0">
                <a:latin typeface="Verdana"/>
                <a:cs typeface="Verdana"/>
              </a:rPr>
              <a:t>La marque est un signe permettant de distinguer les produits ou services proposés par  une personne physique ou morale</a:t>
            </a:r>
            <a:r>
              <a:rPr lang="fr-FR" sz="1400" i="1" dirty="0">
                <a:latin typeface="Verdana"/>
                <a:cs typeface="Verdana"/>
              </a:rPr>
              <a:t>.</a:t>
            </a: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Quelle est le but de la marque?</a:t>
            </a:r>
          </a:p>
          <a:p>
            <a:pPr marL="323850" lvl="1" algn="just"/>
            <a:endParaRPr lang="fr-FR" sz="1400" dirty="0">
              <a:solidFill>
                <a:srgbClr val="000000"/>
              </a:solidFill>
              <a:latin typeface="Verdana"/>
              <a:cs typeface="Verdana"/>
            </a:endParaRPr>
          </a:p>
          <a:p>
            <a:pPr marL="323850" lvl="1" algn="just"/>
            <a:r>
              <a:rPr lang="fr-FR" sz="1400" dirty="0">
                <a:solidFill>
                  <a:srgbClr val="000000"/>
                </a:solidFill>
                <a:latin typeface="Verdana"/>
                <a:cs typeface="Verdana"/>
              </a:rPr>
              <a:t>Permettre au consommateur de distinguer les produits et services sur le marché et identifier leur origine commerciale. </a:t>
            </a:r>
          </a:p>
          <a:p>
            <a:pPr marL="495300" lvl="1" indent="-171450" algn="just">
              <a:buFontTx/>
              <a:buChar char="-"/>
            </a:pPr>
            <a:endParaRPr lang="fr-FR" sz="1400" b="1" dirty="0">
              <a:solidFill>
                <a:schemeClr val="bg2">
                  <a:lumMod val="50000"/>
                </a:schemeClr>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Intérêt de la marque pour le déposant?</a:t>
            </a:r>
          </a:p>
          <a:p>
            <a:pPr marL="323850" lvl="1" algn="just"/>
            <a:endParaRPr lang="fr-FR" sz="1400" dirty="0">
              <a:latin typeface="Verdana"/>
              <a:cs typeface="Verdana"/>
            </a:endParaRPr>
          </a:p>
          <a:p>
            <a:pPr marL="323850" lvl="1" algn="just"/>
            <a:r>
              <a:rPr lang="fr-FR" sz="1400" dirty="0">
                <a:solidFill>
                  <a:srgbClr val="000000"/>
                </a:solidFill>
                <a:latin typeface="Verdana"/>
                <a:cs typeface="Verdana"/>
              </a:rPr>
              <a:t>Le titulaire de la marque d’un </a:t>
            </a:r>
            <a:r>
              <a:rPr lang="fr-FR" sz="1400" b="1" dirty="0">
                <a:solidFill>
                  <a:srgbClr val="000000"/>
                </a:solidFill>
                <a:latin typeface="Verdana"/>
                <a:cs typeface="Verdana"/>
              </a:rPr>
              <a:t>monopole </a:t>
            </a:r>
            <a:r>
              <a:rPr lang="fr-FR" sz="1400" dirty="0">
                <a:solidFill>
                  <a:srgbClr val="000000"/>
                </a:solidFill>
                <a:latin typeface="Verdana"/>
                <a:cs typeface="Verdana"/>
              </a:rPr>
              <a:t>sur l’exploitation de sa marque pour les produits et/ou services qu’elle désigne, sur le territoire pertinent. </a:t>
            </a:r>
          </a:p>
          <a:p>
            <a:pPr marL="323850" lvl="1" algn="just"/>
            <a:endParaRPr lang="fr-FR" sz="1400" b="1" dirty="0">
              <a:solidFill>
                <a:srgbClr val="333399"/>
              </a:solidFill>
              <a:latin typeface="Verdana"/>
              <a:cs typeface="Verdana"/>
            </a:endParaRPr>
          </a:p>
        </p:txBody>
      </p:sp>
    </p:spTree>
    <p:extLst>
      <p:ext uri="{BB962C8B-B14F-4D97-AF65-F5344CB8AC3E}">
        <p14:creationId xmlns:p14="http://schemas.microsoft.com/office/powerpoint/2010/main" val="142092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44145" y="1700808"/>
            <a:ext cx="9053681" cy="584776"/>
          </a:xfrm>
          <a:prstGeom prst="rect">
            <a:avLst/>
          </a:prstGeom>
          <a:noFill/>
        </p:spPr>
        <p:txBody>
          <a:bodyPr wrap="none" rtlCol="0">
            <a:spAutoFit/>
          </a:bodyPr>
          <a:lstStyle/>
          <a:p>
            <a:pPr algn="ctr"/>
            <a:r>
              <a:rPr lang="fr-FR" sz="3200" dirty="0">
                <a:solidFill>
                  <a:schemeClr val="bg1"/>
                </a:solidFill>
                <a:latin typeface="Verdana"/>
                <a:cs typeface="Verdana"/>
              </a:rPr>
              <a:t>DROIT DE LA PROPRIETE INTELLECTUELLE</a:t>
            </a:r>
          </a:p>
        </p:txBody>
      </p:sp>
      <p:cxnSp>
        <p:nvCxnSpPr>
          <p:cNvPr id="6" name="Connecteur droit 5"/>
          <p:cNvCxnSpPr/>
          <p:nvPr/>
        </p:nvCxnSpPr>
        <p:spPr bwMode="auto">
          <a:xfrm>
            <a:off x="2446740" y="148478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46740" y="256490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48817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1916832"/>
            <a:ext cx="85344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6"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7" name="ZoneTexte 6"/>
          <p:cNvSpPr txBox="1"/>
          <p:nvPr/>
        </p:nvSpPr>
        <p:spPr>
          <a:xfrm>
            <a:off x="251520" y="1484784"/>
            <a:ext cx="8130356" cy="1538883"/>
          </a:xfrm>
          <a:prstGeom prst="rect">
            <a:avLst/>
          </a:prstGeom>
          <a:noFill/>
        </p:spPr>
        <p:txBody>
          <a:bodyPr wrap="square" rtlCol="0">
            <a:spAutoFit/>
          </a:bodyPr>
          <a:lstStyle/>
          <a:p>
            <a:pPr marL="323850" lvl="1" algn="just"/>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Conditions de fond et de forme</a:t>
            </a:r>
          </a:p>
          <a:p>
            <a:pPr marL="323850" lvl="1" algn="just"/>
            <a:endParaRPr lang="fr-FR" sz="16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10 ans, renouvelable indéfiniment</a:t>
            </a:r>
          </a:p>
          <a:p>
            <a:pPr marL="609600" lvl="1" indent="-285750" algn="just">
              <a:buFont typeface="Arial"/>
              <a:buChar char="•"/>
            </a:pPr>
            <a:endParaRPr lang="fr-FR" sz="1600" b="1" i="1" dirty="0">
              <a:solidFill>
                <a:srgbClr val="56C1F4"/>
              </a:solidFill>
              <a:latin typeface="Verdana"/>
              <a:cs typeface="Verdana"/>
            </a:endParaRPr>
          </a:p>
          <a:p>
            <a:pPr marL="323850" lvl="1" algn="just"/>
            <a:endParaRPr lang="fr-FR" sz="1600" b="1" dirty="0">
              <a:solidFill>
                <a:srgbClr val="56C1F4"/>
              </a:solidFill>
              <a:latin typeface="Verdana"/>
              <a:cs typeface="Verdana"/>
            </a:endParaRPr>
          </a:p>
        </p:txBody>
      </p:sp>
      <p:pic>
        <p:nvPicPr>
          <p:cNvPr id="2" name="Image 1" descr="1060667.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99792" y="2636912"/>
            <a:ext cx="4589748" cy="3059832"/>
          </a:xfrm>
          <a:prstGeom prst="rect">
            <a:avLst/>
          </a:prstGeom>
        </p:spPr>
      </p:pic>
    </p:spTree>
    <p:extLst>
      <p:ext uri="{BB962C8B-B14F-4D97-AF65-F5344CB8AC3E}">
        <p14:creationId xmlns:p14="http://schemas.microsoft.com/office/powerpoint/2010/main" val="321987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570209"/>
          </a:xfrm>
          <a:prstGeom prst="rect">
            <a:avLst/>
          </a:prstGeom>
          <a:noFill/>
        </p:spPr>
        <p:txBody>
          <a:bodyPr wrap="square" rtlCol="0">
            <a:spAutoFit/>
          </a:bodyPr>
          <a:lstStyle/>
          <a:p>
            <a:r>
              <a:rPr lang="fr-FR" sz="14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Définition</a:t>
            </a:r>
          </a:p>
          <a:p>
            <a:pPr marL="323850" lvl="1" algn="just"/>
            <a:endParaRPr lang="fr-FR" sz="1400" dirty="0">
              <a:latin typeface="Verdana"/>
              <a:cs typeface="Verdana"/>
            </a:endParaRPr>
          </a:p>
          <a:p>
            <a:pPr marL="323850" lvl="1" algn="just"/>
            <a:r>
              <a:rPr lang="fr-FR" sz="1400" dirty="0">
                <a:latin typeface="Verdana"/>
                <a:cs typeface="Verdana"/>
              </a:rPr>
              <a:t>Le nom de domaine Internet est </a:t>
            </a:r>
            <a:r>
              <a:rPr lang="fr-FR" sz="1400" b="1" dirty="0">
                <a:latin typeface="Verdana"/>
                <a:cs typeface="Verdana"/>
              </a:rPr>
              <a:t>une adresse qui permet d’accéder à un site Internet. </a:t>
            </a:r>
          </a:p>
          <a:p>
            <a:pPr marL="323850" lvl="1" algn="just"/>
            <a:endParaRPr lang="fr-FR" sz="1400" b="1" dirty="0">
              <a:latin typeface="Verdana"/>
              <a:cs typeface="Verdana"/>
            </a:endParaRPr>
          </a:p>
          <a:p>
            <a:pPr marL="323850" lvl="1" algn="just"/>
            <a:r>
              <a:rPr lang="fr-FR" sz="1400" dirty="0">
                <a:latin typeface="Verdana"/>
                <a:cs typeface="Verdana"/>
              </a:rPr>
              <a:t>Il est constitué </a:t>
            </a:r>
            <a:r>
              <a:rPr lang="fr-FR" sz="1400" b="1" dirty="0">
                <a:latin typeface="Verdana"/>
                <a:cs typeface="Verdana"/>
              </a:rPr>
              <a:t>d’une racine </a:t>
            </a:r>
            <a:r>
              <a:rPr lang="fr-FR" sz="1400" dirty="0">
                <a:latin typeface="Verdana"/>
                <a:cs typeface="Verdana"/>
              </a:rPr>
              <a:t>(</a:t>
            </a:r>
            <a:r>
              <a:rPr lang="fr-FR" sz="1400" i="1" dirty="0">
                <a:latin typeface="Verdana"/>
                <a:cs typeface="Verdana"/>
              </a:rPr>
              <a:t>ex.</a:t>
            </a:r>
            <a:r>
              <a:rPr lang="fr-FR" sz="1400" dirty="0">
                <a:latin typeface="Verdana"/>
                <a:cs typeface="Verdana"/>
              </a:rPr>
              <a:t> univ-rennes1) et </a:t>
            </a:r>
            <a:r>
              <a:rPr lang="fr-FR" sz="1400" b="1" dirty="0">
                <a:latin typeface="Verdana"/>
                <a:cs typeface="Verdana"/>
              </a:rPr>
              <a:t>d’une extension </a:t>
            </a:r>
            <a:r>
              <a:rPr lang="fr-FR" sz="1400" dirty="0">
                <a:latin typeface="Verdana"/>
                <a:cs typeface="Verdana"/>
              </a:rPr>
              <a:t>(</a:t>
            </a:r>
            <a:r>
              <a:rPr lang="fr-FR" sz="1400" i="1" dirty="0">
                <a:latin typeface="Verdana"/>
                <a:cs typeface="Verdana"/>
              </a:rPr>
              <a:t>ex..</a:t>
            </a:r>
            <a:r>
              <a:rPr lang="fr-FR" sz="1400" dirty="0" err="1">
                <a:latin typeface="Verdana"/>
                <a:cs typeface="Verdana"/>
              </a:rPr>
              <a:t>fr</a:t>
            </a:r>
            <a:r>
              <a:rPr lang="fr-FR" sz="1400" dirty="0">
                <a:latin typeface="Verdana"/>
                <a:cs typeface="Verdana"/>
              </a:rPr>
              <a:t>).</a:t>
            </a:r>
            <a:br>
              <a:rPr lang="fr-FR" sz="1400" dirty="0">
                <a:latin typeface="Verdana"/>
                <a:cs typeface="Verdana"/>
              </a:rPr>
            </a:br>
            <a:endParaRPr lang="fr-FR" sz="1400" dirty="0">
              <a:latin typeface="Verdana"/>
              <a:cs typeface="Verdana"/>
            </a:endParaRPr>
          </a:p>
          <a:p>
            <a:pPr marL="323850" lvl="1" algn="just"/>
            <a:r>
              <a:rPr lang="fr-FR" sz="1400" dirty="0">
                <a:latin typeface="Verdana"/>
                <a:cs typeface="Verdana"/>
              </a:rPr>
              <a:t>La racine peut être constituée d’une marque, d’un mot, du nom d’une société.</a:t>
            </a:r>
            <a:endParaRPr lang="fr-FR" sz="1400" i="1" dirty="0">
              <a:latin typeface="Verdana"/>
              <a:cs typeface="Verdana"/>
            </a:endParaRPr>
          </a:p>
          <a:p>
            <a:pPr marL="323850" lvl="1" algn="just"/>
            <a:endParaRPr lang="fr-FR" sz="1400" b="1" dirty="0">
              <a:solidFill>
                <a:srgbClr val="56C1F4"/>
              </a:solidFill>
              <a:latin typeface="Verdana"/>
              <a:cs typeface="Verdana"/>
            </a:endParaRPr>
          </a:p>
          <a:p>
            <a:pPr marL="609600" lvl="1" indent="-285750" algn="just">
              <a:buFont typeface="Arial"/>
              <a:buChar char="•"/>
            </a:pPr>
            <a:r>
              <a:rPr lang="fr-FR" sz="1400" b="1" i="1" dirty="0">
                <a:solidFill>
                  <a:srgbClr val="56C1F4"/>
                </a:solidFill>
                <a:latin typeface="Verdana"/>
                <a:cs typeface="Verdana"/>
              </a:rPr>
              <a:t>Règle du « premier arrivé, premier servi »</a:t>
            </a:r>
          </a:p>
          <a:p>
            <a:pPr marL="323850" lvl="1" algn="just"/>
            <a:endParaRPr lang="fr-FR" sz="1400" dirty="0">
              <a:latin typeface="Verdana"/>
              <a:cs typeface="Verdana"/>
            </a:endParaRPr>
          </a:p>
          <a:p>
            <a:pPr marL="323850" lvl="1" algn="just"/>
            <a:r>
              <a:rPr lang="fr-FR" sz="1400" b="1" dirty="0">
                <a:latin typeface="Verdana"/>
                <a:cs typeface="Verdana"/>
              </a:rPr>
              <a:t>Pas de vérification préalable </a:t>
            </a:r>
            <a:r>
              <a:rPr lang="fr-FR" sz="1400" dirty="0">
                <a:latin typeface="Verdana"/>
                <a:cs typeface="Verdana"/>
              </a:rPr>
              <a:t>du nom de domaine (s’il est disponible on peut l’utiliser). </a:t>
            </a:r>
            <a:br>
              <a:rPr lang="fr-FR" sz="1200" dirty="0">
                <a:latin typeface="Calibri"/>
                <a:cs typeface="Calibri"/>
              </a:rPr>
            </a:br>
            <a:endParaRPr lang="fr-FR" sz="1600" b="1" dirty="0">
              <a:latin typeface="Calibri"/>
              <a:cs typeface="Calibri"/>
            </a:endParaRPr>
          </a:p>
        </p:txBody>
      </p:sp>
      <p:pic>
        <p:nvPicPr>
          <p:cNvPr id="8" name="Image 7"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12160" y="1052736"/>
            <a:ext cx="2987824" cy="1468469"/>
          </a:xfrm>
          <a:prstGeom prst="rect">
            <a:avLst/>
          </a:prstGeom>
        </p:spPr>
      </p:pic>
      <p:pic>
        <p:nvPicPr>
          <p:cNvPr id="9" name="Image 8" descr="Sans titr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869160"/>
            <a:ext cx="2890906" cy="720080"/>
          </a:xfrm>
          <a:prstGeom prst="rect">
            <a:avLst/>
          </a:prstGeom>
        </p:spPr>
      </p:pic>
    </p:spTree>
    <p:extLst>
      <p:ext uri="{BB962C8B-B14F-4D97-AF65-F5344CB8AC3E}">
        <p14:creationId xmlns:p14="http://schemas.microsoft.com/office/powerpoint/2010/main" val="1526211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6" name="ZoneTexte 5"/>
          <p:cNvSpPr txBox="1"/>
          <p:nvPr/>
        </p:nvSpPr>
        <p:spPr>
          <a:xfrm>
            <a:off x="251520" y="1772816"/>
            <a:ext cx="8130356" cy="3701014"/>
          </a:xfrm>
          <a:prstGeom prst="rect">
            <a:avLst/>
          </a:prstGeom>
          <a:noFill/>
        </p:spPr>
        <p:txBody>
          <a:bodyPr wrap="square" rtlCol="0">
            <a:spAutoFit/>
          </a:bodyPr>
          <a:lstStyle/>
          <a:p>
            <a:r>
              <a:rPr lang="fr-FR" sz="1800" b="1" dirty="0">
                <a:solidFill>
                  <a:srgbClr val="56C1F4"/>
                </a:solidFill>
                <a:latin typeface="Verdana"/>
                <a:cs typeface="Verdana"/>
              </a:rPr>
              <a:t>Droit des noms de domaine Internet</a:t>
            </a:r>
          </a:p>
          <a:p>
            <a:endParaRPr lang="fr-FR" sz="14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nom de domaine</a:t>
            </a:r>
          </a:p>
          <a:p>
            <a:pPr marL="323850" lvl="1" algn="just"/>
            <a:endParaRPr lang="fr-FR" sz="1400" b="1" dirty="0">
              <a:latin typeface="Verdana"/>
              <a:cs typeface="Verdana"/>
            </a:endParaRPr>
          </a:p>
          <a:p>
            <a:pPr marL="495300" lvl="1" indent="-171450" algn="just">
              <a:buFontTx/>
              <a:buChar char="-"/>
            </a:pPr>
            <a:r>
              <a:rPr lang="fr-FR" sz="1400" b="1" dirty="0">
                <a:latin typeface="Verdana"/>
                <a:cs typeface="Verdana"/>
              </a:rPr>
              <a:t>Caractère unique et global des noms de domaine</a:t>
            </a:r>
            <a:r>
              <a:rPr lang="fr-FR" sz="1400" dirty="0">
                <a:latin typeface="Verdana"/>
                <a:cs typeface="Verdana"/>
              </a:rPr>
              <a:t> : 1 nom de domaine, 1 titulaire (contrairement à la coexistence des marques);</a:t>
            </a:r>
          </a:p>
          <a:p>
            <a:pPr marL="323850" lvl="1" algn="just"/>
            <a:endParaRPr lang="fr-FR" sz="1400" dirty="0">
              <a:latin typeface="Verdana"/>
              <a:cs typeface="Verdana"/>
            </a:endParaRPr>
          </a:p>
          <a:p>
            <a:pPr marL="495300" lvl="1" indent="-171450" algn="just">
              <a:buFontTx/>
              <a:buChar char="-"/>
            </a:pPr>
            <a:r>
              <a:rPr lang="fr-FR" sz="1400" b="1" dirty="0">
                <a:latin typeface="Verdana"/>
                <a:cs typeface="Verdana"/>
              </a:rPr>
              <a:t>Permet une présence globale partout dans le monde </a:t>
            </a:r>
            <a:r>
              <a:rPr lang="fr-FR" sz="1400" dirty="0">
                <a:latin typeface="Verdana"/>
                <a:cs typeface="Verdana"/>
              </a:rPr>
              <a:t>(contrairement au principe de territorialité des marques);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Favorise l’exploitation de son activité et la création/l’augmentation de sa clientèle sur différents territoires;</a:t>
            </a:r>
          </a:p>
          <a:p>
            <a:pPr marL="323850" lvl="1" algn="just"/>
            <a:endParaRPr lang="fr-FR" sz="1400" dirty="0">
              <a:latin typeface="Verdana"/>
              <a:cs typeface="Verdana"/>
            </a:endParaRPr>
          </a:p>
          <a:p>
            <a:pPr marL="609600" lvl="1" indent="-285750" algn="just">
              <a:buFontTx/>
              <a:buChar char="-"/>
            </a:pPr>
            <a:r>
              <a:rPr lang="fr-FR" sz="1400" dirty="0">
                <a:latin typeface="Verdana"/>
                <a:cs typeface="Verdana"/>
              </a:rPr>
              <a:t>Valeur commerciale.</a:t>
            </a:r>
          </a:p>
          <a:p>
            <a:pPr marL="323850" lvl="1" algn="just"/>
            <a:endParaRPr lang="fr-FR" sz="1050" b="1" dirty="0">
              <a:solidFill>
                <a:schemeClr val="bg2">
                  <a:lumMod val="50000"/>
                </a:schemeClr>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réservation: renouvelable indéfiniment</a:t>
            </a:r>
            <a:endParaRPr lang="fr-FR" sz="1600" b="1" dirty="0">
              <a:solidFill>
                <a:srgbClr val="56C1F4"/>
              </a:solidFill>
              <a:latin typeface="Verdana"/>
              <a:cs typeface="Verdana"/>
            </a:endParaRPr>
          </a:p>
        </p:txBody>
      </p:sp>
    </p:spTree>
    <p:extLst>
      <p:ext uri="{BB962C8B-B14F-4D97-AF65-F5344CB8AC3E}">
        <p14:creationId xmlns:p14="http://schemas.microsoft.com/office/powerpoint/2010/main" val="180072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bwMode="auto">
          <a:xfrm>
            <a:off x="539552" y="1628800"/>
            <a:ext cx="3672408"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5" name="Rectangle à coins arrondis 4"/>
          <p:cNvSpPr/>
          <p:nvPr/>
        </p:nvSpPr>
        <p:spPr bwMode="auto">
          <a:xfrm>
            <a:off x="4499992" y="1628800"/>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6" name="Rectangle à coins arrondis 5"/>
          <p:cNvSpPr/>
          <p:nvPr/>
        </p:nvSpPr>
        <p:spPr bwMode="auto">
          <a:xfrm>
            <a:off x="611560" y="4005064"/>
            <a:ext cx="3744416" cy="1944216"/>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7" name="Rectangle à coins arrondis 6"/>
          <p:cNvSpPr/>
          <p:nvPr/>
        </p:nvSpPr>
        <p:spPr bwMode="auto">
          <a:xfrm>
            <a:off x="4499992" y="4005064"/>
            <a:ext cx="3744416" cy="187220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9" name="Text Box 3"/>
          <p:cNvSpPr txBox="1">
            <a:spLocks noChangeArrowheads="1"/>
          </p:cNvSpPr>
          <p:nvPr/>
        </p:nvSpPr>
        <p:spPr bwMode="auto">
          <a:xfrm>
            <a:off x="251520" y="1052736"/>
            <a:ext cx="853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2000" b="1" dirty="0">
                <a:solidFill>
                  <a:srgbClr val="000000"/>
                </a:solidFill>
                <a:latin typeface="Verdana"/>
                <a:cs typeface="Verdana"/>
              </a:rPr>
              <a:t>Autres signes distinctifs</a:t>
            </a:r>
          </a:p>
        </p:txBody>
      </p:sp>
      <p:sp>
        <p:nvSpPr>
          <p:cNvPr id="10" name="ZoneTexte 9"/>
          <p:cNvSpPr txBox="1"/>
          <p:nvPr/>
        </p:nvSpPr>
        <p:spPr>
          <a:xfrm>
            <a:off x="827584" y="2132856"/>
            <a:ext cx="3024336" cy="830997"/>
          </a:xfrm>
          <a:prstGeom prst="rect">
            <a:avLst/>
          </a:prstGeom>
          <a:noFill/>
        </p:spPr>
        <p:txBody>
          <a:bodyPr wrap="square" rtlCol="0">
            <a:spAutoFit/>
          </a:bodyPr>
          <a:lstStyle/>
          <a:p>
            <a:pPr marL="323850" lvl="1" algn="ctr"/>
            <a:r>
              <a:rPr lang="fr-FR" b="1" i="1" dirty="0">
                <a:latin typeface="Calibri"/>
                <a:cs typeface="Calibri"/>
              </a:rPr>
              <a:t>La dénomination sociale</a:t>
            </a:r>
          </a:p>
        </p:txBody>
      </p:sp>
      <p:sp>
        <p:nvSpPr>
          <p:cNvPr id="11" name="ZoneTexte 10"/>
          <p:cNvSpPr txBox="1"/>
          <p:nvPr/>
        </p:nvSpPr>
        <p:spPr>
          <a:xfrm>
            <a:off x="4499992" y="4437112"/>
            <a:ext cx="3384376" cy="830997"/>
          </a:xfrm>
          <a:prstGeom prst="rect">
            <a:avLst/>
          </a:prstGeom>
          <a:noFill/>
        </p:spPr>
        <p:txBody>
          <a:bodyPr wrap="square" rtlCol="0">
            <a:spAutoFit/>
          </a:bodyPr>
          <a:lstStyle/>
          <a:p>
            <a:pPr marL="323850" lvl="1" algn="ctr"/>
            <a:r>
              <a:rPr lang="fr-FR" b="1" i="1" dirty="0">
                <a:solidFill>
                  <a:srgbClr val="000000"/>
                </a:solidFill>
                <a:latin typeface="Calibri"/>
                <a:cs typeface="Calibri"/>
              </a:rPr>
              <a:t>Les indications géographiques</a:t>
            </a:r>
          </a:p>
        </p:txBody>
      </p:sp>
      <p:sp>
        <p:nvSpPr>
          <p:cNvPr id="12" name="ZoneTexte 11"/>
          <p:cNvSpPr txBox="1"/>
          <p:nvPr/>
        </p:nvSpPr>
        <p:spPr>
          <a:xfrm>
            <a:off x="4716016" y="2276872"/>
            <a:ext cx="3096344"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 nom commercial</a:t>
            </a:r>
          </a:p>
        </p:txBody>
      </p:sp>
      <p:sp>
        <p:nvSpPr>
          <p:cNvPr id="13" name="ZoneTexte 12"/>
          <p:cNvSpPr txBox="1"/>
          <p:nvPr/>
        </p:nvSpPr>
        <p:spPr>
          <a:xfrm>
            <a:off x="971600" y="4653136"/>
            <a:ext cx="2664296" cy="461665"/>
          </a:xfrm>
          <a:prstGeom prst="rect">
            <a:avLst/>
          </a:prstGeom>
          <a:noFill/>
        </p:spPr>
        <p:txBody>
          <a:bodyPr wrap="square" rtlCol="0">
            <a:spAutoFit/>
          </a:bodyPr>
          <a:lstStyle/>
          <a:p>
            <a:pPr marL="323850" lvl="1" algn="ctr"/>
            <a:r>
              <a:rPr lang="fr-FR" b="1" i="1" dirty="0">
                <a:solidFill>
                  <a:srgbClr val="000000"/>
                </a:solidFill>
                <a:latin typeface="Calibri"/>
                <a:cs typeface="Calibri"/>
              </a:rPr>
              <a:t>L’enseigne</a:t>
            </a:r>
          </a:p>
        </p:txBody>
      </p:sp>
    </p:spTree>
    <p:extLst>
      <p:ext uri="{BB962C8B-B14F-4D97-AF65-F5344CB8AC3E}">
        <p14:creationId xmlns:p14="http://schemas.microsoft.com/office/powerpoint/2010/main" val="419024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Sans titre.tiff"/>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772816"/>
            <a:ext cx="9144000" cy="1236150"/>
          </a:xfrm>
          <a:prstGeom prst="rect">
            <a:avLst/>
          </a:prstGeom>
        </p:spPr>
      </p:pic>
      <p:pic>
        <p:nvPicPr>
          <p:cNvPr id="8" name="Image 7" descr="Sans titre.tif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2708920"/>
            <a:ext cx="9144000" cy="3334766"/>
          </a:xfrm>
          <a:prstGeom prst="rect">
            <a:avLst/>
          </a:prstGeom>
        </p:spPr>
      </p:pic>
      <p:sp>
        <p:nvSpPr>
          <p:cNvPr id="9" name="ZoneTexte 8"/>
          <p:cNvSpPr txBox="1"/>
          <p:nvPr/>
        </p:nvSpPr>
        <p:spPr>
          <a:xfrm>
            <a:off x="6983760" y="5733256"/>
            <a:ext cx="2160240" cy="438582"/>
          </a:xfrm>
          <a:prstGeom prst="rect">
            <a:avLst/>
          </a:prstGeom>
          <a:noFill/>
        </p:spPr>
        <p:txBody>
          <a:bodyPr wrap="square" rtlCol="0">
            <a:spAutoFit/>
          </a:bodyPr>
          <a:lstStyle/>
          <a:p>
            <a:pPr marL="323850" lvl="1" algn="just"/>
            <a:r>
              <a:rPr lang="fr-FR" sz="1200" b="1" i="1" dirty="0">
                <a:solidFill>
                  <a:srgbClr val="333399"/>
                </a:solidFill>
                <a:latin typeface="Calibri"/>
                <a:cs typeface="Calibri"/>
              </a:rPr>
              <a:t>Source: </a:t>
            </a:r>
            <a:r>
              <a:rPr lang="fr-FR" sz="1200" b="1" i="1" dirty="0">
                <a:solidFill>
                  <a:srgbClr val="333399"/>
                </a:solidFill>
                <a:latin typeface="Calibri"/>
                <a:cs typeface="Calibri"/>
                <a:hlinkClick r:id="rId4"/>
              </a:rPr>
              <a:t>www.infogreffe.fr</a:t>
            </a:r>
            <a:endParaRPr lang="fr-FR" sz="1200" b="1" i="1" dirty="0">
              <a:solidFill>
                <a:srgbClr val="333399"/>
              </a:solidFill>
              <a:latin typeface="Calibri"/>
              <a:cs typeface="Calibri"/>
            </a:endParaRPr>
          </a:p>
          <a:p>
            <a:pPr marL="323850" lvl="1" algn="just"/>
            <a:endParaRPr lang="fr-FR" sz="1050" dirty="0">
              <a:solidFill>
                <a:schemeClr val="bg2">
                  <a:lumMod val="50000"/>
                </a:schemeClr>
              </a:solidFill>
              <a:latin typeface="Calibri"/>
              <a:cs typeface="Calibri"/>
            </a:endParaRPr>
          </a:p>
        </p:txBody>
      </p:sp>
      <p:sp>
        <p:nvSpPr>
          <p:cNvPr id="10" name="Rectangle 9"/>
          <p:cNvSpPr/>
          <p:nvPr/>
        </p:nvSpPr>
        <p:spPr bwMode="auto">
          <a:xfrm>
            <a:off x="0" y="1772816"/>
            <a:ext cx="1835696" cy="36004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1" name="Rectangle 10"/>
          <p:cNvSpPr/>
          <p:nvPr/>
        </p:nvSpPr>
        <p:spPr bwMode="auto">
          <a:xfrm>
            <a:off x="29135" y="4437112"/>
            <a:ext cx="1302505"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12" name="Rectangle 11"/>
          <p:cNvSpPr/>
          <p:nvPr/>
        </p:nvSpPr>
        <p:spPr bwMode="auto">
          <a:xfrm>
            <a:off x="20324" y="4941168"/>
            <a:ext cx="735252" cy="4320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a:endParaRPr>
          </a:p>
        </p:txBody>
      </p:sp>
      <p:sp>
        <p:nvSpPr>
          <p:cNvPr id="2" name="ZoneTexte 1"/>
          <p:cNvSpPr txBox="1"/>
          <p:nvPr/>
        </p:nvSpPr>
        <p:spPr>
          <a:xfrm>
            <a:off x="1331640" y="188640"/>
            <a:ext cx="6146585" cy="692497"/>
          </a:xfrm>
          <a:prstGeom prst="rect">
            <a:avLst/>
          </a:prstGeom>
          <a:noFill/>
        </p:spPr>
        <p:txBody>
          <a:bodyPr wrap="none" rtlCol="0">
            <a:spAutoFit/>
          </a:bodyPr>
          <a:lstStyle/>
          <a:p>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2123083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2354491"/>
          </a:xfrm>
          <a:prstGeom prst="rect">
            <a:avLst/>
          </a:prstGeom>
          <a:noFill/>
        </p:spPr>
        <p:txBody>
          <a:bodyPr wrap="square" rtlCol="0">
            <a:spAutoFit/>
          </a:bodyPr>
          <a:lstStyle/>
          <a:p>
            <a:r>
              <a:rPr lang="fr-FR" sz="1600" b="1" dirty="0">
                <a:solidFill>
                  <a:srgbClr val="56C1F4"/>
                </a:solidFill>
                <a:latin typeface="Verdana"/>
                <a:cs typeface="Verdana"/>
              </a:rPr>
              <a:t>Droit des dessins et modèles</a:t>
            </a: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Définition</a:t>
            </a:r>
          </a:p>
          <a:p>
            <a:endParaRPr lang="fr-FR" sz="1200" b="1" dirty="0">
              <a:latin typeface="Verdana"/>
              <a:cs typeface="Verdana"/>
            </a:endParaRPr>
          </a:p>
          <a:p>
            <a:r>
              <a:rPr lang="fr-FR" sz="1200" dirty="0">
                <a:latin typeface="Verdana"/>
                <a:cs typeface="Verdana"/>
              </a:rPr>
              <a:t>Un modèle est un titre de propriété industrielle territorial protégeant l'apparence d'un produit et/ou de son ornementation, notamment ses lignes, ses contours, ses couleurs, sa forme, sa texture et/ou ses matériaux</a:t>
            </a:r>
            <a:endParaRPr lang="fr-FR" sz="1200" b="1" dirty="0">
              <a:latin typeface="Verdana"/>
              <a:cs typeface="Verdana"/>
            </a:endParaRPr>
          </a:p>
          <a:p>
            <a:endParaRPr lang="fr-FR" sz="1200" b="1" dirty="0">
              <a:solidFill>
                <a:srgbClr val="333399"/>
              </a:solidFill>
              <a:latin typeface="Verdana"/>
              <a:cs typeface="Verdana"/>
            </a:endParaRPr>
          </a:p>
          <a:p>
            <a:pPr marL="609600" lvl="1" indent="-285750" algn="just">
              <a:buFont typeface="Arial"/>
              <a:buChar char="•"/>
            </a:pPr>
            <a:r>
              <a:rPr lang="fr-FR" sz="1200" b="1" i="1" dirty="0">
                <a:solidFill>
                  <a:srgbClr val="56C1F4"/>
                </a:solidFill>
                <a:latin typeface="Verdana"/>
                <a:cs typeface="Verdana"/>
              </a:rPr>
              <a:t>Quelle est la finalité d’un dessin et modèle?</a:t>
            </a:r>
          </a:p>
          <a:p>
            <a:pPr marL="323850" lvl="1" algn="just"/>
            <a:endParaRPr lang="fr-FR" sz="1200" dirty="0">
              <a:solidFill>
                <a:schemeClr val="bg2">
                  <a:lumMod val="50000"/>
                </a:schemeClr>
              </a:solidFill>
              <a:latin typeface="Verdana"/>
              <a:cs typeface="Verdana"/>
            </a:endParaRPr>
          </a:p>
          <a:p>
            <a:pPr marL="323850" lvl="1" algn="just"/>
            <a:r>
              <a:rPr lang="fr-FR" sz="1200" dirty="0">
                <a:solidFill>
                  <a:srgbClr val="000000"/>
                </a:solidFill>
                <a:latin typeface="Verdana"/>
                <a:cs typeface="Verdana"/>
              </a:rPr>
              <a:t>Protection de l’esthétisme, du design d’un objet ou d’une invention non protégeable par brevet</a:t>
            </a:r>
            <a:r>
              <a:rPr lang="fr-FR" sz="1200" dirty="0">
                <a:solidFill>
                  <a:schemeClr val="bg2">
                    <a:lumMod val="50000"/>
                  </a:schemeClr>
                </a:solidFill>
                <a:latin typeface="Verdana"/>
                <a:cs typeface="Verdana"/>
              </a:rPr>
              <a:t>.</a:t>
            </a:r>
          </a:p>
          <a:p>
            <a:pPr marL="495300" lvl="1" indent="-171450" algn="just">
              <a:buFontTx/>
              <a:buChar char="-"/>
            </a:pPr>
            <a:endParaRPr lang="fr-FR" sz="1100" b="1" dirty="0">
              <a:solidFill>
                <a:schemeClr val="bg2">
                  <a:lumMod val="50000"/>
                </a:schemeClr>
              </a:solidFill>
              <a:latin typeface="Calibri"/>
              <a:cs typeface="Calibri"/>
            </a:endParaRP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19672" y="4293096"/>
            <a:ext cx="1152128" cy="1062081"/>
          </a:xfrm>
          <a:prstGeom prst="rect">
            <a:avLst/>
          </a:prstGeom>
        </p:spPr>
      </p:pic>
      <p:sp>
        <p:nvSpPr>
          <p:cNvPr id="8" name="ZoneTexte 7"/>
          <p:cNvSpPr txBox="1"/>
          <p:nvPr/>
        </p:nvSpPr>
        <p:spPr>
          <a:xfrm>
            <a:off x="1187624" y="5517232"/>
            <a:ext cx="1944216" cy="461665"/>
          </a:xfrm>
          <a:prstGeom prst="rect">
            <a:avLst/>
          </a:prstGeom>
          <a:noFill/>
        </p:spPr>
        <p:txBody>
          <a:bodyPr wrap="square" rtlCol="0">
            <a:spAutoFit/>
          </a:bodyPr>
          <a:lstStyle/>
          <a:p>
            <a:r>
              <a:rPr lang="fr-FR" sz="1200" dirty="0">
                <a:latin typeface="Verdana"/>
                <a:cs typeface="Verdana"/>
              </a:rPr>
              <a:t>Autocuiseur déposé par SEB</a:t>
            </a:r>
          </a:p>
        </p:txBody>
      </p:sp>
      <p:pic>
        <p:nvPicPr>
          <p:cNvPr id="9" name="Image 8"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48064" y="4509120"/>
            <a:ext cx="1236174" cy="815032"/>
          </a:xfrm>
          <a:prstGeom prst="rect">
            <a:avLst/>
          </a:prstGeom>
        </p:spPr>
      </p:pic>
      <p:sp>
        <p:nvSpPr>
          <p:cNvPr id="10" name="ZoneTexte 9"/>
          <p:cNvSpPr txBox="1"/>
          <p:nvPr/>
        </p:nvSpPr>
        <p:spPr>
          <a:xfrm>
            <a:off x="4860032" y="5517232"/>
            <a:ext cx="1944216" cy="461665"/>
          </a:xfrm>
          <a:prstGeom prst="rect">
            <a:avLst/>
          </a:prstGeom>
          <a:noFill/>
        </p:spPr>
        <p:txBody>
          <a:bodyPr wrap="square" rtlCol="0">
            <a:spAutoFit/>
          </a:bodyPr>
          <a:lstStyle/>
          <a:p>
            <a:r>
              <a:rPr lang="fr-FR" sz="1200" dirty="0">
                <a:latin typeface="Verdana"/>
                <a:cs typeface="Verdana"/>
              </a:rPr>
              <a:t>Automobile déposée par RENAULT</a:t>
            </a:r>
          </a:p>
        </p:txBody>
      </p:sp>
    </p:spTree>
    <p:extLst>
      <p:ext uri="{BB962C8B-B14F-4D97-AF65-F5344CB8AC3E}">
        <p14:creationId xmlns:p14="http://schemas.microsoft.com/office/powerpoint/2010/main" val="3227853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ZoneTexte 4"/>
          <p:cNvSpPr txBox="1"/>
          <p:nvPr/>
        </p:nvSpPr>
        <p:spPr>
          <a:xfrm>
            <a:off x="251520" y="1772816"/>
            <a:ext cx="8130356" cy="3285515"/>
          </a:xfrm>
          <a:prstGeom prst="rect">
            <a:avLst/>
          </a:prstGeom>
          <a:noFill/>
        </p:spPr>
        <p:txBody>
          <a:bodyPr wrap="square" rtlCol="0">
            <a:spAutoFit/>
          </a:bodyPr>
          <a:lstStyle/>
          <a:p>
            <a:r>
              <a:rPr lang="fr-FR" sz="1800" b="1" dirty="0">
                <a:solidFill>
                  <a:srgbClr val="56C1F4"/>
                </a:solidFill>
                <a:latin typeface="Verdana"/>
                <a:cs typeface="Verdana"/>
              </a:rPr>
              <a:t>Droit des dessins et modèles</a:t>
            </a:r>
          </a:p>
          <a:p>
            <a:endParaRPr lang="fr-FR" sz="1100" b="1" dirty="0">
              <a:solidFill>
                <a:srgbClr val="56C1F4"/>
              </a:solidFill>
              <a:latin typeface="Verdana"/>
              <a:cs typeface="Verdana"/>
            </a:endParaRPr>
          </a:p>
          <a:p>
            <a:pPr marL="323850" lvl="1" algn="just"/>
            <a:endParaRPr lang="fr-FR" sz="1100" b="1" dirty="0">
              <a:solidFill>
                <a:srgbClr val="56C1F4"/>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Intérêt du  dessin et modèle pour son titulaire?</a:t>
            </a:r>
          </a:p>
          <a:p>
            <a:pPr marL="323850" lvl="1" algn="just"/>
            <a:endParaRPr lang="fr-FR" sz="800" dirty="0">
              <a:latin typeface="Verdana"/>
              <a:cs typeface="Verdana"/>
            </a:endParaRPr>
          </a:p>
          <a:p>
            <a:pPr marL="323850" lvl="1" algn="just"/>
            <a:r>
              <a:rPr lang="fr-FR" sz="1200" dirty="0">
                <a:solidFill>
                  <a:srgbClr val="000000"/>
                </a:solidFill>
                <a:latin typeface="Verdana"/>
                <a:cs typeface="Verdana"/>
              </a:rPr>
              <a:t>Monopole d’exploitation.</a:t>
            </a:r>
          </a:p>
          <a:p>
            <a:pPr marL="323850" lvl="1" algn="just"/>
            <a:endParaRPr lang="fr-FR" sz="1050" b="1" dirty="0">
              <a:solidFill>
                <a:srgbClr val="333399"/>
              </a:solidFill>
              <a:latin typeface="Verdana"/>
              <a:cs typeface="Verdana"/>
            </a:endParaRPr>
          </a:p>
          <a:p>
            <a:pPr marL="323850" lvl="1" algn="just"/>
            <a:endParaRPr lang="fr-FR" sz="105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Double protection</a:t>
            </a:r>
          </a:p>
          <a:p>
            <a:pPr marL="609600" lvl="1" indent="-285750" algn="just">
              <a:buFont typeface="Arial"/>
              <a:buChar char="•"/>
            </a:pPr>
            <a:endParaRPr lang="fr-FR" sz="1050" b="1" i="1" dirty="0">
              <a:solidFill>
                <a:srgbClr val="333399"/>
              </a:solidFill>
              <a:latin typeface="Verdana"/>
              <a:cs typeface="Verdana"/>
            </a:endParaRPr>
          </a:p>
          <a:p>
            <a:pPr marL="609600" lvl="1" indent="-285750" algn="just">
              <a:buFontTx/>
              <a:buChar char="-"/>
            </a:pPr>
            <a:r>
              <a:rPr lang="fr-FR" sz="1200" dirty="0">
                <a:latin typeface="Verdana"/>
                <a:cs typeface="Verdana"/>
              </a:rPr>
              <a:t>Par le droit d’auteur ou</a:t>
            </a:r>
          </a:p>
          <a:p>
            <a:pPr marL="609600" lvl="1" indent="-285750" algn="just">
              <a:buFontTx/>
              <a:buChar char="-"/>
            </a:pPr>
            <a:r>
              <a:rPr lang="fr-FR" sz="1200" dirty="0">
                <a:latin typeface="Verdana"/>
                <a:cs typeface="Verdana"/>
              </a:rPr>
              <a:t>Par le dépôt d’une demande devant un office national ou l’EUIPO.</a:t>
            </a:r>
          </a:p>
          <a:p>
            <a:pPr marL="323850" lvl="1" algn="just"/>
            <a:endParaRPr lang="fr-FR" sz="1400" b="1" dirty="0">
              <a:solidFill>
                <a:srgbClr val="333399"/>
              </a:solidFill>
              <a:latin typeface="Verdana"/>
              <a:cs typeface="Verdana"/>
            </a:endParaRPr>
          </a:p>
          <a:p>
            <a:pPr marL="323850" lvl="1" algn="just"/>
            <a:endParaRPr lang="fr-FR" sz="1400" b="1" dirty="0">
              <a:solidFill>
                <a:srgbClr val="333399"/>
              </a:solidFill>
              <a:latin typeface="Verdana"/>
              <a:cs typeface="Verdana"/>
            </a:endParaRPr>
          </a:p>
          <a:p>
            <a:pPr marL="609600" lvl="1" indent="-285750" algn="just">
              <a:buFont typeface="Arial"/>
              <a:buChar char="•"/>
            </a:pPr>
            <a:r>
              <a:rPr lang="fr-FR" sz="1600" b="1" i="1" dirty="0">
                <a:solidFill>
                  <a:srgbClr val="56C1F4"/>
                </a:solidFill>
                <a:latin typeface="Verdana"/>
                <a:cs typeface="Verdana"/>
              </a:rPr>
              <a:t>Durée de protection : 25 ans maximum par effet d’une prorogation tous les 5 ans</a:t>
            </a:r>
          </a:p>
        </p:txBody>
      </p:sp>
    </p:spTree>
    <p:extLst>
      <p:ext uri="{BB962C8B-B14F-4D97-AF65-F5344CB8AC3E}">
        <p14:creationId xmlns:p14="http://schemas.microsoft.com/office/powerpoint/2010/main" val="2369492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3254752" y="1700808"/>
            <a:ext cx="2632451" cy="584776"/>
          </a:xfrm>
          <a:prstGeom prst="rect">
            <a:avLst/>
          </a:prstGeom>
          <a:noFill/>
        </p:spPr>
        <p:txBody>
          <a:bodyPr wrap="none" rtlCol="0">
            <a:spAutoFit/>
          </a:bodyPr>
          <a:lstStyle/>
          <a:p>
            <a:pPr algn="ctr"/>
            <a:r>
              <a:rPr lang="fr-FR" sz="3200" dirty="0">
                <a:solidFill>
                  <a:schemeClr val="bg1"/>
                </a:solidFill>
                <a:latin typeface="Verdana"/>
                <a:cs typeface="Verdana"/>
              </a:rPr>
              <a:t>LA MARQUE</a:t>
            </a:r>
          </a:p>
        </p:txBody>
      </p:sp>
      <p:cxnSp>
        <p:nvCxnSpPr>
          <p:cNvPr id="6" name="Connecteur droit 5"/>
          <p:cNvCxnSpPr/>
          <p:nvPr/>
        </p:nvCxnSpPr>
        <p:spPr bwMode="auto">
          <a:xfrm>
            <a:off x="2446740" y="148478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46740" y="2564904"/>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0825" y="1196752"/>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1-1 C’est quoi?</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628800"/>
            <a:ext cx="7848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dirty="0">
                <a:latin typeface="Verdana" panose="020B0604030504040204" pitchFamily="34" charset="0"/>
                <a:ea typeface="Verdana" panose="020B0604030504040204" pitchFamily="34" charset="0"/>
                <a:cs typeface="Verdana" panose="020B0604030504040204" pitchFamily="34" charset="0"/>
              </a:rPr>
              <a:t>Définition légale : un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susceptible de représentation graphique qui permet de </a:t>
            </a:r>
            <a:r>
              <a:rPr lang="fr-FR" sz="1400" b="1" dirty="0">
                <a:latin typeface="Verdana" panose="020B0604030504040204" pitchFamily="34" charset="0"/>
                <a:ea typeface="Verdana" panose="020B0604030504040204" pitchFamily="34" charset="0"/>
                <a:cs typeface="Verdana" panose="020B0604030504040204" pitchFamily="34" charset="0"/>
              </a:rPr>
              <a:t>distinguer les produits ou les services d’une personne physique ou morale </a:t>
            </a:r>
            <a:r>
              <a:rPr lang="fr-FR" sz="1400" dirty="0">
                <a:latin typeface="Verdana" panose="020B0604030504040204" pitchFamily="34" charset="0"/>
                <a:ea typeface="Verdana" panose="020B0604030504040204" pitchFamily="34" charset="0"/>
                <a:cs typeface="Verdana" panose="020B0604030504040204" pitchFamily="34" charset="0"/>
              </a:rPr>
              <a:t>(L.711 du CPI)</a:t>
            </a:r>
          </a:p>
          <a:p>
            <a:endParaRPr lang="fr-FR" sz="1400" dirty="0">
              <a:solidFill>
                <a:srgbClr val="28262D"/>
              </a:solidFill>
              <a:latin typeface="Verdana" charset="0"/>
            </a:endParaRPr>
          </a:p>
          <a:p>
            <a:pPr marL="285750" indent="-285750">
              <a:buFont typeface="Wingdings" charset="0"/>
              <a:buChar char="è"/>
            </a:pPr>
            <a:r>
              <a:rPr lang="fr-FR" sz="1400" dirty="0">
                <a:latin typeface="Verdana" panose="020B0604030504040204" pitchFamily="34" charset="0"/>
                <a:ea typeface="Verdana" panose="020B0604030504040204" pitchFamily="34" charset="0"/>
                <a:cs typeface="Verdana" panose="020B0604030504040204" pitchFamily="34" charset="0"/>
              </a:rPr>
              <a:t>Elles protègent un signe d’identification associé à des produits ou des services</a:t>
            </a:r>
          </a:p>
          <a:p>
            <a:pPr marL="285750" indent="-285750">
              <a:buFont typeface="Wingdings" charset="0"/>
              <a:buChar char="è"/>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0"/>
              <a:buChar char="è"/>
            </a:pPr>
            <a:r>
              <a:rPr lang="fr-FR" sz="1400" b="1" dirty="0">
                <a:latin typeface="Verdana" panose="020B0604030504040204" pitchFamily="34" charset="0"/>
                <a:ea typeface="Verdana" panose="020B0604030504040204" pitchFamily="34" charset="0"/>
                <a:cs typeface="Verdana" panose="020B0604030504040204" pitchFamily="34" charset="0"/>
              </a:rPr>
              <a:t>Deux éléments indissociables l’un de l’autre </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signe</a:t>
            </a:r>
            <a:r>
              <a:rPr lang="fr-FR" sz="1400" dirty="0">
                <a:latin typeface="Verdana" panose="020B0604030504040204" pitchFamily="34" charset="0"/>
                <a:ea typeface="Verdana" panose="020B0604030504040204" pitchFamily="34" charset="0"/>
                <a:cs typeface="Verdana" panose="020B0604030504040204" pitchFamily="34" charset="0"/>
              </a:rPr>
              <a:t> enregistré à titre de marque d’une part </a:t>
            </a:r>
            <a:r>
              <a:rPr lang="fr-FR" sz="1400" b="1" dirty="0">
                <a:latin typeface="Verdana" panose="020B0604030504040204" pitchFamily="34" charset="0"/>
                <a:ea typeface="Verdana" panose="020B0604030504040204" pitchFamily="34" charset="0"/>
                <a:cs typeface="Verdana" panose="020B0604030504040204" pitchFamily="34" charset="0"/>
              </a:rPr>
              <a:t>ET</a:t>
            </a:r>
            <a:r>
              <a:rPr lang="fr-FR" sz="1400" dirty="0">
                <a:latin typeface="Verdana" panose="020B0604030504040204" pitchFamily="34" charset="0"/>
                <a:ea typeface="Verdana" panose="020B0604030504040204" pitchFamily="34" charset="0"/>
                <a:cs typeface="Verdana" panose="020B0604030504040204" pitchFamily="34" charset="0"/>
              </a:rPr>
              <a:t> le </a:t>
            </a:r>
            <a:r>
              <a:rPr lang="fr-FR" sz="1400" b="1" dirty="0">
                <a:latin typeface="Verdana" panose="020B0604030504040204" pitchFamily="34" charset="0"/>
                <a:ea typeface="Verdana" panose="020B0604030504040204" pitchFamily="34" charset="0"/>
                <a:cs typeface="Verdana" panose="020B0604030504040204" pitchFamily="34" charset="0"/>
              </a:rPr>
              <a:t>produit ou le service </a:t>
            </a:r>
            <a:r>
              <a:rPr lang="fr-FR" sz="1400" dirty="0">
                <a:latin typeface="Verdana" panose="020B0604030504040204" pitchFamily="34" charset="0"/>
                <a:ea typeface="Verdana" panose="020B0604030504040204" pitchFamily="34" charset="0"/>
                <a:cs typeface="Verdana" panose="020B0604030504040204" pitchFamily="34" charset="0"/>
              </a:rPr>
              <a:t>pour lequel la protection est revendiquée (</a:t>
            </a:r>
            <a:r>
              <a:rPr lang="fr-FR" sz="1400" i="1" dirty="0">
                <a:latin typeface="Verdana" panose="020B0604030504040204" pitchFamily="34" charset="0"/>
                <a:ea typeface="Verdana" panose="020B0604030504040204" pitchFamily="34" charset="0"/>
                <a:cs typeface="Verdana" panose="020B0604030504040204" pitchFamily="34" charset="0"/>
              </a:rPr>
              <a:t>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a:t>
            </a:r>
          </a:p>
        </p:txBody>
      </p:sp>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323528"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2" name="ZoneTexte 1"/>
          <p:cNvSpPr txBox="1"/>
          <p:nvPr/>
        </p:nvSpPr>
        <p:spPr>
          <a:xfrm>
            <a:off x="251520" y="1268760"/>
            <a:ext cx="8568952" cy="271869"/>
          </a:xfrm>
          <a:prstGeom prst="rect">
            <a:avLst/>
          </a:prstGeom>
          <a:noFill/>
          <a:ln>
            <a:noFill/>
          </a:ln>
        </p:spPr>
        <p:txBody>
          <a:bodyPr wrap="square">
            <a:spAutoFit/>
          </a:bodyPr>
          <a:lstStyle>
            <a:defPPr>
              <a:defRPr lang="fr-FR"/>
            </a:defPPr>
            <a:lvl1pPr>
              <a:lnSpc>
                <a:spcPct val="80000"/>
              </a:lnSpc>
              <a:tabLst>
                <a:tab pos="330200" algn="l"/>
              </a:tabLst>
              <a:defRPr sz="1400" b="1">
                <a:solidFill>
                  <a:srgbClr val="56C1F4"/>
                </a:solidFill>
                <a:latin typeface="Verdana" charset="0"/>
              </a:defRPr>
            </a:lvl1pPr>
            <a:lvl2pPr marL="742950" indent="-285750">
              <a:tabLst>
                <a:tab pos="330200" algn="l"/>
              </a:tabLst>
            </a:lvl2pPr>
            <a:lvl3pPr marL="1143000" indent="-228600">
              <a:tabLst>
                <a:tab pos="330200" algn="l"/>
              </a:tabLst>
            </a:lvl3pPr>
            <a:lvl4pPr marL="1600200" indent="-228600">
              <a:tabLst>
                <a:tab pos="330200" algn="l"/>
              </a:tabLst>
            </a:lvl4pPr>
            <a:lvl5pPr marL="2057400" indent="-228600">
              <a:tabLst>
                <a:tab pos="330200" algn="l"/>
              </a:tabLst>
            </a:lvl5pPr>
            <a:lvl6pPr marL="2514600" indent="-228600" eaLnBrk="0" fontAlgn="base" hangingPunct="0">
              <a:spcBef>
                <a:spcPct val="0"/>
              </a:spcBef>
              <a:spcAft>
                <a:spcPct val="0"/>
              </a:spcAft>
              <a:tabLst>
                <a:tab pos="330200" algn="l"/>
              </a:tabLst>
            </a:lvl6pPr>
            <a:lvl7pPr marL="2971800" indent="-228600" eaLnBrk="0" fontAlgn="base" hangingPunct="0">
              <a:spcBef>
                <a:spcPct val="0"/>
              </a:spcBef>
              <a:spcAft>
                <a:spcPct val="0"/>
              </a:spcAft>
              <a:tabLst>
                <a:tab pos="330200" algn="l"/>
              </a:tabLst>
            </a:lvl7pPr>
            <a:lvl8pPr marL="3429000" indent="-228600" eaLnBrk="0" fontAlgn="base" hangingPunct="0">
              <a:spcBef>
                <a:spcPct val="0"/>
              </a:spcBef>
              <a:spcAft>
                <a:spcPct val="0"/>
              </a:spcAft>
              <a:tabLst>
                <a:tab pos="330200" algn="l"/>
              </a:tabLst>
            </a:lvl8pPr>
            <a:lvl9pPr marL="3886200" indent="-228600" eaLnBrk="0" fontAlgn="base" hangingPunct="0">
              <a:spcBef>
                <a:spcPct val="0"/>
              </a:spcBef>
              <a:spcAft>
                <a:spcPct val="0"/>
              </a:spcAft>
              <a:tabLst>
                <a:tab pos="330200" algn="l"/>
              </a:tabLst>
            </a:lvl9pPr>
          </a:lstStyle>
          <a:p>
            <a:r>
              <a:rPr lang="fr-FR" dirty="0"/>
              <a:t>1-2 Signes susceptibles de constituer une marque</a:t>
            </a:r>
          </a:p>
        </p:txBody>
      </p:sp>
      <p:sp>
        <p:nvSpPr>
          <p:cNvPr id="7" name="Text Box 8"/>
          <p:cNvSpPr txBox="1">
            <a:spLocks noChangeArrowheads="1"/>
          </p:cNvSpPr>
          <p:nvPr/>
        </p:nvSpPr>
        <p:spPr bwMode="auto">
          <a:xfrm>
            <a:off x="827584" y="1772816"/>
            <a:ext cx="7848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just"/>
            <a:r>
              <a:rPr lang="fr-FR" sz="1400" dirty="0">
                <a:latin typeface="Verdana" panose="020B0604030504040204" pitchFamily="34" charset="0"/>
                <a:ea typeface="Verdana" panose="020B0604030504040204" pitchFamily="34" charset="0"/>
                <a:cs typeface="Verdana" panose="020B0604030504040204" pitchFamily="34" charset="0"/>
              </a:rPr>
              <a:t>Principe: la marque doit porter sur un </a:t>
            </a:r>
            <a:r>
              <a:rPr lang="fr-FR" sz="1400" b="1" dirty="0">
                <a:latin typeface="Verdana" panose="020B0604030504040204" pitchFamily="34" charset="0"/>
                <a:ea typeface="Verdana" panose="020B0604030504040204" pitchFamily="34" charset="0"/>
                <a:cs typeface="Verdana" panose="020B0604030504040204" pitchFamily="34" charset="0"/>
              </a:rPr>
              <a:t>signe apte à garantir l’origine commerciale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de son titulaire, en permettant de le distinguer de ceux de la concurrence </a:t>
            </a:r>
          </a:p>
          <a:p>
            <a:endParaRPr lang="fr-FR" sz="1400" dirty="0">
              <a:solidFill>
                <a:srgbClr val="28262D"/>
              </a:solidFill>
              <a:latin typeface="Verdana" charset="0"/>
            </a:endParaRPr>
          </a:p>
          <a:p>
            <a:r>
              <a:rPr lang="fr-FR" sz="1400" b="1" dirty="0">
                <a:solidFill>
                  <a:srgbClr val="28262D"/>
                </a:solidFill>
                <a:latin typeface="Verdana" charset="0"/>
              </a:rPr>
              <a:t>Quels types de signes</a:t>
            </a:r>
            <a:r>
              <a:rPr lang="fr-FR" sz="1400" dirty="0">
                <a:solidFill>
                  <a:srgbClr val="28262D"/>
                </a:solidFill>
                <a:latin typeface="Verdana" charset="0"/>
              </a:rPr>
              <a:t>? </a:t>
            </a:r>
          </a:p>
          <a:p>
            <a:r>
              <a:rPr lang="fr-FR" sz="1400" dirty="0">
                <a:solidFill>
                  <a:srgbClr val="28262D"/>
                </a:solidFill>
                <a:latin typeface="Verdana" charset="0"/>
              </a:rPr>
              <a:t>Pendant longtemps, ceux susceptibles d’une représentation </a:t>
            </a:r>
            <a:r>
              <a:rPr lang="fr-FR" sz="1400" b="1" dirty="0">
                <a:solidFill>
                  <a:srgbClr val="28262D"/>
                </a:solidFill>
                <a:latin typeface="Verdana" charset="0"/>
              </a:rPr>
              <a:t>graphique</a:t>
            </a:r>
            <a:r>
              <a:rPr lang="fr-FR" sz="1400" dirty="0">
                <a:solidFill>
                  <a:srgbClr val="28262D"/>
                </a:solidFill>
                <a:latin typeface="Verdana" charset="0"/>
              </a:rPr>
              <a:t>.</a:t>
            </a:r>
          </a:p>
          <a:p>
            <a:pPr algn="just"/>
            <a:endParaRPr lang="fr-FR" sz="1400" dirty="0">
              <a:solidFill>
                <a:srgbClr val="28262D"/>
              </a:solidFill>
              <a:latin typeface="Verdana" charset="0"/>
            </a:endParaRPr>
          </a:p>
          <a:p>
            <a:pPr algn="just"/>
            <a:r>
              <a:rPr lang="fr-FR" sz="1400" dirty="0">
                <a:solidFill>
                  <a:srgbClr val="28262D"/>
                </a:solidFill>
                <a:latin typeface="Verdana" charset="0"/>
              </a:rPr>
              <a:t>A compter du 01/10/2017 et notamment pour les marques de l’EUIPO, sous </a:t>
            </a:r>
            <a:r>
              <a:rPr lang="fr-FR" sz="1400" b="1" dirty="0">
                <a:solidFill>
                  <a:srgbClr val="28262D"/>
                </a:solidFill>
                <a:latin typeface="Verdana" charset="0"/>
              </a:rPr>
              <a:t>n’importe quelle forme appropriée </a:t>
            </a:r>
            <a:r>
              <a:rPr lang="fr-FR" sz="1400" dirty="0">
                <a:solidFill>
                  <a:srgbClr val="28262D"/>
                </a:solidFill>
                <a:latin typeface="Verdana" charset="0"/>
              </a:rPr>
              <a:t>au moyen de la technologie communément disponible, à partir du moment où cette </a:t>
            </a:r>
            <a:r>
              <a:rPr lang="fr-FR" sz="1400" b="1" dirty="0">
                <a:solidFill>
                  <a:srgbClr val="28262D"/>
                </a:solidFill>
                <a:latin typeface="Verdana" charset="0"/>
              </a:rPr>
              <a:t>représentation est claire, précise, distincte, facilement accessible, intelligible, durable et objective</a:t>
            </a:r>
            <a:r>
              <a:rPr lang="fr-FR" sz="1400" dirty="0">
                <a:solidFill>
                  <a:srgbClr val="28262D"/>
                </a:solidFill>
                <a:latin typeface="Verdana"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872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554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La CNCPI : Compagnie Nationale des Conseils en Propriété Industrielle</a:t>
            </a:r>
          </a:p>
          <a:p>
            <a:pPr marL="0" indent="0">
              <a:spcBef>
                <a:spcPts val="600"/>
              </a:spcBef>
              <a:spcAft>
                <a:spcPts val="600"/>
              </a:spcAft>
              <a:buClr>
                <a:srgbClr val="A70084"/>
              </a:buClr>
              <a:buNone/>
            </a:pPr>
            <a:endParaRPr lang="fr-FR" sz="800" b="1" dirty="0">
              <a:latin typeface="Verdana"/>
              <a:cs typeface="Verdana"/>
            </a:endParaRPr>
          </a:p>
          <a:p>
            <a:pPr>
              <a:spcBef>
                <a:spcPts val="600"/>
              </a:spcBef>
              <a:spcAft>
                <a:spcPts val="600"/>
              </a:spcAft>
              <a:buClr>
                <a:srgbClr val="A70084"/>
              </a:buClr>
            </a:pPr>
            <a:r>
              <a:rPr lang="fr-FR" sz="1800" b="1" dirty="0">
                <a:latin typeface="Verdana"/>
                <a:cs typeface="Verdana"/>
              </a:rPr>
              <a:t>Unique organisme</a:t>
            </a:r>
            <a:r>
              <a:rPr lang="fr-FR" sz="1800" dirty="0">
                <a:latin typeface="Verdana"/>
                <a:cs typeface="Verdana"/>
              </a:rPr>
              <a:t> professionnel représentant la totalité des 982 Conseils en Propriété Industrielle (CPI) français: chaque CPI est obligatoirement membre de la CNCPI</a:t>
            </a:r>
          </a:p>
          <a:p>
            <a:pPr>
              <a:spcBef>
                <a:spcPts val="600"/>
              </a:spcBef>
              <a:spcAft>
                <a:spcPts val="600"/>
              </a:spcAft>
              <a:buClr>
                <a:srgbClr val="A70084"/>
              </a:buClr>
            </a:pPr>
            <a:r>
              <a:rPr lang="fr-FR" sz="1800" b="1" dirty="0">
                <a:latin typeface="Verdana"/>
                <a:cs typeface="Verdana"/>
              </a:rPr>
              <a:t>Force de proposition</a:t>
            </a:r>
            <a:r>
              <a:rPr lang="fr-FR" sz="1800" dirty="0">
                <a:latin typeface="Verdana"/>
                <a:cs typeface="Verdana"/>
              </a:rPr>
              <a:t> sur l’ensemble des sujets de propriété industrielle</a:t>
            </a:r>
          </a:p>
          <a:p>
            <a:pPr>
              <a:spcBef>
                <a:spcPts val="600"/>
              </a:spcBef>
              <a:spcAft>
                <a:spcPts val="600"/>
              </a:spcAft>
              <a:buClr>
                <a:srgbClr val="A70084"/>
              </a:buClr>
            </a:pPr>
            <a:r>
              <a:rPr lang="fr-FR" sz="1800" dirty="0">
                <a:latin typeface="Verdana"/>
                <a:cs typeface="Verdana"/>
              </a:rPr>
              <a:t>Garantie de </a:t>
            </a:r>
            <a:r>
              <a:rPr lang="fr-FR" sz="1800" b="1" dirty="0">
                <a:latin typeface="Verdana"/>
                <a:cs typeface="Verdana"/>
              </a:rPr>
              <a:t>compétence</a:t>
            </a:r>
            <a:r>
              <a:rPr lang="fr-FR" sz="1800" dirty="0">
                <a:latin typeface="Verdana"/>
                <a:cs typeface="Verdana"/>
              </a:rPr>
              <a:t>, d’</a:t>
            </a:r>
            <a:r>
              <a:rPr lang="fr-FR" sz="1800" b="1" dirty="0">
                <a:latin typeface="Verdana"/>
                <a:cs typeface="Verdana"/>
              </a:rPr>
              <a:t>indépendance </a:t>
            </a:r>
            <a:r>
              <a:rPr lang="fr-FR" sz="1800" dirty="0">
                <a:latin typeface="Verdana"/>
                <a:cs typeface="Verdana"/>
              </a:rPr>
              <a:t>et de </a:t>
            </a:r>
            <a:r>
              <a:rPr lang="fr-FR" sz="1800" b="1" dirty="0">
                <a:latin typeface="Verdana"/>
                <a:cs typeface="Verdana"/>
              </a:rPr>
              <a:t>moralité</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675926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a:t>
            </a:r>
            <a:endParaRPr lang="fr-FR" sz="1400" dirty="0">
              <a:solidFill>
                <a:srgbClr val="35561D"/>
              </a:solidFill>
              <a:latin typeface="Verdana" charset="0"/>
            </a:endParaRPr>
          </a:p>
        </p:txBody>
      </p:sp>
      <p:sp>
        <p:nvSpPr>
          <p:cNvPr id="5128" name="Text Box 8"/>
          <p:cNvSpPr txBox="1">
            <a:spLocks noChangeArrowheads="1"/>
          </p:cNvSpPr>
          <p:nvPr/>
        </p:nvSpPr>
        <p:spPr bwMode="auto">
          <a:xfrm>
            <a:off x="838200" y="1916832"/>
            <a:ext cx="784860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classiques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nom</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purement verbal : </a:t>
            </a:r>
            <a:r>
              <a:rPr lang="fr-FR" sz="1400" b="1" dirty="0">
                <a:latin typeface="Verdana" panose="020B0604030504040204" pitchFamily="34" charset="0"/>
                <a:ea typeface="Verdana" panose="020B0604030504040204" pitchFamily="34" charset="0"/>
                <a:cs typeface="Verdana" panose="020B0604030504040204" pitchFamily="34" charset="0"/>
              </a:rPr>
              <a:t>TANN’S</a:t>
            </a:r>
          </a:p>
          <a:p>
            <a:pPr marL="102870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Signe semi-figuratif : </a:t>
            </a:r>
          </a:p>
          <a:p>
            <a:pPr marL="285750" indent="-285750">
              <a:buFont typeface="Arial"/>
              <a:buChar char="•"/>
            </a:pPr>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logo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0" lvl="2" indent="0"/>
            <a:r>
              <a:rPr lang="fr-FR" sz="1400" dirty="0">
                <a:latin typeface="Wingdings"/>
                <a:ea typeface="Wingdings"/>
                <a:cs typeface="Wingdings"/>
                <a:sym typeface="Wingdings"/>
              </a:rPr>
              <a:t>		</a:t>
            </a:r>
            <a:r>
              <a:rPr lang="fr-FR" sz="1400" dirty="0">
                <a:latin typeface="Verdana" panose="020B0604030504040204" pitchFamily="34" charset="0"/>
                <a:ea typeface="Verdana" panose="020B0604030504040204" pitchFamily="34" charset="0"/>
                <a:cs typeface="Verdana" panose="020B0604030504040204" pitchFamily="34" charset="0"/>
                <a:sym typeface="Wingdings"/>
              </a:rPr>
              <a:t>élément </a:t>
            </a:r>
            <a:r>
              <a:rPr lang="fr-FR" sz="1400" dirty="0">
                <a:latin typeface="Verdana" panose="020B0604030504040204" pitchFamily="34" charset="0"/>
                <a:ea typeface="Verdana" panose="020B0604030504040204" pitchFamily="34" charset="0"/>
                <a:cs typeface="Verdana" panose="020B0604030504040204" pitchFamily="34" charset="0"/>
              </a:rPr>
              <a:t>reconnaissable au premier coup d’œil par le consommateur qui 		participe à l’identification commerciale des produits ou services concernés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pic>
        <p:nvPicPr>
          <p:cNvPr id="3" name="Image 2"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95936" y="2831885"/>
            <a:ext cx="1296144" cy="305744"/>
          </a:xfrm>
          <a:prstGeom prst="rect">
            <a:avLst/>
          </a:prstGeom>
        </p:spPr>
      </p:pic>
      <p:pic>
        <p:nvPicPr>
          <p:cNvPr id="5" name="Image 4"/>
          <p:cNvPicPr>
            <a:picLocks noChangeAspect="1"/>
          </p:cNvPicPr>
          <p:nvPr/>
        </p:nvPicPr>
        <p:blipFill>
          <a:blip r:embed="rId4"/>
          <a:stretch>
            <a:fillRect/>
          </a:stretch>
        </p:blipFill>
        <p:spPr>
          <a:xfrm>
            <a:off x="3995936" y="4221088"/>
            <a:ext cx="869585" cy="1074067"/>
          </a:xfrm>
          <a:prstGeom prst="rect">
            <a:avLst/>
          </a:prstGeom>
        </p:spPr>
      </p:pic>
      <p:pic>
        <p:nvPicPr>
          <p:cNvPr id="6" name="Image 5" descr="getImg.gif"/>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516216" y="4293096"/>
            <a:ext cx="1631988" cy="979848"/>
          </a:xfrm>
          <a:prstGeom prst="rect">
            <a:avLst/>
          </a:prstGeom>
        </p:spPr>
      </p:pic>
    </p:spTree>
    <p:extLst>
      <p:ext uri="{BB962C8B-B14F-4D97-AF65-F5344CB8AC3E}">
        <p14:creationId xmlns:p14="http://schemas.microsoft.com/office/powerpoint/2010/main" val="4173134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48320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forme :</a:t>
            </a: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solidFill>
                <a:srgbClr val="28262D"/>
              </a:solidFill>
              <a:latin typeface="Verdana"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EZTEOLV4DM37UGQMZ7IATAPC7J2QIU4K4IJBNTVS2VUZJH2TCFHU.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47664" y="2913808"/>
            <a:ext cx="1728192" cy="1639110"/>
          </a:xfrm>
          <a:prstGeom prst="rect">
            <a:avLst/>
          </a:prstGeom>
        </p:spPr>
      </p:pic>
      <p:pic>
        <p:nvPicPr>
          <p:cNvPr id="8" name="Image 7" descr="CJ4JX4FZVCC523YA2TMALSKFLHIAOLL2MMFSEUZLBYFFJR23OSXWQ2LBOAQOT2JSA6VX2CXEQX22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7"/>
            <a:ext cx="1224136" cy="2074313"/>
          </a:xfrm>
          <a:prstGeom prst="rect">
            <a:avLst/>
          </a:prstGeom>
        </p:spPr>
      </p:pic>
      <p:pic>
        <p:nvPicPr>
          <p:cNvPr id="9" name="Image 8" descr="CJ4JX4FZVCC523YA2TMALSKFLEM2Q5VCG4WFFAU6U64EVQRMZPGQRHOCGAI4XMG77JHCTGYOKD3NK.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12160" y="3068960"/>
            <a:ext cx="2952328" cy="1297868"/>
          </a:xfrm>
          <a:prstGeom prst="rect">
            <a:avLst/>
          </a:prstGeom>
        </p:spPr>
      </p:pic>
    </p:spTree>
    <p:extLst>
      <p:ext uri="{BB962C8B-B14F-4D97-AF65-F5344CB8AC3E}">
        <p14:creationId xmlns:p14="http://schemas.microsoft.com/office/powerpoint/2010/main" val="2453085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solidFill>
                <a:srgbClr val="28262D"/>
              </a:solidFill>
              <a:latin typeface="Verdana"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couleur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(Kraft </a:t>
            </a:r>
            <a:r>
              <a:rPr lang="fr-FR" sz="1400" dirty="0" err="1">
                <a:latin typeface="Verdana" panose="020B0604030504040204" pitchFamily="34" charset="0"/>
                <a:ea typeface="Verdana" panose="020B0604030504040204" pitchFamily="34" charset="0"/>
                <a:cs typeface="Verdana" panose="020B0604030504040204" pitchFamily="34" charset="0"/>
              </a:rPr>
              <a:t>foods</a:t>
            </a:r>
            <a:r>
              <a:rPr lang="fr-FR" sz="1400" dirty="0">
                <a:latin typeface="Verdana" panose="020B0604030504040204" pitchFamily="34" charset="0"/>
                <a:ea typeface="Verdana" panose="020B0604030504040204" pitchFamily="34" charset="0"/>
                <a:cs typeface="Verdana" panose="020B0604030504040204" pitchFamily="34" charset="0"/>
              </a:rPr>
              <a:t>)	   (MFR n°4175588)		(MUE n°016419641)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odeur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Ex : 	l’odeur de l’herbe fraîchement coupé pour des balles de tennis (MUE 			000428870)</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Image 9" descr="CJ4JX4FZVCC523YA2TMALSKFLF2QJXMXZH6V5AKOHYOKWMFIUBCFQYW6R6XX2PINLSBVEBY5EVR5K.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63688" y="2636912"/>
            <a:ext cx="1480965" cy="1190624"/>
          </a:xfrm>
          <a:prstGeom prst="rect">
            <a:avLst/>
          </a:prstGeom>
        </p:spPr>
      </p:pic>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23928" y="2780928"/>
            <a:ext cx="1512168" cy="1059733"/>
          </a:xfrm>
          <a:prstGeom prst="rect">
            <a:avLst/>
          </a:prstGeom>
        </p:spPr>
      </p:pic>
      <p:pic>
        <p:nvPicPr>
          <p:cNvPr id="3" name="Image 2" descr="CJ4JX4FZVCC523YA2TMALSKFLHOZLE5VA6F5GKOK6GCG55WEMKPZAHGTP5WFGYMQWDMTLBYJL7ARO.jpg"/>
          <p:cNvPicPr>
            <a:picLocks noChangeAspect="1"/>
          </p:cNvPicPr>
          <p:nvPr/>
        </p:nvPicPr>
        <p:blipFill rotWithShape="1">
          <a:blip r:embed="rId4" cstate="email">
            <a:extLst>
              <a:ext uri="{28A0092B-C50C-407E-A947-70E740481C1C}">
                <a14:useLocalDpi xmlns:a14="http://schemas.microsoft.com/office/drawing/2010/main" val="0"/>
              </a:ext>
            </a:extLst>
          </a:blip>
          <a:srcRect l="17027" t="34331" r="17872" b="33899"/>
          <a:stretch/>
        </p:blipFill>
        <p:spPr>
          <a:xfrm>
            <a:off x="6156176" y="2780928"/>
            <a:ext cx="2592288" cy="948812"/>
          </a:xfrm>
          <a:prstGeom prst="rect">
            <a:avLst/>
          </a:prstGeom>
        </p:spPr>
      </p:pic>
    </p:spTree>
    <p:extLst>
      <p:ext uri="{BB962C8B-B14F-4D97-AF65-F5344CB8AC3E}">
        <p14:creationId xmlns:p14="http://schemas.microsoft.com/office/powerpoint/2010/main" val="3910535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916832"/>
            <a:ext cx="7848600" cy="3108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 slogan : « A fond la forme », « parce que je le vaux bien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sonore :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Capture d’écran 2017-09-11 à 18.07.36.png"/>
          <p:cNvPicPr>
            <a:picLocks noChangeAspect="1"/>
          </p:cNvPicPr>
          <p:nvPr/>
        </p:nvPicPr>
        <p:blipFill rotWithShape="1">
          <a:blip r:embed="rId2" cstate="email">
            <a:extLst>
              <a:ext uri="{28A0092B-C50C-407E-A947-70E740481C1C}">
                <a14:useLocalDpi xmlns:a14="http://schemas.microsoft.com/office/drawing/2010/main" val="0"/>
              </a:ext>
            </a:extLst>
          </a:blip>
          <a:srcRect l="10756" t="46802" r="32239" b="30302"/>
          <a:stretch/>
        </p:blipFill>
        <p:spPr>
          <a:xfrm>
            <a:off x="1187624" y="3212976"/>
            <a:ext cx="6709467" cy="2292681"/>
          </a:xfrm>
          <a:prstGeom prst="rect">
            <a:avLst/>
          </a:prstGeom>
        </p:spPr>
      </p:pic>
    </p:spTree>
    <p:extLst>
      <p:ext uri="{BB962C8B-B14F-4D97-AF65-F5344CB8AC3E}">
        <p14:creationId xmlns:p14="http://schemas.microsoft.com/office/powerpoint/2010/main" val="3714790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hologramme :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n°012383171 - Description donnée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consiste en 	un hologramme composée du texte « Plante System France » et 4 cercles, en 	relief argent sur papier holographique violet avec reflets à l’horizontale</a:t>
            </a:r>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ZoneTexte 8"/>
          <p:cNvSpPr txBox="1"/>
          <p:nvPr/>
        </p:nvSpPr>
        <p:spPr>
          <a:xfrm>
            <a:off x="2051720" y="4149080"/>
            <a:ext cx="6703728" cy="1169551"/>
          </a:xfrm>
          <a:prstGeom prst="rect">
            <a:avLst/>
          </a:prstGeom>
          <a:noFill/>
        </p:spPr>
        <p:txBody>
          <a:bodyPr wrap="none" rtlCol="0">
            <a:spAutoFit/>
          </a:bodyPr>
          <a:lstStyle/>
          <a:p>
            <a:r>
              <a:rPr lang="fr-FR" sz="1400" dirty="0">
                <a:latin typeface="Verdana"/>
                <a:cs typeface="Verdana"/>
              </a:rPr>
              <a:t>MUE n°002559144 pour des cigarettes </a:t>
            </a:r>
            <a:r>
              <a:rPr lang="mr-IN" sz="1400" dirty="0">
                <a:latin typeface="Verdana"/>
                <a:cs typeface="Verdana"/>
              </a:rPr>
              <a:t>–</a:t>
            </a:r>
            <a:r>
              <a:rPr lang="fr-FR" sz="1400" dirty="0">
                <a:latin typeface="Verdana"/>
                <a:cs typeface="Verdana"/>
              </a:rPr>
              <a:t> </a:t>
            </a:r>
          </a:p>
          <a:p>
            <a:r>
              <a:rPr lang="fr-FR" sz="1400" dirty="0">
                <a:latin typeface="Verdana"/>
                <a:cs typeface="Verdana"/>
              </a:rPr>
              <a:t>Description du dépôt : « </a:t>
            </a:r>
            <a:r>
              <a:rPr lang="fr-FR" sz="1400" i="1" dirty="0">
                <a:latin typeface="Verdana"/>
                <a:cs typeface="Verdana"/>
              </a:rPr>
              <a:t>la marque telle que représentée</a:t>
            </a:r>
            <a:r>
              <a:rPr lang="fr-FR" sz="1400" dirty="0">
                <a:latin typeface="Verdana"/>
                <a:cs typeface="Verdana"/>
              </a:rPr>
              <a:t> (</a:t>
            </a:r>
            <a:r>
              <a:rPr lang="mr-IN" sz="1400" dirty="0">
                <a:latin typeface="Verdana"/>
                <a:cs typeface="Verdana"/>
              </a:rPr>
              <a:t>…</a:t>
            </a:r>
            <a:r>
              <a:rPr lang="fr-FR" sz="1400" dirty="0">
                <a:latin typeface="Verdana"/>
                <a:cs typeface="Verdana"/>
              </a:rPr>
              <a:t>) </a:t>
            </a:r>
            <a:r>
              <a:rPr lang="fr-FR" sz="1400" i="1" dirty="0">
                <a:latin typeface="Verdana"/>
                <a:cs typeface="Verdana"/>
              </a:rPr>
              <a:t>consiste</a:t>
            </a:r>
          </a:p>
          <a:p>
            <a:r>
              <a:rPr lang="fr-FR" sz="1400" i="1" dirty="0">
                <a:latin typeface="Verdana"/>
                <a:cs typeface="Verdana"/>
              </a:rPr>
              <a:t>en un papier holographique qui reflète le spectre des couleurs selon un</a:t>
            </a:r>
          </a:p>
          <a:p>
            <a:r>
              <a:rPr lang="fr-FR" sz="1400" i="1" dirty="0">
                <a:latin typeface="Verdana"/>
                <a:cs typeface="Verdana"/>
              </a:rPr>
              <a:t>motif composé de lignes obliques parallèles appliquées sur la surface de </a:t>
            </a:r>
          </a:p>
          <a:p>
            <a:r>
              <a:rPr lang="fr-FR" sz="1400" i="1" dirty="0">
                <a:latin typeface="Verdana"/>
                <a:cs typeface="Verdana"/>
              </a:rPr>
              <a:t>l’emballage </a:t>
            </a:r>
            <a:r>
              <a:rPr lang="fr-FR" sz="1400" dirty="0">
                <a:latin typeface="Verdana"/>
                <a:cs typeface="Verdana"/>
              </a:rPr>
              <a:t>(</a:t>
            </a:r>
            <a:r>
              <a:rPr lang="mr-IN" sz="1400" dirty="0">
                <a:latin typeface="Verdana"/>
                <a:cs typeface="Verdana"/>
              </a:rPr>
              <a:t>…</a:t>
            </a:r>
            <a:r>
              <a:rPr lang="fr-FR" sz="1400" dirty="0">
                <a:latin typeface="Verdana"/>
                <a:cs typeface="Verdana"/>
              </a:rPr>
              <a:t>).</a:t>
            </a:r>
          </a:p>
        </p:txBody>
      </p:sp>
      <p:pic>
        <p:nvPicPr>
          <p:cNvPr id="2" name="Image 1" descr="CJ4JX4FZVCC523YA2TMALSKFLHMWMF3TKWSIJYABM4DAC63L4ZZUMNBOFP2LNX4U3CDJUGVW3TFVI.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27584" y="4149080"/>
            <a:ext cx="1124162" cy="1581477"/>
          </a:xfrm>
          <a:prstGeom prst="rect">
            <a:avLst/>
          </a:prstGeom>
        </p:spPr>
      </p:pic>
      <p:pic>
        <p:nvPicPr>
          <p:cNvPr id="8" name="Image 7" descr="CJ4JX4FZVCC523YA2TMALSKFLEL5MG2XNWDQCYYNOQ5VFZBDHS5MAXQJ5DDMG2NBRWWH6ZNCBD3RM.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07905" y="1844824"/>
            <a:ext cx="1526644" cy="1274416"/>
          </a:xfrm>
          <a:prstGeom prst="rect">
            <a:avLst/>
          </a:prstGeom>
        </p:spPr>
      </p:pic>
    </p:spTree>
    <p:extLst>
      <p:ext uri="{BB962C8B-B14F-4D97-AF65-F5344CB8AC3E}">
        <p14:creationId xmlns:p14="http://schemas.microsoft.com/office/powerpoint/2010/main" val="520050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838200" y="1484784"/>
            <a:ext cx="7848600" cy="375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Une marque tridimensionnelle :</a:t>
            </a:r>
          </a:p>
          <a:p>
            <a:r>
              <a:rPr lang="fr-FR" sz="1400" dirty="0">
                <a:latin typeface="Verdana" panose="020B0604030504040204" pitchFamily="34" charset="0"/>
                <a:ea typeface="Verdana" panose="020B0604030504040204" pitchFamily="34" charset="0"/>
                <a:cs typeface="Verdana" panose="020B0604030504040204" pitchFamily="34" charset="0"/>
              </a:rPr>
              <a:t>    </a:t>
            </a:r>
          </a:p>
          <a:p>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MUE n°016504649 (LAND ROVER) 		</a:t>
            </a:r>
            <a:r>
              <a:rPr lang="fr-FR" sz="1400" dirty="0">
                <a:latin typeface="Verdana"/>
                <a:cs typeface="Verdana"/>
              </a:rPr>
              <a:t>MUE n°016470791</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p:cNvPicPr>
            <a:picLocks noChangeAspect="1"/>
          </p:cNvPicPr>
          <p:nvPr/>
        </p:nvPicPr>
        <p:blipFill>
          <a:blip r:embed="rId2"/>
          <a:stretch>
            <a:fillRect/>
          </a:stretch>
        </p:blipFill>
        <p:spPr>
          <a:xfrm>
            <a:off x="5652120" y="2060848"/>
            <a:ext cx="1170169" cy="2486003"/>
          </a:xfrm>
          <a:prstGeom prst="rect">
            <a:avLst/>
          </a:prstGeom>
        </p:spPr>
      </p:pic>
      <p:pic>
        <p:nvPicPr>
          <p:cNvPr id="3" name="Image 2" descr="CJ4JX4FZVCC523YA2TMALSKFLE62ZGJYUW57GQW4HCYPFZNPJ65AJSDK55SQH3XB5ZPX4LTHGHNI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47664" y="2276872"/>
            <a:ext cx="2160240" cy="2241249"/>
          </a:xfrm>
          <a:prstGeom prst="rect">
            <a:avLst/>
          </a:prstGeom>
        </p:spPr>
      </p:pic>
    </p:spTree>
    <p:extLst>
      <p:ext uri="{BB962C8B-B14F-4D97-AF65-F5344CB8AC3E}">
        <p14:creationId xmlns:p14="http://schemas.microsoft.com/office/powerpoint/2010/main" val="4158442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2048648"/>
            <a:ext cx="7848600" cy="289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(marques de position):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n°017166729		MUE n°017160151	</a:t>
            </a:r>
          </a:p>
        </p:txBody>
      </p:sp>
      <p:pic>
        <p:nvPicPr>
          <p:cNvPr id="2" name="Image 1" descr="CJ4JX4FZVCC523YA2TMALSKFLGLHCDO5Q3YBU7AZOGO6WJPGQHMBIDWYHOHGLVOOVKXFQYLYPUAXS.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1600" y="2924944"/>
            <a:ext cx="2327879" cy="1646484"/>
          </a:xfrm>
          <a:prstGeom prst="rect">
            <a:avLst/>
          </a:prstGeom>
        </p:spPr>
      </p:pic>
      <p:pic>
        <p:nvPicPr>
          <p:cNvPr id="7" name="Image 6" descr="CJ4JX4FZVCC523YA2TMALSKFLG2BUYJJCDZT7DNA6RRETNFLCGXOQGYAXME4WYL3B3WVQYPFPB44A.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55976" y="2564904"/>
            <a:ext cx="3058434" cy="2012518"/>
          </a:xfrm>
          <a:prstGeom prst="rect">
            <a:avLst/>
          </a:prstGeom>
        </p:spPr>
      </p:pic>
    </p:spTree>
    <p:extLst>
      <p:ext uri="{BB962C8B-B14F-4D97-AF65-F5344CB8AC3E}">
        <p14:creationId xmlns:p14="http://schemas.microsoft.com/office/powerpoint/2010/main" val="244196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1-3 Le choix du signe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546914"/>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400" b="1" dirty="0">
                <a:latin typeface="Verdana" panose="020B0604030504040204" pitchFamily="34" charset="0"/>
                <a:ea typeface="Verdana" panose="020B0604030504040204" pitchFamily="34" charset="0"/>
                <a:cs typeface="Verdana" panose="020B0604030504040204" pitchFamily="34" charset="0"/>
              </a:rPr>
              <a:t>Formes atypiques: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Autres (un mouvement): </a:t>
            </a: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lvl="2"/>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MUE n°001864610 protégée notamment pour des « </a:t>
            </a:r>
            <a:r>
              <a:rPr lang="fr-FR" sz="1400" i="1" dirty="0">
                <a:latin typeface="Verdana" panose="020B0604030504040204" pitchFamily="34" charset="0"/>
                <a:ea typeface="Verdana" panose="020B0604030504040204" pitchFamily="34" charset="0"/>
                <a:cs typeface="Verdana" panose="020B0604030504040204" pitchFamily="34" charset="0"/>
              </a:rPr>
              <a:t>services d’audits et de 	conseils en propriété́ intellectuelle </a:t>
            </a:r>
            <a:r>
              <a:rPr lang="fr-FR" sz="1400" dirty="0">
                <a:latin typeface="Verdana" panose="020B0604030504040204" pitchFamily="34" charset="0"/>
                <a:ea typeface="Verdana" panose="020B0604030504040204" pitchFamily="34" charset="0"/>
                <a:cs typeface="Verdana" panose="020B0604030504040204" pitchFamily="34" charset="0"/>
              </a:rPr>
              <a:t>» – Description de la marque dans le dépôt : 	« </a:t>
            </a:r>
            <a:r>
              <a:rPr lang="fr-FR" sz="1400" i="1" dirty="0">
                <a:latin typeface="Verdana" panose="020B0604030504040204" pitchFamily="34" charset="0"/>
                <a:ea typeface="Verdana" panose="020B0604030504040204" pitchFamily="34" charset="0"/>
                <a:cs typeface="Verdana" panose="020B0604030504040204" pitchFamily="34" charset="0"/>
              </a:rPr>
              <a:t>La marque est composée de six images stylisées formant une image mobile 	(les numéros de classement ne font pas partie de la marque). L'image 1 contient 	un oiseau vert stylisé qui commence à déployer ses ailes. Dans les images 	suivantes, les ailes de l'oiseau s'ouvrent progressivement jusqu'au maximum qui 	apparaît à la sixième image. Le processus décrit ci-dessus se répète depuis 	l'image 1</a:t>
            </a:r>
            <a:r>
              <a:rPr lang="fr-FR" sz="1400" dirty="0">
                <a:latin typeface="Verdana" panose="020B0604030504040204" pitchFamily="34" charset="0"/>
                <a:ea typeface="Verdana" panose="020B0604030504040204" pitchFamily="34" charset="0"/>
                <a:cs typeface="Verdana" panose="020B0604030504040204" pitchFamily="34" charset="0"/>
              </a:rPr>
              <a:t> ». 			</a:t>
            </a:r>
          </a:p>
        </p:txBody>
      </p:sp>
      <p:pic>
        <p:nvPicPr>
          <p:cNvPr id="3" name="Image 2" descr="CJ4JX4FZVCC523YA2TMALSKFLGKBBY4RXZTR6VHC4HBZ4AJ6VMPA3EEWHALXMMCKEYEUIJG6TF4Y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92896"/>
            <a:ext cx="7416824" cy="1086784"/>
          </a:xfrm>
          <a:prstGeom prst="rect">
            <a:avLst/>
          </a:prstGeom>
        </p:spPr>
      </p:pic>
    </p:spTree>
    <p:extLst>
      <p:ext uri="{BB962C8B-B14F-4D97-AF65-F5344CB8AC3E}">
        <p14:creationId xmlns:p14="http://schemas.microsoft.com/office/powerpoint/2010/main" val="2468702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7"/>
            <a:ext cx="8136904" cy="4185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p>
          <a:p>
            <a:pPr algn="just"/>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La </a:t>
            </a:r>
            <a:r>
              <a:rPr lang="fr-FR" sz="1400" b="1" dirty="0">
                <a:latin typeface="Verdana" panose="020B0604030504040204" pitchFamily="34" charset="0"/>
                <a:ea typeface="Verdana" panose="020B0604030504040204" pitchFamily="34" charset="0"/>
                <a:cs typeface="Verdana" panose="020B0604030504040204" pitchFamily="34" charset="0"/>
              </a:rPr>
              <a:t>marque </a:t>
            </a:r>
            <a:r>
              <a:rPr lang="fr-FR" sz="1400" dirty="0">
                <a:latin typeface="Verdana" panose="020B0604030504040204" pitchFamily="34" charset="0"/>
                <a:ea typeface="Verdana" panose="020B0604030504040204" pitchFamily="34" charset="0"/>
                <a:cs typeface="Verdana" panose="020B0604030504040204" pitchFamily="34" charset="0"/>
              </a:rPr>
              <a:t>doit avoir un </a:t>
            </a:r>
            <a:r>
              <a:rPr lang="fr-FR" sz="1400" b="1" dirty="0">
                <a:latin typeface="Verdana" panose="020B0604030504040204" pitchFamily="34" charset="0"/>
                <a:ea typeface="Verdana" panose="020B0604030504040204" pitchFamily="34" charset="0"/>
                <a:cs typeface="Verdana" panose="020B0604030504040204" pitchFamily="34" charset="0"/>
              </a:rPr>
              <a:t>caractère arbitraire </a:t>
            </a:r>
            <a:r>
              <a:rPr lang="fr-FR" sz="1400" dirty="0" err="1">
                <a:latin typeface="Verdana" panose="020B0604030504040204" pitchFamily="34" charset="0"/>
                <a:ea typeface="Verdana" panose="020B0604030504040204" pitchFamily="34" charset="0"/>
                <a:cs typeface="Verdana" panose="020B0604030504040204" pitchFamily="34" charset="0"/>
              </a:rPr>
              <a:t>i.e</a:t>
            </a:r>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ne doit </a:t>
            </a:r>
            <a:r>
              <a:rPr lang="fr-FR" sz="1400" b="1" dirty="0">
                <a:latin typeface="Verdana" panose="020B0604030504040204" pitchFamily="34" charset="0"/>
                <a:ea typeface="Verdana" panose="020B0604030504040204" pitchFamily="34" charset="0"/>
                <a:cs typeface="Verdana" panose="020B0604030504040204" pitchFamily="34" charset="0"/>
              </a:rPr>
              <a:t>pas</a:t>
            </a:r>
            <a:r>
              <a:rPr lang="fr-FR" sz="1400" dirty="0">
                <a:latin typeface="Verdana" panose="020B0604030504040204" pitchFamily="34" charset="0"/>
                <a:ea typeface="Verdana" panose="020B0604030504040204" pitchFamily="34" charset="0"/>
                <a:cs typeface="Verdana" panose="020B0604030504040204" pitchFamily="34" charset="0"/>
              </a:rPr>
              <a:t> être la </a:t>
            </a:r>
            <a:r>
              <a:rPr lang="fr-FR" sz="1400" b="1" dirty="0">
                <a:latin typeface="Verdana" panose="020B0604030504040204" pitchFamily="34" charset="0"/>
                <a:ea typeface="Verdana" panose="020B0604030504040204" pitchFamily="34" charset="0"/>
                <a:cs typeface="Verdana" panose="020B0604030504040204" pitchFamily="34" charset="0"/>
              </a:rPr>
              <a:t>désignation nécessaire</a:t>
            </a:r>
            <a:r>
              <a:rPr lang="fr-FR" sz="1400" dirty="0">
                <a:latin typeface="Verdana" panose="020B0604030504040204" pitchFamily="34" charset="0"/>
                <a:ea typeface="Verdana" panose="020B0604030504040204" pitchFamily="34" charset="0"/>
                <a:cs typeface="Verdana" panose="020B0604030504040204" pitchFamily="34" charset="0"/>
              </a:rPr>
              <a:t>, générique ou usuelle du produit/service; </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Elle </a:t>
            </a:r>
            <a:r>
              <a:rPr lang="fr-FR" sz="1400" b="1" dirty="0">
                <a:latin typeface="Verdana" panose="020B0604030504040204" pitchFamily="34" charset="0"/>
                <a:ea typeface="Verdana" panose="020B0604030504040204" pitchFamily="34" charset="0"/>
                <a:cs typeface="Verdana" panose="020B0604030504040204" pitchFamily="34" charset="0"/>
              </a:rPr>
              <a:t>ne doit pas décrire une caractéristique </a:t>
            </a:r>
            <a:r>
              <a:rPr lang="fr-FR" sz="1400" dirty="0">
                <a:latin typeface="Verdana" panose="020B0604030504040204" pitchFamily="34" charset="0"/>
                <a:ea typeface="Verdana" panose="020B0604030504040204" pitchFamily="34" charset="0"/>
                <a:cs typeface="Verdana" panose="020B0604030504040204" pitchFamily="34" charset="0"/>
              </a:rPr>
              <a:t>du produit ou du service; il ne doit pas avoir de lien trop direct entre le produit/le service d’une part et le signe d’autre part.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Ex : ont été </a:t>
            </a:r>
            <a:r>
              <a:rPr lang="fr-FR" sz="1400" b="1" dirty="0">
                <a:latin typeface="Verdana" panose="020B0604030504040204" pitchFamily="34" charset="0"/>
                <a:ea typeface="Verdana" panose="020B0604030504040204" pitchFamily="34" charset="0"/>
                <a:cs typeface="Verdana" panose="020B0604030504040204" pitchFamily="34" charset="0"/>
              </a:rPr>
              <a:t>refusées à l’enregistrement </a:t>
            </a:r>
            <a:r>
              <a:rPr lang="fr-FR" sz="1400" dirty="0">
                <a:latin typeface="Verdana" panose="020B0604030504040204" pitchFamily="34" charset="0"/>
                <a:ea typeface="Verdana" panose="020B0604030504040204" pitchFamily="34" charset="0"/>
                <a:cs typeface="Verdana" panose="020B0604030504040204" pitchFamily="34" charset="0"/>
              </a:rPr>
              <a:t>les marques RHUMBLACK, ENERGY CAKE, MINT MATCHA GREEN, NATUR’&amp; BON, SMOOTHEI, THE SPICY SHOP, BEAUTY DRIVE, </a:t>
            </a:r>
            <a:r>
              <a:rPr lang="fr-FR" sz="1400" dirty="0" err="1">
                <a:latin typeface="Verdana" panose="020B0604030504040204" pitchFamily="34" charset="0"/>
                <a:ea typeface="Verdana" panose="020B0604030504040204" pitchFamily="34" charset="0"/>
                <a:cs typeface="Verdana" panose="020B0604030504040204" pitchFamily="34" charset="0"/>
              </a:rPr>
              <a:t>TractorPro</a:t>
            </a:r>
            <a:r>
              <a:rPr lang="fr-FR" sz="1400" dirty="0">
                <a:latin typeface="Verdana" panose="020B0604030504040204" pitchFamily="34" charset="0"/>
                <a:ea typeface="Verdana" panose="020B0604030504040204" pitchFamily="34" charset="0"/>
                <a:cs typeface="Verdana" panose="020B0604030504040204" pitchFamily="34" charset="0"/>
              </a:rPr>
              <a:t>,	  , </a:t>
            </a:r>
          </a:p>
          <a:p>
            <a:pPr marL="285750" indent="-285750" algn="just">
              <a:buFont typeface="Wingdings" charset="2"/>
              <a:buChar char="ü"/>
            </a:pPr>
            <a:endParaRPr lang="fr-FR" sz="1400" i="1" dirty="0">
              <a:solidFill>
                <a:srgbClr val="A9B3AB"/>
              </a:solidFill>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J4JX4FZVCC523YA2TMALSKFLG3JUYRZGOJFOBJQPRQ4LCHVTP76QGYAXME4WYL3B3WVQYPFPB44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4293096"/>
            <a:ext cx="1382554" cy="864096"/>
          </a:xfrm>
          <a:prstGeom prst="rect">
            <a:avLst/>
          </a:prstGeom>
        </p:spPr>
      </p:pic>
      <p:pic>
        <p:nvPicPr>
          <p:cNvPr id="2" name="Image 1"/>
          <p:cNvPicPr>
            <a:picLocks noChangeAspect="1"/>
          </p:cNvPicPr>
          <p:nvPr/>
        </p:nvPicPr>
        <p:blipFill rotWithShape="1">
          <a:blip r:embed="rId4"/>
          <a:srcRect l="16712" r="12096" b="20108"/>
          <a:stretch/>
        </p:blipFill>
        <p:spPr>
          <a:xfrm>
            <a:off x="3851920" y="4293096"/>
            <a:ext cx="720080" cy="820444"/>
          </a:xfrm>
          <a:prstGeom prst="rect">
            <a:avLst/>
          </a:prstGeom>
        </p:spPr>
      </p:pic>
      <p:pic>
        <p:nvPicPr>
          <p:cNvPr id="3" name="Image 2"/>
          <p:cNvPicPr>
            <a:picLocks noChangeAspect="1"/>
          </p:cNvPicPr>
          <p:nvPr/>
        </p:nvPicPr>
        <p:blipFill>
          <a:blip r:embed="rId5"/>
          <a:stretch>
            <a:fillRect/>
          </a:stretch>
        </p:blipFill>
        <p:spPr>
          <a:xfrm>
            <a:off x="5292080" y="4293096"/>
            <a:ext cx="1944216" cy="1336420"/>
          </a:xfrm>
          <a:prstGeom prst="rect">
            <a:avLst/>
          </a:prstGeom>
        </p:spPr>
      </p:pic>
    </p:spTree>
    <p:extLst>
      <p:ext uri="{BB962C8B-B14F-4D97-AF65-F5344CB8AC3E}">
        <p14:creationId xmlns:p14="http://schemas.microsoft.com/office/powerpoint/2010/main" val="1371015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251520" y="1412776"/>
            <a:ext cx="8568952" cy="504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a:t>
            </a:r>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Exclusion des signes constitués </a:t>
            </a:r>
            <a:r>
              <a:rPr lang="fr-FR" sz="1400" b="1" dirty="0">
                <a:latin typeface="Verdana" panose="020B0604030504040204" pitchFamily="34" charset="0"/>
                <a:ea typeface="Verdana" panose="020B0604030504040204" pitchFamily="34" charset="0"/>
                <a:cs typeface="Verdana" panose="020B0604030504040204" pitchFamily="34" charset="0"/>
              </a:rPr>
              <a:t>exclusivement par la forme imposée par la nature du produit </a:t>
            </a:r>
            <a:r>
              <a:rPr lang="fr-FR" sz="1400" dirty="0">
                <a:latin typeface="Verdana" panose="020B0604030504040204" pitchFamily="34" charset="0"/>
                <a:ea typeface="Verdana" panose="020B0604030504040204" pitchFamily="34" charset="0"/>
                <a:cs typeface="Verdana" panose="020B0604030504040204" pitchFamily="34" charset="0"/>
              </a:rPr>
              <a:t>ou par la fonction du produit. </a:t>
            </a: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buFont typeface="Wingdings" charset="2"/>
              <a:buChar char="ü"/>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FR043277513  		 FR043279861</a:t>
            </a:r>
          </a:p>
          <a:p>
            <a:pPr marL="28575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l’espèce, la marque litigieuse constituée par l’apparence des produits eux mêmes puisqu’elle représente un petit bloc d’aliment, qui peut être du foie gras, de forme cylindrique placé au bout d’une pique et recouvert d’éclats. Il est indéniable que cette marque est descriptive de la nature, de l’aspect et de la forme de l’objet qu’elle désigne </a:t>
            </a:r>
            <a:r>
              <a:rPr lang="fr-FR" sz="1400" dirty="0">
                <a:latin typeface="Verdana" panose="020B0604030504040204" pitchFamily="34" charset="0"/>
                <a:ea typeface="Verdana" panose="020B0604030504040204" pitchFamily="34" charset="0"/>
                <a:cs typeface="Verdana" panose="020B0604030504040204" pitchFamily="34" charset="0"/>
              </a:rPr>
              <a:t>(…). </a:t>
            </a:r>
            <a:r>
              <a:rPr lang="fr-FR" sz="1400" i="1" dirty="0">
                <a:latin typeface="Verdana" panose="020B0604030504040204" pitchFamily="34" charset="0"/>
                <a:ea typeface="Verdana" panose="020B0604030504040204" pitchFamily="34" charset="0"/>
                <a:cs typeface="Verdana" panose="020B0604030504040204" pitchFamily="34" charset="0"/>
              </a:rPr>
              <a:t>En fait, le signe adopté comme marque n’apparaît pas destiné à identifier l’origine du produit mais à protéger l’aspect esthétique du produit. Le consommateur  ne percevra donc pas cette marque comme un signe distinctif mais comme le produit lui même. Il convient en conséquence d’annuler également cette marque (…) » </a:t>
            </a:r>
            <a:r>
              <a:rPr lang="fr-FR" sz="1400" dirty="0">
                <a:latin typeface="Verdana" panose="020B0604030504040204" pitchFamily="34" charset="0"/>
                <a:ea typeface="Verdana" panose="020B0604030504040204" pitchFamily="34" charset="0"/>
                <a:cs typeface="Verdana" panose="020B0604030504040204" pitchFamily="34" charset="0"/>
              </a:rPr>
              <a:t>(TGI Paris, 30 mai 2007).</a:t>
            </a:r>
          </a:p>
          <a:p>
            <a:pPr marL="285750"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2" name="Image 1" descr="getImg.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07704" y="2492896"/>
            <a:ext cx="1591941" cy="1301627"/>
          </a:xfrm>
          <a:prstGeom prst="rect">
            <a:avLst/>
          </a:prstGeom>
        </p:spPr>
      </p:pic>
      <p:pic>
        <p:nvPicPr>
          <p:cNvPr id="3" name="Image 2" descr="getIm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932040" y="2492896"/>
            <a:ext cx="1299155" cy="1260102"/>
          </a:xfrm>
          <a:prstGeom prst="rect">
            <a:avLst/>
          </a:prstGeom>
        </p:spPr>
      </p:pic>
    </p:spTree>
    <p:extLst>
      <p:ext uri="{BB962C8B-B14F-4D97-AF65-F5344CB8AC3E}">
        <p14:creationId xmlns:p14="http://schemas.microsoft.com/office/powerpoint/2010/main" val="30413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370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0" indent="0">
              <a:spcBef>
                <a:spcPts val="600"/>
              </a:spcBef>
              <a:spcAft>
                <a:spcPts val="600"/>
              </a:spcAft>
              <a:buClr>
                <a:srgbClr val="A70084"/>
              </a:buClr>
              <a:buNone/>
            </a:pPr>
            <a:r>
              <a:rPr lang="fr-FR" sz="1800" b="1" dirty="0">
                <a:solidFill>
                  <a:srgbClr val="56C1F4"/>
                </a:solidFill>
                <a:latin typeface="Verdana"/>
                <a:cs typeface="Verdana"/>
              </a:rPr>
              <a:t>Deux acteurs clés et complémentaires de la Propriété Industrielle en France</a:t>
            </a:r>
          </a:p>
          <a:p>
            <a:pPr>
              <a:spcBef>
                <a:spcPts val="600"/>
              </a:spcBef>
              <a:spcAft>
                <a:spcPts val="600"/>
              </a:spcAft>
              <a:buClr>
                <a:srgbClr val="A70084"/>
              </a:buClr>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L’INPI, </a:t>
            </a:r>
            <a:r>
              <a:rPr lang="fr-FR" sz="1800" dirty="0">
                <a:latin typeface="Verdana"/>
                <a:cs typeface="Verdana"/>
              </a:rPr>
              <a:t>établissement public :</a:t>
            </a:r>
            <a:r>
              <a:rPr lang="fr-FR" sz="1800" b="1" dirty="0">
                <a:latin typeface="Verdana"/>
                <a:cs typeface="Verdana"/>
              </a:rPr>
              <a:t> </a:t>
            </a:r>
            <a:r>
              <a:rPr lang="fr-FR" sz="1800" dirty="0">
                <a:latin typeface="Verdana"/>
                <a:cs typeface="Verdana"/>
              </a:rPr>
              <a:t>délivrance des titres de propriété industrielle </a:t>
            </a:r>
            <a:r>
              <a:rPr lang="fr-FR" sz="1800" b="1" dirty="0">
                <a:latin typeface="Verdana"/>
                <a:cs typeface="Verdana"/>
              </a:rPr>
              <a:t>- </a:t>
            </a:r>
            <a:r>
              <a:rPr lang="fr-FR" sz="1800" dirty="0">
                <a:latin typeface="Verdana"/>
                <a:cs typeface="Verdana"/>
              </a:rPr>
              <a:t>diffusion des informations</a:t>
            </a:r>
          </a:p>
          <a:p>
            <a:pPr marL="0" indent="0">
              <a:spcBef>
                <a:spcPts val="600"/>
              </a:spcBef>
              <a:spcAft>
                <a:spcPts val="600"/>
              </a:spcAft>
              <a:buClr>
                <a:srgbClr val="A70084"/>
              </a:buClr>
              <a:buNone/>
            </a:pPr>
            <a:endParaRPr lang="fr-FR" sz="1800" b="1" dirty="0">
              <a:latin typeface="Verdana"/>
              <a:cs typeface="Verdana"/>
            </a:endParaRPr>
          </a:p>
          <a:p>
            <a:pPr>
              <a:spcBef>
                <a:spcPts val="600"/>
              </a:spcBef>
              <a:spcAft>
                <a:spcPts val="600"/>
              </a:spcAft>
              <a:buClr>
                <a:srgbClr val="A70084"/>
              </a:buClr>
            </a:pPr>
            <a:r>
              <a:rPr lang="fr-FR" sz="1800" b="1" dirty="0">
                <a:latin typeface="Verdana"/>
                <a:cs typeface="Verdana"/>
              </a:rPr>
              <a:t>Les Conseils en Propriété Industrielle </a:t>
            </a:r>
            <a:r>
              <a:rPr lang="fr-FR" sz="1800" dirty="0">
                <a:latin typeface="Verdana"/>
                <a:cs typeface="Verdana"/>
              </a:rPr>
              <a:t>conseillent, assistent et représentent leurs clients pour l’obtention, le maintien, l’exploitation ou la défense des droits de propriété industrielle</a:t>
            </a:r>
          </a:p>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4024086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340768"/>
            <a:ext cx="8280920" cy="504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Exception : l’acquisition du caractère distinctif par l’usage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Ø"/>
            </a:pPr>
            <a:r>
              <a:rPr lang="fr-FR" sz="1400" b="1" u="sng" dirty="0">
                <a:latin typeface="Verdana" panose="020B0604030504040204" pitchFamily="34" charset="0"/>
                <a:ea typeface="Verdana" panose="020B0604030504040204" pitchFamily="34" charset="0"/>
                <a:cs typeface="Verdana" panose="020B0604030504040204" pitchFamily="34" charset="0"/>
              </a:rPr>
              <a:t>usage intensif</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Marque « </a:t>
            </a:r>
            <a:r>
              <a:rPr lang="fr-FR" sz="1400" b="1" dirty="0">
                <a:latin typeface="Verdana" panose="020B0604030504040204" pitchFamily="34" charset="0"/>
                <a:ea typeface="Verdana" panose="020B0604030504040204" pitchFamily="34" charset="0"/>
                <a:cs typeface="Verdana" panose="020B0604030504040204" pitchFamily="34" charset="0"/>
              </a:rPr>
              <a:t>MÛRE ET MUSC</a:t>
            </a:r>
            <a:r>
              <a:rPr lang="fr-FR" sz="1400" dirty="0">
                <a:latin typeface="Verdana" panose="020B0604030504040204" pitchFamily="34" charset="0"/>
                <a:ea typeface="Verdana" panose="020B0604030504040204" pitchFamily="34" charset="0"/>
                <a:cs typeface="Verdana" panose="020B0604030504040204" pitchFamily="34" charset="0"/>
              </a:rPr>
              <a:t> » pour du parfum notamment considérée comme 	distinctive en raison de son usage intensif depuis 1978;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err="1">
                <a:latin typeface="Verdana" panose="020B0604030504040204" pitchFamily="34" charset="0"/>
                <a:ea typeface="Verdana" panose="020B0604030504040204" pitchFamily="34" charset="0"/>
                <a:cs typeface="Verdana" panose="020B0604030504040204" pitchFamily="34" charset="0"/>
              </a:rPr>
              <a:t>vente-privée.com</a:t>
            </a:r>
            <a:r>
              <a:rPr lang="fr-FR" sz="1400" b="1" dirty="0">
                <a:latin typeface="Verdana" panose="020B0604030504040204" pitchFamily="34" charset="0"/>
                <a:ea typeface="Verdana" panose="020B0604030504040204" pitchFamily="34" charset="0"/>
                <a:cs typeface="Verdana" panose="020B0604030504040204" pitchFamily="34" charset="0"/>
              </a:rPr>
              <a:t> </a:t>
            </a:r>
            <a:r>
              <a:rPr lang="fr-FR" sz="1400" dirty="0">
                <a:latin typeface="Verdana" panose="020B0604030504040204" pitchFamily="34" charset="0"/>
                <a:ea typeface="Verdana" panose="020B0604030504040204" pitchFamily="34" charset="0"/>
                <a:cs typeface="Verdana" panose="020B0604030504040204" pitchFamily="34" charset="0"/>
              </a:rPr>
              <a:t>jugée usuelle et descriptive dans un premier temps </a:t>
            </a:r>
          </a:p>
          <a:p>
            <a:pPr algn="just"/>
            <a:r>
              <a:rPr lang="fr-FR" sz="1400" dirty="0">
                <a:latin typeface="Verdana" panose="020B0604030504040204" pitchFamily="34" charset="0"/>
                <a:ea typeface="Verdana" panose="020B0604030504040204" pitchFamily="34" charset="0"/>
                <a:cs typeface="Verdana" panose="020B0604030504040204" pitchFamily="34" charset="0"/>
              </a:rPr>
              <a:t>	(TGI Paris, 2013), puis considérée valable (CA Paris, mars 2015) en raison de 	 l’acquisition du caractère distinctif par l’usage important du signe.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dirty="0">
                <a:latin typeface="Verdana" panose="020B0604030504040204" pitchFamily="34" charset="0"/>
                <a:ea typeface="Verdana" panose="020B0604030504040204" pitchFamily="34" charset="0"/>
                <a:cs typeface="Verdana" panose="020B0604030504040204" pitchFamily="34" charset="0"/>
              </a:rPr>
              <a:t>	 Marque </a:t>
            </a:r>
            <a:r>
              <a:rPr lang="fr-FR" sz="1400" b="1" dirty="0">
                <a:latin typeface="Verdana" panose="020B0604030504040204" pitchFamily="34" charset="0"/>
                <a:ea typeface="Verdana" panose="020B0604030504040204" pitchFamily="34" charset="0"/>
                <a:cs typeface="Verdana" panose="020B0604030504040204" pitchFamily="34" charset="0"/>
              </a:rPr>
              <a:t>LOTO</a:t>
            </a:r>
            <a:r>
              <a:rPr lang="fr-FR" sz="1400" dirty="0">
                <a:latin typeface="Verdana" panose="020B0604030504040204" pitchFamily="34" charset="0"/>
                <a:ea typeface="Verdana" panose="020B0604030504040204" pitchFamily="34" charset="0"/>
                <a:cs typeface="Verdana" panose="020B0604030504040204" pitchFamily="34" charset="0"/>
              </a:rPr>
              <a:t> de la FDJ. </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lors de l’examen de la demande de marque.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Lorsque la marque est enregistrée : présomption de validité : c’est à celui qui conteste ce caractère de prouver l’absence de caractère distinctif.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Pouvoir souverain des juges du fond sur cette appréciation;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de la validité de la marque </a:t>
            </a:r>
            <a:r>
              <a:rPr lang="fr-FR" sz="1400" b="1" dirty="0">
                <a:latin typeface="Verdana" panose="020B0604030504040204" pitchFamily="34" charset="0"/>
                <a:ea typeface="Verdana" panose="020B0604030504040204" pitchFamily="34" charset="0"/>
                <a:cs typeface="Verdana" panose="020B0604030504040204" pitchFamily="34" charset="0"/>
              </a:rPr>
              <a:t>à la date de son dépôt </a:t>
            </a:r>
            <a:r>
              <a:rPr lang="fr-FR" sz="1400" dirty="0">
                <a:latin typeface="Verdana" panose="020B0604030504040204" pitchFamily="34" charset="0"/>
                <a:ea typeface="Verdana" panose="020B0604030504040204" pitchFamily="34" charset="0"/>
                <a:cs typeface="Verdana" panose="020B0604030504040204" pitchFamily="34" charset="0"/>
              </a:rPr>
              <a:t>et non à la date de l’action en annulation;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2384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12474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428446"/>
            <a:ext cx="8280920"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Caractère distinctif (L711-2 CPI) (suite)</a:t>
            </a:r>
          </a:p>
          <a:p>
            <a:pPr lvl="2"/>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	Appréciation du caractère distinctif </a:t>
            </a:r>
            <a:r>
              <a:rPr lang="fr-FR" sz="1400" dirty="0">
                <a:latin typeface="Verdana" panose="020B0604030504040204" pitchFamily="34" charset="0"/>
                <a:ea typeface="Verdana" panose="020B0604030504040204" pitchFamily="34" charset="0"/>
                <a:cs typeface="Verdana" panose="020B0604030504040204" pitchFamily="34" charset="0"/>
              </a:rPr>
              <a:t>: </a:t>
            </a:r>
          </a:p>
          <a:p>
            <a:pPr marL="5715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a:t>
            </a:r>
            <a:r>
              <a:rPr lang="fr-FR" sz="1400" b="1" dirty="0">
                <a:latin typeface="Verdana" panose="020B0604030504040204" pitchFamily="34" charset="0"/>
                <a:ea typeface="Verdana" panose="020B0604030504040204" pitchFamily="34" charset="0"/>
                <a:cs typeface="Verdana" panose="020B0604030504040204" pitchFamily="34" charset="0"/>
              </a:rPr>
              <a:t>du public concerné </a:t>
            </a:r>
            <a:r>
              <a:rPr lang="fr-FR" sz="1400" dirty="0">
                <a:latin typeface="Verdana" panose="020B0604030504040204" pitchFamily="34" charset="0"/>
                <a:ea typeface="Verdana" panose="020B0604030504040204" pitchFamily="34" charset="0"/>
                <a:cs typeface="Verdana" panose="020B0604030504040204" pitchFamily="34" charset="0"/>
              </a:rPr>
              <a:t>par les produits / services et si la marque est </a:t>
            </a:r>
            <a:r>
              <a:rPr lang="fr-FR" sz="1400" b="1" dirty="0">
                <a:latin typeface="Verdana" panose="020B0604030504040204" pitchFamily="34" charset="0"/>
                <a:ea typeface="Verdana" panose="020B0604030504040204" pitchFamily="34" charset="0"/>
                <a:cs typeface="Verdana" panose="020B0604030504040204" pitchFamily="34" charset="0"/>
              </a:rPr>
              <a:t>composée de termes étrangers</a:t>
            </a:r>
            <a:r>
              <a:rPr lang="fr-FR" sz="1400" dirty="0">
                <a:latin typeface="Verdana" panose="020B0604030504040204" pitchFamily="34" charset="0"/>
                <a:ea typeface="Verdana" panose="020B0604030504040204" pitchFamily="34" charset="0"/>
                <a:cs typeface="Verdana" panose="020B0604030504040204" pitchFamily="34" charset="0"/>
              </a:rPr>
              <a:t>;</a:t>
            </a:r>
          </a:p>
          <a:p>
            <a:pPr marL="800100" lvl="1" indent="0"/>
            <a:r>
              <a:rPr lang="fr-FR" sz="1400" dirty="0">
                <a:latin typeface="Verdana" panose="020B0604030504040204" pitchFamily="34" charset="0"/>
                <a:ea typeface="Verdana" panose="020B0604030504040204" pitchFamily="34" charset="0"/>
                <a:cs typeface="Verdana" panose="020B0604030504040204" pitchFamily="34" charset="0"/>
              </a:rPr>
              <a:t> </a:t>
            </a: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Appréciation par rapport </a:t>
            </a:r>
            <a:r>
              <a:rPr lang="fr-FR" sz="1400" b="1" dirty="0">
                <a:latin typeface="Verdana" panose="020B0604030504040204" pitchFamily="34" charset="0"/>
                <a:ea typeface="Verdana" panose="020B0604030504040204" pitchFamily="34" charset="0"/>
                <a:cs typeface="Verdana" panose="020B0604030504040204" pitchFamily="34" charset="0"/>
              </a:rPr>
              <a:t>au langage courant et professionnel</a:t>
            </a:r>
            <a:r>
              <a:rPr lang="fr-FR" sz="1400" dirty="0">
                <a:latin typeface="Verdana" panose="020B0604030504040204" pitchFamily="34" charset="0"/>
                <a:ea typeface="Verdana" panose="020B0604030504040204" pitchFamily="34" charset="0"/>
                <a:cs typeface="Verdana" panose="020B0604030504040204" pitchFamily="34" charset="0"/>
              </a:rPr>
              <a:t>; </a:t>
            </a:r>
          </a:p>
          <a:p>
            <a:pPr marL="8001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58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Prise en compte de l’ensemble formé </a:t>
            </a:r>
            <a:r>
              <a:rPr lang="fr-FR" sz="1400" b="1" dirty="0">
                <a:latin typeface="Verdana" panose="020B0604030504040204" pitchFamily="34" charset="0"/>
                <a:ea typeface="Verdana" panose="020B0604030504040204" pitchFamily="34" charset="0"/>
                <a:cs typeface="Verdana" panose="020B0604030504040204" pitchFamily="34" charset="0"/>
              </a:rPr>
              <a:t>par les différents éléments qui composent la marque </a:t>
            </a:r>
            <a:r>
              <a:rPr lang="fr-FR" sz="1400"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Intérêt de la marque « complexe</a:t>
            </a:r>
            <a:r>
              <a:rPr lang="fr-FR" sz="1400" dirty="0">
                <a:latin typeface="Verdana" panose="020B0604030504040204" pitchFamily="34" charset="0"/>
                <a:ea typeface="Verdana" panose="020B0604030504040204" pitchFamily="34" charset="0"/>
                <a:cs typeface="Verdana" panose="020B0604030504040204" pitchFamily="34" charset="0"/>
              </a:rPr>
              <a:t>)</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Selon l’intensité du caractère distinctif : marque forte / marque faible.</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forte</a:t>
            </a:r>
            <a:r>
              <a:rPr lang="fr-FR" sz="1400" dirty="0">
                <a:latin typeface="Verdana" panose="020B0604030504040204" pitchFamily="34" charset="0"/>
                <a:ea typeface="Verdana" panose="020B0604030504040204" pitchFamily="34" charset="0"/>
                <a:cs typeface="Verdana" panose="020B0604030504040204" pitchFamily="34" charset="0"/>
              </a:rPr>
              <a:t> : le signe déposé présente un caractère très distinctif pour désigner les produits ou les services auxquels il s’applique (ex : KODAC);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Marque </a:t>
            </a:r>
            <a:r>
              <a:rPr lang="fr-FR" sz="1400" b="1" dirty="0">
                <a:latin typeface="Verdana" panose="020B0604030504040204" pitchFamily="34" charset="0"/>
                <a:ea typeface="Verdana" panose="020B0604030504040204" pitchFamily="34" charset="0"/>
                <a:cs typeface="Verdana" panose="020B0604030504040204" pitchFamily="34" charset="0"/>
              </a:rPr>
              <a:t>faible</a:t>
            </a:r>
            <a:r>
              <a:rPr lang="fr-FR" sz="1400" dirty="0">
                <a:latin typeface="Verdana" panose="020B0604030504040204" pitchFamily="34" charset="0"/>
                <a:ea typeface="Verdana" panose="020B0604030504040204" pitchFamily="34" charset="0"/>
                <a:cs typeface="Verdana" panose="020B0604030504040204" pitchFamily="34" charset="0"/>
              </a:rPr>
              <a:t> : le signé déposé est composé de la réunion d’éléments banals dont le caractère distinctif ne tient qu’à la combinaison spécifique qui est faite de ces éléments (ex : Maison du café et « Maison du bon café »).		</a:t>
            </a:r>
          </a:p>
        </p:txBody>
      </p:sp>
    </p:spTree>
    <p:extLst>
      <p:ext uri="{BB962C8B-B14F-4D97-AF65-F5344CB8AC3E}">
        <p14:creationId xmlns:p14="http://schemas.microsoft.com/office/powerpoint/2010/main" val="210275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84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La licéité du signe (L711-3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Non contraire à l’ordre public ou aux bonnes mœurs, ou viser une utilisation légalement interdite</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art. L645-1 et L671-7 du code rural concernant notamment l’étiquetage des produits biologiques</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Marques « JE SUIS CHARLIE » (Joachim Roncin) considérées comme non distinctives et contraires à l’ordre public.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Non à l’adhésion de la Turquie en Europe » considérée comme une atteinte à la liberté d’expression 	</a:t>
            </a:r>
          </a:p>
          <a:p>
            <a:pPr algn="just"/>
            <a:endParaRPr lang="fr-FR" sz="1400" i="1"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la marque « PUTA MADRE » apposée sur des vêtements considérée comme contraire aux bonnes mœurs.</a:t>
            </a:r>
          </a:p>
          <a:p>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 1" descr="Unknown.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28384" y="3284984"/>
            <a:ext cx="908138" cy="841879"/>
          </a:xfrm>
          <a:prstGeom prst="rect">
            <a:avLst/>
          </a:prstGeom>
        </p:spPr>
      </p:pic>
    </p:spTree>
    <p:extLst>
      <p:ext uri="{BB962C8B-B14F-4D97-AF65-F5344CB8AC3E}">
        <p14:creationId xmlns:p14="http://schemas.microsoft.com/office/powerpoint/2010/main" val="360032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683568" y="1844824"/>
            <a:ext cx="784860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de nature à tromper le public notamment sur la nature, la qualité ou la provenance géographique du produit ou service</a:t>
            </a: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i="1" dirty="0">
                <a:latin typeface="Verdana" panose="020B0604030504040204" pitchFamily="34" charset="0"/>
                <a:ea typeface="Verdana" panose="020B0604030504040204" pitchFamily="34" charset="0"/>
                <a:cs typeface="Verdana" panose="020B0604030504040204" pitchFamily="34" charset="0"/>
              </a:rPr>
              <a:t>Ex :		 refusée pour absence de lien avec la famille princière de 				Monaco.</a:t>
            </a: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400" dirty="0">
                <a:latin typeface="Verdana" panose="020B0604030504040204" pitchFamily="34" charset="0"/>
                <a:ea typeface="Verdana" panose="020B0604030504040204" pitchFamily="34" charset="0"/>
                <a:cs typeface="Verdana" panose="020B0604030504040204" pitchFamily="34" charset="0"/>
              </a:rPr>
              <a:t>Ex : </a:t>
            </a:r>
            <a:r>
              <a:rPr lang="fr-FR" sz="1400" i="1" dirty="0">
                <a:latin typeface="Verdana" panose="020B0604030504040204" pitchFamily="34" charset="0"/>
                <a:ea typeface="Verdana" panose="020B0604030504040204" pitchFamily="34" charset="0"/>
                <a:cs typeface="Verdana" panose="020B0604030504040204" pitchFamily="34" charset="0"/>
              </a:rPr>
              <a:t>Evian Fruité pour une boisson ne contenant pas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eau d</a:t>
            </a:r>
            <a:r>
              <a:rPr lang="ja-JP" altLang="fr-FR" sz="1400" i="1" dirty="0">
                <a:latin typeface="Verdana" panose="020B0604030504040204" pitchFamily="34" charset="0"/>
                <a:ea typeface="Verdana" panose="020B0604030504040204" pitchFamily="34" charset="0"/>
                <a:cs typeface="Verdana" panose="020B0604030504040204" pitchFamily="34" charset="0"/>
              </a:rPr>
              <a:t>’</a:t>
            </a:r>
            <a:r>
              <a:rPr lang="fr-FR" sz="1400" i="1" dirty="0">
                <a:latin typeface="Verdana" panose="020B0604030504040204" pitchFamily="34" charset="0"/>
                <a:ea typeface="Verdana" panose="020B0604030504040204" pitchFamily="34" charset="0"/>
                <a:cs typeface="Verdana" panose="020B0604030504040204" pitchFamily="34" charset="0"/>
              </a:rPr>
              <a:t>Evian</a:t>
            </a:r>
          </a:p>
          <a:p>
            <a:endParaRPr lang="fr-FR" sz="1400" i="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Ne pas être exclu par l’article 6 ter de la Convention de Paris (L711-3 CPI)</a:t>
            </a:r>
          </a:p>
          <a:p>
            <a:pPr marL="285750" indent="-285750">
              <a:buFont typeface="Wingdings" charset="2"/>
              <a:buChar char="ü"/>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algn="just"/>
            <a:r>
              <a:rPr lang="fr-FR" sz="1400" i="1" dirty="0">
                <a:latin typeface="Verdana" panose="020B0604030504040204" pitchFamily="34" charset="0"/>
                <a:ea typeface="Verdana" panose="020B0604030504040204" pitchFamily="34" charset="0"/>
                <a:cs typeface="Verdana" panose="020B0604030504040204" pitchFamily="34" charset="0"/>
              </a:rPr>
              <a:t>Ex :	        refusée par l’EUIPO car reprise du drapeau de l’UE</a:t>
            </a:r>
            <a:endParaRPr lang="fr-FR" sz="1400" dirty="0">
              <a:latin typeface="Verdana" panose="020B0604030504040204" pitchFamily="34" charset="0"/>
              <a:ea typeface="Verdana" panose="020B0604030504040204" pitchFamily="34" charset="0"/>
              <a:cs typeface="Verdana" panose="020B0604030504040204" pitchFamily="34" charset="0"/>
            </a:endParaRPr>
          </a:p>
          <a:p>
            <a:pPr lvl="2"/>
            <a:r>
              <a:rPr lang="fr-FR" sz="1400" dirty="0">
                <a:latin typeface="Verdana" panose="020B0604030504040204" pitchFamily="34" charset="0"/>
                <a:ea typeface="Verdana" panose="020B0604030504040204" pitchFamily="34" charset="0"/>
                <a:cs typeface="Verdana" panose="020B0604030504040204" pitchFamily="34" charset="0"/>
              </a:rPr>
              <a:t>	</a:t>
            </a:r>
          </a:p>
          <a:p>
            <a:pPr algn="just"/>
            <a:r>
              <a:rPr lang="fr-FR" sz="1400" dirty="0">
                <a:latin typeface="Verdana" panose="020B0604030504040204" pitchFamily="34" charset="0"/>
                <a:ea typeface="Verdana" panose="020B0604030504040204" pitchFamily="34" charset="0"/>
                <a:cs typeface="Verdana" panose="020B0604030504040204" pitchFamily="34" charset="0"/>
              </a:rPr>
              <a:t>				</a:t>
            </a:r>
          </a:p>
        </p:txBody>
      </p:sp>
      <p:pic>
        <p:nvPicPr>
          <p:cNvPr id="8"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03648" y="2564904"/>
            <a:ext cx="1015498" cy="792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31640" y="4797152"/>
            <a:ext cx="720080" cy="7200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4941168"/>
            <a:ext cx="723900" cy="476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564382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b="1" dirty="0">
                <a:latin typeface="Verdana" panose="020B0604030504040204" pitchFamily="34" charset="0"/>
                <a:ea typeface="Verdana" panose="020B0604030504040204" pitchFamily="34" charset="0"/>
                <a:cs typeface="Verdana" panose="020B0604030504040204" pitchFamily="34" charset="0"/>
              </a:rPr>
              <a:t>Le signe sélectionné ne doit pas entrer en conflit avec des droits privatifs antérieurs</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Marque antérieure </a:t>
            </a:r>
            <a:r>
              <a:rPr lang="fr-FR" sz="1400" dirty="0">
                <a:latin typeface="Verdana" panose="020B0604030504040204" pitchFamily="34" charset="0"/>
                <a:ea typeface="Verdana" panose="020B0604030504040204" pitchFamily="34" charset="0"/>
                <a:cs typeface="Verdana" panose="020B0604030504040204" pitchFamily="34" charset="0"/>
              </a:rPr>
              <a:t>enregistrée ou marque </a:t>
            </a:r>
            <a:r>
              <a:rPr lang="fr-FR" sz="1400" b="1" dirty="0">
                <a:latin typeface="Verdana" panose="020B0604030504040204" pitchFamily="34" charset="0"/>
                <a:ea typeface="Verdana" panose="020B0604030504040204" pitchFamily="34" charset="0"/>
                <a:cs typeface="Verdana" panose="020B0604030504040204" pitchFamily="34" charset="0"/>
              </a:rPr>
              <a:t>notoire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Dénomination sociale </a:t>
            </a:r>
            <a:r>
              <a:rPr lang="fr-FR" sz="1400" dirty="0">
                <a:latin typeface="Verdana" panose="020B0604030504040204" pitchFamily="34" charset="0"/>
                <a:ea typeface="Verdana" panose="020B0604030504040204" pitchFamily="34" charset="0"/>
                <a:cs typeface="Verdana" panose="020B0604030504040204" pitchFamily="34" charset="0"/>
              </a:rPr>
              <a:t>ou raison sociale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Nom commercial </a:t>
            </a:r>
            <a:r>
              <a:rPr lang="fr-FR" sz="1400" dirty="0">
                <a:latin typeface="Verdana" panose="020B0604030504040204" pitchFamily="34" charset="0"/>
                <a:ea typeface="Verdana" panose="020B0604030504040204" pitchFamily="34" charset="0"/>
                <a:cs typeface="Verdana" panose="020B0604030504040204" pitchFamily="34" charset="0"/>
              </a:rPr>
              <a:t>ou </a:t>
            </a:r>
            <a:r>
              <a:rPr lang="fr-FR" sz="1400" b="1" dirty="0">
                <a:latin typeface="Verdana" panose="020B0604030504040204" pitchFamily="34" charset="0"/>
                <a:ea typeface="Verdana" panose="020B0604030504040204" pitchFamily="34" charset="0"/>
                <a:cs typeface="Verdana" panose="020B0604030504040204" pitchFamily="34" charset="0"/>
              </a:rPr>
              <a:t>enseigne</a:t>
            </a:r>
            <a:r>
              <a:rPr lang="fr-FR" sz="1400" dirty="0">
                <a:latin typeface="Verdana" panose="020B0604030504040204" pitchFamily="34" charset="0"/>
                <a:ea typeface="Verdana" panose="020B0604030504040204" pitchFamily="34" charset="0"/>
                <a:cs typeface="Verdana" panose="020B0604030504040204" pitchFamily="34" charset="0"/>
              </a:rPr>
              <a:t> connu sur l’ensemble du territoire national ET si existence d’un risque de confusion dans l’esprit du public;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AOP</a:t>
            </a:r>
            <a:r>
              <a:rPr lang="fr-FR" sz="1400" dirty="0">
                <a:latin typeface="Verdana" panose="020B0604030504040204" pitchFamily="34" charset="0"/>
                <a:ea typeface="Verdana" panose="020B0604030504040204" pitchFamily="34" charset="0"/>
                <a:cs typeface="Verdana" panose="020B0604030504040204" pitchFamily="34" charset="0"/>
              </a:rPr>
              <a:t> (parfum « CHAMPAGNE » d’Yves Saint Laurent);</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Droits d’auteur</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Dessin et modèle protégés</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028700" lvl="1">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Image ou nom d’une collectivité territoriale</a:t>
            </a:r>
            <a:r>
              <a:rPr lang="fr-FR" sz="1400" dirty="0">
                <a:latin typeface="Verdana" panose="020B0604030504040204" pitchFamily="34" charset="0"/>
                <a:ea typeface="Verdana" panose="020B0604030504040204" pitchFamily="34" charset="0"/>
                <a:cs typeface="Verdana" panose="020B0604030504040204" pitchFamily="34" charset="0"/>
              </a:rPr>
              <a:t>;</a:t>
            </a:r>
          </a:p>
          <a:p>
            <a:pPr marL="1028700" lvl="1">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3734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28092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Avant de déposer une marque, </a:t>
            </a:r>
            <a:r>
              <a:rPr lang="fr-FR" sz="1400" b="1" dirty="0">
                <a:latin typeface="Verdana" panose="020B0604030504040204" pitchFamily="34" charset="0"/>
                <a:ea typeface="Verdana" panose="020B0604030504040204" pitchFamily="34" charset="0"/>
                <a:cs typeface="Verdana" panose="020B0604030504040204" pitchFamily="34" charset="0"/>
              </a:rPr>
              <a:t>il est recommandé de procéder à des recherches d’antériorités pour identifier les obstacles éventuels à l’enregistrement et à l’exploitation paisible de la marque. </a:t>
            </a:r>
          </a:p>
          <a:p>
            <a:pPr marL="571500" indent="-285750">
              <a:buFont typeface="Wingdings" charset="2"/>
              <a:buChar char="Ø"/>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Toutefois, existence de limites objectives aux recherches :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déposées (droits d’auteur</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a:t>
            </a:r>
          </a:p>
          <a:p>
            <a:pPr marL="1314450" lvl="1">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les antériorités non publiées (dépôts récents). </a:t>
            </a: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   La stratégie : la possible libération de la marque</a:t>
            </a:r>
            <a:endParaRPr lang="fr-FR" b="1" dirty="0">
              <a:solidFill>
                <a:srgbClr val="7F7F7F"/>
              </a:solidFill>
              <a:latin typeface="Trebuchet MS" charset="0"/>
              <a:cs typeface="Comic Sans MS" charset="0"/>
            </a:endParaRP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Accords de coexistence</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Rachat de marques antérieures</a:t>
            </a:r>
          </a:p>
          <a:p>
            <a:pPr marL="1200150" lvl="2" indent="-285750">
              <a:buFont typeface="Arial"/>
              <a:buChar char="•"/>
            </a:pPr>
            <a:r>
              <a:rPr lang="fr-FR" sz="1400" dirty="0">
                <a:latin typeface="Verdana" panose="020B0604030504040204" pitchFamily="34" charset="0"/>
                <a:ea typeface="Verdana" panose="020B0604030504040204" pitchFamily="34" charset="0"/>
                <a:cs typeface="Verdana" panose="020B0604030504040204" pitchFamily="34" charset="0"/>
              </a:rPr>
              <a:t>Action en déchéance</a:t>
            </a:r>
          </a:p>
          <a:p>
            <a:pPr marL="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0013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Appréciation de la disponibilité d’une marque à deux niveaux (</a:t>
            </a:r>
            <a:r>
              <a:rPr lang="fr-FR" sz="1400" i="1" dirty="0">
                <a:latin typeface="Verdana" panose="020B0604030504040204" pitchFamily="34" charset="0"/>
                <a:ea typeface="Verdana" panose="020B0604030504040204" pitchFamily="34" charset="0"/>
                <a:cs typeface="Verdana" panose="020B0604030504040204" pitchFamily="34" charset="0"/>
              </a:rPr>
              <a:t>application du principe de spécialité</a:t>
            </a:r>
            <a:r>
              <a:rPr lang="fr-FR" sz="1400" dirty="0">
                <a:latin typeface="Verdana" panose="020B0604030504040204" pitchFamily="34" charset="0"/>
                <a:ea typeface="Verdana" panose="020B0604030504040204" pitchFamily="34" charset="0"/>
                <a:cs typeface="Verdana" panose="020B0604030504040204" pitchFamily="34" charset="0"/>
              </a:rPr>
              <a:t>) : </a:t>
            </a:r>
          </a:p>
          <a:p>
            <a:pPr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produits / services couverts par le signe : identiques, similaires, complémentaires; </a:t>
            </a:r>
          </a:p>
          <a:p>
            <a:pPr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428750" lvl="2" indent="-285750" algn="just">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Coexistence possible entre les stylos et la crème dessert « Mont blanc », les gâteaux et le papier toilette « LOTUS ». </a:t>
            </a:r>
          </a:p>
          <a:p>
            <a:pPr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Comparaison des signes :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Identiques? </a:t>
            </a:r>
          </a:p>
          <a:p>
            <a:pPr marL="1428750" lvl="2" algn="just">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Similitudes visuelles, phonétiques (SWATCH / ICE WATCH) et/ou intellectuelles (JE T’AIME </a:t>
            </a:r>
            <a:r>
              <a:rPr lang="mr-IN" sz="1400" dirty="0">
                <a:latin typeface="Verdana" panose="020B0604030504040204" pitchFamily="34" charset="0"/>
                <a:ea typeface="Verdana" panose="020B0604030504040204" pitchFamily="34" charset="0"/>
                <a:cs typeface="Verdana" panose="020B0604030504040204" pitchFamily="34" charset="0"/>
              </a:rPr>
              <a:t>–</a:t>
            </a:r>
            <a:r>
              <a:rPr lang="fr-FR" sz="1400" dirty="0">
                <a:latin typeface="Verdana" panose="020B0604030504040204" pitchFamily="34" charset="0"/>
                <a:ea typeface="Verdana" panose="020B0604030504040204" pitchFamily="34" charset="0"/>
                <a:cs typeface="Verdana" panose="020B0604030504040204" pitchFamily="34" charset="0"/>
              </a:rPr>
              <a:t> I LOVE YOU)? </a:t>
            </a: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696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3662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Vérification du sens de la marque dans d’autres pays: attention aux connotations négatives</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KOLEOS </a:t>
            </a:r>
            <a:r>
              <a:rPr lang="fr-FR" sz="1400" dirty="0">
                <a:latin typeface="Verdana" panose="020B0604030504040204" pitchFamily="34" charset="0"/>
                <a:ea typeface="Verdana" panose="020B0604030504040204" pitchFamily="34" charset="0"/>
                <a:cs typeface="Verdana" panose="020B0604030504040204" pitchFamily="34" charset="0"/>
              </a:rPr>
              <a:t>(Renault- Grèce)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r>
              <a:rPr lang="fr-FR" sz="1800" b="1" dirty="0">
                <a:latin typeface="Verdana" panose="020B0604030504040204" pitchFamily="34" charset="0"/>
                <a:ea typeface="Verdana" panose="020B0604030504040204" pitchFamily="34" charset="0"/>
                <a:cs typeface="Verdana" panose="020B0604030504040204" pitchFamily="34" charset="0"/>
              </a:rPr>
              <a:t>MR2 </a:t>
            </a:r>
            <a:r>
              <a:rPr lang="fr-FR" sz="1400" dirty="0">
                <a:latin typeface="Verdana" panose="020B0604030504040204" pitchFamily="34" charset="0"/>
                <a:ea typeface="Verdana" panose="020B0604030504040204" pitchFamily="34" charset="0"/>
                <a:cs typeface="Verdana" panose="020B0604030504040204" pitchFamily="34" charset="0"/>
              </a:rPr>
              <a:t>(Toyota-France)</a:t>
            </a: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1139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484784"/>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1-4 Les conditions de validité d’une marque (suite)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844824"/>
            <a:ext cx="8640960"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400050" indent="-400050">
              <a:buFont typeface="+mj-lt"/>
              <a:buAutoNum type="romanLcPeriod" startAt="3"/>
            </a:pPr>
            <a:r>
              <a:rPr lang="fr-FR" sz="1400" b="1" dirty="0">
                <a:latin typeface="Verdana" panose="020B0604030504040204" pitchFamily="34" charset="0"/>
                <a:ea typeface="Verdana" panose="020B0604030504040204" pitchFamily="34" charset="0"/>
                <a:cs typeface="Verdana" panose="020B0604030504040204" pitchFamily="34" charset="0"/>
              </a:rPr>
              <a:t>La disponibilité du signe (L711-4 CPI)</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charset="2"/>
              <a:buChar char="Ø"/>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a:extLst>
              <a:ext uri="{FF2B5EF4-FFF2-40B4-BE49-F238E27FC236}">
                <a16:creationId xmlns:a16="http://schemas.microsoft.com/office/drawing/2014/main" id="{CE8523EA-0B1F-4BA1-87EC-3DE22F789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140968"/>
            <a:ext cx="3600400" cy="2395903"/>
          </a:xfrm>
          <a:prstGeom prst="rect">
            <a:avLst/>
          </a:prstGeom>
        </p:spPr>
      </p:pic>
    </p:spTree>
    <p:extLst>
      <p:ext uri="{BB962C8B-B14F-4D97-AF65-F5344CB8AC3E}">
        <p14:creationId xmlns:p14="http://schemas.microsoft.com/office/powerpoint/2010/main" val="568942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04060"/>
            <a:ext cx="8640960" cy="4401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Auteur du dépôt </a:t>
            </a:r>
            <a:r>
              <a:rPr lang="fr-FR" sz="1400" dirty="0">
                <a:latin typeface="Verdana" panose="020B0604030504040204" pitchFamily="34" charset="0"/>
                <a:ea typeface="Verdana" panose="020B0604030504040204" pitchFamily="34" charset="0"/>
                <a:cs typeface="Verdana" panose="020B0604030504040204" pitchFamily="34" charset="0"/>
              </a:rPr>
              <a:t>: toute personne physique ou morale de droit public ou de droit privé, peu importe l’activité du déposant. Possibilité pour un étranger de déposer une marque. S’il n’a pas de domicile ou un établissement en France, dépôt par l’intermédiaire d’un mandataire. </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b="1" dirty="0">
                <a:latin typeface="Verdana" panose="020B0604030504040204" pitchFamily="34" charset="0"/>
                <a:ea typeface="Verdana" panose="020B0604030504040204" pitchFamily="34" charset="0"/>
                <a:cs typeface="Verdana" panose="020B0604030504040204" pitchFamily="34" charset="0"/>
              </a:rPr>
              <a:t>Modalités de dépôt :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à l’INPI (dépôt papier, par télécopie ou électronique);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Paiement d’une redevance au moment du dépôt; à défaut, rejet de la demande; </a:t>
            </a:r>
          </a:p>
          <a:p>
            <a:pPr marL="142875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Mentions obligatoires dans le formulaire : identité du déposant, le signe et les produits/services à protéger, les classes de la classification internationale dans lesquelles on dépose la marque. </a:t>
            </a: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28700" lvl="1" indent="0"/>
            <a:r>
              <a:rPr lang="fr-FR" sz="1400" b="1" dirty="0">
                <a:latin typeface="Verdana" panose="020B0604030504040204" pitchFamily="34" charset="0"/>
                <a:ea typeface="Verdana" panose="020B0604030504040204" pitchFamily="34" charset="0"/>
                <a:cs typeface="Verdana" panose="020B0604030504040204" pitchFamily="34" charset="0"/>
              </a:rPr>
              <a:t>Soin à apporter à la rédaction du libellé des produits et services visés. C’est le libellé qui détermine l’étendue de la protection.</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r>
              <a:rPr lang="fr-FR" sz="1400" dirty="0">
                <a:latin typeface="Verdana" panose="020B0604030504040204" pitchFamily="34" charset="0"/>
                <a:ea typeface="Verdana" panose="020B0604030504040204" pitchFamily="34" charset="0"/>
                <a:cs typeface="Verdana" panose="020B0604030504040204" pitchFamily="34" charset="0"/>
              </a:rPr>
              <a:t>Si recevabilité du dépôt, publication de la demande au BOPI dans les 6 semaines du dépôt. 	</a:t>
            </a:r>
          </a:p>
        </p:txBody>
      </p:sp>
      <p:pic>
        <p:nvPicPr>
          <p:cNvPr id="7" name="Image 6"/>
          <p:cNvPicPr>
            <a:picLocks noChangeAspect="1"/>
          </p:cNvPicPr>
          <p:nvPr/>
        </p:nvPicPr>
        <p:blipFill>
          <a:blip r:embed="rId3"/>
          <a:stretch>
            <a:fillRect/>
          </a:stretch>
        </p:blipFill>
        <p:spPr>
          <a:xfrm>
            <a:off x="755576" y="4581128"/>
            <a:ext cx="658948" cy="512219"/>
          </a:xfrm>
          <a:prstGeom prst="rect">
            <a:avLst/>
          </a:prstGeom>
        </p:spPr>
      </p:pic>
    </p:spTree>
    <p:extLst>
      <p:ext uri="{BB962C8B-B14F-4D97-AF65-F5344CB8AC3E}">
        <p14:creationId xmlns:p14="http://schemas.microsoft.com/office/powerpoint/2010/main" val="37851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endParaRPr lang="fr-FR" sz="1400" dirty="0">
              <a:solidFill>
                <a:schemeClr val="bg2">
                  <a:lumMod val="50000"/>
                </a:schemeClr>
              </a:solidFill>
              <a:latin typeface="Verdana"/>
              <a:cs typeface="Verdana"/>
            </a:endParaRP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28" name="Espace réservé du contenu 2"/>
          <p:cNvSpPr txBox="1">
            <a:spLocks/>
          </p:cNvSpPr>
          <p:nvPr/>
        </p:nvSpPr>
        <p:spPr>
          <a:xfrm>
            <a:off x="826781" y="4852847"/>
            <a:ext cx="2736303" cy="432048"/>
          </a:xfrm>
          <a:prstGeom prst="rect">
            <a:avLst/>
          </a:prstGeom>
        </p:spPr>
        <p:txBody>
          <a:bodyPr/>
          <a:lstStyle>
            <a:lvl1pPr marL="342900" indent="-342900" algn="l" rtl="0" eaLnBrk="1" fontAlgn="base" hangingPunct="1">
              <a:spcBef>
                <a:spcPct val="20000"/>
              </a:spcBef>
              <a:spcAft>
                <a:spcPct val="0"/>
              </a:spcAft>
              <a:buChar char="•"/>
              <a:defRPr sz="3200">
                <a:solidFill>
                  <a:schemeClr val="folHlink"/>
                </a:solidFill>
                <a:latin typeface="+mn-lt"/>
                <a:ea typeface="ＭＳ Ｐゴシック" charset="0"/>
                <a:cs typeface="+mn-cs"/>
              </a:defRPr>
            </a:lvl1pPr>
            <a:lvl2pPr marL="742950" indent="-285750" algn="l" rtl="0" eaLnBrk="1" fontAlgn="base" hangingPunct="1">
              <a:spcBef>
                <a:spcPct val="20000"/>
              </a:spcBef>
              <a:spcAft>
                <a:spcPct val="0"/>
              </a:spcAft>
              <a:buChar char="–"/>
              <a:defRPr sz="2800">
                <a:solidFill>
                  <a:schemeClr val="folHlink"/>
                </a:solidFill>
                <a:latin typeface="+mn-lt"/>
                <a:ea typeface="ＭＳ Ｐゴシック" charset="0"/>
              </a:defRPr>
            </a:lvl2pPr>
            <a:lvl3pPr marL="1143000" indent="-228600" algn="l" rtl="0" eaLnBrk="1" fontAlgn="base" hangingPunct="1">
              <a:spcBef>
                <a:spcPct val="20000"/>
              </a:spcBef>
              <a:spcAft>
                <a:spcPct val="0"/>
              </a:spcAft>
              <a:buChar char="•"/>
              <a:defRPr sz="2400">
                <a:solidFill>
                  <a:schemeClr val="folHlink"/>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folHlink"/>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folHlink"/>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folHlink"/>
                </a:solidFill>
                <a:latin typeface="+mn-lt"/>
              </a:defRPr>
            </a:lvl6pPr>
            <a:lvl7pPr marL="2971800" indent="-228600" algn="l" rtl="0" eaLnBrk="1" fontAlgn="base" hangingPunct="1">
              <a:spcBef>
                <a:spcPct val="20000"/>
              </a:spcBef>
              <a:spcAft>
                <a:spcPct val="0"/>
              </a:spcAft>
              <a:buChar char="»"/>
              <a:defRPr sz="2000">
                <a:solidFill>
                  <a:schemeClr val="folHlink"/>
                </a:solidFill>
                <a:latin typeface="+mn-lt"/>
              </a:defRPr>
            </a:lvl7pPr>
            <a:lvl8pPr marL="3429000" indent="-228600" algn="l" rtl="0" eaLnBrk="1" fontAlgn="base" hangingPunct="1">
              <a:spcBef>
                <a:spcPct val="20000"/>
              </a:spcBef>
              <a:spcAft>
                <a:spcPct val="0"/>
              </a:spcAft>
              <a:buChar char="»"/>
              <a:defRPr sz="2000">
                <a:solidFill>
                  <a:schemeClr val="folHlink"/>
                </a:solidFill>
                <a:latin typeface="+mn-lt"/>
              </a:defRPr>
            </a:lvl8pPr>
            <a:lvl9pPr marL="3886200" indent="-228600" algn="l" rtl="0" eaLnBrk="1" fontAlgn="base" hangingPunct="1">
              <a:spcBef>
                <a:spcPct val="20000"/>
              </a:spcBef>
              <a:spcAft>
                <a:spcPct val="0"/>
              </a:spcAft>
              <a:buChar char="»"/>
              <a:defRPr sz="2000">
                <a:solidFill>
                  <a:schemeClr val="folHlink"/>
                </a:solidFill>
                <a:latin typeface="+mn-lt"/>
              </a:defRPr>
            </a:lvl9pPr>
          </a:lstStyle>
          <a:p>
            <a:pPr marL="0" indent="0" algn="ctr">
              <a:buFontTx/>
              <a:buNone/>
            </a:pPr>
            <a:r>
              <a:rPr lang="fr-FR" sz="1600" dirty="0"/>
              <a:t>Opposition (brevet, marque)</a:t>
            </a:r>
          </a:p>
        </p:txBody>
      </p:sp>
      <p:sp>
        <p:nvSpPr>
          <p:cNvPr id="29" name="Titre 1"/>
          <p:cNvSpPr txBox="1">
            <a:spLocks/>
          </p:cNvSpPr>
          <p:nvPr/>
        </p:nvSpPr>
        <p:spPr>
          <a:xfrm>
            <a:off x="914400" y="0"/>
            <a:ext cx="8229600" cy="432048"/>
          </a:xfrm>
          <a:prstGeom prst="rect">
            <a:avLst/>
          </a:prstGeom>
        </p:spPr>
        <p:txBody>
          <a:bodyPr/>
          <a:lstStyle>
            <a:lvl1pPr algn="ctr" rtl="0" eaLnBrk="1" fontAlgn="base" hangingPunct="1">
              <a:spcBef>
                <a:spcPct val="0"/>
              </a:spcBef>
              <a:spcAft>
                <a:spcPct val="0"/>
              </a:spcAft>
              <a:defRPr sz="4400">
                <a:solidFill>
                  <a:schemeClr val="accent2"/>
                </a:solidFill>
                <a:latin typeface="+mj-lt"/>
                <a:ea typeface="ＭＳ Ｐゴシック" charset="0"/>
                <a:cs typeface="+mj-cs"/>
              </a:defRPr>
            </a:lvl1pPr>
            <a:lvl2pPr algn="ctr" rtl="0" eaLnBrk="1" fontAlgn="base" hangingPunct="1">
              <a:spcBef>
                <a:spcPct val="0"/>
              </a:spcBef>
              <a:spcAft>
                <a:spcPct val="0"/>
              </a:spcAft>
              <a:defRPr sz="4400">
                <a:solidFill>
                  <a:schemeClr val="accent2"/>
                </a:solidFill>
                <a:latin typeface="Times"/>
                <a:ea typeface="ＭＳ Ｐゴシック" charset="0"/>
              </a:defRPr>
            </a:lvl2pPr>
            <a:lvl3pPr algn="ctr" rtl="0" eaLnBrk="1" fontAlgn="base" hangingPunct="1">
              <a:spcBef>
                <a:spcPct val="0"/>
              </a:spcBef>
              <a:spcAft>
                <a:spcPct val="0"/>
              </a:spcAft>
              <a:defRPr sz="4400">
                <a:solidFill>
                  <a:schemeClr val="accent2"/>
                </a:solidFill>
                <a:latin typeface="Times"/>
                <a:ea typeface="ＭＳ Ｐゴシック" charset="0"/>
              </a:defRPr>
            </a:lvl3pPr>
            <a:lvl4pPr algn="ctr" rtl="0" eaLnBrk="1" fontAlgn="base" hangingPunct="1">
              <a:spcBef>
                <a:spcPct val="0"/>
              </a:spcBef>
              <a:spcAft>
                <a:spcPct val="0"/>
              </a:spcAft>
              <a:defRPr sz="4400">
                <a:solidFill>
                  <a:schemeClr val="accent2"/>
                </a:solidFill>
                <a:latin typeface="Times"/>
                <a:ea typeface="ＭＳ Ｐゴシック" charset="0"/>
              </a:defRPr>
            </a:lvl4pPr>
            <a:lvl5pPr algn="ctr" rtl="0" eaLnBrk="1" fontAlgn="base" hangingPunct="1">
              <a:spcBef>
                <a:spcPct val="0"/>
              </a:spcBef>
              <a:spcAft>
                <a:spcPct val="0"/>
              </a:spcAft>
              <a:defRPr sz="4400">
                <a:solidFill>
                  <a:schemeClr val="accent2"/>
                </a:solidFill>
                <a:latin typeface="Times"/>
                <a:ea typeface="ＭＳ Ｐゴシック" charset="0"/>
              </a:defRPr>
            </a:lvl5pPr>
            <a:lvl6pPr marL="457200" algn="ctr" rtl="0" eaLnBrk="1" fontAlgn="base" hangingPunct="1">
              <a:spcBef>
                <a:spcPct val="0"/>
              </a:spcBef>
              <a:spcAft>
                <a:spcPct val="0"/>
              </a:spcAft>
              <a:defRPr sz="4400">
                <a:solidFill>
                  <a:schemeClr val="accent2"/>
                </a:solidFill>
                <a:latin typeface="Times"/>
              </a:defRPr>
            </a:lvl6pPr>
            <a:lvl7pPr marL="914400" algn="ctr" rtl="0" eaLnBrk="1" fontAlgn="base" hangingPunct="1">
              <a:spcBef>
                <a:spcPct val="0"/>
              </a:spcBef>
              <a:spcAft>
                <a:spcPct val="0"/>
              </a:spcAft>
              <a:defRPr sz="4400">
                <a:solidFill>
                  <a:schemeClr val="accent2"/>
                </a:solidFill>
                <a:latin typeface="Times"/>
              </a:defRPr>
            </a:lvl7pPr>
            <a:lvl8pPr marL="1371600" algn="ctr" rtl="0" eaLnBrk="1" fontAlgn="base" hangingPunct="1">
              <a:spcBef>
                <a:spcPct val="0"/>
              </a:spcBef>
              <a:spcAft>
                <a:spcPct val="0"/>
              </a:spcAft>
              <a:defRPr sz="4400">
                <a:solidFill>
                  <a:schemeClr val="accent2"/>
                </a:solidFill>
                <a:latin typeface="Times"/>
              </a:defRPr>
            </a:lvl8pPr>
            <a:lvl9pPr marL="1828800" algn="ctr" rtl="0" eaLnBrk="1" fontAlgn="base" hangingPunct="1">
              <a:spcBef>
                <a:spcPct val="0"/>
              </a:spcBef>
              <a:spcAft>
                <a:spcPct val="0"/>
              </a:spcAft>
              <a:defRPr sz="4400">
                <a:solidFill>
                  <a:schemeClr val="accent2"/>
                </a:solidFill>
                <a:latin typeface="Times"/>
              </a:defRPr>
            </a:lvl9pPr>
          </a:lstStyle>
          <a:p>
            <a:r>
              <a:rPr lang="fr-FR" dirty="0"/>
              <a:t> </a:t>
            </a:r>
          </a:p>
        </p:txBody>
      </p:sp>
      <p:sp>
        <p:nvSpPr>
          <p:cNvPr id="30" name="Espace réservé du contenu 2"/>
          <p:cNvSpPr txBox="1">
            <a:spLocks/>
          </p:cNvSpPr>
          <p:nvPr/>
        </p:nvSpPr>
        <p:spPr bwMode="auto">
          <a:xfrm>
            <a:off x="3877023" y="1327828"/>
            <a:ext cx="2361723"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Marques</a:t>
            </a:r>
          </a:p>
        </p:txBody>
      </p:sp>
      <p:sp>
        <p:nvSpPr>
          <p:cNvPr id="31" name="Espace réservé du contenu 2"/>
          <p:cNvSpPr txBox="1">
            <a:spLocks/>
          </p:cNvSpPr>
          <p:nvPr/>
        </p:nvSpPr>
        <p:spPr bwMode="auto">
          <a:xfrm>
            <a:off x="5830752" y="2228177"/>
            <a:ext cx="374441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Données personnelles</a:t>
            </a:r>
          </a:p>
        </p:txBody>
      </p:sp>
      <p:sp>
        <p:nvSpPr>
          <p:cNvPr id="32" name="Espace réservé du contenu 2"/>
          <p:cNvSpPr txBox="1">
            <a:spLocks/>
          </p:cNvSpPr>
          <p:nvPr/>
        </p:nvSpPr>
        <p:spPr bwMode="auto">
          <a:xfrm>
            <a:off x="4477360" y="5539161"/>
            <a:ext cx="243587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Concurrence déloyale</a:t>
            </a:r>
          </a:p>
        </p:txBody>
      </p:sp>
      <p:sp>
        <p:nvSpPr>
          <p:cNvPr id="33" name="Espace réservé du contenu 2"/>
          <p:cNvSpPr txBox="1">
            <a:spLocks/>
          </p:cNvSpPr>
          <p:nvPr/>
        </p:nvSpPr>
        <p:spPr bwMode="auto">
          <a:xfrm>
            <a:off x="1695625" y="1452398"/>
            <a:ext cx="234216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Saisie contrefaçon</a:t>
            </a:r>
          </a:p>
        </p:txBody>
      </p:sp>
      <p:sp>
        <p:nvSpPr>
          <p:cNvPr id="34" name="Espace réservé du contenu 2"/>
          <p:cNvSpPr txBox="1">
            <a:spLocks/>
          </p:cNvSpPr>
          <p:nvPr/>
        </p:nvSpPr>
        <p:spPr bwMode="auto">
          <a:xfrm>
            <a:off x="6150907" y="1479144"/>
            <a:ext cx="2770402"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Inventions de salariés</a:t>
            </a:r>
          </a:p>
        </p:txBody>
      </p:sp>
      <p:sp>
        <p:nvSpPr>
          <p:cNvPr id="35" name="Espace réservé du contenu 2"/>
          <p:cNvSpPr txBox="1">
            <a:spLocks/>
          </p:cNvSpPr>
          <p:nvPr/>
        </p:nvSpPr>
        <p:spPr bwMode="auto">
          <a:xfrm>
            <a:off x="2953725" y="2843958"/>
            <a:ext cx="3744415"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600" dirty="0"/>
              <a:t>Etudes financières (CIR)</a:t>
            </a:r>
          </a:p>
        </p:txBody>
      </p:sp>
      <p:sp>
        <p:nvSpPr>
          <p:cNvPr id="36" name="Espace réservé du contenu 2"/>
          <p:cNvSpPr txBox="1">
            <a:spLocks/>
          </p:cNvSpPr>
          <p:nvPr/>
        </p:nvSpPr>
        <p:spPr bwMode="auto">
          <a:xfrm>
            <a:off x="919427" y="895780"/>
            <a:ext cx="2151074"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Brevets</a:t>
            </a:r>
          </a:p>
        </p:txBody>
      </p:sp>
      <p:sp>
        <p:nvSpPr>
          <p:cNvPr id="37" name="Espace réservé du contenu 2"/>
          <p:cNvSpPr txBox="1">
            <a:spLocks/>
          </p:cNvSpPr>
          <p:nvPr/>
        </p:nvSpPr>
        <p:spPr bwMode="auto">
          <a:xfrm>
            <a:off x="5724128" y="4293096"/>
            <a:ext cx="319718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Dessins et Modèles</a:t>
            </a:r>
          </a:p>
        </p:txBody>
      </p:sp>
      <p:sp>
        <p:nvSpPr>
          <p:cNvPr id="38" name="Espace réservé du contenu 2"/>
          <p:cNvSpPr txBox="1">
            <a:spLocks/>
          </p:cNvSpPr>
          <p:nvPr/>
        </p:nvSpPr>
        <p:spPr bwMode="auto">
          <a:xfrm>
            <a:off x="1311535" y="2744659"/>
            <a:ext cx="158288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Contrats</a:t>
            </a:r>
          </a:p>
        </p:txBody>
      </p:sp>
      <p:sp>
        <p:nvSpPr>
          <p:cNvPr id="39" name="Espace réservé du contenu 2"/>
          <p:cNvSpPr txBox="1">
            <a:spLocks/>
          </p:cNvSpPr>
          <p:nvPr/>
        </p:nvSpPr>
        <p:spPr bwMode="auto">
          <a:xfrm>
            <a:off x="6941324" y="2924944"/>
            <a:ext cx="2017937"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Logiciels</a:t>
            </a:r>
          </a:p>
        </p:txBody>
      </p:sp>
      <p:sp>
        <p:nvSpPr>
          <p:cNvPr id="41" name="Espace réservé du contenu 2"/>
          <p:cNvSpPr txBox="1">
            <a:spLocks/>
          </p:cNvSpPr>
          <p:nvPr/>
        </p:nvSpPr>
        <p:spPr bwMode="auto">
          <a:xfrm>
            <a:off x="1599671" y="4266001"/>
            <a:ext cx="2941659"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Recherche d’antériorités</a:t>
            </a:r>
          </a:p>
        </p:txBody>
      </p:sp>
      <p:sp>
        <p:nvSpPr>
          <p:cNvPr id="42" name="Espace réservé du contenu 2"/>
          <p:cNvSpPr txBox="1">
            <a:spLocks/>
          </p:cNvSpPr>
          <p:nvPr/>
        </p:nvSpPr>
        <p:spPr bwMode="auto">
          <a:xfrm>
            <a:off x="5935581" y="3717032"/>
            <a:ext cx="298572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Indications géographiques</a:t>
            </a:r>
          </a:p>
        </p:txBody>
      </p:sp>
      <p:sp>
        <p:nvSpPr>
          <p:cNvPr id="43" name="Espace réservé du contenu 2"/>
          <p:cNvSpPr txBox="1">
            <a:spLocks/>
          </p:cNvSpPr>
          <p:nvPr/>
        </p:nvSpPr>
        <p:spPr bwMode="auto">
          <a:xfrm>
            <a:off x="3783076" y="4891089"/>
            <a:ext cx="236783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Formation à la PI</a:t>
            </a:r>
          </a:p>
        </p:txBody>
      </p:sp>
      <p:sp>
        <p:nvSpPr>
          <p:cNvPr id="44" name="Espace réservé du contenu 2"/>
          <p:cNvSpPr txBox="1">
            <a:spLocks/>
          </p:cNvSpPr>
          <p:nvPr/>
        </p:nvSpPr>
        <p:spPr bwMode="auto">
          <a:xfrm>
            <a:off x="539552" y="3389266"/>
            <a:ext cx="2910824"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Analyse de brevetabilité</a:t>
            </a:r>
          </a:p>
        </p:txBody>
      </p:sp>
      <p:sp>
        <p:nvSpPr>
          <p:cNvPr id="45" name="Espace réservé du contenu 2"/>
          <p:cNvSpPr txBox="1">
            <a:spLocks/>
          </p:cNvSpPr>
          <p:nvPr/>
        </p:nvSpPr>
        <p:spPr bwMode="auto">
          <a:xfrm>
            <a:off x="574973" y="2100470"/>
            <a:ext cx="2982832"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Veille et surveillance</a:t>
            </a:r>
          </a:p>
        </p:txBody>
      </p:sp>
      <p:sp>
        <p:nvSpPr>
          <p:cNvPr id="46" name="Espace réservé du contenu 2"/>
          <p:cNvSpPr txBox="1">
            <a:spLocks/>
          </p:cNvSpPr>
          <p:nvPr/>
        </p:nvSpPr>
        <p:spPr bwMode="auto">
          <a:xfrm>
            <a:off x="6380411" y="5107113"/>
            <a:ext cx="2707511"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1800" dirty="0">
                <a:solidFill>
                  <a:schemeClr val="tx1">
                    <a:lumMod val="50000"/>
                    <a:lumOff val="50000"/>
                  </a:schemeClr>
                </a:solidFill>
              </a:rPr>
              <a:t>Liberté d’exploitation</a:t>
            </a:r>
          </a:p>
        </p:txBody>
      </p:sp>
      <p:sp>
        <p:nvSpPr>
          <p:cNvPr id="47" name="Espace réservé du contenu 2"/>
          <p:cNvSpPr txBox="1">
            <a:spLocks/>
          </p:cNvSpPr>
          <p:nvPr/>
        </p:nvSpPr>
        <p:spPr bwMode="auto">
          <a:xfrm>
            <a:off x="3416057" y="19229"/>
            <a:ext cx="7050534" cy="692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A70084"/>
              </a:buClr>
              <a:buNone/>
            </a:pPr>
            <a:r>
              <a:rPr lang="fr-FR" sz="2700" dirty="0">
                <a:solidFill>
                  <a:srgbClr val="56C1F4"/>
                </a:solidFill>
                <a:latin typeface="Meiryo" panose="020B0604030504040204" pitchFamily="34" charset="-128"/>
                <a:ea typeface="Meiryo" panose="020B0604030504040204" pitchFamily="34" charset="-128"/>
              </a:rPr>
              <a:t>Domaines d’intervention des CPI</a:t>
            </a:r>
          </a:p>
        </p:txBody>
      </p:sp>
      <p:sp>
        <p:nvSpPr>
          <p:cNvPr id="48" name="Espace réservé du contenu 2"/>
          <p:cNvSpPr txBox="1">
            <a:spLocks/>
          </p:cNvSpPr>
          <p:nvPr/>
        </p:nvSpPr>
        <p:spPr bwMode="auto">
          <a:xfrm>
            <a:off x="595210" y="5574457"/>
            <a:ext cx="3694550" cy="6628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Font typeface="Wingdings" panose="05000000000000000000" pitchFamily="2" charset="2"/>
              <a:buNone/>
            </a:pPr>
            <a:r>
              <a:rPr lang="fr-FR" sz="1800" dirty="0">
                <a:solidFill>
                  <a:schemeClr val="tx1">
                    <a:lumMod val="50000"/>
                    <a:lumOff val="50000"/>
                  </a:schemeClr>
                </a:solidFill>
              </a:rPr>
              <a:t>Stratégie de protection et </a:t>
            </a:r>
          </a:p>
          <a:p>
            <a:pPr marL="0" indent="0" algn="ctr">
              <a:spcBef>
                <a:spcPts val="0"/>
              </a:spcBef>
              <a:buFont typeface="Wingdings" panose="05000000000000000000" pitchFamily="2" charset="2"/>
              <a:buNone/>
            </a:pPr>
            <a:r>
              <a:rPr lang="fr-FR" sz="1800" dirty="0">
                <a:solidFill>
                  <a:schemeClr val="tx1">
                    <a:lumMod val="50000"/>
                    <a:lumOff val="50000"/>
                  </a:schemeClr>
                </a:solidFill>
              </a:rPr>
              <a:t>de valorisation des innovations</a:t>
            </a:r>
          </a:p>
        </p:txBody>
      </p:sp>
      <p:sp>
        <p:nvSpPr>
          <p:cNvPr id="49" name="Espace réservé du contenu 2"/>
          <p:cNvSpPr txBox="1">
            <a:spLocks/>
          </p:cNvSpPr>
          <p:nvPr/>
        </p:nvSpPr>
        <p:spPr bwMode="auto">
          <a:xfrm>
            <a:off x="6588223" y="836712"/>
            <a:ext cx="2499699"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Droit d’auteur</a:t>
            </a:r>
          </a:p>
        </p:txBody>
      </p:sp>
      <p:sp>
        <p:nvSpPr>
          <p:cNvPr id="50" name="Espace réservé du contenu 2"/>
          <p:cNvSpPr txBox="1">
            <a:spLocks/>
          </p:cNvSpPr>
          <p:nvPr/>
        </p:nvSpPr>
        <p:spPr bwMode="auto">
          <a:xfrm>
            <a:off x="3059833" y="2204864"/>
            <a:ext cx="3240360" cy="288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Noms de domaine</a:t>
            </a:r>
          </a:p>
        </p:txBody>
      </p:sp>
      <p:sp>
        <p:nvSpPr>
          <p:cNvPr id="51" name="Espace réservé du contenu 2"/>
          <p:cNvSpPr txBox="1">
            <a:spLocks/>
          </p:cNvSpPr>
          <p:nvPr/>
        </p:nvSpPr>
        <p:spPr bwMode="auto">
          <a:xfrm>
            <a:off x="3495768" y="3638265"/>
            <a:ext cx="2210448" cy="43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Wingdings" panose="05000000000000000000" pitchFamily="2" charset="2"/>
              <a:buChar char="Ø"/>
              <a:defRPr sz="3200" kern="1200">
                <a:solidFill>
                  <a:srgbClr val="A7008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600" kern="1200">
                <a:solidFill>
                  <a:srgbClr val="767A7D"/>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400" i="1" kern="1200">
                <a:solidFill>
                  <a:srgbClr val="767A7D"/>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fr-FR" sz="2600" dirty="0">
                <a:solidFill>
                  <a:schemeClr val="tx1">
                    <a:lumMod val="75000"/>
                    <a:lumOff val="25000"/>
                  </a:schemeClr>
                </a:solidFill>
              </a:rPr>
              <a:t>Savoir-faire</a:t>
            </a:r>
          </a:p>
        </p:txBody>
      </p:sp>
      <p:sp>
        <p:nvSpPr>
          <p:cNvPr id="2" name="ZoneTexte 1"/>
          <p:cNvSpPr txBox="1"/>
          <p:nvPr/>
        </p:nvSpPr>
        <p:spPr>
          <a:xfrm>
            <a:off x="7236296" y="5733256"/>
            <a:ext cx="1584176" cy="461665"/>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051241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685800" indent="-400050">
              <a:buFont typeface="+mj-lt"/>
              <a:buAutoNum type="romanLcPeriod"/>
            </a:pPr>
            <a:r>
              <a:rPr lang="fr-FR" sz="1400" b="1" dirty="0">
                <a:latin typeface="Verdana" panose="020B0604030504040204" pitchFamily="34" charset="0"/>
                <a:ea typeface="Verdana" panose="020B0604030504040204" pitchFamily="34" charset="0"/>
                <a:cs typeface="Verdana" panose="020B0604030504040204" pitchFamily="34" charset="0"/>
              </a:rPr>
              <a:t>Le dépôt de la demande d’enregistrement de marque </a:t>
            </a:r>
          </a:p>
          <a:p>
            <a:pPr marL="102870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5800"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portée du dépôt</a:t>
            </a: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Droit de marque conféré par l’enregistrement et non par l’usage.</a:t>
            </a:r>
          </a:p>
          <a:p>
            <a:pPr marL="285750"/>
            <a:endParaRPr lang="fr-FR" sz="1400" dirty="0">
              <a:latin typeface="Verdana" panose="020B0604030504040204" pitchFamily="34" charset="0"/>
              <a:ea typeface="Verdana" panose="020B0604030504040204" pitchFamily="34" charset="0"/>
              <a:cs typeface="Verdana" panose="020B0604030504040204" pitchFamily="34" charset="0"/>
            </a:endParaRPr>
          </a:p>
          <a:p>
            <a:pPr marL="571500" indent="-285750">
              <a:buFont typeface="Wingdings" charset="2"/>
              <a:buChar char="Ø"/>
            </a:pPr>
            <a:r>
              <a:rPr lang="fr-FR" sz="1400" dirty="0">
                <a:latin typeface="Verdana" panose="020B0604030504040204" pitchFamily="34" charset="0"/>
                <a:ea typeface="Verdana" panose="020B0604030504040204" pitchFamily="34" charset="0"/>
                <a:cs typeface="Verdana" panose="020B0604030504040204" pitchFamily="34" charset="0"/>
              </a:rPr>
              <a:t>Exception : cas notamment du </a:t>
            </a:r>
            <a:r>
              <a:rPr lang="fr-FR" sz="1400" b="1" dirty="0">
                <a:latin typeface="Verdana" panose="020B0604030504040204" pitchFamily="34" charset="0"/>
                <a:ea typeface="Verdana" panose="020B0604030504040204" pitchFamily="34" charset="0"/>
                <a:cs typeface="Verdana" panose="020B0604030504040204" pitchFamily="34" charset="0"/>
              </a:rPr>
              <a:t>dépôt frauduleux</a:t>
            </a:r>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Le titulaire d’une marque d’usage non déposée peut revendiquer la propriété d’une marque déposée par un tiers qui est manifestement motivé par la volonté de retirer un profit illicite du dépôt de la marque et d’empêcher qu’il poursuive l’utilisation de sa marque (L.712-6 CPI).</a:t>
            </a:r>
          </a:p>
          <a:p>
            <a:pPr marL="0" lvl="1" indent="0" algn="just"/>
            <a:endParaRPr lang="fr-FR" sz="1400" dirty="0">
              <a:latin typeface="Verdana" panose="020B0604030504040204" pitchFamily="34" charset="0"/>
              <a:ea typeface="Verdana" panose="020B0604030504040204" pitchFamily="34" charset="0"/>
              <a:cs typeface="Verdana" panose="020B0604030504040204" pitchFamily="34" charset="0"/>
            </a:endParaRPr>
          </a:p>
          <a:p>
            <a:pPr marL="400050" lvl="2" indent="0" algn="just"/>
            <a:r>
              <a:rPr lang="fr-FR" sz="1400" dirty="0">
                <a:latin typeface="Verdana" panose="020B0604030504040204" pitchFamily="34" charset="0"/>
                <a:ea typeface="Verdana" panose="020B0604030504040204" pitchFamily="34" charset="0"/>
                <a:cs typeface="Verdana" panose="020B0604030504040204" pitchFamily="34" charset="0"/>
              </a:rPr>
              <a:t>Ex: un ex-salarié qui dépose une marque d’usage de son ancienne entreprise à son nom; le fait d’un concurrent. </a:t>
            </a: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2134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640960" cy="37548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287550" lvl="1" indent="0"/>
            <a:r>
              <a:rPr lang="fr-FR" sz="1400" b="1" dirty="0">
                <a:latin typeface="Verdana" panose="020B0604030504040204" pitchFamily="34" charset="0"/>
                <a:ea typeface="Verdana" panose="020B0604030504040204" pitchFamily="34" charset="0"/>
                <a:cs typeface="Verdana" panose="020B0604030504040204" pitchFamily="34" charset="0"/>
              </a:rPr>
              <a:t>L’enregistrement produit ses effets à compter de la date de dépôt de la demande.</a:t>
            </a:r>
          </a:p>
          <a:p>
            <a:pPr marL="287550" lvl="1" indent="0"/>
            <a:r>
              <a:rPr lang="fr-FR" sz="1400" dirty="0">
                <a:latin typeface="Verdana" panose="020B0604030504040204" pitchFamily="34" charset="0"/>
                <a:ea typeface="Verdana" panose="020B0604030504040204" pitchFamily="34" charset="0"/>
                <a:cs typeface="Verdana" panose="020B0604030504040204" pitchFamily="34" charset="0"/>
              </a:rPr>
              <a:t>Cependant la demande d’enregistrement de marque </a:t>
            </a:r>
            <a:r>
              <a:rPr lang="fr-FR" sz="1400" b="1" dirty="0">
                <a:latin typeface="Verdana" panose="020B0604030504040204" pitchFamily="34" charset="0"/>
                <a:ea typeface="Verdana" panose="020B0604030504040204" pitchFamily="34" charset="0"/>
                <a:cs typeface="Verdana" panose="020B0604030504040204" pitchFamily="34" charset="0"/>
              </a:rPr>
              <a:t>n’est opposable aux tiers </a:t>
            </a:r>
            <a:r>
              <a:rPr lang="fr-FR" sz="1400" dirty="0">
                <a:latin typeface="Verdana" panose="020B0604030504040204" pitchFamily="34" charset="0"/>
                <a:ea typeface="Verdana" panose="020B0604030504040204" pitchFamily="34" charset="0"/>
                <a:cs typeface="Verdana" panose="020B0604030504040204" pitchFamily="34" charset="0"/>
              </a:rPr>
              <a:t>qu’à </a:t>
            </a:r>
            <a:r>
              <a:rPr lang="fr-FR" sz="1400" b="1" dirty="0">
                <a:latin typeface="Verdana" panose="020B0604030504040204" pitchFamily="34" charset="0"/>
                <a:ea typeface="Verdana" panose="020B0604030504040204" pitchFamily="34" charset="0"/>
                <a:cs typeface="Verdana" panose="020B0604030504040204" pitchFamily="34" charset="0"/>
              </a:rPr>
              <a:t>compter de sa publication </a:t>
            </a:r>
            <a:r>
              <a:rPr lang="fr-FR" sz="1400" dirty="0">
                <a:latin typeface="Verdana" panose="020B0604030504040204" pitchFamily="34" charset="0"/>
                <a:ea typeface="Verdana" panose="020B0604030504040204" pitchFamily="34" charset="0"/>
                <a:cs typeface="Verdana" panose="020B0604030504040204" pitchFamily="34" charset="0"/>
              </a:rPr>
              <a:t>sauf notification préalable à la personne intéressée. </a:t>
            </a:r>
          </a:p>
          <a:p>
            <a:pPr marL="687600" lvl="1" indent="-400050">
              <a:buFont typeface="+mj-lt"/>
              <a:buAutoNum type="romanLcPeriod" startAt="2"/>
            </a:pPr>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L’examen de la demande d’enregistrement :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Par l’INPI : examen de la conformité de la demande aux prescriptions en vigueur et examen de la validité du signe.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b="1" dirty="0">
                <a:latin typeface="Verdana" panose="020B0604030504040204" pitchFamily="34" charset="0"/>
                <a:ea typeface="Verdana" panose="020B0604030504040204" pitchFamily="34" charset="0"/>
                <a:cs typeface="Verdana" panose="020B0604030504040204" pitchFamily="34" charset="0"/>
              </a:rPr>
              <a:t>Pas d’examen de la disponibilité</a:t>
            </a:r>
            <a:r>
              <a:rPr lang="fr-FR" sz="1400" dirty="0">
                <a:latin typeface="Verdana" panose="020B0604030504040204" pitchFamily="34" charset="0"/>
                <a:ea typeface="Verdana" panose="020B0604030504040204" pitchFamily="34" charset="0"/>
                <a:cs typeface="Verdana" panose="020B0604030504040204" pitchFamily="34" charset="0"/>
              </a:rPr>
              <a:t>.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973350" lvl="2" indent="-2857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Si demande irrégulière, notification par l’INPI qui accorde un délai au déposant pour soit régulariser sa demande soit déposer des objections. L’INPI a la possibilité de faire des propositions de régularisation. </a:t>
            </a:r>
          </a:p>
        </p:txBody>
      </p:sp>
    </p:spTree>
    <p:extLst>
      <p:ext uri="{BB962C8B-B14F-4D97-AF65-F5344CB8AC3E}">
        <p14:creationId xmlns:p14="http://schemas.microsoft.com/office/powerpoint/2010/main" val="3319768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341847"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1</a:t>
            </a:r>
            <a:r>
              <a:rPr lang="fr-FR" sz="1900" dirty="0">
                <a:solidFill>
                  <a:srgbClr val="35561D"/>
                </a:solidFill>
                <a:latin typeface="Verdana" charset="0"/>
              </a:rPr>
              <a:t>    </a:t>
            </a:r>
            <a:r>
              <a:rPr lang="fr-FR" sz="1900" b="1" dirty="0">
                <a:solidFill>
                  <a:schemeClr val="bg1"/>
                </a:solidFill>
                <a:latin typeface="Verdana" charset="0"/>
              </a:rPr>
              <a:t>LA MARQUE</a:t>
            </a:r>
            <a:endParaRPr lang="fr-FR" sz="1200" dirty="0">
              <a:solidFill>
                <a:srgbClr val="35561D"/>
              </a:solidFill>
              <a:latin typeface="Verdana" charset="0"/>
            </a:endParaRPr>
          </a:p>
        </p:txBody>
      </p:sp>
      <p:sp>
        <p:nvSpPr>
          <p:cNvPr id="5" name="Text Box 5"/>
          <p:cNvSpPr txBox="1">
            <a:spLocks noChangeArrowheads="1"/>
          </p:cNvSpPr>
          <p:nvPr/>
        </p:nvSpPr>
        <p:spPr bwMode="auto">
          <a:xfrm>
            <a:off x="251520" y="1052736"/>
            <a:ext cx="8494713" cy="271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nSpc>
                <a:spcPct val="80000"/>
              </a:lnSpc>
            </a:pPr>
            <a:r>
              <a:rPr lang="fr-FR" sz="1400" b="1" dirty="0">
                <a:solidFill>
                  <a:srgbClr val="56C1F4"/>
                </a:solidFill>
                <a:latin typeface="Verdana" charset="0"/>
              </a:rPr>
              <a:t>1-5 La procédure d’obtention du droit de marque</a:t>
            </a:r>
            <a:endParaRPr lang="fr-FR" sz="1400" dirty="0">
              <a:solidFill>
                <a:srgbClr val="35561D"/>
              </a:solidFill>
              <a:latin typeface="Verdana" charset="0"/>
            </a:endParaRPr>
          </a:p>
        </p:txBody>
      </p:sp>
      <p:sp>
        <p:nvSpPr>
          <p:cNvPr id="6" name="Text Box 8"/>
          <p:cNvSpPr txBox="1">
            <a:spLocks noChangeArrowheads="1"/>
          </p:cNvSpPr>
          <p:nvPr/>
        </p:nvSpPr>
        <p:spPr bwMode="auto">
          <a:xfrm>
            <a:off x="395536" y="1412776"/>
            <a:ext cx="8496944" cy="46166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marL="285750"/>
            <a:endParaRPr lang="fr-FR" sz="1400" b="1"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mj-lt"/>
              <a:buAutoNum type="romanLcPeriod" startAt="2"/>
            </a:pPr>
            <a:r>
              <a:rPr lang="fr-FR" sz="1400" b="1" dirty="0">
                <a:latin typeface="Verdana" panose="020B0604030504040204" pitchFamily="34" charset="0"/>
                <a:ea typeface="Verdana" panose="020B0604030504040204" pitchFamily="34" charset="0"/>
                <a:cs typeface="Verdana" panose="020B0604030504040204" pitchFamily="34" charset="0"/>
              </a:rPr>
              <a:t>L’enregistrement de la marque</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1" indent="-400050">
              <a:buFont typeface="Wingdings" charset="2"/>
              <a:buChar char="ü"/>
            </a:pPr>
            <a:r>
              <a:rPr lang="fr-FR" sz="1400" dirty="0">
                <a:latin typeface="Verdana" panose="020B0604030504040204" pitchFamily="34" charset="0"/>
                <a:ea typeface="Verdana" panose="020B0604030504040204" pitchFamily="34" charset="0"/>
                <a:cs typeface="Verdana" panose="020B0604030504040204" pitchFamily="34" charset="0"/>
              </a:rPr>
              <a:t>La procédure d’opposition :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Dans les 2 mois suivants la publication de la demande d’enregistrement, </a:t>
            </a: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Procédure ouverte aux personnes suivantes: </a:t>
            </a: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endParaRPr lang="fr-FR" sz="1400" dirty="0">
              <a:latin typeface="Verdana" panose="020B0604030504040204" pitchFamily="34" charset="0"/>
              <a:ea typeface="Verdana" panose="020B0604030504040204" pitchFamily="34" charset="0"/>
              <a:cs typeface="Verdana" panose="020B0604030504040204" pitchFamily="34" charset="0"/>
            </a:endParaRPr>
          </a:p>
          <a:p>
            <a:pPr marL="687600" lvl="2" indent="0"/>
            <a:endParaRPr lang="fr-FR" sz="1400" dirty="0">
              <a:latin typeface="Verdana" panose="020B0604030504040204" pitchFamily="34" charset="0"/>
              <a:ea typeface="Verdana" panose="020B0604030504040204" pitchFamily="34" charset="0"/>
              <a:cs typeface="Verdana" panose="020B0604030504040204" pitchFamily="34" charset="0"/>
            </a:endParaRPr>
          </a:p>
          <a:p>
            <a:pPr marL="1087650" lvl="2" indent="-400050">
              <a:buFont typeface="Wingdings" charset="2"/>
              <a:buChar char="§"/>
            </a:pPr>
            <a:r>
              <a:rPr lang="fr-FR" sz="1400" dirty="0">
                <a:latin typeface="Verdana" panose="020B0604030504040204" pitchFamily="34" charset="0"/>
                <a:ea typeface="Verdana" panose="020B0604030504040204" pitchFamily="34" charset="0"/>
                <a:cs typeface="Verdana" panose="020B0604030504040204" pitchFamily="34" charset="0"/>
              </a:rPr>
              <a:t>Respect du </a:t>
            </a:r>
            <a:r>
              <a:rPr lang="fr-FR" sz="1400" b="1" dirty="0">
                <a:latin typeface="Verdana" panose="020B0604030504040204" pitchFamily="34" charset="0"/>
                <a:ea typeface="Verdana" panose="020B0604030504040204" pitchFamily="34" charset="0"/>
                <a:cs typeface="Verdana" panose="020B0604030504040204" pitchFamily="34" charset="0"/>
              </a:rPr>
              <a:t>principe du contradictoire </a:t>
            </a:r>
            <a:r>
              <a:rPr lang="fr-FR" sz="1400" dirty="0">
                <a:latin typeface="Verdana" panose="020B0604030504040204" pitchFamily="34" charset="0"/>
                <a:ea typeface="Verdana" panose="020B0604030504040204" pitchFamily="34" charset="0"/>
                <a:cs typeface="Verdana" panose="020B0604030504040204" pitchFamily="34" charset="0"/>
              </a:rPr>
              <a:t>: l’opposant présente un mémoire avec ses arguments pour convaincre l’INPI de ne pas enregistrer la demande contestée (comparaison des signes, comparaison des produits et des services, risque de confusion); le déposant a ensuite 2 mois pour y répondre.  </a:t>
            </a:r>
          </a:p>
          <a:p>
            <a:pPr marL="287550" lvl="1" indent="0"/>
            <a:endParaRPr lang="fr-FR" sz="1400" dirty="0">
              <a:latin typeface="Verdana" panose="020B0604030504040204" pitchFamily="34" charset="0"/>
              <a:ea typeface="Verdana" panose="020B0604030504040204" pitchFamily="34" charset="0"/>
              <a:cs typeface="Verdana" panose="020B0604030504040204" pitchFamily="34" charset="0"/>
            </a:endParaRPr>
          </a:p>
        </p:txBody>
      </p:sp>
      <p:pic>
        <p:nvPicPr>
          <p:cNvPr id="7" name="Image 6" descr="Capture d’écran 2017-09-13 à 18.05.35.png"/>
          <p:cNvPicPr>
            <a:picLocks noChangeAspect="1"/>
          </p:cNvPicPr>
          <p:nvPr/>
        </p:nvPicPr>
        <p:blipFill rotWithShape="1">
          <a:blip r:embed="rId3" cstate="email">
            <a:extLst>
              <a:ext uri="{28A0092B-C50C-407E-A947-70E740481C1C}">
                <a14:useLocalDpi xmlns:a14="http://schemas.microsoft.com/office/drawing/2010/main" val="0"/>
              </a:ext>
            </a:extLst>
          </a:blip>
          <a:srcRect l="27904" t="27214" r="7039" b="41748"/>
          <a:stretch/>
        </p:blipFill>
        <p:spPr>
          <a:xfrm>
            <a:off x="1531267" y="2780929"/>
            <a:ext cx="7061286" cy="2016224"/>
          </a:xfrm>
          <a:prstGeom prst="rect">
            <a:avLst/>
          </a:prstGeom>
        </p:spPr>
      </p:pic>
    </p:spTree>
    <p:extLst>
      <p:ext uri="{BB962C8B-B14F-4D97-AF65-F5344CB8AC3E}">
        <p14:creationId xmlns:p14="http://schemas.microsoft.com/office/powerpoint/2010/main" val="12158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609600" y="1556792"/>
            <a:ext cx="85344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r>
              <a:rPr lang="fr-FR" sz="1800" b="1" dirty="0">
                <a:solidFill>
                  <a:srgbClr val="56C1F4"/>
                </a:solidFill>
                <a:latin typeface="Verdana"/>
                <a:cs typeface="Verdana"/>
              </a:rPr>
              <a:t>PLAN</a:t>
            </a:r>
          </a:p>
          <a:p>
            <a:endParaRPr lang="fr-FR" sz="1800" b="1" dirty="0">
              <a:solidFill>
                <a:schemeClr val="bg2">
                  <a:lumMod val="50000"/>
                </a:schemeClr>
              </a:solidFill>
              <a:latin typeface="Verdana"/>
              <a:cs typeface="Verdana"/>
            </a:endParaRPr>
          </a:p>
          <a:p>
            <a:r>
              <a:rPr lang="fr-FR" sz="1800" b="1" dirty="0">
                <a:latin typeface="Verdana"/>
                <a:cs typeface="Verdana"/>
              </a:rPr>
              <a:t>La propriété intellectuelle: introduction</a:t>
            </a:r>
          </a:p>
          <a:p>
            <a:endParaRPr lang="fr-FR" sz="1800" b="1" dirty="0">
              <a:latin typeface="Verdana"/>
              <a:cs typeface="Verdana"/>
            </a:endParaRPr>
          </a:p>
          <a:p>
            <a:r>
              <a:rPr lang="fr-FR" sz="1800" b="1" dirty="0">
                <a:latin typeface="Verdana"/>
                <a:cs typeface="Verdana"/>
              </a:rPr>
              <a:t>1/ Le droit des marques</a:t>
            </a:r>
          </a:p>
          <a:p>
            <a:endParaRPr lang="fr-FR" sz="1800" b="1" dirty="0">
              <a:latin typeface="Verdana"/>
              <a:cs typeface="Verdana"/>
            </a:endParaRPr>
          </a:p>
          <a:p>
            <a:r>
              <a:rPr lang="fr-FR" sz="1800" b="1" dirty="0">
                <a:latin typeface="Verdana"/>
                <a:cs typeface="Verdana"/>
              </a:rPr>
              <a:t>2/ Les identifiants sociaux de l’entreprise</a:t>
            </a:r>
          </a:p>
          <a:p>
            <a:endParaRPr lang="fr-FR" sz="1800" b="1" dirty="0">
              <a:latin typeface="Verdana"/>
              <a:cs typeface="Verdana"/>
            </a:endParaRPr>
          </a:p>
          <a:p>
            <a:r>
              <a:rPr lang="fr-FR" sz="1800" b="1" dirty="0">
                <a:latin typeface="Verdana"/>
                <a:cs typeface="Verdana"/>
              </a:rPr>
              <a:t>3/ Les noms de domaine Internet</a:t>
            </a:r>
          </a:p>
          <a:p>
            <a:endParaRPr lang="fr-FR" sz="1800" b="1" dirty="0">
              <a:latin typeface="Verdana"/>
              <a:cs typeface="Verdana"/>
            </a:endParaRPr>
          </a:p>
          <a:p>
            <a:r>
              <a:rPr lang="fr-FR" sz="1800" b="1" dirty="0">
                <a:latin typeface="Verdana"/>
                <a:cs typeface="Verdana"/>
              </a:rPr>
              <a:t>4/ Les dessins et modèles</a:t>
            </a:r>
          </a:p>
          <a:p>
            <a:endParaRPr lang="fr-FR" sz="1800" b="1" dirty="0">
              <a:latin typeface="Verdana"/>
              <a:cs typeface="Verdana"/>
            </a:endParaRPr>
          </a:p>
          <a:p>
            <a:r>
              <a:rPr lang="fr-FR" sz="1800" b="1" dirty="0">
                <a:latin typeface="Verdana"/>
                <a:cs typeface="Verdana"/>
              </a:rPr>
              <a:t>5/ Les brevets</a:t>
            </a:r>
          </a:p>
          <a:p>
            <a:endParaRPr lang="fr-FR" sz="1400" dirty="0">
              <a:solidFill>
                <a:schemeClr val="bg2">
                  <a:lumMod val="50000"/>
                </a:schemeClr>
              </a:solidFill>
              <a:latin typeface="Verdana"/>
              <a:cs typeface="Verdana"/>
            </a:endParaRPr>
          </a:p>
          <a:p>
            <a:r>
              <a:rPr lang="fr-FR" sz="1800" b="1" dirty="0">
                <a:latin typeface="Verdana"/>
                <a:cs typeface="Verdana"/>
              </a:rPr>
              <a:t>6/ L’exploitation des droits</a:t>
            </a:r>
          </a:p>
          <a:p>
            <a:endParaRPr lang="fr-FR" sz="1400" dirty="0">
              <a:solidFill>
                <a:schemeClr val="bg2">
                  <a:lumMod val="50000"/>
                </a:schemeClr>
              </a:solidFill>
              <a:latin typeface="Verdana"/>
              <a:cs typeface="Verdana"/>
            </a:endParaRPr>
          </a:p>
        </p:txBody>
      </p:sp>
      <p:sp>
        <p:nvSpPr>
          <p:cNvPr id="3078" name="Text Box 6"/>
          <p:cNvSpPr txBox="1">
            <a:spLocks noChangeArrowheads="1"/>
          </p:cNvSpPr>
          <p:nvPr/>
        </p:nvSpPr>
        <p:spPr bwMode="auto">
          <a:xfrm>
            <a:off x="467544" y="260648"/>
            <a:ext cx="7758545" cy="384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lvl="1"/>
            <a:r>
              <a:rPr lang="fr-FR" sz="1900" b="1" dirty="0">
                <a:solidFill>
                  <a:srgbClr val="56C1F4"/>
                </a:solidFill>
                <a:latin typeface="Verdana" charset="0"/>
              </a:rPr>
              <a:t>	</a:t>
            </a:r>
            <a:endParaRPr lang="fr-FR" sz="3600" dirty="0">
              <a:solidFill>
                <a:srgbClr val="35561D"/>
              </a:solidFill>
              <a:latin typeface="Verdana" charset="0"/>
            </a:endParaRPr>
          </a:p>
        </p:txBody>
      </p:sp>
    </p:spTree>
    <p:extLst>
      <p:ext uri="{BB962C8B-B14F-4D97-AF65-F5344CB8AC3E}">
        <p14:creationId xmlns:p14="http://schemas.microsoft.com/office/powerpoint/2010/main" val="31209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140331-AVOXA-CPI-Trame-PWP1-fond.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512" y="0"/>
            <a:ext cx="9214976" cy="6912000"/>
          </a:xfrm>
          <a:prstGeom prst="rect">
            <a:avLst/>
          </a:prstGeom>
        </p:spPr>
      </p:pic>
      <p:sp>
        <p:nvSpPr>
          <p:cNvPr id="3" name="ZoneTexte 2"/>
          <p:cNvSpPr txBox="1"/>
          <p:nvPr/>
        </p:nvSpPr>
        <p:spPr>
          <a:xfrm>
            <a:off x="1331640" y="1556792"/>
            <a:ext cx="6409928" cy="1077218"/>
          </a:xfrm>
          <a:prstGeom prst="rect">
            <a:avLst/>
          </a:prstGeom>
          <a:noFill/>
        </p:spPr>
        <p:txBody>
          <a:bodyPr wrap="none" rtlCol="0">
            <a:spAutoFit/>
          </a:bodyPr>
          <a:lstStyle/>
          <a:p>
            <a:pPr algn="ctr"/>
            <a:r>
              <a:rPr lang="fr-FR" sz="3200" dirty="0">
                <a:solidFill>
                  <a:schemeClr val="bg1"/>
                </a:solidFill>
                <a:latin typeface="Verdana"/>
                <a:cs typeface="Verdana"/>
              </a:rPr>
              <a:t>QU’EST CE QUE LA </a:t>
            </a:r>
          </a:p>
          <a:p>
            <a:pPr algn="ctr"/>
            <a:r>
              <a:rPr lang="fr-FR" sz="3200" dirty="0">
                <a:solidFill>
                  <a:schemeClr val="bg1"/>
                </a:solidFill>
                <a:latin typeface="Verdana"/>
                <a:cs typeface="Verdana"/>
              </a:rPr>
              <a:t>PROPRIETE INTELLECTUELLE?</a:t>
            </a:r>
          </a:p>
        </p:txBody>
      </p:sp>
      <p:cxnSp>
        <p:nvCxnSpPr>
          <p:cNvPr id="6" name="Connecteur droit 5"/>
          <p:cNvCxnSpPr/>
          <p:nvPr/>
        </p:nvCxnSpPr>
        <p:spPr bwMode="auto">
          <a:xfrm>
            <a:off x="2411760" y="1268760"/>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 name="Connecteur droit 8"/>
          <p:cNvCxnSpPr/>
          <p:nvPr/>
        </p:nvCxnSpPr>
        <p:spPr bwMode="auto">
          <a:xfrm>
            <a:off x="2411760" y="2852936"/>
            <a:ext cx="4248472"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348817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3"/>
          <p:cNvSpPr txBox="1">
            <a:spLocks noChangeArrowheads="1"/>
          </p:cNvSpPr>
          <p:nvPr/>
        </p:nvSpPr>
        <p:spPr bwMode="auto">
          <a:xfrm>
            <a:off x="323528" y="908720"/>
            <a:ext cx="4107450"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tabLst>
                <a:tab pos="330200" algn="l"/>
              </a:tabLst>
              <a:defRPr sz="2400">
                <a:solidFill>
                  <a:schemeClr val="tx1"/>
                </a:solidFill>
                <a:latin typeface="Times" charset="0"/>
                <a:ea typeface="ＭＳ Ｐゴシック" charset="0"/>
              </a:defRPr>
            </a:lvl1pPr>
            <a:lvl2pPr marL="742950" indent="-285750">
              <a:tabLst>
                <a:tab pos="330200" algn="l"/>
              </a:tabLst>
              <a:defRPr sz="2400">
                <a:solidFill>
                  <a:schemeClr val="tx1"/>
                </a:solidFill>
                <a:latin typeface="Times" charset="0"/>
                <a:ea typeface="ＭＳ Ｐゴシック" charset="0"/>
              </a:defRPr>
            </a:lvl2pPr>
            <a:lvl3pPr marL="1143000" indent="-228600">
              <a:tabLst>
                <a:tab pos="330200" algn="l"/>
              </a:tabLst>
              <a:defRPr sz="2400">
                <a:solidFill>
                  <a:schemeClr val="tx1"/>
                </a:solidFill>
                <a:latin typeface="Times" charset="0"/>
                <a:ea typeface="ＭＳ Ｐゴシック" charset="0"/>
              </a:defRPr>
            </a:lvl3pPr>
            <a:lvl4pPr marL="1600200" indent="-228600">
              <a:tabLst>
                <a:tab pos="330200" algn="l"/>
              </a:tabLst>
              <a:defRPr sz="2400">
                <a:solidFill>
                  <a:schemeClr val="tx1"/>
                </a:solidFill>
                <a:latin typeface="Times" charset="0"/>
                <a:ea typeface="ＭＳ Ｐゴシック" charset="0"/>
              </a:defRPr>
            </a:lvl4pPr>
            <a:lvl5pPr marL="2057400" indent="-228600">
              <a:tabLst>
                <a:tab pos="330200" algn="l"/>
              </a:tabLst>
              <a:defRPr sz="2400">
                <a:solidFill>
                  <a:schemeClr val="tx1"/>
                </a:solidFill>
                <a:latin typeface="Times" charset="0"/>
                <a:ea typeface="ＭＳ Ｐゴシック" charset="0"/>
              </a:defRPr>
            </a:lvl5pPr>
            <a:lvl6pPr marL="25146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6pPr>
            <a:lvl7pPr marL="29718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7pPr>
            <a:lvl8pPr marL="34290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8pPr>
            <a:lvl9pPr marL="3886200" indent="-228600" eaLnBrk="0" fontAlgn="base" hangingPunct="0">
              <a:spcBef>
                <a:spcPct val="0"/>
              </a:spcBef>
              <a:spcAft>
                <a:spcPct val="0"/>
              </a:spcAft>
              <a:tabLst>
                <a:tab pos="330200" algn="l"/>
              </a:tabLst>
              <a:defRPr sz="2400">
                <a:solidFill>
                  <a:schemeClr val="tx1"/>
                </a:solidFill>
                <a:latin typeface="Times" charset="0"/>
                <a:ea typeface="ＭＳ Ｐゴシック" charset="0"/>
              </a:defRPr>
            </a:lvl9pPr>
          </a:lstStyle>
          <a:p>
            <a:pPr algn="ctr"/>
            <a:endParaRPr lang="fr-FR" sz="2200" b="1" u="sng" dirty="0">
              <a:latin typeface="Verdana"/>
              <a:cs typeface="Verdana"/>
            </a:endParaRPr>
          </a:p>
          <a:p>
            <a:r>
              <a:rPr lang="fr-FR" sz="1800" b="1" dirty="0">
                <a:solidFill>
                  <a:srgbClr val="404040"/>
                </a:solidFill>
                <a:latin typeface="Verdana"/>
                <a:cs typeface="Verdana"/>
              </a:rPr>
              <a:t>QUEL(S) DROIT(S) ?</a:t>
            </a:r>
            <a:endParaRPr lang="tr-TR" sz="1800" b="1" dirty="0">
              <a:solidFill>
                <a:srgbClr val="404040"/>
              </a:solidFill>
              <a:latin typeface="Verdana"/>
              <a:cs typeface="Verdana"/>
            </a:endParaRPr>
          </a:p>
          <a:p>
            <a:endParaRPr lang="fr-FR" sz="3200" b="1" dirty="0">
              <a:solidFill>
                <a:srgbClr val="000000"/>
              </a:solidFill>
              <a:latin typeface="Verdana"/>
              <a:cs typeface="Verdana"/>
            </a:endParaRPr>
          </a:p>
          <a:p>
            <a:endParaRPr lang="fr-FR" sz="3200" b="1" dirty="0">
              <a:solidFill>
                <a:srgbClr val="000000"/>
              </a:solidFill>
              <a:latin typeface="Verdana"/>
              <a:cs typeface="Verdana"/>
            </a:endParaRPr>
          </a:p>
          <a:p>
            <a:endParaRPr lang="fr-FR" sz="2200" b="1" u="sng" dirty="0">
              <a:solidFill>
                <a:srgbClr val="35561D"/>
              </a:solidFill>
              <a:latin typeface="Verdana"/>
              <a:cs typeface="Verdana"/>
            </a:endParaRPr>
          </a:p>
          <a:p>
            <a:endParaRPr lang="fr-FR" sz="2200" b="1" u="sng" dirty="0">
              <a:solidFill>
                <a:srgbClr val="35561D"/>
              </a:solidFill>
              <a:latin typeface="Verdana"/>
              <a:cs typeface="Verdana"/>
            </a:endParaRPr>
          </a:p>
          <a:p>
            <a:endParaRPr lang="fr-FR" sz="1400" dirty="0">
              <a:solidFill>
                <a:srgbClr val="35561D"/>
              </a:solidFill>
              <a:latin typeface="Verdana"/>
              <a:cs typeface="Verdana"/>
            </a:endParaRPr>
          </a:p>
        </p:txBody>
      </p:sp>
      <p:sp>
        <p:nvSpPr>
          <p:cNvPr id="3078"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a:cs typeface="Verdana"/>
              </a:rPr>
              <a:t>	</a:t>
            </a:r>
            <a:endParaRPr lang="fr-FR" sz="3600" dirty="0">
              <a:solidFill>
                <a:srgbClr val="35561D"/>
              </a:solidFill>
              <a:latin typeface="Verdana"/>
              <a:cs typeface="Verdana"/>
            </a:endParaRPr>
          </a:p>
        </p:txBody>
      </p:sp>
      <p:sp>
        <p:nvSpPr>
          <p:cNvPr id="5" name="Rectangle à coins arrondis 4"/>
          <p:cNvSpPr>
            <a:spLocks noChangeArrowheads="1"/>
          </p:cNvSpPr>
          <p:nvPr/>
        </p:nvSpPr>
        <p:spPr bwMode="auto">
          <a:xfrm>
            <a:off x="2771775" y="2205038"/>
            <a:ext cx="3384550" cy="792162"/>
          </a:xfrm>
          <a:prstGeom prst="roundRect">
            <a:avLst>
              <a:gd name="adj" fmla="val 16667"/>
            </a:avLst>
          </a:prstGeom>
          <a:solidFill>
            <a:schemeClr val="accent5">
              <a:lumMod val="75000"/>
            </a:schemeClr>
          </a:solidFill>
          <a:ln w="9525">
            <a:solidFill>
              <a:srgbClr val="B6DCDF"/>
            </a:solidFill>
            <a:round/>
            <a:headEnd/>
            <a:tailEnd/>
          </a:ln>
          <a:effectLst>
            <a:outerShdw blurRad="63500" dist="23000" dir="5400000" rotWithShape="0">
              <a:srgbClr val="000000">
                <a:alpha val="34998"/>
              </a:srgbClr>
            </a:outerShdw>
          </a:effectLst>
        </p:spPr>
        <p:txBody>
          <a:bodyPr anchor="ctr"/>
          <a:lstStyle/>
          <a:p>
            <a:pPr algn="ctr">
              <a:defRPr/>
            </a:pPr>
            <a:r>
              <a:rPr lang="fr-FR" sz="1800" b="1" dirty="0">
                <a:solidFill>
                  <a:srgbClr val="161645"/>
                </a:solidFill>
                <a:latin typeface="Verdana"/>
                <a:cs typeface="Verdana"/>
              </a:rPr>
              <a:t>Propriété Intellectuelle</a:t>
            </a:r>
          </a:p>
        </p:txBody>
      </p:sp>
      <p:cxnSp>
        <p:nvCxnSpPr>
          <p:cNvPr id="6" name="Forme 17"/>
          <p:cNvCxnSpPr>
            <a:cxnSpLocks noChangeShapeType="1"/>
          </p:cNvCxnSpPr>
          <p:nvPr/>
        </p:nvCxnSpPr>
        <p:spPr bwMode="auto">
          <a:xfrm rot="16200000" flipH="1">
            <a:off x="4518025" y="2943225"/>
            <a:ext cx="792163" cy="900113"/>
          </a:xfrm>
          <a:prstGeom prst="bentConnector2">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7" name="Forme 15"/>
          <p:cNvCxnSpPr>
            <a:cxnSpLocks noChangeShapeType="1"/>
          </p:cNvCxnSpPr>
          <p:nvPr/>
        </p:nvCxnSpPr>
        <p:spPr bwMode="auto">
          <a:xfrm rot="5400000">
            <a:off x="3582193" y="2907507"/>
            <a:ext cx="792163" cy="971550"/>
          </a:xfrm>
          <a:prstGeom prst="bentConnector2">
            <a:avLst/>
          </a:prstGeom>
          <a:noFill/>
          <a:ln w="38100">
            <a:solidFill>
              <a:schemeClr val="accent6"/>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sp>
        <p:nvSpPr>
          <p:cNvPr id="8" name="Rectangle à coins arrondis 7"/>
          <p:cNvSpPr/>
          <p:nvPr/>
        </p:nvSpPr>
        <p:spPr>
          <a:xfrm>
            <a:off x="900113" y="3212976"/>
            <a:ext cx="2519759" cy="863724"/>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Littéraire et artistique</a:t>
            </a:r>
          </a:p>
        </p:txBody>
      </p:sp>
      <p:sp>
        <p:nvSpPr>
          <p:cNvPr id="9" name="Rectangle à coins arrondis 8"/>
          <p:cNvSpPr/>
          <p:nvPr/>
        </p:nvSpPr>
        <p:spPr>
          <a:xfrm>
            <a:off x="5364088" y="3429000"/>
            <a:ext cx="2881312" cy="576262"/>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fr-FR" sz="1800" b="1" dirty="0">
                <a:solidFill>
                  <a:srgbClr val="224B50"/>
                </a:solidFill>
                <a:latin typeface="Verdana"/>
                <a:ea typeface="ＭＳ Ｐゴシック" charset="0"/>
                <a:cs typeface="Verdana"/>
              </a:rPr>
              <a:t>Propriété Industrielle</a:t>
            </a:r>
          </a:p>
        </p:txBody>
      </p:sp>
      <p:cxnSp>
        <p:nvCxnSpPr>
          <p:cNvPr id="11" name="Connecteur en angle 10"/>
          <p:cNvCxnSpPr>
            <a:cxnSpLocks noChangeShapeType="1"/>
          </p:cNvCxnSpPr>
          <p:nvPr/>
        </p:nvCxnSpPr>
        <p:spPr bwMode="auto">
          <a:xfrm rot="16200000" flipH="1">
            <a:off x="2411412" y="3860801"/>
            <a:ext cx="576263" cy="1008062"/>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2" name="Connecteur en angle 11"/>
          <p:cNvCxnSpPr>
            <a:cxnSpLocks noChangeShapeType="1"/>
          </p:cNvCxnSpPr>
          <p:nvPr/>
        </p:nvCxnSpPr>
        <p:spPr bwMode="auto">
          <a:xfrm rot="5400000">
            <a:off x="1439069" y="3896519"/>
            <a:ext cx="576263" cy="936625"/>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3" name="Connecteur en angle 12"/>
          <p:cNvCxnSpPr>
            <a:cxnSpLocks noChangeShapeType="1"/>
          </p:cNvCxnSpPr>
          <p:nvPr/>
        </p:nvCxnSpPr>
        <p:spPr bwMode="auto">
          <a:xfrm rot="5400000">
            <a:off x="5706268" y="3555207"/>
            <a:ext cx="576263" cy="1619250"/>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4" name="Connecteur en angle 13"/>
          <p:cNvCxnSpPr>
            <a:cxnSpLocks noChangeShapeType="1"/>
          </p:cNvCxnSpPr>
          <p:nvPr/>
        </p:nvCxnSpPr>
        <p:spPr bwMode="auto">
          <a:xfrm rot="16200000" flipH="1">
            <a:off x="7289800" y="3590925"/>
            <a:ext cx="576263" cy="1547813"/>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cxnSp>
        <p:nvCxnSpPr>
          <p:cNvPr id="15" name="Connecteur en angle 14"/>
          <p:cNvCxnSpPr>
            <a:cxnSpLocks noChangeShapeType="1"/>
            <a:stCxn id="9" idx="2"/>
          </p:cNvCxnSpPr>
          <p:nvPr/>
        </p:nvCxnSpPr>
        <p:spPr bwMode="auto">
          <a:xfrm rot="5400000">
            <a:off x="6480535" y="4328753"/>
            <a:ext cx="647701" cy="719"/>
          </a:xfrm>
          <a:prstGeom prst="bentConnector3">
            <a:avLst>
              <a:gd name="adj1" fmla="val 50000"/>
            </a:avLst>
          </a:prstGeom>
          <a:noFill/>
          <a:ln w="38100">
            <a:solidFill>
              <a:schemeClr val="accent2"/>
            </a:solidFill>
            <a:miter lim="800000"/>
            <a:headEnd/>
            <a:tailEnd type="arrow" w="med" len="me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sp>
        <p:nvSpPr>
          <p:cNvPr id="16" name="Rectangle à coins arrondis 15"/>
          <p:cNvSpPr/>
          <p:nvPr/>
        </p:nvSpPr>
        <p:spPr>
          <a:xfrm>
            <a:off x="539750" y="4652963"/>
            <a:ext cx="1439863"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Droit d’auteur</a:t>
            </a:r>
          </a:p>
        </p:txBody>
      </p:sp>
      <p:sp>
        <p:nvSpPr>
          <p:cNvPr id="17" name="Rectangle à coins arrondis 16"/>
          <p:cNvSpPr/>
          <p:nvPr/>
        </p:nvSpPr>
        <p:spPr>
          <a:xfrm>
            <a:off x="2484438" y="4652963"/>
            <a:ext cx="1439862"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Droits voisins</a:t>
            </a:r>
          </a:p>
        </p:txBody>
      </p:sp>
      <p:sp>
        <p:nvSpPr>
          <p:cNvPr id="18" name="Rectangle à coins arrondis 17"/>
          <p:cNvSpPr/>
          <p:nvPr/>
        </p:nvSpPr>
        <p:spPr>
          <a:xfrm>
            <a:off x="4500563" y="4652963"/>
            <a:ext cx="1366837"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brevets</a:t>
            </a:r>
          </a:p>
        </p:txBody>
      </p:sp>
      <p:sp>
        <p:nvSpPr>
          <p:cNvPr id="19" name="Rectangle à coins arrondis 18"/>
          <p:cNvSpPr/>
          <p:nvPr/>
        </p:nvSpPr>
        <p:spPr>
          <a:xfrm>
            <a:off x="6156325" y="4652963"/>
            <a:ext cx="1295400"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chemeClr val="accent5">
                    <a:lumMod val="25000"/>
                  </a:schemeClr>
                </a:solidFill>
                <a:latin typeface="Verdana"/>
                <a:cs typeface="Verdana"/>
              </a:rPr>
              <a:t>Droit des marques</a:t>
            </a:r>
          </a:p>
        </p:txBody>
      </p:sp>
      <p:sp>
        <p:nvSpPr>
          <p:cNvPr id="20" name="Rectangle à coins arrondis 19"/>
          <p:cNvSpPr/>
          <p:nvPr/>
        </p:nvSpPr>
        <p:spPr>
          <a:xfrm>
            <a:off x="7667625" y="4652963"/>
            <a:ext cx="1368425" cy="504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400" dirty="0">
                <a:solidFill>
                  <a:srgbClr val="224B50"/>
                </a:solidFill>
                <a:latin typeface="Verdana"/>
                <a:ea typeface="ＭＳ Ｐゴシック" charset="0"/>
                <a:cs typeface="Verdana"/>
              </a:rPr>
              <a:t>Dessins et modèles</a:t>
            </a:r>
          </a:p>
        </p:txBody>
      </p:sp>
      <p:sp>
        <p:nvSpPr>
          <p:cNvPr id="21" name="Double flèche horizontale 20"/>
          <p:cNvSpPr>
            <a:spLocks noChangeArrowheads="1"/>
          </p:cNvSpPr>
          <p:nvPr/>
        </p:nvSpPr>
        <p:spPr bwMode="auto">
          <a:xfrm>
            <a:off x="250825" y="5300663"/>
            <a:ext cx="3960813" cy="720725"/>
          </a:xfrm>
          <a:prstGeom prst="leftRightArrow">
            <a:avLst>
              <a:gd name="adj1" fmla="val 50000"/>
              <a:gd name="adj2" fmla="val 49995"/>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r>
              <a:rPr lang="fr-FR" sz="1200" dirty="0">
                <a:solidFill>
                  <a:srgbClr val="000000"/>
                </a:solidFill>
                <a:latin typeface="Verdana"/>
                <a:cs typeface="Verdana"/>
              </a:rPr>
              <a:t>Protection automatique n’étant soumise à aucune formalité</a:t>
            </a:r>
          </a:p>
        </p:txBody>
      </p:sp>
      <p:sp>
        <p:nvSpPr>
          <p:cNvPr id="22" name="Double flèche horizontale 21"/>
          <p:cNvSpPr>
            <a:spLocks noChangeArrowheads="1"/>
          </p:cNvSpPr>
          <p:nvPr/>
        </p:nvSpPr>
        <p:spPr bwMode="auto">
          <a:xfrm>
            <a:off x="4356100" y="5300663"/>
            <a:ext cx="4537075" cy="720725"/>
          </a:xfrm>
          <a:prstGeom prst="leftRightArrow">
            <a:avLst>
              <a:gd name="adj1" fmla="val 50000"/>
              <a:gd name="adj2" fmla="val 50012"/>
            </a:avLst>
          </a:prstGeom>
          <a:gradFill rotWithShape="1">
            <a:gsLst>
              <a:gs pos="0">
                <a:srgbClr val="ACACE1"/>
              </a:gs>
              <a:gs pos="35001">
                <a:srgbClr val="C5C5E9"/>
              </a:gs>
              <a:gs pos="100000">
                <a:srgbClr val="E9E9F7"/>
              </a:gs>
            </a:gsLst>
            <a:lin ang="16200000" scaled="1"/>
          </a:gradFill>
          <a:ln w="9525">
            <a:solidFill>
              <a:srgbClr val="292989"/>
            </a:solidFill>
            <a:miter lim="800000"/>
            <a:headEnd/>
            <a:tailEnd/>
          </a:ln>
          <a:effectLst>
            <a:outerShdw blurRad="63500" dist="20000" dir="5400000" rotWithShape="0">
              <a:srgbClr val="000000">
                <a:alpha val="37999"/>
              </a:srgbClr>
            </a:outerShdw>
          </a:effectLst>
        </p:spPr>
        <p:txBody>
          <a:bodyPr anchor="ctr"/>
          <a:lstStyle/>
          <a:p>
            <a:pPr algn="ctr">
              <a:defRPr/>
            </a:pPr>
            <a:r>
              <a:rPr lang="fr-FR" sz="1200" dirty="0">
                <a:solidFill>
                  <a:srgbClr val="000000"/>
                </a:solidFill>
                <a:latin typeface="Verdana"/>
                <a:cs typeface="Verdana"/>
              </a:rPr>
              <a:t>Protection soumise à dépôt</a:t>
            </a:r>
          </a:p>
        </p:txBody>
      </p:sp>
    </p:spTree>
    <p:extLst>
      <p:ext uri="{BB962C8B-B14F-4D97-AF65-F5344CB8AC3E}">
        <p14:creationId xmlns:p14="http://schemas.microsoft.com/office/powerpoint/2010/main" val="301537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268760"/>
            <a:ext cx="8229600" cy="3412976"/>
          </a:xfrm>
        </p:spPr>
        <p:txBody>
          <a:bodyPr/>
          <a:lstStyle/>
          <a:p>
            <a:pPr marL="0" indent="0">
              <a:buNone/>
            </a:pPr>
            <a:endParaRPr lang="fr-FR" sz="1200" dirty="0">
              <a:solidFill>
                <a:schemeClr val="bg2">
                  <a:lumMod val="50000"/>
                </a:schemeClr>
              </a:solidFill>
              <a:latin typeface="Verdana"/>
              <a:cs typeface="Verdana"/>
            </a:endParaRPr>
          </a:p>
          <a:p>
            <a:pPr marL="0" indent="0" algn="just">
              <a:buNone/>
            </a:pPr>
            <a:endParaRPr lang="fr-FR" sz="1200" dirty="0">
              <a:solidFill>
                <a:schemeClr val="bg2">
                  <a:lumMod val="50000"/>
                </a:schemeClr>
              </a:solidFill>
              <a:latin typeface="Verdana"/>
              <a:cs typeface="Verdana"/>
            </a:endParaRPr>
          </a:p>
          <a:p>
            <a:pPr marL="0" indent="0">
              <a:buNone/>
            </a:pPr>
            <a:r>
              <a:rPr lang="fr-FR" sz="1600" b="1" i="1" dirty="0">
                <a:solidFill>
                  <a:srgbClr val="56C1F4"/>
                </a:solidFill>
                <a:latin typeface="Verdana"/>
                <a:cs typeface="Verdana"/>
              </a:rPr>
              <a:t>Comment acquiert-on la propriété ?</a:t>
            </a:r>
          </a:p>
        </p:txBody>
      </p:sp>
      <p:sp>
        <p:nvSpPr>
          <p:cNvPr id="4" name="Text Box 6"/>
          <p:cNvSpPr txBox="1">
            <a:spLocks noChangeArrowheads="1"/>
          </p:cNvSpPr>
          <p:nvPr/>
        </p:nvSpPr>
        <p:spPr bwMode="auto">
          <a:xfrm>
            <a:off x="107504" y="116632"/>
            <a:ext cx="7758545" cy="877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defRPr>
            </a:lvl1pPr>
            <a:lvl2pPr marL="19050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fr-FR" sz="3200" b="1" dirty="0">
                <a:solidFill>
                  <a:srgbClr val="000000"/>
                </a:solidFill>
                <a:latin typeface="Verdana"/>
                <a:cs typeface="Verdana"/>
              </a:rPr>
              <a:t>		</a:t>
            </a:r>
            <a:r>
              <a:rPr lang="fr-FR" sz="2000" b="1" dirty="0">
                <a:solidFill>
                  <a:srgbClr val="56C1F4"/>
                </a:solidFill>
                <a:latin typeface="Verdana"/>
                <a:cs typeface="Verdana"/>
              </a:rPr>
              <a:t>Qu’est-ce que la propriété intellectuelle ?</a:t>
            </a:r>
          </a:p>
          <a:p>
            <a:pPr lvl="1"/>
            <a:r>
              <a:rPr lang="fr-FR" sz="1900" b="1" dirty="0">
                <a:solidFill>
                  <a:srgbClr val="56C1F4"/>
                </a:solidFill>
                <a:latin typeface="Verdana" charset="0"/>
              </a:rPr>
              <a:t>	</a:t>
            </a:r>
            <a:endParaRPr lang="fr-FR" sz="3600" dirty="0">
              <a:solidFill>
                <a:srgbClr val="35561D"/>
              </a:solidFill>
              <a:latin typeface="Verdana" charset="0"/>
            </a:endParaRPr>
          </a:p>
        </p:txBody>
      </p:sp>
      <p:sp>
        <p:nvSpPr>
          <p:cNvPr id="5" name="Rectangle à coins arrondis 4"/>
          <p:cNvSpPr/>
          <p:nvPr/>
        </p:nvSpPr>
        <p:spPr bwMode="auto">
          <a:xfrm>
            <a:off x="539552" y="2276872"/>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6" name="Rectangle à coins arrondis 5"/>
          <p:cNvSpPr/>
          <p:nvPr/>
        </p:nvSpPr>
        <p:spPr bwMode="auto">
          <a:xfrm>
            <a:off x="539552" y="3429000"/>
            <a:ext cx="1728192" cy="792088"/>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8" name="ZoneTexte 7"/>
          <p:cNvSpPr txBox="1"/>
          <p:nvPr/>
        </p:nvSpPr>
        <p:spPr>
          <a:xfrm>
            <a:off x="2411760" y="2204864"/>
            <a:ext cx="6408712" cy="1015663"/>
          </a:xfrm>
          <a:prstGeom prst="rect">
            <a:avLst/>
          </a:prstGeom>
          <a:noFill/>
        </p:spPr>
        <p:txBody>
          <a:bodyPr wrap="square" rtlCol="0">
            <a:spAutoFit/>
          </a:bodyPr>
          <a:lstStyle/>
          <a:p>
            <a:pPr algn="just"/>
            <a:r>
              <a:rPr lang="fr-FR" sz="1200" dirty="0">
                <a:solidFill>
                  <a:schemeClr val="bg2">
                    <a:lumMod val="50000"/>
                  </a:schemeClr>
                </a:solidFill>
                <a:latin typeface="Verdana"/>
                <a:cs typeface="Verdana"/>
              </a:rPr>
              <a:t>L.111-1 CPI : « l’auteur d’une œuvre de l’esprit jouit sur cette œuvre </a:t>
            </a:r>
            <a:r>
              <a:rPr lang="fr-FR" sz="1200" b="1" u="sng" dirty="0">
                <a:solidFill>
                  <a:schemeClr val="bg2">
                    <a:lumMod val="50000"/>
                  </a:schemeClr>
                </a:solidFill>
                <a:latin typeface="Verdana"/>
                <a:cs typeface="Verdana"/>
              </a:rPr>
              <a:t>du seul fait de sa création </a:t>
            </a:r>
            <a:r>
              <a:rPr lang="fr-FR" sz="1200" dirty="0">
                <a:solidFill>
                  <a:schemeClr val="bg2">
                    <a:lumMod val="50000"/>
                  </a:schemeClr>
                </a:solidFill>
                <a:latin typeface="Verdana"/>
                <a:cs typeface="Verdana"/>
              </a:rPr>
              <a:t>d’un droit de propriété incorporel exclusifs et opposables à tous ». </a:t>
            </a:r>
            <a:br>
              <a:rPr lang="fr-FR" sz="1200" dirty="0">
                <a:solidFill>
                  <a:schemeClr val="bg2">
                    <a:lumMod val="50000"/>
                  </a:schemeClr>
                </a:solidFill>
                <a:latin typeface="Verdana"/>
                <a:cs typeface="Verdana"/>
              </a:rPr>
            </a:br>
            <a:r>
              <a:rPr lang="fr-FR" sz="1200" dirty="0">
                <a:solidFill>
                  <a:schemeClr val="bg2">
                    <a:lumMod val="50000"/>
                  </a:schemeClr>
                </a:solidFill>
                <a:latin typeface="Verdana"/>
                <a:cs typeface="Verdana"/>
              </a:rPr>
              <a:t>La naissance du droit est la conséquence de </a:t>
            </a:r>
            <a:r>
              <a:rPr lang="fr-FR" sz="1200" b="1" dirty="0">
                <a:solidFill>
                  <a:schemeClr val="bg2">
                    <a:lumMod val="50000"/>
                  </a:schemeClr>
                </a:solidFill>
                <a:latin typeface="Verdana"/>
                <a:cs typeface="Verdana"/>
              </a:rPr>
              <a:t>la formulation de la pensée sur un support</a:t>
            </a:r>
            <a:r>
              <a:rPr lang="fr-FR" sz="1200" dirty="0">
                <a:solidFill>
                  <a:schemeClr val="bg2">
                    <a:lumMod val="50000"/>
                  </a:schemeClr>
                </a:solidFill>
                <a:latin typeface="Verdana"/>
                <a:cs typeface="Verdana"/>
              </a:rPr>
              <a:t>.</a:t>
            </a:r>
          </a:p>
        </p:txBody>
      </p:sp>
      <p:sp>
        <p:nvSpPr>
          <p:cNvPr id="9" name="ZoneTexte 8"/>
          <p:cNvSpPr txBox="1"/>
          <p:nvPr/>
        </p:nvSpPr>
        <p:spPr>
          <a:xfrm>
            <a:off x="2411760" y="3645024"/>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Dépôt d’une demande </a:t>
            </a:r>
            <a:r>
              <a:rPr lang="fr-FR" sz="1200" dirty="0">
                <a:solidFill>
                  <a:schemeClr val="bg2">
                    <a:lumMod val="50000"/>
                  </a:schemeClr>
                </a:solidFill>
                <a:latin typeface="Verdana"/>
                <a:cs typeface="Verdana"/>
              </a:rPr>
              <a:t>devant l’office pertinent (INPI, EUIPO, OEB…)</a:t>
            </a:r>
            <a:r>
              <a:rPr lang="fr-FR" sz="1200" dirty="0">
                <a:solidFill>
                  <a:schemeClr val="bg2">
                    <a:lumMod val="50000"/>
                  </a:schemeClr>
                </a:solidFill>
                <a:latin typeface="Calibri"/>
                <a:cs typeface="Calibri"/>
              </a:rPr>
              <a:t>.</a:t>
            </a:r>
          </a:p>
          <a:p>
            <a:pPr algn="just"/>
            <a:endParaRPr lang="fr-FR" sz="1200" dirty="0">
              <a:solidFill>
                <a:schemeClr val="bg2">
                  <a:lumMod val="50000"/>
                </a:schemeClr>
              </a:solidFill>
              <a:latin typeface="Calibri"/>
              <a:cs typeface="Calibri"/>
            </a:endParaRPr>
          </a:p>
        </p:txBody>
      </p:sp>
      <p:sp>
        <p:nvSpPr>
          <p:cNvPr id="10" name="ZoneTexte 9"/>
          <p:cNvSpPr txBox="1"/>
          <p:nvPr/>
        </p:nvSpPr>
        <p:spPr>
          <a:xfrm>
            <a:off x="539552" y="2420888"/>
            <a:ext cx="1728192" cy="307777"/>
          </a:xfrm>
          <a:prstGeom prst="rect">
            <a:avLst/>
          </a:prstGeom>
          <a:noFill/>
        </p:spPr>
        <p:txBody>
          <a:bodyPr wrap="square" rtlCol="0">
            <a:spAutoFit/>
          </a:bodyPr>
          <a:lstStyle/>
          <a:p>
            <a:pPr algn="ctr"/>
            <a:r>
              <a:rPr lang="fr-FR" sz="1400" b="1" dirty="0">
                <a:latin typeface="Verdana"/>
                <a:cs typeface="Verdana"/>
              </a:rPr>
              <a:t>Droit d’auteur</a:t>
            </a:r>
          </a:p>
        </p:txBody>
      </p:sp>
      <p:sp>
        <p:nvSpPr>
          <p:cNvPr id="11" name="ZoneTexte 10"/>
          <p:cNvSpPr txBox="1"/>
          <p:nvPr/>
        </p:nvSpPr>
        <p:spPr>
          <a:xfrm>
            <a:off x="539552" y="3573016"/>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Brevets, marques</a:t>
            </a:r>
          </a:p>
        </p:txBody>
      </p:sp>
      <p:sp>
        <p:nvSpPr>
          <p:cNvPr id="13" name="Rectangle à coins arrondis 12"/>
          <p:cNvSpPr/>
          <p:nvPr/>
        </p:nvSpPr>
        <p:spPr bwMode="auto">
          <a:xfrm>
            <a:off x="539552" y="4509120"/>
            <a:ext cx="1728192" cy="72008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a:endParaRPr>
          </a:p>
        </p:txBody>
      </p:sp>
      <p:sp>
        <p:nvSpPr>
          <p:cNvPr id="14" name="ZoneTexte 13"/>
          <p:cNvSpPr txBox="1"/>
          <p:nvPr/>
        </p:nvSpPr>
        <p:spPr>
          <a:xfrm>
            <a:off x="539552" y="4581128"/>
            <a:ext cx="1728192" cy="523220"/>
          </a:xfrm>
          <a:prstGeom prst="rect">
            <a:avLst/>
          </a:prstGeom>
          <a:noFill/>
        </p:spPr>
        <p:txBody>
          <a:bodyPr wrap="square" rtlCol="0">
            <a:spAutoFit/>
          </a:bodyPr>
          <a:lstStyle/>
          <a:p>
            <a:pPr algn="ctr"/>
            <a:r>
              <a:rPr lang="fr-FR" sz="1400" b="1" dirty="0">
                <a:solidFill>
                  <a:srgbClr val="000000"/>
                </a:solidFill>
                <a:latin typeface="Verdana"/>
                <a:cs typeface="Verdana"/>
              </a:rPr>
              <a:t>Dessins et modèles</a:t>
            </a:r>
          </a:p>
        </p:txBody>
      </p:sp>
      <p:sp>
        <p:nvSpPr>
          <p:cNvPr id="15" name="ZoneTexte 14"/>
          <p:cNvSpPr txBox="1"/>
          <p:nvPr/>
        </p:nvSpPr>
        <p:spPr>
          <a:xfrm>
            <a:off x="2339752" y="4581128"/>
            <a:ext cx="6408712" cy="461665"/>
          </a:xfrm>
          <a:prstGeom prst="rect">
            <a:avLst/>
          </a:prstGeom>
          <a:noFill/>
        </p:spPr>
        <p:txBody>
          <a:bodyPr wrap="square" rtlCol="0">
            <a:spAutoFit/>
          </a:bodyPr>
          <a:lstStyle/>
          <a:p>
            <a:pPr algn="just"/>
            <a:r>
              <a:rPr lang="fr-FR" sz="1200" b="1" dirty="0">
                <a:solidFill>
                  <a:schemeClr val="bg2">
                    <a:lumMod val="50000"/>
                  </a:schemeClr>
                </a:solidFill>
                <a:latin typeface="Verdana"/>
                <a:cs typeface="Verdana"/>
              </a:rPr>
              <a:t>Double protection</a:t>
            </a:r>
            <a:r>
              <a:rPr lang="fr-FR" sz="1200" dirty="0">
                <a:solidFill>
                  <a:schemeClr val="bg2">
                    <a:lumMod val="50000"/>
                  </a:schemeClr>
                </a:solidFill>
                <a:latin typeface="Verdana"/>
                <a:cs typeface="Verdana"/>
              </a:rPr>
              <a:t>: avec ou sans dépôt d’une demande de protection. </a:t>
            </a:r>
          </a:p>
          <a:p>
            <a:pPr algn="just"/>
            <a:endParaRPr lang="fr-FR" sz="1200" dirty="0">
              <a:solidFill>
                <a:schemeClr val="bg2">
                  <a:lumMod val="50000"/>
                </a:schemeClr>
              </a:solidFill>
              <a:latin typeface="Calibri"/>
              <a:cs typeface="Calibri"/>
            </a:endParaRPr>
          </a:p>
        </p:txBody>
      </p:sp>
    </p:spTree>
    <p:extLst>
      <p:ext uri="{BB962C8B-B14F-4D97-AF65-F5344CB8AC3E}">
        <p14:creationId xmlns:p14="http://schemas.microsoft.com/office/powerpoint/2010/main" val="1329077118"/>
      </p:ext>
    </p:extLst>
  </p:cSld>
  <p:clrMapOvr>
    <a:masterClrMapping/>
  </p:clrMapOvr>
</p:sld>
</file>

<file path=ppt/theme/theme1.xml><?xml version="1.0" encoding="utf-8"?>
<a:theme xmlns:a="http://schemas.openxmlformats.org/drawingml/2006/main" name="AVOXA-Trame">
  <a:themeElements>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VOXA">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a:defRPr>
        </a:defPPr>
      </a:lstStyle>
    </a:lnDef>
  </a:objectDefaults>
  <a:extraClrSchemeLst>
    <a:extraClrScheme>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OX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OX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OX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OX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OX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OX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OX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OX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OX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OX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OX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VOX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AVOXA-Trame.POT</Template>
  <TotalTime>3227</TotalTime>
  <Words>3252</Words>
  <Application>Microsoft Office PowerPoint</Application>
  <PresentationFormat>Affichage à l'écran (4:3)</PresentationFormat>
  <Paragraphs>723</Paragraphs>
  <Slides>52</Slides>
  <Notes>39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52</vt:i4>
      </vt:variant>
    </vt:vector>
  </HeadingPairs>
  <TitlesOfParts>
    <vt:vector size="62" baseType="lpstr">
      <vt:lpstr>Meiryo</vt:lpstr>
      <vt:lpstr>ＭＳ Ｐゴシック</vt:lpstr>
      <vt:lpstr>Arial</vt:lpstr>
      <vt:lpstr>Calibri</vt:lpstr>
      <vt:lpstr>Comic Sans MS</vt:lpstr>
      <vt:lpstr>Times</vt:lpstr>
      <vt:lpstr>Trebuchet MS</vt:lpstr>
      <vt:lpstr>Verdana</vt:lpstr>
      <vt:lpstr>Wingdings</vt:lpstr>
      <vt:lpstr>AVOXA-Trame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AVOXA IP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Benoit Lebreton</dc:creator>
  <cp:keywords/>
  <dc:description/>
  <cp:lastModifiedBy>Léo</cp:lastModifiedBy>
  <cp:revision>644</cp:revision>
  <cp:lastPrinted>2018-01-12T14:24:11Z</cp:lastPrinted>
  <dcterms:created xsi:type="dcterms:W3CDTF">2007-03-09T07:37:49Z</dcterms:created>
  <dcterms:modified xsi:type="dcterms:W3CDTF">2018-01-15T00:37:19Z</dcterms:modified>
  <cp:category/>
</cp:coreProperties>
</file>