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</p:sldMasterIdLst>
  <p:notesMasterIdLst>
    <p:notesMasterId r:id="rId26"/>
  </p:notesMasterIdLst>
  <p:sldIdLst>
    <p:sldId id="295" r:id="rId3"/>
    <p:sldId id="257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300" r:id="rId12"/>
    <p:sldId id="305" r:id="rId13"/>
    <p:sldId id="306" r:id="rId14"/>
    <p:sldId id="307" r:id="rId15"/>
    <p:sldId id="267" r:id="rId16"/>
    <p:sldId id="308" r:id="rId17"/>
    <p:sldId id="266" r:id="rId18"/>
    <p:sldId id="268" r:id="rId19"/>
    <p:sldId id="269" r:id="rId20"/>
    <p:sldId id="270" r:id="rId21"/>
    <p:sldId id="271" r:id="rId22"/>
    <p:sldId id="303" r:id="rId23"/>
    <p:sldId id="304" r:id="rId24"/>
    <p:sldId id="294" r:id="rId25"/>
  </p:sldIdLst>
  <p:sldSz cx="18286413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6BD4076-16B8-424B-A5FA-C7EA150DE194}">
  <a:tblStyle styleId="{F6BD4076-16B8-424B-A5FA-C7EA150DE194}" styleName="Table_0">
    <a:wholeTbl>
      <a:tcTxStyle b="off" i="off">
        <a:font>
          <a:latin typeface="Aleo-Light"/>
          <a:ea typeface="Aleo-Light"/>
          <a:cs typeface="Aleo-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AF6"/>
          </a:solidFill>
        </a:fill>
      </a:tcStyle>
    </a:wholeTbl>
    <a:band1H>
      <a:tcTxStyle/>
      <a:tcStyle>
        <a:tcBdr/>
        <a:fill>
          <a:solidFill>
            <a:srgbClr val="CAD2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54A39E-3F92-4FAF-83A2-0918B56BD9A0}" styleName="Table_1">
    <a:wholeTbl>
      <a:tcTxStyle b="off" i="off">
        <a:font>
          <a:latin typeface="Aleo-Light"/>
          <a:ea typeface="Aleo-Light"/>
          <a:cs typeface="Aleo-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FF6"/>
          </a:solidFill>
        </a:fill>
      </a:tcStyle>
    </a:wholeTbl>
    <a:band1H>
      <a:tcTxStyle/>
      <a:tcStyle>
        <a:tcBdr/>
        <a:fill>
          <a:solidFill>
            <a:srgbClr val="CADD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9B30F-A4E7-4691-879A-7316872D1E83}" styleName="Table_2">
    <a:wholeTbl>
      <a:tcTxStyle b="off" i="off">
        <a:font>
          <a:latin typeface="Aleo-Light"/>
          <a:ea typeface="Aleo-Light"/>
          <a:cs typeface="Aleo-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tcBdr/>
        <a:fill>
          <a:solidFill>
            <a:srgbClr val="CADD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leo-Light"/>
          <a:ea typeface="Aleo-Light"/>
          <a:cs typeface="Aleo-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917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85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720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14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11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295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69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5038750" y="3813742"/>
            <a:ext cx="12313368" cy="13297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875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5038750" y="4936096"/>
            <a:ext cx="10153128" cy="5674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 rot="-3600000">
            <a:off x="-5375643" y="4058014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rot="-36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-3600000">
            <a:off x="-8106139" y="4043991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 rot="-3600000">
            <a:off x="-9066134" y="39243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 rot="-3600000">
            <a:off x="10532918" y="597521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 rot="-3600000">
            <a:off x="9530075" y="580840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rot="-3600000">
            <a:off x="8570080" y="5688760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rot="-3600000">
            <a:off x="-22244906" y="40767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rot="-3600000">
            <a:off x="-20596954" y="3917992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254774" y="8095828"/>
            <a:ext cx="9289032" cy="18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2" name="Shape 252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1259901" y="2683618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3"/>
          </p:nvPr>
        </p:nvSpPr>
        <p:spPr>
          <a:xfrm>
            <a:off x="3670301" y="5184075"/>
            <a:ext cx="6764774" cy="72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4"/>
          </p:nvPr>
        </p:nvSpPr>
        <p:spPr>
          <a:xfrm>
            <a:off x="1255920" y="3466626"/>
            <a:ext cx="10050393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5"/>
          </p:nvPr>
        </p:nvSpPr>
        <p:spPr>
          <a:xfrm>
            <a:off x="3669785" y="5935588"/>
            <a:ext cx="10045691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6"/>
          </p:nvPr>
        </p:nvSpPr>
        <p:spPr>
          <a:xfrm>
            <a:off x="5758830" y="7704356"/>
            <a:ext cx="6764774" cy="7216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7"/>
          </p:nvPr>
        </p:nvSpPr>
        <p:spPr>
          <a:xfrm>
            <a:off x="5758017" y="8455869"/>
            <a:ext cx="10045691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 Image - 1 Column -Horizontal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255937" y="7807796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1251956" y="8527876"/>
            <a:ext cx="15265697" cy="10171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subTitle" idx="3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3212555" y="3508945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1654374" y="3081264"/>
            <a:ext cx="1435564" cy="1435564"/>
          </a:xfrm>
          <a:prstGeom prst="ellipse">
            <a:avLst/>
          </a:prstGeom>
          <a:solidFill>
            <a:srgbClr val="004C9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2"/>
          </p:nvPr>
        </p:nvSpPr>
        <p:spPr>
          <a:xfrm>
            <a:off x="3212553" y="3073080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004C9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4C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3"/>
          </p:nvPr>
        </p:nvSpPr>
        <p:spPr>
          <a:xfrm>
            <a:off x="3212555" y="5588993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1654374" y="5161312"/>
            <a:ext cx="1435564" cy="1435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4"/>
          </p:nvPr>
        </p:nvSpPr>
        <p:spPr>
          <a:xfrm>
            <a:off x="3212553" y="5153128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Shape 414"/>
          <p:cNvSpPr txBox="1">
            <a:spLocks noGrp="1"/>
          </p:cNvSpPr>
          <p:nvPr>
            <p:ph type="body" idx="5"/>
          </p:nvPr>
        </p:nvSpPr>
        <p:spPr>
          <a:xfrm>
            <a:off x="3212555" y="7685409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1654374" y="7257728"/>
            <a:ext cx="1435564" cy="1435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6"/>
          </p:nvPr>
        </p:nvSpPr>
        <p:spPr>
          <a:xfrm>
            <a:off x="3212553" y="7249544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7"/>
          </p:nvPr>
        </p:nvSpPr>
        <p:spPr>
          <a:xfrm>
            <a:off x="10989419" y="3508945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9431238" y="3081264"/>
            <a:ext cx="1435564" cy="1435564"/>
          </a:xfrm>
          <a:prstGeom prst="ellipse">
            <a:avLst/>
          </a:prstGeom>
          <a:solidFill>
            <a:srgbClr val="47D0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8"/>
          </p:nvPr>
        </p:nvSpPr>
        <p:spPr>
          <a:xfrm>
            <a:off x="10989417" y="3073080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47D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7D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9"/>
          </p:nvPr>
        </p:nvSpPr>
        <p:spPr>
          <a:xfrm>
            <a:off x="10989419" y="5588993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9431238" y="5161312"/>
            <a:ext cx="1435564" cy="1435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3"/>
          </p:nvPr>
        </p:nvSpPr>
        <p:spPr>
          <a:xfrm>
            <a:off x="10989417" y="5153128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14"/>
          </p:nvPr>
        </p:nvSpPr>
        <p:spPr>
          <a:xfrm>
            <a:off x="10989419" y="7685409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9431238" y="7257728"/>
            <a:ext cx="1435564" cy="14355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5"/>
          </p:nvPr>
        </p:nvSpPr>
        <p:spPr>
          <a:xfrm>
            <a:off x="10989417" y="7249544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accent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subTitle" idx="16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- No Imag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1" name="Shape 431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s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4" name="Shape 444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2"/>
          </p:nvPr>
        </p:nvSpPr>
        <p:spPr>
          <a:xfrm>
            <a:off x="1370321" y="2920332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3"/>
          </p:nvPr>
        </p:nvSpPr>
        <p:spPr>
          <a:xfrm>
            <a:off x="2590478" y="3559324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4"/>
          </p:nvPr>
        </p:nvSpPr>
        <p:spPr>
          <a:xfrm>
            <a:off x="1370321" y="5905330"/>
            <a:ext cx="6764774" cy="72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5"/>
          </p:nvPr>
        </p:nvSpPr>
        <p:spPr>
          <a:xfrm>
            <a:off x="2590478" y="6544322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6"/>
          </p:nvPr>
        </p:nvSpPr>
        <p:spPr>
          <a:xfrm>
            <a:off x="1366340" y="4135388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7"/>
          </p:nvPr>
        </p:nvSpPr>
        <p:spPr>
          <a:xfrm>
            <a:off x="1366341" y="7159725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Image - 2 Colum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1078310" y="6511652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2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body" idx="3"/>
          </p:nvPr>
        </p:nvSpPr>
        <p:spPr>
          <a:xfrm>
            <a:off x="1078310" y="7375748"/>
            <a:ext cx="6814885" cy="2016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4"/>
          </p:nvPr>
        </p:nvSpPr>
        <p:spPr>
          <a:xfrm>
            <a:off x="8694399" y="6511652"/>
            <a:ext cx="6764774" cy="7216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body" idx="5"/>
          </p:nvPr>
        </p:nvSpPr>
        <p:spPr>
          <a:xfrm>
            <a:off x="8694399" y="7375748"/>
            <a:ext cx="6768751" cy="2016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No Image - 1 Column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255937" y="7168804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body" idx="2"/>
          </p:nvPr>
        </p:nvSpPr>
        <p:spPr>
          <a:xfrm>
            <a:off x="2476094" y="7807796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3"/>
          </p:nvPr>
        </p:nvSpPr>
        <p:spPr>
          <a:xfrm>
            <a:off x="1251956" y="8383861"/>
            <a:ext cx="15265697" cy="11612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5038750" y="3813742"/>
            <a:ext cx="12313368" cy="13297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875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5038750" y="4936096"/>
            <a:ext cx="10153128" cy="5674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 rot="-3600000">
            <a:off x="-5375643" y="4058014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rot="-36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-3600000">
            <a:off x="-8106139" y="4043991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 rot="-3600000">
            <a:off x="-9066134" y="39243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 rot="-3600000">
            <a:off x="10532918" y="597521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 rot="-3600000">
            <a:off x="9530075" y="580840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 rot="-3600000">
            <a:off x="8570080" y="5688760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 rot="-3600000">
            <a:off x="-22244906" y="40767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rot="-3600000">
            <a:off x="-20596954" y="3917992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254774" y="8095828"/>
            <a:ext cx="9289032" cy="18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655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0678" y="411959"/>
            <a:ext cx="13681520" cy="987125"/>
          </a:xfr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 rot="18000000">
            <a:off x="-1298811" y="-6545747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 userDrawn="1"/>
        </p:nvSpPr>
        <p:spPr>
          <a:xfrm rot="180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 rot="18000000">
            <a:off x="-3280136" y="-718424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 rot="18000000">
            <a:off x="-5327463" y="-499888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 rot="18000000">
            <a:off x="1343689" y="602791"/>
            <a:ext cx="3037075" cy="547688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390678" y="1225122"/>
            <a:ext cx="13681520" cy="534002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i="0" baseline="0">
                <a:solidFill>
                  <a:schemeClr val="tx1">
                    <a:tint val="75000"/>
                  </a:schemeClr>
                </a:solidFill>
                <a:latin typeface="Aleo-LightItalic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541024" y="1831132"/>
            <a:ext cx="13531174" cy="144016"/>
          </a:xfrm>
          <a:prstGeom prst="rect">
            <a:avLst/>
          </a:prstGeom>
          <a:blipFill dpi="0" rotWithShape="1">
            <a:blip r:embed="rId2"/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 userDrawn="1"/>
        </p:nvSpPr>
        <p:spPr>
          <a:xfrm rot="180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11799353" y="3040893"/>
            <a:ext cx="1838401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 rot="18000000">
            <a:off x="9794217" y="5236255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 rot="18000000">
            <a:off x="14917674" y="7343482"/>
            <a:ext cx="5790697" cy="5476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leo-LightItalic" pitchFamily="34" charset="0"/>
              </a:defRPr>
            </a:lvl1pPr>
          </a:lstStyle>
          <a:p>
            <a:r>
              <a:rPr lang="en-US"/>
              <a:t>The Power of PowerPoint</a:t>
            </a:r>
            <a:endParaRPr lang="en-US" dirty="0"/>
          </a:p>
        </p:txBody>
      </p:sp>
      <p:sp>
        <p:nvSpPr>
          <p:cNvPr id="8" name="図プレースホルダー 7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06302" y="306478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 rot="21288877">
            <a:off x="448802" y="6347140"/>
            <a:ext cx="4354395" cy="607972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18" name="図プレースホルダー 7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182766" y="4361276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 rot="21288877">
            <a:off x="4625266" y="7643630"/>
            <a:ext cx="4354395" cy="607972"/>
          </a:xfrm>
          <a:gradFill flip="none" rotWithShape="1">
            <a:gsLst>
              <a:gs pos="0">
                <a:schemeClr val="accent2">
                  <a:alpha val="0"/>
                </a:schemeClr>
              </a:gs>
              <a:gs pos="50000">
                <a:schemeClr val="accent2"/>
              </a:gs>
              <a:gs pos="100000">
                <a:schemeClr val="accent2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4" name="図プレースホルダー 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359230" y="2617184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 rot="21288877">
            <a:off x="8801730" y="5899538"/>
            <a:ext cx="4354395" cy="607972"/>
          </a:xfrm>
          <a:gradFill flip="none" rotWithShape="1">
            <a:gsLst>
              <a:gs pos="0">
                <a:schemeClr val="accent3">
                  <a:alpha val="0"/>
                </a:schemeClr>
              </a:gs>
              <a:gs pos="50000">
                <a:schemeClr val="accent3"/>
              </a:gs>
              <a:gs pos="100000">
                <a:schemeClr val="accent3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28" name="図プレースホルダー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535694" y="3477508"/>
            <a:ext cx="3374388" cy="3374388"/>
          </a:xfrm>
          <a:ln w="28575">
            <a:noFill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 rot="21288877">
            <a:off x="12978194" y="6759862"/>
            <a:ext cx="4354395" cy="607972"/>
          </a:xfrm>
          <a:gradFill flip="none" rotWithShape="1">
            <a:gsLst>
              <a:gs pos="0">
                <a:schemeClr val="accent4">
                  <a:alpha val="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  <a:lin ang="0" scaled="0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 baseline="0">
                <a:solidFill>
                  <a:schemeClr val="bg1">
                    <a:lumMod val="85000"/>
                  </a:schemeClr>
                </a:solidFill>
                <a:latin typeface="Aleo-BoldItalic" pitchFamily="34" charset="0"/>
              </a:defRPr>
            </a:lvl1pPr>
          </a:lstStyle>
          <a:p>
            <a:pPr lvl="0"/>
            <a:r>
              <a:rPr lang="en-US" dirty="0"/>
              <a:t>Caption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34294" y="7303740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5038752" y="8599884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4" y="687169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63687" y="7591772"/>
            <a:ext cx="3456384" cy="1440160"/>
          </a:xfrm>
        </p:spPr>
        <p:txBody>
          <a:bodyPr anchor="t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5435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5614814" y="1615108"/>
            <a:ext cx="10147990" cy="44261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3750"/>
              </a:lnSpc>
              <a:spcBef>
                <a:spcPts val="0"/>
              </a:spcBef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5758830" y="6439644"/>
            <a:ext cx="10153128" cy="15841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3333"/>
              </a:lnSpc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rot="-3600000">
            <a:off x="-5375643" y="4058014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 rot="-3600000">
            <a:off x="-7103297" y="424200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3600000">
            <a:off x="-8106139" y="4043991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 rot="-3600000">
            <a:off x="-9066134" y="39243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 rot="-3600000">
            <a:off x="10532918" y="5975219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 rot="-3600000">
            <a:off x="9530075" y="580840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3600000">
            <a:off x="8570080" y="5688760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rot="-3600000">
            <a:off x="-22244906" y="4076747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rot="-3600000">
            <a:off x="-20596954" y="3917992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5614814" y="6079604"/>
            <a:ext cx="10153128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-1" y="0"/>
            <a:ext cx="18286413" cy="787980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-3600000">
            <a:off x="-3234737" y="2104724"/>
            <a:ext cx="9008864" cy="395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 rot="-3600000">
            <a:off x="-3233714" y="445225"/>
            <a:ext cx="6764774" cy="2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 rot="-3600000">
            <a:off x="-4437443" y="794291"/>
            <a:ext cx="10144009" cy="1267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5"/>
          </p:nvPr>
        </p:nvSpPr>
        <p:spPr>
          <a:xfrm rot="-3600000">
            <a:off x="-3886610" y="76831"/>
            <a:ext cx="6764774" cy="588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6"/>
          </p:nvPr>
        </p:nvSpPr>
        <p:spPr>
          <a:xfrm>
            <a:off x="2158430" y="8095828"/>
            <a:ext cx="13969553" cy="18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7"/>
          </p:nvPr>
        </p:nvSpPr>
        <p:spPr>
          <a:xfrm rot="-3600000">
            <a:off x="14767262" y="9809580"/>
            <a:ext cx="9008864" cy="395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8"/>
          </p:nvPr>
        </p:nvSpPr>
        <p:spPr>
          <a:xfrm rot="-3600000">
            <a:off x="14768286" y="8150081"/>
            <a:ext cx="6764774" cy="2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9"/>
          </p:nvPr>
        </p:nvSpPr>
        <p:spPr>
          <a:xfrm rot="-3600000">
            <a:off x="13564556" y="8499147"/>
            <a:ext cx="10144009" cy="1267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3"/>
          </p:nvPr>
        </p:nvSpPr>
        <p:spPr>
          <a:xfrm rot="-3600000">
            <a:off x="14115390" y="7781687"/>
            <a:ext cx="6764774" cy="588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- Horizontal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3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590478" y="6007596"/>
            <a:ext cx="12599218" cy="1080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2599842" y="7041252"/>
            <a:ext cx="12592036" cy="2782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- Horizont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1006302" y="3631332"/>
            <a:ext cx="16427188" cy="1080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88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3"/>
          </p:nvPr>
        </p:nvSpPr>
        <p:spPr>
          <a:xfrm>
            <a:off x="1015666" y="4664988"/>
            <a:ext cx="16417824" cy="2782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Conten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- Vertica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1356978" y="2551212"/>
            <a:ext cx="5265948" cy="6243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88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6694934" y="4304948"/>
            <a:ext cx="10738556" cy="2782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Image - 1 Colum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idx="2"/>
          </p:nvPr>
        </p:nvSpPr>
        <p:spPr>
          <a:xfrm>
            <a:off x="2014538" y="2766889"/>
            <a:ext cx="5760516" cy="5760516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A5A5A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8011092" y="2765632"/>
            <a:ext cx="8476929" cy="7216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7991078" y="3631332"/>
            <a:ext cx="8496943" cy="53285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 rot="-311123">
            <a:off x="2253290" y="8210533"/>
            <a:ext cx="5760000" cy="766544"/>
          </a:xfrm>
          <a:prstGeom prst="rect">
            <a:avLst/>
          </a:prstGeom>
          <a:gradFill>
            <a:gsLst>
              <a:gs pos="0">
                <a:srgbClr val="0066CC">
                  <a:alpha val="0"/>
                </a:srgb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>
            <a:outerShdw blurRad="76200" sy="23000" kx="-1200000" ky="-1200000" algn="bl" rotWithShape="0">
              <a:srgbClr val="000000">
                <a:alpha val="20000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 rot="-3600000">
            <a:off x="-1298811" y="-6545747"/>
            <a:ext cx="18384013" cy="468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 rot="-3600000">
            <a:off x="-2788563" y="-6668984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 rot="-3600000">
            <a:off x="-3280136" y="-7184243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 rot="-3600000">
            <a:off x="-5327463" y="-4998888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7142"/>
              </a:lnSpc>
              <a:spcBef>
                <a:spcPts val="560"/>
              </a:spcBef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spcBef>
                <a:spcPts val="480"/>
              </a:spcBef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spcBef>
                <a:spcPts val="720"/>
              </a:spcBef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41024" y="1831132"/>
            <a:ext cx="13531174" cy="144016"/>
          </a:xfrm>
          <a:prstGeom prst="rect">
            <a:avLst/>
          </a:prstGeom>
          <a:blipFill rotWithShape="1">
            <a:blip r:embed="rId2">
              <a:alphaModFix/>
            </a:blip>
            <a:tile tx="0" ty="0" sx="50000" sy="50000" flip="none" algn="tl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 rot="-3600000">
            <a:off x="12505102" y="3526945"/>
            <a:ext cx="18362960" cy="1403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 rot="-3600000">
            <a:off x="11799354" y="3040892"/>
            <a:ext cx="18384013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 rot="-3600000">
            <a:off x="9794216" y="5236255"/>
            <a:ext cx="18339404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1370321" y="2920332"/>
            <a:ext cx="6764774" cy="721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3"/>
          </p:nvPr>
        </p:nvSpPr>
        <p:spPr>
          <a:xfrm>
            <a:off x="2590478" y="3559324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4"/>
          </p:nvPr>
        </p:nvSpPr>
        <p:spPr>
          <a:xfrm>
            <a:off x="1370321" y="5905330"/>
            <a:ext cx="6764774" cy="72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640"/>
              </a:spcBef>
              <a:buClr>
                <a:srgbClr val="D8D8D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5"/>
          </p:nvPr>
        </p:nvSpPr>
        <p:spPr>
          <a:xfrm>
            <a:off x="2590478" y="6544322"/>
            <a:ext cx="9937104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buClr>
                <a:srgbClr val="D8D8D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6"/>
          </p:nvPr>
        </p:nvSpPr>
        <p:spPr>
          <a:xfrm>
            <a:off x="1366340" y="4135388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7"/>
          </p:nvPr>
        </p:nvSpPr>
        <p:spPr>
          <a:xfrm>
            <a:off x="1366341" y="7159725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tile tx="0" ty="0" sx="50000" sy="86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14321" y="267943"/>
            <a:ext cx="16457771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914321" y="1615108"/>
            <a:ext cx="16457771" cy="77768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>
            <a:alphaModFix/>
          </a:blip>
          <a:tile tx="0" ty="0" sx="50000" sy="86000" flip="none" algn="tl"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914321" y="267943"/>
            <a:ext cx="16457771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321" y="1615108"/>
            <a:ext cx="16457771" cy="77768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8000" marR="0" lvl="1" indent="-2076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000" marR="0" lvl="2" indent="-207599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57317" marR="0" lvl="3" indent="-255788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673692" marR="0" lvl="4" indent="-255787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490070" marR="0" lvl="5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306446" marR="0" lvl="6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122822" marR="0" lvl="7" indent="-179587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939199" marR="0" lvl="8" indent="-179588" algn="l" rtl="0"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6247858" y="9534527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21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l" rtl="0">
              <a:spcBef>
                <a:spcPts val="0"/>
              </a:spcBef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13105263" y="9534527"/>
            <a:ext cx="4266830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21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2100" b="0" i="0" u="none" strike="noStrike" cap="none">
              <a:solidFill>
                <a:srgbClr val="9090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2" r:id="rId5"/>
    <p:sldLayoutId id="2147483665" r:id="rId6"/>
    <p:sldLayoutId id="2147483668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ctrTitle"/>
          </p:nvPr>
        </p:nvSpPr>
        <p:spPr>
          <a:xfrm>
            <a:off x="5038750" y="3813742"/>
            <a:ext cx="12313368" cy="132975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304800" algn="l" rtl="0">
              <a:lnSpc>
                <a:spcPct val="1875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PROJET ESIR 2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ubTitle" idx="1"/>
          </p:nvPr>
        </p:nvSpPr>
        <p:spPr>
          <a:xfrm>
            <a:off x="5038750" y="4936096"/>
            <a:ext cx="10153128" cy="567444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buClr>
                <a:srgbClr val="909090"/>
              </a:buClr>
              <a:buSzPts val="2800"/>
              <a:buFont typeface="Arial"/>
              <a:buNone/>
            </a:pPr>
            <a:r>
              <a:rPr lang="en-US"/>
              <a:t>Boîtier ZenBox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2"/>
          </p:nvPr>
        </p:nvSpPr>
        <p:spPr>
          <a:xfrm>
            <a:off x="5254774" y="8095828"/>
            <a:ext cx="9289032" cy="18002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152400" algn="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 err="1"/>
              <a:t>Elèves</a:t>
            </a:r>
            <a:r>
              <a:rPr lang="en-US" dirty="0"/>
              <a:t> : AGUIRRE Max / IZABELLE François / GUILPAIN Léo</a:t>
            </a:r>
          </a:p>
          <a:p>
            <a:pPr marL="0" marR="0" lvl="0" indent="-152400" algn="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 err="1"/>
              <a:t>Tuteurs</a:t>
            </a:r>
            <a:r>
              <a:rPr lang="en-US" dirty="0"/>
              <a:t> : BOURCIER J. / BROMBERG D.</a:t>
            </a: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050" y="741200"/>
            <a:ext cx="3162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9525" y="33450"/>
            <a:ext cx="5052675" cy="255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0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4D475-ACBB-4F46-B18D-FA849175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706" y="0"/>
            <a:ext cx="13681520" cy="987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serveur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B2B359-8E8C-4934-A52F-460956CB6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smtClean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06BF57-3B68-4CA3-B07D-0B989875C2B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2335" y="4914548"/>
            <a:ext cx="16897380" cy="2782768"/>
          </a:xfrm>
        </p:spPr>
        <p:txBody>
          <a:bodyPr/>
          <a:lstStyle/>
          <a:p>
            <a:r>
              <a:rPr lang="fr-FR" sz="2800" dirty="0"/>
              <a:t>Deux moments : 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Authentification</a:t>
            </a:r>
            <a:r>
              <a:rPr lang="fr-FR" sz="2800" dirty="0"/>
              <a:t> : le serveur stockera ces données dans une base de données puis renverra au client la validité ou non de son authentification.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Commande :</a:t>
            </a:r>
            <a:r>
              <a:rPr lang="fr-FR" sz="2800" dirty="0"/>
              <a:t>	Renvoie l’état de la commande </a:t>
            </a:r>
            <a:r>
              <a:rPr lang="fr-FR" sz="2800" dirty="0">
                <a:sym typeface="Wingdings" panose="05000000000000000000" pitchFamily="2" charset="2"/>
              </a:rPr>
              <a:t></a:t>
            </a:r>
            <a:r>
              <a:rPr lang="fr-FR" sz="2800" dirty="0"/>
              <a:t> commande a bien été effectuée ou non. 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Ces différents retours d’état seront envoyés sous le format JSON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algn="ctr"/>
            <a:r>
              <a:rPr lang="fr-FR" sz="2800" i="1" dirty="0"/>
              <a:t>{nom : « </a:t>
            </a:r>
            <a:r>
              <a:rPr lang="fr-FR" sz="2800" i="1" dirty="0" err="1"/>
              <a:t>nomClient</a:t>
            </a:r>
            <a:r>
              <a:rPr lang="fr-FR" sz="2800" i="1" dirty="0"/>
              <a:t> », action : « authentification », réponse :  « acceptée ou non »}</a:t>
            </a:r>
            <a:endParaRPr lang="fr-FR" sz="2800" dirty="0"/>
          </a:p>
          <a:p>
            <a:endParaRPr lang="fr-FR" sz="2800" dirty="0"/>
          </a:p>
        </p:txBody>
      </p:sp>
      <p:sp>
        <p:nvSpPr>
          <p:cNvPr id="8" name="サブタイトル 8">
            <a:extLst>
              <a:ext uri="{FF2B5EF4-FFF2-40B4-BE49-F238E27FC236}">
                <a16:creationId xmlns:a16="http://schemas.microsoft.com/office/drawing/2014/main" id="{88BFB817-07AB-46DD-A2C7-277997ED4E71}"/>
              </a:ext>
            </a:extLst>
          </p:cNvPr>
          <p:cNvSpPr txBox="1">
            <a:spLocks/>
          </p:cNvSpPr>
          <p:nvPr/>
        </p:nvSpPr>
        <p:spPr>
          <a:xfrm>
            <a:off x="4837718" y="876635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b. </a:t>
            </a:r>
            <a:r>
              <a:rPr lang="en-US" dirty="0" err="1"/>
              <a:t>Envoie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au client</a:t>
            </a:r>
          </a:p>
        </p:txBody>
      </p:sp>
      <p:sp>
        <p:nvSpPr>
          <p:cNvPr id="7" name="Shape 620">
            <a:extLst>
              <a:ext uri="{FF2B5EF4-FFF2-40B4-BE49-F238E27FC236}">
                <a16:creationId xmlns:a16="http://schemas.microsoft.com/office/drawing/2014/main" id="{98F21930-4587-415C-B817-E819BD59C4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</p:spTree>
    <p:extLst>
      <p:ext uri="{BB962C8B-B14F-4D97-AF65-F5344CB8AC3E}">
        <p14:creationId xmlns:p14="http://schemas.microsoft.com/office/powerpoint/2010/main" val="23861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419706" y="0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Partie serveur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body" idx="3"/>
          </p:nvPr>
        </p:nvSpPr>
        <p:spPr>
          <a:xfrm>
            <a:off x="592335" y="4914548"/>
            <a:ext cx="16897500" cy="27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Deux moments : 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1"/>
              <a:t>Envoie des données </a:t>
            </a:r>
            <a:r>
              <a:rPr lang="en-US" sz="2800"/>
              <a:t>brutes reçues par le client à la partie traitement du langage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1"/>
              <a:t>Réception des données </a:t>
            </a:r>
            <a:r>
              <a:rPr lang="en-US" sz="2800"/>
              <a:t>traitées par la partie traitement du langage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4837718" y="876635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909090"/>
                </a:solidFill>
              </a:rPr>
              <a:t>c</a:t>
            </a:r>
            <a:r>
              <a:rPr lang="en-US"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Envoi</a:t>
            </a:r>
            <a:r>
              <a:rPr lang="en-US" sz="2800">
                <a:solidFill>
                  <a:srgbClr val="909090"/>
                </a:solidFill>
              </a:rPr>
              <a:t>e/Réception de message avec la partie traitemnt du langage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ftr" idx="11"/>
          </p:nvPr>
        </p:nvSpPr>
        <p:spPr>
          <a:xfrm rot="-3599998">
            <a:off x="14917681" y="7343570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 ZenBox</a:t>
            </a:r>
          </a:p>
        </p:txBody>
      </p:sp>
    </p:spTree>
    <p:extLst>
      <p:ext uri="{BB962C8B-B14F-4D97-AF65-F5344CB8AC3E}">
        <p14:creationId xmlns:p14="http://schemas.microsoft.com/office/powerpoint/2010/main" val="3849416447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>
            <a:spLocks noGrp="1"/>
          </p:cNvSpPr>
          <p:nvPr>
            <p:ph type="body" idx="3"/>
          </p:nvPr>
        </p:nvSpPr>
        <p:spPr>
          <a:xfrm>
            <a:off x="592335" y="4914548"/>
            <a:ext cx="16897380" cy="2782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Le serveur doit s’adapter aux objets connectés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En utilisant des modules hardwares ou des librairies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4939318" y="1111337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909090"/>
                </a:solidFill>
              </a:rPr>
              <a:t>d</a:t>
            </a:r>
            <a:r>
              <a:rPr lang="en-US"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Envoie des données aux objets connectés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477763" y="617774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Partie serveur</a:t>
            </a:r>
            <a:b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 ZenBox</a:t>
            </a:r>
          </a:p>
        </p:txBody>
      </p:sp>
    </p:spTree>
    <p:extLst>
      <p:ext uri="{BB962C8B-B14F-4D97-AF65-F5344CB8AC3E}">
        <p14:creationId xmlns:p14="http://schemas.microsoft.com/office/powerpoint/2010/main" val="3701443055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4405918" y="-19125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Partie Serveur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 ZenBox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4"/>
          </p:nvPr>
        </p:nvSpPr>
        <p:spPr>
          <a:xfrm>
            <a:off x="1370325" y="5655537"/>
            <a:ext cx="56889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SQLite3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5"/>
          </p:nvPr>
        </p:nvSpPr>
        <p:spPr>
          <a:xfrm>
            <a:off x="2590475" y="6544325"/>
            <a:ext cx="8173800" cy="5040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Base de donnée relationnelle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body" idx="6"/>
          </p:nvPr>
        </p:nvSpPr>
        <p:spPr>
          <a:xfrm>
            <a:off x="1366340" y="3360850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Stocker les informations d’authentification</a:t>
            </a: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00"/>
                </a:solidFill>
              </a:rPr>
              <a:t>Stocker les commandes (scénarios, objets connectés)</a:t>
            </a:r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>
            <a:spLocks noGrp="1"/>
          </p:cNvSpPr>
          <p:nvPr>
            <p:ph type="body" idx="7"/>
          </p:nvPr>
        </p:nvSpPr>
        <p:spPr>
          <a:xfrm>
            <a:off x="1366341" y="7159725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Connaissance de l’outil grâce à des projets précédent</a:t>
            </a: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besoin de modifier la Base de Données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4"/>
          </p:nvPr>
        </p:nvSpPr>
        <p:spPr>
          <a:xfrm>
            <a:off x="1370325" y="2639050"/>
            <a:ext cx="56889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But de la Base de Données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1"/>
          </p:nvPr>
        </p:nvSpPr>
        <p:spPr>
          <a:xfrm>
            <a:off x="4954558" y="1002459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/>
              <a:t>e</a:t>
            </a:r>
            <a:r>
              <a:rPr lang="en-US"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.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631698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Eb_3DI9iWZ1ozO_s2exsL4xe7T--xd0UneA2f50kuYVGmVM6xWcZWKhFUK__ckglREtxp98kKDTYx11sSnxLBXjas2lGXIZbLzB_pvOgFVDyvJlIK7ak3_0KhSV55Wgqb_S-_uA">
            <a:extLst>
              <a:ext uri="{FF2B5EF4-FFF2-40B4-BE49-F238E27FC236}">
                <a16:creationId xmlns:a16="http://schemas.microsoft.com/office/drawing/2014/main" id="{4AE5A7C9-B431-4384-B60B-858104AF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64" y="2043680"/>
            <a:ext cx="14586857" cy="824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 err="1"/>
              <a:t>Projet</a:t>
            </a:r>
            <a:r>
              <a:rPr lang="en-US" dirty="0"/>
              <a:t> ZenBox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-1640875" y="1827400"/>
            <a:ext cx="12117300" cy="14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サブタイトル 8">
            <a:extLst>
              <a:ext uri="{FF2B5EF4-FFF2-40B4-BE49-F238E27FC236}">
                <a16:creationId xmlns:a16="http://schemas.microsoft.com/office/drawing/2014/main" id="{3342EED2-2F19-4D91-8010-582842961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724" y="1292513"/>
            <a:ext cx="13681520" cy="534002"/>
          </a:xfrm>
        </p:spPr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Schéma</a:t>
            </a:r>
            <a:r>
              <a:rPr lang="en-US" dirty="0"/>
              <a:t> </a:t>
            </a:r>
            <a:r>
              <a:rPr lang="en-US" dirty="0" err="1"/>
              <a:t>fonctionnel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</p:txBody>
      </p:sp>
      <p:sp>
        <p:nvSpPr>
          <p:cNvPr id="10" name="Shape 630">
            <a:extLst>
              <a:ext uri="{FF2B5EF4-FFF2-40B4-BE49-F238E27FC236}">
                <a16:creationId xmlns:a16="http://schemas.microsoft.com/office/drawing/2014/main" id="{B1F93611-BCD6-4E12-B187-412F1E2D4E53}"/>
              </a:ext>
            </a:extLst>
          </p:cNvPr>
          <p:cNvSpPr txBox="1">
            <a:spLocks/>
          </p:cNvSpPr>
          <p:nvPr/>
        </p:nvSpPr>
        <p:spPr>
          <a:xfrm>
            <a:off x="4390678" y="-21655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pPr indent="-381000"/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1" name="サブタイトル 8">
            <a:extLst>
              <a:ext uri="{FF2B5EF4-FFF2-40B4-BE49-F238E27FC236}">
                <a16:creationId xmlns:a16="http://schemas.microsoft.com/office/drawing/2014/main" id="{533E0DAD-CE9E-4C32-B1EB-F6F4AC506DEA}"/>
              </a:ext>
            </a:extLst>
          </p:cNvPr>
          <p:cNvSpPr txBox="1">
            <a:spLocks/>
          </p:cNvSpPr>
          <p:nvPr/>
        </p:nvSpPr>
        <p:spPr>
          <a:xfrm>
            <a:off x="5030758" y="839515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Partie</a:t>
            </a:r>
            <a:r>
              <a:rPr lang="en-US" dirty="0"/>
              <a:t> Client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3"/>
          </p:nvPr>
        </p:nvSpPr>
        <p:spPr>
          <a:xfrm>
            <a:off x="592335" y="4914548"/>
            <a:ext cx="16897500" cy="27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Choix du nom du scénario 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Edition des commandes à effectuer dans ce scénario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Choix des différents objets à commander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Choix des différents ordres disponibles en fonction de l’objet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Stocker le scénario dans la base de données du serveur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5072752" y="894747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909090"/>
                </a:solidFill>
              </a:rPr>
              <a:t>b. Scenarios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477763" y="383199"/>
            <a:ext cx="13681500" cy="10455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3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6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</a:t>
            </a:r>
            <a: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client</a:t>
            </a:r>
            <a:br>
              <a:rPr lang="en-US" sz="6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6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ftr" idx="11"/>
          </p:nvPr>
        </p:nvSpPr>
        <p:spPr>
          <a:xfrm rot="-3599998">
            <a:off x="14917681" y="7343570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 ZenBox</a:t>
            </a:r>
          </a:p>
        </p:txBody>
      </p:sp>
    </p:spTree>
    <p:extLst>
      <p:ext uri="{BB962C8B-B14F-4D97-AF65-F5344CB8AC3E}">
        <p14:creationId xmlns:p14="http://schemas.microsoft.com/office/powerpoint/2010/main" val="504742493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4390678" y="-21655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II. </a:t>
            </a:r>
            <a:r>
              <a:rPr lang="en-US" dirty="0" err="1"/>
              <a:t>Partie</a:t>
            </a:r>
            <a:r>
              <a:rPr lang="en-US" dirty="0"/>
              <a:t> client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 txBox="1">
            <a:spLocks noGrp="1"/>
          </p:cNvSpPr>
          <p:nvPr>
            <p:ph type="subTitle" idx="1"/>
          </p:nvPr>
        </p:nvSpPr>
        <p:spPr>
          <a:xfrm>
            <a:off x="4390678" y="986243"/>
            <a:ext cx="13681500" cy="534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dirty="0"/>
              <a:t>c. Les </a:t>
            </a:r>
            <a:r>
              <a:rPr lang="en-US" dirty="0" err="1"/>
              <a:t>objectifs</a:t>
            </a:r>
            <a:r>
              <a:rPr lang="en-US" dirty="0"/>
              <a:t> par </a:t>
            </a:r>
            <a:r>
              <a:rPr lang="en-US" dirty="0" err="1"/>
              <a:t>paliers</a:t>
            </a:r>
            <a:endParaRPr sz="2800" b="0" i="0" u="none" strike="noStrike" cap="none" dirty="0">
              <a:solidFill>
                <a:srgbClr val="909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2"/>
          </p:nvPr>
        </p:nvSpPr>
        <p:spPr>
          <a:xfrm>
            <a:off x="1259901" y="2683618"/>
            <a:ext cx="6764700" cy="72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I-Solution de Test</a:t>
            </a:r>
          </a:p>
        </p:txBody>
      </p:sp>
      <p:sp>
        <p:nvSpPr>
          <p:cNvPr id="635" name="Shape 635"/>
          <p:cNvSpPr txBox="1">
            <a:spLocks noGrp="1"/>
          </p:cNvSpPr>
          <p:nvPr>
            <p:ph type="body" idx="3"/>
          </p:nvPr>
        </p:nvSpPr>
        <p:spPr>
          <a:xfrm>
            <a:off x="2956700" y="5188985"/>
            <a:ext cx="67647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II-Application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body" idx="4"/>
          </p:nvPr>
        </p:nvSpPr>
        <p:spPr>
          <a:xfrm>
            <a:off x="1255919" y="3466626"/>
            <a:ext cx="10282937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dirty="0" err="1"/>
              <a:t>Utilisation</a:t>
            </a:r>
            <a:r>
              <a:rPr lang="en-US" sz="2800" dirty="0"/>
              <a:t> d’un </a:t>
            </a:r>
            <a:r>
              <a:rPr lang="en-US" sz="2800" dirty="0" err="1"/>
              <a:t>programme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JavaScript </a:t>
            </a:r>
            <a:r>
              <a:rPr lang="en-US" sz="2800" dirty="0" err="1"/>
              <a:t>très</a:t>
            </a:r>
            <a:r>
              <a:rPr lang="en-US" sz="2800" dirty="0"/>
              <a:t> </a:t>
            </a:r>
            <a:r>
              <a:rPr lang="en-US" sz="2800" dirty="0" err="1"/>
              <a:t>basique</a:t>
            </a:r>
            <a:r>
              <a:rPr lang="en-US" sz="2800" dirty="0"/>
              <a:t> </a:t>
            </a:r>
            <a:r>
              <a:rPr lang="en-US" sz="2800" dirty="0" err="1"/>
              <a:t>afin</a:t>
            </a:r>
            <a:r>
              <a:rPr lang="en-US" sz="2800" dirty="0"/>
              <a:t> de </a:t>
            </a:r>
            <a:r>
              <a:rPr lang="en-US" sz="2800" dirty="0" err="1"/>
              <a:t>vérifier</a:t>
            </a:r>
            <a:r>
              <a:rPr lang="en-US" sz="2800" dirty="0"/>
              <a:t> le bon </a:t>
            </a:r>
            <a:r>
              <a:rPr lang="en-US" sz="2800" dirty="0" err="1"/>
              <a:t>fonctionnement</a:t>
            </a:r>
            <a:r>
              <a:rPr lang="en-US" sz="2800" dirty="0"/>
              <a:t> des </a:t>
            </a:r>
            <a:r>
              <a:rPr lang="en-US" sz="2800" dirty="0" err="1"/>
              <a:t>autres</a:t>
            </a:r>
            <a:r>
              <a:rPr lang="en-US" sz="2800" dirty="0"/>
              <a:t> parties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5"/>
          </p:nvPr>
        </p:nvSpPr>
        <p:spPr>
          <a:xfrm>
            <a:off x="2956700" y="5931683"/>
            <a:ext cx="10684844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dirty="0" err="1"/>
              <a:t>Réalisation</a:t>
            </a:r>
            <a:r>
              <a:rPr lang="en-US" sz="3200" dirty="0"/>
              <a:t> </a:t>
            </a:r>
            <a:r>
              <a:rPr lang="en-US" sz="3200" dirty="0" err="1"/>
              <a:t>d’une</a:t>
            </a:r>
            <a:r>
              <a:rPr lang="en-US" sz="3200" dirty="0"/>
              <a:t> application (Android </a:t>
            </a:r>
            <a:r>
              <a:rPr lang="en-US" sz="3200" dirty="0" err="1"/>
              <a:t>ou</a:t>
            </a:r>
            <a:r>
              <a:rPr lang="en-US" sz="3200" dirty="0"/>
              <a:t> Application Web) </a:t>
            </a:r>
            <a:r>
              <a:rPr lang="en-US" sz="3200" dirty="0" err="1"/>
              <a:t>permettant</a:t>
            </a:r>
            <a:r>
              <a:rPr lang="en-US" sz="3200" dirty="0"/>
              <a:t> </a:t>
            </a:r>
            <a:r>
              <a:rPr lang="en-US" sz="3200" dirty="0" err="1"/>
              <a:t>d’utiliser</a:t>
            </a:r>
            <a:r>
              <a:rPr lang="en-US" sz="3200" dirty="0"/>
              <a:t> la ZenBox de </a:t>
            </a:r>
            <a:r>
              <a:rPr lang="en-US" sz="3200" dirty="0" err="1"/>
              <a:t>manière</a:t>
            </a:r>
            <a:r>
              <a:rPr lang="en-US" sz="3200" dirty="0"/>
              <a:t> intuitive.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6"/>
          </p:nvPr>
        </p:nvSpPr>
        <p:spPr>
          <a:xfrm>
            <a:off x="4774156" y="7734069"/>
            <a:ext cx="6764700" cy="72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 dirty="0"/>
              <a:t>III-Multi-</a:t>
            </a:r>
            <a:r>
              <a:rPr lang="en-US" dirty="0" err="1"/>
              <a:t>plateforme</a:t>
            </a:r>
            <a:endParaRPr lang="en-US" dirty="0"/>
          </a:p>
        </p:txBody>
      </p:sp>
      <p:sp>
        <p:nvSpPr>
          <p:cNvPr id="639" name="Shape 639"/>
          <p:cNvSpPr txBox="1">
            <a:spLocks noGrp="1"/>
          </p:cNvSpPr>
          <p:nvPr>
            <p:ph type="body" idx="7"/>
          </p:nvPr>
        </p:nvSpPr>
        <p:spPr>
          <a:xfrm>
            <a:off x="4642251" y="8455869"/>
            <a:ext cx="11499469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accent3"/>
              </a:buClr>
              <a:buSzPts val="2000"/>
              <a:buFont typeface="Arial"/>
              <a:buNone/>
            </a:pPr>
            <a:r>
              <a:rPr lang="en-US" sz="3200" dirty="0"/>
              <a:t>Adaptation de </a:t>
            </a:r>
            <a:r>
              <a:rPr lang="en-US" sz="3200" dirty="0" err="1"/>
              <a:t>notre</a:t>
            </a:r>
            <a:r>
              <a:rPr lang="en-US" sz="3200" dirty="0"/>
              <a:t> application </a:t>
            </a:r>
            <a:r>
              <a:rPr lang="en-US" sz="3200" dirty="0" err="1"/>
              <a:t>afin</a:t>
            </a:r>
            <a:r>
              <a:rPr lang="en-US" sz="3200" dirty="0"/>
              <a:t> </a:t>
            </a:r>
            <a:r>
              <a:rPr lang="en-US" sz="3200" dirty="0" err="1"/>
              <a:t>qu’elle</a:t>
            </a:r>
            <a:r>
              <a:rPr lang="en-US" sz="3200" dirty="0"/>
              <a:t> </a:t>
            </a:r>
            <a:r>
              <a:rPr lang="en-US" sz="3200" dirty="0" err="1"/>
              <a:t>puisse</a:t>
            </a:r>
            <a:r>
              <a:rPr lang="en-US" sz="3200" dirty="0"/>
              <a:t> </a:t>
            </a:r>
            <a:r>
              <a:rPr lang="en-US" sz="3200" dirty="0" err="1"/>
              <a:t>être</a:t>
            </a:r>
            <a:r>
              <a:rPr lang="en-US" sz="3200" dirty="0"/>
              <a:t> </a:t>
            </a:r>
            <a:r>
              <a:rPr lang="en-US" sz="3200" dirty="0" err="1"/>
              <a:t>utilisé</a:t>
            </a:r>
            <a:r>
              <a:rPr lang="en-US" sz="3200" dirty="0"/>
              <a:t> sur </a:t>
            </a:r>
            <a:r>
              <a:rPr lang="en-US" sz="3200" dirty="0" err="1"/>
              <a:t>différentes</a:t>
            </a:r>
            <a:r>
              <a:rPr lang="en-US" sz="3200" dirty="0"/>
              <a:t> </a:t>
            </a:r>
            <a:r>
              <a:rPr lang="en-US" sz="3200" dirty="0" err="1"/>
              <a:t>plateformes</a:t>
            </a:r>
            <a:r>
              <a:rPr lang="en-US" sz="3200" dirty="0"/>
              <a:t> (</a:t>
            </a:r>
            <a:r>
              <a:rPr lang="en-US" sz="3200" dirty="0" err="1"/>
              <a:t>Ordinateur</a:t>
            </a:r>
            <a:r>
              <a:rPr lang="en-US" sz="3200" dirty="0"/>
              <a:t>, </a:t>
            </a:r>
            <a:r>
              <a:rPr lang="en-US" sz="3200" dirty="0" err="1"/>
              <a:t>Smartphone,Tablette</a:t>
            </a:r>
            <a:r>
              <a:rPr lang="en-US" sz="3200" dirty="0"/>
              <a:t>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 uiExpand="1" build="p" animBg="1"/>
      <p:bldP spid="635" grpId="0" uiExpand="1" build="p" animBg="1"/>
      <p:bldP spid="636" grpId="0" build="p"/>
      <p:bldP spid="637" grpId="0" build="p"/>
      <p:bldP spid="638" grpId="0" uiExpand="1" build="p" animBg="1"/>
      <p:bldP spid="6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4. Plugin et module</a:t>
            </a:r>
          </a:p>
        </p:txBody>
      </p:sp>
      <p:sp>
        <p:nvSpPr>
          <p:cNvPr id="655" name="Shape 655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</a:t>
            </a:r>
            <a:r>
              <a:rPr lang="en-US" sz="21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 Zen</a:t>
            </a:r>
            <a:r>
              <a:rPr lang="en-US"/>
              <a:t>Box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2"/>
          </p:nvPr>
        </p:nvSpPr>
        <p:spPr>
          <a:xfrm>
            <a:off x="1370321" y="2920332"/>
            <a:ext cx="3884400" cy="72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 dirty="0"/>
              <a:t>Plugin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body" idx="3"/>
          </p:nvPr>
        </p:nvSpPr>
        <p:spPr>
          <a:xfrm>
            <a:off x="2590478" y="3559324"/>
            <a:ext cx="8496900" cy="5040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D8D8D8"/>
              </a:buClr>
              <a:buSzPts val="2400"/>
              <a:buFont typeface="Arial"/>
              <a:buNone/>
            </a:pPr>
            <a:r>
              <a:rPr lang="en-US"/>
              <a:t>Partie software de notre solution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body" idx="4"/>
          </p:nvPr>
        </p:nvSpPr>
        <p:spPr>
          <a:xfrm>
            <a:off x="1370321" y="5905330"/>
            <a:ext cx="4172485" cy="721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Module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type="body" idx="5"/>
          </p:nvPr>
        </p:nvSpPr>
        <p:spPr>
          <a:xfrm>
            <a:off x="2590478" y="6544322"/>
            <a:ext cx="6408712" cy="504056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400"/>
              <a:buFont typeface="Arial"/>
              <a:buNone/>
            </a:pPr>
            <a:r>
              <a:rPr lang="en-US"/>
              <a:t>Partie hardware de notre solution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6"/>
          </p:nvPr>
        </p:nvSpPr>
        <p:spPr>
          <a:xfrm>
            <a:off x="1366340" y="4135388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Faire la liaison au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programme</a:t>
            </a:r>
            <a:r>
              <a:rPr lang="en-US" dirty="0"/>
              <a:t> entre </a:t>
            </a:r>
            <a:r>
              <a:rPr lang="en-US" dirty="0" err="1"/>
              <a:t>serveur</a:t>
            </a:r>
            <a:r>
              <a:rPr lang="en-US" dirty="0"/>
              <a:t> et module à </a:t>
            </a:r>
            <a:r>
              <a:rPr lang="en-US" dirty="0" err="1"/>
              <a:t>l’aide</a:t>
            </a:r>
            <a:r>
              <a:rPr lang="en-US" dirty="0"/>
              <a:t> de </a:t>
            </a:r>
            <a:r>
              <a:rPr lang="en-US" dirty="0" err="1"/>
              <a:t>librairie</a:t>
            </a:r>
            <a:endParaRPr lang="en-US"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Ex : MQTT, Libcoap </a:t>
            </a:r>
          </a:p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7"/>
          </p:nvPr>
        </p:nvSpPr>
        <p:spPr>
          <a:xfrm>
            <a:off x="1366341" y="7159725"/>
            <a:ext cx="15265697" cy="1512167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 err="1"/>
              <a:t>Communiquer</a:t>
            </a:r>
            <a:r>
              <a:rPr lang="en-US" dirty="0"/>
              <a:t> avec les </a:t>
            </a:r>
            <a:r>
              <a:rPr lang="en-US" dirty="0" err="1"/>
              <a:t>objets</a:t>
            </a:r>
            <a:r>
              <a:rPr lang="en-US" dirty="0"/>
              <a:t> </a:t>
            </a:r>
            <a:r>
              <a:rPr lang="en-US" dirty="0" err="1"/>
              <a:t>connectés</a:t>
            </a:r>
            <a:r>
              <a:rPr lang="en-US" dirty="0"/>
              <a:t> (ex : carte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un module Zigbee)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 uiExpand="1" build="p" animBg="1"/>
      <p:bldP spid="660" grpId="0" build="p" animBg="1"/>
      <p:bldP spid="66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3212555" y="3508945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 err="1"/>
              <a:t>Parvenir</a:t>
            </a:r>
            <a:r>
              <a:rPr lang="en-US" dirty="0"/>
              <a:t> à un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basique</a:t>
            </a:r>
            <a:r>
              <a:rPr lang="en-US" dirty="0"/>
              <a:t> de reconnaissance </a:t>
            </a:r>
            <a:r>
              <a:rPr lang="en-US" dirty="0" err="1"/>
              <a:t>textuelle</a:t>
            </a:r>
            <a:r>
              <a:rPr lang="en-US" dirty="0"/>
              <a:t>. 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2"/>
          </p:nvPr>
        </p:nvSpPr>
        <p:spPr>
          <a:xfrm>
            <a:off x="3212550" y="3073075"/>
            <a:ext cx="6085800" cy="558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004C99"/>
              </a:buClr>
              <a:buSzPts val="2400"/>
              <a:buFont typeface="Arial"/>
              <a:buNone/>
            </a:pPr>
            <a:r>
              <a:rPr lang="en-US" dirty="0" err="1"/>
              <a:t>Développer</a:t>
            </a:r>
            <a:r>
              <a:rPr lang="en-US" dirty="0"/>
              <a:t> la solution test avec </a:t>
            </a:r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671" name="Shape 671"/>
          <p:cNvSpPr txBox="1">
            <a:spLocks noGrp="1"/>
          </p:cNvSpPr>
          <p:nvPr>
            <p:ph type="body" idx="3"/>
          </p:nvPr>
        </p:nvSpPr>
        <p:spPr>
          <a:xfrm>
            <a:off x="3212555" y="5588993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Rebondir sur le travail effectué en SRIO pour contrôler les équipements connectés.</a:t>
            </a:r>
          </a:p>
        </p:txBody>
      </p:sp>
      <p:sp>
        <p:nvSpPr>
          <p:cNvPr id="672" name="Shape 672"/>
          <p:cNvSpPr txBox="1">
            <a:spLocks noGrp="1"/>
          </p:cNvSpPr>
          <p:nvPr>
            <p:ph type="body" idx="4"/>
          </p:nvPr>
        </p:nvSpPr>
        <p:spPr>
          <a:xfrm>
            <a:off x="3212553" y="5153128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chemeClr val="accent1"/>
              </a:buClr>
              <a:buSzPts val="2400"/>
              <a:buFont typeface="Arial"/>
              <a:buNone/>
            </a:pPr>
            <a:r>
              <a:rPr lang="en-US"/>
              <a:t>Contrôler les équipements connectés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body" idx="5"/>
          </p:nvPr>
        </p:nvSpPr>
        <p:spPr>
          <a:xfrm>
            <a:off x="3212555" y="7685409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05727" algn="l" rtl="0">
              <a:spcBef>
                <a:spcPts val="0"/>
              </a:spcBef>
              <a:buClr>
                <a:schemeClr val="dk1"/>
              </a:buClr>
              <a:buSzPts val="1665"/>
              <a:buFont typeface="Arial"/>
              <a:buNone/>
            </a:pPr>
            <a:r>
              <a:rPr lang="en-US" sz="1665"/>
              <a:t>Le site doit rester en développement permanent au cours de notre projet. </a:t>
            </a:r>
          </a:p>
        </p:txBody>
      </p:sp>
      <p:sp>
        <p:nvSpPr>
          <p:cNvPr id="674" name="Shape 674"/>
          <p:cNvSpPr txBox="1">
            <a:spLocks noGrp="1"/>
          </p:cNvSpPr>
          <p:nvPr>
            <p:ph type="body" idx="6"/>
          </p:nvPr>
        </p:nvSpPr>
        <p:spPr>
          <a:xfrm>
            <a:off x="3212553" y="7249544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chemeClr val="accent2"/>
              </a:buClr>
              <a:buSzPts val="2400"/>
              <a:buFont typeface="Arial"/>
              <a:buNone/>
            </a:pPr>
            <a:r>
              <a:rPr lang="en-US"/>
              <a:t>Continuer à développer le site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7"/>
          </p:nvPr>
        </p:nvSpPr>
        <p:spPr>
          <a:xfrm>
            <a:off x="10989419" y="3508945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Faire évoluer le système afin de pouvoir communiquer plus librement avec le boitier. </a:t>
            </a:r>
          </a:p>
        </p:txBody>
      </p:sp>
      <p:sp>
        <p:nvSpPr>
          <p:cNvPr id="676" name="Shape 676"/>
          <p:cNvSpPr txBox="1">
            <a:spLocks noGrp="1"/>
          </p:cNvSpPr>
          <p:nvPr>
            <p:ph type="body" idx="8"/>
          </p:nvPr>
        </p:nvSpPr>
        <p:spPr>
          <a:xfrm>
            <a:off x="10989417" y="3073080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rgbClr val="47D0FF"/>
              </a:buClr>
              <a:buSzPts val="2400"/>
              <a:buFont typeface="Arial"/>
              <a:buNone/>
            </a:pPr>
            <a:r>
              <a:rPr lang="en-US"/>
              <a:t>Communication en langage naturel</a:t>
            </a:r>
          </a:p>
        </p:txBody>
      </p:sp>
      <p:sp>
        <p:nvSpPr>
          <p:cNvPr id="677" name="Shape 677"/>
          <p:cNvSpPr txBox="1">
            <a:spLocks noGrp="1"/>
          </p:cNvSpPr>
          <p:nvPr>
            <p:ph type="body" idx="9"/>
          </p:nvPr>
        </p:nvSpPr>
        <p:spPr>
          <a:xfrm>
            <a:off x="10989419" y="5588993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05727" algn="l" rtl="0">
              <a:spcBef>
                <a:spcPts val="0"/>
              </a:spcBef>
              <a:buClr>
                <a:schemeClr val="dk1"/>
              </a:buClr>
              <a:buSzPts val="1665"/>
              <a:buFont typeface="Arial"/>
              <a:buNone/>
            </a:pPr>
            <a:r>
              <a:rPr lang="en-US" sz="1665"/>
              <a:t>L’un des objectifs de notre projet est la possibilité pour l’utilisateur de créer des scénarios et de pouvoir les activer. </a:t>
            </a:r>
          </a:p>
        </p:txBody>
      </p:sp>
      <p:sp>
        <p:nvSpPr>
          <p:cNvPr id="678" name="Shape 678"/>
          <p:cNvSpPr txBox="1">
            <a:spLocks noGrp="1"/>
          </p:cNvSpPr>
          <p:nvPr>
            <p:ph type="body" idx="13"/>
          </p:nvPr>
        </p:nvSpPr>
        <p:spPr>
          <a:xfrm>
            <a:off x="10989417" y="5153128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chemeClr val="accent3"/>
              </a:buClr>
              <a:buSzPts val="2400"/>
              <a:buFont typeface="Arial"/>
              <a:buNone/>
            </a:pPr>
            <a:r>
              <a:rPr lang="en-US"/>
              <a:t>Scénarios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4"/>
          </p:nvPr>
        </p:nvSpPr>
        <p:spPr>
          <a:xfrm>
            <a:off x="10989419" y="7685409"/>
            <a:ext cx="5832648" cy="1130499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Utiliser le FabLab pour construire le boitier.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body" idx="15"/>
          </p:nvPr>
        </p:nvSpPr>
        <p:spPr>
          <a:xfrm>
            <a:off x="10989417" y="7249544"/>
            <a:ext cx="5832650" cy="558252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buClr>
                <a:schemeClr val="accent4"/>
              </a:buClr>
              <a:buSzPts val="2400"/>
              <a:buFont typeface="Arial"/>
              <a:buNone/>
            </a:pPr>
            <a:r>
              <a:rPr lang="en-US"/>
              <a:t>Construire le boitier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III. </a:t>
            </a:r>
            <a:r>
              <a:rPr lang="en-US" dirty="0" err="1"/>
              <a:t>Objectifs</a:t>
            </a:r>
            <a:r>
              <a:rPr lang="en-US" dirty="0"/>
              <a:t> des </a:t>
            </a:r>
            <a:r>
              <a:rPr lang="en-US" dirty="0" err="1"/>
              <a:t>prochaines</a:t>
            </a:r>
            <a:r>
              <a:rPr lang="en-US" dirty="0"/>
              <a:t> </a:t>
            </a:r>
            <a:r>
              <a:rPr lang="en-US" dirty="0" err="1"/>
              <a:t>semaines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IV. Conclusion</a:t>
            </a:r>
          </a:p>
        </p:txBody>
      </p:sp>
      <p:sp>
        <p:nvSpPr>
          <p:cNvPr id="687" name="Shape 687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 err="1"/>
              <a:t>Projet</a:t>
            </a:r>
            <a:r>
              <a:rPr lang="en-US" dirty="0"/>
              <a:t> ZenBox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2"/>
          </p:nvPr>
        </p:nvSpPr>
        <p:spPr>
          <a:xfrm>
            <a:off x="1869776" y="3635193"/>
            <a:ext cx="6764700" cy="72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Un projet en développement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3"/>
          </p:nvPr>
        </p:nvSpPr>
        <p:spPr>
          <a:xfrm>
            <a:off x="6082926" y="6485488"/>
            <a:ext cx="67647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Des possibilités d’amélioration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body" idx="4"/>
          </p:nvPr>
        </p:nvSpPr>
        <p:spPr>
          <a:xfrm>
            <a:off x="1865795" y="4418201"/>
            <a:ext cx="100503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Les fondations sont posées. Des modifications sont à prévoir mais les objectifs sont clairs. </a:t>
            </a:r>
          </a:p>
        </p:txBody>
      </p:sp>
      <p:sp>
        <p:nvSpPr>
          <p:cNvPr id="692" name="Shape 692"/>
          <p:cNvSpPr txBox="1">
            <a:spLocks noGrp="1"/>
          </p:cNvSpPr>
          <p:nvPr>
            <p:ph type="body" idx="5"/>
          </p:nvPr>
        </p:nvSpPr>
        <p:spPr>
          <a:xfrm>
            <a:off x="6082410" y="7237000"/>
            <a:ext cx="1004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Implémenter la reconnaissance vocale</a:t>
            </a: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Augmenter le nombre d’objets contrôlables</a:t>
            </a:r>
          </a:p>
          <a:p>
            <a:pPr marL="457200" marR="0" lvl="0" indent="-355600" algn="l" rtl="0">
              <a:spcBef>
                <a:spcPts val="0"/>
              </a:spcBef>
              <a:buSzPts val="2000"/>
              <a:buChar char="●"/>
            </a:pPr>
            <a:r>
              <a:rPr lang="en-US"/>
              <a:t>...</a:t>
            </a:r>
          </a:p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Sommaire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40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507" name="Shape 507"/>
          <p:cNvSpPr/>
          <p:nvPr/>
        </p:nvSpPr>
        <p:spPr>
          <a:xfrm>
            <a:off x="1078310" y="4037122"/>
            <a:ext cx="1728192" cy="1728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I</a:t>
            </a:r>
          </a:p>
        </p:txBody>
      </p:sp>
      <p:sp>
        <p:nvSpPr>
          <p:cNvPr id="508" name="Shape 508"/>
          <p:cNvSpPr/>
          <p:nvPr/>
        </p:nvSpPr>
        <p:spPr>
          <a:xfrm>
            <a:off x="5302868" y="3003240"/>
            <a:ext cx="1728300" cy="172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II</a:t>
            </a:r>
          </a:p>
        </p:txBody>
      </p:sp>
      <p:sp>
        <p:nvSpPr>
          <p:cNvPr id="509" name="Shape 509"/>
          <p:cNvSpPr/>
          <p:nvPr/>
        </p:nvSpPr>
        <p:spPr>
          <a:xfrm>
            <a:off x="14793273" y="2756093"/>
            <a:ext cx="1728300" cy="172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IV</a:t>
            </a:r>
          </a:p>
        </p:txBody>
      </p:sp>
      <p:sp>
        <p:nvSpPr>
          <p:cNvPr id="510" name="Shape 510"/>
          <p:cNvSpPr/>
          <p:nvPr/>
        </p:nvSpPr>
        <p:spPr>
          <a:xfrm>
            <a:off x="10095158" y="4240258"/>
            <a:ext cx="1728300" cy="17283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III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181256" y="6000350"/>
            <a:ext cx="35223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Introduction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4405883" y="5204219"/>
            <a:ext cx="35223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400"/>
              <a:t>Description de notre projet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9198158" y="6243999"/>
            <a:ext cx="3522300" cy="60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/>
              <a:t>Objectifs</a:t>
            </a:r>
            <a:r>
              <a:rPr lang="en-US" sz="2400" dirty="0"/>
              <a:t> des </a:t>
            </a:r>
            <a:r>
              <a:rPr lang="en-US" sz="2400" dirty="0" err="1"/>
              <a:t>prochaines</a:t>
            </a:r>
            <a:r>
              <a:rPr lang="en-US" sz="2400" dirty="0"/>
              <a:t> </a:t>
            </a:r>
            <a:r>
              <a:rPr lang="en-US" sz="2400" dirty="0" err="1"/>
              <a:t>semaines</a:t>
            </a:r>
            <a:endParaRPr lang="en-US" sz="2400" dirty="0"/>
          </a:p>
        </p:txBody>
      </p:sp>
      <p:sp>
        <p:nvSpPr>
          <p:cNvPr id="514" name="Shape 514"/>
          <p:cNvSpPr txBox="1"/>
          <p:nvPr/>
        </p:nvSpPr>
        <p:spPr>
          <a:xfrm>
            <a:off x="13896273" y="4485718"/>
            <a:ext cx="3522300" cy="8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/>
              <a:t>Conclusion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 rot="-3600000">
            <a:off x="-3234737" y="2104724"/>
            <a:ext cx="9008864" cy="395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176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1760"/>
              <a:buFont typeface="Arial"/>
              <a:buNone/>
            </a:pPr>
            <a:endParaRPr sz="17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 txBox="1">
            <a:spLocks noGrp="1"/>
          </p:cNvSpPr>
          <p:nvPr>
            <p:ph type="body" idx="3"/>
          </p:nvPr>
        </p:nvSpPr>
        <p:spPr>
          <a:xfrm rot="-3600000">
            <a:off x="-3233714" y="445225"/>
            <a:ext cx="6764774" cy="2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5080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 txBox="1">
            <a:spLocks noGrp="1"/>
          </p:cNvSpPr>
          <p:nvPr>
            <p:ph type="body" idx="4"/>
          </p:nvPr>
        </p:nvSpPr>
        <p:spPr>
          <a:xfrm rot="-3600000">
            <a:off x="-4437443" y="794291"/>
            <a:ext cx="10144009" cy="1267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body" idx="5"/>
          </p:nvPr>
        </p:nvSpPr>
        <p:spPr>
          <a:xfrm rot="-3600000">
            <a:off x="-3886610" y="76831"/>
            <a:ext cx="6764774" cy="588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8796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body" idx="7"/>
          </p:nvPr>
        </p:nvSpPr>
        <p:spPr>
          <a:xfrm rot="-3600000">
            <a:off x="14767262" y="9809580"/>
            <a:ext cx="9008864" cy="395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176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1760"/>
              <a:buFont typeface="Arial"/>
              <a:buNone/>
            </a:pPr>
            <a:endParaRPr sz="17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 txBox="1">
            <a:spLocks noGrp="1"/>
          </p:cNvSpPr>
          <p:nvPr>
            <p:ph type="body" idx="8"/>
          </p:nvPr>
        </p:nvSpPr>
        <p:spPr>
          <a:xfrm rot="-3600000">
            <a:off x="14768286" y="8150081"/>
            <a:ext cx="6764774" cy="2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5080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 txBox="1">
            <a:spLocks noGrp="1"/>
          </p:cNvSpPr>
          <p:nvPr>
            <p:ph type="body" idx="9"/>
          </p:nvPr>
        </p:nvSpPr>
        <p:spPr>
          <a:xfrm rot="-3600000">
            <a:off x="13564556" y="8499147"/>
            <a:ext cx="10144009" cy="1267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>
            <a:spLocks noGrp="1"/>
          </p:cNvSpPr>
          <p:nvPr>
            <p:ph type="body" idx="13"/>
          </p:nvPr>
        </p:nvSpPr>
        <p:spPr>
          <a:xfrm rot="-3600000">
            <a:off x="14115390" y="7781687"/>
            <a:ext cx="6764774" cy="588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8796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960"/>
              <a:buFont typeface="Arial"/>
              <a:buNone/>
            </a:pPr>
            <a:r>
              <a:rPr lang="fr-FR" sz="296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	Projet ZenBox</a:t>
            </a:r>
            <a:endParaRPr sz="296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845D024-EFCC-4758-8847-49662A37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37" y="931638"/>
            <a:ext cx="15497175" cy="820102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 rot="-3600000">
            <a:off x="-3234737" y="2104724"/>
            <a:ext cx="9008864" cy="395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176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1760"/>
              <a:buFont typeface="Arial"/>
              <a:buNone/>
            </a:pPr>
            <a:endParaRPr sz="17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 txBox="1">
            <a:spLocks noGrp="1"/>
          </p:cNvSpPr>
          <p:nvPr>
            <p:ph type="body" idx="3"/>
          </p:nvPr>
        </p:nvSpPr>
        <p:spPr>
          <a:xfrm rot="-3600000">
            <a:off x="-3233714" y="445225"/>
            <a:ext cx="6764774" cy="2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5080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 txBox="1">
            <a:spLocks noGrp="1"/>
          </p:cNvSpPr>
          <p:nvPr>
            <p:ph type="body" idx="4"/>
          </p:nvPr>
        </p:nvSpPr>
        <p:spPr>
          <a:xfrm rot="-3600000">
            <a:off x="-4437443" y="794291"/>
            <a:ext cx="10144009" cy="1267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body" idx="5"/>
          </p:nvPr>
        </p:nvSpPr>
        <p:spPr>
          <a:xfrm rot="-3600000">
            <a:off x="-3886610" y="76831"/>
            <a:ext cx="6764774" cy="588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8796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body" idx="7"/>
          </p:nvPr>
        </p:nvSpPr>
        <p:spPr>
          <a:xfrm rot="-3600000">
            <a:off x="14767262" y="9809580"/>
            <a:ext cx="9008864" cy="395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176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1760"/>
              <a:buFont typeface="Arial"/>
              <a:buNone/>
            </a:pPr>
            <a:endParaRPr sz="17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 txBox="1">
            <a:spLocks noGrp="1"/>
          </p:cNvSpPr>
          <p:nvPr>
            <p:ph type="body" idx="8"/>
          </p:nvPr>
        </p:nvSpPr>
        <p:spPr>
          <a:xfrm rot="-3600000">
            <a:off x="14768286" y="8150081"/>
            <a:ext cx="6764774" cy="2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5080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 txBox="1">
            <a:spLocks noGrp="1"/>
          </p:cNvSpPr>
          <p:nvPr>
            <p:ph type="body" idx="9"/>
          </p:nvPr>
        </p:nvSpPr>
        <p:spPr>
          <a:xfrm rot="-3600000">
            <a:off x="13564556" y="8499147"/>
            <a:ext cx="10144009" cy="1267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>
            <a:spLocks noGrp="1"/>
          </p:cNvSpPr>
          <p:nvPr>
            <p:ph type="body" idx="13"/>
          </p:nvPr>
        </p:nvSpPr>
        <p:spPr>
          <a:xfrm rot="-3600000">
            <a:off x="14115390" y="7781687"/>
            <a:ext cx="6764774" cy="588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8796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960"/>
              <a:buFont typeface="Arial"/>
              <a:buNone/>
            </a:pPr>
            <a:r>
              <a:rPr lang="fr-FR" sz="296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	Projet ZenBox</a:t>
            </a:r>
            <a:endParaRPr sz="296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9EDF63A-F068-4DB2-8EFA-30BF07C6F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5" t="18238"/>
          <a:stretch/>
        </p:blipFill>
        <p:spPr>
          <a:xfrm>
            <a:off x="2119330" y="1734229"/>
            <a:ext cx="15013326" cy="61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80750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 rot="-3600000">
            <a:off x="-3234737" y="2104724"/>
            <a:ext cx="9008864" cy="395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176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1760"/>
              <a:buFont typeface="Arial"/>
              <a:buNone/>
            </a:pPr>
            <a:endParaRPr sz="17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 txBox="1">
            <a:spLocks noGrp="1"/>
          </p:cNvSpPr>
          <p:nvPr>
            <p:ph type="body" idx="3"/>
          </p:nvPr>
        </p:nvSpPr>
        <p:spPr>
          <a:xfrm rot="-3600000">
            <a:off x="-3233714" y="445225"/>
            <a:ext cx="6764774" cy="2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5080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 txBox="1">
            <a:spLocks noGrp="1"/>
          </p:cNvSpPr>
          <p:nvPr>
            <p:ph type="body" idx="4"/>
          </p:nvPr>
        </p:nvSpPr>
        <p:spPr>
          <a:xfrm rot="-3600000">
            <a:off x="-4437443" y="794291"/>
            <a:ext cx="10144009" cy="1267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body" idx="5"/>
          </p:nvPr>
        </p:nvSpPr>
        <p:spPr>
          <a:xfrm rot="-3600000">
            <a:off x="-3886610" y="76831"/>
            <a:ext cx="6764774" cy="588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8796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body" idx="7"/>
          </p:nvPr>
        </p:nvSpPr>
        <p:spPr>
          <a:xfrm rot="-3600000">
            <a:off x="14767262" y="9809580"/>
            <a:ext cx="9008864" cy="395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1176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1760"/>
              <a:buFont typeface="Arial"/>
              <a:buNone/>
            </a:pPr>
            <a:endParaRPr sz="176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 txBox="1">
            <a:spLocks noGrp="1"/>
          </p:cNvSpPr>
          <p:nvPr>
            <p:ph type="body" idx="8"/>
          </p:nvPr>
        </p:nvSpPr>
        <p:spPr>
          <a:xfrm rot="-3600000">
            <a:off x="14768286" y="8150081"/>
            <a:ext cx="6764774" cy="266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50800" algn="l" rtl="0">
              <a:lnSpc>
                <a:spcPct val="80000"/>
              </a:lnSpc>
              <a:spcBef>
                <a:spcPts val="0"/>
              </a:spcBef>
              <a:buClr>
                <a:srgbClr val="D8D8D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 txBox="1">
            <a:spLocks noGrp="1"/>
          </p:cNvSpPr>
          <p:nvPr>
            <p:ph type="body" idx="9"/>
          </p:nvPr>
        </p:nvSpPr>
        <p:spPr>
          <a:xfrm rot="-3600000">
            <a:off x="13564556" y="8499147"/>
            <a:ext cx="10144009" cy="1267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 txBox="1">
            <a:spLocks noGrp="1"/>
          </p:cNvSpPr>
          <p:nvPr>
            <p:ph type="body" idx="13"/>
          </p:nvPr>
        </p:nvSpPr>
        <p:spPr>
          <a:xfrm rot="-3600000">
            <a:off x="14115390" y="7781687"/>
            <a:ext cx="6764774" cy="5881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8796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960"/>
              <a:buFont typeface="Arial"/>
              <a:buNone/>
            </a:pPr>
            <a:r>
              <a:rPr lang="fr-FR" sz="2960" b="0" i="0" u="none" strike="noStrike" cap="none" dirty="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	Projet ZenBox</a:t>
            </a:r>
            <a:endParaRPr sz="2960" b="0" i="0" u="none" strike="noStrike" cap="none" dirty="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10C95F4-74ED-4A56-8364-2EA0DF44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368953"/>
            <a:ext cx="11453182" cy="98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50494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>
            <a:spLocks noGrp="1"/>
          </p:cNvSpPr>
          <p:nvPr>
            <p:ph type="ctrTitle"/>
          </p:nvPr>
        </p:nvSpPr>
        <p:spPr>
          <a:xfrm>
            <a:off x="5038750" y="3813742"/>
            <a:ext cx="12313368" cy="132975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b" anchorCtr="0">
            <a:noAutofit/>
          </a:bodyPr>
          <a:lstStyle/>
          <a:p>
            <a:pPr marL="0" marR="0" lvl="0" indent="-304800" algn="l" rtl="0">
              <a:lnSpc>
                <a:spcPct val="1875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Merci pour 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votre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attention ! ☺</a:t>
            </a:r>
          </a:p>
        </p:txBody>
      </p:sp>
      <p:sp>
        <p:nvSpPr>
          <p:cNvPr id="1084" name="Shape 1084"/>
          <p:cNvSpPr txBox="1">
            <a:spLocks noGrp="1"/>
          </p:cNvSpPr>
          <p:nvPr>
            <p:ph type="subTitle" idx="1"/>
          </p:nvPr>
        </p:nvSpPr>
        <p:spPr>
          <a:xfrm>
            <a:off x="5038750" y="4936096"/>
            <a:ext cx="10153128" cy="567444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0" marR="0" lvl="0" indent="-177800" algn="l" rtl="0">
              <a:lnSpc>
                <a:spcPct val="107142"/>
              </a:lnSpc>
              <a:spcBef>
                <a:spcPts val="0"/>
              </a:spcBef>
              <a:buClr>
                <a:srgbClr val="90909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Des questions ?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content-cdg2-1.xx.fbcdn.net/v/t34.0-12/24992404_10211166339582853_1963534022_n.jpg?oh=7b6008289f9124f06fbb8d66dd62222d&amp;oe=5A2BE0AD">
            <a:extLst>
              <a:ext uri="{FF2B5EF4-FFF2-40B4-BE49-F238E27FC236}">
                <a16:creationId xmlns:a16="http://schemas.microsoft.com/office/drawing/2014/main" id="{ABF6F3C5-316A-491F-8524-44528F38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02" y="3065952"/>
            <a:ext cx="352900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-cdg2-1.xx.fbcdn.net/v/t34.0-12/24891472_1811316348899725_431465927_n.jpg?oh=7869bbcc7e3c15e9e91d0b93e5e3bb3c&amp;oe=5A2C629F">
            <a:extLst>
              <a:ext uri="{FF2B5EF4-FFF2-40B4-BE49-F238E27FC236}">
                <a16:creationId xmlns:a16="http://schemas.microsoft.com/office/drawing/2014/main" id="{B8462027-EE3E-41F1-BF06-84AB068F2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8"/>
          <a:stretch/>
        </p:blipFill>
        <p:spPr bwMode="auto">
          <a:xfrm>
            <a:off x="1940118" y="2460209"/>
            <a:ext cx="2916393" cy="407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personne, mur, homme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F2CC3F64-DB02-4BDD-8B9D-C42B30D49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901" y="2129713"/>
            <a:ext cx="2916394" cy="4086447"/>
          </a:xfrm>
          <a:prstGeom prst="rect">
            <a:avLst/>
          </a:prstGeom>
        </p:spPr>
      </p:pic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7FAD88-CD89-445B-80D2-D1F46C8536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l’équipe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ZenBox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 rot="21288877">
            <a:off x="1141465" y="6293845"/>
            <a:ext cx="4354395" cy="607972"/>
          </a:xfrm>
        </p:spPr>
        <p:txBody>
          <a:bodyPr>
            <a:normAutofit lnSpcReduction="10000"/>
          </a:bodyPr>
          <a:lstStyle/>
          <a:p>
            <a:pPr lvl="0" indent="-177800">
              <a:spcBef>
                <a:spcPts val="0"/>
              </a:spcBef>
              <a:buClr>
                <a:srgbClr val="D8D8D8"/>
              </a:buClr>
              <a:buSzPts val="2800"/>
            </a:pPr>
            <a:r>
              <a:rPr lang="en-US" dirty="0"/>
              <a:t>AGUIRRE Max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>
          <a:xfrm rot="21288877">
            <a:off x="6966009" y="6553164"/>
            <a:ext cx="4354395" cy="607972"/>
          </a:xfrm>
        </p:spPr>
        <p:txBody>
          <a:bodyPr>
            <a:normAutofit lnSpcReduction="10000"/>
          </a:bodyPr>
          <a:lstStyle/>
          <a:p>
            <a:pPr lvl="0" indent="-177800">
              <a:spcBef>
                <a:spcPts val="0"/>
              </a:spcBef>
              <a:buClr>
                <a:srgbClr val="D8D8D8"/>
              </a:buClr>
              <a:buSzPts val="2800"/>
            </a:pPr>
            <a:r>
              <a:rPr lang="en-US" dirty="0"/>
              <a:t>IZABELLE François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>
          <a:xfrm rot="21288877">
            <a:off x="12710901" y="5956338"/>
            <a:ext cx="4354395" cy="6079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GUILPAIN Léo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1"/>
          </p:nvPr>
        </p:nvSpPr>
        <p:spPr>
          <a:xfrm>
            <a:off x="1613603" y="7306829"/>
            <a:ext cx="3900821" cy="216587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800" dirty="0"/>
              <a:t>Manager de l’équipe</a:t>
            </a:r>
          </a:p>
          <a:p>
            <a:pPr lvl="0">
              <a:spcBef>
                <a:spcPts val="0"/>
              </a:spcBef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834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4390678" y="411959"/>
            <a:ext cx="13681520" cy="987125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I. Introduction</a:t>
            </a:r>
            <a:endParaRPr lang="en-US" sz="6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 rot="-3600000">
            <a:off x="1343689" y="602791"/>
            <a:ext cx="3037075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ftr" idx="11"/>
          </p:nvPr>
        </p:nvSpPr>
        <p:spPr>
          <a:xfrm rot="-3600000">
            <a:off x="14917674" y="7343482"/>
            <a:ext cx="5790697" cy="547688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535" name="Shape 535"/>
          <p:cNvSpPr/>
          <p:nvPr/>
        </p:nvSpPr>
        <p:spPr>
          <a:xfrm>
            <a:off x="7565156" y="4143796"/>
            <a:ext cx="2758800" cy="275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Chat Textuel</a:t>
            </a:r>
          </a:p>
        </p:txBody>
      </p:sp>
      <p:sp>
        <p:nvSpPr>
          <p:cNvPr id="536" name="Shape 536"/>
          <p:cNvSpPr/>
          <p:nvPr/>
        </p:nvSpPr>
        <p:spPr>
          <a:xfrm>
            <a:off x="5980980" y="6993308"/>
            <a:ext cx="2758704" cy="27587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200">
                <a:solidFill>
                  <a:schemeClr val="lt1"/>
                </a:solidFill>
              </a:rPr>
              <a:t>ans Cloud</a:t>
            </a:r>
          </a:p>
        </p:txBody>
      </p:sp>
      <p:sp>
        <p:nvSpPr>
          <p:cNvPr id="537" name="Shape 537"/>
          <p:cNvSpPr/>
          <p:nvPr/>
        </p:nvSpPr>
        <p:spPr>
          <a:xfrm>
            <a:off x="9221340" y="6960516"/>
            <a:ext cx="2758704" cy="2758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Multi -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>
                <a:solidFill>
                  <a:schemeClr val="lt1"/>
                </a:solidFill>
              </a:rPr>
              <a:t>Protocole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4894734" y="2131526"/>
            <a:ext cx="8496944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Communiquer</a:t>
            </a:r>
            <a:r>
              <a:rPr lang="en-US" sz="3200" dirty="0">
                <a:solidFill>
                  <a:schemeClr val="accent1"/>
                </a:solidFill>
              </a:rPr>
              <a:t> avec </a:t>
            </a:r>
            <a:r>
              <a:rPr lang="en-US" sz="3200" dirty="0" err="1">
                <a:solidFill>
                  <a:schemeClr val="accent1"/>
                </a:solidFill>
              </a:rPr>
              <a:t>une</a:t>
            </a:r>
            <a:r>
              <a:rPr lang="en-US" sz="3200" dirty="0">
                <a:solidFill>
                  <a:schemeClr val="accent1"/>
                </a:solidFill>
              </a:rPr>
              <a:t> intelligence </a:t>
            </a:r>
            <a:r>
              <a:rPr lang="en-US" sz="3200" dirty="0" err="1">
                <a:solidFill>
                  <a:schemeClr val="accent1"/>
                </a:solidFill>
              </a:rPr>
              <a:t>artificielle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1394868" y="7276137"/>
            <a:ext cx="4464496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3200">
                <a:solidFill>
                  <a:schemeClr val="accent2"/>
                </a:solidFill>
              </a:rPr>
              <a:t>Les données doivent rester personnelles</a:t>
            </a:r>
            <a:r>
              <a:rPr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12167542" y="7243345"/>
            <a:ext cx="4464496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>
                <a:solidFill>
                  <a:schemeClr val="accent3"/>
                </a:solidFill>
              </a:rPr>
              <a:t>Compatible avec plusieurs marques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1366342" y="8311852"/>
            <a:ext cx="446449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Les données ne doivent pas transiter sur un cloud afin d’éviter la collecte des informations par un tiers. 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12167542" y="8291085"/>
            <a:ext cx="446449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Notre système doit pouvoir commander plusieurs équipements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</a:rPr>
              <a:t>utilisant différents protocoles. 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5128132" y="3280766"/>
            <a:ext cx="7632848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</a:rPr>
              <a:t>Notre application client </a:t>
            </a:r>
            <a:r>
              <a:rPr lang="en-US" sz="2000" dirty="0" err="1">
                <a:solidFill>
                  <a:schemeClr val="dk1"/>
                </a:solidFill>
              </a:rPr>
              <a:t>est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couplée</a:t>
            </a:r>
            <a:r>
              <a:rPr lang="en-US" sz="2000" dirty="0">
                <a:solidFill>
                  <a:schemeClr val="dk1"/>
                </a:solidFill>
              </a:rPr>
              <a:t> à un </a:t>
            </a:r>
            <a:r>
              <a:rPr lang="en-US" sz="2000" dirty="0" err="1">
                <a:solidFill>
                  <a:schemeClr val="dk1"/>
                </a:solidFill>
              </a:rPr>
              <a:t>système</a:t>
            </a:r>
            <a:r>
              <a:rPr lang="en-US" sz="2000" dirty="0">
                <a:solidFill>
                  <a:schemeClr val="dk1"/>
                </a:solidFill>
              </a:rPr>
              <a:t> de </a:t>
            </a:r>
            <a:r>
              <a:rPr lang="en-US" sz="2000" dirty="0" err="1">
                <a:solidFill>
                  <a:schemeClr val="dk1"/>
                </a:solidFill>
              </a:rPr>
              <a:t>traitement</a:t>
            </a:r>
            <a:r>
              <a:rPr lang="en-US" sz="2000" dirty="0">
                <a:solidFill>
                  <a:schemeClr val="dk1"/>
                </a:solidFill>
              </a:rPr>
              <a:t> du </a:t>
            </a:r>
            <a:r>
              <a:rPr lang="en-US" sz="2000" dirty="0" err="1">
                <a:solidFill>
                  <a:schemeClr val="dk1"/>
                </a:solidFill>
              </a:rPr>
              <a:t>langage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permettant</a:t>
            </a:r>
            <a:r>
              <a:rPr lang="en-US" sz="2000" dirty="0">
                <a:solidFill>
                  <a:schemeClr val="dk1"/>
                </a:solidFill>
              </a:rPr>
              <a:t> au client de </a:t>
            </a:r>
            <a:r>
              <a:rPr lang="en-US" sz="2000" dirty="0" err="1">
                <a:solidFill>
                  <a:schemeClr val="dk1"/>
                </a:solidFill>
              </a:rPr>
              <a:t>communiquer</a:t>
            </a:r>
            <a:r>
              <a:rPr lang="en-US" sz="2000" dirty="0">
                <a:solidFill>
                  <a:schemeClr val="dk1"/>
                </a:solidFill>
              </a:rPr>
              <a:t> par chat </a:t>
            </a:r>
            <a:r>
              <a:rPr lang="en-US" sz="2000" dirty="0" err="1">
                <a:solidFill>
                  <a:schemeClr val="dk1"/>
                </a:solidFill>
              </a:rPr>
              <a:t>textuel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4" name="サブタイトル 8">
            <a:extLst>
              <a:ext uri="{FF2B5EF4-FFF2-40B4-BE49-F238E27FC236}">
                <a16:creationId xmlns:a16="http://schemas.microsoft.com/office/drawing/2014/main" id="{309F42FE-5D2D-49D6-9A36-057B47C73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0678" y="1225122"/>
            <a:ext cx="13681520" cy="534002"/>
          </a:xfrm>
        </p:spPr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 err="1"/>
              <a:t>Projet</a:t>
            </a:r>
            <a:r>
              <a:rPr lang="en-US" dirty="0"/>
              <a:t> ZenBox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4390677" y="411959"/>
            <a:ext cx="13895735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grpSp>
        <p:nvGrpSpPr>
          <p:cNvPr id="552" name="Shape 552"/>
          <p:cNvGrpSpPr/>
          <p:nvPr/>
        </p:nvGrpSpPr>
        <p:grpSpPr>
          <a:xfrm>
            <a:off x="10310336" y="5798495"/>
            <a:ext cx="1944300" cy="1944300"/>
            <a:chOff x="4102646" y="3847356"/>
            <a:chExt cx="1944300" cy="1944300"/>
          </a:xfrm>
        </p:grpSpPr>
        <p:sp>
          <p:nvSpPr>
            <p:cNvPr id="553" name="Shape 553"/>
            <p:cNvSpPr/>
            <p:nvPr/>
          </p:nvSpPr>
          <p:spPr>
            <a:xfrm>
              <a:off x="4102646" y="3847356"/>
              <a:ext cx="1944300" cy="194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4" name="Shape 55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94101" y="4338811"/>
              <a:ext cx="961306" cy="961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Shape 555"/>
          <p:cNvSpPr/>
          <p:nvPr/>
        </p:nvSpPr>
        <p:spPr>
          <a:xfrm>
            <a:off x="6385606" y="5945105"/>
            <a:ext cx="1404173" cy="1404173"/>
          </a:xfrm>
          <a:prstGeom prst="ellipse">
            <a:avLst/>
          </a:prstGeom>
          <a:solidFill>
            <a:srgbClr val="47D0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5018550" y="2770894"/>
            <a:ext cx="1404173" cy="1404173"/>
          </a:xfrm>
          <a:prstGeom prst="ellipse">
            <a:avLst/>
          </a:prstGeom>
          <a:solidFill>
            <a:srgbClr val="004C9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Shape 557"/>
          <p:cNvGrpSpPr/>
          <p:nvPr/>
        </p:nvGrpSpPr>
        <p:grpSpPr>
          <a:xfrm>
            <a:off x="11630399" y="3046570"/>
            <a:ext cx="1404173" cy="1404173"/>
            <a:chOff x="4102646" y="3847356"/>
            <a:chExt cx="1944300" cy="1944300"/>
          </a:xfrm>
        </p:grpSpPr>
        <p:sp>
          <p:nvSpPr>
            <p:cNvPr id="558" name="Shape 558"/>
            <p:cNvSpPr/>
            <p:nvPr/>
          </p:nvSpPr>
          <p:spPr>
            <a:xfrm>
              <a:off x="4102646" y="3847356"/>
              <a:ext cx="1944300" cy="1944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Shape 5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94101" y="4338811"/>
              <a:ext cx="961306" cy="961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Shape 560"/>
          <p:cNvSpPr/>
          <p:nvPr/>
        </p:nvSpPr>
        <p:spPr>
          <a:xfrm>
            <a:off x="8594663" y="4688597"/>
            <a:ext cx="314700" cy="3147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Shape 561"/>
          <p:cNvCxnSpPr>
            <a:stCxn id="556" idx="5"/>
            <a:endCxn id="560" idx="2"/>
          </p:cNvCxnSpPr>
          <p:nvPr/>
        </p:nvCxnSpPr>
        <p:spPr>
          <a:xfrm>
            <a:off x="6217087" y="3969431"/>
            <a:ext cx="2377500" cy="876600"/>
          </a:xfrm>
          <a:prstGeom prst="straightConnector1">
            <a:avLst/>
          </a:prstGeom>
          <a:noFill/>
          <a:ln w="28575" cap="flat" cmpd="sng">
            <a:solidFill>
              <a:srgbClr val="8B8B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Shape 562"/>
          <p:cNvCxnSpPr>
            <a:stCxn id="555" idx="7"/>
            <a:endCxn id="560" idx="3"/>
          </p:cNvCxnSpPr>
          <p:nvPr/>
        </p:nvCxnSpPr>
        <p:spPr>
          <a:xfrm rot="10800000" flipH="1">
            <a:off x="7584143" y="4957342"/>
            <a:ext cx="1056600" cy="1193400"/>
          </a:xfrm>
          <a:prstGeom prst="straightConnector1">
            <a:avLst/>
          </a:prstGeom>
          <a:noFill/>
          <a:ln w="28575" cap="flat" cmpd="sng">
            <a:solidFill>
              <a:srgbClr val="8B8B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Shape 563"/>
          <p:cNvCxnSpPr>
            <a:stCxn id="553" idx="1"/>
            <a:endCxn id="560" idx="5"/>
          </p:cNvCxnSpPr>
          <p:nvPr/>
        </p:nvCxnSpPr>
        <p:spPr>
          <a:xfrm rot="10800000">
            <a:off x="8863172" y="4957331"/>
            <a:ext cx="1731900" cy="1125900"/>
          </a:xfrm>
          <a:prstGeom prst="straightConnector1">
            <a:avLst/>
          </a:prstGeom>
          <a:noFill/>
          <a:ln w="28575" cap="flat" cmpd="sng">
            <a:solidFill>
              <a:srgbClr val="8B8B8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Shape 564"/>
          <p:cNvCxnSpPr>
            <a:endCxn id="560" idx="6"/>
          </p:cNvCxnSpPr>
          <p:nvPr/>
        </p:nvCxnSpPr>
        <p:spPr>
          <a:xfrm flipH="1">
            <a:off x="8909363" y="3963947"/>
            <a:ext cx="2790300" cy="882000"/>
          </a:xfrm>
          <a:prstGeom prst="straightConnector1">
            <a:avLst/>
          </a:prstGeom>
          <a:noFill/>
          <a:ln w="28575" cap="flat" cmpd="sng">
            <a:solidFill>
              <a:srgbClr val="8B8B8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Shape 565"/>
          <p:cNvSpPr txBox="1"/>
          <p:nvPr/>
        </p:nvSpPr>
        <p:spPr>
          <a:xfrm>
            <a:off x="1789518" y="3046550"/>
            <a:ext cx="3084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3200">
                <a:solidFill>
                  <a:srgbClr val="004C99"/>
                </a:solidFill>
              </a:rPr>
              <a:t>Partie Client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788975" y="6354850"/>
            <a:ext cx="54282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47D0FF"/>
                </a:solidFill>
              </a:rPr>
              <a:t>Partie</a:t>
            </a:r>
            <a:r>
              <a:rPr lang="en-US" sz="3200" dirty="0">
                <a:solidFill>
                  <a:srgbClr val="47D0FF"/>
                </a:solidFill>
              </a:rPr>
              <a:t> </a:t>
            </a:r>
            <a:r>
              <a:rPr lang="en-US" sz="3200" dirty="0" err="1">
                <a:solidFill>
                  <a:srgbClr val="47D0FF"/>
                </a:solidFill>
              </a:rPr>
              <a:t>Traitement</a:t>
            </a:r>
            <a:r>
              <a:rPr lang="en-US" sz="3200" dirty="0">
                <a:solidFill>
                  <a:srgbClr val="47D0FF"/>
                </a:solidFill>
              </a:rPr>
              <a:t> du </a:t>
            </a:r>
            <a:r>
              <a:rPr lang="en-US" sz="3200" dirty="0" err="1">
                <a:solidFill>
                  <a:srgbClr val="47D0FF"/>
                </a:solidFill>
              </a:rPr>
              <a:t>langage</a:t>
            </a:r>
            <a:endParaRPr lang="en-US" sz="3200" dirty="0">
              <a:solidFill>
                <a:srgbClr val="47D0FF"/>
              </a:solidFill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12423600" y="6647275"/>
            <a:ext cx="336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3"/>
                </a:solidFill>
              </a:rPr>
              <a:t>Partie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 err="1">
                <a:solidFill>
                  <a:schemeClr val="accent3"/>
                </a:solidFill>
              </a:rPr>
              <a:t>Serveur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154500" y="3456300"/>
            <a:ext cx="47445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 dirty="0" err="1">
                <a:solidFill>
                  <a:schemeClr val="accent4"/>
                </a:solidFill>
              </a:rPr>
              <a:t>Objets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 err="1">
                <a:solidFill>
                  <a:schemeClr val="accent4"/>
                </a:solidFill>
              </a:rPr>
              <a:t>Connectés</a:t>
            </a:r>
            <a:endParaRPr lang="en-US" sz="3200" dirty="0">
              <a:solidFill>
                <a:schemeClr val="accent4"/>
              </a:solidFill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7414678" y="3542944"/>
            <a:ext cx="2573087" cy="2573087"/>
            <a:chOff x="4102646" y="3847356"/>
            <a:chExt cx="1944300" cy="1944300"/>
          </a:xfrm>
        </p:grpSpPr>
        <p:sp>
          <p:nvSpPr>
            <p:cNvPr id="570" name="Shape 570"/>
            <p:cNvSpPr/>
            <p:nvPr/>
          </p:nvSpPr>
          <p:spPr>
            <a:xfrm>
              <a:off x="4102646" y="3847356"/>
              <a:ext cx="1944300" cy="194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1" name="Shape 571" descr="C:\Users\Jun\Desktop\typicons\png\lightbulb1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94101" y="4338811"/>
              <a:ext cx="961306" cy="9613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2" name="Shape 5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5979" y="2947950"/>
            <a:ext cx="854722" cy="9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Shape 5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0975" y="6175707"/>
            <a:ext cx="7334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 animBg="1"/>
      <p:bldP spid="556" grpId="0" animBg="1"/>
      <p:bldP spid="565" grpId="0"/>
      <p:bldP spid="566" grpId="0"/>
      <p:bldP spid="567" grpId="0"/>
      <p:bldP spid="5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4390678" y="-82232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II. Description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579" name="Shape 579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</a:t>
            </a:r>
            <a:r>
              <a:rPr lang="en-US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ZenBox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4"/>
          </p:nvPr>
        </p:nvSpPr>
        <p:spPr>
          <a:xfrm>
            <a:off x="1370325" y="5313700"/>
            <a:ext cx="46314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582" name="Shape 582"/>
          <p:cNvSpPr txBox="1">
            <a:spLocks noGrp="1"/>
          </p:cNvSpPr>
          <p:nvPr>
            <p:ph type="body" idx="5"/>
          </p:nvPr>
        </p:nvSpPr>
        <p:spPr>
          <a:xfrm>
            <a:off x="2590475" y="5952700"/>
            <a:ext cx="8173800" cy="5040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400"/>
              <a:buFont typeface="Arial"/>
              <a:buNone/>
            </a:pPr>
            <a:r>
              <a:rPr lang="en-US"/>
              <a:t>Réseau de neurones créées par l’université de Stanford</a:t>
            </a:r>
          </a:p>
        </p:txBody>
      </p:sp>
      <p:sp>
        <p:nvSpPr>
          <p:cNvPr id="583" name="Shape 583"/>
          <p:cNvSpPr txBox="1">
            <a:spLocks noGrp="1"/>
          </p:cNvSpPr>
          <p:nvPr>
            <p:ph type="body" idx="6"/>
          </p:nvPr>
        </p:nvSpPr>
        <p:spPr>
          <a:xfrm>
            <a:off x="1366340" y="3360850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Comprendre</a:t>
            </a:r>
            <a:r>
              <a:rPr lang="en-US" sz="2400" dirty="0">
                <a:solidFill>
                  <a:srgbClr val="000000"/>
                </a:solidFill>
              </a:rPr>
              <a:t> les </a:t>
            </a:r>
            <a:r>
              <a:rPr lang="en-US" sz="2400" dirty="0" err="1">
                <a:solidFill>
                  <a:srgbClr val="000000"/>
                </a:solidFill>
              </a:rPr>
              <a:t>demandes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l’utilisateur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langage</a:t>
            </a:r>
            <a:r>
              <a:rPr lang="en-US" sz="2400" dirty="0">
                <a:solidFill>
                  <a:srgbClr val="000000"/>
                </a:solidFill>
              </a:rPr>
              <a:t> naturel </a:t>
            </a:r>
            <a:r>
              <a:rPr lang="en-US" sz="2400" dirty="0" err="1">
                <a:solidFill>
                  <a:srgbClr val="000000"/>
                </a:solidFill>
              </a:rPr>
              <a:t>français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Transforme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commande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compréhensible</a:t>
            </a:r>
            <a:r>
              <a:rPr lang="en-US" sz="2400" dirty="0">
                <a:solidFill>
                  <a:srgbClr val="000000"/>
                </a:solidFill>
              </a:rPr>
              <a:t> pour la </a:t>
            </a:r>
            <a:r>
              <a:rPr lang="en-US" sz="2400" dirty="0" err="1">
                <a:solidFill>
                  <a:srgbClr val="000000"/>
                </a:solidFill>
              </a:rPr>
              <a:t>partie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serveur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84" name="Shape 584"/>
          <p:cNvSpPr txBox="1">
            <a:spLocks noGrp="1"/>
          </p:cNvSpPr>
          <p:nvPr>
            <p:ph type="body" idx="7"/>
          </p:nvPr>
        </p:nvSpPr>
        <p:spPr>
          <a:xfrm>
            <a:off x="1366341" y="6568100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>
                <a:solidFill>
                  <a:srgbClr val="000000"/>
                </a:solidFill>
              </a:rPr>
              <a:t>OpenSource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Très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bien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documenté</a:t>
            </a:r>
            <a:endParaRPr lang="en-US" sz="2400" dirty="0">
              <a:solidFill>
                <a:srgbClr val="000000"/>
              </a:solidFill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>
                <a:solidFill>
                  <a:srgbClr val="000000"/>
                </a:solidFill>
              </a:rPr>
              <a:t>Code source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java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>
                <a:solidFill>
                  <a:srgbClr val="000000"/>
                </a:solidFill>
              </a:rPr>
              <a:t>Wrapper </a:t>
            </a:r>
            <a:r>
              <a:rPr lang="en-US" sz="2400" dirty="0" err="1">
                <a:solidFill>
                  <a:srgbClr val="000000"/>
                </a:solidFill>
              </a:rPr>
              <a:t>permettant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d’utiliser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Javascript</a:t>
            </a:r>
            <a:endParaRPr lang="en-US" sz="2400" dirty="0">
              <a:solidFill>
                <a:srgbClr val="000000"/>
              </a:solidFill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" name="サブタイトル 8">
            <a:extLst>
              <a:ext uri="{FF2B5EF4-FFF2-40B4-BE49-F238E27FC236}">
                <a16:creationId xmlns:a16="http://schemas.microsoft.com/office/drawing/2014/main" id="{C32ACCA9-666D-4F0A-BC65-33C874874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7358" y="749167"/>
            <a:ext cx="13681520" cy="53400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du </a:t>
            </a:r>
            <a:r>
              <a:rPr lang="en-US" dirty="0" err="1"/>
              <a:t>langage</a:t>
            </a:r>
            <a:endParaRPr lang="en-US" dirty="0"/>
          </a:p>
        </p:txBody>
      </p:sp>
      <p:sp>
        <p:nvSpPr>
          <p:cNvPr id="10" name="サブタイトル 8">
            <a:extLst>
              <a:ext uri="{FF2B5EF4-FFF2-40B4-BE49-F238E27FC236}">
                <a16:creationId xmlns:a16="http://schemas.microsoft.com/office/drawing/2014/main" id="{6C88126E-76D7-4EDF-8B18-682D2AD72935}"/>
              </a:ext>
            </a:extLst>
          </p:cNvPr>
          <p:cNvSpPr txBox="1">
            <a:spLocks/>
          </p:cNvSpPr>
          <p:nvPr/>
        </p:nvSpPr>
        <p:spPr>
          <a:xfrm>
            <a:off x="4937091" y="1224973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a. Description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uiExpand="1" build="p" animBg="1"/>
      <p:bldP spid="582" grpId="0" build="p" animBg="1"/>
      <p:bldP spid="58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4390678" y="235824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1. </a:t>
            </a:r>
            <a:r>
              <a:rPr lang="en-US" dirty="0" err="1"/>
              <a:t>Traitement</a:t>
            </a:r>
            <a:r>
              <a:rPr lang="en-US" dirty="0"/>
              <a:t> du </a:t>
            </a:r>
            <a:r>
              <a:rPr lang="en-US" dirty="0" err="1"/>
              <a:t>langage</a:t>
            </a:r>
            <a:endParaRPr lang="en-US" dirty="0"/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100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Projet</a:t>
            </a:r>
            <a:r>
              <a:rPr lang="en-US" sz="21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ZenBox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3"/>
          </p:nvPr>
        </p:nvSpPr>
        <p:spPr>
          <a:xfrm>
            <a:off x="2572475" y="4695075"/>
            <a:ext cx="10738500" cy="32304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Outil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d’analyse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linguistique</a:t>
            </a:r>
            <a:r>
              <a:rPr lang="en-US" sz="2400" dirty="0">
                <a:solidFill>
                  <a:srgbClr val="000000"/>
                </a:solidFill>
              </a:rPr>
              <a:t> → </a:t>
            </a:r>
            <a:r>
              <a:rPr lang="en-US" sz="2400" dirty="0" err="1">
                <a:solidFill>
                  <a:srgbClr val="000000"/>
                </a:solidFill>
              </a:rPr>
              <a:t>étiquette</a:t>
            </a:r>
            <a:r>
              <a:rPr lang="en-US" sz="2400" dirty="0">
                <a:solidFill>
                  <a:srgbClr val="000000"/>
                </a:solidFill>
              </a:rPr>
              <a:t> les mots </a:t>
            </a:r>
            <a:r>
              <a:rPr lang="en-US" sz="2400" dirty="0" err="1">
                <a:solidFill>
                  <a:srgbClr val="000000"/>
                </a:solidFill>
              </a:rPr>
              <a:t>selon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leurs</a:t>
            </a:r>
            <a:r>
              <a:rPr lang="en-US" sz="2400" dirty="0">
                <a:solidFill>
                  <a:srgbClr val="000000"/>
                </a:solidFill>
              </a:rPr>
              <a:t> types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450" y="4122525"/>
            <a:ext cx="11935300" cy="46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サブタイトル 8">
            <a:extLst>
              <a:ext uri="{FF2B5EF4-FFF2-40B4-BE49-F238E27FC236}">
                <a16:creationId xmlns:a16="http://schemas.microsoft.com/office/drawing/2014/main" id="{D40C378E-5B3C-4E4D-8A6F-A3245466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2625" y="1222824"/>
            <a:ext cx="13681520" cy="534002"/>
          </a:xfrm>
        </p:spPr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CoreNLP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4390678" y="165650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381000" algn="l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1. </a:t>
            </a:r>
            <a:r>
              <a:rPr lang="en-US" dirty="0" err="1">
                <a:solidFill>
                  <a:srgbClr val="000000"/>
                </a:solidFill>
              </a:rPr>
              <a:t>Traitement</a:t>
            </a:r>
            <a:r>
              <a:rPr lang="en-US" dirty="0">
                <a:solidFill>
                  <a:srgbClr val="000000"/>
                </a:solidFill>
              </a:rPr>
              <a:t> du </a:t>
            </a:r>
            <a:r>
              <a:rPr lang="en-US" dirty="0" err="1">
                <a:solidFill>
                  <a:srgbClr val="000000"/>
                </a:solidFill>
              </a:rPr>
              <a:t>langage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3"/>
          </p:nvPr>
        </p:nvSpPr>
        <p:spPr>
          <a:xfrm>
            <a:off x="1402775" y="4973050"/>
            <a:ext cx="15764400" cy="4161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457200" lvl="0" indent="-41910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3000"/>
              <a:buChar char="●"/>
            </a:pPr>
            <a:r>
              <a:rPr lang="en-US" sz="3000" dirty="0" err="1">
                <a:solidFill>
                  <a:srgbClr val="000000"/>
                </a:solidFill>
              </a:rPr>
              <a:t>Repérage</a:t>
            </a:r>
            <a:r>
              <a:rPr lang="en-US" sz="3000" dirty="0">
                <a:solidFill>
                  <a:srgbClr val="000000"/>
                </a:solidFill>
              </a:rPr>
              <a:t> des </a:t>
            </a:r>
            <a:r>
              <a:rPr lang="en-US" sz="3000" dirty="0" err="1">
                <a:solidFill>
                  <a:srgbClr val="000000"/>
                </a:solidFill>
              </a:rPr>
              <a:t>verbes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d’actions</a:t>
            </a:r>
            <a:r>
              <a:rPr lang="en-US" sz="3000" dirty="0">
                <a:solidFill>
                  <a:srgbClr val="000000"/>
                </a:solidFill>
              </a:rPr>
              <a:t> (</a:t>
            </a:r>
            <a:r>
              <a:rPr lang="en-US" sz="3000" dirty="0" err="1">
                <a:solidFill>
                  <a:srgbClr val="000000"/>
                </a:solidFill>
              </a:rPr>
              <a:t>Allumer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Éteindre</a:t>
            </a:r>
            <a:r>
              <a:rPr lang="en-US" sz="3000" dirty="0">
                <a:solidFill>
                  <a:srgbClr val="000000"/>
                </a:solidFill>
              </a:rPr>
              <a:t>) / </a:t>
            </a:r>
            <a:r>
              <a:rPr lang="en-US" sz="3000" dirty="0" err="1">
                <a:solidFill>
                  <a:srgbClr val="000000"/>
                </a:solidFill>
              </a:rPr>
              <a:t>Objets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concernés</a:t>
            </a:r>
            <a:endParaRPr lang="en-US" sz="3000" dirty="0">
              <a:solidFill>
                <a:srgbClr val="000000"/>
              </a:solidFill>
            </a:endParaRP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3000" dirty="0">
              <a:solidFill>
                <a:srgbClr val="000000"/>
              </a:solidFill>
            </a:endParaRPr>
          </a:p>
          <a:p>
            <a:pPr marL="457200" lvl="0" indent="-41910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3000"/>
              <a:buChar char="●"/>
            </a:pPr>
            <a:r>
              <a:rPr lang="en-US" sz="3000" dirty="0">
                <a:solidFill>
                  <a:srgbClr val="000000"/>
                </a:solidFill>
              </a:rPr>
              <a:t> Transformation au format JSON →  </a:t>
            </a:r>
            <a:r>
              <a:rPr lang="en-US" sz="3000" dirty="0" err="1">
                <a:solidFill>
                  <a:srgbClr val="000000"/>
                </a:solidFill>
              </a:rPr>
              <a:t>envoyé</a:t>
            </a:r>
            <a:r>
              <a:rPr lang="en-US" sz="3000" dirty="0">
                <a:solidFill>
                  <a:srgbClr val="000000"/>
                </a:solidFill>
              </a:rPr>
              <a:t> au </a:t>
            </a:r>
            <a:r>
              <a:rPr lang="en-US" sz="3000" dirty="0" err="1">
                <a:solidFill>
                  <a:srgbClr val="000000"/>
                </a:solidFill>
              </a:rPr>
              <a:t>serveur</a:t>
            </a:r>
            <a:r>
              <a:rPr lang="en-US" sz="3000" dirty="0">
                <a:solidFill>
                  <a:srgbClr val="000000"/>
                </a:solidFill>
              </a:rPr>
              <a:t> par </a:t>
            </a:r>
            <a:r>
              <a:rPr lang="en-US" sz="3000" dirty="0" err="1">
                <a:solidFill>
                  <a:srgbClr val="000000"/>
                </a:solidFill>
              </a:rPr>
              <a:t>connexion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filaire</a:t>
            </a:r>
            <a:r>
              <a:rPr lang="en-US" sz="3000" dirty="0">
                <a:solidFill>
                  <a:srgbClr val="000000"/>
                </a:solidFill>
              </a:rPr>
              <a:t> : </a:t>
            </a:r>
          </a:p>
          <a:p>
            <a:pPr marL="914400" lvl="0" indent="45720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i="1" dirty="0">
                <a:solidFill>
                  <a:srgbClr val="000000"/>
                </a:solidFill>
              </a:rPr>
              <a:t>{pseudo : “</a:t>
            </a:r>
            <a:r>
              <a:rPr lang="en-US" sz="3000" i="1" dirty="0" err="1">
                <a:solidFill>
                  <a:srgbClr val="000000"/>
                </a:solidFill>
              </a:rPr>
              <a:t>nomClient</a:t>
            </a:r>
            <a:r>
              <a:rPr lang="en-US" sz="3000" i="1" dirty="0">
                <a:solidFill>
                  <a:srgbClr val="000000"/>
                </a:solidFill>
              </a:rPr>
              <a:t>”, </a:t>
            </a:r>
            <a:r>
              <a:rPr lang="en-US" sz="3000" i="1" dirty="0" err="1">
                <a:solidFill>
                  <a:srgbClr val="000000"/>
                </a:solidFill>
              </a:rPr>
              <a:t>objet</a:t>
            </a:r>
            <a:r>
              <a:rPr lang="en-US" sz="3000" i="1" dirty="0">
                <a:solidFill>
                  <a:srgbClr val="000000"/>
                </a:solidFill>
              </a:rPr>
              <a:t>: “</a:t>
            </a:r>
            <a:r>
              <a:rPr lang="en-US" sz="3000" i="1" dirty="0" err="1">
                <a:solidFill>
                  <a:srgbClr val="000000"/>
                </a:solidFill>
              </a:rPr>
              <a:t>idObjet</a:t>
            </a:r>
            <a:r>
              <a:rPr lang="en-US" sz="3000" i="1" dirty="0">
                <a:solidFill>
                  <a:srgbClr val="000000"/>
                </a:solidFill>
              </a:rPr>
              <a:t>”, action : “</a:t>
            </a:r>
            <a:r>
              <a:rPr lang="en-US" sz="3000" i="1" dirty="0" err="1">
                <a:solidFill>
                  <a:srgbClr val="000000"/>
                </a:solidFill>
              </a:rPr>
              <a:t>actionaEffectuer</a:t>
            </a:r>
            <a:r>
              <a:rPr lang="en-US" sz="3000" i="1" dirty="0">
                <a:solidFill>
                  <a:srgbClr val="000000"/>
                </a:solidFill>
              </a:rPr>
              <a:t>”}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3000" i="1" dirty="0">
              <a:solidFill>
                <a:srgbClr val="000000"/>
              </a:solidFill>
            </a:endParaRPr>
          </a:p>
          <a:p>
            <a:pPr marL="457200" lvl="0" indent="-41910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3000"/>
              <a:buChar char="●"/>
            </a:pPr>
            <a:r>
              <a:rPr lang="en-US" sz="3000" dirty="0" err="1">
                <a:solidFill>
                  <a:srgbClr val="000000"/>
                </a:solidFill>
              </a:rPr>
              <a:t>Scénario</a:t>
            </a:r>
            <a:r>
              <a:rPr lang="en-US" sz="3000" dirty="0">
                <a:solidFill>
                  <a:srgbClr val="000000"/>
                </a:solidFill>
              </a:rPr>
              <a:t> : </a:t>
            </a:r>
            <a:r>
              <a:rPr lang="en-US" sz="3000" dirty="0" err="1">
                <a:solidFill>
                  <a:srgbClr val="000000"/>
                </a:solidFill>
              </a:rPr>
              <a:t>décompose</a:t>
            </a:r>
            <a:r>
              <a:rPr lang="en-US" sz="3000" dirty="0">
                <a:solidFill>
                  <a:srgbClr val="000000"/>
                </a:solidFill>
              </a:rPr>
              <a:t> le </a:t>
            </a:r>
            <a:r>
              <a:rPr lang="en-US" sz="3000" dirty="0" err="1">
                <a:solidFill>
                  <a:srgbClr val="000000"/>
                </a:solidFill>
              </a:rPr>
              <a:t>scénario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plusieurs</a:t>
            </a:r>
            <a:r>
              <a:rPr lang="en-US" sz="3000" dirty="0">
                <a:solidFill>
                  <a:srgbClr val="000000"/>
                </a:solidFill>
              </a:rPr>
              <a:t> messages à </a:t>
            </a:r>
            <a:r>
              <a:rPr lang="en-US" sz="3000" dirty="0" err="1">
                <a:solidFill>
                  <a:srgbClr val="000000"/>
                </a:solidFill>
              </a:rPr>
              <a:t>envoyer</a:t>
            </a:r>
            <a:r>
              <a:rPr lang="en-US" sz="3000" dirty="0">
                <a:solidFill>
                  <a:srgbClr val="000000"/>
                </a:solidFill>
              </a:rPr>
              <a:t> à la </a:t>
            </a:r>
            <a:r>
              <a:rPr lang="en-US" sz="3000" dirty="0" err="1">
                <a:solidFill>
                  <a:srgbClr val="000000"/>
                </a:solidFill>
              </a:rPr>
              <a:t>partie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serveur</a:t>
            </a:r>
            <a:endParaRPr lang="en-US" sz="3000" dirty="0">
              <a:solidFill>
                <a:srgbClr val="000000"/>
              </a:solidFill>
            </a:endParaRP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032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6" name="サブタイトル 8">
            <a:extLst>
              <a:ext uri="{FF2B5EF4-FFF2-40B4-BE49-F238E27FC236}">
                <a16:creationId xmlns:a16="http://schemas.microsoft.com/office/drawing/2014/main" id="{22CFDDDC-B517-4EC0-A7FA-7F800C3F9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2625" y="1152650"/>
            <a:ext cx="13681520" cy="534002"/>
          </a:xfrm>
        </p:spPr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390678" y="0"/>
            <a:ext cx="13681500" cy="9870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II. </a:t>
            </a:r>
            <a:r>
              <a:rPr lang="en-US" dirty="0" err="1"/>
              <a:t>Decription</a:t>
            </a:r>
            <a:r>
              <a:rPr lang="en-US" dirty="0"/>
              <a:t> de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 rot="-3599891">
            <a:off x="1343735" y="602852"/>
            <a:ext cx="3037033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4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4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>
            <a:spLocks noGrp="1"/>
          </p:cNvSpPr>
          <p:nvPr>
            <p:ph type="ftr" idx="11"/>
          </p:nvPr>
        </p:nvSpPr>
        <p:spPr>
          <a:xfrm rot="-3599998">
            <a:off x="14917695" y="7343546"/>
            <a:ext cx="5790594" cy="547706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Projet ZenBox</a:t>
            </a:r>
          </a:p>
        </p:txBody>
      </p:sp>
      <p:sp>
        <p:nvSpPr>
          <p:cNvPr id="609" name="Shape 609"/>
          <p:cNvSpPr txBox="1">
            <a:spLocks noGrp="1"/>
          </p:cNvSpPr>
          <p:nvPr>
            <p:ph type="body" idx="4"/>
          </p:nvPr>
        </p:nvSpPr>
        <p:spPr>
          <a:xfrm>
            <a:off x="1370326" y="5905325"/>
            <a:ext cx="48912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Utilisation de JavaScript</a:t>
            </a:r>
          </a:p>
        </p:txBody>
      </p:sp>
      <p:sp>
        <p:nvSpPr>
          <p:cNvPr id="610" name="Shape 610"/>
          <p:cNvSpPr txBox="1">
            <a:spLocks noGrp="1"/>
          </p:cNvSpPr>
          <p:nvPr>
            <p:ph type="body" idx="5"/>
          </p:nvPr>
        </p:nvSpPr>
        <p:spPr>
          <a:xfrm>
            <a:off x="2590475" y="6544325"/>
            <a:ext cx="8173800" cy="5040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buClr>
                <a:srgbClr val="D8D8D8"/>
              </a:buClr>
              <a:buSzPts val="2400"/>
              <a:buFont typeface="Arial"/>
              <a:buNone/>
            </a:pPr>
            <a:r>
              <a:rPr lang="en-US"/>
              <a:t>Utilisé avec node.js</a:t>
            </a:r>
          </a:p>
        </p:txBody>
      </p:sp>
      <p:sp>
        <p:nvSpPr>
          <p:cNvPr id="611" name="Shape 611"/>
          <p:cNvSpPr txBox="1">
            <a:spLocks noGrp="1"/>
          </p:cNvSpPr>
          <p:nvPr>
            <p:ph type="body" idx="6"/>
          </p:nvPr>
        </p:nvSpPr>
        <p:spPr>
          <a:xfrm>
            <a:off x="1366340" y="3360850"/>
            <a:ext cx="15265800" cy="15123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Communiquer</a:t>
            </a:r>
            <a:r>
              <a:rPr lang="en-US" sz="2400" dirty="0">
                <a:solidFill>
                  <a:srgbClr val="000000"/>
                </a:solidFill>
              </a:rPr>
              <a:t> avec les </a:t>
            </a:r>
            <a:r>
              <a:rPr lang="en-US" sz="2400" dirty="0" err="1">
                <a:solidFill>
                  <a:srgbClr val="000000"/>
                </a:solidFill>
              </a:rPr>
              <a:t>autres</a:t>
            </a:r>
            <a:r>
              <a:rPr lang="en-US" sz="2400" dirty="0">
                <a:solidFill>
                  <a:srgbClr val="000000"/>
                </a:solidFill>
              </a:rPr>
              <a:t> Parties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S’adapter</a:t>
            </a:r>
            <a:r>
              <a:rPr lang="en-US" sz="2400" dirty="0">
                <a:solidFill>
                  <a:srgbClr val="000000"/>
                </a:solidFill>
              </a:rPr>
              <a:t> aux </a:t>
            </a:r>
            <a:r>
              <a:rPr lang="en-US" sz="2400" dirty="0" err="1">
                <a:solidFill>
                  <a:srgbClr val="000000"/>
                </a:solidFill>
              </a:rPr>
              <a:t>protocoles</a:t>
            </a:r>
            <a:r>
              <a:rPr lang="en-US" sz="2400" dirty="0">
                <a:solidFill>
                  <a:srgbClr val="000000"/>
                </a:solidFill>
              </a:rPr>
              <a:t> des </a:t>
            </a:r>
            <a:r>
              <a:rPr lang="en-US" sz="2400" dirty="0" err="1">
                <a:solidFill>
                  <a:srgbClr val="000000"/>
                </a:solidFill>
              </a:rPr>
              <a:t>différents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objets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connectés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12" name="Shape 612"/>
          <p:cNvSpPr txBox="1">
            <a:spLocks noGrp="1"/>
          </p:cNvSpPr>
          <p:nvPr>
            <p:ph type="body" idx="7"/>
          </p:nvPr>
        </p:nvSpPr>
        <p:spPr>
          <a:xfrm>
            <a:off x="1366350" y="7159725"/>
            <a:ext cx="15265800" cy="2419200"/>
          </a:xfrm>
          <a:prstGeom prst="rect">
            <a:avLst/>
          </a:prstGeom>
          <a:noFill/>
          <a:ln>
            <a:noFill/>
          </a:ln>
        </p:spPr>
        <p:txBody>
          <a:bodyPr wrap="square" lIns="163275" tIns="81625" rIns="163275" bIns="816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Connaissances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langage</a:t>
            </a:r>
            <a:r>
              <a:rPr lang="en-US" sz="2400" dirty="0">
                <a:solidFill>
                  <a:srgbClr val="000000"/>
                </a:solidFill>
              </a:rPr>
              <a:t> grâce à </a:t>
            </a:r>
            <a:r>
              <a:rPr lang="en-US" sz="2400" dirty="0" err="1">
                <a:solidFill>
                  <a:srgbClr val="000000"/>
                </a:solidFill>
              </a:rPr>
              <a:t>d’autres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projet</a:t>
            </a:r>
            <a:endParaRPr lang="en-US" sz="2400" dirty="0">
              <a:solidFill>
                <a:srgbClr val="000000"/>
              </a:solidFill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 err="1">
                <a:solidFill>
                  <a:srgbClr val="000000"/>
                </a:solidFill>
              </a:rPr>
              <a:t>Facilité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mise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</a:t>
            </a:r>
            <a:r>
              <a:rPr lang="en-US" sz="2400" dirty="0">
                <a:solidFill>
                  <a:srgbClr val="000000"/>
                </a:solidFill>
              </a:rPr>
              <a:t> place d’un </a:t>
            </a:r>
            <a:r>
              <a:rPr lang="en-US" sz="2400" dirty="0" err="1">
                <a:solidFill>
                  <a:srgbClr val="000000"/>
                </a:solidFill>
              </a:rPr>
              <a:t>serveur</a:t>
            </a:r>
            <a:endParaRPr lang="en-US" sz="2400" dirty="0">
              <a:solidFill>
                <a:srgbClr val="000000"/>
              </a:solidFill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dirty="0">
                <a:solidFill>
                  <a:srgbClr val="000000"/>
                </a:solidFill>
              </a:rPr>
              <a:t>Compatible avec </a:t>
            </a:r>
            <a:r>
              <a:rPr lang="en-US" sz="2400" dirty="0" err="1">
                <a:solidFill>
                  <a:srgbClr val="000000"/>
                </a:solidFill>
              </a:rPr>
              <a:t>CoreNLP</a:t>
            </a:r>
            <a:endParaRPr lang="en-US" sz="2400" dirty="0">
              <a:solidFill>
                <a:srgbClr val="000000"/>
              </a:solidFill>
            </a:endParaRPr>
          </a:p>
          <a:p>
            <a:pPr marL="0" marR="0" lvl="0" indent="-1270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body" idx="4"/>
          </p:nvPr>
        </p:nvSpPr>
        <p:spPr>
          <a:xfrm>
            <a:off x="1370326" y="2569140"/>
            <a:ext cx="4891200" cy="7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63275" tIns="81625" rIns="163275" bIns="81625" anchor="ctr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rgbClr val="D8D8D8"/>
              </a:buClr>
              <a:buSzPts val="3200"/>
              <a:buFont typeface="Arial"/>
              <a:buNone/>
            </a:pPr>
            <a:r>
              <a:rPr lang="en-US"/>
              <a:t>Principaux Objectifs</a:t>
            </a:r>
          </a:p>
        </p:txBody>
      </p:sp>
      <p:sp>
        <p:nvSpPr>
          <p:cNvPr id="10" name="サブタイトル 8">
            <a:extLst>
              <a:ext uri="{FF2B5EF4-FFF2-40B4-BE49-F238E27FC236}">
                <a16:creationId xmlns:a16="http://schemas.microsoft.com/office/drawing/2014/main" id="{444F9E96-650B-442A-B72C-62124A1B1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893" y="769960"/>
            <a:ext cx="13681520" cy="534002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serveur</a:t>
            </a:r>
            <a:endParaRPr lang="en-US" dirty="0"/>
          </a:p>
        </p:txBody>
      </p:sp>
      <p:sp>
        <p:nvSpPr>
          <p:cNvPr id="11" name="サブタイトル 8">
            <a:extLst>
              <a:ext uri="{FF2B5EF4-FFF2-40B4-BE49-F238E27FC236}">
                <a16:creationId xmlns:a16="http://schemas.microsoft.com/office/drawing/2014/main" id="{297CD1F1-FC66-4B4B-B339-117B48C08E04}"/>
              </a:ext>
            </a:extLst>
          </p:cNvPr>
          <p:cNvSpPr txBox="1">
            <a:spLocks/>
          </p:cNvSpPr>
          <p:nvPr/>
        </p:nvSpPr>
        <p:spPr>
          <a:xfrm>
            <a:off x="4939318" y="1227451"/>
            <a:ext cx="13681520" cy="5340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6376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32753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49129" marR="0" lvl="3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65505" marR="0" lvl="4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81881" marR="0" lvl="5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98258" marR="0" lvl="6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14634" marR="0" lvl="7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531010" marR="0" lvl="8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0909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a.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45470A-A7CD-4734-9694-FCDDC5701ECF}"/>
              </a:ext>
            </a:extLst>
          </p:cNvPr>
          <p:cNvSpPr/>
          <p:nvPr/>
        </p:nvSpPr>
        <p:spPr>
          <a:xfrm>
            <a:off x="9025232" y="4989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0" uiExpand="1" build="p" animBg="1"/>
      <p:bldP spid="610" grpId="0" build="p" animBg="1"/>
      <p:bldP spid="612" grpId="0" build="p"/>
    </p:bldLst>
  </p:timing>
</p:sld>
</file>

<file path=ppt/theme/theme1.xml><?xml version="1.0" encoding="utf-8"?>
<a:theme xmlns:a="http://schemas.openxmlformats.org/drawingml/2006/main" name="Deneb Title">
  <a:themeElements>
    <a:clrScheme name="Blue">
      <a:dk1>
        <a:srgbClr val="3F3F3F"/>
      </a:dk1>
      <a:lt1>
        <a:srgbClr val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neb Contents">
  <a:themeElements>
    <a:clrScheme name="Blue">
      <a:dk1>
        <a:srgbClr val="3F3F3F"/>
      </a:dk1>
      <a:lt1>
        <a:srgbClr val="FFFFFF"/>
      </a:lt1>
      <a:dk2>
        <a:srgbClr val="1F497D"/>
      </a:dk2>
      <a:lt2>
        <a:srgbClr val="EEECE1"/>
      </a:lt2>
      <a:accent1>
        <a:srgbClr val="0066CC"/>
      </a:accent1>
      <a:accent2>
        <a:srgbClr val="0099CC"/>
      </a:accent2>
      <a:accent3>
        <a:srgbClr val="009999"/>
      </a:accent3>
      <a:accent4>
        <a:srgbClr val="00CC99"/>
      </a:accent4>
      <a:accent5>
        <a:srgbClr val="4BACC6"/>
      </a:accent5>
      <a:accent6>
        <a:srgbClr val="F79646"/>
      </a:accent6>
      <a:hlink>
        <a:srgbClr val="0099FF"/>
      </a:hlink>
      <a:folHlink>
        <a:srgbClr val="00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908</Words>
  <Application>Microsoft Office PowerPoint</Application>
  <PresentationFormat>Personnalisé</PresentationFormat>
  <Paragraphs>215</Paragraphs>
  <Slides>23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Aleo-BoldItalic</vt:lpstr>
      <vt:lpstr>Aleo-LightItalic</vt:lpstr>
      <vt:lpstr>Arial</vt:lpstr>
      <vt:lpstr>Calibri</vt:lpstr>
      <vt:lpstr>Times New Roman</vt:lpstr>
      <vt:lpstr>Wingdings</vt:lpstr>
      <vt:lpstr>Deneb Title</vt:lpstr>
      <vt:lpstr>Deneb Contents</vt:lpstr>
      <vt:lpstr>PROJET ESIR 2</vt:lpstr>
      <vt:lpstr>Sommaire</vt:lpstr>
      <vt:lpstr>I. Introduction</vt:lpstr>
      <vt:lpstr>I. Introduction</vt:lpstr>
      <vt:lpstr>II. Description de notre projet</vt:lpstr>
      <vt:lpstr>II. Description de notre projet</vt:lpstr>
      <vt:lpstr>1. Traitement du langage</vt:lpstr>
      <vt:lpstr>1. Traitement du langage</vt:lpstr>
      <vt:lpstr>II. Decription de notre projet</vt:lpstr>
      <vt:lpstr>2. Partie serveur</vt:lpstr>
      <vt:lpstr>2. Partie serveur</vt:lpstr>
      <vt:lpstr>2. Partie serveur </vt:lpstr>
      <vt:lpstr>2. Partie Serveur</vt:lpstr>
      <vt:lpstr>Présentation PowerPoint</vt:lpstr>
      <vt:lpstr>3. Partie client </vt:lpstr>
      <vt:lpstr>II. Partie client</vt:lpstr>
      <vt:lpstr>4. Plugin et module</vt:lpstr>
      <vt:lpstr>III. Objectifs des prochaines semaines</vt:lpstr>
      <vt:lpstr>IV. Conclusion</vt:lpstr>
      <vt:lpstr>Présentation PowerPoint</vt:lpstr>
      <vt:lpstr>Présentation PowerPoint</vt:lpstr>
      <vt:lpstr>Présentation PowerPoint</vt:lpstr>
      <vt:lpstr>Merci pour votre attention !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ESIR 2</dc:title>
  <dc:creator>Léo</dc:creator>
  <cp:lastModifiedBy>Léo</cp:lastModifiedBy>
  <cp:revision>48</cp:revision>
  <dcterms:modified xsi:type="dcterms:W3CDTF">2018-01-21T12:56:16Z</dcterms:modified>
</cp:coreProperties>
</file>