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2F94225-F08E-4CA3-A09B-A6EDCF3930D7}" type="datetimeFigureOut">
              <a:rPr lang="fr-FR" smtClean="0"/>
              <a:t>20/02/2018</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709734B-99DA-41B2-9E3C-77ACC5576A8D}" type="slidenum">
              <a:rPr lang="fr-FR" smtClean="0"/>
              <a:t>‹N°›</a:t>
            </a:fld>
            <a:endParaRPr lang="fr-FR"/>
          </a:p>
        </p:txBody>
      </p:sp>
    </p:spTree>
    <p:extLst>
      <p:ext uri="{BB962C8B-B14F-4D97-AF65-F5344CB8AC3E}">
        <p14:creationId xmlns:p14="http://schemas.microsoft.com/office/powerpoint/2010/main" val="296234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Créer des hiérarchies avec des projets, des ensembles de sous projets , etc… On met un fichier POM à chaque niveau. On a des dépendances entre les projets. Si on se place dans un sous projet, on compile que le sous projet.</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10</a:t>
            </a:fld>
            <a:endParaRPr lang="fr-FR"/>
          </a:p>
        </p:txBody>
      </p:sp>
    </p:spTree>
    <p:extLst>
      <p:ext uri="{BB962C8B-B14F-4D97-AF65-F5344CB8AC3E}">
        <p14:creationId xmlns:p14="http://schemas.microsoft.com/office/powerpoint/2010/main" val="1664769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21</a:t>
            </a:fld>
            <a:endParaRPr lang="fr-FR"/>
          </a:p>
        </p:txBody>
      </p:sp>
    </p:spTree>
    <p:extLst>
      <p:ext uri="{BB962C8B-B14F-4D97-AF65-F5344CB8AC3E}">
        <p14:creationId xmlns:p14="http://schemas.microsoft.com/office/powerpoint/2010/main" val="343836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D’abord rendre le logiciel performant et fonctionnel puis l’optimiser par la suite</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22</a:t>
            </a:fld>
            <a:endParaRPr lang="fr-FR"/>
          </a:p>
        </p:txBody>
      </p:sp>
    </p:spTree>
    <p:extLst>
      <p:ext uri="{BB962C8B-B14F-4D97-AF65-F5344CB8AC3E}">
        <p14:creationId xmlns:p14="http://schemas.microsoft.com/office/powerpoint/2010/main" val="2331856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JUNIT permet de faire des test : On lance le logiciel, on appelle les méthodes et on vérifie le résultat des méthodes par rapport à ce que l’on attend</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24</a:t>
            </a:fld>
            <a:endParaRPr lang="fr-FR"/>
          </a:p>
        </p:txBody>
      </p:sp>
    </p:spTree>
    <p:extLst>
      <p:ext uri="{BB962C8B-B14F-4D97-AF65-F5344CB8AC3E}">
        <p14:creationId xmlns:p14="http://schemas.microsoft.com/office/powerpoint/2010/main" val="130430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Prendre le système qui fait la chaine de compilation et de périodiquement construire la compilation de notre projet et vérifier si ça marche.</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26</a:t>
            </a:fld>
            <a:endParaRPr lang="fr-FR"/>
          </a:p>
        </p:txBody>
      </p:sp>
    </p:spTree>
    <p:extLst>
      <p:ext uri="{BB962C8B-B14F-4D97-AF65-F5344CB8AC3E}">
        <p14:creationId xmlns:p14="http://schemas.microsoft.com/office/powerpoint/2010/main" val="211100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Permet d’améliorer la productivité</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27</a:t>
            </a:fld>
            <a:endParaRPr lang="fr-FR"/>
          </a:p>
        </p:txBody>
      </p:sp>
    </p:spTree>
    <p:extLst>
      <p:ext uri="{BB962C8B-B14F-4D97-AF65-F5344CB8AC3E}">
        <p14:creationId xmlns:p14="http://schemas.microsoft.com/office/powerpoint/2010/main" val="159753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28</a:t>
            </a:fld>
            <a:endParaRPr lang="fr-FR"/>
          </a:p>
        </p:txBody>
      </p:sp>
    </p:spTree>
    <p:extLst>
      <p:ext uri="{BB962C8B-B14F-4D97-AF65-F5344CB8AC3E}">
        <p14:creationId xmlns:p14="http://schemas.microsoft.com/office/powerpoint/2010/main" val="305498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Permet de voir l’utilisation des différentes ressources</a:t>
            </a:r>
          </a:p>
          <a:p>
            <a:r>
              <a:rPr lang="fr-FR" dirty="0" err="1"/>
              <a:t>Carbage</a:t>
            </a:r>
            <a:r>
              <a:rPr lang="fr-FR" dirty="0"/>
              <a:t> collector : C’est le truc qui fait que JAVA est utilisé mais c’est ce qui fait que JAVA est limité. C’est un algorithme qui tourne et qui vérifie dans la mémoire les objets qui sont dans la mémoire mais qui ne sont plus utilisés dans le programme puis il les supprime. Il peut prendre énormément de temps sur une application.</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35</a:t>
            </a:fld>
            <a:endParaRPr lang="fr-FR"/>
          </a:p>
        </p:txBody>
      </p:sp>
    </p:spTree>
    <p:extLst>
      <p:ext uri="{BB962C8B-B14F-4D97-AF65-F5344CB8AC3E}">
        <p14:creationId xmlns:p14="http://schemas.microsoft.com/office/powerpoint/2010/main" val="2794377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Permet la gestion de très gros projet</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48</a:t>
            </a:fld>
            <a:endParaRPr lang="fr-FR"/>
          </a:p>
        </p:txBody>
      </p:sp>
    </p:spTree>
    <p:extLst>
      <p:ext uri="{BB962C8B-B14F-4D97-AF65-F5344CB8AC3E}">
        <p14:creationId xmlns:p14="http://schemas.microsoft.com/office/powerpoint/2010/main" val="31960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utiliser le </a:t>
            </a:r>
            <a:r>
              <a:rPr lang="fr-FR" dirty="0" err="1"/>
              <a:t>debuger</a:t>
            </a:r>
            <a:r>
              <a:rPr lang="fr-FR" dirty="0"/>
              <a:t>, appuyer sur le bouton compilation avec l’insecte. Placer un break point un peu avant le problème. Le programme se lance jusqu’à atteindre le break point. Ensuite on peut lancer le programme pas à pas. On peut aussi explorer les valeurs des variables.</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12</a:t>
            </a:fld>
            <a:endParaRPr lang="fr-FR"/>
          </a:p>
        </p:txBody>
      </p:sp>
    </p:spTree>
    <p:extLst>
      <p:ext uri="{BB962C8B-B14F-4D97-AF65-F5344CB8AC3E}">
        <p14:creationId xmlns:p14="http://schemas.microsoft.com/office/powerpoint/2010/main" val="122732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Logger à la place des S.O.P. On peut configurer où ils écrivent (console ou fichier). Plusieurs niveaux de log : erreur, warning, infos et </a:t>
            </a:r>
            <a:r>
              <a:rPr lang="fr-FR" dirty="0" err="1"/>
              <a:t>debug</a:t>
            </a:r>
            <a:r>
              <a:rPr lang="fr-FR" dirty="0"/>
              <a:t>.</a:t>
            </a:r>
          </a:p>
          <a:p>
            <a:r>
              <a:rPr lang="fr-FR" dirty="0"/>
              <a:t>Quand on exécute un logiciel on peut choisir le niveau de log que l’on veut voir. Si on choisit </a:t>
            </a:r>
            <a:r>
              <a:rPr lang="fr-FR" dirty="0" err="1"/>
              <a:t>debug</a:t>
            </a:r>
            <a:r>
              <a:rPr lang="fr-FR" dirty="0"/>
              <a:t> (on voit toutes les niveaux). Si on  choisit erreur, on voit juste les erreurs.</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13</a:t>
            </a:fld>
            <a:endParaRPr lang="fr-FR"/>
          </a:p>
        </p:txBody>
      </p:sp>
    </p:spTree>
    <p:extLst>
      <p:ext uri="{BB962C8B-B14F-4D97-AF65-F5344CB8AC3E}">
        <p14:creationId xmlns:p14="http://schemas.microsoft.com/office/powerpoint/2010/main" val="190724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Assertion : Sert à vérifier les variables. Sert énormément dans les tests</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14</a:t>
            </a:fld>
            <a:endParaRPr lang="fr-FR"/>
          </a:p>
        </p:txBody>
      </p:sp>
    </p:spTree>
    <p:extLst>
      <p:ext uri="{BB962C8B-B14F-4D97-AF65-F5344CB8AC3E}">
        <p14:creationId xmlns:p14="http://schemas.microsoft.com/office/powerpoint/2010/main" val="173824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Refactoring</a:t>
            </a:r>
            <a:r>
              <a:rPr lang="fr-FR" dirty="0"/>
              <a:t> : Modifier le code source pour changer sa forme, le concevoir d’une meilleure façon. </a:t>
            </a:r>
          </a:p>
          <a:p>
            <a:r>
              <a:rPr lang="fr-FR" dirty="0"/>
              <a:t>Permet de modifier une variable ou une méthode (changement de nom), la modification se fait partout. </a:t>
            </a:r>
          </a:p>
          <a:p>
            <a:r>
              <a:rPr lang="fr-FR" dirty="0"/>
              <a:t>On sélectionne le nom de la méthode, clic droit, source/</a:t>
            </a:r>
            <a:r>
              <a:rPr lang="fr-FR" dirty="0" err="1"/>
              <a:t>refactor</a:t>
            </a:r>
            <a:r>
              <a:rPr lang="fr-FR" dirty="0"/>
              <a:t>, </a:t>
            </a:r>
            <a:r>
              <a:rPr lang="fr-FR" dirty="0" err="1"/>
              <a:t>rename</a:t>
            </a:r>
            <a:endParaRPr lang="fr-FR" dirty="0"/>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15</a:t>
            </a:fld>
            <a:endParaRPr lang="fr-FR"/>
          </a:p>
        </p:txBody>
      </p:sp>
    </p:spTree>
    <p:extLst>
      <p:ext uri="{BB962C8B-B14F-4D97-AF65-F5344CB8AC3E}">
        <p14:creationId xmlns:p14="http://schemas.microsoft.com/office/powerpoint/2010/main" val="64038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Compilation inverse : Sert si on a perdu le code source du logiciel et qu’on a que le code compilé.</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16</a:t>
            </a:fld>
            <a:endParaRPr lang="fr-FR"/>
          </a:p>
        </p:txBody>
      </p:sp>
    </p:spTree>
    <p:extLst>
      <p:ext uri="{BB962C8B-B14F-4D97-AF65-F5344CB8AC3E}">
        <p14:creationId xmlns:p14="http://schemas.microsoft.com/office/powerpoint/2010/main" val="30761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Rendre le code source illisible pour ne pas se faire voler le code.</a:t>
            </a:r>
          </a:p>
          <a:p>
            <a:r>
              <a:rPr lang="fr-FR" dirty="0"/>
              <a:t>Réduire la taille du code.</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17</a:t>
            </a:fld>
            <a:endParaRPr lang="fr-FR"/>
          </a:p>
        </p:txBody>
      </p:sp>
    </p:spTree>
    <p:extLst>
      <p:ext uri="{BB962C8B-B14F-4D97-AF65-F5344CB8AC3E}">
        <p14:creationId xmlns:p14="http://schemas.microsoft.com/office/powerpoint/2010/main" val="353253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en sorte de prouver que quelqu’un a copié et volé notre code source</a:t>
            </a:r>
          </a:p>
          <a:p>
            <a:r>
              <a:rPr lang="fr-FR" dirty="0"/>
              <a:t>On insère des choses qui ne servent à rien donc si quelqu’un à la même chose c’est qu’il y a une copie</a:t>
            </a:r>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18</a:t>
            </a:fld>
            <a:endParaRPr lang="fr-FR"/>
          </a:p>
        </p:txBody>
      </p:sp>
    </p:spTree>
    <p:extLst>
      <p:ext uri="{BB962C8B-B14F-4D97-AF65-F5344CB8AC3E}">
        <p14:creationId xmlns:p14="http://schemas.microsoft.com/office/powerpoint/2010/main" val="327960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709734B-99DA-41B2-9E3C-77ACC5576A8D}" type="slidenum">
              <a:rPr lang="fr-FR" smtClean="0"/>
              <a:t>20</a:t>
            </a:fld>
            <a:endParaRPr lang="fr-FR"/>
          </a:p>
        </p:txBody>
      </p:sp>
    </p:spTree>
    <p:extLst>
      <p:ext uri="{BB962C8B-B14F-4D97-AF65-F5344CB8AC3E}">
        <p14:creationId xmlns:p14="http://schemas.microsoft.com/office/powerpoint/2010/main" val="88376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535940" y="1842186"/>
            <a:ext cx="2820035" cy="405701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sz="half" idx="3"/>
          </p:nvPr>
        </p:nvSpPr>
        <p:spPr>
          <a:xfrm>
            <a:off x="4727575" y="1842186"/>
            <a:ext cx="2806065" cy="413004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19452" y="186893"/>
            <a:ext cx="5705094" cy="69723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499363" y="1125973"/>
            <a:ext cx="8056880" cy="237617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dj.com/articles/1998/9801d/9801d.htm#re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ftp://ftp.cs.iastate.edu/pub/leavens/JML/jmldbc.pdf" TargetMode="External"/><Relationship Id="rId4" Type="http://schemas.openxmlformats.org/officeDocument/2006/relationships/hyperlink" Target="http://www.eecs.ucf.edu/~leavens/J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debug@mycom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arizona.edu/sandma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javaworld.com/javatips/jw-javatip22i.html" TargetMode="External"/><Relationship Id="rId2" Type="http://schemas.openxmlformats.org/officeDocument/2006/relationships/hyperlink" Target="http://www.javaworld.com/javaworld/jw-07-1997/jw-0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bone.unige.ch/jraf/index.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acaojvm.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dele.imag.fr/users/Didier.Donsez/cours/junit.pdf" TargetMode="External"/><Relationship Id="rId2" Type="http://schemas.openxmlformats.org/officeDocument/2006/relationships/hyperlink" Target="http://www.junit.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blogs.java.net/blog/mandychung/archive/VisualVM-BOF-2007.pdf" TargetMode="Externa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itt.edu/~ckemerer/CK%20research%20papers/MetricForOOD_ChidamberKem" TargetMode="External"/><Relationship Id="rId2" Type="http://schemas.openxmlformats.org/officeDocument/2006/relationships/hyperlink" Target="http://www.objectmentor.com/resources/articles/oodmetrc.pdf"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homepages.cwi.nl/~tourwe/ware/ceccato.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qjpro.sourceforge.net/" TargetMode="External"/><Relationship Id="rId2" Type="http://schemas.openxmlformats.org/officeDocument/2006/relationships/hyperlink" Target="http://metrics.sourceforge.net/" TargetMode="External"/><Relationship Id="rId1" Type="http://schemas.openxmlformats.org/officeDocument/2006/relationships/slideLayout" Target="../slideLayouts/slideLayout2.xml"/><Relationship Id="rId4" Type="http://schemas.openxmlformats.org/officeDocument/2006/relationships/hyperlink" Target="http://www.geocities.com/sivaram_subr/index.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t.or.cz/"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754" y="2146173"/>
            <a:ext cx="7383780" cy="1367155"/>
          </a:xfrm>
          <a:prstGeom prst="rect">
            <a:avLst/>
          </a:prstGeom>
        </p:spPr>
        <p:txBody>
          <a:bodyPr vert="horz" wrap="square" lIns="0" tIns="13335" rIns="0" bIns="0" rtlCol="0">
            <a:spAutoFit/>
          </a:bodyPr>
          <a:lstStyle/>
          <a:p>
            <a:pPr marL="3150870" marR="5080" indent="-3138805">
              <a:lnSpc>
                <a:spcPct val="100000"/>
              </a:lnSpc>
              <a:spcBef>
                <a:spcPts val="105"/>
              </a:spcBef>
            </a:pPr>
            <a:r>
              <a:rPr spc="-330" dirty="0"/>
              <a:t>Tools </a:t>
            </a:r>
            <a:r>
              <a:rPr spc="35" dirty="0"/>
              <a:t>to </a:t>
            </a:r>
            <a:r>
              <a:rPr spc="-100" dirty="0"/>
              <a:t>support </a:t>
            </a:r>
            <a:r>
              <a:rPr spc="-135" dirty="0"/>
              <a:t>development</a:t>
            </a:r>
            <a:r>
              <a:rPr spc="-580" dirty="0"/>
              <a:t> </a:t>
            </a:r>
            <a:r>
              <a:rPr spc="-55" dirty="0"/>
              <a:t>in  </a:t>
            </a:r>
            <a:r>
              <a:rPr spc="-625" dirty="0"/>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9029" y="186893"/>
            <a:ext cx="4253230" cy="697230"/>
          </a:xfrm>
          <a:prstGeom prst="rect">
            <a:avLst/>
          </a:prstGeom>
        </p:spPr>
        <p:txBody>
          <a:bodyPr vert="horz" wrap="square" lIns="0" tIns="13335" rIns="0" bIns="0" rtlCol="0">
            <a:spAutoFit/>
          </a:bodyPr>
          <a:lstStyle/>
          <a:p>
            <a:pPr marL="12700">
              <a:lnSpc>
                <a:spcPct val="100000"/>
              </a:lnSpc>
              <a:spcBef>
                <a:spcPts val="105"/>
              </a:spcBef>
            </a:pPr>
            <a:r>
              <a:rPr spc="-155" dirty="0"/>
              <a:t>Project</a:t>
            </a:r>
            <a:r>
              <a:rPr spc="-270" dirty="0"/>
              <a:t> </a:t>
            </a:r>
            <a:r>
              <a:rPr spc="-175" dirty="0"/>
              <a:t>hierarchies</a:t>
            </a:r>
          </a:p>
        </p:txBody>
      </p:sp>
      <p:sp>
        <p:nvSpPr>
          <p:cNvPr id="3" name="object 3"/>
          <p:cNvSpPr txBox="1"/>
          <p:nvPr/>
        </p:nvSpPr>
        <p:spPr>
          <a:xfrm>
            <a:off x="499363" y="1155932"/>
            <a:ext cx="6706870" cy="2846070"/>
          </a:xfrm>
          <a:prstGeom prst="rect">
            <a:avLst/>
          </a:prstGeom>
        </p:spPr>
        <p:txBody>
          <a:bodyPr vert="horz" wrap="square" lIns="0" tIns="52705" rIns="0" bIns="0" rtlCol="0">
            <a:spAutoFit/>
          </a:bodyPr>
          <a:lstStyle/>
          <a:p>
            <a:pPr marL="353695" indent="-340995">
              <a:lnSpc>
                <a:spcPct val="100000"/>
              </a:lnSpc>
              <a:spcBef>
                <a:spcPts val="415"/>
              </a:spcBef>
              <a:buClr>
                <a:srgbClr val="3C27DA"/>
              </a:buClr>
              <a:buSzPct val="60416"/>
              <a:buFont typeface="Wingdings"/>
              <a:buChar char=""/>
              <a:tabLst>
                <a:tab pos="353695" algn="l"/>
                <a:tab pos="354330" algn="l"/>
              </a:tabLst>
            </a:pPr>
            <a:r>
              <a:rPr sz="2400" spc="-45" dirty="0">
                <a:latin typeface="Arial"/>
                <a:cs typeface="Arial"/>
              </a:rPr>
              <a:t>Motivations</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125" dirty="0">
                <a:latin typeface="Arial"/>
                <a:cs typeface="Arial"/>
              </a:rPr>
              <a:t>Organize </a:t>
            </a:r>
            <a:r>
              <a:rPr sz="2000" spc="-65" dirty="0">
                <a:latin typeface="Arial"/>
                <a:cs typeface="Arial"/>
              </a:rPr>
              <a:t>development </a:t>
            </a:r>
            <a:r>
              <a:rPr sz="2000" spc="-25" dirty="0">
                <a:latin typeface="Arial"/>
                <a:cs typeface="Arial"/>
              </a:rPr>
              <a:t>in</a:t>
            </a:r>
            <a:r>
              <a:rPr sz="2000" spc="-140" dirty="0">
                <a:latin typeface="Arial"/>
                <a:cs typeface="Arial"/>
              </a:rPr>
              <a:t> </a:t>
            </a:r>
            <a:r>
              <a:rPr sz="2000" spc="-75" dirty="0">
                <a:latin typeface="Arial"/>
                <a:cs typeface="Arial"/>
              </a:rPr>
              <a:t>sub-projects</a:t>
            </a:r>
            <a:endParaRPr sz="2000">
              <a:latin typeface="Arial"/>
              <a:cs typeface="Arial"/>
            </a:endParaRPr>
          </a:p>
          <a:p>
            <a:pPr marL="1154430" lvl="2" indent="-228600">
              <a:lnSpc>
                <a:spcPct val="100000"/>
              </a:lnSpc>
              <a:spcBef>
                <a:spcPts val="225"/>
              </a:spcBef>
              <a:buClr>
                <a:srgbClr val="3C27DA"/>
              </a:buClr>
              <a:buSzPct val="50000"/>
              <a:buFont typeface="Wingdings"/>
              <a:buChar char=""/>
              <a:tabLst>
                <a:tab pos="1153795" algn="l"/>
                <a:tab pos="1154430" algn="l"/>
              </a:tabLst>
            </a:pPr>
            <a:r>
              <a:rPr sz="1800" spc="-15" dirty="0">
                <a:latin typeface="Arial"/>
                <a:cs typeface="Arial"/>
              </a:rPr>
              <a:t>With </a:t>
            </a:r>
            <a:r>
              <a:rPr sz="1800" spc="-140" dirty="0">
                <a:latin typeface="Arial"/>
                <a:cs typeface="Arial"/>
              </a:rPr>
              <a:t>N </a:t>
            </a:r>
            <a:r>
              <a:rPr sz="1800" spc="-85" dirty="0">
                <a:latin typeface="Arial"/>
                <a:cs typeface="Arial"/>
              </a:rPr>
              <a:t>levels</a:t>
            </a:r>
            <a:r>
              <a:rPr sz="1800" spc="-125" dirty="0">
                <a:latin typeface="Arial"/>
                <a:cs typeface="Arial"/>
              </a:rPr>
              <a:t> </a:t>
            </a:r>
            <a:r>
              <a:rPr sz="1800" spc="-110" dirty="0">
                <a:latin typeface="Arial"/>
                <a:cs typeface="Arial"/>
              </a:rPr>
              <a:t>(N&gt;=1)</a:t>
            </a:r>
            <a:endParaRPr sz="1800">
              <a:latin typeface="Arial"/>
              <a:cs typeface="Arial"/>
            </a:endParaRPr>
          </a:p>
          <a:p>
            <a:pPr marL="353695" indent="-340995">
              <a:lnSpc>
                <a:spcPct val="100000"/>
              </a:lnSpc>
              <a:spcBef>
                <a:spcPts val="250"/>
              </a:spcBef>
              <a:buClr>
                <a:srgbClr val="3C27DA"/>
              </a:buClr>
              <a:buSzPct val="60416"/>
              <a:buFont typeface="Wingdings"/>
              <a:buChar char=""/>
              <a:tabLst>
                <a:tab pos="353695" algn="l"/>
                <a:tab pos="354330" algn="l"/>
              </a:tabLst>
            </a:pPr>
            <a:r>
              <a:rPr sz="2400" spc="-145" dirty="0">
                <a:latin typeface="Arial"/>
                <a:cs typeface="Arial"/>
              </a:rPr>
              <a:t>Technique</a:t>
            </a:r>
            <a:endParaRPr sz="2400">
              <a:latin typeface="Arial"/>
              <a:cs typeface="Arial"/>
            </a:endParaRPr>
          </a:p>
          <a:p>
            <a:pPr marL="755015" lvl="1" indent="-285115">
              <a:lnSpc>
                <a:spcPct val="100000"/>
              </a:lnSpc>
              <a:spcBef>
                <a:spcPts val="280"/>
              </a:spcBef>
              <a:buClr>
                <a:srgbClr val="FF0000"/>
              </a:buClr>
              <a:buSzPct val="55000"/>
              <a:buFont typeface="Wingdings"/>
              <a:buChar char=""/>
              <a:tabLst>
                <a:tab pos="755015" algn="l"/>
                <a:tab pos="755650" algn="l"/>
              </a:tabLst>
            </a:pPr>
            <a:r>
              <a:rPr sz="2000" spc="-120" dirty="0">
                <a:latin typeface="Arial"/>
                <a:cs typeface="Arial"/>
              </a:rPr>
              <a:t>Create </a:t>
            </a:r>
            <a:r>
              <a:rPr sz="2000" spc="-155" dirty="0">
                <a:latin typeface="Arial"/>
                <a:cs typeface="Arial"/>
              </a:rPr>
              <a:t>a </a:t>
            </a:r>
            <a:r>
              <a:rPr sz="2000" spc="-85" dirty="0">
                <a:latin typeface="Arial"/>
                <a:cs typeface="Arial"/>
              </a:rPr>
              <a:t>super </a:t>
            </a:r>
            <a:r>
              <a:rPr sz="2000" spc="-165" dirty="0">
                <a:latin typeface="Arial"/>
                <a:cs typeface="Arial"/>
              </a:rPr>
              <a:t>POM </a:t>
            </a:r>
            <a:r>
              <a:rPr sz="2000" spc="-45" dirty="0">
                <a:latin typeface="Arial"/>
                <a:cs typeface="Arial"/>
              </a:rPr>
              <a:t>(type </a:t>
            </a:r>
            <a:r>
              <a:rPr sz="2000" i="1" spc="-20" dirty="0">
                <a:latin typeface="Arial"/>
                <a:cs typeface="Arial"/>
              </a:rPr>
              <a:t>pom</a:t>
            </a:r>
            <a:r>
              <a:rPr sz="2000" spc="-20" dirty="0">
                <a:latin typeface="Arial"/>
                <a:cs typeface="Arial"/>
              </a:rPr>
              <a:t>) </a:t>
            </a:r>
            <a:r>
              <a:rPr sz="2000" spc="-5" dirty="0">
                <a:latin typeface="Arial"/>
                <a:cs typeface="Arial"/>
              </a:rPr>
              <a:t>for </a:t>
            </a:r>
            <a:r>
              <a:rPr sz="2000" spc="-120" dirty="0">
                <a:latin typeface="Arial"/>
                <a:cs typeface="Arial"/>
              </a:rPr>
              <a:t>each </a:t>
            </a:r>
            <a:r>
              <a:rPr sz="2000" spc="-80" dirty="0">
                <a:latin typeface="Arial"/>
                <a:cs typeface="Arial"/>
              </a:rPr>
              <a:t>nesting</a:t>
            </a:r>
            <a:r>
              <a:rPr sz="2000" spc="-254" dirty="0">
                <a:latin typeface="Arial"/>
                <a:cs typeface="Arial"/>
              </a:rPr>
              <a:t> </a:t>
            </a:r>
            <a:r>
              <a:rPr sz="2000" spc="-70" dirty="0">
                <a:latin typeface="Arial"/>
                <a:cs typeface="Arial"/>
              </a:rPr>
              <a:t>level</a:t>
            </a:r>
            <a:endParaRPr sz="2000">
              <a:latin typeface="Arial"/>
              <a:cs typeface="Arial"/>
            </a:endParaRPr>
          </a:p>
          <a:p>
            <a:pPr marL="1154430" lvl="2" indent="-228600">
              <a:lnSpc>
                <a:spcPct val="100000"/>
              </a:lnSpc>
              <a:spcBef>
                <a:spcPts val="215"/>
              </a:spcBef>
              <a:buClr>
                <a:srgbClr val="3C27DA"/>
              </a:buClr>
              <a:buSzPct val="50000"/>
              <a:buFont typeface="Wingdings"/>
              <a:buChar char=""/>
              <a:tabLst>
                <a:tab pos="1153795" algn="l"/>
                <a:tab pos="1154430" algn="l"/>
              </a:tabLst>
            </a:pPr>
            <a:r>
              <a:rPr sz="1800" spc="-135" dirty="0">
                <a:latin typeface="Arial"/>
                <a:cs typeface="Arial"/>
              </a:rPr>
              <a:t>Place </a:t>
            </a:r>
            <a:r>
              <a:rPr sz="1800" spc="-95" dirty="0">
                <a:latin typeface="Arial"/>
                <a:cs typeface="Arial"/>
              </a:rPr>
              <a:t>shared </a:t>
            </a:r>
            <a:r>
              <a:rPr sz="1800" spc="-70" dirty="0">
                <a:latin typeface="Arial"/>
                <a:cs typeface="Arial"/>
              </a:rPr>
              <a:t>plugins/goals </a:t>
            </a:r>
            <a:r>
              <a:rPr sz="1800" spc="-30" dirty="0">
                <a:latin typeface="Arial"/>
                <a:cs typeface="Arial"/>
              </a:rPr>
              <a:t>at </a:t>
            </a:r>
            <a:r>
              <a:rPr sz="1800" spc="-20" dirty="0">
                <a:latin typeface="Arial"/>
                <a:cs typeface="Arial"/>
              </a:rPr>
              <a:t>the </a:t>
            </a:r>
            <a:r>
              <a:rPr sz="1800" spc="-130" dirty="0">
                <a:latin typeface="Arial"/>
                <a:cs typeface="Arial"/>
              </a:rPr>
              <a:t>same</a:t>
            </a:r>
            <a:r>
              <a:rPr sz="1800" spc="-200" dirty="0">
                <a:latin typeface="Arial"/>
                <a:cs typeface="Arial"/>
              </a:rPr>
              <a:t> </a:t>
            </a:r>
            <a:r>
              <a:rPr sz="1800" spc="-60" dirty="0">
                <a:latin typeface="Arial"/>
                <a:cs typeface="Arial"/>
              </a:rPr>
              <a:t>level</a:t>
            </a:r>
            <a:endParaRPr sz="1800">
              <a:latin typeface="Arial"/>
              <a:cs typeface="Arial"/>
            </a:endParaRPr>
          </a:p>
          <a:p>
            <a:pPr marL="755015" lvl="1" indent="-285115">
              <a:lnSpc>
                <a:spcPct val="100000"/>
              </a:lnSpc>
              <a:spcBef>
                <a:spcPts val="234"/>
              </a:spcBef>
              <a:buClr>
                <a:srgbClr val="FF0000"/>
              </a:buClr>
              <a:buSzPct val="55000"/>
              <a:buFont typeface="Wingdings"/>
              <a:buChar char=""/>
              <a:tabLst>
                <a:tab pos="755015" algn="l"/>
                <a:tab pos="755650" algn="l"/>
              </a:tabLst>
            </a:pPr>
            <a:r>
              <a:rPr sz="2000" spc="-95" dirty="0">
                <a:latin typeface="Arial"/>
                <a:cs typeface="Arial"/>
              </a:rPr>
              <a:t>Subprojects </a:t>
            </a:r>
            <a:r>
              <a:rPr sz="2000" spc="-80" dirty="0">
                <a:latin typeface="Arial"/>
                <a:cs typeface="Arial"/>
              </a:rPr>
              <a:t>(called modules) </a:t>
            </a:r>
            <a:r>
              <a:rPr sz="2000" spc="-10" dirty="0">
                <a:latin typeface="Arial"/>
                <a:cs typeface="Arial"/>
              </a:rPr>
              <a:t>inherit </a:t>
            </a:r>
            <a:r>
              <a:rPr sz="2000" spc="-25" dirty="0">
                <a:latin typeface="Arial"/>
                <a:cs typeface="Arial"/>
              </a:rPr>
              <a:t>from </a:t>
            </a:r>
            <a:r>
              <a:rPr sz="2000" spc="-40" dirty="0">
                <a:latin typeface="Arial"/>
                <a:cs typeface="Arial"/>
              </a:rPr>
              <a:t>this </a:t>
            </a:r>
            <a:r>
              <a:rPr sz="2000" spc="-85" dirty="0">
                <a:latin typeface="Arial"/>
                <a:cs typeface="Arial"/>
              </a:rPr>
              <a:t>super</a:t>
            </a:r>
            <a:r>
              <a:rPr sz="2000" spc="-420" dirty="0">
                <a:latin typeface="Arial"/>
                <a:cs typeface="Arial"/>
              </a:rPr>
              <a:t> </a:t>
            </a:r>
            <a:r>
              <a:rPr sz="2000" spc="-65" dirty="0">
                <a:latin typeface="Arial"/>
                <a:cs typeface="Arial"/>
              </a:rPr>
              <a:t>pom</a:t>
            </a:r>
            <a:endParaRPr sz="2000">
              <a:latin typeface="Arial"/>
              <a:cs typeface="Arial"/>
            </a:endParaRPr>
          </a:p>
          <a:p>
            <a:pPr marL="353695" indent="-340995">
              <a:lnSpc>
                <a:spcPct val="100000"/>
              </a:lnSpc>
              <a:spcBef>
                <a:spcPts val="259"/>
              </a:spcBef>
              <a:buClr>
                <a:srgbClr val="3C27DA"/>
              </a:buClr>
              <a:buSzPct val="60416"/>
              <a:buFont typeface="Wingdings"/>
              <a:buChar char=""/>
              <a:tabLst>
                <a:tab pos="353695" algn="l"/>
                <a:tab pos="354330" algn="l"/>
              </a:tabLst>
            </a:pPr>
            <a:r>
              <a:rPr sz="2400" spc="-160" dirty="0">
                <a:latin typeface="Arial"/>
                <a:cs typeface="Arial"/>
              </a:rPr>
              <a:t>Example</a:t>
            </a:r>
            <a:endParaRPr sz="2400">
              <a:latin typeface="Arial"/>
              <a:cs typeface="Arial"/>
            </a:endParaRPr>
          </a:p>
        </p:txBody>
      </p:sp>
      <p:sp>
        <p:nvSpPr>
          <p:cNvPr id="4" name="object 4"/>
          <p:cNvSpPr txBox="1"/>
          <p:nvPr/>
        </p:nvSpPr>
        <p:spPr>
          <a:xfrm>
            <a:off x="499363" y="4966425"/>
            <a:ext cx="2981960" cy="1085850"/>
          </a:xfrm>
          <a:prstGeom prst="rect">
            <a:avLst/>
          </a:prstGeom>
        </p:spPr>
        <p:txBody>
          <a:bodyPr vert="horz" wrap="square" lIns="0" tIns="65405" rIns="0" bIns="0" rtlCol="0">
            <a:spAutoFit/>
          </a:bodyPr>
          <a:lstStyle/>
          <a:p>
            <a:pPr marL="353695" indent="-340995">
              <a:lnSpc>
                <a:spcPct val="100000"/>
              </a:lnSpc>
              <a:spcBef>
                <a:spcPts val="515"/>
              </a:spcBef>
              <a:buClr>
                <a:srgbClr val="3C27DA"/>
              </a:buClr>
              <a:buSzPct val="60416"/>
              <a:buFont typeface="Wingdings"/>
              <a:buChar char=""/>
              <a:tabLst>
                <a:tab pos="353695" algn="l"/>
                <a:tab pos="354330" algn="l"/>
              </a:tabLst>
            </a:pPr>
            <a:r>
              <a:rPr sz="2400" spc="-150" dirty="0">
                <a:latin typeface="Arial"/>
                <a:cs typeface="Arial"/>
              </a:rPr>
              <a:t>Command</a:t>
            </a:r>
            <a:endParaRPr sz="2400">
              <a:latin typeface="Arial"/>
              <a:cs typeface="Arial"/>
            </a:endParaRPr>
          </a:p>
          <a:p>
            <a:pPr marL="755015" lvl="1" indent="-285115">
              <a:lnSpc>
                <a:spcPct val="100000"/>
              </a:lnSpc>
              <a:spcBef>
                <a:spcPts val="350"/>
              </a:spcBef>
              <a:buClr>
                <a:srgbClr val="FF0000"/>
              </a:buClr>
              <a:buSzPct val="55000"/>
              <a:buFont typeface="Wingdings"/>
              <a:buChar char=""/>
              <a:tabLst>
                <a:tab pos="755015" algn="l"/>
                <a:tab pos="755650" algn="l"/>
              </a:tabLst>
            </a:pPr>
            <a:r>
              <a:rPr sz="2000" spc="-5" dirty="0">
                <a:latin typeface="Liberation Sans Narrow"/>
                <a:cs typeface="Liberation Sans Narrow"/>
              </a:rPr>
              <a:t>mvn clean</a:t>
            </a:r>
            <a:r>
              <a:rPr sz="2000" spc="-25" dirty="0">
                <a:latin typeface="Liberation Sans Narrow"/>
                <a:cs typeface="Liberation Sans Narrow"/>
              </a:rPr>
              <a:t> </a:t>
            </a:r>
            <a:r>
              <a:rPr sz="2000" spc="-5" dirty="0">
                <a:latin typeface="Liberation Sans Narrow"/>
                <a:cs typeface="Liberation Sans Narrow"/>
              </a:rPr>
              <a:t>install</a:t>
            </a:r>
            <a:endParaRPr sz="2000">
              <a:latin typeface="Liberation Sans Narrow"/>
              <a:cs typeface="Liberation Sans Narrow"/>
            </a:endParaRPr>
          </a:p>
          <a:p>
            <a:pPr marL="1154430" lvl="2" indent="-228600">
              <a:lnSpc>
                <a:spcPct val="100000"/>
              </a:lnSpc>
              <a:spcBef>
                <a:spcPts val="140"/>
              </a:spcBef>
              <a:buClr>
                <a:srgbClr val="3C27DA"/>
              </a:buClr>
              <a:buSzPct val="50000"/>
              <a:buFont typeface="Wingdings"/>
              <a:buChar char=""/>
              <a:tabLst>
                <a:tab pos="1153795" algn="l"/>
                <a:tab pos="1154430" algn="l"/>
              </a:tabLst>
            </a:pPr>
            <a:r>
              <a:rPr sz="1800" spc="-85" dirty="0">
                <a:latin typeface="Arial"/>
                <a:cs typeface="Arial"/>
              </a:rPr>
              <a:t>Global</a:t>
            </a:r>
            <a:r>
              <a:rPr sz="1800" spc="-140" dirty="0">
                <a:latin typeface="Arial"/>
                <a:cs typeface="Arial"/>
              </a:rPr>
              <a:t> </a:t>
            </a:r>
            <a:r>
              <a:rPr sz="1800" spc="-50" dirty="0">
                <a:latin typeface="Arial"/>
                <a:cs typeface="Arial"/>
              </a:rPr>
              <a:t>construction</a:t>
            </a:r>
            <a:endParaRPr sz="1800">
              <a:latin typeface="Arial"/>
              <a:cs typeface="Arial"/>
            </a:endParaRPr>
          </a:p>
        </p:txBody>
      </p:sp>
      <p:sp>
        <p:nvSpPr>
          <p:cNvPr id="5" name="object 5"/>
          <p:cNvSpPr/>
          <p:nvPr/>
        </p:nvSpPr>
        <p:spPr>
          <a:xfrm>
            <a:off x="5580126" y="3860862"/>
            <a:ext cx="3095625" cy="29510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2292" y="461594"/>
            <a:ext cx="5981700" cy="697230"/>
          </a:xfrm>
          <a:prstGeom prst="rect">
            <a:avLst/>
          </a:prstGeom>
        </p:spPr>
        <p:txBody>
          <a:bodyPr vert="horz" wrap="square" lIns="0" tIns="13335" rIns="0" bIns="0" rtlCol="0">
            <a:spAutoFit/>
          </a:bodyPr>
          <a:lstStyle/>
          <a:p>
            <a:pPr marL="12700">
              <a:lnSpc>
                <a:spcPct val="100000"/>
              </a:lnSpc>
              <a:spcBef>
                <a:spcPts val="105"/>
              </a:spcBef>
            </a:pPr>
            <a:r>
              <a:rPr spc="-195" dirty="0"/>
              <a:t>Maven </a:t>
            </a:r>
            <a:r>
              <a:rPr spc="-125" dirty="0"/>
              <a:t>plugin </a:t>
            </a:r>
            <a:r>
              <a:rPr spc="-10" dirty="0"/>
              <a:t>for </a:t>
            </a:r>
            <a:r>
              <a:rPr spc="-620" dirty="0"/>
              <a:t>JAVA</a:t>
            </a:r>
            <a:r>
              <a:rPr spc="-630" dirty="0"/>
              <a:t> </a:t>
            </a:r>
            <a:r>
              <a:rPr spc="-455" dirty="0"/>
              <a:t>IDE</a:t>
            </a:r>
          </a:p>
        </p:txBody>
      </p:sp>
      <p:sp>
        <p:nvSpPr>
          <p:cNvPr id="3" name="object 3"/>
          <p:cNvSpPr txBox="1"/>
          <p:nvPr/>
        </p:nvSpPr>
        <p:spPr>
          <a:xfrm>
            <a:off x="535940" y="1503044"/>
            <a:ext cx="6885940" cy="2669540"/>
          </a:xfrm>
          <a:prstGeom prst="rect">
            <a:avLst/>
          </a:prstGeom>
        </p:spPr>
        <p:txBody>
          <a:bodyPr vert="horz" wrap="square" lIns="0" tIns="117475" rIns="0" bIns="0" rtlCol="0">
            <a:spAutoFit/>
          </a:bodyPr>
          <a:lstStyle/>
          <a:p>
            <a:pPr marL="355600" indent="-342900">
              <a:lnSpc>
                <a:spcPct val="100000"/>
              </a:lnSpc>
              <a:spcBef>
                <a:spcPts val="925"/>
              </a:spcBef>
              <a:buChar char="•"/>
              <a:tabLst>
                <a:tab pos="354965" algn="l"/>
                <a:tab pos="355600" algn="l"/>
              </a:tabLst>
            </a:pPr>
            <a:r>
              <a:rPr sz="3200" spc="-140" dirty="0">
                <a:latin typeface="Arial"/>
                <a:cs typeface="Arial"/>
              </a:rPr>
              <a:t>Maven </a:t>
            </a:r>
            <a:r>
              <a:rPr sz="3200" spc="-130" dirty="0">
                <a:latin typeface="Arial"/>
                <a:cs typeface="Arial"/>
              </a:rPr>
              <a:t>plugins </a:t>
            </a:r>
            <a:r>
              <a:rPr sz="3200" spc="-165" dirty="0">
                <a:latin typeface="Arial"/>
                <a:cs typeface="Arial"/>
              </a:rPr>
              <a:t>exists</a:t>
            </a:r>
            <a:r>
              <a:rPr sz="3200" spc="-215" dirty="0">
                <a:latin typeface="Arial"/>
                <a:cs typeface="Arial"/>
              </a:rPr>
              <a:t> </a:t>
            </a:r>
            <a:r>
              <a:rPr sz="3200" spc="-15" dirty="0">
                <a:latin typeface="Arial"/>
                <a:cs typeface="Arial"/>
              </a:rPr>
              <a:t>for</a:t>
            </a:r>
            <a:endParaRPr sz="3200">
              <a:latin typeface="Arial"/>
              <a:cs typeface="Arial"/>
            </a:endParaRPr>
          </a:p>
          <a:p>
            <a:pPr marL="756285" lvl="1" indent="-286385">
              <a:lnSpc>
                <a:spcPct val="100000"/>
              </a:lnSpc>
              <a:spcBef>
                <a:spcPts val="715"/>
              </a:spcBef>
              <a:buChar char="–"/>
              <a:tabLst>
                <a:tab pos="756920" algn="l"/>
              </a:tabLst>
            </a:pPr>
            <a:r>
              <a:rPr sz="2800" spc="-190" dirty="0">
                <a:latin typeface="Arial"/>
                <a:cs typeface="Arial"/>
              </a:rPr>
              <a:t>Eclipse </a:t>
            </a:r>
            <a:r>
              <a:rPr sz="2800" spc="-150" dirty="0">
                <a:latin typeface="Arial"/>
                <a:cs typeface="Arial"/>
              </a:rPr>
              <a:t>(does </a:t>
            </a:r>
            <a:r>
              <a:rPr sz="2800" spc="-10" dirty="0">
                <a:latin typeface="Arial"/>
                <a:cs typeface="Arial"/>
              </a:rPr>
              <a:t>not </a:t>
            </a:r>
            <a:r>
              <a:rPr sz="2800" spc="-60" dirty="0">
                <a:latin typeface="Arial"/>
                <a:cs typeface="Arial"/>
              </a:rPr>
              <a:t>work particularly </a:t>
            </a:r>
            <a:r>
              <a:rPr sz="2800" spc="-45" dirty="0">
                <a:latin typeface="Arial"/>
                <a:cs typeface="Arial"/>
              </a:rPr>
              <a:t>well  </a:t>
            </a:r>
            <a:r>
              <a:rPr sz="2800" spc="365" dirty="0">
                <a:latin typeface="Wingdings"/>
                <a:cs typeface="Wingdings"/>
              </a:rPr>
              <a:t></a:t>
            </a:r>
            <a:r>
              <a:rPr sz="2800" spc="365" dirty="0">
                <a:latin typeface="Arial"/>
                <a:cs typeface="Arial"/>
              </a:rPr>
              <a:t>)</a:t>
            </a:r>
            <a:endParaRPr sz="2800">
              <a:latin typeface="Arial"/>
              <a:cs typeface="Arial"/>
            </a:endParaRPr>
          </a:p>
          <a:p>
            <a:pPr marL="756285" lvl="1" indent="-286385">
              <a:lnSpc>
                <a:spcPct val="100000"/>
              </a:lnSpc>
              <a:spcBef>
                <a:spcPts val="650"/>
              </a:spcBef>
              <a:buChar char="–"/>
              <a:tabLst>
                <a:tab pos="756920" algn="l"/>
              </a:tabLst>
            </a:pPr>
            <a:r>
              <a:rPr sz="2800" spc="-20" dirty="0">
                <a:latin typeface="Arial"/>
                <a:cs typeface="Arial"/>
              </a:rPr>
              <a:t>Intellij</a:t>
            </a:r>
            <a:endParaRPr sz="2800">
              <a:latin typeface="Arial"/>
              <a:cs typeface="Arial"/>
            </a:endParaRPr>
          </a:p>
          <a:p>
            <a:pPr marL="756285" lvl="1" indent="-286385">
              <a:lnSpc>
                <a:spcPct val="100000"/>
              </a:lnSpc>
              <a:spcBef>
                <a:spcPts val="675"/>
              </a:spcBef>
              <a:buChar char="–"/>
              <a:tabLst>
                <a:tab pos="756920" algn="l"/>
              </a:tabLst>
            </a:pPr>
            <a:r>
              <a:rPr sz="2800" spc="-175" dirty="0">
                <a:latin typeface="Arial"/>
                <a:cs typeface="Arial"/>
              </a:rPr>
              <a:t>NetBeans</a:t>
            </a:r>
            <a:endParaRPr sz="2800">
              <a:latin typeface="Arial"/>
              <a:cs typeface="Arial"/>
            </a:endParaRPr>
          </a:p>
          <a:p>
            <a:pPr marL="469900">
              <a:lnSpc>
                <a:spcPct val="100000"/>
              </a:lnSpc>
              <a:spcBef>
                <a:spcPts val="670"/>
              </a:spcBef>
            </a:pPr>
            <a:r>
              <a:rPr sz="2800" spc="-5" dirty="0">
                <a:latin typeface="Arial"/>
                <a:cs typeface="Arial"/>
              </a:rPr>
              <a:t>–</a:t>
            </a:r>
            <a:r>
              <a:rPr sz="2800" spc="-80" dirty="0">
                <a:latin typeface="Arial"/>
                <a:cs typeface="Arial"/>
              </a:rPr>
              <a:t> </a:t>
            </a:r>
            <a:r>
              <a:rPr sz="2800" spc="-869" dirty="0">
                <a:latin typeface="Arial"/>
                <a:cs typeface="Arial"/>
              </a:rPr>
              <a:t>…</a:t>
            </a:r>
            <a:endParaRPr sz="2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9713" y="186893"/>
            <a:ext cx="2454275" cy="697230"/>
          </a:xfrm>
          <a:prstGeom prst="rect">
            <a:avLst/>
          </a:prstGeom>
        </p:spPr>
        <p:txBody>
          <a:bodyPr vert="horz" wrap="square" lIns="0" tIns="13335" rIns="0" bIns="0" rtlCol="0">
            <a:spAutoFit/>
          </a:bodyPr>
          <a:lstStyle/>
          <a:p>
            <a:pPr marL="12700">
              <a:lnSpc>
                <a:spcPct val="100000"/>
              </a:lnSpc>
              <a:spcBef>
                <a:spcPts val="105"/>
              </a:spcBef>
            </a:pPr>
            <a:r>
              <a:rPr spc="-245" dirty="0"/>
              <a:t>Debugging</a:t>
            </a:r>
          </a:p>
        </p:txBody>
      </p:sp>
      <p:sp>
        <p:nvSpPr>
          <p:cNvPr id="3" name="object 3"/>
          <p:cNvSpPr txBox="1"/>
          <p:nvPr/>
        </p:nvSpPr>
        <p:spPr>
          <a:xfrm>
            <a:off x="499363" y="1125973"/>
            <a:ext cx="8227695" cy="3912870"/>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170" dirty="0">
                <a:latin typeface="Arial"/>
                <a:cs typeface="Arial"/>
              </a:rPr>
              <a:t>Symbolic </a:t>
            </a:r>
            <a:r>
              <a:rPr sz="3200" spc="-155" dirty="0">
                <a:latin typeface="Arial"/>
                <a:cs typeface="Arial"/>
              </a:rPr>
              <a:t>debugging</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70" dirty="0">
                <a:latin typeface="Arial"/>
                <a:cs typeface="Arial"/>
              </a:rPr>
              <a:t>javac </a:t>
            </a:r>
            <a:r>
              <a:rPr sz="2800" spc="-70" dirty="0">
                <a:latin typeface="Arial"/>
                <a:cs typeface="Arial"/>
              </a:rPr>
              <a:t>options: </a:t>
            </a:r>
            <a:r>
              <a:rPr sz="2800" spc="-125" dirty="0">
                <a:latin typeface="Arial"/>
                <a:cs typeface="Arial"/>
              </a:rPr>
              <a:t>-g,</a:t>
            </a:r>
            <a:r>
              <a:rPr sz="2800" spc="-160" dirty="0">
                <a:latin typeface="Arial"/>
                <a:cs typeface="Arial"/>
              </a:rPr>
              <a:t> </a:t>
            </a:r>
            <a:r>
              <a:rPr sz="2800" spc="-135" dirty="0">
                <a:latin typeface="Arial"/>
                <a:cs typeface="Arial"/>
              </a:rPr>
              <a:t>-g:source,vars,lines</a:t>
            </a:r>
            <a:endParaRPr sz="2800">
              <a:latin typeface="Arial"/>
              <a:cs typeface="Arial"/>
            </a:endParaRPr>
          </a:p>
          <a:p>
            <a:pPr marL="755015" lvl="1" indent="-285115">
              <a:lnSpc>
                <a:spcPct val="100000"/>
              </a:lnSpc>
              <a:spcBef>
                <a:spcPts val="675"/>
              </a:spcBef>
              <a:buClr>
                <a:srgbClr val="FF0000"/>
              </a:buClr>
              <a:buSzPct val="53571"/>
              <a:buFont typeface="Wingdings"/>
              <a:buChar char=""/>
              <a:tabLst>
                <a:tab pos="755015" algn="l"/>
                <a:tab pos="755650" algn="l"/>
              </a:tabLst>
            </a:pPr>
            <a:r>
              <a:rPr sz="2800" spc="-105" dirty="0">
                <a:latin typeface="Arial"/>
                <a:cs typeface="Arial"/>
              </a:rPr>
              <a:t>command-line </a:t>
            </a:r>
            <a:r>
              <a:rPr sz="2800" spc="-135" dirty="0">
                <a:latin typeface="Arial"/>
                <a:cs typeface="Arial"/>
              </a:rPr>
              <a:t>debugger </a:t>
            </a:r>
            <a:r>
              <a:rPr sz="2800" spc="-30" dirty="0">
                <a:latin typeface="Arial"/>
                <a:cs typeface="Arial"/>
              </a:rPr>
              <a:t>: </a:t>
            </a:r>
            <a:r>
              <a:rPr sz="2800" spc="-50" dirty="0">
                <a:latin typeface="Arial"/>
                <a:cs typeface="Arial"/>
              </a:rPr>
              <a:t>jdb</a:t>
            </a:r>
            <a:r>
              <a:rPr sz="2800" spc="-254" dirty="0">
                <a:latin typeface="Arial"/>
                <a:cs typeface="Arial"/>
              </a:rPr>
              <a:t> </a:t>
            </a:r>
            <a:r>
              <a:rPr sz="2800" spc="-285" dirty="0">
                <a:latin typeface="Arial"/>
                <a:cs typeface="Arial"/>
              </a:rPr>
              <a:t>(JDK)</a:t>
            </a:r>
            <a:endParaRPr sz="2800">
              <a:latin typeface="Arial"/>
              <a:cs typeface="Arial"/>
            </a:endParaRPr>
          </a:p>
          <a:p>
            <a:pPr marL="1154430" lvl="2" indent="-228600">
              <a:lnSpc>
                <a:spcPct val="100000"/>
              </a:lnSpc>
              <a:spcBef>
                <a:spcPts val="600"/>
              </a:spcBef>
              <a:buClr>
                <a:srgbClr val="3C27DA"/>
              </a:buClr>
              <a:buSzPct val="50000"/>
              <a:buFont typeface="Wingdings"/>
              <a:buChar char=""/>
              <a:tabLst>
                <a:tab pos="1154430" algn="l"/>
              </a:tabLst>
            </a:pPr>
            <a:r>
              <a:rPr sz="2400" spc="-135" dirty="0">
                <a:latin typeface="Arial"/>
                <a:cs typeface="Arial"/>
              </a:rPr>
              <a:t>commands </a:t>
            </a:r>
            <a:r>
              <a:rPr sz="2400" spc="-60" dirty="0">
                <a:latin typeface="Arial"/>
                <a:cs typeface="Arial"/>
              </a:rPr>
              <a:t>look </a:t>
            </a:r>
            <a:r>
              <a:rPr sz="2400" spc="-75" dirty="0">
                <a:latin typeface="Arial"/>
                <a:cs typeface="Arial"/>
              </a:rPr>
              <a:t>like </a:t>
            </a:r>
            <a:r>
              <a:rPr sz="2400" spc="-85" dirty="0">
                <a:latin typeface="Arial"/>
                <a:cs typeface="Arial"/>
              </a:rPr>
              <a:t>those </a:t>
            </a:r>
            <a:r>
              <a:rPr sz="2400" spc="-5" dirty="0">
                <a:latin typeface="Arial"/>
                <a:cs typeface="Arial"/>
              </a:rPr>
              <a:t>of</a:t>
            </a:r>
            <a:r>
              <a:rPr sz="2400" spc="-320" dirty="0">
                <a:latin typeface="Arial"/>
                <a:cs typeface="Arial"/>
              </a:rPr>
              <a:t> </a:t>
            </a:r>
            <a:r>
              <a:rPr sz="2400" spc="-125" dirty="0">
                <a:latin typeface="Arial"/>
                <a:cs typeface="Arial"/>
              </a:rPr>
              <a:t>dbx</a:t>
            </a:r>
            <a:endParaRPr sz="2400">
              <a:latin typeface="Arial"/>
              <a:cs typeface="Arial"/>
            </a:endParaRPr>
          </a:p>
          <a:p>
            <a:pPr marL="755015" lvl="1" indent="-285115">
              <a:lnSpc>
                <a:spcPct val="100000"/>
              </a:lnSpc>
              <a:spcBef>
                <a:spcPts val="650"/>
              </a:spcBef>
              <a:buClr>
                <a:srgbClr val="FF0000"/>
              </a:buClr>
              <a:buSzPct val="53571"/>
              <a:buFont typeface="Wingdings"/>
              <a:buChar char=""/>
              <a:tabLst>
                <a:tab pos="755015" algn="l"/>
                <a:tab pos="755650" algn="l"/>
                <a:tab pos="4839335" algn="l"/>
              </a:tabLst>
            </a:pPr>
            <a:r>
              <a:rPr sz="2800" spc="-125" dirty="0">
                <a:latin typeface="Arial"/>
                <a:cs typeface="Arial"/>
              </a:rPr>
              <a:t>graphical « </a:t>
            </a:r>
            <a:r>
              <a:rPr sz="2800" spc="-75" dirty="0">
                <a:latin typeface="Arial"/>
                <a:cs typeface="Arial"/>
              </a:rPr>
              <a:t>front-ends</a:t>
            </a:r>
            <a:r>
              <a:rPr sz="2800" spc="-10" dirty="0">
                <a:latin typeface="Arial"/>
                <a:cs typeface="Arial"/>
              </a:rPr>
              <a:t> </a:t>
            </a:r>
            <a:r>
              <a:rPr sz="2800" spc="-125" dirty="0">
                <a:latin typeface="Arial"/>
                <a:cs typeface="Arial"/>
              </a:rPr>
              <a:t>»</a:t>
            </a:r>
            <a:r>
              <a:rPr sz="2800" spc="-100" dirty="0">
                <a:latin typeface="Arial"/>
                <a:cs typeface="Arial"/>
              </a:rPr>
              <a:t> </a:t>
            </a:r>
            <a:r>
              <a:rPr sz="2800" spc="-15" dirty="0">
                <a:latin typeface="Arial"/>
                <a:cs typeface="Arial"/>
              </a:rPr>
              <a:t>for	</a:t>
            </a:r>
            <a:r>
              <a:rPr sz="2800" spc="-50" dirty="0">
                <a:latin typeface="Arial"/>
                <a:cs typeface="Arial"/>
              </a:rPr>
              <a:t>jdb</a:t>
            </a:r>
            <a:r>
              <a:rPr sz="2800" spc="-120" dirty="0">
                <a:latin typeface="Arial"/>
                <a:cs typeface="Arial"/>
              </a:rPr>
              <a:t> </a:t>
            </a:r>
            <a:r>
              <a:rPr sz="2800" spc="-250" dirty="0">
                <a:latin typeface="Arial"/>
                <a:cs typeface="Arial"/>
              </a:rPr>
              <a:t>(AGL)</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120" dirty="0">
                <a:latin typeface="Arial"/>
                <a:cs typeface="Arial"/>
              </a:rPr>
              <a:t>Misc</a:t>
            </a:r>
            <a:endParaRPr sz="280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45" dirty="0">
                <a:latin typeface="Arial"/>
                <a:cs typeface="Arial"/>
              </a:rPr>
              <a:t>Multi-threads, </a:t>
            </a:r>
            <a:r>
              <a:rPr sz="2400" spc="-160" dirty="0">
                <a:latin typeface="Arial"/>
                <a:cs typeface="Arial"/>
              </a:rPr>
              <a:t>Cross-Debugging </a:t>
            </a:r>
            <a:r>
              <a:rPr sz="2400" spc="-135" dirty="0">
                <a:latin typeface="Arial"/>
                <a:cs typeface="Arial"/>
              </a:rPr>
              <a:t>(-Xdebug) </a:t>
            </a:r>
            <a:r>
              <a:rPr sz="2400" spc="-75" dirty="0">
                <a:latin typeface="Arial"/>
                <a:cs typeface="Arial"/>
              </a:rPr>
              <a:t>on </a:t>
            </a:r>
            <a:r>
              <a:rPr sz="2400" spc="-55" dirty="0">
                <a:latin typeface="Arial"/>
                <a:cs typeface="Arial"/>
              </a:rPr>
              <a:t>remote</a:t>
            </a:r>
            <a:r>
              <a:rPr sz="2400" spc="-245" dirty="0">
                <a:latin typeface="Arial"/>
                <a:cs typeface="Arial"/>
              </a:rPr>
              <a:t> </a:t>
            </a:r>
            <a:r>
              <a:rPr sz="2400" spc="-100" dirty="0">
                <a:latin typeface="Arial"/>
                <a:cs typeface="Arial"/>
              </a:rPr>
              <a:t>VM</a:t>
            </a:r>
            <a:endParaRPr sz="2400">
              <a:latin typeface="Arial"/>
              <a:cs typeface="Arial"/>
            </a:endParaRPr>
          </a:p>
          <a:p>
            <a:pPr marL="1154430">
              <a:lnSpc>
                <a:spcPct val="100000"/>
              </a:lnSpc>
            </a:pPr>
            <a:r>
              <a:rPr sz="2400" spc="-70" dirty="0">
                <a:latin typeface="Arial"/>
                <a:cs typeface="Arial"/>
              </a:rPr>
              <a:t>,</a:t>
            </a:r>
            <a:r>
              <a:rPr sz="2400" spc="-130" dirty="0">
                <a:latin typeface="Arial"/>
                <a:cs typeface="Arial"/>
              </a:rPr>
              <a:t> </a:t>
            </a:r>
            <a:r>
              <a:rPr sz="2400" spc="-70" dirty="0">
                <a:latin typeface="Arial"/>
                <a:cs typeface="Arial"/>
              </a:rPr>
              <a:t>...</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7228" y="186893"/>
            <a:ext cx="2578735" cy="697230"/>
          </a:xfrm>
          <a:prstGeom prst="rect">
            <a:avLst/>
          </a:prstGeom>
        </p:spPr>
        <p:txBody>
          <a:bodyPr vert="horz" wrap="square" lIns="0" tIns="13335" rIns="0" bIns="0" rtlCol="0">
            <a:spAutoFit/>
          </a:bodyPr>
          <a:lstStyle/>
          <a:p>
            <a:pPr marL="12700">
              <a:lnSpc>
                <a:spcPct val="100000"/>
              </a:lnSpc>
              <a:spcBef>
                <a:spcPts val="105"/>
              </a:spcBef>
            </a:pPr>
            <a:r>
              <a:rPr spc="-50" dirty="0"/>
              <a:t>Monitoring</a:t>
            </a:r>
          </a:p>
        </p:txBody>
      </p:sp>
      <p:sp>
        <p:nvSpPr>
          <p:cNvPr id="3" name="object 3"/>
          <p:cNvSpPr txBox="1"/>
          <p:nvPr/>
        </p:nvSpPr>
        <p:spPr>
          <a:xfrm>
            <a:off x="499363" y="1156005"/>
            <a:ext cx="8172450" cy="4669155"/>
          </a:xfrm>
          <a:prstGeom prst="rect">
            <a:avLst/>
          </a:prstGeom>
        </p:spPr>
        <p:txBody>
          <a:bodyPr vert="horz" wrap="square" lIns="0" tIns="88900" rIns="0" bIns="0" rtlCol="0">
            <a:spAutoFit/>
          </a:bodyPr>
          <a:lstStyle/>
          <a:p>
            <a:pPr marL="353695" indent="-340995">
              <a:lnSpc>
                <a:spcPct val="100000"/>
              </a:lnSpc>
              <a:spcBef>
                <a:spcPts val="700"/>
              </a:spcBef>
              <a:buClr>
                <a:srgbClr val="3C27DA"/>
              </a:buClr>
              <a:buSzPct val="60416"/>
              <a:buFont typeface="Wingdings"/>
              <a:buChar char=""/>
              <a:tabLst>
                <a:tab pos="353695" algn="l"/>
                <a:tab pos="354330" algn="l"/>
              </a:tabLst>
            </a:pPr>
            <a:r>
              <a:rPr sz="2400" spc="-155" dirty="0">
                <a:latin typeface="Arial"/>
                <a:cs typeface="Arial"/>
              </a:rPr>
              <a:t>Tracer</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310" dirty="0">
                <a:latin typeface="Arial"/>
                <a:cs typeface="Arial"/>
              </a:rPr>
              <a:t>TRACE </a:t>
            </a:r>
            <a:r>
              <a:rPr sz="2000" spc="-50" dirty="0">
                <a:latin typeface="Arial"/>
                <a:cs typeface="Arial"/>
              </a:rPr>
              <a:t>options </a:t>
            </a:r>
            <a:r>
              <a:rPr sz="2000" spc="-5" dirty="0">
                <a:latin typeface="Arial"/>
                <a:cs typeface="Arial"/>
              </a:rPr>
              <a:t>of </a:t>
            </a:r>
            <a:r>
              <a:rPr sz="2000" spc="-20" dirty="0">
                <a:latin typeface="Arial"/>
                <a:cs typeface="Arial"/>
              </a:rPr>
              <a:t>the</a:t>
            </a:r>
            <a:r>
              <a:rPr sz="2000" spc="-340" dirty="0">
                <a:latin typeface="Arial"/>
                <a:cs typeface="Arial"/>
              </a:rPr>
              <a:t> </a:t>
            </a:r>
            <a:r>
              <a:rPr sz="2000" spc="-75" dirty="0">
                <a:latin typeface="Arial"/>
                <a:cs typeface="Arial"/>
              </a:rPr>
              <a:t>program</a:t>
            </a:r>
            <a:endParaRPr sz="2000">
              <a:latin typeface="Arial"/>
              <a:cs typeface="Arial"/>
            </a:endParaRPr>
          </a:p>
          <a:p>
            <a:pPr marL="755015" lvl="1" indent="-285115">
              <a:lnSpc>
                <a:spcPct val="100000"/>
              </a:lnSpc>
              <a:spcBef>
                <a:spcPts val="505"/>
              </a:spcBef>
              <a:buClr>
                <a:srgbClr val="FF0000"/>
              </a:buClr>
              <a:buSzPct val="55000"/>
              <a:buFont typeface="Wingdings"/>
              <a:buChar char=""/>
              <a:tabLst>
                <a:tab pos="755015" algn="l"/>
                <a:tab pos="755650" algn="l"/>
              </a:tabLst>
            </a:pPr>
            <a:r>
              <a:rPr sz="2000" spc="-125" dirty="0">
                <a:latin typeface="Arial"/>
                <a:cs typeface="Arial"/>
              </a:rPr>
              <a:t>can </a:t>
            </a:r>
            <a:r>
              <a:rPr sz="2000" spc="-65" dirty="0">
                <a:latin typeface="Arial"/>
                <a:cs typeface="Arial"/>
              </a:rPr>
              <a:t>slow-down </a:t>
            </a:r>
            <a:r>
              <a:rPr sz="2000" spc="-135" dirty="0">
                <a:latin typeface="Arial"/>
                <a:cs typeface="Arial"/>
              </a:rPr>
              <a:t>.class </a:t>
            </a:r>
            <a:r>
              <a:rPr sz="2000" spc="10" dirty="0">
                <a:latin typeface="Arial"/>
                <a:cs typeface="Arial"/>
              </a:rPr>
              <a:t>with </a:t>
            </a:r>
            <a:r>
              <a:rPr sz="2000" spc="-240" dirty="0">
                <a:latin typeface="Arial"/>
                <a:cs typeface="Arial"/>
              </a:rPr>
              <a:t>TRACE/</a:t>
            </a:r>
            <a:r>
              <a:rPr sz="2000" spc="-240" dirty="0">
                <a:latin typeface="Symbol"/>
                <a:cs typeface="Symbol"/>
              </a:rPr>
              <a:t></a:t>
            </a:r>
            <a:r>
              <a:rPr sz="2000" spc="-240" dirty="0">
                <a:latin typeface="Arial"/>
                <a:cs typeface="Arial"/>
              </a:rPr>
              <a:t>TRACE </a:t>
            </a:r>
            <a:r>
              <a:rPr sz="2000" spc="-75" dirty="0">
                <a:latin typeface="Arial"/>
                <a:cs typeface="Arial"/>
              </a:rPr>
              <a:t>tests</a:t>
            </a:r>
            <a:endParaRPr sz="2000">
              <a:latin typeface="Arial"/>
              <a:cs typeface="Arial"/>
            </a:endParaRPr>
          </a:p>
          <a:p>
            <a:pPr marL="1154430" lvl="2" indent="-228600">
              <a:lnSpc>
                <a:spcPct val="100000"/>
              </a:lnSpc>
              <a:spcBef>
                <a:spcPts val="420"/>
              </a:spcBef>
              <a:buClr>
                <a:srgbClr val="3C27DA"/>
              </a:buClr>
              <a:buSzPct val="50000"/>
              <a:buFont typeface="Wingdings"/>
              <a:buChar char=""/>
              <a:tabLst>
                <a:tab pos="1153795" algn="l"/>
                <a:tab pos="1154430" algn="l"/>
              </a:tabLst>
            </a:pPr>
            <a:r>
              <a:rPr sz="1800" spc="-45" dirty="0">
                <a:latin typeface="Arial"/>
                <a:cs typeface="Arial"/>
              </a:rPr>
              <a:t>solution </a:t>
            </a:r>
            <a:r>
              <a:rPr sz="1800" spc="-20" dirty="0">
                <a:latin typeface="Arial"/>
                <a:cs typeface="Arial"/>
              </a:rPr>
              <a:t>: </a:t>
            </a:r>
            <a:r>
              <a:rPr sz="1800" spc="-125" dirty="0">
                <a:latin typeface="Arial"/>
                <a:cs typeface="Arial"/>
              </a:rPr>
              <a:t>use </a:t>
            </a:r>
            <a:r>
              <a:rPr sz="1800" spc="-140" dirty="0">
                <a:latin typeface="Arial"/>
                <a:cs typeface="Arial"/>
              </a:rPr>
              <a:t>a </a:t>
            </a:r>
            <a:r>
              <a:rPr sz="1800" spc="-55" dirty="0">
                <a:latin typeface="Arial"/>
                <a:cs typeface="Arial"/>
              </a:rPr>
              <a:t>pre-compiler </a:t>
            </a:r>
            <a:r>
              <a:rPr sz="1800" spc="-85" dirty="0">
                <a:latin typeface="Arial"/>
                <a:cs typeface="Arial"/>
              </a:rPr>
              <a:t>(excluding </a:t>
            </a:r>
            <a:r>
              <a:rPr sz="1800" spc="-60" dirty="0">
                <a:latin typeface="Arial"/>
                <a:cs typeface="Arial"/>
              </a:rPr>
              <a:t>trace</a:t>
            </a:r>
            <a:r>
              <a:rPr sz="1800" spc="-105" dirty="0">
                <a:latin typeface="Arial"/>
                <a:cs typeface="Arial"/>
              </a:rPr>
              <a:t> </a:t>
            </a:r>
            <a:r>
              <a:rPr sz="1800" spc="-95" dirty="0">
                <a:latin typeface="Arial"/>
                <a:cs typeface="Arial"/>
              </a:rPr>
              <a:t>calls)</a:t>
            </a:r>
            <a:endParaRPr sz="1800">
              <a:latin typeface="Arial"/>
              <a:cs typeface="Arial"/>
            </a:endParaRPr>
          </a:p>
          <a:p>
            <a:pPr marL="755015" lvl="1" indent="-285115">
              <a:lnSpc>
                <a:spcPct val="100000"/>
              </a:lnSpc>
              <a:spcBef>
                <a:spcPts val="470"/>
              </a:spcBef>
              <a:buClr>
                <a:srgbClr val="FF0000"/>
              </a:buClr>
              <a:buSzPct val="55000"/>
              <a:buFont typeface="Wingdings"/>
              <a:buChar char=""/>
              <a:tabLst>
                <a:tab pos="755015" algn="l"/>
                <a:tab pos="755650" algn="l"/>
              </a:tabLst>
            </a:pPr>
            <a:r>
              <a:rPr sz="2000" spc="-95" dirty="0">
                <a:latin typeface="Arial"/>
                <a:cs typeface="Arial"/>
              </a:rPr>
              <a:t>Kernel </a:t>
            </a:r>
            <a:r>
              <a:rPr sz="2000" spc="-50" dirty="0">
                <a:latin typeface="Arial"/>
                <a:cs typeface="Arial"/>
              </a:rPr>
              <a:t>tools, </a:t>
            </a:r>
            <a:r>
              <a:rPr sz="2000" spc="-65" dirty="0">
                <a:latin typeface="Arial"/>
                <a:cs typeface="Arial"/>
              </a:rPr>
              <a:t>like </a:t>
            </a:r>
            <a:r>
              <a:rPr sz="2000" spc="-114" dirty="0">
                <a:latin typeface="Arial"/>
                <a:cs typeface="Arial"/>
              </a:rPr>
              <a:t>OpenSolaris </a:t>
            </a:r>
            <a:r>
              <a:rPr sz="2000" spc="-175" dirty="0">
                <a:latin typeface="Arial"/>
                <a:cs typeface="Arial"/>
              </a:rPr>
              <a:t>DTrace </a:t>
            </a:r>
            <a:r>
              <a:rPr sz="2000" spc="-70" dirty="0">
                <a:latin typeface="Arial"/>
                <a:cs typeface="Arial"/>
              </a:rPr>
              <a:t>(coupled </a:t>
            </a:r>
            <a:r>
              <a:rPr sz="2000" spc="10" dirty="0">
                <a:latin typeface="Arial"/>
                <a:cs typeface="Arial"/>
              </a:rPr>
              <a:t>with </a:t>
            </a:r>
            <a:r>
              <a:rPr sz="2000" spc="-20" dirty="0">
                <a:latin typeface="Arial"/>
                <a:cs typeface="Arial"/>
              </a:rPr>
              <a:t>the</a:t>
            </a:r>
            <a:r>
              <a:rPr sz="2000" spc="-245" dirty="0">
                <a:latin typeface="Arial"/>
                <a:cs typeface="Arial"/>
              </a:rPr>
              <a:t> </a:t>
            </a:r>
            <a:r>
              <a:rPr sz="2000" spc="-145" dirty="0">
                <a:latin typeface="Arial"/>
                <a:cs typeface="Arial"/>
              </a:rPr>
              <a:t>JVM)</a:t>
            </a:r>
            <a:endParaRPr sz="2000">
              <a:latin typeface="Arial"/>
              <a:cs typeface="Arial"/>
            </a:endParaRPr>
          </a:p>
          <a:p>
            <a:pPr lvl="1">
              <a:lnSpc>
                <a:spcPct val="100000"/>
              </a:lnSpc>
              <a:spcBef>
                <a:spcPts val="25"/>
              </a:spcBef>
              <a:buClr>
                <a:srgbClr val="FF0000"/>
              </a:buClr>
              <a:buFont typeface="Wingdings"/>
              <a:buChar char=""/>
            </a:pPr>
            <a:endParaRPr sz="2900">
              <a:latin typeface="Times New Roman"/>
              <a:cs typeface="Times New Roman"/>
            </a:endParaRPr>
          </a:p>
          <a:p>
            <a:pPr marL="353695" indent="-340995">
              <a:lnSpc>
                <a:spcPct val="100000"/>
              </a:lnSpc>
              <a:buClr>
                <a:srgbClr val="3C27DA"/>
              </a:buClr>
              <a:buSzPct val="60000"/>
              <a:buFont typeface="Wingdings"/>
              <a:buChar char=""/>
              <a:tabLst>
                <a:tab pos="353695" algn="l"/>
                <a:tab pos="354330" algn="l"/>
              </a:tabLst>
            </a:pPr>
            <a:r>
              <a:rPr sz="2000" spc="-125" dirty="0">
                <a:latin typeface="Arial"/>
                <a:cs typeface="Arial"/>
              </a:rPr>
              <a:t>Logger</a:t>
            </a:r>
            <a:endParaRPr sz="2000">
              <a:latin typeface="Arial"/>
              <a:cs typeface="Arial"/>
            </a:endParaRPr>
          </a:p>
          <a:p>
            <a:pPr marL="755015" marR="5080" lvl="1" indent="-285115">
              <a:lnSpc>
                <a:spcPct val="100000"/>
              </a:lnSpc>
              <a:spcBef>
                <a:spcPts val="480"/>
              </a:spcBef>
              <a:buClr>
                <a:srgbClr val="FF0000"/>
              </a:buClr>
              <a:buSzPct val="55000"/>
              <a:buFont typeface="Wingdings"/>
              <a:buChar char=""/>
              <a:tabLst>
                <a:tab pos="755015" algn="l"/>
                <a:tab pos="755650" algn="l"/>
              </a:tabLst>
            </a:pPr>
            <a:r>
              <a:rPr sz="2000" spc="-135" dirty="0">
                <a:latin typeface="Arial"/>
                <a:cs typeface="Arial"/>
              </a:rPr>
              <a:t>Record</a:t>
            </a:r>
            <a:r>
              <a:rPr sz="2000" spc="-125" dirty="0">
                <a:latin typeface="Arial"/>
                <a:cs typeface="Arial"/>
              </a:rPr>
              <a:t> </a:t>
            </a:r>
            <a:r>
              <a:rPr sz="2000" spc="-95" dirty="0">
                <a:latin typeface="Arial"/>
                <a:cs typeface="Arial"/>
              </a:rPr>
              <a:t>events</a:t>
            </a:r>
            <a:r>
              <a:rPr sz="2000" spc="-80" dirty="0">
                <a:latin typeface="Arial"/>
                <a:cs typeface="Arial"/>
              </a:rPr>
              <a:t> </a:t>
            </a:r>
            <a:r>
              <a:rPr sz="2000" spc="-60" dirty="0">
                <a:latin typeface="Arial"/>
                <a:cs typeface="Arial"/>
              </a:rPr>
              <a:t>on</a:t>
            </a:r>
            <a:r>
              <a:rPr sz="2000" spc="-120" dirty="0">
                <a:latin typeface="Arial"/>
                <a:cs typeface="Arial"/>
              </a:rPr>
              <a:t> </a:t>
            </a:r>
            <a:r>
              <a:rPr sz="2000" spc="-155" dirty="0">
                <a:latin typeface="Arial"/>
                <a:cs typeface="Arial"/>
              </a:rPr>
              <a:t>a</a:t>
            </a:r>
            <a:r>
              <a:rPr sz="2000" spc="-105" dirty="0">
                <a:latin typeface="Arial"/>
                <a:cs typeface="Arial"/>
              </a:rPr>
              <a:t> </a:t>
            </a:r>
            <a:r>
              <a:rPr sz="2000" spc="-75" dirty="0">
                <a:latin typeface="Arial"/>
                <a:cs typeface="Arial"/>
              </a:rPr>
              <a:t>registry,</a:t>
            </a:r>
            <a:r>
              <a:rPr sz="2000" spc="-100" dirty="0">
                <a:latin typeface="Arial"/>
                <a:cs typeface="Arial"/>
              </a:rPr>
              <a:t> </a:t>
            </a:r>
            <a:r>
              <a:rPr sz="2000" spc="15" dirty="0">
                <a:latin typeface="Arial"/>
                <a:cs typeface="Arial"/>
              </a:rPr>
              <a:t>to</a:t>
            </a:r>
            <a:r>
              <a:rPr sz="2000" spc="-100" dirty="0">
                <a:latin typeface="Arial"/>
                <a:cs typeface="Arial"/>
              </a:rPr>
              <a:t> </a:t>
            </a:r>
            <a:r>
              <a:rPr sz="2000" spc="-90" dirty="0">
                <a:latin typeface="Arial"/>
                <a:cs typeface="Arial"/>
              </a:rPr>
              <a:t>be</a:t>
            </a:r>
            <a:r>
              <a:rPr sz="2000" spc="-110" dirty="0">
                <a:latin typeface="Arial"/>
                <a:cs typeface="Arial"/>
              </a:rPr>
              <a:t> </a:t>
            </a:r>
            <a:r>
              <a:rPr sz="2000" spc="-120" dirty="0">
                <a:latin typeface="Arial"/>
                <a:cs typeface="Arial"/>
              </a:rPr>
              <a:t>used</a:t>
            </a:r>
            <a:r>
              <a:rPr sz="2000" spc="-105" dirty="0">
                <a:latin typeface="Arial"/>
                <a:cs typeface="Arial"/>
              </a:rPr>
              <a:t> </a:t>
            </a:r>
            <a:r>
              <a:rPr sz="2000" spc="-30" dirty="0">
                <a:latin typeface="Arial"/>
                <a:cs typeface="Arial"/>
              </a:rPr>
              <a:t>at</a:t>
            </a:r>
            <a:r>
              <a:rPr sz="2000" spc="-100" dirty="0">
                <a:latin typeface="Arial"/>
                <a:cs typeface="Arial"/>
              </a:rPr>
              <a:t> </a:t>
            </a:r>
            <a:r>
              <a:rPr sz="2000" spc="-75" dirty="0">
                <a:latin typeface="Arial"/>
                <a:cs typeface="Arial"/>
              </a:rPr>
              <a:t>execution</a:t>
            </a:r>
            <a:r>
              <a:rPr sz="2000" spc="-110" dirty="0">
                <a:latin typeface="Arial"/>
                <a:cs typeface="Arial"/>
              </a:rPr>
              <a:t> </a:t>
            </a:r>
            <a:r>
              <a:rPr sz="2000" spc="-15" dirty="0">
                <a:latin typeface="Arial"/>
                <a:cs typeface="Arial"/>
              </a:rPr>
              <a:t>time</a:t>
            </a:r>
            <a:r>
              <a:rPr sz="2000" spc="-85" dirty="0">
                <a:latin typeface="Arial"/>
                <a:cs typeface="Arial"/>
              </a:rPr>
              <a:t> </a:t>
            </a:r>
            <a:r>
              <a:rPr sz="2000" spc="-15" dirty="0">
                <a:latin typeface="Arial"/>
                <a:cs typeface="Arial"/>
              </a:rPr>
              <a:t>or</a:t>
            </a:r>
            <a:r>
              <a:rPr sz="2000" spc="-105" dirty="0">
                <a:latin typeface="Arial"/>
                <a:cs typeface="Arial"/>
              </a:rPr>
              <a:t> </a:t>
            </a:r>
            <a:r>
              <a:rPr sz="2000" spc="-35" dirty="0">
                <a:latin typeface="Arial"/>
                <a:cs typeface="Arial"/>
              </a:rPr>
              <a:t>later</a:t>
            </a:r>
            <a:r>
              <a:rPr sz="2000" spc="-80" dirty="0">
                <a:latin typeface="Arial"/>
                <a:cs typeface="Arial"/>
              </a:rPr>
              <a:t> </a:t>
            </a:r>
            <a:r>
              <a:rPr sz="2000" spc="-60" dirty="0">
                <a:latin typeface="Arial"/>
                <a:cs typeface="Arial"/>
              </a:rPr>
              <a:t>on</a:t>
            </a:r>
            <a:r>
              <a:rPr sz="2000" spc="-120" dirty="0">
                <a:latin typeface="Arial"/>
                <a:cs typeface="Arial"/>
              </a:rPr>
              <a:t> </a:t>
            </a:r>
            <a:r>
              <a:rPr sz="2000" spc="-80" dirty="0">
                <a:latin typeface="Arial"/>
                <a:cs typeface="Arial"/>
              </a:rPr>
              <a:t>(via  </a:t>
            </a:r>
            <a:r>
              <a:rPr sz="2000" spc="-120" dirty="0">
                <a:latin typeface="Arial"/>
                <a:cs typeface="Arial"/>
              </a:rPr>
              <a:t>some </a:t>
            </a:r>
            <a:r>
              <a:rPr sz="2000" spc="-70" dirty="0">
                <a:latin typeface="Arial"/>
                <a:cs typeface="Arial"/>
              </a:rPr>
              <a:t>event</a:t>
            </a:r>
            <a:r>
              <a:rPr sz="2000" spc="-80" dirty="0">
                <a:latin typeface="Arial"/>
                <a:cs typeface="Arial"/>
              </a:rPr>
              <a:t> </a:t>
            </a:r>
            <a:r>
              <a:rPr sz="2000" spc="-85" dirty="0">
                <a:latin typeface="Arial"/>
                <a:cs typeface="Arial"/>
              </a:rPr>
              <a:t>handlers)</a:t>
            </a:r>
            <a:endParaRPr sz="2000">
              <a:latin typeface="Arial"/>
              <a:cs typeface="Arial"/>
            </a:endParaRPr>
          </a:p>
          <a:p>
            <a:pPr marL="755015" lvl="1" indent="-285115">
              <a:lnSpc>
                <a:spcPct val="100000"/>
              </a:lnSpc>
              <a:spcBef>
                <a:spcPts val="480"/>
              </a:spcBef>
              <a:buClr>
                <a:srgbClr val="FF0000"/>
              </a:buClr>
              <a:buSzPct val="55000"/>
              <a:buFont typeface="Wingdings"/>
              <a:buChar char=""/>
              <a:tabLst>
                <a:tab pos="755015" algn="l"/>
                <a:tab pos="755650" algn="l"/>
              </a:tabLst>
            </a:pPr>
            <a:r>
              <a:rPr sz="2000" spc="-155" dirty="0">
                <a:latin typeface="Arial"/>
                <a:cs typeface="Arial"/>
              </a:rPr>
              <a:t>Tools</a:t>
            </a:r>
            <a:endParaRPr sz="2000">
              <a:latin typeface="Arial"/>
              <a:cs typeface="Arial"/>
            </a:endParaRPr>
          </a:p>
          <a:p>
            <a:pPr marL="1154430" lvl="2" indent="-228600">
              <a:lnSpc>
                <a:spcPct val="100000"/>
              </a:lnSpc>
              <a:spcBef>
                <a:spcPts val="445"/>
              </a:spcBef>
              <a:buClr>
                <a:srgbClr val="3C27DA"/>
              </a:buClr>
              <a:buSzPct val="50000"/>
              <a:buFont typeface="Wingdings"/>
              <a:buChar char=""/>
              <a:tabLst>
                <a:tab pos="1153795" algn="l"/>
                <a:tab pos="1154430" algn="l"/>
              </a:tabLst>
            </a:pPr>
            <a:r>
              <a:rPr sz="1800" spc="-110" dirty="0">
                <a:latin typeface="Arial"/>
                <a:cs typeface="Arial"/>
              </a:rPr>
              <a:t>Apache </a:t>
            </a:r>
            <a:r>
              <a:rPr sz="1800" spc="-160" dirty="0">
                <a:latin typeface="Arial"/>
                <a:cs typeface="Arial"/>
              </a:rPr>
              <a:t>Log4J, </a:t>
            </a:r>
            <a:r>
              <a:rPr sz="1800" spc="-85" dirty="0">
                <a:latin typeface="Arial"/>
                <a:cs typeface="Arial"/>
              </a:rPr>
              <a:t>ObjectWeb</a:t>
            </a:r>
            <a:r>
              <a:rPr sz="1800" spc="-5" dirty="0">
                <a:latin typeface="Arial"/>
                <a:cs typeface="Arial"/>
              </a:rPr>
              <a:t> </a:t>
            </a:r>
            <a:r>
              <a:rPr sz="1800" spc="-80" dirty="0">
                <a:latin typeface="Arial"/>
                <a:cs typeface="Arial"/>
              </a:rPr>
              <a:t>MonoLog</a:t>
            </a:r>
            <a:endParaRPr sz="1800">
              <a:latin typeface="Arial"/>
              <a:cs typeface="Arial"/>
            </a:endParaRPr>
          </a:p>
          <a:p>
            <a:pPr marL="1154430" lvl="2" indent="-228600">
              <a:lnSpc>
                <a:spcPct val="100000"/>
              </a:lnSpc>
              <a:spcBef>
                <a:spcPts val="445"/>
              </a:spcBef>
              <a:buClr>
                <a:srgbClr val="3C27DA"/>
              </a:buClr>
              <a:buSzPct val="50000"/>
              <a:buFont typeface="Wingdings"/>
              <a:buChar char=""/>
              <a:tabLst>
                <a:tab pos="1153795" algn="l"/>
                <a:tab pos="1154430" algn="l"/>
              </a:tabLst>
            </a:pPr>
            <a:r>
              <a:rPr sz="1800" spc="-165" dirty="0">
                <a:latin typeface="Arial"/>
                <a:cs typeface="Arial"/>
              </a:rPr>
              <a:t>Package </a:t>
            </a:r>
            <a:r>
              <a:rPr sz="1800" spc="-5" dirty="0">
                <a:latin typeface="Arial"/>
                <a:cs typeface="Arial"/>
              </a:rPr>
              <a:t>java.util.logging </a:t>
            </a:r>
            <a:r>
              <a:rPr sz="1800" spc="-105" dirty="0">
                <a:latin typeface="Arial"/>
                <a:cs typeface="Arial"/>
              </a:rPr>
              <a:t>since</a:t>
            </a:r>
            <a:r>
              <a:rPr sz="1800" spc="30" dirty="0">
                <a:latin typeface="Arial"/>
                <a:cs typeface="Arial"/>
              </a:rPr>
              <a:t> </a:t>
            </a:r>
            <a:r>
              <a:rPr sz="1800" spc="-195" dirty="0">
                <a:latin typeface="Arial"/>
                <a:cs typeface="Arial"/>
              </a:rPr>
              <a:t>J2SE1.4</a:t>
            </a:r>
            <a:endParaRPr sz="1800">
              <a:latin typeface="Arial"/>
              <a:cs typeface="Arial"/>
            </a:endParaRPr>
          </a:p>
          <a:p>
            <a:pPr marL="1611630" lvl="3" indent="-228600">
              <a:lnSpc>
                <a:spcPct val="100000"/>
              </a:lnSpc>
              <a:spcBef>
                <a:spcPts val="525"/>
              </a:spcBef>
              <a:buClr>
                <a:srgbClr val="FFD100"/>
              </a:buClr>
              <a:buSzPct val="55555"/>
              <a:buFont typeface="Wingdings"/>
              <a:buChar char=""/>
              <a:tabLst>
                <a:tab pos="1610995" algn="l"/>
                <a:tab pos="1611630" algn="l"/>
              </a:tabLst>
            </a:pPr>
            <a:r>
              <a:rPr sz="1800" spc="-45" dirty="0">
                <a:latin typeface="Verdana"/>
                <a:cs typeface="Verdana"/>
              </a:rPr>
              <a:t>Logger, </a:t>
            </a:r>
            <a:r>
              <a:rPr sz="1800" spc="-10" dirty="0">
                <a:latin typeface="Verdana"/>
                <a:cs typeface="Verdana"/>
              </a:rPr>
              <a:t>LogRecord,</a:t>
            </a:r>
            <a:r>
              <a:rPr sz="1800" spc="70" dirty="0">
                <a:latin typeface="Verdana"/>
                <a:cs typeface="Verdana"/>
              </a:rPr>
              <a:t> </a:t>
            </a:r>
            <a:r>
              <a:rPr sz="1800" spc="-5" dirty="0">
                <a:latin typeface="Verdana"/>
                <a:cs typeface="Verdana"/>
              </a:rPr>
              <a:t>Handler</a:t>
            </a:r>
            <a:endParaRPr sz="18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780" y="186893"/>
            <a:ext cx="2893060" cy="697230"/>
          </a:xfrm>
          <a:prstGeom prst="rect">
            <a:avLst/>
          </a:prstGeom>
        </p:spPr>
        <p:txBody>
          <a:bodyPr vert="horz" wrap="square" lIns="0" tIns="13335" rIns="0" bIns="0" rtlCol="0">
            <a:spAutoFit/>
          </a:bodyPr>
          <a:lstStyle/>
          <a:p>
            <a:pPr marL="12700">
              <a:lnSpc>
                <a:spcPct val="100000"/>
              </a:lnSpc>
              <a:spcBef>
                <a:spcPts val="105"/>
              </a:spcBef>
            </a:pPr>
            <a:r>
              <a:rPr spc="-145" dirty="0"/>
              <a:t>Validation</a:t>
            </a:r>
            <a:r>
              <a:rPr spc="-300" dirty="0"/>
              <a:t> </a:t>
            </a:r>
            <a:r>
              <a:rPr spc="-80" dirty="0"/>
              <a:t>(i)</a:t>
            </a:r>
          </a:p>
        </p:txBody>
      </p:sp>
      <p:sp>
        <p:nvSpPr>
          <p:cNvPr id="3" name="object 3"/>
          <p:cNvSpPr txBox="1"/>
          <p:nvPr/>
        </p:nvSpPr>
        <p:spPr>
          <a:xfrm>
            <a:off x="499363" y="1125973"/>
            <a:ext cx="8295005" cy="5006340"/>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130" dirty="0">
                <a:latin typeface="Arial"/>
                <a:cs typeface="Arial"/>
              </a:rPr>
              <a:t>Assertion</a:t>
            </a:r>
            <a:endParaRPr sz="3200" dirty="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14" dirty="0">
                <a:latin typeface="Arial"/>
                <a:cs typeface="Arial"/>
              </a:rPr>
              <a:t>Pre-Condition, Post-Condition,</a:t>
            </a:r>
            <a:r>
              <a:rPr sz="2800" spc="-65" dirty="0">
                <a:latin typeface="Arial"/>
                <a:cs typeface="Arial"/>
              </a:rPr>
              <a:t> </a:t>
            </a:r>
            <a:r>
              <a:rPr sz="2800" spc="-85" dirty="0">
                <a:latin typeface="Arial"/>
                <a:cs typeface="Arial"/>
              </a:rPr>
              <a:t>Invariant</a:t>
            </a:r>
            <a:endParaRPr sz="2800" dirty="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295" dirty="0">
                <a:latin typeface="Arial"/>
                <a:cs typeface="Arial"/>
              </a:rPr>
              <a:t>EIFFEL, </a:t>
            </a:r>
            <a:r>
              <a:rPr sz="2400" spc="-345" dirty="0">
                <a:latin typeface="Arial"/>
                <a:cs typeface="Arial"/>
              </a:rPr>
              <a:t>CLU </a:t>
            </a:r>
            <a:r>
              <a:rPr sz="2400" spc="-70" dirty="0">
                <a:latin typeface="Arial"/>
                <a:cs typeface="Arial"/>
              </a:rPr>
              <a:t>...</a:t>
            </a:r>
            <a:r>
              <a:rPr sz="2400" spc="-475" dirty="0">
                <a:latin typeface="Arial"/>
                <a:cs typeface="Arial"/>
              </a:rPr>
              <a:t> </a:t>
            </a:r>
            <a:r>
              <a:rPr sz="2400" spc="-15" dirty="0">
                <a:latin typeface="Arial"/>
                <a:cs typeface="Arial"/>
              </a:rPr>
              <a:t>built-in</a:t>
            </a:r>
            <a:endParaRPr sz="2400" dirty="0">
              <a:latin typeface="Arial"/>
              <a:cs typeface="Arial"/>
            </a:endParaRPr>
          </a:p>
          <a:p>
            <a:pPr marL="1154430" lvl="2" indent="-228600">
              <a:lnSpc>
                <a:spcPct val="100000"/>
              </a:lnSpc>
              <a:spcBef>
                <a:spcPts val="575"/>
              </a:spcBef>
              <a:buClr>
                <a:srgbClr val="3C27DA"/>
              </a:buClr>
              <a:buSzPct val="50000"/>
              <a:buFont typeface="Wingdings"/>
              <a:buChar char=""/>
              <a:tabLst>
                <a:tab pos="1154430" algn="l"/>
              </a:tabLst>
            </a:pPr>
            <a:r>
              <a:rPr sz="2400" spc="-250" dirty="0">
                <a:latin typeface="Arial"/>
                <a:cs typeface="Arial"/>
              </a:rPr>
              <a:t>Java </a:t>
            </a:r>
            <a:r>
              <a:rPr sz="2400" spc="-135" dirty="0">
                <a:latin typeface="Arial"/>
                <a:cs typeface="Arial"/>
              </a:rPr>
              <a:t>since </a:t>
            </a:r>
            <a:r>
              <a:rPr sz="2400" spc="-470" dirty="0">
                <a:latin typeface="Arial"/>
                <a:cs typeface="Arial"/>
              </a:rPr>
              <a:t>SE</a:t>
            </a:r>
            <a:r>
              <a:rPr sz="2400" spc="-415" dirty="0">
                <a:latin typeface="Arial"/>
                <a:cs typeface="Arial"/>
              </a:rPr>
              <a:t> </a:t>
            </a:r>
            <a:r>
              <a:rPr sz="2400" spc="-105" dirty="0">
                <a:latin typeface="Arial"/>
                <a:cs typeface="Arial"/>
              </a:rPr>
              <a:t>1.4</a:t>
            </a:r>
            <a:endParaRPr sz="2400" dirty="0">
              <a:latin typeface="Arial"/>
              <a:cs typeface="Arial"/>
            </a:endParaRPr>
          </a:p>
          <a:p>
            <a:pPr marL="353695" indent="-340995">
              <a:lnSpc>
                <a:spcPct val="100000"/>
              </a:lnSpc>
              <a:spcBef>
                <a:spcPts val="725"/>
              </a:spcBef>
              <a:buClr>
                <a:srgbClr val="3C27DA"/>
              </a:buClr>
              <a:buSzPct val="59375"/>
              <a:buFont typeface="Wingdings"/>
              <a:buChar char=""/>
              <a:tabLst>
                <a:tab pos="353695" algn="l"/>
                <a:tab pos="354330" algn="l"/>
              </a:tabLst>
            </a:pPr>
            <a:r>
              <a:rPr sz="3200" spc="-240" dirty="0">
                <a:latin typeface="Arial"/>
                <a:cs typeface="Arial"/>
              </a:rPr>
              <a:t>Tools </a:t>
            </a:r>
            <a:r>
              <a:rPr sz="3200" spc="-15" dirty="0">
                <a:latin typeface="Arial"/>
                <a:cs typeface="Arial"/>
              </a:rPr>
              <a:t>for </a:t>
            </a:r>
            <a:r>
              <a:rPr lang="fr-FR" sz="3200" spc="-500" dirty="0">
                <a:latin typeface="Arial"/>
                <a:cs typeface="Arial"/>
              </a:rPr>
              <a:t>J</a:t>
            </a:r>
            <a:r>
              <a:rPr sz="3200" spc="-500" dirty="0">
                <a:latin typeface="Arial"/>
                <a:cs typeface="Arial"/>
              </a:rPr>
              <a:t>2SE </a:t>
            </a:r>
            <a:r>
              <a:rPr sz="3200" spc="-135" dirty="0">
                <a:latin typeface="Arial"/>
                <a:cs typeface="Arial"/>
              </a:rPr>
              <a:t>1.3 </a:t>
            </a:r>
            <a:r>
              <a:rPr sz="3200" spc="-10" dirty="0">
                <a:latin typeface="Arial"/>
                <a:cs typeface="Arial"/>
              </a:rPr>
              <a:t>et </a:t>
            </a:r>
            <a:r>
              <a:rPr sz="3200" spc="-220" dirty="0">
                <a:latin typeface="Arial"/>
                <a:cs typeface="Arial"/>
              </a:rPr>
              <a:t>less </a:t>
            </a:r>
            <a:r>
              <a:rPr sz="3200" spc="-245" dirty="0">
                <a:latin typeface="Arial"/>
                <a:cs typeface="Arial"/>
              </a:rPr>
              <a:t>(J2ME, </a:t>
            </a:r>
            <a:r>
              <a:rPr sz="3200" spc="-265" dirty="0">
                <a:latin typeface="Arial"/>
                <a:cs typeface="Arial"/>
              </a:rPr>
              <a:t>JavaCard,</a:t>
            </a:r>
            <a:r>
              <a:rPr sz="3200" spc="-345" dirty="0">
                <a:latin typeface="Arial"/>
                <a:cs typeface="Arial"/>
              </a:rPr>
              <a:t> </a:t>
            </a:r>
            <a:r>
              <a:rPr sz="3200" spc="-545" dirty="0">
                <a:latin typeface="Arial"/>
                <a:cs typeface="Arial"/>
              </a:rPr>
              <a:t>…)</a:t>
            </a:r>
            <a:endParaRPr sz="3200" dirty="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10" dirty="0">
                <a:latin typeface="Arial"/>
                <a:cs typeface="Arial"/>
              </a:rPr>
              <a:t>AssertMate </a:t>
            </a:r>
            <a:r>
              <a:rPr sz="2800" spc="-140" dirty="0">
                <a:latin typeface="Arial"/>
                <a:cs typeface="Arial"/>
              </a:rPr>
              <a:t>(Reliable </a:t>
            </a:r>
            <a:r>
              <a:rPr sz="2800" spc="-114" dirty="0">
                <a:latin typeface="Arial"/>
                <a:cs typeface="Arial"/>
              </a:rPr>
              <a:t>Software</a:t>
            </a:r>
            <a:r>
              <a:rPr sz="2800" spc="-165" dirty="0">
                <a:latin typeface="Arial"/>
                <a:cs typeface="Arial"/>
              </a:rPr>
              <a:t> Technologies)</a:t>
            </a:r>
            <a:endParaRPr sz="2800" dirty="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40" dirty="0">
                <a:latin typeface="Arial"/>
                <a:cs typeface="Arial"/>
                <a:hlinkClick r:id="rId3"/>
              </a:rPr>
              <a:t>http://www.ddj.com/articles/1998/9801d/9801d.htm#rel</a:t>
            </a:r>
            <a:endParaRPr sz="2400" dirty="0">
              <a:latin typeface="Arial"/>
              <a:cs typeface="Arial"/>
            </a:endParaRPr>
          </a:p>
          <a:p>
            <a:pPr marL="755015" lvl="1" indent="-285115">
              <a:lnSpc>
                <a:spcPct val="100000"/>
              </a:lnSpc>
              <a:spcBef>
                <a:spcPts val="645"/>
              </a:spcBef>
              <a:buClr>
                <a:srgbClr val="FF0000"/>
              </a:buClr>
              <a:buSzPct val="53571"/>
              <a:buFont typeface="Wingdings"/>
              <a:buChar char=""/>
              <a:tabLst>
                <a:tab pos="755015" algn="l"/>
                <a:tab pos="755650" algn="l"/>
              </a:tabLst>
            </a:pPr>
            <a:r>
              <a:rPr sz="2800" spc="-280" dirty="0">
                <a:latin typeface="Arial"/>
                <a:cs typeface="Arial"/>
              </a:rPr>
              <a:t>JML </a:t>
            </a:r>
            <a:r>
              <a:rPr sz="2800" spc="-254" dirty="0">
                <a:latin typeface="Arial"/>
                <a:cs typeface="Arial"/>
              </a:rPr>
              <a:t>(Java </a:t>
            </a:r>
            <a:r>
              <a:rPr sz="2800" spc="-80" dirty="0">
                <a:latin typeface="Arial"/>
                <a:cs typeface="Arial"/>
              </a:rPr>
              <a:t>Modeling</a:t>
            </a:r>
            <a:r>
              <a:rPr sz="2800" spc="125" dirty="0">
                <a:latin typeface="Arial"/>
                <a:cs typeface="Arial"/>
              </a:rPr>
              <a:t> </a:t>
            </a:r>
            <a:r>
              <a:rPr sz="2800" spc="-200" dirty="0">
                <a:latin typeface="Arial"/>
                <a:cs typeface="Arial"/>
              </a:rPr>
              <a:t>Language)</a:t>
            </a:r>
            <a:endParaRPr sz="2800" dirty="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65" dirty="0">
                <a:latin typeface="Arial"/>
                <a:cs typeface="Arial"/>
                <a:hlinkClick r:id="rId4"/>
              </a:rPr>
              <a:t>http://www.eecs.ucf.edu/~leavens/JML/</a:t>
            </a:r>
            <a:endParaRPr sz="2400" dirty="0">
              <a:latin typeface="Arial"/>
              <a:cs typeface="Arial"/>
            </a:endParaRPr>
          </a:p>
          <a:p>
            <a:pPr marL="755015" lvl="1" indent="-285115">
              <a:lnSpc>
                <a:spcPct val="100000"/>
              </a:lnSpc>
              <a:spcBef>
                <a:spcPts val="645"/>
              </a:spcBef>
              <a:buClr>
                <a:srgbClr val="FF0000"/>
              </a:buClr>
              <a:buSzPct val="53571"/>
              <a:buFont typeface="Wingdings"/>
              <a:buChar char=""/>
              <a:tabLst>
                <a:tab pos="755015" algn="l"/>
                <a:tab pos="755650" algn="l"/>
              </a:tabLst>
            </a:pPr>
            <a:r>
              <a:rPr sz="2800" spc="-100" dirty="0">
                <a:latin typeface="Arial"/>
                <a:cs typeface="Arial"/>
              </a:rPr>
              <a:t>iContract </a:t>
            </a:r>
            <a:r>
              <a:rPr sz="2800" spc="-140" dirty="0">
                <a:latin typeface="Arial"/>
                <a:cs typeface="Arial"/>
              </a:rPr>
              <a:t>(Reliable</a:t>
            </a:r>
            <a:r>
              <a:rPr sz="2800" spc="-190" dirty="0">
                <a:latin typeface="Arial"/>
                <a:cs typeface="Arial"/>
              </a:rPr>
              <a:t> </a:t>
            </a:r>
            <a:r>
              <a:rPr sz="2800" spc="-210" dirty="0">
                <a:latin typeface="Arial"/>
                <a:cs typeface="Arial"/>
              </a:rPr>
              <a:t>Systems)</a:t>
            </a:r>
            <a:endParaRPr sz="2800" dirty="0">
              <a:latin typeface="Arial"/>
              <a:cs typeface="Arial"/>
            </a:endParaRPr>
          </a:p>
        </p:txBody>
      </p:sp>
      <p:sp>
        <p:nvSpPr>
          <p:cNvPr id="4" name="object 4"/>
          <p:cNvSpPr txBox="1"/>
          <p:nvPr/>
        </p:nvSpPr>
        <p:spPr>
          <a:xfrm>
            <a:off x="956563" y="6192723"/>
            <a:ext cx="556260" cy="452120"/>
          </a:xfrm>
          <a:prstGeom prst="rect">
            <a:avLst/>
          </a:prstGeom>
        </p:spPr>
        <p:txBody>
          <a:bodyPr vert="horz" wrap="square" lIns="0" tIns="12065" rIns="0" bIns="0" rtlCol="0">
            <a:spAutoFit/>
          </a:bodyPr>
          <a:lstStyle/>
          <a:p>
            <a:pPr marL="297815" indent="-285115">
              <a:lnSpc>
                <a:spcPct val="100000"/>
              </a:lnSpc>
              <a:spcBef>
                <a:spcPts val="95"/>
              </a:spcBef>
              <a:buClr>
                <a:srgbClr val="FF0000"/>
              </a:buClr>
              <a:buSzPct val="53571"/>
              <a:buFont typeface="Wingdings"/>
              <a:buChar char=""/>
              <a:tabLst>
                <a:tab pos="297815" algn="l"/>
                <a:tab pos="298450" algn="l"/>
              </a:tabLst>
            </a:pPr>
            <a:r>
              <a:rPr sz="2800" spc="-869" dirty="0">
                <a:latin typeface="Arial"/>
                <a:cs typeface="Arial"/>
              </a:rPr>
              <a:t>…</a:t>
            </a:r>
            <a:endParaRPr sz="2800">
              <a:latin typeface="Arial"/>
              <a:cs typeface="Arial"/>
            </a:endParaRPr>
          </a:p>
        </p:txBody>
      </p:sp>
      <p:sp>
        <p:nvSpPr>
          <p:cNvPr id="5" name="object 5"/>
          <p:cNvSpPr txBox="1"/>
          <p:nvPr/>
        </p:nvSpPr>
        <p:spPr>
          <a:xfrm>
            <a:off x="3429380" y="6454546"/>
            <a:ext cx="5722620" cy="299720"/>
          </a:xfrm>
          <a:prstGeom prst="rect">
            <a:avLst/>
          </a:prstGeom>
        </p:spPr>
        <p:txBody>
          <a:bodyPr vert="horz" wrap="square" lIns="0" tIns="12700" rIns="0" bIns="0" rtlCol="0">
            <a:spAutoFit/>
          </a:bodyPr>
          <a:lstStyle/>
          <a:p>
            <a:pPr marL="12700">
              <a:lnSpc>
                <a:spcPct val="100000"/>
              </a:lnSpc>
              <a:spcBef>
                <a:spcPts val="100"/>
              </a:spcBef>
            </a:pPr>
            <a:r>
              <a:rPr sz="1800" u="heavy" spc="-5" dirty="0">
                <a:solidFill>
                  <a:srgbClr val="0000FF"/>
                </a:solidFill>
                <a:uFill>
                  <a:solidFill>
                    <a:srgbClr val="0000FF"/>
                  </a:solidFill>
                </a:uFill>
                <a:latin typeface="Tahoma"/>
                <a:cs typeface="Tahoma"/>
                <a:hlinkClick r:id="rId5"/>
              </a:rPr>
              <a:t>Design by </a:t>
            </a:r>
            <a:r>
              <a:rPr sz="1800" u="heavy" spc="-10" dirty="0">
                <a:solidFill>
                  <a:srgbClr val="0000FF"/>
                </a:solidFill>
                <a:uFill>
                  <a:solidFill>
                    <a:srgbClr val="0000FF"/>
                  </a:solidFill>
                </a:uFill>
                <a:latin typeface="Tahoma"/>
                <a:cs typeface="Tahoma"/>
                <a:hlinkClick r:id="rId5"/>
              </a:rPr>
              <a:t>Contract with </a:t>
            </a:r>
            <a:r>
              <a:rPr sz="1800" u="heavy" spc="-5" dirty="0">
                <a:solidFill>
                  <a:srgbClr val="0000FF"/>
                </a:solidFill>
                <a:uFill>
                  <a:solidFill>
                    <a:srgbClr val="0000FF"/>
                  </a:solidFill>
                </a:uFill>
                <a:latin typeface="Tahoma"/>
                <a:cs typeface="Tahoma"/>
                <a:hlinkClick r:id="rId5"/>
              </a:rPr>
              <a:t>JML</a:t>
            </a:r>
            <a:r>
              <a:rPr sz="1800" spc="-5" dirty="0">
                <a:solidFill>
                  <a:srgbClr val="0000FF"/>
                </a:solidFill>
                <a:latin typeface="Tahoma"/>
                <a:cs typeface="Tahoma"/>
                <a:hlinkClick r:id="rId5"/>
              </a:rPr>
              <a:t> </a:t>
            </a:r>
            <a:r>
              <a:rPr sz="1800" spc="-5" dirty="0">
                <a:latin typeface="Tahoma"/>
                <a:cs typeface="Tahoma"/>
              </a:rPr>
              <a:t>(by Gary </a:t>
            </a:r>
            <a:r>
              <a:rPr sz="1800" spc="-125" dirty="0">
                <a:latin typeface="Tahoma"/>
                <a:cs typeface="Tahoma"/>
              </a:rPr>
              <a:t>T. </a:t>
            </a:r>
            <a:r>
              <a:rPr sz="1800" spc="-5" dirty="0">
                <a:latin typeface="Tahoma"/>
                <a:cs typeface="Tahoma"/>
              </a:rPr>
              <a:t>Leavens </a:t>
            </a:r>
            <a:r>
              <a:rPr sz="1800" dirty="0">
                <a:latin typeface="Tahoma"/>
                <a:cs typeface="Tahoma"/>
              </a:rPr>
              <a:t>and</a:t>
            </a:r>
            <a:r>
              <a:rPr sz="1800" spc="210" dirty="0">
                <a:latin typeface="Tahoma"/>
                <a:cs typeface="Tahoma"/>
              </a:rPr>
              <a:t> </a:t>
            </a:r>
            <a:r>
              <a:rPr sz="1800" spc="-60" dirty="0">
                <a:latin typeface="Tahoma"/>
                <a:cs typeface="Tahoma"/>
              </a:rPr>
              <a:t>Yo</a:t>
            </a:r>
            <a:endParaRPr sz="18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8940" y="186893"/>
            <a:ext cx="2614930" cy="697230"/>
          </a:xfrm>
          <a:prstGeom prst="rect">
            <a:avLst/>
          </a:prstGeom>
        </p:spPr>
        <p:txBody>
          <a:bodyPr vert="horz" wrap="square" lIns="0" tIns="13335" rIns="0" bIns="0" rtlCol="0">
            <a:spAutoFit/>
          </a:bodyPr>
          <a:lstStyle/>
          <a:p>
            <a:pPr marL="12700">
              <a:lnSpc>
                <a:spcPct val="100000"/>
              </a:lnSpc>
              <a:spcBef>
                <a:spcPts val="105"/>
              </a:spcBef>
            </a:pPr>
            <a:r>
              <a:rPr spc="-860" dirty="0"/>
              <a:t>R</a:t>
            </a:r>
            <a:r>
              <a:rPr spc="-290" dirty="0"/>
              <a:t>e</a:t>
            </a:r>
            <a:r>
              <a:rPr spc="35" dirty="0"/>
              <a:t>f</a:t>
            </a:r>
            <a:r>
              <a:rPr spc="-170" dirty="0"/>
              <a:t>ac</a:t>
            </a:r>
            <a:r>
              <a:rPr spc="-145" dirty="0"/>
              <a:t>t</a:t>
            </a:r>
            <a:r>
              <a:rPr spc="-110" dirty="0"/>
              <a:t>oring</a:t>
            </a:r>
          </a:p>
        </p:txBody>
      </p:sp>
      <p:sp>
        <p:nvSpPr>
          <p:cNvPr id="3" name="object 3"/>
          <p:cNvSpPr txBox="1"/>
          <p:nvPr/>
        </p:nvSpPr>
        <p:spPr>
          <a:xfrm>
            <a:off x="499363" y="1125973"/>
            <a:ext cx="6189345" cy="5297170"/>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30" dirty="0">
                <a:latin typeface="Arial"/>
                <a:cs typeface="Arial"/>
              </a:rPr>
              <a:t>Motivation</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70" dirty="0">
                <a:latin typeface="Arial"/>
                <a:cs typeface="Arial"/>
              </a:rPr>
              <a:t>Reorganizing </a:t>
            </a:r>
            <a:r>
              <a:rPr sz="2800" spc="-220" dirty="0">
                <a:latin typeface="Arial"/>
                <a:cs typeface="Arial"/>
              </a:rPr>
              <a:t>a </a:t>
            </a:r>
            <a:r>
              <a:rPr sz="2800" spc="-110" dirty="0">
                <a:latin typeface="Arial"/>
                <a:cs typeface="Arial"/>
              </a:rPr>
              <a:t>set </a:t>
            </a:r>
            <a:r>
              <a:rPr sz="2800" spc="-10" dirty="0">
                <a:latin typeface="Arial"/>
                <a:cs typeface="Arial"/>
              </a:rPr>
              <a:t>of </a:t>
            </a:r>
            <a:r>
              <a:rPr sz="2800" spc="-145" dirty="0">
                <a:latin typeface="Arial"/>
                <a:cs typeface="Arial"/>
              </a:rPr>
              <a:t>code</a:t>
            </a:r>
            <a:r>
              <a:rPr sz="2800" spc="-254" dirty="0">
                <a:latin typeface="Arial"/>
                <a:cs typeface="Arial"/>
              </a:rPr>
              <a:t> </a:t>
            </a:r>
            <a:r>
              <a:rPr sz="2800" spc="-170" dirty="0">
                <a:latin typeface="Arial"/>
                <a:cs typeface="Arial"/>
              </a:rPr>
              <a:t>sources</a:t>
            </a:r>
            <a:endParaRPr sz="280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5" dirty="0">
                <a:latin typeface="Arial"/>
                <a:cs typeface="Arial"/>
              </a:rPr>
              <a:t>without </a:t>
            </a:r>
            <a:r>
              <a:rPr sz="2400" spc="-55" dirty="0">
                <a:latin typeface="Arial"/>
                <a:cs typeface="Arial"/>
              </a:rPr>
              <a:t>modifing </a:t>
            </a:r>
            <a:r>
              <a:rPr sz="2400" spc="-30" dirty="0">
                <a:latin typeface="Arial"/>
                <a:cs typeface="Arial"/>
              </a:rPr>
              <a:t>the </a:t>
            </a:r>
            <a:r>
              <a:rPr sz="2400" spc="-70" dirty="0">
                <a:latin typeface="Arial"/>
                <a:cs typeface="Arial"/>
              </a:rPr>
              <a:t>external</a:t>
            </a:r>
            <a:r>
              <a:rPr sz="2400" spc="-465" dirty="0">
                <a:latin typeface="Arial"/>
                <a:cs typeface="Arial"/>
              </a:rPr>
              <a:t> </a:t>
            </a:r>
            <a:r>
              <a:rPr sz="2400" spc="-85" dirty="0">
                <a:latin typeface="Arial"/>
                <a:cs typeface="Arial"/>
              </a:rPr>
              <a:t>behaviour</a:t>
            </a:r>
            <a:endParaRPr sz="2400">
              <a:latin typeface="Arial"/>
              <a:cs typeface="Arial"/>
            </a:endParaRPr>
          </a:p>
          <a:p>
            <a:pPr lvl="2">
              <a:lnSpc>
                <a:spcPct val="100000"/>
              </a:lnSpc>
              <a:buClr>
                <a:srgbClr val="3C27DA"/>
              </a:buClr>
              <a:buFont typeface="Wingdings"/>
              <a:buChar char=""/>
            </a:pPr>
            <a:endParaRPr sz="2400">
              <a:latin typeface="Times New Roman"/>
              <a:cs typeface="Times New Roman"/>
            </a:endParaRPr>
          </a:p>
          <a:p>
            <a:pPr marL="755015" lvl="1" indent="-285115">
              <a:lnSpc>
                <a:spcPct val="100000"/>
              </a:lnSpc>
              <a:spcBef>
                <a:spcPts val="1920"/>
              </a:spcBef>
              <a:buClr>
                <a:srgbClr val="FF0000"/>
              </a:buClr>
              <a:buSzPct val="53571"/>
              <a:buFont typeface="Wingdings"/>
              <a:buChar char=""/>
              <a:tabLst>
                <a:tab pos="755015" algn="l"/>
                <a:tab pos="755650" algn="l"/>
              </a:tabLst>
            </a:pPr>
            <a:r>
              <a:rPr sz="2800" spc="-250" dirty="0">
                <a:latin typeface="Arial"/>
                <a:cs typeface="Arial"/>
              </a:rPr>
              <a:t>Package</a:t>
            </a:r>
            <a:r>
              <a:rPr sz="2800" spc="-160" dirty="0">
                <a:latin typeface="Arial"/>
                <a:cs typeface="Arial"/>
              </a:rPr>
              <a:t> </a:t>
            </a:r>
            <a:r>
              <a:rPr sz="2800" spc="-45" dirty="0">
                <a:latin typeface="Arial"/>
                <a:cs typeface="Arial"/>
              </a:rPr>
              <a:t>tree</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145" dirty="0">
                <a:latin typeface="Arial"/>
                <a:cs typeface="Arial"/>
              </a:rPr>
              <a:t>New </a:t>
            </a:r>
            <a:r>
              <a:rPr sz="2800" spc="-100" dirty="0">
                <a:latin typeface="Arial"/>
                <a:cs typeface="Arial"/>
              </a:rPr>
              <a:t>methods</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190" dirty="0">
                <a:latin typeface="Arial"/>
                <a:cs typeface="Arial"/>
              </a:rPr>
              <a:t>Changing</a:t>
            </a:r>
            <a:r>
              <a:rPr sz="2800" spc="-145" dirty="0">
                <a:latin typeface="Arial"/>
                <a:cs typeface="Arial"/>
              </a:rPr>
              <a:t> </a:t>
            </a:r>
            <a:r>
              <a:rPr sz="2800" spc="-120" dirty="0">
                <a:latin typeface="Arial"/>
                <a:cs typeface="Arial"/>
              </a:rPr>
              <a:t>parameters</a:t>
            </a:r>
            <a:endParaRPr sz="2800">
              <a:latin typeface="Arial"/>
              <a:cs typeface="Arial"/>
            </a:endParaRPr>
          </a:p>
          <a:p>
            <a:pPr lvl="1">
              <a:lnSpc>
                <a:spcPct val="100000"/>
              </a:lnSpc>
              <a:spcBef>
                <a:spcPts val="15"/>
              </a:spcBef>
              <a:buClr>
                <a:srgbClr val="FF0000"/>
              </a:buClr>
              <a:buFont typeface="Wingdings"/>
              <a:buChar char=""/>
            </a:pPr>
            <a:endParaRPr sz="4150">
              <a:latin typeface="Times New Roman"/>
              <a:cs typeface="Times New Roman"/>
            </a:endParaRPr>
          </a:p>
          <a:p>
            <a:pPr marL="353695" indent="-340995">
              <a:lnSpc>
                <a:spcPct val="100000"/>
              </a:lnSpc>
              <a:buClr>
                <a:srgbClr val="3C27DA"/>
              </a:buClr>
              <a:buSzPct val="59375"/>
              <a:buFont typeface="Wingdings"/>
              <a:buChar char=""/>
              <a:tabLst>
                <a:tab pos="353695" algn="l"/>
                <a:tab pos="354330" algn="l"/>
              </a:tabLst>
            </a:pPr>
            <a:r>
              <a:rPr sz="3200" spc="-55" dirty="0">
                <a:latin typeface="Arial"/>
                <a:cs typeface="Arial"/>
              </a:rPr>
              <a:t>Built-in </a:t>
            </a:r>
            <a:r>
              <a:rPr sz="3200" spc="-80" dirty="0">
                <a:latin typeface="Arial"/>
                <a:cs typeface="Arial"/>
              </a:rPr>
              <a:t>support </a:t>
            </a:r>
            <a:r>
              <a:rPr sz="3200" spc="-40" dirty="0">
                <a:latin typeface="Arial"/>
                <a:cs typeface="Arial"/>
              </a:rPr>
              <a:t>in </a:t>
            </a:r>
            <a:r>
              <a:rPr sz="3200" spc="-70" dirty="0">
                <a:latin typeface="Arial"/>
                <a:cs typeface="Arial"/>
              </a:rPr>
              <a:t>all </a:t>
            </a:r>
            <a:r>
              <a:rPr sz="3200" spc="-90" dirty="0">
                <a:latin typeface="Arial"/>
                <a:cs typeface="Arial"/>
              </a:rPr>
              <a:t>modern</a:t>
            </a:r>
            <a:r>
              <a:rPr sz="3200" spc="-550" dirty="0">
                <a:latin typeface="Arial"/>
                <a:cs typeface="Arial"/>
              </a:rPr>
              <a:t> </a:t>
            </a:r>
            <a:r>
              <a:rPr sz="3200" spc="-335" dirty="0">
                <a:latin typeface="Arial"/>
                <a:cs typeface="Arial"/>
              </a:rPr>
              <a:t>IDEs</a:t>
            </a:r>
            <a:endParaRPr sz="3200">
              <a:latin typeface="Arial"/>
              <a:cs typeface="Arial"/>
            </a:endParaRPr>
          </a:p>
          <a:p>
            <a:pPr marL="353695" indent="-340995">
              <a:lnSpc>
                <a:spcPct val="100000"/>
              </a:lnSpc>
              <a:spcBef>
                <a:spcPts val="770"/>
              </a:spcBef>
              <a:buClr>
                <a:srgbClr val="3C27DA"/>
              </a:buClr>
              <a:buSzPct val="59375"/>
              <a:buFont typeface="Wingdings"/>
              <a:buChar char=""/>
              <a:tabLst>
                <a:tab pos="353695" algn="l"/>
                <a:tab pos="354330" algn="l"/>
              </a:tabLst>
            </a:pPr>
            <a:r>
              <a:rPr sz="3200" spc="-204" dirty="0">
                <a:latin typeface="Arial"/>
                <a:cs typeface="Arial"/>
              </a:rPr>
              <a:t>Batchs</a:t>
            </a:r>
            <a:r>
              <a:rPr sz="3200" spc="-180" dirty="0">
                <a:latin typeface="Arial"/>
                <a:cs typeface="Arial"/>
              </a:rPr>
              <a:t> </a:t>
            </a:r>
            <a:r>
              <a:rPr sz="3200" spc="-55" dirty="0">
                <a:latin typeface="Arial"/>
                <a:cs typeface="Arial"/>
              </a:rPr>
              <a:t>jarjar</a:t>
            </a:r>
            <a:endParaRPr sz="3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289" y="186893"/>
            <a:ext cx="4668520" cy="697230"/>
          </a:xfrm>
          <a:prstGeom prst="rect">
            <a:avLst/>
          </a:prstGeom>
        </p:spPr>
        <p:txBody>
          <a:bodyPr vert="horz" wrap="square" lIns="0" tIns="13335" rIns="0" bIns="0" rtlCol="0">
            <a:spAutoFit/>
          </a:bodyPr>
          <a:lstStyle/>
          <a:p>
            <a:pPr marL="12700">
              <a:lnSpc>
                <a:spcPct val="100000"/>
              </a:lnSpc>
              <a:spcBef>
                <a:spcPts val="105"/>
              </a:spcBef>
            </a:pPr>
            <a:r>
              <a:rPr spc="-190" dirty="0"/>
              <a:t>Reverse-compilation</a:t>
            </a:r>
          </a:p>
        </p:txBody>
      </p:sp>
      <p:sp>
        <p:nvSpPr>
          <p:cNvPr id="3" name="object 3"/>
          <p:cNvSpPr txBox="1"/>
          <p:nvPr/>
        </p:nvSpPr>
        <p:spPr>
          <a:xfrm>
            <a:off x="499363" y="1177797"/>
            <a:ext cx="8131175" cy="5058410"/>
          </a:xfrm>
          <a:prstGeom prst="rect">
            <a:avLst/>
          </a:prstGeom>
        </p:spPr>
        <p:txBody>
          <a:bodyPr vert="horz" wrap="square" lIns="0" tIns="13335" rIns="0" bIns="0" rtlCol="0">
            <a:spAutoFit/>
          </a:bodyPr>
          <a:lstStyle/>
          <a:p>
            <a:pPr marL="353695" indent="-340995">
              <a:lnSpc>
                <a:spcPts val="3650"/>
              </a:lnSpc>
              <a:spcBef>
                <a:spcPts val="105"/>
              </a:spcBef>
              <a:buClr>
                <a:srgbClr val="3C27DA"/>
              </a:buClr>
              <a:buSzPct val="59375"/>
              <a:buFont typeface="Wingdings"/>
              <a:buChar char=""/>
              <a:tabLst>
                <a:tab pos="353695" algn="l"/>
                <a:tab pos="354330" algn="l"/>
              </a:tabLst>
            </a:pPr>
            <a:r>
              <a:rPr sz="3200" spc="-160" dirty="0">
                <a:latin typeface="Arial"/>
                <a:cs typeface="Arial"/>
              </a:rPr>
              <a:t>Bytecode</a:t>
            </a:r>
            <a:r>
              <a:rPr sz="3200" spc="-175" dirty="0">
                <a:latin typeface="Arial"/>
                <a:cs typeface="Arial"/>
              </a:rPr>
              <a:t> </a:t>
            </a:r>
            <a:r>
              <a:rPr sz="3200" spc="-90" dirty="0">
                <a:latin typeface="Arial"/>
                <a:cs typeface="Arial"/>
              </a:rPr>
              <a:t>decompilation</a:t>
            </a:r>
            <a:endParaRPr sz="3200">
              <a:latin typeface="Arial"/>
              <a:cs typeface="Arial"/>
            </a:endParaRPr>
          </a:p>
          <a:p>
            <a:pPr marL="884555">
              <a:lnSpc>
                <a:spcPts val="3650"/>
              </a:lnSpc>
            </a:pPr>
            <a:r>
              <a:rPr sz="3200" spc="-35" dirty="0">
                <a:latin typeface="Arial"/>
                <a:cs typeface="Arial"/>
              </a:rPr>
              <a:t>from </a:t>
            </a:r>
            <a:r>
              <a:rPr sz="3200" spc="-335" dirty="0">
                <a:latin typeface="Arial"/>
                <a:cs typeface="Arial"/>
              </a:rPr>
              <a:t>Java </a:t>
            </a:r>
            <a:r>
              <a:rPr sz="3200" spc="-215" dirty="0">
                <a:latin typeface="Arial"/>
                <a:cs typeface="Arial"/>
              </a:rPr>
              <a:t>.class </a:t>
            </a:r>
            <a:r>
              <a:rPr sz="3200" spc="20" dirty="0">
                <a:latin typeface="Arial"/>
                <a:cs typeface="Arial"/>
              </a:rPr>
              <a:t>to </a:t>
            </a:r>
            <a:r>
              <a:rPr sz="3200" spc="-330" dirty="0">
                <a:latin typeface="Arial"/>
                <a:cs typeface="Arial"/>
              </a:rPr>
              <a:t>Java</a:t>
            </a:r>
            <a:r>
              <a:rPr sz="3200" spc="-270" dirty="0">
                <a:latin typeface="Arial"/>
                <a:cs typeface="Arial"/>
              </a:rPr>
              <a:t> </a:t>
            </a:r>
            <a:r>
              <a:rPr sz="3200" spc="-165" dirty="0">
                <a:latin typeface="Arial"/>
                <a:cs typeface="Arial"/>
              </a:rPr>
              <a:t>source</a:t>
            </a:r>
            <a:endParaRPr sz="3200">
              <a:latin typeface="Arial"/>
              <a:cs typeface="Arial"/>
            </a:endParaRPr>
          </a:p>
          <a:p>
            <a:pPr marL="755015" lvl="1" indent="-285115">
              <a:lnSpc>
                <a:spcPct val="100000"/>
              </a:lnSpc>
              <a:spcBef>
                <a:spcPts val="355"/>
              </a:spcBef>
              <a:buClr>
                <a:srgbClr val="FF0000"/>
              </a:buClr>
              <a:buSzPct val="53571"/>
              <a:buFont typeface="Wingdings"/>
              <a:buChar char=""/>
              <a:tabLst>
                <a:tab pos="755015" algn="l"/>
                <a:tab pos="755650" algn="l"/>
              </a:tabLst>
            </a:pPr>
            <a:r>
              <a:rPr sz="2800" spc="-90" dirty="0">
                <a:latin typeface="Arial"/>
                <a:cs typeface="Arial"/>
              </a:rPr>
              <a:t>Partial/Total</a:t>
            </a:r>
            <a:endParaRPr sz="2800">
              <a:latin typeface="Arial"/>
              <a:cs typeface="Arial"/>
            </a:endParaRPr>
          </a:p>
          <a:p>
            <a:pPr marL="353695" indent="-340995">
              <a:lnSpc>
                <a:spcPct val="100000"/>
              </a:lnSpc>
              <a:spcBef>
                <a:spcPts val="365"/>
              </a:spcBef>
              <a:buClr>
                <a:srgbClr val="3C27DA"/>
              </a:buClr>
              <a:buSzPct val="59375"/>
              <a:buFont typeface="Wingdings"/>
              <a:buChar char=""/>
              <a:tabLst>
                <a:tab pos="353695" algn="l"/>
                <a:tab pos="354330" algn="l"/>
                <a:tab pos="2172335" algn="l"/>
              </a:tabLst>
            </a:pPr>
            <a:r>
              <a:rPr sz="3200" spc="-140" dirty="0">
                <a:latin typeface="Arial"/>
                <a:cs typeface="Arial"/>
              </a:rPr>
              <a:t>«</a:t>
            </a:r>
            <a:r>
              <a:rPr sz="3200" spc="110" dirty="0">
                <a:latin typeface="Arial"/>
                <a:cs typeface="Arial"/>
              </a:rPr>
              <a:t> </a:t>
            </a:r>
            <a:r>
              <a:rPr sz="3200" spc="-114" dirty="0">
                <a:latin typeface="Arial"/>
                <a:cs typeface="Arial"/>
              </a:rPr>
              <a:t>attacker	</a:t>
            </a:r>
            <a:r>
              <a:rPr sz="3200" spc="-140" dirty="0">
                <a:latin typeface="Arial"/>
                <a:cs typeface="Arial"/>
              </a:rPr>
              <a:t>»</a:t>
            </a:r>
            <a:r>
              <a:rPr sz="3200" spc="-170" dirty="0">
                <a:latin typeface="Arial"/>
                <a:cs typeface="Arial"/>
              </a:rPr>
              <a:t> </a:t>
            </a:r>
            <a:r>
              <a:rPr sz="3200" spc="-195" dirty="0">
                <a:latin typeface="Arial"/>
                <a:cs typeface="Arial"/>
              </a:rPr>
              <a:t>goals</a:t>
            </a:r>
            <a:endParaRPr sz="3200">
              <a:latin typeface="Arial"/>
              <a:cs typeface="Arial"/>
            </a:endParaRPr>
          </a:p>
          <a:p>
            <a:pPr marL="755015" marR="5080" lvl="1" indent="-285115">
              <a:lnSpc>
                <a:spcPts val="3020"/>
              </a:lnSpc>
              <a:spcBef>
                <a:spcPts val="740"/>
              </a:spcBef>
              <a:buClr>
                <a:srgbClr val="FF0000"/>
              </a:buClr>
              <a:buSzPct val="53571"/>
              <a:buFont typeface="Wingdings"/>
              <a:buChar char=""/>
              <a:tabLst>
                <a:tab pos="755015" algn="l"/>
                <a:tab pos="755650" algn="l"/>
              </a:tabLst>
            </a:pPr>
            <a:r>
              <a:rPr sz="2800" spc="-150" dirty="0">
                <a:latin typeface="Arial"/>
                <a:cs typeface="Arial"/>
              </a:rPr>
              <a:t>name </a:t>
            </a:r>
            <a:r>
              <a:rPr sz="2800" spc="-10" dirty="0">
                <a:latin typeface="Arial"/>
                <a:cs typeface="Arial"/>
              </a:rPr>
              <a:t>of </a:t>
            </a:r>
            <a:r>
              <a:rPr sz="2800" spc="-220" dirty="0">
                <a:latin typeface="Arial"/>
                <a:cs typeface="Arial"/>
              </a:rPr>
              <a:t>a </a:t>
            </a:r>
            <a:r>
              <a:rPr sz="2800" spc="-135" dirty="0">
                <a:latin typeface="Arial"/>
                <a:cs typeface="Arial"/>
              </a:rPr>
              <a:t>bean, </a:t>
            </a:r>
            <a:r>
              <a:rPr sz="2800" spc="-185" dirty="0">
                <a:latin typeface="Arial"/>
                <a:cs typeface="Arial"/>
              </a:rPr>
              <a:t>class, </a:t>
            </a:r>
            <a:r>
              <a:rPr sz="2800" spc="-100" dirty="0">
                <a:latin typeface="Arial"/>
                <a:cs typeface="Arial"/>
              </a:rPr>
              <a:t>methods, </a:t>
            </a:r>
            <a:r>
              <a:rPr sz="2800" spc="-120" dirty="0">
                <a:latin typeface="Arial"/>
                <a:cs typeface="Arial"/>
              </a:rPr>
              <a:t>comments, </a:t>
            </a:r>
            <a:r>
              <a:rPr sz="2800" spc="-125" dirty="0">
                <a:latin typeface="Arial"/>
                <a:cs typeface="Arial"/>
              </a:rPr>
              <a:t>traces,  </a:t>
            </a:r>
            <a:r>
              <a:rPr sz="2800" spc="-140" dirty="0">
                <a:latin typeface="Arial"/>
                <a:cs typeface="Arial"/>
              </a:rPr>
              <a:t>debugging </a:t>
            </a:r>
            <a:r>
              <a:rPr sz="2800" spc="-70" dirty="0">
                <a:latin typeface="Arial"/>
                <a:cs typeface="Arial"/>
              </a:rPr>
              <a:t>informations, </a:t>
            </a:r>
            <a:r>
              <a:rPr sz="2800" spc="-175" dirty="0">
                <a:latin typeface="Arial"/>
                <a:cs typeface="Arial"/>
              </a:rPr>
              <a:t>have </a:t>
            </a:r>
            <a:r>
              <a:rPr sz="2800" spc="-220" dirty="0">
                <a:latin typeface="Arial"/>
                <a:cs typeface="Arial"/>
              </a:rPr>
              <a:t>a</a:t>
            </a:r>
            <a:r>
              <a:rPr sz="2800" spc="-150" dirty="0">
                <a:latin typeface="Arial"/>
                <a:cs typeface="Arial"/>
              </a:rPr>
              <a:t> </a:t>
            </a:r>
            <a:r>
              <a:rPr sz="2800" spc="-130" dirty="0">
                <a:latin typeface="Arial"/>
                <a:cs typeface="Arial"/>
              </a:rPr>
              <a:t>meaning</a:t>
            </a:r>
            <a:endParaRPr sz="2800">
              <a:latin typeface="Arial"/>
              <a:cs typeface="Arial"/>
            </a:endParaRPr>
          </a:p>
          <a:p>
            <a:pPr marL="755015" marR="773430" lvl="1" indent="-285115">
              <a:lnSpc>
                <a:spcPct val="90000"/>
              </a:lnSpc>
              <a:spcBef>
                <a:spcPts val="630"/>
              </a:spcBef>
              <a:buClr>
                <a:srgbClr val="FF0000"/>
              </a:buClr>
              <a:buSzPct val="53571"/>
              <a:buFont typeface="Wingdings"/>
              <a:buChar char=""/>
              <a:tabLst>
                <a:tab pos="755015" algn="l"/>
                <a:tab pos="755650" algn="l"/>
              </a:tabLst>
            </a:pPr>
            <a:r>
              <a:rPr sz="2800" spc="20" dirty="0">
                <a:latin typeface="Arial"/>
                <a:cs typeface="Arial"/>
              </a:rPr>
              <a:t>to </a:t>
            </a:r>
            <a:r>
              <a:rPr sz="2800" spc="-130" dirty="0">
                <a:latin typeface="Arial"/>
                <a:cs typeface="Arial"/>
              </a:rPr>
              <a:t>discover </a:t>
            </a:r>
            <a:r>
              <a:rPr sz="2800" spc="-35" dirty="0">
                <a:latin typeface="Arial"/>
                <a:cs typeface="Arial"/>
              </a:rPr>
              <a:t>the </a:t>
            </a:r>
            <a:r>
              <a:rPr sz="2800" spc="-90" dirty="0">
                <a:latin typeface="Arial"/>
                <a:cs typeface="Arial"/>
              </a:rPr>
              <a:t>algorithms behind </a:t>
            </a:r>
            <a:r>
              <a:rPr sz="2800" spc="-220" dirty="0">
                <a:latin typeface="Arial"/>
                <a:cs typeface="Arial"/>
              </a:rPr>
              <a:t>a </a:t>
            </a:r>
            <a:r>
              <a:rPr sz="2800" spc="-175" dirty="0">
                <a:latin typeface="Arial"/>
                <a:cs typeface="Arial"/>
              </a:rPr>
              <a:t>business  </a:t>
            </a:r>
            <a:r>
              <a:rPr sz="2800" spc="-95" dirty="0">
                <a:latin typeface="Arial"/>
                <a:cs typeface="Arial"/>
              </a:rPr>
              <a:t>component, </a:t>
            </a:r>
            <a:r>
              <a:rPr sz="2800" spc="20" dirty="0">
                <a:latin typeface="Arial"/>
                <a:cs typeface="Arial"/>
              </a:rPr>
              <a:t>to </a:t>
            </a:r>
            <a:r>
              <a:rPr sz="2800" spc="-55" dirty="0">
                <a:latin typeface="Arial"/>
                <a:cs typeface="Arial"/>
              </a:rPr>
              <a:t>modify </a:t>
            </a:r>
            <a:r>
              <a:rPr sz="2800" spc="-45" dirty="0">
                <a:latin typeface="Arial"/>
                <a:cs typeface="Arial"/>
              </a:rPr>
              <a:t>its </a:t>
            </a:r>
            <a:r>
              <a:rPr sz="2800" spc="-150" dirty="0">
                <a:latin typeface="Arial"/>
                <a:cs typeface="Arial"/>
              </a:rPr>
              <a:t>source </a:t>
            </a:r>
            <a:r>
              <a:rPr sz="2800" spc="-85" dirty="0">
                <a:latin typeface="Arial"/>
                <a:cs typeface="Arial"/>
              </a:rPr>
              <a:t>(ie, </a:t>
            </a:r>
            <a:r>
              <a:rPr sz="2800" spc="20" dirty="0">
                <a:latin typeface="Arial"/>
                <a:cs typeface="Arial"/>
              </a:rPr>
              <a:t>to</a:t>
            </a:r>
            <a:r>
              <a:rPr sz="2800" spc="-535" dirty="0">
                <a:latin typeface="Arial"/>
                <a:cs typeface="Arial"/>
              </a:rPr>
              <a:t> </a:t>
            </a:r>
            <a:r>
              <a:rPr sz="2800" spc="-80" dirty="0">
                <a:latin typeface="Arial"/>
                <a:cs typeface="Arial"/>
              </a:rPr>
              <a:t>delete  </a:t>
            </a:r>
            <a:r>
              <a:rPr sz="2800" spc="-135" dirty="0">
                <a:latin typeface="Arial"/>
                <a:cs typeface="Arial"/>
              </a:rPr>
              <a:t>license </a:t>
            </a:r>
            <a:r>
              <a:rPr sz="2800" spc="-60" dirty="0">
                <a:latin typeface="Arial"/>
                <a:cs typeface="Arial"/>
              </a:rPr>
              <a:t>verification </a:t>
            </a:r>
            <a:r>
              <a:rPr sz="2800" spc="-130" dirty="0">
                <a:latin typeface="Arial"/>
                <a:cs typeface="Arial"/>
              </a:rPr>
              <a:t>code), </a:t>
            </a:r>
            <a:r>
              <a:rPr sz="2800" spc="20" dirty="0">
                <a:latin typeface="Arial"/>
                <a:cs typeface="Arial"/>
              </a:rPr>
              <a:t>to </a:t>
            </a:r>
            <a:r>
              <a:rPr sz="2800" spc="-170" dirty="0">
                <a:latin typeface="Arial"/>
                <a:cs typeface="Arial"/>
              </a:rPr>
              <a:t>hack</a:t>
            </a:r>
            <a:r>
              <a:rPr sz="2800" spc="-400" dirty="0">
                <a:latin typeface="Arial"/>
                <a:cs typeface="Arial"/>
              </a:rPr>
              <a:t> </a:t>
            </a:r>
            <a:r>
              <a:rPr sz="2800" spc="-15" dirty="0">
                <a:latin typeface="Arial"/>
                <a:cs typeface="Arial"/>
              </a:rPr>
              <a:t>it...</a:t>
            </a:r>
            <a:endParaRPr sz="2800">
              <a:latin typeface="Arial"/>
              <a:cs typeface="Arial"/>
            </a:endParaRPr>
          </a:p>
          <a:p>
            <a:pPr marL="353695" indent="-340995">
              <a:lnSpc>
                <a:spcPct val="100000"/>
              </a:lnSpc>
              <a:spcBef>
                <a:spcPts val="370"/>
              </a:spcBef>
              <a:buClr>
                <a:srgbClr val="3C27DA"/>
              </a:buClr>
              <a:buSzPct val="59375"/>
              <a:buFont typeface="Wingdings"/>
              <a:buChar char=""/>
              <a:tabLst>
                <a:tab pos="353695" algn="l"/>
                <a:tab pos="354330" algn="l"/>
              </a:tabLst>
            </a:pPr>
            <a:r>
              <a:rPr sz="3200" spc="-135" dirty="0">
                <a:latin typeface="Arial"/>
                <a:cs typeface="Arial"/>
              </a:rPr>
              <a:t>Developer</a:t>
            </a:r>
            <a:r>
              <a:rPr sz="3200" spc="-190" dirty="0">
                <a:latin typeface="Arial"/>
                <a:cs typeface="Arial"/>
              </a:rPr>
              <a:t> </a:t>
            </a:r>
            <a:r>
              <a:rPr sz="3200" spc="-145" dirty="0">
                <a:latin typeface="Arial"/>
                <a:cs typeface="Arial"/>
              </a:rPr>
              <a:t>risks:</a:t>
            </a:r>
            <a:endParaRPr sz="3200">
              <a:latin typeface="Arial"/>
              <a:cs typeface="Arial"/>
            </a:endParaRPr>
          </a:p>
          <a:p>
            <a:pPr marL="755015" lvl="1" indent="-285115">
              <a:lnSpc>
                <a:spcPct val="100000"/>
              </a:lnSpc>
              <a:spcBef>
                <a:spcPts val="350"/>
              </a:spcBef>
              <a:buClr>
                <a:srgbClr val="FF0000"/>
              </a:buClr>
              <a:buSzPct val="53571"/>
              <a:buFont typeface="Wingdings"/>
              <a:buChar char=""/>
              <a:tabLst>
                <a:tab pos="755015" algn="l"/>
                <a:tab pos="755650" algn="l"/>
              </a:tabLst>
            </a:pPr>
            <a:r>
              <a:rPr sz="2800" spc="-114" dirty="0">
                <a:latin typeface="Arial"/>
                <a:cs typeface="Arial"/>
              </a:rPr>
              <a:t>Copyright </a:t>
            </a:r>
            <a:r>
              <a:rPr sz="2800" spc="-180" dirty="0">
                <a:latin typeface="Arial"/>
                <a:cs typeface="Arial"/>
              </a:rPr>
              <a:t>losses, </a:t>
            </a:r>
            <a:r>
              <a:rPr sz="2800" spc="-170" dirty="0">
                <a:latin typeface="Arial"/>
                <a:cs typeface="Arial"/>
              </a:rPr>
              <a:t>loss </a:t>
            </a:r>
            <a:r>
              <a:rPr sz="2800" spc="-10" dirty="0">
                <a:latin typeface="Arial"/>
                <a:cs typeface="Arial"/>
              </a:rPr>
              <a:t>of </a:t>
            </a:r>
            <a:r>
              <a:rPr sz="2800" spc="-145" dirty="0">
                <a:latin typeface="Arial"/>
                <a:cs typeface="Arial"/>
              </a:rPr>
              <a:t>incomes</a:t>
            </a:r>
            <a:r>
              <a:rPr sz="2800" spc="-195" dirty="0">
                <a:latin typeface="Arial"/>
                <a:cs typeface="Arial"/>
              </a:rPr>
              <a:t> </a:t>
            </a:r>
            <a:r>
              <a:rPr sz="2800" spc="-80" dirty="0">
                <a:latin typeface="Arial"/>
                <a:cs typeface="Arial"/>
              </a:rPr>
              <a:t>...</a:t>
            </a:r>
            <a:endParaRPr sz="2800">
              <a:latin typeface="Arial"/>
              <a:cs typeface="Arial"/>
            </a:endParaRPr>
          </a:p>
        </p:txBody>
      </p:sp>
      <p:sp>
        <p:nvSpPr>
          <p:cNvPr id="4" name="object 4"/>
          <p:cNvSpPr/>
          <p:nvPr/>
        </p:nvSpPr>
        <p:spPr>
          <a:xfrm>
            <a:off x="7315200" y="0"/>
            <a:ext cx="1828799" cy="11366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5213" y="186893"/>
            <a:ext cx="5880100" cy="697230"/>
          </a:xfrm>
          <a:prstGeom prst="rect">
            <a:avLst/>
          </a:prstGeom>
        </p:spPr>
        <p:txBody>
          <a:bodyPr vert="horz" wrap="square" lIns="0" tIns="13335" rIns="0" bIns="0" rtlCol="0">
            <a:spAutoFit/>
          </a:bodyPr>
          <a:lstStyle/>
          <a:p>
            <a:pPr marL="12700">
              <a:lnSpc>
                <a:spcPct val="100000"/>
              </a:lnSpc>
              <a:spcBef>
                <a:spcPts val="105"/>
              </a:spcBef>
            </a:pPr>
            <a:r>
              <a:rPr spc="-185" dirty="0"/>
              <a:t>First </a:t>
            </a:r>
            <a:r>
              <a:rPr spc="-295" dirty="0"/>
              <a:t>pass: </a:t>
            </a:r>
            <a:r>
              <a:rPr spc="-315" dirty="0"/>
              <a:t>The</a:t>
            </a:r>
            <a:r>
              <a:rPr spc="-290" dirty="0"/>
              <a:t> </a:t>
            </a:r>
            <a:r>
              <a:rPr spc="-180" dirty="0"/>
              <a:t>Obfuscator</a:t>
            </a:r>
          </a:p>
        </p:txBody>
      </p:sp>
      <p:sp>
        <p:nvSpPr>
          <p:cNvPr id="3" name="object 3"/>
          <p:cNvSpPr txBox="1"/>
          <p:nvPr/>
        </p:nvSpPr>
        <p:spPr>
          <a:xfrm>
            <a:off x="499363" y="1155932"/>
            <a:ext cx="8289925" cy="4041775"/>
          </a:xfrm>
          <a:prstGeom prst="rect">
            <a:avLst/>
          </a:prstGeom>
        </p:spPr>
        <p:txBody>
          <a:bodyPr vert="horz" wrap="square" lIns="0" tIns="52705" rIns="0" bIns="0" rtlCol="0">
            <a:spAutoFit/>
          </a:bodyPr>
          <a:lstStyle/>
          <a:p>
            <a:pPr marL="353695" indent="-340995">
              <a:lnSpc>
                <a:spcPct val="100000"/>
              </a:lnSpc>
              <a:spcBef>
                <a:spcPts val="415"/>
              </a:spcBef>
              <a:buClr>
                <a:srgbClr val="3C27DA"/>
              </a:buClr>
              <a:buSzPct val="60416"/>
              <a:buFont typeface="Wingdings"/>
              <a:buChar char=""/>
              <a:tabLst>
                <a:tab pos="353695" algn="l"/>
                <a:tab pos="354330" algn="l"/>
                <a:tab pos="6053455" algn="l"/>
              </a:tabLst>
            </a:pPr>
            <a:r>
              <a:rPr sz="2400" spc="-150" dirty="0">
                <a:latin typeface="Arial"/>
                <a:cs typeface="Arial"/>
              </a:rPr>
              <a:t>Goal </a:t>
            </a:r>
            <a:r>
              <a:rPr sz="2400" spc="-25" dirty="0">
                <a:latin typeface="Arial"/>
                <a:cs typeface="Arial"/>
              </a:rPr>
              <a:t>: </a:t>
            </a:r>
            <a:r>
              <a:rPr sz="2400" spc="-110" dirty="0">
                <a:latin typeface="Arial"/>
                <a:cs typeface="Arial"/>
              </a:rPr>
              <a:t>Avoid </a:t>
            </a:r>
            <a:r>
              <a:rPr sz="2400" spc="-90" dirty="0">
                <a:latin typeface="Arial"/>
                <a:cs typeface="Arial"/>
              </a:rPr>
              <a:t>bytecode </a:t>
            </a:r>
            <a:r>
              <a:rPr sz="2400" spc="-30" dirty="0">
                <a:latin typeface="Arial"/>
                <a:cs typeface="Arial"/>
              </a:rPr>
              <a:t>interpretation</a:t>
            </a:r>
            <a:r>
              <a:rPr sz="2400" spc="-200" dirty="0">
                <a:latin typeface="Arial"/>
                <a:cs typeface="Arial"/>
              </a:rPr>
              <a:t> </a:t>
            </a:r>
            <a:r>
              <a:rPr sz="2400" spc="-95" dirty="0">
                <a:latin typeface="Arial"/>
                <a:cs typeface="Arial"/>
              </a:rPr>
              <a:t>done </a:t>
            </a:r>
            <a:r>
              <a:rPr sz="2400" spc="-105" dirty="0">
                <a:latin typeface="Arial"/>
                <a:cs typeface="Arial"/>
              </a:rPr>
              <a:t>by	</a:t>
            </a:r>
            <a:r>
              <a:rPr sz="2400" spc="-65" dirty="0">
                <a:latin typeface="Arial"/>
                <a:cs typeface="Arial"/>
              </a:rPr>
              <a:t>retro-compilers</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70" dirty="0">
                <a:latin typeface="Arial"/>
                <a:cs typeface="Arial"/>
              </a:rPr>
              <a:t>Solution </a:t>
            </a:r>
            <a:r>
              <a:rPr sz="2000" spc="-20" dirty="0">
                <a:latin typeface="Arial"/>
                <a:cs typeface="Arial"/>
              </a:rPr>
              <a:t>: </a:t>
            </a:r>
            <a:r>
              <a:rPr sz="2000" spc="-130" dirty="0">
                <a:latin typeface="Arial"/>
                <a:cs typeface="Arial"/>
              </a:rPr>
              <a:t>make </a:t>
            </a:r>
            <a:r>
              <a:rPr sz="2000" spc="-20" dirty="0">
                <a:latin typeface="Arial"/>
                <a:cs typeface="Arial"/>
              </a:rPr>
              <a:t>the </a:t>
            </a:r>
            <a:r>
              <a:rPr sz="2000" spc="-105" dirty="0">
                <a:latin typeface="Arial"/>
                <a:cs typeface="Arial"/>
              </a:rPr>
              <a:t>source code </a:t>
            </a:r>
            <a:r>
              <a:rPr sz="2000" spc="-80" dirty="0">
                <a:latin typeface="Arial"/>
                <a:cs typeface="Arial"/>
              </a:rPr>
              <a:t>unreadable </a:t>
            </a:r>
            <a:r>
              <a:rPr sz="2000" spc="-60" dirty="0">
                <a:latin typeface="Arial"/>
                <a:cs typeface="Arial"/>
              </a:rPr>
              <a:t>before</a:t>
            </a:r>
            <a:r>
              <a:rPr sz="2000" spc="-335" dirty="0">
                <a:latin typeface="Arial"/>
                <a:cs typeface="Arial"/>
              </a:rPr>
              <a:t> </a:t>
            </a:r>
            <a:r>
              <a:rPr sz="2000" spc="-25" dirty="0">
                <a:latin typeface="Arial"/>
                <a:cs typeface="Arial"/>
              </a:rPr>
              <a:t>distribution</a:t>
            </a:r>
            <a:endParaRPr sz="2000">
              <a:latin typeface="Arial"/>
              <a:cs typeface="Arial"/>
            </a:endParaRPr>
          </a:p>
          <a:p>
            <a:pPr marL="353695" indent="-340995">
              <a:lnSpc>
                <a:spcPct val="100000"/>
              </a:lnSpc>
              <a:spcBef>
                <a:spcPts val="260"/>
              </a:spcBef>
              <a:buClr>
                <a:srgbClr val="3C27DA"/>
              </a:buClr>
              <a:buSzPct val="60416"/>
              <a:buFont typeface="Wingdings"/>
              <a:buChar char=""/>
              <a:tabLst>
                <a:tab pos="353695" algn="l"/>
                <a:tab pos="354330" algn="l"/>
              </a:tabLst>
            </a:pPr>
            <a:r>
              <a:rPr sz="2400" spc="-155" dirty="0">
                <a:latin typeface="Arial"/>
                <a:cs typeface="Arial"/>
              </a:rPr>
              <a:t>Techniques </a:t>
            </a:r>
            <a:r>
              <a:rPr sz="2400" spc="-75" dirty="0">
                <a:latin typeface="Arial"/>
                <a:cs typeface="Arial"/>
              </a:rPr>
              <a:t>applied </a:t>
            </a:r>
            <a:r>
              <a:rPr sz="2400" spc="-105" dirty="0">
                <a:latin typeface="Arial"/>
                <a:cs typeface="Arial"/>
              </a:rPr>
              <a:t>by </a:t>
            </a:r>
            <a:r>
              <a:rPr sz="2400" spc="-95" dirty="0">
                <a:latin typeface="Arial"/>
                <a:cs typeface="Arial"/>
              </a:rPr>
              <a:t>these</a:t>
            </a:r>
            <a:r>
              <a:rPr sz="2400" spc="-190" dirty="0">
                <a:latin typeface="Arial"/>
                <a:cs typeface="Arial"/>
              </a:rPr>
              <a:t> </a:t>
            </a:r>
            <a:r>
              <a:rPr sz="2400" spc="-55" dirty="0">
                <a:latin typeface="Arial"/>
                <a:cs typeface="Arial"/>
              </a:rPr>
              <a:t>tools:</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45" dirty="0">
                <a:latin typeface="Arial"/>
                <a:cs typeface="Arial"/>
              </a:rPr>
              <a:t>transformation </a:t>
            </a:r>
            <a:r>
              <a:rPr sz="2000" spc="-5" dirty="0">
                <a:latin typeface="Arial"/>
                <a:cs typeface="Arial"/>
              </a:rPr>
              <a:t>of </a:t>
            </a:r>
            <a:r>
              <a:rPr sz="2000" spc="-155" dirty="0">
                <a:latin typeface="Arial"/>
                <a:cs typeface="Arial"/>
              </a:rPr>
              <a:t>classes </a:t>
            </a:r>
            <a:r>
              <a:rPr sz="2000" spc="-120" dirty="0">
                <a:latin typeface="Arial"/>
                <a:cs typeface="Arial"/>
              </a:rPr>
              <a:t>names, </a:t>
            </a:r>
            <a:r>
              <a:rPr sz="2000" spc="-70" dirty="0">
                <a:latin typeface="Arial"/>
                <a:cs typeface="Arial"/>
              </a:rPr>
              <a:t>methods, </a:t>
            </a:r>
            <a:r>
              <a:rPr sz="2000" spc="-30" dirty="0">
                <a:latin typeface="Arial"/>
                <a:cs typeface="Arial"/>
              </a:rPr>
              <a:t>attributes </a:t>
            </a:r>
            <a:r>
              <a:rPr sz="2000" spc="-95" dirty="0">
                <a:latin typeface="Arial"/>
                <a:cs typeface="Arial"/>
              </a:rPr>
              <a:t>(a0001,</a:t>
            </a:r>
            <a:r>
              <a:rPr sz="2000" spc="-295" dirty="0">
                <a:latin typeface="Arial"/>
                <a:cs typeface="Arial"/>
              </a:rPr>
              <a:t> </a:t>
            </a:r>
            <a:r>
              <a:rPr sz="2000" spc="-345" dirty="0">
                <a:latin typeface="Arial"/>
                <a:cs typeface="Arial"/>
              </a:rPr>
              <a:t>…)</a:t>
            </a:r>
            <a:endParaRPr sz="2000">
              <a:latin typeface="Arial"/>
              <a:cs typeface="Arial"/>
            </a:endParaRPr>
          </a:p>
          <a:p>
            <a:pPr marL="755015" lvl="1" indent="-285115">
              <a:lnSpc>
                <a:spcPct val="100000"/>
              </a:lnSpc>
              <a:spcBef>
                <a:spcPts val="240"/>
              </a:spcBef>
              <a:buClr>
                <a:srgbClr val="FF0000"/>
              </a:buClr>
              <a:buSzPct val="55000"/>
              <a:buFont typeface="Wingdings"/>
              <a:buChar char=""/>
              <a:tabLst>
                <a:tab pos="755015" algn="l"/>
                <a:tab pos="755650" algn="l"/>
              </a:tabLst>
            </a:pPr>
            <a:r>
              <a:rPr sz="2000" spc="-65" dirty="0">
                <a:latin typeface="Arial"/>
                <a:cs typeface="Arial"/>
              </a:rPr>
              <a:t>mix </a:t>
            </a:r>
            <a:r>
              <a:rPr sz="2000" spc="-10" dirty="0">
                <a:latin typeface="Arial"/>
                <a:cs typeface="Arial"/>
              </a:rPr>
              <a:t>attribute </a:t>
            </a:r>
            <a:r>
              <a:rPr sz="2000" spc="-35" dirty="0">
                <a:latin typeface="Arial"/>
                <a:cs typeface="Arial"/>
              </a:rPr>
              <a:t>visibility </a:t>
            </a:r>
            <a:r>
              <a:rPr sz="2000" spc="-55" dirty="0">
                <a:latin typeface="Arial"/>
                <a:cs typeface="Arial"/>
              </a:rPr>
              <a:t>(public, private,</a:t>
            </a:r>
            <a:r>
              <a:rPr sz="2000" spc="-320" dirty="0">
                <a:latin typeface="Arial"/>
                <a:cs typeface="Arial"/>
              </a:rPr>
              <a:t> </a:t>
            </a:r>
            <a:r>
              <a:rPr sz="2000" spc="-345" dirty="0">
                <a:latin typeface="Arial"/>
                <a:cs typeface="Arial"/>
              </a:rPr>
              <a:t>…)</a:t>
            </a:r>
            <a:endParaRPr sz="2000">
              <a:latin typeface="Arial"/>
              <a:cs typeface="Arial"/>
            </a:endParaRPr>
          </a:p>
          <a:p>
            <a:pPr marL="755015" lvl="1" indent="-285115">
              <a:lnSpc>
                <a:spcPct val="100000"/>
              </a:lnSpc>
              <a:spcBef>
                <a:spcPts val="240"/>
              </a:spcBef>
              <a:buClr>
                <a:srgbClr val="FF0000"/>
              </a:buClr>
              <a:buSzPct val="55000"/>
              <a:buFont typeface="Wingdings"/>
              <a:buChar char=""/>
              <a:tabLst>
                <a:tab pos="755015" algn="l"/>
                <a:tab pos="755650" algn="l"/>
              </a:tabLst>
            </a:pPr>
            <a:r>
              <a:rPr sz="2000" spc="-60" dirty="0">
                <a:latin typeface="Arial"/>
                <a:cs typeface="Arial"/>
              </a:rPr>
              <a:t>delete </a:t>
            </a:r>
            <a:r>
              <a:rPr sz="2000" spc="-95" dirty="0">
                <a:latin typeface="Arial"/>
                <a:cs typeface="Arial"/>
              </a:rPr>
              <a:t>debugging</a:t>
            </a:r>
            <a:r>
              <a:rPr sz="2000" spc="-190" dirty="0">
                <a:latin typeface="Arial"/>
                <a:cs typeface="Arial"/>
              </a:rPr>
              <a:t> </a:t>
            </a:r>
            <a:r>
              <a:rPr sz="2000" spc="-45" dirty="0">
                <a:latin typeface="Arial"/>
                <a:cs typeface="Arial"/>
              </a:rPr>
              <a:t>informations</a:t>
            </a:r>
            <a:endParaRPr sz="2000">
              <a:latin typeface="Arial"/>
              <a:cs typeface="Arial"/>
            </a:endParaRPr>
          </a:p>
          <a:p>
            <a:pPr marL="353695" indent="-340995">
              <a:lnSpc>
                <a:spcPct val="100000"/>
              </a:lnSpc>
              <a:spcBef>
                <a:spcPts val="260"/>
              </a:spcBef>
              <a:buClr>
                <a:srgbClr val="3C27DA"/>
              </a:buClr>
              <a:buSzPct val="60416"/>
              <a:buFont typeface="Wingdings"/>
              <a:buChar char=""/>
              <a:tabLst>
                <a:tab pos="353695" algn="l"/>
                <a:tab pos="354330" algn="l"/>
              </a:tabLst>
            </a:pPr>
            <a:r>
              <a:rPr sz="2400" spc="-75" dirty="0">
                <a:latin typeface="Arial"/>
                <a:cs typeface="Arial"/>
              </a:rPr>
              <a:t>Note </a:t>
            </a:r>
            <a:r>
              <a:rPr sz="2400" spc="-25" dirty="0">
                <a:latin typeface="Arial"/>
                <a:cs typeface="Arial"/>
              </a:rPr>
              <a:t>: </a:t>
            </a:r>
            <a:r>
              <a:rPr sz="2400" spc="-65" dirty="0">
                <a:latin typeface="Arial"/>
                <a:cs typeface="Arial"/>
              </a:rPr>
              <a:t>delete your </a:t>
            </a:r>
            <a:r>
              <a:rPr sz="2400" spc="-110" dirty="0">
                <a:latin typeface="Arial"/>
                <a:cs typeface="Arial"/>
              </a:rPr>
              <a:t>traces and </a:t>
            </a:r>
            <a:r>
              <a:rPr sz="2400" spc="-120" dirty="0">
                <a:latin typeface="Arial"/>
                <a:cs typeface="Arial"/>
              </a:rPr>
              <a:t>debug</a:t>
            </a:r>
            <a:r>
              <a:rPr sz="2400" spc="-484" dirty="0">
                <a:latin typeface="Arial"/>
                <a:cs typeface="Arial"/>
              </a:rPr>
              <a:t> </a:t>
            </a:r>
            <a:r>
              <a:rPr sz="2400" spc="-60" dirty="0">
                <a:latin typeface="Arial"/>
                <a:cs typeface="Arial"/>
              </a:rPr>
              <a:t>informations</a:t>
            </a:r>
            <a:endParaRPr sz="2400">
              <a:latin typeface="Arial"/>
              <a:cs typeface="Arial"/>
            </a:endParaRPr>
          </a:p>
          <a:p>
            <a:pPr marL="353695" marR="5080" indent="-340995">
              <a:lnSpc>
                <a:spcPts val="2590"/>
              </a:lnSpc>
              <a:spcBef>
                <a:spcPts val="615"/>
              </a:spcBef>
              <a:buClr>
                <a:srgbClr val="3C27DA"/>
              </a:buClr>
              <a:buSzPct val="60416"/>
              <a:buFont typeface="Wingdings"/>
              <a:buChar char=""/>
              <a:tabLst>
                <a:tab pos="353695" algn="l"/>
                <a:tab pos="354330" algn="l"/>
              </a:tabLst>
            </a:pPr>
            <a:r>
              <a:rPr sz="2400" spc="-35" dirty="0">
                <a:latin typeface="Arial"/>
                <a:cs typeface="Arial"/>
              </a:rPr>
              <a:t>Attention</a:t>
            </a:r>
            <a:r>
              <a:rPr sz="2400" spc="-145" dirty="0">
                <a:latin typeface="Arial"/>
                <a:cs typeface="Arial"/>
              </a:rPr>
              <a:t> </a:t>
            </a:r>
            <a:r>
              <a:rPr sz="2400" spc="-25" dirty="0">
                <a:latin typeface="Arial"/>
                <a:cs typeface="Arial"/>
              </a:rPr>
              <a:t>:</a:t>
            </a:r>
            <a:r>
              <a:rPr sz="2400" spc="-130" dirty="0">
                <a:latin typeface="Arial"/>
                <a:cs typeface="Arial"/>
              </a:rPr>
              <a:t> </a:t>
            </a:r>
            <a:r>
              <a:rPr sz="2400" spc="-170" dirty="0">
                <a:latin typeface="Arial"/>
                <a:cs typeface="Arial"/>
              </a:rPr>
              <a:t>makes</a:t>
            </a:r>
            <a:r>
              <a:rPr sz="2400" spc="-145" dirty="0">
                <a:latin typeface="Arial"/>
                <a:cs typeface="Arial"/>
              </a:rPr>
              <a:t> </a:t>
            </a:r>
            <a:r>
              <a:rPr sz="2400" spc="-90" dirty="0">
                <a:latin typeface="Arial"/>
                <a:cs typeface="Arial"/>
              </a:rPr>
              <a:t>hard</a:t>
            </a:r>
            <a:r>
              <a:rPr sz="2400" spc="-125" dirty="0">
                <a:latin typeface="Arial"/>
                <a:cs typeface="Arial"/>
              </a:rPr>
              <a:t> </a:t>
            </a:r>
            <a:r>
              <a:rPr sz="2400" spc="15" dirty="0">
                <a:latin typeface="Arial"/>
                <a:cs typeface="Arial"/>
              </a:rPr>
              <a:t>to</a:t>
            </a:r>
            <a:r>
              <a:rPr sz="2400" spc="-125" dirty="0">
                <a:latin typeface="Arial"/>
                <a:cs typeface="Arial"/>
              </a:rPr>
              <a:t> </a:t>
            </a:r>
            <a:r>
              <a:rPr sz="2400" spc="-75" dirty="0">
                <a:latin typeface="Arial"/>
                <a:cs typeface="Arial"/>
              </a:rPr>
              <a:t>mantain</a:t>
            </a:r>
            <a:r>
              <a:rPr sz="2400" spc="-145" dirty="0">
                <a:latin typeface="Arial"/>
                <a:cs typeface="Arial"/>
              </a:rPr>
              <a:t> </a:t>
            </a:r>
            <a:r>
              <a:rPr sz="2400" spc="-65" dirty="0">
                <a:latin typeface="Arial"/>
                <a:cs typeface="Arial"/>
              </a:rPr>
              <a:t>your</a:t>
            </a:r>
            <a:r>
              <a:rPr sz="2400" spc="-125" dirty="0">
                <a:latin typeface="Arial"/>
                <a:cs typeface="Arial"/>
              </a:rPr>
              <a:t> </a:t>
            </a:r>
            <a:r>
              <a:rPr sz="2400" spc="-130" dirty="0">
                <a:latin typeface="Arial"/>
                <a:cs typeface="Arial"/>
              </a:rPr>
              <a:t>code</a:t>
            </a:r>
            <a:r>
              <a:rPr sz="2400" spc="-125" dirty="0">
                <a:latin typeface="Arial"/>
                <a:cs typeface="Arial"/>
              </a:rPr>
              <a:t> </a:t>
            </a:r>
            <a:r>
              <a:rPr sz="2400" spc="-110" dirty="0">
                <a:latin typeface="Arial"/>
                <a:cs typeface="Arial"/>
              </a:rPr>
              <a:t>«</a:t>
            </a:r>
            <a:r>
              <a:rPr sz="2400" spc="-135" dirty="0">
                <a:latin typeface="Arial"/>
                <a:cs typeface="Arial"/>
              </a:rPr>
              <a:t> </a:t>
            </a:r>
            <a:r>
              <a:rPr sz="2400" spc="-90" dirty="0">
                <a:latin typeface="Arial"/>
                <a:cs typeface="Arial"/>
              </a:rPr>
              <a:t>Error</a:t>
            </a:r>
            <a:r>
              <a:rPr sz="2400" spc="-125" dirty="0">
                <a:latin typeface="Arial"/>
                <a:cs typeface="Arial"/>
              </a:rPr>
              <a:t> </a:t>
            </a:r>
            <a:r>
              <a:rPr sz="2400" spc="-140" dirty="0">
                <a:latin typeface="Arial"/>
                <a:cs typeface="Arial"/>
              </a:rPr>
              <a:t>a238</a:t>
            </a:r>
            <a:r>
              <a:rPr sz="2400" spc="-150" dirty="0">
                <a:latin typeface="Arial"/>
                <a:cs typeface="Arial"/>
              </a:rPr>
              <a:t> </a:t>
            </a:r>
            <a:r>
              <a:rPr sz="2400" spc="-25" dirty="0">
                <a:latin typeface="Arial"/>
                <a:cs typeface="Arial"/>
              </a:rPr>
              <a:t>:</a:t>
            </a:r>
            <a:r>
              <a:rPr sz="2400" spc="-130" dirty="0">
                <a:latin typeface="Arial"/>
                <a:cs typeface="Arial"/>
              </a:rPr>
              <a:t> </a:t>
            </a:r>
            <a:r>
              <a:rPr sz="2400" spc="-145" dirty="0">
                <a:latin typeface="Arial"/>
                <a:cs typeface="Arial"/>
              </a:rPr>
              <a:t>send  </a:t>
            </a:r>
            <a:r>
              <a:rPr sz="2400" spc="-50" dirty="0">
                <a:latin typeface="Arial"/>
                <a:cs typeface="Arial"/>
              </a:rPr>
              <a:t>this </a:t>
            </a:r>
            <a:r>
              <a:rPr sz="2400" spc="-190" dirty="0">
                <a:latin typeface="Arial"/>
                <a:cs typeface="Arial"/>
              </a:rPr>
              <a:t>message </a:t>
            </a:r>
            <a:r>
              <a:rPr sz="2400" spc="20" dirty="0">
                <a:latin typeface="Arial"/>
                <a:cs typeface="Arial"/>
              </a:rPr>
              <a:t>to </a:t>
            </a:r>
            <a:r>
              <a:rPr sz="2400" spc="-45" dirty="0">
                <a:latin typeface="Arial"/>
                <a:cs typeface="Arial"/>
              </a:rPr>
              <a:t>our </a:t>
            </a:r>
            <a:r>
              <a:rPr sz="2400" spc="-114" dirty="0">
                <a:latin typeface="Arial"/>
                <a:cs typeface="Arial"/>
              </a:rPr>
              <a:t>helpdesk </a:t>
            </a:r>
            <a:r>
              <a:rPr sz="2400" spc="-130" dirty="0">
                <a:latin typeface="Arial"/>
                <a:cs typeface="Arial"/>
                <a:hlinkClick r:id="rId3"/>
              </a:rPr>
              <a:t>debug@mycomp.com</a:t>
            </a:r>
            <a:r>
              <a:rPr sz="2400" spc="-375" dirty="0">
                <a:latin typeface="Arial"/>
                <a:cs typeface="Arial"/>
                <a:hlinkClick r:id="rId3"/>
              </a:rPr>
              <a:t> </a:t>
            </a:r>
            <a:r>
              <a:rPr sz="2400" spc="-110" dirty="0">
                <a:latin typeface="Arial"/>
                <a:cs typeface="Arial"/>
              </a:rPr>
              <a:t>»</a:t>
            </a:r>
            <a:endParaRPr sz="2400">
              <a:latin typeface="Arial"/>
              <a:cs typeface="Arial"/>
            </a:endParaRPr>
          </a:p>
          <a:p>
            <a:pPr marL="353695" marR="963930" indent="-340995">
              <a:lnSpc>
                <a:spcPts val="2590"/>
              </a:lnSpc>
              <a:spcBef>
                <a:spcPts val="580"/>
              </a:spcBef>
              <a:buClr>
                <a:srgbClr val="3C27DA"/>
              </a:buClr>
              <a:buSzPct val="60416"/>
              <a:buFont typeface="Wingdings"/>
              <a:buChar char=""/>
              <a:tabLst>
                <a:tab pos="353695" algn="l"/>
                <a:tab pos="354330" algn="l"/>
              </a:tabLst>
            </a:pPr>
            <a:r>
              <a:rPr sz="2400" spc="-70" dirty="0">
                <a:latin typeface="Arial"/>
                <a:cs typeface="Arial"/>
              </a:rPr>
              <a:t>Other </a:t>
            </a:r>
            <a:r>
              <a:rPr sz="2400" spc="-165" dirty="0">
                <a:latin typeface="Arial"/>
                <a:cs typeface="Arial"/>
              </a:rPr>
              <a:t>usecase: </a:t>
            </a:r>
            <a:r>
              <a:rPr sz="2400" spc="-105" dirty="0">
                <a:latin typeface="Arial"/>
                <a:cs typeface="Arial"/>
              </a:rPr>
              <a:t>reduce </a:t>
            </a:r>
            <a:r>
              <a:rPr sz="2400" spc="-125" dirty="0">
                <a:latin typeface="Arial"/>
                <a:cs typeface="Arial"/>
              </a:rPr>
              <a:t>code </a:t>
            </a:r>
            <a:r>
              <a:rPr sz="2400" dirty="0">
                <a:latin typeface="Arial"/>
                <a:cs typeface="Arial"/>
              </a:rPr>
              <a:t>footprint </a:t>
            </a:r>
            <a:r>
              <a:rPr sz="2400" spc="-10" dirty="0">
                <a:latin typeface="Arial"/>
                <a:cs typeface="Arial"/>
              </a:rPr>
              <a:t>for </a:t>
            </a:r>
            <a:r>
              <a:rPr sz="2400" spc="-90" dirty="0">
                <a:latin typeface="Arial"/>
                <a:cs typeface="Arial"/>
              </a:rPr>
              <a:t>very</a:t>
            </a:r>
            <a:r>
              <a:rPr sz="2400" spc="-420" dirty="0">
                <a:latin typeface="Arial"/>
                <a:cs typeface="Arial"/>
              </a:rPr>
              <a:t> </a:t>
            </a:r>
            <a:r>
              <a:rPr sz="2400" spc="-80" dirty="0">
                <a:latin typeface="Arial"/>
                <a:cs typeface="Arial"/>
              </a:rPr>
              <a:t>restrained  </a:t>
            </a:r>
            <a:r>
              <a:rPr sz="2400" spc="-60" dirty="0">
                <a:latin typeface="Arial"/>
                <a:cs typeface="Arial"/>
              </a:rPr>
              <a:t>platforms</a:t>
            </a:r>
            <a:r>
              <a:rPr sz="2400" spc="-155" dirty="0">
                <a:latin typeface="Arial"/>
                <a:cs typeface="Arial"/>
              </a:rPr>
              <a:t> </a:t>
            </a:r>
            <a:r>
              <a:rPr sz="2400" spc="-215" dirty="0">
                <a:latin typeface="Arial"/>
                <a:cs typeface="Arial"/>
              </a:rPr>
              <a:t>(J2ME/CDLC)</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3979" y="186893"/>
            <a:ext cx="6325870" cy="697230"/>
          </a:xfrm>
          <a:prstGeom prst="rect">
            <a:avLst/>
          </a:prstGeom>
        </p:spPr>
        <p:txBody>
          <a:bodyPr vert="horz" wrap="square" lIns="0" tIns="13335" rIns="0" bIns="0" rtlCol="0">
            <a:spAutoFit/>
          </a:bodyPr>
          <a:lstStyle/>
          <a:p>
            <a:pPr marL="12700">
              <a:lnSpc>
                <a:spcPct val="100000"/>
              </a:lnSpc>
              <a:spcBef>
                <a:spcPts val="105"/>
              </a:spcBef>
            </a:pPr>
            <a:r>
              <a:rPr spc="-325" dirty="0"/>
              <a:t>Second </a:t>
            </a:r>
            <a:r>
              <a:rPr spc="-295" dirty="0"/>
              <a:t>pass:</a:t>
            </a:r>
            <a:r>
              <a:rPr spc="-204" dirty="0"/>
              <a:t> </a:t>
            </a:r>
            <a:r>
              <a:rPr spc="-155" dirty="0"/>
              <a:t>Watermarking</a:t>
            </a:r>
          </a:p>
        </p:txBody>
      </p:sp>
      <p:sp>
        <p:nvSpPr>
          <p:cNvPr id="3" name="object 3"/>
          <p:cNvSpPr txBox="1"/>
          <p:nvPr/>
        </p:nvSpPr>
        <p:spPr>
          <a:xfrm>
            <a:off x="499363" y="1129635"/>
            <a:ext cx="8284845" cy="3161665"/>
          </a:xfrm>
          <a:prstGeom prst="rect">
            <a:avLst/>
          </a:prstGeom>
        </p:spPr>
        <p:txBody>
          <a:bodyPr vert="horz" wrap="square" lIns="0" tIns="109855" rIns="0" bIns="0" rtlCol="0">
            <a:spAutoFit/>
          </a:bodyPr>
          <a:lstStyle/>
          <a:p>
            <a:pPr marL="353695" indent="-340995">
              <a:lnSpc>
                <a:spcPct val="100000"/>
              </a:lnSpc>
              <a:spcBef>
                <a:spcPts val="865"/>
              </a:spcBef>
              <a:buClr>
                <a:srgbClr val="3C27DA"/>
              </a:buClr>
              <a:buSzPct val="59375"/>
              <a:buFont typeface="Wingdings"/>
              <a:buChar char=""/>
              <a:tabLst>
                <a:tab pos="353695" algn="l"/>
                <a:tab pos="354330" algn="l"/>
                <a:tab pos="5212715" algn="l"/>
              </a:tabLst>
            </a:pPr>
            <a:r>
              <a:rPr sz="3200" spc="-195" dirty="0">
                <a:latin typeface="Arial"/>
                <a:cs typeface="Arial"/>
              </a:rPr>
              <a:t>Goal </a:t>
            </a:r>
            <a:r>
              <a:rPr sz="3200" spc="-35" dirty="0">
                <a:latin typeface="Arial"/>
                <a:cs typeface="Arial"/>
              </a:rPr>
              <a:t>:</a:t>
            </a:r>
            <a:r>
              <a:rPr sz="3200" spc="85" dirty="0">
                <a:latin typeface="Arial"/>
                <a:cs typeface="Arial"/>
              </a:rPr>
              <a:t> </a:t>
            </a:r>
            <a:r>
              <a:rPr sz="3200" spc="-65" dirty="0">
                <a:latin typeface="Arial"/>
                <a:cs typeface="Arial"/>
              </a:rPr>
              <a:t>test</a:t>
            </a:r>
            <a:r>
              <a:rPr sz="3200" spc="-60" dirty="0">
                <a:latin typeface="Arial"/>
                <a:cs typeface="Arial"/>
              </a:rPr>
              <a:t> retro-compilation	</a:t>
            </a:r>
            <a:r>
              <a:rPr sz="3200" spc="-150" dirty="0">
                <a:latin typeface="Arial"/>
                <a:cs typeface="Arial"/>
              </a:rPr>
              <a:t>and </a:t>
            </a:r>
            <a:r>
              <a:rPr sz="3200" spc="-50" dirty="0">
                <a:latin typeface="Arial"/>
                <a:cs typeface="Arial"/>
              </a:rPr>
              <a:t>its</a:t>
            </a:r>
            <a:r>
              <a:rPr sz="3200" spc="-175" dirty="0">
                <a:latin typeface="Arial"/>
                <a:cs typeface="Arial"/>
              </a:rPr>
              <a:t> </a:t>
            </a:r>
            <a:r>
              <a:rPr sz="3200" spc="-240" dirty="0">
                <a:latin typeface="Arial"/>
                <a:cs typeface="Arial"/>
              </a:rPr>
              <a:t>usage</a:t>
            </a:r>
            <a:endParaRPr sz="3200" dirty="0">
              <a:latin typeface="Arial"/>
              <a:cs typeface="Arial"/>
            </a:endParaRPr>
          </a:p>
          <a:p>
            <a:pPr marL="353695" indent="-340995">
              <a:lnSpc>
                <a:spcPct val="100000"/>
              </a:lnSpc>
              <a:spcBef>
                <a:spcPts val="770"/>
              </a:spcBef>
              <a:buClr>
                <a:srgbClr val="3C27DA"/>
              </a:buClr>
              <a:buSzPct val="59375"/>
              <a:buFont typeface="Wingdings"/>
              <a:buChar char=""/>
              <a:tabLst>
                <a:tab pos="353695" algn="l"/>
                <a:tab pos="354330" algn="l"/>
              </a:tabLst>
            </a:pPr>
            <a:r>
              <a:rPr sz="3200" spc="-150" dirty="0">
                <a:latin typeface="Arial"/>
                <a:cs typeface="Arial"/>
              </a:rPr>
              <a:t>How</a:t>
            </a:r>
            <a:endParaRPr sz="3200" dirty="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65" dirty="0">
                <a:latin typeface="Arial"/>
                <a:cs typeface="Arial"/>
                <a:hlinkClick r:id="rId3"/>
              </a:rPr>
              <a:t>http://www.cs.arizona.edu/sandmark/</a:t>
            </a:r>
            <a:endParaRPr sz="2800" dirty="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145" dirty="0">
                <a:latin typeface="Arial"/>
                <a:cs typeface="Arial"/>
              </a:rPr>
              <a:t>Add </a:t>
            </a:r>
            <a:r>
              <a:rPr sz="2800" spc="-220" dirty="0">
                <a:latin typeface="Arial"/>
                <a:cs typeface="Arial"/>
              </a:rPr>
              <a:t>a </a:t>
            </a:r>
            <a:r>
              <a:rPr sz="2800" spc="-80" dirty="0">
                <a:latin typeface="Arial"/>
                <a:cs typeface="Arial"/>
              </a:rPr>
              <a:t>datastructure </a:t>
            </a:r>
            <a:r>
              <a:rPr sz="2800" spc="-160" dirty="0">
                <a:latin typeface="Arial"/>
                <a:cs typeface="Arial"/>
              </a:rPr>
              <a:t>W </a:t>
            </a:r>
            <a:r>
              <a:rPr sz="2800" spc="-110" dirty="0">
                <a:latin typeface="Arial"/>
                <a:cs typeface="Arial"/>
              </a:rPr>
              <a:t>inside </a:t>
            </a:r>
            <a:r>
              <a:rPr sz="2800" spc="-220" dirty="0">
                <a:latin typeface="Arial"/>
                <a:cs typeface="Arial"/>
              </a:rPr>
              <a:t>a </a:t>
            </a:r>
            <a:r>
              <a:rPr sz="2800" spc="-114" dirty="0">
                <a:latin typeface="Arial"/>
                <a:cs typeface="Arial"/>
              </a:rPr>
              <a:t>program</a:t>
            </a:r>
            <a:r>
              <a:rPr sz="2800" spc="20" dirty="0">
                <a:latin typeface="Arial"/>
                <a:cs typeface="Arial"/>
              </a:rPr>
              <a:t> </a:t>
            </a:r>
            <a:r>
              <a:rPr sz="2800" spc="-425" dirty="0">
                <a:latin typeface="Arial"/>
                <a:cs typeface="Arial"/>
              </a:rPr>
              <a:t>P</a:t>
            </a:r>
            <a:endParaRPr sz="2800" dirty="0">
              <a:latin typeface="Arial"/>
              <a:cs typeface="Arial"/>
            </a:endParaRPr>
          </a:p>
          <a:p>
            <a:pPr marL="755015" marR="5080" lvl="1" indent="-285115">
              <a:lnSpc>
                <a:spcPct val="100000"/>
              </a:lnSpc>
              <a:spcBef>
                <a:spcPts val="675"/>
              </a:spcBef>
              <a:buClr>
                <a:srgbClr val="FF0000"/>
              </a:buClr>
              <a:buSzPct val="53571"/>
              <a:buFont typeface="Wingdings"/>
              <a:buChar char=""/>
              <a:tabLst>
                <a:tab pos="755015" algn="l"/>
                <a:tab pos="755650" algn="l"/>
              </a:tabLst>
            </a:pPr>
            <a:r>
              <a:rPr sz="2800" spc="-155" dirty="0">
                <a:latin typeface="Arial"/>
                <a:cs typeface="Arial"/>
              </a:rPr>
              <a:t>W </a:t>
            </a:r>
            <a:r>
              <a:rPr sz="2800" spc="-100" dirty="0">
                <a:latin typeface="Arial"/>
                <a:cs typeface="Arial"/>
              </a:rPr>
              <a:t>must </a:t>
            </a:r>
            <a:r>
              <a:rPr sz="2800" spc="-130" dirty="0">
                <a:latin typeface="Arial"/>
                <a:cs typeface="Arial"/>
              </a:rPr>
              <a:t>be </a:t>
            </a:r>
            <a:r>
              <a:rPr sz="2800" spc="-105" dirty="0">
                <a:latin typeface="Arial"/>
                <a:cs typeface="Arial"/>
              </a:rPr>
              <a:t>recognizable/trackable </a:t>
            </a:r>
            <a:r>
              <a:rPr sz="2800" spc="130" dirty="0">
                <a:latin typeface="Arial"/>
                <a:cs typeface="Arial"/>
              </a:rPr>
              <a:t>! </a:t>
            </a:r>
            <a:r>
              <a:rPr sz="2800" spc="-30" dirty="0">
                <a:latin typeface="Arial"/>
                <a:cs typeface="Arial"/>
              </a:rPr>
              <a:t>(for </a:t>
            </a:r>
            <a:r>
              <a:rPr sz="2800" spc="-80" dirty="0">
                <a:latin typeface="Arial"/>
                <a:cs typeface="Arial"/>
              </a:rPr>
              <a:t>testing)</a:t>
            </a:r>
            <a:r>
              <a:rPr sz="2800" spc="-570" dirty="0">
                <a:latin typeface="Arial"/>
                <a:cs typeface="Arial"/>
              </a:rPr>
              <a:t> </a:t>
            </a:r>
            <a:r>
              <a:rPr sz="2800" spc="-135" dirty="0">
                <a:latin typeface="Arial"/>
                <a:cs typeface="Arial"/>
              </a:rPr>
              <a:t>and  </a:t>
            </a:r>
            <a:r>
              <a:rPr sz="2800" spc="-80" dirty="0">
                <a:latin typeface="Arial"/>
                <a:cs typeface="Arial"/>
              </a:rPr>
              <a:t>robust </a:t>
            </a:r>
            <a:r>
              <a:rPr sz="2800" spc="20" dirty="0">
                <a:latin typeface="Arial"/>
                <a:cs typeface="Arial"/>
              </a:rPr>
              <a:t>to </a:t>
            </a:r>
            <a:r>
              <a:rPr sz="2800" spc="-70" dirty="0">
                <a:latin typeface="Arial"/>
                <a:cs typeface="Arial"/>
              </a:rPr>
              <a:t>translation, </a:t>
            </a:r>
            <a:r>
              <a:rPr sz="2800" spc="-60" dirty="0">
                <a:latin typeface="Arial"/>
                <a:cs typeface="Arial"/>
              </a:rPr>
              <a:t>optimization,</a:t>
            </a:r>
            <a:r>
              <a:rPr sz="2800" spc="-365" dirty="0">
                <a:latin typeface="Arial"/>
                <a:cs typeface="Arial"/>
              </a:rPr>
              <a:t> </a:t>
            </a:r>
            <a:r>
              <a:rPr sz="2800" spc="-90" dirty="0">
                <a:latin typeface="Arial"/>
                <a:cs typeface="Arial"/>
              </a:rPr>
              <a:t>obfuscation;</a:t>
            </a:r>
            <a:endParaRPr sz="2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4147" y="186893"/>
            <a:ext cx="6682740" cy="697230"/>
          </a:xfrm>
          <a:prstGeom prst="rect">
            <a:avLst/>
          </a:prstGeom>
        </p:spPr>
        <p:txBody>
          <a:bodyPr vert="horz" wrap="square" lIns="0" tIns="13335" rIns="0" bIns="0" rtlCol="0">
            <a:spAutoFit/>
          </a:bodyPr>
          <a:lstStyle/>
          <a:p>
            <a:pPr marL="12700">
              <a:lnSpc>
                <a:spcPct val="100000"/>
              </a:lnSpc>
              <a:spcBef>
                <a:spcPts val="105"/>
              </a:spcBef>
            </a:pPr>
            <a:r>
              <a:rPr spc="-204" dirty="0"/>
              <a:t>Decompilers and</a:t>
            </a:r>
            <a:r>
              <a:rPr spc="-280" dirty="0"/>
              <a:t> </a:t>
            </a:r>
            <a:r>
              <a:rPr spc="-215" dirty="0"/>
              <a:t>Obfuscators</a:t>
            </a:r>
          </a:p>
        </p:txBody>
      </p:sp>
      <p:sp>
        <p:nvSpPr>
          <p:cNvPr id="3" name="object 3"/>
          <p:cNvSpPr txBox="1"/>
          <p:nvPr/>
        </p:nvSpPr>
        <p:spPr>
          <a:xfrm>
            <a:off x="499363" y="1156005"/>
            <a:ext cx="7945120" cy="4337685"/>
          </a:xfrm>
          <a:prstGeom prst="rect">
            <a:avLst/>
          </a:prstGeom>
        </p:spPr>
        <p:txBody>
          <a:bodyPr vert="horz" wrap="square" lIns="0" tIns="88900" rIns="0" bIns="0" rtlCol="0">
            <a:spAutoFit/>
          </a:bodyPr>
          <a:lstStyle/>
          <a:p>
            <a:pPr marL="353695" indent="-340995">
              <a:lnSpc>
                <a:spcPct val="100000"/>
              </a:lnSpc>
              <a:spcBef>
                <a:spcPts val="700"/>
              </a:spcBef>
              <a:buClr>
                <a:srgbClr val="3C27DA"/>
              </a:buClr>
              <a:buSzPct val="60416"/>
              <a:buFont typeface="Wingdings"/>
              <a:buChar char=""/>
              <a:tabLst>
                <a:tab pos="353695" algn="l"/>
                <a:tab pos="354330" algn="l"/>
              </a:tabLst>
            </a:pPr>
            <a:r>
              <a:rPr sz="2400" spc="-114" dirty="0">
                <a:latin typeface="Arial"/>
                <a:cs typeface="Arial"/>
              </a:rPr>
              <a:t>Decompilers</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290" dirty="0">
                <a:latin typeface="Arial"/>
                <a:cs typeface="Arial"/>
              </a:rPr>
              <a:t>JDK </a:t>
            </a:r>
            <a:r>
              <a:rPr sz="2000" spc="-95" dirty="0">
                <a:latin typeface="Arial"/>
                <a:cs typeface="Arial"/>
              </a:rPr>
              <a:t>javap, </a:t>
            </a:r>
            <a:r>
              <a:rPr sz="2000" spc="-100" dirty="0">
                <a:latin typeface="Arial"/>
                <a:cs typeface="Arial"/>
              </a:rPr>
              <a:t>WingDis, </a:t>
            </a:r>
            <a:r>
              <a:rPr sz="2000" spc="-55" dirty="0">
                <a:latin typeface="Arial"/>
                <a:cs typeface="Arial"/>
              </a:rPr>
              <a:t>NMI </a:t>
            </a:r>
            <a:r>
              <a:rPr sz="2000" spc="-145" dirty="0">
                <a:latin typeface="Arial"/>
                <a:cs typeface="Arial"/>
              </a:rPr>
              <a:t>’s </a:t>
            </a:r>
            <a:r>
              <a:rPr sz="2000" spc="-210" dirty="0">
                <a:latin typeface="Arial"/>
                <a:cs typeface="Arial"/>
              </a:rPr>
              <a:t>Java </a:t>
            </a:r>
            <a:r>
              <a:rPr sz="2000" spc="-155" dirty="0">
                <a:latin typeface="Arial"/>
                <a:cs typeface="Arial"/>
              </a:rPr>
              <a:t>Code </a:t>
            </a:r>
            <a:r>
              <a:rPr sz="2000" spc="-100" dirty="0">
                <a:latin typeface="Arial"/>
                <a:cs typeface="Arial"/>
              </a:rPr>
              <a:t>Viewer, </a:t>
            </a:r>
            <a:r>
              <a:rPr sz="2000" spc="-225" dirty="0">
                <a:latin typeface="Arial"/>
                <a:cs typeface="Arial"/>
              </a:rPr>
              <a:t>JAD, </a:t>
            </a:r>
            <a:r>
              <a:rPr sz="2000" spc="-150" dirty="0">
                <a:latin typeface="Arial"/>
                <a:cs typeface="Arial"/>
              </a:rPr>
              <a:t>DeCafe,</a:t>
            </a:r>
            <a:r>
              <a:rPr sz="2000" spc="-60" dirty="0">
                <a:latin typeface="Arial"/>
                <a:cs typeface="Arial"/>
              </a:rPr>
              <a:t> </a:t>
            </a:r>
            <a:r>
              <a:rPr sz="2000" spc="-620" dirty="0">
                <a:latin typeface="Arial"/>
                <a:cs typeface="Arial"/>
              </a:rPr>
              <a:t>…</a:t>
            </a:r>
            <a:endParaRPr sz="2000">
              <a:latin typeface="Arial"/>
              <a:cs typeface="Arial"/>
            </a:endParaRPr>
          </a:p>
          <a:p>
            <a:pPr marL="353695" indent="-340995">
              <a:lnSpc>
                <a:spcPct val="100000"/>
              </a:lnSpc>
              <a:spcBef>
                <a:spcPts val="550"/>
              </a:spcBef>
              <a:buClr>
                <a:srgbClr val="3C27DA"/>
              </a:buClr>
              <a:buSzPct val="60416"/>
              <a:buFont typeface="Wingdings"/>
              <a:buChar char=""/>
              <a:tabLst>
                <a:tab pos="353695" algn="l"/>
                <a:tab pos="354330" algn="l"/>
              </a:tabLst>
            </a:pPr>
            <a:r>
              <a:rPr sz="2400" spc="-120" dirty="0">
                <a:latin typeface="Arial"/>
                <a:cs typeface="Arial"/>
              </a:rPr>
              <a:t>Obfuscators</a:t>
            </a:r>
            <a:endParaRPr sz="2400">
              <a:latin typeface="Arial"/>
              <a:cs typeface="Arial"/>
            </a:endParaRPr>
          </a:p>
          <a:p>
            <a:pPr marL="755015" marR="394335" lvl="1" indent="-285115">
              <a:lnSpc>
                <a:spcPct val="100000"/>
              </a:lnSpc>
              <a:spcBef>
                <a:spcPts val="509"/>
              </a:spcBef>
              <a:buClr>
                <a:srgbClr val="FF0000"/>
              </a:buClr>
              <a:buSzPct val="55000"/>
              <a:buFont typeface="Wingdings"/>
              <a:buChar char=""/>
              <a:tabLst>
                <a:tab pos="755015" algn="l"/>
                <a:tab pos="755650" algn="l"/>
              </a:tabLst>
            </a:pPr>
            <a:r>
              <a:rPr sz="2000" spc="-80" dirty="0">
                <a:latin typeface="Arial"/>
                <a:cs typeface="Arial"/>
              </a:rPr>
              <a:t>Mocha </a:t>
            </a:r>
            <a:r>
              <a:rPr sz="2000" spc="-135" dirty="0">
                <a:latin typeface="Arial"/>
                <a:cs typeface="Arial"/>
              </a:rPr>
              <a:t>Source </a:t>
            </a:r>
            <a:r>
              <a:rPr sz="2000" spc="-100" dirty="0">
                <a:latin typeface="Arial"/>
                <a:cs typeface="Arial"/>
              </a:rPr>
              <a:t>Obfuscator, WingDis, </a:t>
            </a:r>
            <a:r>
              <a:rPr sz="2000" spc="-55" dirty="0">
                <a:latin typeface="Arial"/>
                <a:cs typeface="Arial"/>
              </a:rPr>
              <a:t>NMI </a:t>
            </a:r>
            <a:r>
              <a:rPr sz="2000" spc="-145" dirty="0">
                <a:latin typeface="Arial"/>
                <a:cs typeface="Arial"/>
              </a:rPr>
              <a:t>’s </a:t>
            </a:r>
            <a:r>
              <a:rPr sz="2000" spc="-210" dirty="0">
                <a:latin typeface="Arial"/>
                <a:cs typeface="Arial"/>
              </a:rPr>
              <a:t>Java </a:t>
            </a:r>
            <a:r>
              <a:rPr sz="2000" spc="-155" dirty="0">
                <a:latin typeface="Arial"/>
                <a:cs typeface="Arial"/>
              </a:rPr>
              <a:t>Code </a:t>
            </a:r>
            <a:r>
              <a:rPr sz="2000" spc="-100" dirty="0">
                <a:latin typeface="Arial"/>
                <a:cs typeface="Arial"/>
              </a:rPr>
              <a:t>Viewer, </a:t>
            </a:r>
            <a:r>
              <a:rPr sz="2000" spc="-225" dirty="0">
                <a:latin typeface="Arial"/>
                <a:cs typeface="Arial"/>
              </a:rPr>
              <a:t>JAD,  </a:t>
            </a:r>
            <a:r>
              <a:rPr sz="2000" spc="-130" dirty="0">
                <a:latin typeface="Arial"/>
                <a:cs typeface="Arial"/>
              </a:rPr>
              <a:t>Hashjava, </a:t>
            </a:r>
            <a:r>
              <a:rPr sz="2000" spc="-125" dirty="0">
                <a:latin typeface="Arial"/>
                <a:cs typeface="Arial"/>
              </a:rPr>
              <a:t>Jmangle, </a:t>
            </a:r>
            <a:r>
              <a:rPr sz="2000" spc="-110" dirty="0">
                <a:latin typeface="Arial"/>
                <a:cs typeface="Arial"/>
              </a:rPr>
              <a:t>Zelix </a:t>
            </a:r>
            <a:r>
              <a:rPr sz="2000" spc="-120" dirty="0">
                <a:latin typeface="Arial"/>
                <a:cs typeface="Arial"/>
              </a:rPr>
              <a:t>KlassMaste, </a:t>
            </a:r>
            <a:r>
              <a:rPr sz="2000" spc="-105" dirty="0">
                <a:latin typeface="Arial"/>
                <a:cs typeface="Arial"/>
              </a:rPr>
              <a:t>RetroGuard, </a:t>
            </a:r>
            <a:r>
              <a:rPr sz="2000" spc="-150" dirty="0">
                <a:latin typeface="Arial"/>
                <a:cs typeface="Arial"/>
              </a:rPr>
              <a:t>Dash-O,</a:t>
            </a:r>
            <a:r>
              <a:rPr sz="2000" spc="50" dirty="0">
                <a:latin typeface="Arial"/>
                <a:cs typeface="Arial"/>
              </a:rPr>
              <a:t> </a:t>
            </a:r>
            <a:r>
              <a:rPr sz="2000" spc="-620" dirty="0">
                <a:latin typeface="Arial"/>
                <a:cs typeface="Arial"/>
              </a:rPr>
              <a:t>…</a:t>
            </a:r>
            <a:endParaRPr sz="2000">
              <a:latin typeface="Arial"/>
              <a:cs typeface="Arial"/>
            </a:endParaRPr>
          </a:p>
          <a:p>
            <a:pPr marL="353695" indent="-340995">
              <a:lnSpc>
                <a:spcPct val="100000"/>
              </a:lnSpc>
              <a:spcBef>
                <a:spcPts val="545"/>
              </a:spcBef>
              <a:buClr>
                <a:srgbClr val="3C27DA"/>
              </a:buClr>
              <a:buSzPct val="60416"/>
              <a:buFont typeface="Wingdings"/>
              <a:buChar char=""/>
              <a:tabLst>
                <a:tab pos="353695" algn="l"/>
                <a:tab pos="354330" algn="l"/>
              </a:tabLst>
            </a:pPr>
            <a:r>
              <a:rPr sz="2400" spc="-165" dirty="0">
                <a:latin typeface="Arial"/>
                <a:cs typeface="Arial"/>
              </a:rPr>
              <a:t>Digg</a:t>
            </a:r>
            <a:r>
              <a:rPr sz="2400" spc="-145" dirty="0">
                <a:latin typeface="Arial"/>
                <a:cs typeface="Arial"/>
              </a:rPr>
              <a:t> </a:t>
            </a:r>
            <a:r>
              <a:rPr sz="2400" spc="-65" dirty="0">
                <a:latin typeface="Arial"/>
                <a:cs typeface="Arial"/>
              </a:rPr>
              <a:t>more:</a:t>
            </a:r>
            <a:endParaRPr sz="2400">
              <a:latin typeface="Arial"/>
              <a:cs typeface="Arial"/>
            </a:endParaRPr>
          </a:p>
          <a:p>
            <a:pPr marL="755015" marR="758825" lvl="1" indent="-285115">
              <a:lnSpc>
                <a:spcPct val="100000"/>
              </a:lnSpc>
              <a:spcBef>
                <a:spcPts val="509"/>
              </a:spcBef>
              <a:buClr>
                <a:srgbClr val="FF0000"/>
              </a:buClr>
              <a:buSzPct val="55000"/>
              <a:buFont typeface="Wingdings"/>
              <a:buChar char=""/>
              <a:tabLst>
                <a:tab pos="755015" algn="l"/>
                <a:tab pos="755650" algn="l"/>
              </a:tabLst>
            </a:pPr>
            <a:r>
              <a:rPr sz="2000" spc="-165" dirty="0">
                <a:latin typeface="Arial"/>
                <a:cs typeface="Arial"/>
              </a:rPr>
              <a:t>Dave </a:t>
            </a:r>
            <a:r>
              <a:rPr sz="2000" spc="-130" dirty="0">
                <a:latin typeface="Arial"/>
                <a:cs typeface="Arial"/>
              </a:rPr>
              <a:t>Dyer, </a:t>
            </a:r>
            <a:r>
              <a:rPr sz="2000" spc="-210" dirty="0">
                <a:latin typeface="Arial"/>
                <a:cs typeface="Arial"/>
              </a:rPr>
              <a:t>Java </a:t>
            </a:r>
            <a:r>
              <a:rPr sz="2000" spc="-80" dirty="0">
                <a:latin typeface="Arial"/>
                <a:cs typeface="Arial"/>
              </a:rPr>
              <a:t>decompilers </a:t>
            </a:r>
            <a:r>
              <a:rPr sz="2000" spc="-85" dirty="0">
                <a:latin typeface="Arial"/>
                <a:cs typeface="Arial"/>
              </a:rPr>
              <a:t>compared, </a:t>
            </a:r>
            <a:r>
              <a:rPr sz="2000" spc="-125" dirty="0">
                <a:latin typeface="Arial"/>
                <a:cs typeface="Arial"/>
              </a:rPr>
              <a:t>JavaWorld </a:t>
            </a:r>
            <a:r>
              <a:rPr sz="2000" spc="-120" dirty="0">
                <a:latin typeface="Arial"/>
                <a:cs typeface="Arial"/>
              </a:rPr>
              <a:t>(July </a:t>
            </a:r>
            <a:r>
              <a:rPr sz="2000" spc="-85" dirty="0">
                <a:latin typeface="Arial"/>
                <a:cs typeface="Arial"/>
              </a:rPr>
              <a:t>1997), </a:t>
            </a:r>
            <a:r>
              <a:rPr sz="2000" spc="-85" dirty="0">
                <a:latin typeface="Arial"/>
                <a:cs typeface="Arial"/>
                <a:hlinkClick r:id="rId2"/>
              </a:rPr>
              <a:t> </a:t>
            </a:r>
            <a:r>
              <a:rPr sz="2000" spc="-35" dirty="0">
                <a:latin typeface="Arial"/>
                <a:cs typeface="Arial"/>
                <a:hlinkClick r:id="rId2"/>
              </a:rPr>
              <a:t>http://www.javaworld.com/javaworld/jw-07-1997/jw-07- </a:t>
            </a:r>
            <a:r>
              <a:rPr sz="2000" spc="-35" dirty="0">
                <a:latin typeface="Arial"/>
                <a:cs typeface="Arial"/>
              </a:rPr>
              <a:t> </a:t>
            </a:r>
            <a:r>
              <a:rPr sz="2000" spc="-60" dirty="0">
                <a:latin typeface="Arial"/>
                <a:cs typeface="Arial"/>
              </a:rPr>
              <a:t>decompilers.html</a:t>
            </a:r>
            <a:endParaRPr sz="2000">
              <a:latin typeface="Arial"/>
              <a:cs typeface="Arial"/>
            </a:endParaRPr>
          </a:p>
          <a:p>
            <a:pPr marL="755015" marR="5080" lvl="1" indent="-285115">
              <a:lnSpc>
                <a:spcPct val="100000"/>
              </a:lnSpc>
              <a:spcBef>
                <a:spcPts val="480"/>
              </a:spcBef>
              <a:buClr>
                <a:srgbClr val="FF0000"/>
              </a:buClr>
              <a:buSzPct val="55000"/>
              <a:buFont typeface="Wingdings"/>
              <a:buChar char=""/>
              <a:tabLst>
                <a:tab pos="755015" algn="l"/>
                <a:tab pos="755650" algn="l"/>
              </a:tabLst>
            </a:pPr>
            <a:r>
              <a:rPr sz="2000" spc="-155" dirty="0">
                <a:latin typeface="Arial"/>
                <a:cs typeface="Arial"/>
              </a:rPr>
              <a:t>Qusay </a:t>
            </a:r>
            <a:r>
              <a:rPr sz="2000" spc="-130" dirty="0">
                <a:latin typeface="Arial"/>
                <a:cs typeface="Arial"/>
              </a:rPr>
              <a:t>H. </a:t>
            </a:r>
            <a:r>
              <a:rPr sz="2000" spc="-60" dirty="0">
                <a:latin typeface="Arial"/>
                <a:cs typeface="Arial"/>
              </a:rPr>
              <a:t>Mahmoud, </a:t>
            </a:r>
            <a:r>
              <a:rPr sz="2000" spc="-210" dirty="0">
                <a:latin typeface="Arial"/>
                <a:cs typeface="Arial"/>
              </a:rPr>
              <a:t>Java </a:t>
            </a:r>
            <a:r>
              <a:rPr sz="2000" spc="-100" dirty="0">
                <a:latin typeface="Arial"/>
                <a:cs typeface="Arial"/>
              </a:rPr>
              <a:t>Tip </a:t>
            </a:r>
            <a:r>
              <a:rPr sz="2000" spc="-70" dirty="0">
                <a:latin typeface="Arial"/>
                <a:cs typeface="Arial"/>
              </a:rPr>
              <a:t>22: </a:t>
            </a:r>
            <a:r>
              <a:rPr sz="2000" spc="-65" dirty="0">
                <a:latin typeface="Arial"/>
                <a:cs typeface="Arial"/>
              </a:rPr>
              <a:t>Protect </a:t>
            </a:r>
            <a:r>
              <a:rPr sz="2000" spc="-55" dirty="0">
                <a:latin typeface="Arial"/>
                <a:cs typeface="Arial"/>
              </a:rPr>
              <a:t>your </a:t>
            </a:r>
            <a:r>
              <a:rPr sz="2000" spc="-90" dirty="0">
                <a:latin typeface="Arial"/>
                <a:cs typeface="Arial"/>
              </a:rPr>
              <a:t>bytecodes </a:t>
            </a:r>
            <a:r>
              <a:rPr sz="2000" spc="-25" dirty="0">
                <a:latin typeface="Arial"/>
                <a:cs typeface="Arial"/>
              </a:rPr>
              <a:t>from</a:t>
            </a:r>
            <a:r>
              <a:rPr sz="2000" spc="-160" dirty="0">
                <a:latin typeface="Arial"/>
                <a:cs typeface="Arial"/>
              </a:rPr>
              <a:t> </a:t>
            </a:r>
            <a:r>
              <a:rPr sz="2000" spc="-105" dirty="0">
                <a:latin typeface="Arial"/>
                <a:cs typeface="Arial"/>
              </a:rPr>
              <a:t>reverse  </a:t>
            </a:r>
            <a:r>
              <a:rPr sz="2000" spc="-50" dirty="0">
                <a:latin typeface="Arial"/>
                <a:cs typeface="Arial"/>
              </a:rPr>
              <a:t>engineering/decompilation,</a:t>
            </a:r>
            <a:r>
              <a:rPr sz="2000" spc="-50" dirty="0">
                <a:solidFill>
                  <a:srgbClr val="0000FF"/>
                </a:solidFill>
                <a:latin typeface="Arial"/>
                <a:cs typeface="Arial"/>
              </a:rPr>
              <a:t> </a:t>
            </a:r>
            <a:r>
              <a:rPr sz="2000" u="heavy" spc="-25" dirty="0">
                <a:solidFill>
                  <a:srgbClr val="0000FF"/>
                </a:solidFill>
                <a:uFill>
                  <a:solidFill>
                    <a:srgbClr val="0000FF"/>
                  </a:solidFill>
                </a:uFill>
                <a:latin typeface="Arial"/>
                <a:cs typeface="Arial"/>
                <a:hlinkClick r:id="rId3"/>
              </a:rPr>
              <a:t>http://www.javaworld.com/javatips/jw-  </a:t>
            </a:r>
            <a:r>
              <a:rPr sz="2000" u="heavy" spc="-45" dirty="0">
                <a:solidFill>
                  <a:srgbClr val="0000FF"/>
                </a:solidFill>
                <a:uFill>
                  <a:solidFill>
                    <a:srgbClr val="0000FF"/>
                  </a:solidFill>
                </a:uFill>
                <a:latin typeface="Arial"/>
                <a:cs typeface="Arial"/>
                <a:hlinkClick r:id="rId3"/>
              </a:rPr>
              <a:t>javatip22i.html</a:t>
            </a:r>
            <a:endParaRPr sz="2000">
              <a:latin typeface="Arial"/>
              <a:cs typeface="Arial"/>
            </a:endParaRPr>
          </a:p>
        </p:txBody>
      </p:sp>
      <p:sp>
        <p:nvSpPr>
          <p:cNvPr id="4" name="object 4"/>
          <p:cNvSpPr/>
          <p:nvPr/>
        </p:nvSpPr>
        <p:spPr>
          <a:xfrm>
            <a:off x="301160" y="3526493"/>
            <a:ext cx="369570" cy="368935"/>
          </a:xfrm>
          <a:custGeom>
            <a:avLst/>
            <a:gdLst/>
            <a:ahLst/>
            <a:cxnLst/>
            <a:rect l="l" t="t" r="r" b="b"/>
            <a:pathLst>
              <a:path w="369570" h="368935">
                <a:moveTo>
                  <a:pt x="166591" y="0"/>
                </a:moveTo>
                <a:lnTo>
                  <a:pt x="119734" y="11017"/>
                </a:lnTo>
                <a:lnTo>
                  <a:pt x="75902" y="34713"/>
                </a:lnTo>
                <a:lnTo>
                  <a:pt x="39842" y="69045"/>
                </a:lnTo>
                <a:lnTo>
                  <a:pt x="14907" y="110193"/>
                </a:lnTo>
                <a:lnTo>
                  <a:pt x="1495" y="155680"/>
                </a:lnTo>
                <a:lnTo>
                  <a:pt x="0" y="203030"/>
                </a:lnTo>
                <a:lnTo>
                  <a:pt x="10819" y="249766"/>
                </a:lnTo>
                <a:lnTo>
                  <a:pt x="34348" y="293412"/>
                </a:lnTo>
                <a:lnTo>
                  <a:pt x="68617" y="329309"/>
                </a:lnTo>
                <a:lnTo>
                  <a:pt x="109734" y="354066"/>
                </a:lnTo>
                <a:lnTo>
                  <a:pt x="155231" y="367294"/>
                </a:lnTo>
                <a:lnTo>
                  <a:pt x="202641" y="368605"/>
                </a:lnTo>
                <a:lnTo>
                  <a:pt x="249495" y="357612"/>
                </a:lnTo>
                <a:lnTo>
                  <a:pt x="293326" y="333925"/>
                </a:lnTo>
                <a:lnTo>
                  <a:pt x="329386" y="299548"/>
                </a:lnTo>
                <a:lnTo>
                  <a:pt x="354321" y="258383"/>
                </a:lnTo>
                <a:lnTo>
                  <a:pt x="367734" y="212894"/>
                </a:lnTo>
                <a:lnTo>
                  <a:pt x="369229" y="165542"/>
                </a:lnTo>
                <a:lnTo>
                  <a:pt x="358410" y="118789"/>
                </a:lnTo>
                <a:lnTo>
                  <a:pt x="334881" y="75099"/>
                </a:lnTo>
                <a:lnTo>
                  <a:pt x="300616" y="39211"/>
                </a:lnTo>
                <a:lnTo>
                  <a:pt x="259500" y="14477"/>
                </a:lnTo>
                <a:lnTo>
                  <a:pt x="214002" y="1280"/>
                </a:lnTo>
                <a:lnTo>
                  <a:pt x="166591" y="0"/>
                </a:lnTo>
                <a:close/>
              </a:path>
            </a:pathLst>
          </a:custGeom>
          <a:solidFill>
            <a:srgbClr val="5695FF"/>
          </a:solidFill>
        </p:spPr>
        <p:txBody>
          <a:bodyPr wrap="square" lIns="0" tIns="0" rIns="0" bIns="0" rtlCol="0"/>
          <a:lstStyle/>
          <a:p>
            <a:endParaRPr/>
          </a:p>
        </p:txBody>
      </p:sp>
      <p:sp>
        <p:nvSpPr>
          <p:cNvPr id="5" name="object 5"/>
          <p:cNvSpPr/>
          <p:nvPr/>
        </p:nvSpPr>
        <p:spPr>
          <a:xfrm>
            <a:off x="301160" y="3526493"/>
            <a:ext cx="369570" cy="368935"/>
          </a:xfrm>
          <a:custGeom>
            <a:avLst/>
            <a:gdLst/>
            <a:ahLst/>
            <a:cxnLst/>
            <a:rect l="l" t="t" r="r" b="b"/>
            <a:pathLst>
              <a:path w="369570" h="368935">
                <a:moveTo>
                  <a:pt x="34348" y="293412"/>
                </a:moveTo>
                <a:lnTo>
                  <a:pt x="10819" y="249766"/>
                </a:lnTo>
                <a:lnTo>
                  <a:pt x="0" y="203030"/>
                </a:lnTo>
                <a:lnTo>
                  <a:pt x="1495" y="155680"/>
                </a:lnTo>
                <a:lnTo>
                  <a:pt x="14907" y="110193"/>
                </a:lnTo>
                <a:lnTo>
                  <a:pt x="39842" y="69045"/>
                </a:lnTo>
                <a:lnTo>
                  <a:pt x="75902" y="34713"/>
                </a:lnTo>
                <a:lnTo>
                  <a:pt x="119734" y="11017"/>
                </a:lnTo>
                <a:lnTo>
                  <a:pt x="166591" y="0"/>
                </a:lnTo>
                <a:lnTo>
                  <a:pt x="214002" y="1280"/>
                </a:lnTo>
                <a:lnTo>
                  <a:pt x="259500" y="14477"/>
                </a:lnTo>
                <a:lnTo>
                  <a:pt x="300616" y="39211"/>
                </a:lnTo>
                <a:lnTo>
                  <a:pt x="334881" y="75099"/>
                </a:lnTo>
                <a:lnTo>
                  <a:pt x="358410" y="118789"/>
                </a:lnTo>
                <a:lnTo>
                  <a:pt x="369229" y="165542"/>
                </a:lnTo>
                <a:lnTo>
                  <a:pt x="367734" y="212894"/>
                </a:lnTo>
                <a:lnTo>
                  <a:pt x="354321" y="258383"/>
                </a:lnTo>
                <a:lnTo>
                  <a:pt x="329386" y="299548"/>
                </a:lnTo>
                <a:lnTo>
                  <a:pt x="293326" y="333925"/>
                </a:lnTo>
                <a:lnTo>
                  <a:pt x="249495" y="357612"/>
                </a:lnTo>
                <a:lnTo>
                  <a:pt x="202641" y="368605"/>
                </a:lnTo>
                <a:lnTo>
                  <a:pt x="155231" y="367294"/>
                </a:lnTo>
                <a:lnTo>
                  <a:pt x="109734" y="354066"/>
                </a:lnTo>
                <a:lnTo>
                  <a:pt x="68617" y="329309"/>
                </a:lnTo>
                <a:lnTo>
                  <a:pt x="34348" y="293412"/>
                </a:lnTo>
                <a:close/>
              </a:path>
            </a:pathLst>
          </a:custGeom>
          <a:ln w="9360">
            <a:solidFill>
              <a:srgbClr val="000000"/>
            </a:solidFill>
          </a:ln>
        </p:spPr>
        <p:txBody>
          <a:bodyPr wrap="square" lIns="0" tIns="0" rIns="0" bIns="0" rtlCol="0"/>
          <a:lstStyle/>
          <a:p>
            <a:endParaRPr/>
          </a:p>
        </p:txBody>
      </p:sp>
      <p:sp>
        <p:nvSpPr>
          <p:cNvPr id="6" name="object 6"/>
          <p:cNvSpPr/>
          <p:nvPr/>
        </p:nvSpPr>
        <p:spPr>
          <a:xfrm>
            <a:off x="336541" y="3562363"/>
            <a:ext cx="297180" cy="297180"/>
          </a:xfrm>
          <a:custGeom>
            <a:avLst/>
            <a:gdLst/>
            <a:ahLst/>
            <a:cxnLst/>
            <a:rect l="l" t="t" r="r" b="b"/>
            <a:pathLst>
              <a:path w="297180" h="297179">
                <a:moveTo>
                  <a:pt x="148949" y="0"/>
                </a:moveTo>
                <a:lnTo>
                  <a:pt x="103600" y="6881"/>
                </a:lnTo>
                <a:lnTo>
                  <a:pt x="61197" y="28307"/>
                </a:lnTo>
                <a:lnTo>
                  <a:pt x="27689" y="62044"/>
                </a:lnTo>
                <a:lnTo>
                  <a:pt x="7109" y="103065"/>
                </a:lnTo>
                <a:lnTo>
                  <a:pt x="0" y="147957"/>
                </a:lnTo>
                <a:lnTo>
                  <a:pt x="6901" y="193306"/>
                </a:lnTo>
                <a:lnTo>
                  <a:pt x="28354" y="235698"/>
                </a:lnTo>
                <a:lnTo>
                  <a:pt x="62052" y="269196"/>
                </a:lnTo>
                <a:lnTo>
                  <a:pt x="103049" y="289770"/>
                </a:lnTo>
                <a:lnTo>
                  <a:pt x="147930" y="296872"/>
                </a:lnTo>
                <a:lnTo>
                  <a:pt x="193279" y="289953"/>
                </a:lnTo>
                <a:lnTo>
                  <a:pt x="235682" y="268464"/>
                </a:lnTo>
                <a:lnTo>
                  <a:pt x="269190" y="234790"/>
                </a:lnTo>
                <a:lnTo>
                  <a:pt x="289769" y="193807"/>
                </a:lnTo>
                <a:lnTo>
                  <a:pt x="296879" y="148934"/>
                </a:lnTo>
                <a:lnTo>
                  <a:pt x="289978" y="103592"/>
                </a:lnTo>
                <a:lnTo>
                  <a:pt x="268524" y="61200"/>
                </a:lnTo>
                <a:lnTo>
                  <a:pt x="234826" y="27702"/>
                </a:lnTo>
                <a:lnTo>
                  <a:pt x="193829" y="7121"/>
                </a:lnTo>
                <a:lnTo>
                  <a:pt x="148949" y="0"/>
                </a:lnTo>
                <a:close/>
              </a:path>
            </a:pathLst>
          </a:custGeom>
          <a:solidFill>
            <a:srgbClr val="B8FFFF"/>
          </a:solidFill>
        </p:spPr>
        <p:txBody>
          <a:bodyPr wrap="square" lIns="0" tIns="0" rIns="0" bIns="0" rtlCol="0"/>
          <a:lstStyle/>
          <a:p>
            <a:endParaRPr/>
          </a:p>
        </p:txBody>
      </p:sp>
      <p:sp>
        <p:nvSpPr>
          <p:cNvPr id="7" name="object 7"/>
          <p:cNvSpPr/>
          <p:nvPr/>
        </p:nvSpPr>
        <p:spPr>
          <a:xfrm>
            <a:off x="336541" y="3562363"/>
            <a:ext cx="297180" cy="297180"/>
          </a:xfrm>
          <a:custGeom>
            <a:avLst/>
            <a:gdLst/>
            <a:ahLst/>
            <a:cxnLst/>
            <a:rect l="l" t="t" r="r" b="b"/>
            <a:pathLst>
              <a:path w="297180" h="297179">
                <a:moveTo>
                  <a:pt x="28354" y="235698"/>
                </a:moveTo>
                <a:lnTo>
                  <a:pt x="6901" y="193306"/>
                </a:lnTo>
                <a:lnTo>
                  <a:pt x="0" y="147957"/>
                </a:lnTo>
                <a:lnTo>
                  <a:pt x="7109" y="103065"/>
                </a:lnTo>
                <a:lnTo>
                  <a:pt x="27689" y="62044"/>
                </a:lnTo>
                <a:lnTo>
                  <a:pt x="61197" y="28307"/>
                </a:lnTo>
                <a:lnTo>
                  <a:pt x="103600" y="6881"/>
                </a:lnTo>
                <a:lnTo>
                  <a:pt x="148949" y="0"/>
                </a:lnTo>
                <a:lnTo>
                  <a:pt x="193829" y="7121"/>
                </a:lnTo>
                <a:lnTo>
                  <a:pt x="234826" y="27702"/>
                </a:lnTo>
                <a:lnTo>
                  <a:pt x="268524" y="61200"/>
                </a:lnTo>
                <a:lnTo>
                  <a:pt x="289978" y="103592"/>
                </a:lnTo>
                <a:lnTo>
                  <a:pt x="296879" y="148934"/>
                </a:lnTo>
                <a:lnTo>
                  <a:pt x="289769" y="193807"/>
                </a:lnTo>
                <a:lnTo>
                  <a:pt x="269190" y="234790"/>
                </a:lnTo>
                <a:lnTo>
                  <a:pt x="235682" y="268464"/>
                </a:lnTo>
                <a:lnTo>
                  <a:pt x="193279" y="289953"/>
                </a:lnTo>
                <a:lnTo>
                  <a:pt x="147930" y="296872"/>
                </a:lnTo>
                <a:lnTo>
                  <a:pt x="103049" y="289770"/>
                </a:lnTo>
                <a:lnTo>
                  <a:pt x="62052" y="269196"/>
                </a:lnTo>
                <a:lnTo>
                  <a:pt x="28354" y="235698"/>
                </a:lnTo>
                <a:close/>
              </a:path>
            </a:pathLst>
          </a:custGeom>
          <a:ln w="9360">
            <a:solidFill>
              <a:srgbClr val="000000"/>
            </a:solidFill>
          </a:ln>
        </p:spPr>
        <p:txBody>
          <a:bodyPr wrap="square" lIns="0" tIns="0" rIns="0" bIns="0" rtlCol="0"/>
          <a:lstStyle/>
          <a:p>
            <a:endParaRPr/>
          </a:p>
        </p:txBody>
      </p:sp>
      <p:sp>
        <p:nvSpPr>
          <p:cNvPr id="8" name="object 8"/>
          <p:cNvSpPr/>
          <p:nvPr/>
        </p:nvSpPr>
        <p:spPr>
          <a:xfrm>
            <a:off x="562692" y="3836434"/>
            <a:ext cx="193827" cy="22918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4334" y="461594"/>
            <a:ext cx="2276475" cy="697230"/>
          </a:xfrm>
          <a:prstGeom prst="rect">
            <a:avLst/>
          </a:prstGeom>
        </p:spPr>
        <p:txBody>
          <a:bodyPr vert="horz" wrap="square" lIns="0" tIns="13335" rIns="0" bIns="0" rtlCol="0">
            <a:spAutoFit/>
          </a:bodyPr>
          <a:lstStyle/>
          <a:p>
            <a:pPr marL="12700">
              <a:lnSpc>
                <a:spcPct val="100000"/>
              </a:lnSpc>
              <a:spcBef>
                <a:spcPts val="105"/>
              </a:spcBef>
            </a:pPr>
            <a:r>
              <a:rPr spc="-165" dirty="0"/>
              <a:t>Highlights</a:t>
            </a:r>
          </a:p>
        </p:txBody>
      </p:sp>
      <p:sp>
        <p:nvSpPr>
          <p:cNvPr id="3" name="object 3"/>
          <p:cNvSpPr txBox="1"/>
          <p:nvPr/>
        </p:nvSpPr>
        <p:spPr>
          <a:xfrm>
            <a:off x="535940" y="1545081"/>
            <a:ext cx="4320540" cy="4217035"/>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500" spc="-85" dirty="0">
                <a:latin typeface="Arial"/>
                <a:cs typeface="Arial"/>
              </a:rPr>
              <a:t>Documentation</a:t>
            </a:r>
            <a:endParaRPr sz="2500">
              <a:latin typeface="Arial"/>
              <a:cs typeface="Arial"/>
            </a:endParaRPr>
          </a:p>
          <a:p>
            <a:pPr marL="355600" indent="-342900">
              <a:lnSpc>
                <a:spcPct val="100000"/>
              </a:lnSpc>
              <a:buChar char="•"/>
              <a:tabLst>
                <a:tab pos="354965" algn="l"/>
                <a:tab pos="355600" algn="l"/>
              </a:tabLst>
            </a:pPr>
            <a:r>
              <a:rPr sz="2500" spc="-110" dirty="0">
                <a:latin typeface="Arial"/>
                <a:cs typeface="Arial"/>
              </a:rPr>
              <a:t>Organization </a:t>
            </a:r>
            <a:r>
              <a:rPr sz="2500" spc="-220" dirty="0">
                <a:latin typeface="Arial"/>
                <a:cs typeface="Arial"/>
              </a:rPr>
              <a:t>=&gt; </a:t>
            </a:r>
            <a:r>
              <a:rPr sz="2500" spc="-125" dirty="0">
                <a:latin typeface="Arial"/>
                <a:cs typeface="Arial"/>
              </a:rPr>
              <a:t>Compile</a:t>
            </a:r>
            <a:r>
              <a:rPr sz="2500" spc="-120" dirty="0">
                <a:latin typeface="Arial"/>
                <a:cs typeface="Arial"/>
              </a:rPr>
              <a:t> </a:t>
            </a:r>
            <a:r>
              <a:rPr sz="2500" spc="-170" dirty="0">
                <a:latin typeface="Arial"/>
                <a:cs typeface="Arial"/>
              </a:rPr>
              <a:t>Chain</a:t>
            </a:r>
            <a:endParaRPr sz="2500">
              <a:latin typeface="Arial"/>
              <a:cs typeface="Arial"/>
            </a:endParaRPr>
          </a:p>
          <a:p>
            <a:pPr marL="355600" indent="-342900">
              <a:lnSpc>
                <a:spcPct val="100000"/>
              </a:lnSpc>
              <a:buChar char="•"/>
              <a:tabLst>
                <a:tab pos="354965" algn="l"/>
                <a:tab pos="355600" algn="l"/>
              </a:tabLst>
            </a:pPr>
            <a:r>
              <a:rPr sz="2500" spc="-145" dirty="0">
                <a:latin typeface="Arial"/>
                <a:cs typeface="Arial"/>
              </a:rPr>
              <a:t>Debugging</a:t>
            </a:r>
            <a:endParaRPr sz="2500">
              <a:latin typeface="Arial"/>
              <a:cs typeface="Arial"/>
            </a:endParaRPr>
          </a:p>
          <a:p>
            <a:pPr marL="355600" indent="-342900">
              <a:lnSpc>
                <a:spcPct val="100000"/>
              </a:lnSpc>
              <a:buChar char="•"/>
              <a:tabLst>
                <a:tab pos="354965" algn="l"/>
                <a:tab pos="355600" algn="l"/>
              </a:tabLst>
            </a:pPr>
            <a:r>
              <a:rPr sz="2500" spc="-30" dirty="0">
                <a:latin typeface="Arial"/>
                <a:cs typeface="Arial"/>
              </a:rPr>
              <a:t>Monitoring</a:t>
            </a:r>
            <a:endParaRPr sz="2500">
              <a:latin typeface="Arial"/>
              <a:cs typeface="Arial"/>
            </a:endParaRPr>
          </a:p>
          <a:p>
            <a:pPr marL="355600" indent="-342900">
              <a:lnSpc>
                <a:spcPct val="100000"/>
              </a:lnSpc>
              <a:buChar char="•"/>
              <a:tabLst>
                <a:tab pos="354965" algn="l"/>
                <a:tab pos="355600" algn="l"/>
              </a:tabLst>
            </a:pPr>
            <a:r>
              <a:rPr sz="2500" spc="-100" dirty="0">
                <a:latin typeface="Arial"/>
                <a:cs typeface="Arial"/>
              </a:rPr>
              <a:t>Pre-compiler</a:t>
            </a:r>
            <a:endParaRPr sz="2500">
              <a:latin typeface="Arial"/>
              <a:cs typeface="Arial"/>
            </a:endParaRPr>
          </a:p>
          <a:p>
            <a:pPr marL="355600" indent="-342900">
              <a:lnSpc>
                <a:spcPct val="100000"/>
              </a:lnSpc>
              <a:spcBef>
                <a:spcPts val="5"/>
              </a:spcBef>
              <a:buChar char="•"/>
              <a:tabLst>
                <a:tab pos="354965" algn="l"/>
                <a:tab pos="355600" algn="l"/>
              </a:tabLst>
            </a:pPr>
            <a:r>
              <a:rPr sz="2500" spc="-95" dirty="0">
                <a:latin typeface="Arial"/>
                <a:cs typeface="Arial"/>
              </a:rPr>
              <a:t>Retro-Compilation</a:t>
            </a:r>
            <a:endParaRPr sz="2500">
              <a:latin typeface="Arial"/>
              <a:cs typeface="Arial"/>
            </a:endParaRPr>
          </a:p>
          <a:p>
            <a:pPr marL="355600" indent="-342900">
              <a:lnSpc>
                <a:spcPct val="100000"/>
              </a:lnSpc>
              <a:buChar char="•"/>
              <a:tabLst>
                <a:tab pos="354965" algn="l"/>
                <a:tab pos="355600" algn="l"/>
              </a:tabLst>
            </a:pPr>
            <a:r>
              <a:rPr sz="2500" spc="-110" dirty="0">
                <a:latin typeface="Arial"/>
                <a:cs typeface="Arial"/>
              </a:rPr>
              <a:t>Obfuscator</a:t>
            </a:r>
            <a:endParaRPr sz="2500">
              <a:latin typeface="Arial"/>
              <a:cs typeface="Arial"/>
            </a:endParaRPr>
          </a:p>
          <a:p>
            <a:pPr marL="355600" indent="-342900">
              <a:lnSpc>
                <a:spcPct val="100000"/>
              </a:lnSpc>
              <a:buChar char="•"/>
              <a:tabLst>
                <a:tab pos="354965" algn="l"/>
                <a:tab pos="355600" algn="l"/>
              </a:tabLst>
            </a:pPr>
            <a:r>
              <a:rPr sz="2500" spc="-120" dirty="0">
                <a:latin typeface="Arial"/>
                <a:cs typeface="Arial"/>
              </a:rPr>
              <a:t>Performance </a:t>
            </a:r>
            <a:r>
              <a:rPr sz="2500" spc="-130" dirty="0">
                <a:latin typeface="Arial"/>
                <a:cs typeface="Arial"/>
              </a:rPr>
              <a:t>analyzer</a:t>
            </a:r>
            <a:endParaRPr sz="2500">
              <a:latin typeface="Arial"/>
              <a:cs typeface="Arial"/>
            </a:endParaRPr>
          </a:p>
          <a:p>
            <a:pPr marL="355600" indent="-342900">
              <a:lnSpc>
                <a:spcPct val="100000"/>
              </a:lnSpc>
              <a:buChar char="•"/>
              <a:tabLst>
                <a:tab pos="354965" algn="l"/>
                <a:tab pos="355600" algn="l"/>
              </a:tabLst>
            </a:pPr>
            <a:r>
              <a:rPr sz="2500" spc="-130" dirty="0">
                <a:latin typeface="Arial"/>
                <a:cs typeface="Arial"/>
              </a:rPr>
              <a:t>Conformance</a:t>
            </a:r>
            <a:r>
              <a:rPr sz="2500" spc="-120" dirty="0">
                <a:latin typeface="Arial"/>
                <a:cs typeface="Arial"/>
              </a:rPr>
              <a:t> </a:t>
            </a:r>
            <a:r>
              <a:rPr sz="2500" spc="-50" dirty="0">
                <a:latin typeface="Arial"/>
                <a:cs typeface="Arial"/>
              </a:rPr>
              <a:t>test</a:t>
            </a:r>
            <a:endParaRPr sz="2500">
              <a:latin typeface="Arial"/>
              <a:cs typeface="Arial"/>
            </a:endParaRPr>
          </a:p>
          <a:p>
            <a:pPr marL="355600" indent="-342900">
              <a:lnSpc>
                <a:spcPct val="100000"/>
              </a:lnSpc>
              <a:spcBef>
                <a:spcPts val="5"/>
              </a:spcBef>
              <a:buChar char="•"/>
              <a:tabLst>
                <a:tab pos="354965" algn="l"/>
                <a:tab pos="355600" algn="l"/>
              </a:tabLst>
            </a:pPr>
            <a:r>
              <a:rPr sz="2500" spc="-110" dirty="0">
                <a:latin typeface="Arial"/>
                <a:cs typeface="Arial"/>
              </a:rPr>
              <a:t>Continuous</a:t>
            </a:r>
            <a:r>
              <a:rPr sz="2500" spc="-130" dirty="0">
                <a:latin typeface="Arial"/>
                <a:cs typeface="Arial"/>
              </a:rPr>
              <a:t> </a:t>
            </a:r>
            <a:r>
              <a:rPr sz="2500" spc="-50" dirty="0">
                <a:latin typeface="Arial"/>
                <a:cs typeface="Arial"/>
              </a:rPr>
              <a:t>integration</a:t>
            </a:r>
            <a:endParaRPr sz="2500">
              <a:latin typeface="Arial"/>
              <a:cs typeface="Arial"/>
            </a:endParaRPr>
          </a:p>
          <a:p>
            <a:pPr marL="355600" indent="-342900">
              <a:lnSpc>
                <a:spcPct val="100000"/>
              </a:lnSpc>
              <a:buChar char="•"/>
              <a:tabLst>
                <a:tab pos="354965" algn="l"/>
                <a:tab pos="355600" algn="l"/>
              </a:tabLst>
            </a:pPr>
            <a:r>
              <a:rPr sz="2500" spc="-125" dirty="0">
                <a:latin typeface="Arial"/>
                <a:cs typeface="Arial"/>
              </a:rPr>
              <a:t>Versioning</a:t>
            </a:r>
            <a:endParaRPr sz="25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6496" y="186893"/>
            <a:ext cx="2101215" cy="697230"/>
          </a:xfrm>
          <a:prstGeom prst="rect">
            <a:avLst/>
          </a:prstGeom>
        </p:spPr>
        <p:txBody>
          <a:bodyPr vert="horz" wrap="square" lIns="0" tIns="13335" rIns="0" bIns="0" rtlCol="0">
            <a:spAutoFit/>
          </a:bodyPr>
          <a:lstStyle/>
          <a:p>
            <a:pPr marL="12700">
              <a:lnSpc>
                <a:spcPct val="100000"/>
              </a:lnSpc>
              <a:spcBef>
                <a:spcPts val="105"/>
              </a:spcBef>
            </a:pPr>
            <a:r>
              <a:rPr spc="-254" dirty="0"/>
              <a:t>Licensing</a:t>
            </a:r>
          </a:p>
        </p:txBody>
      </p:sp>
      <p:sp>
        <p:nvSpPr>
          <p:cNvPr id="3" name="object 3"/>
          <p:cNvSpPr txBox="1"/>
          <p:nvPr/>
        </p:nvSpPr>
        <p:spPr>
          <a:xfrm>
            <a:off x="499363" y="1125973"/>
            <a:ext cx="6545580" cy="3400425"/>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265" dirty="0">
                <a:latin typeface="Arial"/>
                <a:cs typeface="Arial"/>
              </a:rPr>
              <a:t>Some</a:t>
            </a:r>
            <a:r>
              <a:rPr sz="3200" spc="-175" dirty="0">
                <a:latin typeface="Arial"/>
                <a:cs typeface="Arial"/>
              </a:rPr>
              <a:t> </a:t>
            </a:r>
            <a:r>
              <a:rPr sz="3200" spc="-140" dirty="0">
                <a:latin typeface="Arial"/>
                <a:cs typeface="Arial"/>
              </a:rPr>
              <a:t>numbers</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00" dirty="0">
                <a:latin typeface="Arial"/>
                <a:cs typeface="Arial"/>
              </a:rPr>
              <a:t>Illegal </a:t>
            </a:r>
            <a:r>
              <a:rPr sz="2800" spc="-190" dirty="0">
                <a:latin typeface="Arial"/>
                <a:cs typeface="Arial"/>
              </a:rPr>
              <a:t>use </a:t>
            </a:r>
            <a:r>
              <a:rPr sz="2800" spc="-10" dirty="0">
                <a:latin typeface="Arial"/>
                <a:cs typeface="Arial"/>
              </a:rPr>
              <a:t>of</a:t>
            </a:r>
            <a:r>
              <a:rPr sz="2800" spc="-185" dirty="0">
                <a:latin typeface="Arial"/>
                <a:cs typeface="Arial"/>
              </a:rPr>
              <a:t> </a:t>
            </a:r>
            <a:r>
              <a:rPr sz="2800" spc="-80" dirty="0">
                <a:latin typeface="Arial"/>
                <a:cs typeface="Arial"/>
              </a:rPr>
              <a:t>software</a:t>
            </a:r>
            <a:endParaRPr sz="280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225" dirty="0">
                <a:latin typeface="Arial"/>
                <a:cs typeface="Arial"/>
              </a:rPr>
              <a:t>50% </a:t>
            </a:r>
            <a:r>
              <a:rPr sz="2400" spc="-30" dirty="0">
                <a:latin typeface="Arial"/>
                <a:cs typeface="Arial"/>
              </a:rPr>
              <a:t>in</a:t>
            </a:r>
            <a:r>
              <a:rPr sz="2400" spc="-45" dirty="0">
                <a:latin typeface="Arial"/>
                <a:cs typeface="Arial"/>
              </a:rPr>
              <a:t> </a:t>
            </a:r>
            <a:r>
              <a:rPr sz="2400" spc="-135" dirty="0">
                <a:latin typeface="Arial"/>
                <a:cs typeface="Arial"/>
              </a:rPr>
              <a:t>Europe</a:t>
            </a:r>
            <a:endParaRPr sz="2400">
              <a:latin typeface="Arial"/>
              <a:cs typeface="Arial"/>
            </a:endParaRPr>
          </a:p>
          <a:p>
            <a:pPr marL="1154430" lvl="2" indent="-228600">
              <a:lnSpc>
                <a:spcPct val="100000"/>
              </a:lnSpc>
              <a:spcBef>
                <a:spcPts val="575"/>
              </a:spcBef>
              <a:buClr>
                <a:srgbClr val="3C27DA"/>
              </a:buClr>
              <a:buSzPct val="50000"/>
              <a:buFont typeface="Wingdings"/>
              <a:buChar char=""/>
              <a:tabLst>
                <a:tab pos="1154430" algn="l"/>
              </a:tabLst>
            </a:pPr>
            <a:r>
              <a:rPr sz="2400" spc="-225" dirty="0">
                <a:latin typeface="Arial"/>
                <a:cs typeface="Arial"/>
              </a:rPr>
              <a:t>95% </a:t>
            </a:r>
            <a:r>
              <a:rPr sz="2400" spc="-30" dirty="0">
                <a:latin typeface="Arial"/>
                <a:cs typeface="Arial"/>
              </a:rPr>
              <a:t>in </a:t>
            </a:r>
            <a:r>
              <a:rPr sz="2400" spc="-145" dirty="0">
                <a:latin typeface="Arial"/>
                <a:cs typeface="Arial"/>
              </a:rPr>
              <a:t>Asia, </a:t>
            </a:r>
            <a:r>
              <a:rPr sz="2400" spc="-120" dirty="0">
                <a:latin typeface="Arial"/>
                <a:cs typeface="Arial"/>
              </a:rPr>
              <a:t>South </a:t>
            </a:r>
            <a:r>
              <a:rPr sz="2400" spc="-105" dirty="0">
                <a:latin typeface="Arial"/>
                <a:cs typeface="Arial"/>
              </a:rPr>
              <a:t>America, </a:t>
            </a:r>
            <a:r>
              <a:rPr sz="2400" spc="-145" dirty="0">
                <a:latin typeface="Arial"/>
                <a:cs typeface="Arial"/>
              </a:rPr>
              <a:t>Eastern</a:t>
            </a:r>
            <a:r>
              <a:rPr sz="2400" spc="-235" dirty="0">
                <a:latin typeface="Arial"/>
                <a:cs typeface="Arial"/>
              </a:rPr>
              <a:t> </a:t>
            </a:r>
            <a:r>
              <a:rPr sz="2400" spc="-135" dirty="0">
                <a:latin typeface="Arial"/>
                <a:cs typeface="Arial"/>
              </a:rPr>
              <a:t>Europe</a:t>
            </a:r>
            <a:endParaRPr sz="2400">
              <a:latin typeface="Arial"/>
              <a:cs typeface="Arial"/>
            </a:endParaRPr>
          </a:p>
          <a:p>
            <a:pPr marL="755015" lvl="1" indent="-285115">
              <a:lnSpc>
                <a:spcPct val="100000"/>
              </a:lnSpc>
              <a:spcBef>
                <a:spcPts val="645"/>
              </a:spcBef>
              <a:buClr>
                <a:srgbClr val="FF0000"/>
              </a:buClr>
              <a:buSzPct val="53571"/>
              <a:buFont typeface="Wingdings"/>
              <a:buChar char=""/>
              <a:tabLst>
                <a:tab pos="755015" algn="l"/>
                <a:tab pos="755650" algn="l"/>
              </a:tabLst>
            </a:pPr>
            <a:r>
              <a:rPr sz="2800" spc="-275" dirty="0">
                <a:latin typeface="Arial"/>
                <a:cs typeface="Arial"/>
              </a:rPr>
              <a:t>Loss </a:t>
            </a:r>
            <a:r>
              <a:rPr sz="2800" spc="-10" dirty="0">
                <a:latin typeface="Arial"/>
                <a:cs typeface="Arial"/>
              </a:rPr>
              <a:t>of </a:t>
            </a:r>
            <a:r>
              <a:rPr sz="2800" spc="-114" dirty="0">
                <a:latin typeface="Arial"/>
                <a:cs typeface="Arial"/>
              </a:rPr>
              <a:t>income </a:t>
            </a:r>
            <a:r>
              <a:rPr sz="2800" spc="-15" dirty="0">
                <a:latin typeface="Arial"/>
                <a:cs typeface="Arial"/>
              </a:rPr>
              <a:t>for</a:t>
            </a:r>
            <a:r>
              <a:rPr sz="2800" spc="-175" dirty="0">
                <a:latin typeface="Arial"/>
                <a:cs typeface="Arial"/>
              </a:rPr>
              <a:t> </a:t>
            </a:r>
            <a:r>
              <a:rPr sz="2800" spc="-130" dirty="0">
                <a:latin typeface="Arial"/>
                <a:cs typeface="Arial"/>
              </a:rPr>
              <a:t>developers</a:t>
            </a:r>
            <a:endParaRPr sz="280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125" dirty="0">
                <a:latin typeface="Arial"/>
                <a:cs typeface="Arial"/>
              </a:rPr>
              <a:t>$12 </a:t>
            </a:r>
            <a:r>
              <a:rPr sz="2400" spc="-50" dirty="0">
                <a:latin typeface="Arial"/>
                <a:cs typeface="Arial"/>
              </a:rPr>
              <a:t>billions/year</a:t>
            </a:r>
            <a:r>
              <a:rPr sz="2400" spc="-150" dirty="0">
                <a:latin typeface="Arial"/>
                <a:cs typeface="Arial"/>
              </a:rPr>
              <a:t> </a:t>
            </a:r>
            <a:r>
              <a:rPr sz="2400" spc="-45" dirty="0">
                <a:latin typeface="Arial"/>
                <a:cs typeface="Arial"/>
              </a:rPr>
              <a:t>world-wide</a:t>
            </a:r>
            <a:endParaRPr sz="2400">
              <a:latin typeface="Arial"/>
              <a:cs typeface="Arial"/>
            </a:endParaRPr>
          </a:p>
          <a:p>
            <a:pPr marL="1154430" lvl="2" indent="-228600">
              <a:lnSpc>
                <a:spcPct val="100000"/>
              </a:lnSpc>
              <a:spcBef>
                <a:spcPts val="575"/>
              </a:spcBef>
              <a:buClr>
                <a:srgbClr val="3C27DA"/>
              </a:buClr>
              <a:buSzPct val="50000"/>
              <a:buFont typeface="Wingdings"/>
              <a:buChar char=""/>
              <a:tabLst>
                <a:tab pos="1154430" algn="l"/>
              </a:tabLst>
            </a:pPr>
            <a:r>
              <a:rPr sz="2400" spc="-120" dirty="0">
                <a:latin typeface="Arial"/>
                <a:cs typeface="Arial"/>
              </a:rPr>
              <a:t>$3 </a:t>
            </a:r>
            <a:r>
              <a:rPr sz="2400" spc="-50" dirty="0">
                <a:latin typeface="Arial"/>
                <a:cs typeface="Arial"/>
              </a:rPr>
              <a:t>billions/year </a:t>
            </a:r>
            <a:r>
              <a:rPr sz="2400" spc="-30" dirty="0">
                <a:latin typeface="Arial"/>
                <a:cs typeface="Arial"/>
              </a:rPr>
              <a:t>in </a:t>
            </a:r>
            <a:r>
              <a:rPr sz="2400" spc="-310" dirty="0">
                <a:latin typeface="Arial"/>
                <a:cs typeface="Arial"/>
              </a:rPr>
              <a:t>USA</a:t>
            </a:r>
            <a:r>
              <a:rPr sz="2400" spc="-355" dirty="0">
                <a:latin typeface="Arial"/>
                <a:cs typeface="Arial"/>
              </a:rPr>
              <a:t> </a:t>
            </a:r>
            <a:r>
              <a:rPr sz="2400" spc="-65" dirty="0">
                <a:latin typeface="Arial"/>
                <a:cs typeface="Arial"/>
              </a:rPr>
              <a:t>only</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23860" y="5179659"/>
            <a:ext cx="1353084" cy="1571493"/>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976496" y="186893"/>
            <a:ext cx="2101215" cy="697230"/>
          </a:xfrm>
          <a:prstGeom prst="rect">
            <a:avLst/>
          </a:prstGeom>
        </p:spPr>
        <p:txBody>
          <a:bodyPr vert="horz" wrap="square" lIns="0" tIns="13335" rIns="0" bIns="0" rtlCol="0">
            <a:spAutoFit/>
          </a:bodyPr>
          <a:lstStyle/>
          <a:p>
            <a:pPr marL="12700">
              <a:lnSpc>
                <a:spcPct val="100000"/>
              </a:lnSpc>
              <a:spcBef>
                <a:spcPts val="105"/>
              </a:spcBef>
            </a:pPr>
            <a:r>
              <a:rPr spc="-254" dirty="0"/>
              <a:t>Licensing</a:t>
            </a:r>
          </a:p>
        </p:txBody>
      </p:sp>
      <p:sp>
        <p:nvSpPr>
          <p:cNvPr id="4" name="object 4"/>
          <p:cNvSpPr txBox="1"/>
          <p:nvPr/>
        </p:nvSpPr>
        <p:spPr>
          <a:xfrm>
            <a:off x="499363" y="1156005"/>
            <a:ext cx="8251825" cy="4661535"/>
          </a:xfrm>
          <a:prstGeom prst="rect">
            <a:avLst/>
          </a:prstGeom>
        </p:spPr>
        <p:txBody>
          <a:bodyPr vert="horz" wrap="square" lIns="0" tIns="88900" rIns="0" bIns="0" rtlCol="0">
            <a:spAutoFit/>
          </a:bodyPr>
          <a:lstStyle/>
          <a:p>
            <a:pPr marL="353695" indent="-340995">
              <a:lnSpc>
                <a:spcPct val="100000"/>
              </a:lnSpc>
              <a:spcBef>
                <a:spcPts val="700"/>
              </a:spcBef>
              <a:buClr>
                <a:srgbClr val="3C27DA"/>
              </a:buClr>
              <a:buSzPct val="60416"/>
              <a:buFont typeface="Wingdings"/>
              <a:buChar char=""/>
              <a:tabLst>
                <a:tab pos="353695" algn="l"/>
                <a:tab pos="354330" algn="l"/>
              </a:tabLst>
            </a:pPr>
            <a:r>
              <a:rPr sz="2400" spc="-95" dirty="0">
                <a:latin typeface="Arial"/>
                <a:cs typeface="Arial"/>
              </a:rPr>
              <a:t>Software</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195" dirty="0">
                <a:latin typeface="Arial"/>
                <a:cs typeface="Arial"/>
              </a:rPr>
              <a:t>Class </a:t>
            </a:r>
            <a:r>
              <a:rPr sz="2000" spc="-40" dirty="0">
                <a:latin typeface="Arial"/>
                <a:cs typeface="Arial"/>
              </a:rPr>
              <a:t>verify </a:t>
            </a:r>
            <a:r>
              <a:rPr sz="2000" spc="-20" dirty="0">
                <a:latin typeface="Arial"/>
                <a:cs typeface="Arial"/>
              </a:rPr>
              <a:t>the </a:t>
            </a:r>
            <a:r>
              <a:rPr sz="2000" spc="-75" dirty="0">
                <a:latin typeface="Arial"/>
                <a:cs typeface="Arial"/>
              </a:rPr>
              <a:t>signature </a:t>
            </a:r>
            <a:r>
              <a:rPr sz="2000" spc="-5" dirty="0">
                <a:latin typeface="Arial"/>
                <a:cs typeface="Arial"/>
              </a:rPr>
              <a:t>of</a:t>
            </a:r>
            <a:r>
              <a:rPr sz="2000" spc="-265" dirty="0">
                <a:latin typeface="Arial"/>
                <a:cs typeface="Arial"/>
              </a:rPr>
              <a:t> </a:t>
            </a:r>
            <a:r>
              <a:rPr sz="2000" spc="-140" dirty="0">
                <a:latin typeface="Arial"/>
                <a:cs typeface="Arial"/>
              </a:rPr>
              <a:t>(Nom+Société+@MAC+Key)</a:t>
            </a:r>
            <a:endParaRPr sz="2000">
              <a:latin typeface="Arial"/>
              <a:cs typeface="Arial"/>
            </a:endParaRPr>
          </a:p>
          <a:p>
            <a:pPr marL="1154430" lvl="2" indent="-228600">
              <a:lnSpc>
                <a:spcPct val="100000"/>
              </a:lnSpc>
              <a:spcBef>
                <a:spcPts val="445"/>
              </a:spcBef>
              <a:buClr>
                <a:srgbClr val="3C27DA"/>
              </a:buClr>
              <a:buSzPct val="50000"/>
              <a:buFont typeface="Wingdings"/>
              <a:buChar char=""/>
              <a:tabLst>
                <a:tab pos="1153795" algn="l"/>
                <a:tab pos="1154430" algn="l"/>
              </a:tabLst>
            </a:pPr>
            <a:r>
              <a:rPr sz="1800" spc="-170" dirty="0">
                <a:latin typeface="Arial"/>
                <a:cs typeface="Arial"/>
              </a:rPr>
              <a:t>Key </a:t>
            </a:r>
            <a:r>
              <a:rPr sz="1800" spc="-100" dirty="0">
                <a:latin typeface="Arial"/>
                <a:cs typeface="Arial"/>
              </a:rPr>
              <a:t>is </a:t>
            </a:r>
            <a:r>
              <a:rPr sz="1800" spc="-65" dirty="0">
                <a:latin typeface="Arial"/>
                <a:cs typeface="Arial"/>
              </a:rPr>
              <a:t>sent </a:t>
            </a:r>
            <a:r>
              <a:rPr sz="1800" spc="-25" dirty="0">
                <a:latin typeface="Arial"/>
                <a:cs typeface="Arial"/>
              </a:rPr>
              <a:t>after </a:t>
            </a:r>
            <a:r>
              <a:rPr sz="1800" spc="-110" dirty="0">
                <a:latin typeface="Arial"/>
                <a:cs typeface="Arial"/>
              </a:rPr>
              <a:t>Web</a:t>
            </a:r>
            <a:r>
              <a:rPr sz="1800" spc="-114" dirty="0">
                <a:latin typeface="Arial"/>
                <a:cs typeface="Arial"/>
              </a:rPr>
              <a:t> </a:t>
            </a:r>
            <a:r>
              <a:rPr sz="1800" spc="-50" dirty="0">
                <a:latin typeface="Arial"/>
                <a:cs typeface="Arial"/>
              </a:rPr>
              <a:t>registration</a:t>
            </a:r>
            <a:endParaRPr sz="1800">
              <a:latin typeface="Arial"/>
              <a:cs typeface="Arial"/>
            </a:endParaRPr>
          </a:p>
          <a:p>
            <a:pPr marL="755015" lvl="1" indent="-285115">
              <a:lnSpc>
                <a:spcPct val="100000"/>
              </a:lnSpc>
              <a:spcBef>
                <a:spcPts val="470"/>
              </a:spcBef>
              <a:buClr>
                <a:srgbClr val="FF0000"/>
              </a:buClr>
              <a:buSzPct val="55000"/>
              <a:buFont typeface="Wingdings"/>
              <a:buChar char=""/>
              <a:tabLst>
                <a:tab pos="755015" algn="l"/>
                <a:tab pos="755650" algn="l"/>
              </a:tabLst>
            </a:pPr>
            <a:r>
              <a:rPr sz="2000" spc="-114" dirty="0">
                <a:latin typeface="Arial"/>
                <a:cs typeface="Arial"/>
              </a:rPr>
              <a:t>Stop </a:t>
            </a:r>
            <a:r>
              <a:rPr sz="2000" spc="-85" dirty="0">
                <a:latin typeface="Arial"/>
                <a:cs typeface="Arial"/>
              </a:rPr>
              <a:t>lauching </a:t>
            </a:r>
            <a:r>
              <a:rPr sz="2000" spc="-95" dirty="0">
                <a:latin typeface="Arial"/>
                <a:cs typeface="Arial"/>
              </a:rPr>
              <a:t>and </a:t>
            </a:r>
            <a:r>
              <a:rPr sz="2000" spc="-75" dirty="0">
                <a:latin typeface="Arial"/>
                <a:cs typeface="Arial"/>
              </a:rPr>
              <a:t>execution </a:t>
            </a:r>
            <a:r>
              <a:rPr sz="2000" spc="-25" dirty="0">
                <a:latin typeface="Arial"/>
                <a:cs typeface="Arial"/>
              </a:rPr>
              <a:t>in </a:t>
            </a:r>
            <a:r>
              <a:rPr sz="2000" spc="-110" dirty="0">
                <a:latin typeface="Arial"/>
                <a:cs typeface="Arial"/>
              </a:rPr>
              <a:t>several </a:t>
            </a:r>
            <a:r>
              <a:rPr sz="2000" spc="-20" dirty="0">
                <a:latin typeface="Arial"/>
                <a:cs typeface="Arial"/>
              </a:rPr>
              <a:t>point </a:t>
            </a:r>
            <a:r>
              <a:rPr sz="2000" spc="35" dirty="0">
                <a:latin typeface="Arial"/>
                <a:cs typeface="Arial"/>
              </a:rPr>
              <a:t>if </a:t>
            </a:r>
            <a:r>
              <a:rPr sz="2000" spc="-20" dirty="0">
                <a:latin typeface="Arial"/>
                <a:cs typeface="Arial"/>
              </a:rPr>
              <a:t>the</a:t>
            </a:r>
            <a:r>
              <a:rPr sz="2000" spc="-375" dirty="0">
                <a:latin typeface="Arial"/>
                <a:cs typeface="Arial"/>
              </a:rPr>
              <a:t> </a:t>
            </a:r>
            <a:r>
              <a:rPr sz="2000" spc="-80" dirty="0">
                <a:latin typeface="Arial"/>
                <a:cs typeface="Arial"/>
              </a:rPr>
              <a:t>signature </a:t>
            </a:r>
            <a:r>
              <a:rPr sz="2000" spc="-105" dirty="0">
                <a:latin typeface="Arial"/>
                <a:cs typeface="Arial"/>
              </a:rPr>
              <a:t>is </a:t>
            </a:r>
            <a:r>
              <a:rPr sz="2000" spc="-80" dirty="0">
                <a:latin typeface="Arial"/>
                <a:cs typeface="Arial"/>
              </a:rPr>
              <a:t>erroneous</a:t>
            </a:r>
            <a:endParaRPr sz="2000">
              <a:latin typeface="Arial"/>
              <a:cs typeface="Arial"/>
            </a:endParaRPr>
          </a:p>
          <a:p>
            <a:pPr marL="469265">
              <a:lnSpc>
                <a:spcPct val="100000"/>
              </a:lnSpc>
              <a:spcBef>
                <a:spcPts val="480"/>
              </a:spcBef>
              <a:tabLst>
                <a:tab pos="755015" algn="l"/>
              </a:tabLst>
            </a:pPr>
            <a:r>
              <a:rPr sz="1100" spc="1445" dirty="0">
                <a:solidFill>
                  <a:srgbClr val="FF0000"/>
                </a:solidFill>
                <a:latin typeface="Wingdings"/>
                <a:cs typeface="Wingdings"/>
              </a:rPr>
              <a:t></a:t>
            </a:r>
            <a:r>
              <a:rPr sz="1100" spc="1445" dirty="0">
                <a:solidFill>
                  <a:srgbClr val="FF0000"/>
                </a:solidFill>
                <a:latin typeface="Times New Roman"/>
                <a:cs typeface="Times New Roman"/>
              </a:rPr>
              <a:t>	</a:t>
            </a:r>
            <a:r>
              <a:rPr sz="2000" spc="-100" dirty="0">
                <a:latin typeface="Arial"/>
                <a:cs typeface="Arial"/>
              </a:rPr>
              <a:t>Replicated </a:t>
            </a:r>
            <a:r>
              <a:rPr sz="2000" spc="-155" dirty="0">
                <a:latin typeface="Arial"/>
                <a:cs typeface="Arial"/>
              </a:rPr>
              <a:t>N </a:t>
            </a:r>
            <a:r>
              <a:rPr sz="2000" spc="-60" dirty="0">
                <a:latin typeface="Arial"/>
                <a:cs typeface="Arial"/>
              </a:rPr>
              <a:t>times </a:t>
            </a:r>
            <a:r>
              <a:rPr sz="2000" spc="-20" dirty="0">
                <a:latin typeface="Arial"/>
                <a:cs typeface="Arial"/>
              </a:rPr>
              <a:t>the </a:t>
            </a:r>
            <a:r>
              <a:rPr sz="2000" spc="-145" dirty="0">
                <a:latin typeface="Arial"/>
                <a:cs typeface="Arial"/>
              </a:rPr>
              <a:t>same </a:t>
            </a:r>
            <a:r>
              <a:rPr sz="2000" spc="-125" dirty="0">
                <a:latin typeface="Arial"/>
                <a:cs typeface="Arial"/>
              </a:rPr>
              <a:t>key</a:t>
            </a:r>
            <a:r>
              <a:rPr sz="2000" spc="-150" dirty="0">
                <a:latin typeface="Arial"/>
                <a:cs typeface="Arial"/>
              </a:rPr>
              <a:t> </a:t>
            </a:r>
            <a:r>
              <a:rPr sz="2000" spc="95" dirty="0">
                <a:latin typeface="Arial"/>
                <a:cs typeface="Arial"/>
              </a:rPr>
              <a:t>!</a:t>
            </a:r>
            <a:endParaRPr sz="2000">
              <a:latin typeface="Arial"/>
              <a:cs typeface="Arial"/>
            </a:endParaRPr>
          </a:p>
          <a:p>
            <a:pPr marL="925830">
              <a:lnSpc>
                <a:spcPct val="100000"/>
              </a:lnSpc>
              <a:spcBef>
                <a:spcPts val="440"/>
              </a:spcBef>
              <a:tabLst>
                <a:tab pos="1153795" algn="l"/>
              </a:tabLst>
            </a:pPr>
            <a:r>
              <a:rPr sz="900" spc="1175" dirty="0">
                <a:solidFill>
                  <a:srgbClr val="3C27DA"/>
                </a:solidFill>
                <a:latin typeface="Wingdings"/>
                <a:cs typeface="Wingdings"/>
              </a:rPr>
              <a:t></a:t>
            </a:r>
            <a:r>
              <a:rPr sz="900" spc="1175" dirty="0">
                <a:solidFill>
                  <a:srgbClr val="3C27DA"/>
                </a:solidFill>
                <a:latin typeface="Times New Roman"/>
                <a:cs typeface="Times New Roman"/>
              </a:rPr>
              <a:t>	</a:t>
            </a:r>
            <a:r>
              <a:rPr sz="1800" spc="-90" dirty="0">
                <a:latin typeface="Arial"/>
                <a:cs typeface="Arial"/>
              </a:rPr>
              <a:t>hastalavista.sk</a:t>
            </a:r>
            <a:endParaRPr sz="1800">
              <a:latin typeface="Arial"/>
              <a:cs typeface="Arial"/>
            </a:endParaRPr>
          </a:p>
          <a:p>
            <a:pPr marL="469265">
              <a:lnSpc>
                <a:spcPct val="100000"/>
              </a:lnSpc>
              <a:spcBef>
                <a:spcPts val="475"/>
              </a:spcBef>
              <a:tabLst>
                <a:tab pos="755015" algn="l"/>
              </a:tabLst>
            </a:pPr>
            <a:r>
              <a:rPr sz="1100" spc="1445" dirty="0">
                <a:solidFill>
                  <a:srgbClr val="FF0000"/>
                </a:solidFill>
                <a:latin typeface="Wingdings"/>
                <a:cs typeface="Wingdings"/>
              </a:rPr>
              <a:t></a:t>
            </a:r>
            <a:r>
              <a:rPr sz="1100" spc="1445" dirty="0">
                <a:solidFill>
                  <a:srgbClr val="FF0000"/>
                </a:solidFill>
                <a:latin typeface="Times New Roman"/>
                <a:cs typeface="Times New Roman"/>
              </a:rPr>
              <a:t>	</a:t>
            </a:r>
            <a:r>
              <a:rPr sz="2000" spc="-125" dirty="0">
                <a:latin typeface="Arial"/>
                <a:cs typeface="Arial"/>
              </a:rPr>
              <a:t>Cracking </a:t>
            </a:r>
            <a:r>
              <a:rPr sz="2000" spc="-90" dirty="0">
                <a:latin typeface="Arial"/>
                <a:cs typeface="Arial"/>
              </a:rPr>
              <a:t>(license </a:t>
            </a:r>
            <a:r>
              <a:rPr sz="2000" spc="-100" dirty="0">
                <a:latin typeface="Arial"/>
                <a:cs typeface="Arial"/>
              </a:rPr>
              <a:t>checking </a:t>
            </a:r>
            <a:r>
              <a:rPr sz="2000" spc="-105" dirty="0">
                <a:latin typeface="Arial"/>
                <a:cs typeface="Arial"/>
              </a:rPr>
              <a:t>is</a:t>
            </a:r>
            <a:r>
              <a:rPr sz="2000" spc="-120" dirty="0">
                <a:latin typeface="Arial"/>
                <a:cs typeface="Arial"/>
              </a:rPr>
              <a:t> bypassed)</a:t>
            </a:r>
            <a:endParaRPr sz="2000">
              <a:latin typeface="Arial"/>
              <a:cs typeface="Arial"/>
            </a:endParaRPr>
          </a:p>
          <a:p>
            <a:pPr marL="925830">
              <a:lnSpc>
                <a:spcPct val="100000"/>
              </a:lnSpc>
              <a:spcBef>
                <a:spcPts val="440"/>
              </a:spcBef>
              <a:tabLst>
                <a:tab pos="1153795" algn="l"/>
              </a:tabLst>
            </a:pPr>
            <a:r>
              <a:rPr sz="900" spc="1175" dirty="0">
                <a:solidFill>
                  <a:srgbClr val="3C27DA"/>
                </a:solidFill>
                <a:latin typeface="Wingdings"/>
                <a:cs typeface="Wingdings"/>
              </a:rPr>
              <a:t></a:t>
            </a:r>
            <a:r>
              <a:rPr sz="900" spc="1175" dirty="0">
                <a:solidFill>
                  <a:srgbClr val="3C27DA"/>
                </a:solidFill>
                <a:latin typeface="Times New Roman"/>
                <a:cs typeface="Times New Roman"/>
              </a:rPr>
              <a:t>	</a:t>
            </a:r>
            <a:r>
              <a:rPr sz="1800" spc="-125" dirty="0">
                <a:latin typeface="Arial"/>
                <a:cs typeface="Arial"/>
              </a:rPr>
              <a:t>Patch </a:t>
            </a:r>
            <a:r>
              <a:rPr sz="1800" spc="-120" dirty="0">
                <a:latin typeface="Arial"/>
                <a:cs typeface="Arial"/>
              </a:rPr>
              <a:t>supress </a:t>
            </a:r>
            <a:r>
              <a:rPr sz="1800" spc="-80" dirty="0">
                <a:latin typeface="Arial"/>
                <a:cs typeface="Arial"/>
              </a:rPr>
              <a:t>licence</a:t>
            </a:r>
            <a:r>
              <a:rPr sz="1800" spc="-10" dirty="0">
                <a:latin typeface="Arial"/>
                <a:cs typeface="Arial"/>
              </a:rPr>
              <a:t> </a:t>
            </a:r>
            <a:r>
              <a:rPr sz="1800" spc="-100" dirty="0">
                <a:latin typeface="Arial"/>
                <a:cs typeface="Arial"/>
              </a:rPr>
              <a:t>checking</a:t>
            </a:r>
            <a:endParaRPr sz="1800">
              <a:latin typeface="Arial"/>
              <a:cs typeface="Arial"/>
            </a:endParaRPr>
          </a:p>
          <a:p>
            <a:pPr marL="353695" indent="-340995">
              <a:lnSpc>
                <a:spcPct val="100000"/>
              </a:lnSpc>
              <a:spcBef>
                <a:spcPts val="540"/>
              </a:spcBef>
              <a:buClr>
                <a:srgbClr val="3C27DA"/>
              </a:buClr>
              <a:buSzPct val="60416"/>
              <a:buFont typeface="Wingdings"/>
              <a:buChar char=""/>
              <a:tabLst>
                <a:tab pos="353695" algn="l"/>
                <a:tab pos="354330" algn="l"/>
              </a:tabLst>
            </a:pPr>
            <a:r>
              <a:rPr sz="2400" spc="-110" dirty="0">
                <a:latin typeface="Arial"/>
                <a:cs typeface="Arial"/>
              </a:rPr>
              <a:t>Hardware</a:t>
            </a:r>
            <a:endParaRPr sz="2400">
              <a:latin typeface="Arial"/>
              <a:cs typeface="Arial"/>
            </a:endParaRPr>
          </a:p>
          <a:p>
            <a:pPr marL="755015" lvl="1" indent="-285115">
              <a:lnSpc>
                <a:spcPct val="100000"/>
              </a:lnSpc>
              <a:spcBef>
                <a:spcPts val="505"/>
              </a:spcBef>
              <a:buClr>
                <a:srgbClr val="FF0000"/>
              </a:buClr>
              <a:buSzPct val="55000"/>
              <a:buFont typeface="Wingdings"/>
              <a:buChar char=""/>
              <a:tabLst>
                <a:tab pos="755015" algn="l"/>
                <a:tab pos="755650" algn="l"/>
              </a:tabLst>
            </a:pPr>
            <a:r>
              <a:rPr sz="2000" spc="-105" dirty="0">
                <a:latin typeface="Arial"/>
                <a:cs typeface="Arial"/>
              </a:rPr>
              <a:t>Customer </a:t>
            </a:r>
            <a:r>
              <a:rPr sz="2000" spc="-80" dirty="0">
                <a:latin typeface="Arial"/>
                <a:cs typeface="Arial"/>
              </a:rPr>
              <a:t>VM </a:t>
            </a:r>
            <a:r>
              <a:rPr sz="2000" spc="215" dirty="0">
                <a:latin typeface="Arial"/>
                <a:cs typeface="Arial"/>
              </a:rPr>
              <a:t>/</a:t>
            </a:r>
            <a:r>
              <a:rPr sz="2000" spc="-125" dirty="0">
                <a:latin typeface="Arial"/>
                <a:cs typeface="Arial"/>
              </a:rPr>
              <a:t> Custom </a:t>
            </a:r>
            <a:r>
              <a:rPr sz="2000" spc="-150" dirty="0">
                <a:latin typeface="Arial"/>
                <a:cs typeface="Arial"/>
              </a:rPr>
              <a:t>ClassLoader</a:t>
            </a:r>
            <a:endParaRPr sz="2000">
              <a:latin typeface="Arial"/>
              <a:cs typeface="Arial"/>
            </a:endParaRPr>
          </a:p>
          <a:p>
            <a:pPr marL="1154430" lvl="2" indent="-228600">
              <a:lnSpc>
                <a:spcPct val="100000"/>
              </a:lnSpc>
              <a:spcBef>
                <a:spcPts val="445"/>
              </a:spcBef>
              <a:buClr>
                <a:srgbClr val="3C27DA"/>
              </a:buClr>
              <a:buSzPct val="50000"/>
              <a:buFont typeface="Wingdings"/>
              <a:buChar char=""/>
              <a:tabLst>
                <a:tab pos="1153795" algn="l"/>
                <a:tab pos="1154430" algn="l"/>
              </a:tabLst>
            </a:pPr>
            <a:r>
              <a:rPr sz="1800" spc="-295" dirty="0">
                <a:latin typeface="Arial"/>
                <a:cs typeface="Arial"/>
              </a:rPr>
              <a:t>CL </a:t>
            </a:r>
            <a:r>
              <a:rPr sz="1800" spc="-15" dirty="0">
                <a:latin typeface="Arial"/>
                <a:cs typeface="Arial"/>
              </a:rPr>
              <a:t>or </a:t>
            </a:r>
            <a:r>
              <a:rPr sz="1800" spc="-75" dirty="0">
                <a:latin typeface="Arial"/>
                <a:cs typeface="Arial"/>
              </a:rPr>
              <a:t>VM </a:t>
            </a:r>
            <a:r>
              <a:rPr sz="1800" spc="-140" dirty="0">
                <a:latin typeface="Arial"/>
                <a:cs typeface="Arial"/>
              </a:rPr>
              <a:t>uses a </a:t>
            </a:r>
            <a:r>
              <a:rPr sz="1800" spc="-45" dirty="0">
                <a:latin typeface="Arial"/>
                <a:cs typeface="Arial"/>
              </a:rPr>
              <a:t>decryption </a:t>
            </a:r>
            <a:r>
              <a:rPr sz="1800" spc="-170" dirty="0">
                <a:latin typeface="Arial"/>
                <a:cs typeface="Arial"/>
              </a:rPr>
              <a:t>Key </a:t>
            </a:r>
            <a:r>
              <a:rPr sz="1800" spc="-65" dirty="0">
                <a:latin typeface="Arial"/>
                <a:cs typeface="Arial"/>
              </a:rPr>
              <a:t>(present </a:t>
            </a:r>
            <a:r>
              <a:rPr sz="1800" spc="-30" dirty="0">
                <a:latin typeface="Arial"/>
                <a:cs typeface="Arial"/>
              </a:rPr>
              <a:t>in </a:t>
            </a:r>
            <a:r>
              <a:rPr sz="1800" spc="-140" dirty="0">
                <a:latin typeface="Arial"/>
                <a:cs typeface="Arial"/>
              </a:rPr>
              <a:t>a </a:t>
            </a:r>
            <a:r>
              <a:rPr sz="1800" spc="-95" dirty="0">
                <a:latin typeface="Arial"/>
                <a:cs typeface="Arial"/>
              </a:rPr>
              <a:t>Dongle </a:t>
            </a:r>
            <a:r>
              <a:rPr sz="1800" spc="-15" dirty="0">
                <a:latin typeface="Arial"/>
                <a:cs typeface="Arial"/>
              </a:rPr>
              <a:t>or </a:t>
            </a:r>
            <a:r>
              <a:rPr sz="1800" spc="-110" dirty="0">
                <a:latin typeface="Arial"/>
                <a:cs typeface="Arial"/>
              </a:rPr>
              <a:t>SmartCard)</a:t>
            </a:r>
            <a:r>
              <a:rPr sz="1800" spc="-120" dirty="0">
                <a:latin typeface="Arial"/>
                <a:cs typeface="Arial"/>
              </a:rPr>
              <a:t> </a:t>
            </a:r>
            <a:r>
              <a:rPr sz="1800" spc="15" dirty="0">
                <a:latin typeface="Arial"/>
                <a:cs typeface="Arial"/>
              </a:rPr>
              <a:t>to</a:t>
            </a:r>
            <a:endParaRPr sz="1800">
              <a:latin typeface="Arial"/>
              <a:cs typeface="Arial"/>
            </a:endParaRPr>
          </a:p>
          <a:p>
            <a:pPr marL="1154430">
              <a:lnSpc>
                <a:spcPct val="100000"/>
              </a:lnSpc>
            </a:pPr>
            <a:r>
              <a:rPr sz="1800" spc="-50" dirty="0">
                <a:latin typeface="Arial"/>
                <a:cs typeface="Arial"/>
              </a:rPr>
              <a:t>decrypt </a:t>
            </a:r>
            <a:r>
              <a:rPr sz="1800" spc="-60" dirty="0">
                <a:latin typeface="Arial"/>
                <a:cs typeface="Arial"/>
              </a:rPr>
              <a:t>encrypted </a:t>
            </a:r>
            <a:r>
              <a:rPr sz="1800" spc="-70" dirty="0">
                <a:latin typeface="Arial"/>
                <a:cs typeface="Arial"/>
              </a:rPr>
              <a:t>bytecode </a:t>
            </a:r>
            <a:r>
              <a:rPr sz="1800" spc="-85" dirty="0">
                <a:latin typeface="Arial"/>
                <a:cs typeface="Arial"/>
              </a:rPr>
              <a:t>and </a:t>
            </a:r>
            <a:r>
              <a:rPr sz="1800" spc="-35" dirty="0">
                <a:latin typeface="Arial"/>
                <a:cs typeface="Arial"/>
              </a:rPr>
              <a:t>verify </a:t>
            </a:r>
            <a:r>
              <a:rPr sz="1800" spc="-20" dirty="0">
                <a:latin typeface="Arial"/>
                <a:cs typeface="Arial"/>
              </a:rPr>
              <a:t>the</a:t>
            </a:r>
            <a:r>
              <a:rPr sz="1800" spc="-200" dirty="0">
                <a:latin typeface="Arial"/>
                <a:cs typeface="Arial"/>
              </a:rPr>
              <a:t> </a:t>
            </a:r>
            <a:r>
              <a:rPr sz="1800" spc="-70" dirty="0">
                <a:latin typeface="Arial"/>
                <a:cs typeface="Arial"/>
              </a:rPr>
              <a:t>signature</a:t>
            </a:r>
            <a:endParaRPr sz="1800">
              <a:latin typeface="Arial"/>
              <a:cs typeface="Arial"/>
            </a:endParaRPr>
          </a:p>
          <a:p>
            <a:pPr marL="1154430" lvl="2" indent="-228600">
              <a:lnSpc>
                <a:spcPct val="100000"/>
              </a:lnSpc>
              <a:spcBef>
                <a:spcPts val="430"/>
              </a:spcBef>
              <a:buClr>
                <a:srgbClr val="3C27DA"/>
              </a:buClr>
              <a:buSzPct val="50000"/>
              <a:buFont typeface="Wingdings"/>
              <a:buChar char=""/>
              <a:tabLst>
                <a:tab pos="1153795" algn="l"/>
                <a:tab pos="1154430" algn="l"/>
              </a:tabLst>
            </a:pPr>
            <a:r>
              <a:rPr sz="1800" spc="-125" dirty="0">
                <a:latin typeface="Arial"/>
                <a:cs typeface="Arial"/>
              </a:rPr>
              <a:t>Presence </a:t>
            </a:r>
            <a:r>
              <a:rPr sz="1800" spc="-5" dirty="0">
                <a:latin typeface="Arial"/>
                <a:cs typeface="Arial"/>
              </a:rPr>
              <a:t>of </a:t>
            </a:r>
            <a:r>
              <a:rPr sz="1800" spc="-20" dirty="0">
                <a:latin typeface="Arial"/>
                <a:cs typeface="Arial"/>
              </a:rPr>
              <a:t>the </a:t>
            </a:r>
            <a:r>
              <a:rPr sz="1800" spc="-75" dirty="0">
                <a:latin typeface="Arial"/>
                <a:cs typeface="Arial"/>
              </a:rPr>
              <a:t>dongle </a:t>
            </a:r>
            <a:r>
              <a:rPr sz="1800" spc="-95" dirty="0">
                <a:latin typeface="Arial"/>
                <a:cs typeface="Arial"/>
              </a:rPr>
              <a:t>is </a:t>
            </a:r>
            <a:r>
              <a:rPr sz="1800" spc="-114" dirty="0">
                <a:latin typeface="Arial"/>
                <a:cs typeface="Arial"/>
              </a:rPr>
              <a:t>checked</a:t>
            </a:r>
            <a:r>
              <a:rPr sz="1800" spc="-195" dirty="0">
                <a:latin typeface="Arial"/>
                <a:cs typeface="Arial"/>
              </a:rPr>
              <a:t> </a:t>
            </a:r>
            <a:r>
              <a:rPr sz="1800" spc="-65" dirty="0">
                <a:latin typeface="Arial"/>
                <a:cs typeface="Arial"/>
              </a:rPr>
              <a:t>regulary</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572" y="186893"/>
            <a:ext cx="3168650" cy="697230"/>
          </a:xfrm>
          <a:prstGeom prst="rect">
            <a:avLst/>
          </a:prstGeom>
        </p:spPr>
        <p:txBody>
          <a:bodyPr vert="horz" wrap="square" lIns="0" tIns="13335" rIns="0" bIns="0" rtlCol="0">
            <a:spAutoFit/>
          </a:bodyPr>
          <a:lstStyle/>
          <a:p>
            <a:pPr marL="12700">
              <a:lnSpc>
                <a:spcPct val="100000"/>
              </a:lnSpc>
              <a:spcBef>
                <a:spcPts val="105"/>
              </a:spcBef>
            </a:pPr>
            <a:r>
              <a:rPr spc="-225" dirty="0"/>
              <a:t>Performances</a:t>
            </a:r>
          </a:p>
        </p:txBody>
      </p:sp>
      <p:sp>
        <p:nvSpPr>
          <p:cNvPr id="3" name="object 3"/>
          <p:cNvSpPr txBox="1"/>
          <p:nvPr/>
        </p:nvSpPr>
        <p:spPr>
          <a:xfrm>
            <a:off x="499363" y="1138174"/>
            <a:ext cx="8198484" cy="5418455"/>
          </a:xfrm>
          <a:prstGeom prst="rect">
            <a:avLst/>
          </a:prstGeom>
        </p:spPr>
        <p:txBody>
          <a:bodyPr vert="horz" wrap="square" lIns="0" tIns="13335" rIns="0" bIns="0" rtlCol="0">
            <a:spAutoFit/>
          </a:bodyPr>
          <a:lstStyle/>
          <a:p>
            <a:pPr marL="353695" indent="-340995">
              <a:lnSpc>
                <a:spcPct val="100000"/>
              </a:lnSpc>
              <a:spcBef>
                <a:spcPts val="105"/>
              </a:spcBef>
              <a:buClr>
                <a:srgbClr val="3C27DA"/>
              </a:buClr>
              <a:buSzPct val="59375"/>
              <a:buFont typeface="Wingdings"/>
              <a:buChar char=""/>
              <a:tabLst>
                <a:tab pos="353695" algn="l"/>
                <a:tab pos="354330" algn="l"/>
              </a:tabLst>
            </a:pPr>
            <a:r>
              <a:rPr sz="3200" spc="-145" dirty="0">
                <a:latin typeface="Arial"/>
                <a:cs typeface="Arial"/>
              </a:rPr>
              <a:t>Measure/Analyze</a:t>
            </a:r>
            <a:endParaRPr sz="3200">
              <a:latin typeface="Arial"/>
              <a:cs typeface="Arial"/>
            </a:endParaRPr>
          </a:p>
          <a:p>
            <a:pPr marL="755015" lvl="1" indent="-285115">
              <a:lnSpc>
                <a:spcPct val="100000"/>
              </a:lnSpc>
              <a:spcBef>
                <a:spcPts val="15"/>
              </a:spcBef>
              <a:buClr>
                <a:srgbClr val="FF0000"/>
              </a:buClr>
              <a:buSzPct val="53571"/>
              <a:buFont typeface="Wingdings"/>
              <a:buChar char=""/>
              <a:tabLst>
                <a:tab pos="755015" algn="l"/>
                <a:tab pos="755650" algn="l"/>
              </a:tabLst>
            </a:pPr>
            <a:r>
              <a:rPr sz="2800" spc="-150" dirty="0">
                <a:latin typeface="Arial"/>
                <a:cs typeface="Arial"/>
              </a:rPr>
              <a:t>Benchmark</a:t>
            </a:r>
            <a:endParaRPr sz="2800">
              <a:latin typeface="Arial"/>
              <a:cs typeface="Arial"/>
            </a:endParaRPr>
          </a:p>
          <a:p>
            <a:pPr marL="755015" lvl="1" indent="-285115">
              <a:lnSpc>
                <a:spcPct val="100000"/>
              </a:lnSpc>
              <a:buClr>
                <a:srgbClr val="FF0000"/>
              </a:buClr>
              <a:buSzPct val="53571"/>
              <a:buFont typeface="Wingdings"/>
              <a:buChar char=""/>
              <a:tabLst>
                <a:tab pos="755015" algn="l"/>
                <a:tab pos="755650" algn="l"/>
              </a:tabLst>
            </a:pPr>
            <a:r>
              <a:rPr sz="2800" spc="-110" dirty="0">
                <a:latin typeface="Arial"/>
                <a:cs typeface="Arial"/>
              </a:rPr>
              <a:t>java.awt.Robot </a:t>
            </a:r>
            <a:r>
              <a:rPr sz="2800" spc="-15" dirty="0">
                <a:latin typeface="Arial"/>
                <a:cs typeface="Arial"/>
              </a:rPr>
              <a:t>(to </a:t>
            </a:r>
            <a:r>
              <a:rPr sz="2800" spc="-55" dirty="0">
                <a:latin typeface="Arial"/>
                <a:cs typeface="Arial"/>
              </a:rPr>
              <a:t>build </a:t>
            </a:r>
            <a:r>
              <a:rPr sz="2800" spc="-90" dirty="0">
                <a:latin typeface="Arial"/>
                <a:cs typeface="Arial"/>
              </a:rPr>
              <a:t>clients </a:t>
            </a:r>
            <a:r>
              <a:rPr sz="2800" spc="-15" dirty="0">
                <a:latin typeface="Arial"/>
                <a:cs typeface="Arial"/>
              </a:rPr>
              <a:t>for</a:t>
            </a:r>
            <a:r>
              <a:rPr sz="2800" spc="-415" dirty="0">
                <a:latin typeface="Arial"/>
                <a:cs typeface="Arial"/>
              </a:rPr>
              <a:t> </a:t>
            </a:r>
            <a:r>
              <a:rPr sz="2800" spc="-80" dirty="0">
                <a:latin typeface="Arial"/>
                <a:cs typeface="Arial"/>
              </a:rPr>
              <a:t>testing)</a:t>
            </a:r>
            <a:endParaRPr sz="2800">
              <a:latin typeface="Arial"/>
              <a:cs typeface="Arial"/>
            </a:endParaRPr>
          </a:p>
          <a:p>
            <a:pPr marL="755015" lvl="1" indent="-285115">
              <a:lnSpc>
                <a:spcPct val="100000"/>
              </a:lnSpc>
              <a:buClr>
                <a:srgbClr val="FF0000"/>
              </a:buClr>
              <a:buSzPct val="53571"/>
              <a:buFont typeface="Wingdings"/>
              <a:buChar char=""/>
              <a:tabLst>
                <a:tab pos="755015" algn="l"/>
                <a:tab pos="755650" algn="l"/>
              </a:tabLst>
            </a:pPr>
            <a:r>
              <a:rPr sz="2800" spc="-120" dirty="0">
                <a:latin typeface="Arial"/>
                <a:cs typeface="Arial"/>
              </a:rPr>
              <a:t>Accounting </a:t>
            </a:r>
            <a:r>
              <a:rPr sz="2800" spc="-30" dirty="0">
                <a:latin typeface="Arial"/>
                <a:cs typeface="Arial"/>
              </a:rPr>
              <a:t>:</a:t>
            </a:r>
            <a:r>
              <a:rPr sz="2800" spc="-105" dirty="0">
                <a:latin typeface="Arial"/>
                <a:cs typeface="Arial"/>
              </a:rPr>
              <a:t> </a:t>
            </a:r>
            <a:r>
              <a:rPr sz="2800" spc="-40" dirty="0">
                <a:latin typeface="Arial"/>
                <a:cs typeface="Arial"/>
                <a:hlinkClick r:id="rId3"/>
              </a:rPr>
              <a:t>http://abone.unige.ch/jraf/index.htm</a:t>
            </a:r>
            <a:endParaRPr sz="2800">
              <a:latin typeface="Arial"/>
              <a:cs typeface="Arial"/>
            </a:endParaRPr>
          </a:p>
          <a:p>
            <a:pPr marL="755015" lvl="1" indent="-285115">
              <a:lnSpc>
                <a:spcPts val="3354"/>
              </a:lnSpc>
              <a:buClr>
                <a:srgbClr val="FF0000"/>
              </a:buClr>
              <a:buSzPct val="53571"/>
              <a:buFont typeface="Wingdings"/>
              <a:buChar char=""/>
              <a:tabLst>
                <a:tab pos="755015" algn="l"/>
                <a:tab pos="755650" algn="l"/>
              </a:tabLst>
            </a:pPr>
            <a:r>
              <a:rPr sz="2800" spc="-145" dirty="0">
                <a:latin typeface="Arial"/>
                <a:cs typeface="Arial"/>
              </a:rPr>
              <a:t>JProfiler, </a:t>
            </a:r>
            <a:r>
              <a:rPr sz="2800" spc="-105" dirty="0">
                <a:latin typeface="Arial"/>
                <a:cs typeface="Arial"/>
              </a:rPr>
              <a:t>OptimiszeIt</a:t>
            </a:r>
            <a:r>
              <a:rPr sz="2800" spc="-114" dirty="0">
                <a:latin typeface="Arial"/>
                <a:cs typeface="Arial"/>
              </a:rPr>
              <a:t> </a:t>
            </a:r>
            <a:r>
              <a:rPr sz="2800" spc="-869" dirty="0">
                <a:latin typeface="Arial"/>
                <a:cs typeface="Arial"/>
              </a:rPr>
              <a:t>…</a:t>
            </a:r>
            <a:endParaRPr sz="2800">
              <a:latin typeface="Arial"/>
              <a:cs typeface="Arial"/>
            </a:endParaRPr>
          </a:p>
          <a:p>
            <a:pPr marL="353695" indent="-340995">
              <a:lnSpc>
                <a:spcPts val="3835"/>
              </a:lnSpc>
              <a:buClr>
                <a:srgbClr val="3C27DA"/>
              </a:buClr>
              <a:buSzPct val="59375"/>
              <a:buFont typeface="Wingdings"/>
              <a:buChar char=""/>
              <a:tabLst>
                <a:tab pos="353695" algn="l"/>
                <a:tab pos="354330" algn="l"/>
              </a:tabLst>
            </a:pPr>
            <a:r>
              <a:rPr sz="3200" spc="-90" dirty="0">
                <a:latin typeface="Arial"/>
                <a:cs typeface="Arial"/>
              </a:rPr>
              <a:t>Optimization</a:t>
            </a:r>
            <a:endParaRPr sz="3200">
              <a:latin typeface="Arial"/>
              <a:cs typeface="Arial"/>
            </a:endParaRPr>
          </a:p>
          <a:p>
            <a:pPr marL="353695" indent="-340995">
              <a:lnSpc>
                <a:spcPct val="100000"/>
              </a:lnSpc>
              <a:buClr>
                <a:srgbClr val="3C27DA"/>
              </a:buClr>
              <a:buSzPct val="59375"/>
              <a:buFont typeface="Wingdings"/>
              <a:buChar char=""/>
              <a:tabLst>
                <a:tab pos="353695" algn="l"/>
                <a:tab pos="354330" algn="l"/>
              </a:tabLst>
            </a:pPr>
            <a:r>
              <a:rPr sz="3200" spc="-350" dirty="0">
                <a:latin typeface="Arial"/>
                <a:cs typeface="Arial"/>
              </a:rPr>
              <a:t>See</a:t>
            </a:r>
            <a:r>
              <a:rPr sz="3200" spc="-185" dirty="0">
                <a:latin typeface="Arial"/>
                <a:cs typeface="Arial"/>
              </a:rPr>
              <a:t> </a:t>
            </a:r>
            <a:r>
              <a:rPr sz="3200" spc="-145" dirty="0">
                <a:latin typeface="Arial"/>
                <a:cs typeface="Arial"/>
              </a:rPr>
              <a:t>books:</a:t>
            </a:r>
            <a:endParaRPr sz="3200">
              <a:latin typeface="Arial"/>
              <a:cs typeface="Arial"/>
            </a:endParaRPr>
          </a:p>
          <a:p>
            <a:pPr marL="755015" marR="5080" lvl="1" indent="-285115">
              <a:lnSpc>
                <a:spcPct val="80000"/>
              </a:lnSpc>
              <a:spcBef>
                <a:spcPts val="690"/>
              </a:spcBef>
              <a:buClr>
                <a:srgbClr val="FF0000"/>
              </a:buClr>
              <a:buSzPct val="53571"/>
              <a:buFont typeface="Wingdings"/>
              <a:buChar char=""/>
              <a:tabLst>
                <a:tab pos="755015" algn="l"/>
                <a:tab pos="755650" algn="l"/>
              </a:tabLst>
            </a:pPr>
            <a:r>
              <a:rPr sz="2800" spc="-195" dirty="0">
                <a:latin typeface="Arial"/>
                <a:cs typeface="Arial"/>
              </a:rPr>
              <a:t>Steve </a:t>
            </a:r>
            <a:r>
              <a:rPr sz="2800" spc="-105" dirty="0">
                <a:latin typeface="Arial"/>
                <a:cs typeface="Arial"/>
              </a:rPr>
              <a:t>Wilson, </a:t>
            </a:r>
            <a:r>
              <a:rPr sz="2800" spc="-150" dirty="0">
                <a:latin typeface="Arial"/>
                <a:cs typeface="Arial"/>
              </a:rPr>
              <a:t>Jeff </a:t>
            </a:r>
            <a:r>
              <a:rPr sz="2800" spc="-190" dirty="0">
                <a:latin typeface="Arial"/>
                <a:cs typeface="Arial"/>
              </a:rPr>
              <a:t>Kesselman, </a:t>
            </a:r>
            <a:r>
              <a:rPr sz="2800" spc="-130" dirty="0">
                <a:latin typeface="Arial"/>
                <a:cs typeface="Arial"/>
              </a:rPr>
              <a:t>« </a:t>
            </a:r>
            <a:r>
              <a:rPr sz="2800" spc="-295" dirty="0">
                <a:latin typeface="Arial"/>
                <a:cs typeface="Arial"/>
              </a:rPr>
              <a:t>Java </a:t>
            </a:r>
            <a:r>
              <a:rPr sz="2800" spc="-85" dirty="0">
                <a:latin typeface="Arial"/>
                <a:cs typeface="Arial"/>
              </a:rPr>
              <a:t>Platform  </a:t>
            </a:r>
            <a:r>
              <a:rPr sz="2800" spc="-125" dirty="0">
                <a:latin typeface="Arial"/>
                <a:cs typeface="Arial"/>
              </a:rPr>
              <a:t>Performance: </a:t>
            </a:r>
            <a:r>
              <a:rPr sz="2800" spc="-145" dirty="0">
                <a:latin typeface="Arial"/>
                <a:cs typeface="Arial"/>
              </a:rPr>
              <a:t>Strategies </a:t>
            </a:r>
            <a:r>
              <a:rPr sz="2800" spc="-135" dirty="0">
                <a:latin typeface="Arial"/>
                <a:cs typeface="Arial"/>
              </a:rPr>
              <a:t>and </a:t>
            </a:r>
            <a:r>
              <a:rPr sz="2800" spc="-195" dirty="0">
                <a:latin typeface="Arial"/>
                <a:cs typeface="Arial"/>
              </a:rPr>
              <a:t>Tactics </a:t>
            </a:r>
            <a:r>
              <a:rPr sz="2800" spc="-175" dirty="0">
                <a:latin typeface="Arial"/>
                <a:cs typeface="Arial"/>
              </a:rPr>
              <a:t>(The </a:t>
            </a:r>
            <a:r>
              <a:rPr sz="2800" spc="-295" dirty="0">
                <a:latin typeface="Arial"/>
                <a:cs typeface="Arial"/>
              </a:rPr>
              <a:t>Java  </a:t>
            </a:r>
            <a:r>
              <a:rPr sz="2800" spc="-185" dirty="0">
                <a:latin typeface="Arial"/>
                <a:cs typeface="Arial"/>
              </a:rPr>
              <a:t>Series) </a:t>
            </a:r>
            <a:r>
              <a:rPr sz="2800" spc="-110" dirty="0">
                <a:latin typeface="Arial"/>
                <a:cs typeface="Arial"/>
              </a:rPr>
              <a:t>», </a:t>
            </a:r>
            <a:r>
              <a:rPr sz="2800" spc="-145" dirty="0">
                <a:latin typeface="Arial"/>
                <a:cs typeface="Arial"/>
              </a:rPr>
              <a:t>1 </a:t>
            </a:r>
            <a:r>
              <a:rPr sz="2800" spc="-35" dirty="0">
                <a:latin typeface="Arial"/>
                <a:cs typeface="Arial"/>
              </a:rPr>
              <a:t>edition </a:t>
            </a:r>
            <a:r>
              <a:rPr sz="2800" spc="-110" dirty="0">
                <a:latin typeface="Arial"/>
                <a:cs typeface="Arial"/>
              </a:rPr>
              <a:t>(May </a:t>
            </a:r>
            <a:r>
              <a:rPr sz="2800" spc="-125" dirty="0">
                <a:latin typeface="Arial"/>
                <a:cs typeface="Arial"/>
              </a:rPr>
              <a:t>25, 2000), </a:t>
            </a:r>
            <a:r>
              <a:rPr sz="2800" spc="-145" dirty="0">
                <a:latin typeface="Arial"/>
                <a:cs typeface="Arial"/>
              </a:rPr>
              <a:t>Addison-Wesley  </a:t>
            </a:r>
            <a:r>
              <a:rPr sz="2800" spc="-204" dirty="0">
                <a:latin typeface="Arial"/>
                <a:cs typeface="Arial"/>
              </a:rPr>
              <a:t>Pub </a:t>
            </a:r>
            <a:r>
              <a:rPr sz="2800" spc="-220" dirty="0">
                <a:latin typeface="Arial"/>
                <a:cs typeface="Arial"/>
              </a:rPr>
              <a:t>Co; </a:t>
            </a:r>
            <a:r>
              <a:rPr sz="2800" spc="-250" dirty="0">
                <a:latin typeface="Arial"/>
                <a:cs typeface="Arial"/>
              </a:rPr>
              <a:t>ISBN:</a:t>
            </a:r>
            <a:r>
              <a:rPr sz="2800" spc="20" dirty="0">
                <a:latin typeface="Arial"/>
                <a:cs typeface="Arial"/>
              </a:rPr>
              <a:t> </a:t>
            </a:r>
            <a:r>
              <a:rPr sz="2800" spc="-125" dirty="0">
                <a:latin typeface="Arial"/>
                <a:cs typeface="Arial"/>
              </a:rPr>
              <a:t>0-201-70969-4</a:t>
            </a:r>
            <a:endParaRPr sz="2800">
              <a:latin typeface="Arial"/>
              <a:cs typeface="Arial"/>
            </a:endParaRPr>
          </a:p>
          <a:p>
            <a:pPr marL="755015" marR="208915" lvl="1" indent="-285115">
              <a:lnSpc>
                <a:spcPts val="2690"/>
              </a:lnSpc>
              <a:spcBef>
                <a:spcPts val="650"/>
              </a:spcBef>
              <a:buClr>
                <a:srgbClr val="FF0000"/>
              </a:buClr>
              <a:buSzPct val="53571"/>
              <a:buFont typeface="Wingdings"/>
              <a:buChar char=""/>
              <a:tabLst>
                <a:tab pos="755015" algn="l"/>
                <a:tab pos="755650" algn="l"/>
              </a:tabLst>
            </a:pPr>
            <a:r>
              <a:rPr sz="2800" spc="-270" dirty="0">
                <a:latin typeface="Arial"/>
                <a:cs typeface="Arial"/>
              </a:rPr>
              <a:t>Jack </a:t>
            </a:r>
            <a:r>
              <a:rPr sz="2800" spc="-160" dirty="0">
                <a:latin typeface="Arial"/>
                <a:cs typeface="Arial"/>
              </a:rPr>
              <a:t>Shirazi, </a:t>
            </a:r>
            <a:r>
              <a:rPr sz="2800" spc="-210" dirty="0">
                <a:latin typeface="Arial"/>
                <a:cs typeface="Arial"/>
              </a:rPr>
              <a:t>“Java </a:t>
            </a:r>
            <a:r>
              <a:rPr sz="2800" spc="-135" dirty="0">
                <a:latin typeface="Arial"/>
                <a:cs typeface="Arial"/>
              </a:rPr>
              <a:t>Performance Tuning”, </a:t>
            </a:r>
            <a:r>
              <a:rPr sz="2800" spc="-315" dirty="0">
                <a:latin typeface="Arial"/>
                <a:cs typeface="Arial"/>
              </a:rPr>
              <a:t>Ed </a:t>
            </a:r>
            <a:r>
              <a:rPr sz="2800" spc="-114" dirty="0">
                <a:latin typeface="Arial"/>
                <a:cs typeface="Arial"/>
              </a:rPr>
              <a:t>Oreilly,  </a:t>
            </a:r>
            <a:r>
              <a:rPr sz="2800" spc="-135" dirty="0">
                <a:latin typeface="Arial"/>
                <a:cs typeface="Arial"/>
              </a:rPr>
              <a:t>2000, </a:t>
            </a:r>
            <a:r>
              <a:rPr sz="2800" spc="-305" dirty="0">
                <a:latin typeface="Arial"/>
                <a:cs typeface="Arial"/>
              </a:rPr>
              <a:t>ISBN</a:t>
            </a:r>
            <a:r>
              <a:rPr sz="2800" spc="-120" dirty="0">
                <a:latin typeface="Arial"/>
                <a:cs typeface="Arial"/>
              </a:rPr>
              <a:t> </a:t>
            </a:r>
            <a:r>
              <a:rPr sz="2800" spc="-125" dirty="0">
                <a:latin typeface="Arial"/>
                <a:cs typeface="Arial"/>
              </a:rPr>
              <a:t>0-596-00015-4</a:t>
            </a:r>
            <a:endParaRPr sz="2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5589" y="186893"/>
            <a:ext cx="5963920" cy="697230"/>
          </a:xfrm>
          <a:prstGeom prst="rect">
            <a:avLst/>
          </a:prstGeom>
        </p:spPr>
        <p:txBody>
          <a:bodyPr vert="horz" wrap="square" lIns="0" tIns="13335" rIns="0" bIns="0" rtlCol="0">
            <a:spAutoFit/>
          </a:bodyPr>
          <a:lstStyle/>
          <a:p>
            <a:pPr marL="12700">
              <a:lnSpc>
                <a:spcPct val="100000"/>
              </a:lnSpc>
              <a:spcBef>
                <a:spcPts val="105"/>
              </a:spcBef>
            </a:pPr>
            <a:r>
              <a:rPr spc="-275" dirty="0"/>
              <a:t>Choosing </a:t>
            </a:r>
            <a:r>
              <a:rPr spc="-45" dirty="0"/>
              <a:t>the </a:t>
            </a:r>
            <a:r>
              <a:rPr spc="-380" dirty="0"/>
              <a:t>JVM </a:t>
            </a:r>
            <a:r>
              <a:rPr spc="-204" dirty="0"/>
              <a:t>and</a:t>
            </a:r>
            <a:r>
              <a:rPr spc="-275" dirty="0"/>
              <a:t> </a:t>
            </a:r>
            <a:r>
              <a:rPr spc="-790" dirty="0"/>
              <a:t>JRE</a:t>
            </a:r>
          </a:p>
        </p:txBody>
      </p:sp>
      <p:sp>
        <p:nvSpPr>
          <p:cNvPr id="3" name="object 3"/>
          <p:cNvSpPr txBox="1"/>
          <p:nvPr/>
        </p:nvSpPr>
        <p:spPr>
          <a:xfrm>
            <a:off x="499363" y="1180845"/>
            <a:ext cx="8265795" cy="4972050"/>
          </a:xfrm>
          <a:prstGeom prst="rect">
            <a:avLst/>
          </a:prstGeom>
        </p:spPr>
        <p:txBody>
          <a:bodyPr vert="horz" wrap="square" lIns="0" tIns="13335" rIns="0" bIns="0" rtlCol="0">
            <a:spAutoFit/>
          </a:bodyPr>
          <a:lstStyle/>
          <a:p>
            <a:pPr marL="353695" indent="-340995">
              <a:lnSpc>
                <a:spcPct val="100000"/>
              </a:lnSpc>
              <a:spcBef>
                <a:spcPts val="105"/>
              </a:spcBef>
              <a:buClr>
                <a:srgbClr val="3C27DA"/>
              </a:buClr>
              <a:buSzPct val="60000"/>
              <a:buFont typeface="Wingdings"/>
              <a:buChar char=""/>
              <a:tabLst>
                <a:tab pos="353695" algn="l"/>
                <a:tab pos="354330" algn="l"/>
              </a:tabLst>
            </a:pPr>
            <a:r>
              <a:rPr sz="2000" spc="-170" dirty="0">
                <a:latin typeface="Arial"/>
                <a:cs typeface="Arial"/>
              </a:rPr>
              <a:t>Some</a:t>
            </a:r>
            <a:r>
              <a:rPr sz="2000" spc="-110" dirty="0">
                <a:latin typeface="Arial"/>
                <a:cs typeface="Arial"/>
              </a:rPr>
              <a:t> </a:t>
            </a:r>
            <a:r>
              <a:rPr sz="2000" spc="-35" dirty="0">
                <a:latin typeface="Arial"/>
                <a:cs typeface="Arial"/>
              </a:rPr>
              <a:t>criteria</a:t>
            </a:r>
            <a:endParaRPr sz="2000">
              <a:latin typeface="Arial"/>
              <a:cs typeface="Arial"/>
            </a:endParaRPr>
          </a:p>
          <a:p>
            <a:pPr marL="755015" marR="5080" lvl="1" indent="-285115">
              <a:lnSpc>
                <a:spcPct val="80000"/>
              </a:lnSpc>
              <a:spcBef>
                <a:spcPts val="439"/>
              </a:spcBef>
              <a:buClr>
                <a:srgbClr val="FF0000"/>
              </a:buClr>
              <a:buSzPct val="55555"/>
              <a:buFont typeface="Wingdings"/>
              <a:buChar char=""/>
              <a:tabLst>
                <a:tab pos="755015" algn="l"/>
                <a:tab pos="755650" algn="l"/>
              </a:tabLst>
            </a:pPr>
            <a:r>
              <a:rPr sz="1800" spc="-114" dirty="0">
                <a:latin typeface="Arial"/>
                <a:cs typeface="Arial"/>
              </a:rPr>
              <a:t>License, </a:t>
            </a:r>
            <a:r>
              <a:rPr sz="1800" spc="-30" dirty="0">
                <a:latin typeface="Arial"/>
                <a:cs typeface="Arial"/>
              </a:rPr>
              <a:t>redistribution, </a:t>
            </a:r>
            <a:r>
              <a:rPr sz="1800" spc="-65" dirty="0">
                <a:latin typeface="Arial"/>
                <a:cs typeface="Arial"/>
              </a:rPr>
              <a:t>supports, </a:t>
            </a:r>
            <a:r>
              <a:rPr sz="1800" spc="-75" dirty="0">
                <a:latin typeface="Arial"/>
                <a:cs typeface="Arial"/>
              </a:rPr>
              <a:t>performances, </a:t>
            </a:r>
            <a:r>
              <a:rPr sz="1800" spc="-60" dirty="0">
                <a:latin typeface="Arial"/>
                <a:cs typeface="Arial"/>
              </a:rPr>
              <a:t>contraintes </a:t>
            </a:r>
            <a:r>
              <a:rPr sz="1800" spc="-75" dirty="0">
                <a:latin typeface="Arial"/>
                <a:cs typeface="Arial"/>
              </a:rPr>
              <a:t>(embedded, </a:t>
            </a:r>
            <a:r>
              <a:rPr sz="1800" spc="-95" dirty="0">
                <a:latin typeface="Arial"/>
                <a:cs typeface="Arial"/>
              </a:rPr>
              <a:t>servers,  </a:t>
            </a:r>
            <a:r>
              <a:rPr sz="1800" spc="-40" dirty="0">
                <a:latin typeface="Arial"/>
                <a:cs typeface="Arial"/>
              </a:rPr>
              <a:t>réal-time, </a:t>
            </a:r>
            <a:r>
              <a:rPr sz="1800" spc="-225" dirty="0">
                <a:latin typeface="Arial"/>
                <a:cs typeface="Arial"/>
              </a:rPr>
              <a:t>…), </a:t>
            </a:r>
            <a:r>
              <a:rPr sz="1800" spc="-45" dirty="0">
                <a:latin typeface="Arial"/>
                <a:cs typeface="Arial"/>
              </a:rPr>
              <a:t>runtimes,</a:t>
            </a:r>
            <a:r>
              <a:rPr sz="1800" spc="-285" dirty="0">
                <a:latin typeface="Arial"/>
                <a:cs typeface="Arial"/>
              </a:rPr>
              <a:t> </a:t>
            </a:r>
            <a:r>
              <a:rPr sz="1800" spc="-560" dirty="0">
                <a:latin typeface="Arial"/>
                <a:cs typeface="Arial"/>
              </a:rPr>
              <a:t>…</a:t>
            </a:r>
            <a:endParaRPr sz="1800">
              <a:latin typeface="Arial"/>
              <a:cs typeface="Arial"/>
            </a:endParaRPr>
          </a:p>
          <a:p>
            <a:pPr marL="353695" indent="-340995">
              <a:lnSpc>
                <a:spcPts val="2395"/>
              </a:lnSpc>
              <a:buClr>
                <a:srgbClr val="3C27DA"/>
              </a:buClr>
              <a:buSzPct val="60000"/>
              <a:buFont typeface="Wingdings"/>
              <a:buChar char=""/>
              <a:tabLst>
                <a:tab pos="353695" algn="l"/>
                <a:tab pos="354330" algn="l"/>
              </a:tabLst>
            </a:pPr>
            <a:r>
              <a:rPr sz="2000" spc="-145" dirty="0">
                <a:latin typeface="Arial"/>
                <a:cs typeface="Arial"/>
              </a:rPr>
              <a:t>Examples</a:t>
            </a:r>
            <a:endParaRPr sz="2000">
              <a:latin typeface="Arial"/>
              <a:cs typeface="Arial"/>
            </a:endParaRPr>
          </a:p>
          <a:p>
            <a:pPr marL="755015" lvl="1" indent="-285115">
              <a:lnSpc>
                <a:spcPct val="100000"/>
              </a:lnSpc>
              <a:spcBef>
                <a:spcPts val="5"/>
              </a:spcBef>
              <a:buClr>
                <a:srgbClr val="FF0000"/>
              </a:buClr>
              <a:buSzPct val="55555"/>
              <a:buFont typeface="Wingdings"/>
              <a:buChar char=""/>
              <a:tabLst>
                <a:tab pos="755015" algn="l"/>
                <a:tab pos="755650" algn="l"/>
              </a:tabLst>
            </a:pPr>
            <a:r>
              <a:rPr sz="1800" spc="-165" dirty="0">
                <a:latin typeface="Arial"/>
                <a:cs typeface="Arial"/>
              </a:rPr>
              <a:t>Sun </a:t>
            </a:r>
            <a:r>
              <a:rPr sz="1800" spc="-80" dirty="0">
                <a:latin typeface="Arial"/>
                <a:cs typeface="Arial"/>
              </a:rPr>
              <a:t>HotSpot </a:t>
            </a:r>
            <a:r>
              <a:rPr sz="1800" spc="-160" dirty="0">
                <a:latin typeface="Arial"/>
                <a:cs typeface="Arial"/>
              </a:rPr>
              <a:t>JVM </a:t>
            </a:r>
            <a:r>
              <a:rPr sz="1800" spc="-155" dirty="0">
                <a:latin typeface="Arial"/>
                <a:cs typeface="Arial"/>
              </a:rPr>
              <a:t>+</a:t>
            </a:r>
            <a:r>
              <a:rPr sz="1800" spc="60" dirty="0">
                <a:latin typeface="Arial"/>
                <a:cs typeface="Arial"/>
              </a:rPr>
              <a:t> </a:t>
            </a:r>
            <a:r>
              <a:rPr sz="1800" spc="-325" dirty="0">
                <a:latin typeface="Arial"/>
                <a:cs typeface="Arial"/>
              </a:rPr>
              <a:t>JRE</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55" dirty="0">
                <a:latin typeface="Arial"/>
                <a:cs typeface="Arial"/>
              </a:rPr>
              <a:t>MicroSoft </a:t>
            </a:r>
            <a:r>
              <a:rPr sz="1800" spc="-160" dirty="0">
                <a:latin typeface="Arial"/>
                <a:cs typeface="Arial"/>
              </a:rPr>
              <a:t>JVM</a:t>
            </a:r>
            <a:r>
              <a:rPr sz="1800" spc="-120" dirty="0">
                <a:latin typeface="Arial"/>
                <a:cs typeface="Arial"/>
              </a:rPr>
              <a:t> </a:t>
            </a:r>
            <a:r>
              <a:rPr sz="1800" spc="-70" dirty="0">
                <a:latin typeface="Arial"/>
                <a:cs typeface="Arial"/>
              </a:rPr>
              <a:t>(deprecated)</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75" dirty="0">
                <a:latin typeface="Arial"/>
                <a:cs typeface="Arial"/>
              </a:rPr>
              <a:t>IBM</a:t>
            </a:r>
            <a:r>
              <a:rPr sz="1800" spc="-114" dirty="0">
                <a:latin typeface="Arial"/>
                <a:cs typeface="Arial"/>
              </a:rPr>
              <a:t> </a:t>
            </a:r>
            <a:r>
              <a:rPr sz="1800" spc="-210" dirty="0">
                <a:latin typeface="Arial"/>
                <a:cs typeface="Arial"/>
              </a:rPr>
              <a:t>J9</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245" dirty="0">
                <a:latin typeface="Arial"/>
                <a:cs typeface="Arial"/>
              </a:rPr>
              <a:t>BEA</a:t>
            </a:r>
            <a:r>
              <a:rPr sz="1800" spc="-110" dirty="0">
                <a:latin typeface="Arial"/>
                <a:cs typeface="Arial"/>
              </a:rPr>
              <a:t> </a:t>
            </a:r>
            <a:r>
              <a:rPr sz="1800" spc="-125" dirty="0">
                <a:latin typeface="Arial"/>
                <a:cs typeface="Arial"/>
              </a:rPr>
              <a:t>JRockit</a:t>
            </a:r>
            <a:endParaRPr sz="1800">
              <a:latin typeface="Arial"/>
              <a:cs typeface="Arial"/>
            </a:endParaRPr>
          </a:p>
          <a:p>
            <a:pPr marL="755015" lvl="1" indent="-285115">
              <a:lnSpc>
                <a:spcPct val="100000"/>
              </a:lnSpc>
              <a:spcBef>
                <a:spcPts val="5"/>
              </a:spcBef>
              <a:buClr>
                <a:srgbClr val="FF0000"/>
              </a:buClr>
              <a:buSzPct val="55555"/>
              <a:buFont typeface="Wingdings"/>
              <a:buChar char=""/>
              <a:tabLst>
                <a:tab pos="755015" algn="l"/>
                <a:tab pos="755650" algn="l"/>
              </a:tabLst>
            </a:pPr>
            <a:r>
              <a:rPr sz="1800" spc="-229" dirty="0">
                <a:latin typeface="Arial"/>
                <a:cs typeface="Arial"/>
              </a:rPr>
              <a:t>HP</a:t>
            </a:r>
            <a:r>
              <a:rPr sz="1800" spc="-95" dirty="0">
                <a:latin typeface="Arial"/>
                <a:cs typeface="Arial"/>
              </a:rPr>
              <a:t> </a:t>
            </a:r>
            <a:r>
              <a:rPr sz="1800" spc="-135" dirty="0">
                <a:latin typeface="Arial"/>
                <a:cs typeface="Arial"/>
              </a:rPr>
              <a:t>Chai</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70" dirty="0">
                <a:latin typeface="Arial"/>
                <a:cs typeface="Arial"/>
              </a:rPr>
              <a:t>Macromedia</a:t>
            </a:r>
            <a:r>
              <a:rPr sz="1800" spc="-90" dirty="0">
                <a:latin typeface="Arial"/>
                <a:cs typeface="Arial"/>
              </a:rPr>
              <a:t> </a:t>
            </a:r>
            <a:r>
              <a:rPr sz="1800" spc="-190" dirty="0">
                <a:latin typeface="Arial"/>
                <a:cs typeface="Arial"/>
              </a:rPr>
              <a:t>JRun</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95" dirty="0">
                <a:latin typeface="Arial"/>
                <a:cs typeface="Arial"/>
              </a:rPr>
              <a:t>Blackdown</a:t>
            </a:r>
            <a:r>
              <a:rPr sz="1800" spc="-90" dirty="0">
                <a:latin typeface="Arial"/>
                <a:cs typeface="Arial"/>
              </a:rPr>
              <a:t> </a:t>
            </a:r>
            <a:r>
              <a:rPr sz="1800" spc="-160" dirty="0">
                <a:latin typeface="Arial"/>
                <a:cs typeface="Arial"/>
              </a:rPr>
              <a:t>JVM</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05" dirty="0">
                <a:latin typeface="Arial"/>
                <a:cs typeface="Arial"/>
              </a:rPr>
              <a:t>Kaffe </a:t>
            </a:r>
            <a:r>
              <a:rPr sz="1800" spc="-155" dirty="0">
                <a:latin typeface="Arial"/>
                <a:cs typeface="Arial"/>
              </a:rPr>
              <a:t>+ </a:t>
            </a:r>
            <a:r>
              <a:rPr sz="1800" spc="-185" dirty="0">
                <a:latin typeface="Arial"/>
                <a:cs typeface="Arial"/>
              </a:rPr>
              <a:t>GNU</a:t>
            </a:r>
            <a:r>
              <a:rPr sz="1800" spc="-20" dirty="0">
                <a:latin typeface="Arial"/>
                <a:cs typeface="Arial"/>
              </a:rPr>
              <a:t> </a:t>
            </a:r>
            <a:r>
              <a:rPr sz="1800" spc="-114" dirty="0">
                <a:latin typeface="Arial"/>
                <a:cs typeface="Arial"/>
              </a:rPr>
              <a:t>Classpath</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225" dirty="0">
                <a:latin typeface="Arial"/>
                <a:cs typeface="Arial"/>
              </a:rPr>
              <a:t>CReME</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70" dirty="0">
                <a:latin typeface="Arial"/>
                <a:cs typeface="Arial"/>
              </a:rPr>
              <a:t>Cacao</a:t>
            </a:r>
            <a:r>
              <a:rPr sz="1800" spc="-90" dirty="0">
                <a:latin typeface="Arial"/>
                <a:cs typeface="Arial"/>
              </a:rPr>
              <a:t> </a:t>
            </a:r>
            <a:r>
              <a:rPr sz="1800" spc="-25" dirty="0">
                <a:latin typeface="Arial"/>
                <a:cs typeface="Arial"/>
                <a:hlinkClick r:id="rId2"/>
              </a:rPr>
              <a:t>http://www.cacaojvm.org/</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14" dirty="0">
                <a:latin typeface="Arial"/>
                <a:cs typeface="Arial"/>
              </a:rPr>
              <a:t>Apache</a:t>
            </a:r>
            <a:r>
              <a:rPr sz="1800" spc="-85" dirty="0">
                <a:latin typeface="Arial"/>
                <a:cs typeface="Arial"/>
              </a:rPr>
              <a:t> Harmony</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40" dirty="0">
                <a:latin typeface="Arial"/>
                <a:cs typeface="Arial"/>
              </a:rPr>
              <a:t>JamVM</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70" dirty="0">
                <a:latin typeface="Arial"/>
                <a:cs typeface="Arial"/>
              </a:rPr>
              <a:t>JRate</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560" dirty="0">
                <a:latin typeface="Arial"/>
                <a:cs typeface="Arial"/>
              </a:rPr>
              <a:t>…</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3617" y="186893"/>
            <a:ext cx="928369" cy="697230"/>
          </a:xfrm>
          <a:prstGeom prst="rect">
            <a:avLst/>
          </a:prstGeom>
        </p:spPr>
        <p:txBody>
          <a:bodyPr vert="horz" wrap="square" lIns="0" tIns="13335" rIns="0" bIns="0" rtlCol="0">
            <a:spAutoFit/>
          </a:bodyPr>
          <a:lstStyle/>
          <a:p>
            <a:pPr marL="12700">
              <a:lnSpc>
                <a:spcPct val="100000"/>
              </a:lnSpc>
              <a:spcBef>
                <a:spcPts val="105"/>
              </a:spcBef>
            </a:pPr>
            <a:r>
              <a:rPr spc="-940" dirty="0"/>
              <a:t>T</a:t>
            </a:r>
            <a:r>
              <a:rPr spc="-385" dirty="0"/>
              <a:t>e</a:t>
            </a:r>
            <a:r>
              <a:rPr spc="-390" dirty="0"/>
              <a:t>s</a:t>
            </a:r>
            <a:r>
              <a:rPr spc="250" dirty="0"/>
              <a:t>t</a:t>
            </a:r>
          </a:p>
        </p:txBody>
      </p:sp>
      <p:sp>
        <p:nvSpPr>
          <p:cNvPr id="3" name="object 3"/>
          <p:cNvSpPr txBox="1"/>
          <p:nvPr/>
        </p:nvSpPr>
        <p:spPr>
          <a:xfrm>
            <a:off x="499363" y="1125973"/>
            <a:ext cx="8295640" cy="5443855"/>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245" dirty="0">
                <a:latin typeface="Arial"/>
                <a:cs typeface="Arial"/>
              </a:rPr>
              <a:t>Tools </a:t>
            </a:r>
            <a:r>
              <a:rPr sz="3200" spc="25" dirty="0">
                <a:latin typeface="Arial"/>
                <a:cs typeface="Arial"/>
              </a:rPr>
              <a:t>to </a:t>
            </a:r>
            <a:r>
              <a:rPr sz="3200" spc="-200" dirty="0">
                <a:latin typeface="Arial"/>
                <a:cs typeface="Arial"/>
              </a:rPr>
              <a:t>manage</a:t>
            </a:r>
            <a:r>
              <a:rPr sz="3200" spc="-280" dirty="0">
                <a:latin typeface="Arial"/>
                <a:cs typeface="Arial"/>
              </a:rPr>
              <a:t> </a:t>
            </a:r>
            <a:r>
              <a:rPr sz="3200" spc="-120" dirty="0">
                <a:latin typeface="Arial"/>
                <a:cs typeface="Arial"/>
              </a:rPr>
              <a:t>tests</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25" dirty="0">
                <a:latin typeface="Arial"/>
                <a:cs typeface="Arial"/>
              </a:rPr>
              <a:t>« </a:t>
            </a:r>
            <a:r>
              <a:rPr sz="2800" spc="-240" dirty="0">
                <a:latin typeface="Arial"/>
                <a:cs typeface="Arial"/>
              </a:rPr>
              <a:t>Test </a:t>
            </a:r>
            <a:r>
              <a:rPr sz="2800" spc="-125" dirty="0">
                <a:latin typeface="Arial"/>
                <a:cs typeface="Arial"/>
              </a:rPr>
              <a:t>» every </a:t>
            </a:r>
            <a:r>
              <a:rPr sz="2800" spc="-135" dirty="0">
                <a:latin typeface="Arial"/>
                <a:cs typeface="Arial"/>
              </a:rPr>
              <a:t>possible</a:t>
            </a:r>
            <a:r>
              <a:rPr sz="2800" spc="-70" dirty="0">
                <a:latin typeface="Arial"/>
                <a:cs typeface="Arial"/>
              </a:rPr>
              <a:t> </a:t>
            </a:r>
            <a:r>
              <a:rPr sz="2800" spc="-235" dirty="0">
                <a:latin typeface="Arial"/>
                <a:cs typeface="Arial"/>
              </a:rPr>
              <a:t>case</a:t>
            </a:r>
            <a:endParaRPr sz="2800">
              <a:latin typeface="Arial"/>
              <a:cs typeface="Arial"/>
            </a:endParaRPr>
          </a:p>
          <a:p>
            <a:pPr marL="353695" indent="-340995">
              <a:lnSpc>
                <a:spcPct val="100000"/>
              </a:lnSpc>
              <a:spcBef>
                <a:spcPts val="755"/>
              </a:spcBef>
              <a:buClr>
                <a:srgbClr val="3C27DA"/>
              </a:buClr>
              <a:buSzPct val="59375"/>
              <a:buFont typeface="Wingdings"/>
              <a:buChar char=""/>
              <a:tabLst>
                <a:tab pos="353695" algn="l"/>
                <a:tab pos="354330" algn="l"/>
              </a:tabLst>
            </a:pPr>
            <a:r>
              <a:rPr sz="3200" spc="-40" dirty="0">
                <a:latin typeface="Arial"/>
                <a:cs typeface="Arial"/>
              </a:rPr>
              <a:t>Unit</a:t>
            </a:r>
            <a:r>
              <a:rPr sz="3200" spc="-160" dirty="0">
                <a:latin typeface="Arial"/>
                <a:cs typeface="Arial"/>
              </a:rPr>
              <a:t> </a:t>
            </a:r>
            <a:r>
              <a:rPr sz="3200" spc="-270" dirty="0">
                <a:latin typeface="Arial"/>
                <a:cs typeface="Arial"/>
              </a:rPr>
              <a:t>Test</a:t>
            </a:r>
            <a:endParaRPr sz="3200">
              <a:latin typeface="Arial"/>
              <a:cs typeface="Arial"/>
            </a:endParaRPr>
          </a:p>
          <a:p>
            <a:pPr marL="755015" lvl="1" indent="-285115">
              <a:lnSpc>
                <a:spcPct val="100000"/>
              </a:lnSpc>
              <a:spcBef>
                <a:spcPts val="685"/>
              </a:spcBef>
              <a:buClr>
                <a:srgbClr val="FF0000"/>
              </a:buClr>
              <a:buSzPct val="53571"/>
              <a:buFont typeface="Wingdings"/>
              <a:buChar char=""/>
              <a:tabLst>
                <a:tab pos="755015" algn="l"/>
                <a:tab pos="755650" algn="l"/>
              </a:tabLst>
            </a:pPr>
            <a:r>
              <a:rPr sz="2800" spc="-275" dirty="0">
                <a:latin typeface="Arial"/>
                <a:cs typeface="Arial"/>
              </a:rPr>
              <a:t>JUNIT </a:t>
            </a:r>
            <a:r>
              <a:rPr sz="2800" spc="-15" dirty="0">
                <a:latin typeface="Arial"/>
                <a:cs typeface="Arial"/>
              </a:rPr>
              <a:t>(http://www.junit.org) </a:t>
            </a:r>
            <a:r>
              <a:rPr sz="2800" spc="-35" dirty="0">
                <a:latin typeface="Arial"/>
                <a:cs typeface="Arial"/>
              </a:rPr>
              <a:t>the </a:t>
            </a:r>
            <a:r>
              <a:rPr sz="2800" spc="-95" dirty="0">
                <a:latin typeface="Arial"/>
                <a:cs typeface="Arial"/>
              </a:rPr>
              <a:t>most</a:t>
            </a:r>
            <a:r>
              <a:rPr sz="2800" spc="-155" dirty="0">
                <a:latin typeface="Arial"/>
                <a:cs typeface="Arial"/>
              </a:rPr>
              <a:t> </a:t>
            </a:r>
            <a:r>
              <a:rPr sz="2800" spc="-135" dirty="0">
                <a:latin typeface="Arial"/>
                <a:cs typeface="Arial"/>
              </a:rPr>
              <a:t>famous</a:t>
            </a:r>
            <a:endParaRPr sz="2800">
              <a:latin typeface="Arial"/>
              <a:cs typeface="Arial"/>
            </a:endParaRPr>
          </a:p>
          <a:p>
            <a:pPr marL="755015" lvl="1" indent="-285115">
              <a:lnSpc>
                <a:spcPct val="100000"/>
              </a:lnSpc>
              <a:spcBef>
                <a:spcPts val="675"/>
              </a:spcBef>
              <a:buClr>
                <a:srgbClr val="FF0000"/>
              </a:buClr>
              <a:buSzPct val="53571"/>
              <a:buFont typeface="Wingdings"/>
              <a:buChar char=""/>
              <a:tabLst>
                <a:tab pos="755015" algn="l"/>
                <a:tab pos="755650" algn="l"/>
              </a:tabLst>
            </a:pPr>
            <a:r>
              <a:rPr sz="2800" spc="-204" dirty="0">
                <a:latin typeface="Arial"/>
                <a:cs typeface="Arial"/>
              </a:rPr>
              <a:t>Cactus </a:t>
            </a:r>
            <a:r>
              <a:rPr sz="2800" spc="-30" dirty="0">
                <a:latin typeface="Arial"/>
                <a:cs typeface="Arial"/>
              </a:rPr>
              <a:t>(for</a:t>
            </a:r>
            <a:r>
              <a:rPr sz="2800" spc="-90" dirty="0">
                <a:latin typeface="Arial"/>
                <a:cs typeface="Arial"/>
              </a:rPr>
              <a:t> </a:t>
            </a:r>
            <a:r>
              <a:rPr sz="2800" spc="-140" dirty="0">
                <a:latin typeface="Arial"/>
                <a:cs typeface="Arial"/>
              </a:rPr>
              <a:t>Servlets)</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190" dirty="0">
                <a:latin typeface="Arial"/>
                <a:cs typeface="Arial"/>
              </a:rPr>
              <a:t>Jcover</a:t>
            </a:r>
            <a:r>
              <a:rPr sz="2800" spc="-150" dirty="0">
                <a:latin typeface="Arial"/>
                <a:cs typeface="Arial"/>
              </a:rPr>
              <a:t> </a:t>
            </a:r>
            <a:r>
              <a:rPr sz="2800" spc="-155" dirty="0">
                <a:latin typeface="Arial"/>
                <a:cs typeface="Arial"/>
              </a:rPr>
              <a:t>(CodeWork)</a:t>
            </a:r>
            <a:endParaRPr sz="2800">
              <a:latin typeface="Arial"/>
              <a:cs typeface="Arial"/>
            </a:endParaRPr>
          </a:p>
          <a:p>
            <a:pPr marL="353695" indent="-340995">
              <a:lnSpc>
                <a:spcPct val="100000"/>
              </a:lnSpc>
              <a:spcBef>
                <a:spcPts val="755"/>
              </a:spcBef>
              <a:buClr>
                <a:srgbClr val="3C27DA"/>
              </a:buClr>
              <a:buSzPct val="59375"/>
              <a:buFont typeface="Wingdings"/>
              <a:buChar char=""/>
              <a:tabLst>
                <a:tab pos="353695" algn="l"/>
                <a:tab pos="354330" algn="l"/>
              </a:tabLst>
            </a:pPr>
            <a:r>
              <a:rPr sz="3200" spc="-229" dirty="0">
                <a:latin typeface="Arial"/>
                <a:cs typeface="Arial"/>
              </a:rPr>
              <a:t>Coverage</a:t>
            </a:r>
            <a:r>
              <a:rPr sz="3200" spc="-185" dirty="0">
                <a:latin typeface="Arial"/>
                <a:cs typeface="Arial"/>
              </a:rPr>
              <a:t> </a:t>
            </a:r>
            <a:r>
              <a:rPr sz="3200" spc="-65" dirty="0">
                <a:latin typeface="Arial"/>
                <a:cs typeface="Arial"/>
              </a:rPr>
              <a:t>test</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310" dirty="0">
                <a:latin typeface="Arial"/>
                <a:cs typeface="Arial"/>
              </a:rPr>
              <a:t>See </a:t>
            </a:r>
            <a:r>
              <a:rPr sz="2800" spc="-100" dirty="0">
                <a:latin typeface="Arial"/>
                <a:cs typeface="Arial"/>
              </a:rPr>
              <a:t>methods </a:t>
            </a:r>
            <a:r>
              <a:rPr sz="2800" spc="-25" dirty="0">
                <a:latin typeface="Arial"/>
                <a:cs typeface="Arial"/>
              </a:rPr>
              <a:t>or </a:t>
            </a:r>
            <a:r>
              <a:rPr sz="2800" spc="-150" dirty="0">
                <a:latin typeface="Arial"/>
                <a:cs typeface="Arial"/>
              </a:rPr>
              <a:t>code </a:t>
            </a:r>
            <a:r>
              <a:rPr sz="2800" spc="-155" dirty="0">
                <a:latin typeface="Arial"/>
                <a:cs typeface="Arial"/>
              </a:rPr>
              <a:t>branches </a:t>
            </a:r>
            <a:r>
              <a:rPr sz="2800" spc="-10" dirty="0">
                <a:latin typeface="Arial"/>
                <a:cs typeface="Arial"/>
              </a:rPr>
              <a:t>not </a:t>
            </a:r>
            <a:r>
              <a:rPr sz="2800" spc="-135" dirty="0">
                <a:latin typeface="Arial"/>
                <a:cs typeface="Arial"/>
              </a:rPr>
              <a:t>covered </a:t>
            </a:r>
            <a:r>
              <a:rPr sz="2800" spc="-125" dirty="0">
                <a:latin typeface="Arial"/>
                <a:cs typeface="Arial"/>
              </a:rPr>
              <a:t>by</a:t>
            </a:r>
            <a:r>
              <a:rPr sz="2800" spc="-175" dirty="0">
                <a:latin typeface="Arial"/>
                <a:cs typeface="Arial"/>
              </a:rPr>
              <a:t> </a:t>
            </a:r>
            <a:r>
              <a:rPr sz="2800" spc="-105" dirty="0">
                <a:latin typeface="Arial"/>
                <a:cs typeface="Arial"/>
              </a:rPr>
              <a:t>tests.</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40" dirty="0">
                <a:latin typeface="Arial"/>
                <a:cs typeface="Arial"/>
              </a:rPr>
              <a:t>Quilt</a:t>
            </a:r>
            <a:r>
              <a:rPr sz="2800" spc="-135" dirty="0">
                <a:latin typeface="Arial"/>
                <a:cs typeface="Arial"/>
              </a:rPr>
              <a:t> </a:t>
            </a:r>
            <a:r>
              <a:rPr sz="2800" spc="-40" dirty="0">
                <a:latin typeface="Arial"/>
                <a:cs typeface="Arial"/>
              </a:rPr>
              <a:t>(http://quilt.sourceforge.net)</a:t>
            </a:r>
            <a:endParaRPr sz="2800">
              <a:latin typeface="Arial"/>
              <a:cs typeface="Arial"/>
            </a:endParaRPr>
          </a:p>
          <a:p>
            <a:pPr marL="353695" indent="-340995">
              <a:lnSpc>
                <a:spcPct val="100000"/>
              </a:lnSpc>
              <a:spcBef>
                <a:spcPts val="755"/>
              </a:spcBef>
              <a:buClr>
                <a:srgbClr val="3C27DA"/>
              </a:buClr>
              <a:buSzPct val="59375"/>
              <a:buFont typeface="Wingdings"/>
              <a:buChar char=""/>
              <a:tabLst>
                <a:tab pos="353695" algn="l"/>
                <a:tab pos="354330" algn="l"/>
              </a:tabLst>
            </a:pPr>
            <a:r>
              <a:rPr sz="3200" spc="-140" dirty="0">
                <a:latin typeface="Arial"/>
                <a:cs typeface="Arial"/>
              </a:rPr>
              <a:t>Continuous</a:t>
            </a:r>
            <a:r>
              <a:rPr sz="3200" spc="-145" dirty="0">
                <a:latin typeface="Arial"/>
                <a:cs typeface="Arial"/>
              </a:rPr>
              <a:t> </a:t>
            </a:r>
            <a:r>
              <a:rPr sz="3200" spc="-65" dirty="0">
                <a:latin typeface="Arial"/>
                <a:cs typeface="Arial"/>
              </a:rPr>
              <a:t>integration</a:t>
            </a:r>
            <a:endParaRPr sz="32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0160" y="0"/>
            <a:ext cx="5954395" cy="1244600"/>
          </a:xfrm>
          <a:prstGeom prst="rect">
            <a:avLst/>
          </a:prstGeom>
        </p:spPr>
        <p:txBody>
          <a:bodyPr vert="horz" wrap="square" lIns="0" tIns="12065" rIns="0" bIns="0" rtlCol="0">
            <a:spAutoFit/>
          </a:bodyPr>
          <a:lstStyle/>
          <a:p>
            <a:pPr marL="2540" algn="ctr">
              <a:lnSpc>
                <a:spcPct val="100000"/>
              </a:lnSpc>
              <a:spcBef>
                <a:spcPts val="95"/>
              </a:spcBef>
            </a:pPr>
            <a:r>
              <a:rPr sz="4000" spc="-50" dirty="0"/>
              <a:t>Unit</a:t>
            </a:r>
            <a:r>
              <a:rPr sz="4000" spc="-225" dirty="0"/>
              <a:t> </a:t>
            </a:r>
            <a:r>
              <a:rPr sz="4000" spc="-340" dirty="0"/>
              <a:t>Test</a:t>
            </a:r>
            <a:endParaRPr sz="4000"/>
          </a:p>
          <a:p>
            <a:pPr algn="ctr">
              <a:lnSpc>
                <a:spcPct val="100000"/>
              </a:lnSpc>
            </a:pPr>
            <a:r>
              <a:rPr sz="4000" spc="-185" dirty="0"/>
              <a:t>JUnit </a:t>
            </a:r>
            <a:r>
              <a:rPr sz="4000" spc="-200" dirty="0"/>
              <a:t>3 </a:t>
            </a:r>
            <a:r>
              <a:rPr sz="4000" spc="-190" dirty="0"/>
              <a:t>and </a:t>
            </a:r>
            <a:r>
              <a:rPr sz="4000" spc="-200" dirty="0"/>
              <a:t>4</a:t>
            </a:r>
            <a:r>
              <a:rPr sz="4000" spc="-350" dirty="0"/>
              <a:t> </a:t>
            </a:r>
            <a:r>
              <a:rPr sz="2900" dirty="0">
                <a:hlinkClick r:id="rId2"/>
              </a:rPr>
              <a:t>http://www.junit.org</a:t>
            </a:r>
            <a:endParaRPr sz="2900"/>
          </a:p>
        </p:txBody>
      </p:sp>
      <p:sp>
        <p:nvSpPr>
          <p:cNvPr id="3" name="object 3"/>
          <p:cNvSpPr txBox="1"/>
          <p:nvPr/>
        </p:nvSpPr>
        <p:spPr>
          <a:xfrm>
            <a:off x="499363" y="1155932"/>
            <a:ext cx="5156835" cy="1844039"/>
          </a:xfrm>
          <a:prstGeom prst="rect">
            <a:avLst/>
          </a:prstGeom>
        </p:spPr>
        <p:txBody>
          <a:bodyPr vert="horz" wrap="square" lIns="0" tIns="52705" rIns="0" bIns="0" rtlCol="0">
            <a:spAutoFit/>
          </a:bodyPr>
          <a:lstStyle/>
          <a:p>
            <a:pPr marL="353695" indent="-340995">
              <a:lnSpc>
                <a:spcPct val="100000"/>
              </a:lnSpc>
              <a:spcBef>
                <a:spcPts val="415"/>
              </a:spcBef>
              <a:buClr>
                <a:srgbClr val="3C27DA"/>
              </a:buClr>
              <a:buSzPct val="60416"/>
              <a:buFont typeface="Wingdings"/>
              <a:buChar char=""/>
              <a:tabLst>
                <a:tab pos="353695" algn="l"/>
                <a:tab pos="354330" algn="l"/>
              </a:tabLst>
            </a:pPr>
            <a:r>
              <a:rPr sz="2400" spc="-204" dirty="0">
                <a:latin typeface="Arial"/>
                <a:cs typeface="Arial"/>
              </a:rPr>
              <a:t>Test</a:t>
            </a:r>
            <a:r>
              <a:rPr sz="2400" spc="-130" dirty="0">
                <a:latin typeface="Arial"/>
                <a:cs typeface="Arial"/>
              </a:rPr>
              <a:t> </a:t>
            </a:r>
            <a:r>
              <a:rPr sz="2400" spc="-40" dirty="0">
                <a:latin typeface="Arial"/>
                <a:cs typeface="Arial"/>
              </a:rPr>
              <a:t>pattern</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150" dirty="0">
                <a:latin typeface="Arial"/>
                <a:cs typeface="Arial"/>
              </a:rPr>
              <a:t>Test, </a:t>
            </a:r>
            <a:r>
              <a:rPr sz="2000" spc="-125" dirty="0">
                <a:latin typeface="Arial"/>
                <a:cs typeface="Arial"/>
              </a:rPr>
              <a:t>TestSuite,</a:t>
            </a:r>
            <a:r>
              <a:rPr sz="2000" spc="-20" dirty="0">
                <a:latin typeface="Arial"/>
                <a:cs typeface="Arial"/>
              </a:rPr>
              <a:t> </a:t>
            </a:r>
            <a:r>
              <a:rPr sz="2000" spc="-195" dirty="0">
                <a:latin typeface="Arial"/>
                <a:cs typeface="Arial"/>
              </a:rPr>
              <a:t>TestCase</a:t>
            </a:r>
            <a:endParaRPr sz="2000">
              <a:latin typeface="Arial"/>
              <a:cs typeface="Arial"/>
            </a:endParaRPr>
          </a:p>
          <a:p>
            <a:pPr marL="755015" lvl="1" indent="-285115">
              <a:lnSpc>
                <a:spcPct val="100000"/>
              </a:lnSpc>
              <a:spcBef>
                <a:spcPts val="240"/>
              </a:spcBef>
              <a:buClr>
                <a:srgbClr val="FF0000"/>
              </a:buClr>
              <a:buSzPct val="55000"/>
              <a:buFont typeface="Wingdings"/>
              <a:buChar char=""/>
              <a:tabLst>
                <a:tab pos="755015" algn="l"/>
                <a:tab pos="755650" algn="l"/>
              </a:tabLst>
            </a:pPr>
            <a:r>
              <a:rPr sz="2000" spc="-95" dirty="0">
                <a:latin typeface="Arial"/>
                <a:cs typeface="Arial"/>
              </a:rPr>
              <a:t>Assertions </a:t>
            </a:r>
            <a:r>
              <a:rPr sz="2000" spc="-130" dirty="0">
                <a:latin typeface="Arial"/>
                <a:cs typeface="Arial"/>
              </a:rPr>
              <a:t>(assertXX) </a:t>
            </a:r>
            <a:r>
              <a:rPr sz="2000" spc="-5" dirty="0">
                <a:latin typeface="Arial"/>
                <a:cs typeface="Arial"/>
              </a:rPr>
              <a:t>that </a:t>
            </a:r>
            <a:r>
              <a:rPr sz="2000" spc="-65" dirty="0">
                <a:latin typeface="Arial"/>
                <a:cs typeface="Arial"/>
              </a:rPr>
              <a:t>must </a:t>
            </a:r>
            <a:r>
              <a:rPr sz="2000" spc="-90" dirty="0">
                <a:latin typeface="Arial"/>
                <a:cs typeface="Arial"/>
              </a:rPr>
              <a:t>be</a:t>
            </a:r>
            <a:r>
              <a:rPr sz="2000" spc="-204" dirty="0">
                <a:latin typeface="Arial"/>
                <a:cs typeface="Arial"/>
              </a:rPr>
              <a:t> </a:t>
            </a:r>
            <a:r>
              <a:rPr sz="2000" spc="-40" dirty="0">
                <a:latin typeface="Arial"/>
                <a:cs typeface="Arial"/>
              </a:rPr>
              <a:t>verified</a:t>
            </a:r>
            <a:endParaRPr sz="2000">
              <a:latin typeface="Arial"/>
              <a:cs typeface="Arial"/>
            </a:endParaRPr>
          </a:p>
          <a:p>
            <a:pPr marL="353695" indent="-340995">
              <a:lnSpc>
                <a:spcPct val="100000"/>
              </a:lnSpc>
              <a:spcBef>
                <a:spcPts val="260"/>
              </a:spcBef>
              <a:buClr>
                <a:srgbClr val="3C27DA"/>
              </a:buClr>
              <a:buSzPct val="60416"/>
              <a:buFont typeface="Wingdings"/>
              <a:buChar char=""/>
              <a:tabLst>
                <a:tab pos="353695" algn="l"/>
                <a:tab pos="354330" algn="l"/>
              </a:tabLst>
            </a:pPr>
            <a:r>
              <a:rPr sz="2400" spc="-160" dirty="0">
                <a:latin typeface="Arial"/>
                <a:cs typeface="Arial"/>
              </a:rPr>
              <a:t>TestRunner</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135" dirty="0">
                <a:latin typeface="Arial"/>
                <a:cs typeface="Arial"/>
              </a:rPr>
              <a:t>Chain </a:t>
            </a:r>
            <a:r>
              <a:rPr sz="2000" spc="-75" dirty="0">
                <a:latin typeface="Arial"/>
                <a:cs typeface="Arial"/>
              </a:rPr>
              <a:t>tests </a:t>
            </a:r>
            <a:r>
              <a:rPr sz="2000" spc="-95" dirty="0">
                <a:latin typeface="Arial"/>
                <a:cs typeface="Arial"/>
              </a:rPr>
              <a:t>and </a:t>
            </a:r>
            <a:r>
              <a:rPr sz="2000" spc="-5" dirty="0">
                <a:latin typeface="Arial"/>
                <a:cs typeface="Arial"/>
              </a:rPr>
              <a:t>output </a:t>
            </a:r>
            <a:r>
              <a:rPr sz="2000" spc="-155" dirty="0">
                <a:latin typeface="Arial"/>
                <a:cs typeface="Arial"/>
              </a:rPr>
              <a:t>a</a:t>
            </a:r>
            <a:r>
              <a:rPr sz="2000" spc="-245" dirty="0">
                <a:latin typeface="Arial"/>
                <a:cs typeface="Arial"/>
              </a:rPr>
              <a:t> </a:t>
            </a:r>
            <a:r>
              <a:rPr sz="2000" spc="-20" dirty="0">
                <a:latin typeface="Arial"/>
                <a:cs typeface="Arial"/>
              </a:rPr>
              <a:t>report.</a:t>
            </a:r>
            <a:endParaRPr sz="2000">
              <a:latin typeface="Arial"/>
              <a:cs typeface="Arial"/>
            </a:endParaRPr>
          </a:p>
        </p:txBody>
      </p:sp>
      <p:sp>
        <p:nvSpPr>
          <p:cNvPr id="4" name="object 4"/>
          <p:cNvSpPr txBox="1"/>
          <p:nvPr/>
        </p:nvSpPr>
        <p:spPr>
          <a:xfrm>
            <a:off x="499363" y="5983373"/>
            <a:ext cx="8091170" cy="704215"/>
          </a:xfrm>
          <a:prstGeom prst="rect">
            <a:avLst/>
          </a:prstGeom>
        </p:spPr>
        <p:txBody>
          <a:bodyPr vert="horz" wrap="square" lIns="0" tIns="53975" rIns="0" bIns="0" rtlCol="0">
            <a:spAutoFit/>
          </a:bodyPr>
          <a:lstStyle/>
          <a:p>
            <a:pPr marL="353695" indent="-340995">
              <a:lnSpc>
                <a:spcPct val="100000"/>
              </a:lnSpc>
              <a:spcBef>
                <a:spcPts val="425"/>
              </a:spcBef>
              <a:buClr>
                <a:srgbClr val="3C27DA"/>
              </a:buClr>
              <a:buSzPct val="60416"/>
              <a:buFont typeface="Wingdings"/>
              <a:buChar char=""/>
              <a:tabLst>
                <a:tab pos="353695" algn="l"/>
                <a:tab pos="354330" algn="l"/>
              </a:tabLst>
            </a:pPr>
            <a:r>
              <a:rPr sz="2400" spc="-265" dirty="0">
                <a:latin typeface="Arial"/>
                <a:cs typeface="Arial"/>
              </a:rPr>
              <a:t>See </a:t>
            </a:r>
            <a:r>
              <a:rPr sz="2400" spc="-110" dirty="0">
                <a:latin typeface="Arial"/>
                <a:cs typeface="Arial"/>
              </a:rPr>
              <a:t>JUnit</a:t>
            </a:r>
            <a:r>
              <a:rPr sz="2400" spc="-400" dirty="0">
                <a:latin typeface="Arial"/>
                <a:cs typeface="Arial"/>
              </a:rPr>
              <a:t> </a:t>
            </a:r>
            <a:r>
              <a:rPr sz="2400" spc="-120" dirty="0">
                <a:latin typeface="Arial"/>
                <a:cs typeface="Arial"/>
              </a:rPr>
              <a:t>course:</a:t>
            </a:r>
            <a:endParaRPr sz="2400">
              <a:latin typeface="Arial"/>
              <a:cs typeface="Arial"/>
            </a:endParaRPr>
          </a:p>
          <a:p>
            <a:pPr marL="755015" lvl="1" indent="-285115">
              <a:lnSpc>
                <a:spcPct val="100000"/>
              </a:lnSpc>
              <a:spcBef>
                <a:spcPts val="215"/>
              </a:spcBef>
              <a:buClr>
                <a:srgbClr val="FF0000"/>
              </a:buClr>
              <a:buSzPct val="53125"/>
              <a:buFont typeface="Wingdings"/>
              <a:buChar char=""/>
              <a:tabLst>
                <a:tab pos="755015" algn="l"/>
                <a:tab pos="755650" algn="l"/>
              </a:tabLst>
            </a:pPr>
            <a:r>
              <a:rPr sz="1600" b="1" spc="-5" dirty="0">
                <a:solidFill>
                  <a:srgbClr val="392CA1"/>
                </a:solidFill>
                <a:latin typeface="Courier New"/>
                <a:cs typeface="Courier New"/>
                <a:hlinkClick r:id="rId3"/>
              </a:rPr>
              <a:t>http://www-adele.imag.fr/users/Didier.Donsez/cours/junit.pdf</a:t>
            </a:r>
            <a:endParaRPr sz="1600">
              <a:latin typeface="Courier New"/>
              <a:cs typeface="Courier New"/>
            </a:endParaRPr>
          </a:p>
        </p:txBody>
      </p:sp>
      <p:sp>
        <p:nvSpPr>
          <p:cNvPr id="5" name="object 5"/>
          <p:cNvSpPr/>
          <p:nvPr/>
        </p:nvSpPr>
        <p:spPr>
          <a:xfrm>
            <a:off x="5092700" y="3141726"/>
            <a:ext cx="3502900" cy="267257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44537" y="3141726"/>
            <a:ext cx="3506068" cy="267573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4604" y="186893"/>
            <a:ext cx="4947920" cy="697230"/>
          </a:xfrm>
          <a:prstGeom prst="rect">
            <a:avLst/>
          </a:prstGeom>
        </p:spPr>
        <p:txBody>
          <a:bodyPr vert="horz" wrap="square" lIns="0" tIns="13335" rIns="0" bIns="0" rtlCol="0">
            <a:spAutoFit/>
          </a:bodyPr>
          <a:lstStyle/>
          <a:p>
            <a:pPr marL="12700">
              <a:lnSpc>
                <a:spcPct val="100000"/>
              </a:lnSpc>
              <a:spcBef>
                <a:spcPts val="105"/>
              </a:spcBef>
            </a:pPr>
            <a:r>
              <a:rPr spc="-190" dirty="0"/>
              <a:t>Continous</a:t>
            </a:r>
            <a:r>
              <a:rPr spc="-305" dirty="0"/>
              <a:t> </a:t>
            </a:r>
            <a:r>
              <a:rPr spc="-85" dirty="0"/>
              <a:t>integration</a:t>
            </a:r>
          </a:p>
        </p:txBody>
      </p:sp>
      <p:sp>
        <p:nvSpPr>
          <p:cNvPr id="3" name="object 3"/>
          <p:cNvSpPr txBox="1"/>
          <p:nvPr/>
        </p:nvSpPr>
        <p:spPr>
          <a:xfrm>
            <a:off x="499363" y="1173610"/>
            <a:ext cx="5710555" cy="1088390"/>
          </a:xfrm>
          <a:prstGeom prst="rect">
            <a:avLst/>
          </a:prstGeom>
        </p:spPr>
        <p:txBody>
          <a:bodyPr vert="horz" wrap="square" lIns="0" tIns="74930" rIns="0" bIns="0" rtlCol="0">
            <a:spAutoFit/>
          </a:bodyPr>
          <a:lstStyle/>
          <a:p>
            <a:pPr marL="353695" indent="-340995">
              <a:lnSpc>
                <a:spcPct val="100000"/>
              </a:lnSpc>
              <a:spcBef>
                <a:spcPts val="590"/>
              </a:spcBef>
              <a:buClr>
                <a:srgbClr val="3C27DA"/>
              </a:buClr>
              <a:buSzPct val="60000"/>
              <a:buFont typeface="Wingdings"/>
              <a:buChar char=""/>
              <a:tabLst>
                <a:tab pos="353695" algn="l"/>
                <a:tab pos="354330" algn="l"/>
              </a:tabLst>
            </a:pPr>
            <a:r>
              <a:rPr sz="2000" spc="-80" dirty="0">
                <a:latin typeface="Arial"/>
                <a:cs typeface="Arial"/>
              </a:rPr>
              <a:t>Principe</a:t>
            </a:r>
            <a:endParaRPr sz="2000">
              <a:latin typeface="Arial"/>
              <a:cs typeface="Arial"/>
            </a:endParaRPr>
          </a:p>
          <a:p>
            <a:pPr marL="755015" lvl="1" indent="-285115">
              <a:lnSpc>
                <a:spcPct val="100000"/>
              </a:lnSpc>
              <a:spcBef>
                <a:spcPts val="440"/>
              </a:spcBef>
              <a:buClr>
                <a:srgbClr val="FF0000"/>
              </a:buClr>
              <a:buSzPct val="55555"/>
              <a:buFont typeface="Wingdings"/>
              <a:buChar char=""/>
              <a:tabLst>
                <a:tab pos="755015" algn="l"/>
                <a:tab pos="755650" algn="l"/>
              </a:tabLst>
            </a:pPr>
            <a:r>
              <a:rPr sz="1800" spc="-114" dirty="0">
                <a:latin typeface="Arial"/>
                <a:cs typeface="Arial"/>
              </a:rPr>
              <a:t>Schedule </a:t>
            </a:r>
            <a:r>
              <a:rPr sz="1800" spc="-55" dirty="0">
                <a:latin typeface="Arial"/>
                <a:cs typeface="Arial"/>
              </a:rPr>
              <a:t>periodically </a:t>
            </a:r>
            <a:r>
              <a:rPr sz="1800" spc="-40" dirty="0">
                <a:latin typeface="Arial"/>
                <a:cs typeface="Arial"/>
              </a:rPr>
              <a:t>test </a:t>
            </a:r>
            <a:r>
              <a:rPr sz="1800" spc="-70" dirty="0">
                <a:latin typeface="Arial"/>
                <a:cs typeface="Arial"/>
              </a:rPr>
              <a:t>execution, </a:t>
            </a:r>
            <a:r>
              <a:rPr sz="1800" spc="-40" dirty="0">
                <a:latin typeface="Arial"/>
                <a:cs typeface="Arial"/>
              </a:rPr>
              <a:t>nightly </a:t>
            </a:r>
            <a:r>
              <a:rPr sz="1800" spc="-60" dirty="0">
                <a:latin typeface="Arial"/>
                <a:cs typeface="Arial"/>
              </a:rPr>
              <a:t>builds,</a:t>
            </a:r>
            <a:r>
              <a:rPr sz="1800" spc="-130" dirty="0">
                <a:latin typeface="Arial"/>
                <a:cs typeface="Arial"/>
              </a:rPr>
              <a:t> </a:t>
            </a:r>
            <a:r>
              <a:rPr sz="1800" spc="-560" dirty="0">
                <a:latin typeface="Arial"/>
                <a:cs typeface="Arial"/>
              </a:rPr>
              <a:t>…</a:t>
            </a:r>
            <a:endParaRPr sz="1800">
              <a:latin typeface="Arial"/>
              <a:cs typeface="Arial"/>
            </a:endParaRPr>
          </a:p>
          <a:p>
            <a:pPr marL="353695" indent="-340995">
              <a:lnSpc>
                <a:spcPct val="100000"/>
              </a:lnSpc>
              <a:spcBef>
                <a:spcPts val="475"/>
              </a:spcBef>
              <a:buClr>
                <a:srgbClr val="3C27DA"/>
              </a:buClr>
              <a:buSzPct val="60000"/>
              <a:buFont typeface="Wingdings"/>
              <a:buChar char=""/>
              <a:tabLst>
                <a:tab pos="353695" algn="l"/>
                <a:tab pos="354330" algn="l"/>
              </a:tabLst>
            </a:pPr>
            <a:r>
              <a:rPr sz="2000" spc="-135" dirty="0">
                <a:latin typeface="Arial"/>
                <a:cs typeface="Arial"/>
              </a:rPr>
              <a:t>Example </a:t>
            </a:r>
            <a:r>
              <a:rPr sz="2000" spc="-20" dirty="0">
                <a:latin typeface="Arial"/>
                <a:cs typeface="Arial"/>
              </a:rPr>
              <a:t>: </a:t>
            </a:r>
            <a:r>
              <a:rPr sz="2000" spc="-70" dirty="0">
                <a:latin typeface="Arial"/>
                <a:cs typeface="Arial"/>
              </a:rPr>
              <a:t>Continuum, </a:t>
            </a:r>
            <a:r>
              <a:rPr sz="2000" spc="-105" dirty="0">
                <a:latin typeface="Arial"/>
                <a:cs typeface="Arial"/>
              </a:rPr>
              <a:t>Bamboo, Hudson, </a:t>
            </a:r>
            <a:r>
              <a:rPr sz="2000" spc="-254" dirty="0">
                <a:latin typeface="Arial"/>
                <a:cs typeface="Arial"/>
              </a:rPr>
              <a:t>JENKINS</a:t>
            </a:r>
            <a:r>
              <a:rPr sz="2000" spc="-330" dirty="0">
                <a:latin typeface="Arial"/>
                <a:cs typeface="Arial"/>
              </a:rPr>
              <a:t> </a:t>
            </a:r>
            <a:r>
              <a:rPr sz="2000" spc="-620" dirty="0">
                <a:latin typeface="Arial"/>
                <a:cs typeface="Arial"/>
              </a:rPr>
              <a:t>…</a:t>
            </a:r>
            <a:endParaRPr sz="2000">
              <a:latin typeface="Arial"/>
              <a:cs typeface="Arial"/>
            </a:endParaRPr>
          </a:p>
        </p:txBody>
      </p:sp>
      <p:sp>
        <p:nvSpPr>
          <p:cNvPr id="4" name="object 4"/>
          <p:cNvSpPr/>
          <p:nvPr/>
        </p:nvSpPr>
        <p:spPr>
          <a:xfrm>
            <a:off x="0" y="2757551"/>
            <a:ext cx="4608449" cy="35026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2000" y="2708275"/>
            <a:ext cx="4571999" cy="354012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8557" y="461594"/>
            <a:ext cx="6330950" cy="697230"/>
          </a:xfrm>
          <a:prstGeom prst="rect">
            <a:avLst/>
          </a:prstGeom>
        </p:spPr>
        <p:txBody>
          <a:bodyPr vert="horz" wrap="square" lIns="0" tIns="13335" rIns="0" bIns="0" rtlCol="0">
            <a:spAutoFit/>
          </a:bodyPr>
          <a:lstStyle/>
          <a:p>
            <a:pPr marL="12700">
              <a:lnSpc>
                <a:spcPct val="100000"/>
              </a:lnSpc>
              <a:spcBef>
                <a:spcPts val="105"/>
              </a:spcBef>
            </a:pPr>
            <a:r>
              <a:rPr spc="-140" dirty="0"/>
              <a:t>Improving </a:t>
            </a:r>
            <a:r>
              <a:rPr spc="-325" dirty="0"/>
              <a:t>Your</a:t>
            </a:r>
            <a:r>
              <a:rPr spc="-345" dirty="0"/>
              <a:t> </a:t>
            </a:r>
            <a:r>
              <a:rPr spc="-105" dirty="0"/>
              <a:t>Productivity</a:t>
            </a:r>
          </a:p>
        </p:txBody>
      </p:sp>
      <p:sp>
        <p:nvSpPr>
          <p:cNvPr id="3" name="object 3"/>
          <p:cNvSpPr txBox="1"/>
          <p:nvPr/>
        </p:nvSpPr>
        <p:spPr>
          <a:xfrm>
            <a:off x="535940" y="1506537"/>
            <a:ext cx="7873365" cy="2153920"/>
          </a:xfrm>
          <a:prstGeom prst="rect">
            <a:avLst/>
          </a:prstGeom>
        </p:spPr>
        <p:txBody>
          <a:bodyPr vert="horz" wrap="square" lIns="0" tIns="114300" rIns="0" bIns="0" rtlCol="0">
            <a:spAutoFit/>
          </a:bodyPr>
          <a:lstStyle/>
          <a:p>
            <a:pPr marL="355600" indent="-342900">
              <a:lnSpc>
                <a:spcPct val="100000"/>
              </a:lnSpc>
              <a:spcBef>
                <a:spcPts val="900"/>
              </a:spcBef>
              <a:buChar char="•"/>
              <a:tabLst>
                <a:tab pos="354965" algn="l"/>
                <a:tab pos="355600" algn="l"/>
              </a:tabLst>
            </a:pPr>
            <a:r>
              <a:rPr sz="3200" spc="-140" dirty="0">
                <a:latin typeface="Arial"/>
                <a:cs typeface="Arial"/>
              </a:rPr>
              <a:t>Continuous </a:t>
            </a:r>
            <a:r>
              <a:rPr sz="3200" spc="-65" dirty="0">
                <a:latin typeface="Arial"/>
                <a:cs typeface="Arial"/>
              </a:rPr>
              <a:t>integration </a:t>
            </a:r>
            <a:r>
              <a:rPr sz="3200" spc="-204" dirty="0">
                <a:latin typeface="Arial"/>
                <a:cs typeface="Arial"/>
              </a:rPr>
              <a:t>can </a:t>
            </a:r>
            <a:r>
              <a:rPr sz="3200" spc="-95" dirty="0">
                <a:latin typeface="Arial"/>
                <a:cs typeface="Arial"/>
              </a:rPr>
              <a:t>help </a:t>
            </a:r>
            <a:r>
              <a:rPr sz="3200" spc="-130" dirty="0">
                <a:latin typeface="Arial"/>
                <a:cs typeface="Arial"/>
              </a:rPr>
              <a:t>you </a:t>
            </a:r>
            <a:r>
              <a:rPr sz="3200" spc="-195" dirty="0">
                <a:latin typeface="Arial"/>
                <a:cs typeface="Arial"/>
              </a:rPr>
              <a:t>go</a:t>
            </a:r>
            <a:r>
              <a:rPr sz="3200" spc="-340" dirty="0">
                <a:latin typeface="Arial"/>
                <a:cs typeface="Arial"/>
              </a:rPr>
              <a:t> </a:t>
            </a:r>
            <a:r>
              <a:rPr sz="3200" spc="-105" dirty="0">
                <a:latin typeface="Arial"/>
                <a:cs typeface="Arial"/>
              </a:rPr>
              <a:t>faster</a:t>
            </a:r>
            <a:endParaRPr sz="3200">
              <a:latin typeface="Arial"/>
              <a:cs typeface="Arial"/>
            </a:endParaRPr>
          </a:p>
          <a:p>
            <a:pPr marL="756285" lvl="1" indent="-286385">
              <a:lnSpc>
                <a:spcPct val="100000"/>
              </a:lnSpc>
              <a:spcBef>
                <a:spcPts val="690"/>
              </a:spcBef>
              <a:buChar char="–"/>
              <a:tabLst>
                <a:tab pos="756920" algn="l"/>
              </a:tabLst>
            </a:pPr>
            <a:r>
              <a:rPr sz="2800" spc="-100" dirty="0">
                <a:latin typeface="Arial"/>
                <a:cs typeface="Arial"/>
              </a:rPr>
              <a:t>Detect </a:t>
            </a:r>
            <a:r>
              <a:rPr sz="2800" spc="-55" dirty="0">
                <a:latin typeface="Arial"/>
                <a:cs typeface="Arial"/>
              </a:rPr>
              <a:t>build </a:t>
            </a:r>
            <a:r>
              <a:rPr sz="2800" spc="-160" dirty="0">
                <a:latin typeface="Arial"/>
                <a:cs typeface="Arial"/>
              </a:rPr>
              <a:t>breaks</a:t>
            </a:r>
            <a:r>
              <a:rPr sz="2800" spc="-250" dirty="0">
                <a:latin typeface="Arial"/>
                <a:cs typeface="Arial"/>
              </a:rPr>
              <a:t> </a:t>
            </a:r>
            <a:r>
              <a:rPr sz="2800" spc="-120" dirty="0">
                <a:latin typeface="Arial"/>
                <a:cs typeface="Arial"/>
              </a:rPr>
              <a:t>sooner</a:t>
            </a:r>
            <a:endParaRPr sz="2800">
              <a:latin typeface="Arial"/>
              <a:cs typeface="Arial"/>
            </a:endParaRPr>
          </a:p>
          <a:p>
            <a:pPr marL="756285" lvl="1" indent="-286385">
              <a:lnSpc>
                <a:spcPct val="100000"/>
              </a:lnSpc>
              <a:spcBef>
                <a:spcPts val="670"/>
              </a:spcBef>
              <a:buChar char="–"/>
              <a:tabLst>
                <a:tab pos="756920" algn="l"/>
              </a:tabLst>
            </a:pPr>
            <a:r>
              <a:rPr sz="2800" spc="-114" dirty="0">
                <a:latin typeface="Arial"/>
                <a:cs typeface="Arial"/>
              </a:rPr>
              <a:t>Report </a:t>
            </a:r>
            <a:r>
              <a:rPr sz="2800" spc="-75" dirty="0">
                <a:latin typeface="Arial"/>
                <a:cs typeface="Arial"/>
              </a:rPr>
              <a:t>failing </a:t>
            </a:r>
            <a:r>
              <a:rPr sz="2800" spc="-110" dirty="0">
                <a:latin typeface="Arial"/>
                <a:cs typeface="Arial"/>
              </a:rPr>
              <a:t>tests </a:t>
            </a:r>
            <a:r>
              <a:rPr sz="2800" spc="-90" dirty="0">
                <a:latin typeface="Arial"/>
                <a:cs typeface="Arial"/>
              </a:rPr>
              <a:t>more</a:t>
            </a:r>
            <a:r>
              <a:rPr sz="2800" spc="-254" dirty="0">
                <a:latin typeface="Arial"/>
                <a:cs typeface="Arial"/>
              </a:rPr>
              <a:t> </a:t>
            </a:r>
            <a:r>
              <a:rPr sz="2800" spc="-95" dirty="0">
                <a:latin typeface="Arial"/>
                <a:cs typeface="Arial"/>
              </a:rPr>
              <a:t>clearly</a:t>
            </a:r>
            <a:endParaRPr sz="2800">
              <a:latin typeface="Arial"/>
              <a:cs typeface="Arial"/>
            </a:endParaRPr>
          </a:p>
          <a:p>
            <a:pPr marL="756285" lvl="1" indent="-286385">
              <a:lnSpc>
                <a:spcPct val="100000"/>
              </a:lnSpc>
              <a:spcBef>
                <a:spcPts val="675"/>
              </a:spcBef>
              <a:buChar char="–"/>
              <a:tabLst>
                <a:tab pos="756920" algn="l"/>
              </a:tabLst>
            </a:pPr>
            <a:r>
              <a:rPr sz="2800" spc="-135" dirty="0">
                <a:latin typeface="Arial"/>
                <a:cs typeface="Arial"/>
              </a:rPr>
              <a:t>Make </a:t>
            </a:r>
            <a:r>
              <a:rPr sz="2800" spc="-155" dirty="0">
                <a:latin typeface="Arial"/>
                <a:cs typeface="Arial"/>
              </a:rPr>
              <a:t>progress </a:t>
            </a:r>
            <a:r>
              <a:rPr sz="2800" spc="-90" dirty="0">
                <a:latin typeface="Arial"/>
                <a:cs typeface="Arial"/>
              </a:rPr>
              <a:t>more</a:t>
            </a:r>
            <a:r>
              <a:rPr sz="2800" spc="-130" dirty="0">
                <a:latin typeface="Arial"/>
                <a:cs typeface="Arial"/>
              </a:rPr>
              <a:t> </a:t>
            </a:r>
            <a:r>
              <a:rPr sz="2800" spc="-100" dirty="0">
                <a:latin typeface="Arial"/>
                <a:cs typeface="Arial"/>
              </a:rPr>
              <a:t>visible</a:t>
            </a:r>
            <a:endParaRPr sz="2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661" y="461594"/>
            <a:ext cx="7805420"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15" dirty="0"/>
              <a:t>for </a:t>
            </a:r>
            <a:r>
              <a:rPr spc="-185" dirty="0"/>
              <a:t>Continuous</a:t>
            </a:r>
            <a:r>
              <a:rPr spc="-409" dirty="0"/>
              <a:t> </a:t>
            </a:r>
            <a:r>
              <a:rPr spc="-100" dirty="0"/>
              <a:t>Integration</a:t>
            </a:r>
          </a:p>
        </p:txBody>
      </p:sp>
      <p:sp>
        <p:nvSpPr>
          <p:cNvPr id="3" name="object 3"/>
          <p:cNvSpPr txBox="1"/>
          <p:nvPr/>
        </p:nvSpPr>
        <p:spPr>
          <a:xfrm>
            <a:off x="535940" y="1563370"/>
            <a:ext cx="7345045" cy="4453255"/>
          </a:xfrm>
          <a:prstGeom prst="rect">
            <a:avLst/>
          </a:prstGeom>
        </p:spPr>
        <p:txBody>
          <a:bodyPr vert="horz" wrap="square" lIns="0" tIns="64135" rIns="0" bIns="0" rtlCol="0">
            <a:spAutoFit/>
          </a:bodyPr>
          <a:lstStyle/>
          <a:p>
            <a:pPr marL="355600" marR="5080" indent="-342900">
              <a:lnSpc>
                <a:spcPts val="3240"/>
              </a:lnSpc>
              <a:spcBef>
                <a:spcPts val="505"/>
              </a:spcBef>
              <a:buChar char="•"/>
              <a:tabLst>
                <a:tab pos="354965" algn="l"/>
                <a:tab pos="355600" algn="l"/>
              </a:tabLst>
            </a:pPr>
            <a:r>
              <a:rPr sz="3000" spc="-195" dirty="0">
                <a:latin typeface="Arial"/>
                <a:cs typeface="Arial"/>
              </a:rPr>
              <a:t>Jenkins </a:t>
            </a:r>
            <a:r>
              <a:rPr sz="3000" spc="-175" dirty="0">
                <a:latin typeface="Arial"/>
                <a:cs typeface="Arial"/>
              </a:rPr>
              <a:t>– </a:t>
            </a:r>
            <a:r>
              <a:rPr sz="3000" spc="-120" dirty="0">
                <a:latin typeface="Arial"/>
                <a:cs typeface="Arial"/>
              </a:rPr>
              <a:t>open </a:t>
            </a:r>
            <a:r>
              <a:rPr sz="3000" spc="-155" dirty="0">
                <a:latin typeface="Arial"/>
                <a:cs typeface="Arial"/>
              </a:rPr>
              <a:t>source </a:t>
            </a:r>
            <a:r>
              <a:rPr sz="3000" spc="-100" dirty="0">
                <a:latin typeface="Arial"/>
                <a:cs typeface="Arial"/>
              </a:rPr>
              <a:t>continuous </a:t>
            </a:r>
            <a:r>
              <a:rPr sz="3000" spc="-65" dirty="0">
                <a:latin typeface="Arial"/>
                <a:cs typeface="Arial"/>
              </a:rPr>
              <a:t>integration  </a:t>
            </a:r>
            <a:r>
              <a:rPr sz="3000" spc="-125" dirty="0">
                <a:latin typeface="Arial"/>
                <a:cs typeface="Arial"/>
              </a:rPr>
              <a:t>server</a:t>
            </a:r>
            <a:endParaRPr sz="3000">
              <a:latin typeface="Arial"/>
              <a:cs typeface="Arial"/>
            </a:endParaRPr>
          </a:p>
          <a:p>
            <a:pPr marL="355600" indent="-342900">
              <a:lnSpc>
                <a:spcPct val="100000"/>
              </a:lnSpc>
              <a:spcBef>
                <a:spcPts val="315"/>
              </a:spcBef>
              <a:buChar char="•"/>
              <a:tabLst>
                <a:tab pos="354965" algn="l"/>
                <a:tab pos="355600" algn="l"/>
              </a:tabLst>
            </a:pPr>
            <a:r>
              <a:rPr sz="3000" spc="-195" dirty="0">
                <a:latin typeface="Arial"/>
                <a:cs typeface="Arial"/>
              </a:rPr>
              <a:t>Jenkins </a:t>
            </a:r>
            <a:r>
              <a:rPr sz="3000" spc="-25" dirty="0">
                <a:latin typeface="Arial"/>
                <a:cs typeface="Arial"/>
              </a:rPr>
              <a:t>(</a:t>
            </a:r>
            <a:r>
              <a:rPr sz="3000" u="heavy" spc="-25" dirty="0">
                <a:solidFill>
                  <a:srgbClr val="0000FF"/>
                </a:solidFill>
                <a:uFill>
                  <a:solidFill>
                    <a:srgbClr val="0000FF"/>
                  </a:solidFill>
                </a:uFill>
                <a:latin typeface="Arial"/>
                <a:cs typeface="Arial"/>
                <a:hlinkClick r:id="rId3"/>
              </a:rPr>
              <a:t>http://jenkins-ci.org/</a:t>
            </a:r>
            <a:r>
              <a:rPr sz="3000" spc="-25" dirty="0">
                <a:latin typeface="Arial"/>
                <a:cs typeface="Arial"/>
              </a:rPr>
              <a:t>)</a:t>
            </a:r>
            <a:r>
              <a:rPr sz="3000" spc="-155" dirty="0">
                <a:latin typeface="Arial"/>
                <a:cs typeface="Arial"/>
              </a:rPr>
              <a:t> is</a:t>
            </a:r>
            <a:endParaRPr sz="3000">
              <a:latin typeface="Arial"/>
              <a:cs typeface="Arial"/>
            </a:endParaRPr>
          </a:p>
          <a:p>
            <a:pPr marL="756285" lvl="1" indent="-286385">
              <a:lnSpc>
                <a:spcPct val="100000"/>
              </a:lnSpc>
              <a:spcBef>
                <a:spcPts val="340"/>
              </a:spcBef>
              <a:buChar char="–"/>
              <a:tabLst>
                <a:tab pos="756920" algn="l"/>
              </a:tabLst>
            </a:pPr>
            <a:r>
              <a:rPr sz="2600" spc="-290" dirty="0">
                <a:latin typeface="Arial"/>
                <a:cs typeface="Arial"/>
              </a:rPr>
              <a:t>Easy </a:t>
            </a:r>
            <a:r>
              <a:rPr sz="2600" spc="25" dirty="0">
                <a:latin typeface="Arial"/>
                <a:cs typeface="Arial"/>
              </a:rPr>
              <a:t>to</a:t>
            </a:r>
            <a:r>
              <a:rPr sz="2600" spc="-420" dirty="0">
                <a:latin typeface="Arial"/>
                <a:cs typeface="Arial"/>
              </a:rPr>
              <a:t> </a:t>
            </a:r>
            <a:r>
              <a:rPr sz="2600" spc="-60" dirty="0">
                <a:latin typeface="Arial"/>
                <a:cs typeface="Arial"/>
              </a:rPr>
              <a:t>install</a:t>
            </a:r>
            <a:endParaRPr sz="2600">
              <a:latin typeface="Arial"/>
              <a:cs typeface="Arial"/>
            </a:endParaRPr>
          </a:p>
          <a:p>
            <a:pPr marL="756285" lvl="1" indent="-286385">
              <a:lnSpc>
                <a:spcPct val="100000"/>
              </a:lnSpc>
              <a:spcBef>
                <a:spcPts val="315"/>
              </a:spcBef>
              <a:buChar char="–"/>
              <a:tabLst>
                <a:tab pos="756920" algn="l"/>
              </a:tabLst>
            </a:pPr>
            <a:r>
              <a:rPr sz="2600" spc="-290" dirty="0">
                <a:latin typeface="Arial"/>
                <a:cs typeface="Arial"/>
              </a:rPr>
              <a:t>Easy </a:t>
            </a:r>
            <a:r>
              <a:rPr sz="2600" spc="20" dirty="0">
                <a:latin typeface="Arial"/>
                <a:cs typeface="Arial"/>
              </a:rPr>
              <a:t>to</a:t>
            </a:r>
            <a:r>
              <a:rPr sz="2600" spc="-420" dirty="0">
                <a:latin typeface="Arial"/>
                <a:cs typeface="Arial"/>
              </a:rPr>
              <a:t> </a:t>
            </a:r>
            <a:r>
              <a:rPr sz="2600" spc="-175" dirty="0">
                <a:latin typeface="Arial"/>
                <a:cs typeface="Arial"/>
              </a:rPr>
              <a:t>use</a:t>
            </a:r>
            <a:endParaRPr sz="2600">
              <a:latin typeface="Arial"/>
              <a:cs typeface="Arial"/>
            </a:endParaRPr>
          </a:p>
          <a:p>
            <a:pPr marL="756285" lvl="1" indent="-286385">
              <a:lnSpc>
                <a:spcPct val="100000"/>
              </a:lnSpc>
              <a:spcBef>
                <a:spcPts val="310"/>
              </a:spcBef>
              <a:buChar char="–"/>
              <a:tabLst>
                <a:tab pos="756920" algn="l"/>
              </a:tabLst>
            </a:pPr>
            <a:r>
              <a:rPr sz="2600" spc="-50" dirty="0">
                <a:latin typeface="Arial"/>
                <a:cs typeface="Arial"/>
              </a:rPr>
              <a:t>Multi-technology</a:t>
            </a:r>
            <a:endParaRPr sz="2600">
              <a:latin typeface="Arial"/>
              <a:cs typeface="Arial"/>
            </a:endParaRPr>
          </a:p>
          <a:p>
            <a:pPr marL="756285" lvl="1" indent="-286385">
              <a:lnSpc>
                <a:spcPct val="100000"/>
              </a:lnSpc>
              <a:spcBef>
                <a:spcPts val="315"/>
              </a:spcBef>
              <a:buChar char="–"/>
              <a:tabLst>
                <a:tab pos="756920" algn="l"/>
              </a:tabLst>
            </a:pPr>
            <a:r>
              <a:rPr sz="2600" spc="-15" dirty="0">
                <a:latin typeface="Arial"/>
                <a:cs typeface="Arial"/>
              </a:rPr>
              <a:t>Multi-platform</a:t>
            </a:r>
            <a:endParaRPr sz="2600">
              <a:latin typeface="Arial"/>
              <a:cs typeface="Arial"/>
            </a:endParaRPr>
          </a:p>
          <a:p>
            <a:pPr marL="756285" lvl="1" indent="-286385">
              <a:lnSpc>
                <a:spcPct val="100000"/>
              </a:lnSpc>
              <a:spcBef>
                <a:spcPts val="315"/>
              </a:spcBef>
              <a:buChar char="–"/>
              <a:tabLst>
                <a:tab pos="756920" algn="l"/>
              </a:tabLst>
            </a:pPr>
            <a:r>
              <a:rPr sz="2600" spc="-75" dirty="0">
                <a:latin typeface="Arial"/>
                <a:cs typeface="Arial"/>
              </a:rPr>
              <a:t>Widely</a:t>
            </a:r>
            <a:r>
              <a:rPr sz="2600" spc="-175" dirty="0">
                <a:latin typeface="Arial"/>
                <a:cs typeface="Arial"/>
              </a:rPr>
              <a:t> </a:t>
            </a:r>
            <a:r>
              <a:rPr sz="2600" spc="-155" dirty="0">
                <a:latin typeface="Arial"/>
                <a:cs typeface="Arial"/>
              </a:rPr>
              <a:t>used</a:t>
            </a:r>
            <a:endParaRPr sz="2600">
              <a:latin typeface="Arial"/>
              <a:cs typeface="Arial"/>
            </a:endParaRPr>
          </a:p>
          <a:p>
            <a:pPr marL="756285" lvl="1" indent="-286385">
              <a:lnSpc>
                <a:spcPct val="100000"/>
              </a:lnSpc>
              <a:spcBef>
                <a:spcPts val="310"/>
              </a:spcBef>
              <a:buChar char="–"/>
              <a:tabLst>
                <a:tab pos="756920" algn="l"/>
              </a:tabLst>
            </a:pPr>
            <a:r>
              <a:rPr sz="2600" spc="-125" dirty="0">
                <a:latin typeface="Arial"/>
                <a:cs typeface="Arial"/>
              </a:rPr>
              <a:t>Extensible</a:t>
            </a:r>
            <a:endParaRPr sz="2600">
              <a:latin typeface="Arial"/>
              <a:cs typeface="Arial"/>
            </a:endParaRPr>
          </a:p>
          <a:p>
            <a:pPr marL="756285" lvl="1" indent="-286385">
              <a:lnSpc>
                <a:spcPct val="100000"/>
              </a:lnSpc>
              <a:spcBef>
                <a:spcPts val="315"/>
              </a:spcBef>
              <a:buChar char="–"/>
              <a:tabLst>
                <a:tab pos="756920" algn="l"/>
              </a:tabLst>
            </a:pPr>
            <a:r>
              <a:rPr sz="2600" spc="-175" dirty="0">
                <a:latin typeface="Arial"/>
                <a:cs typeface="Arial"/>
              </a:rPr>
              <a:t>Free</a:t>
            </a:r>
            <a:endParaRPr sz="2600">
              <a:latin typeface="Arial"/>
              <a:cs typeface="Arial"/>
            </a:endParaRPr>
          </a:p>
        </p:txBody>
      </p:sp>
      <p:sp>
        <p:nvSpPr>
          <p:cNvPr id="4" name="object 4"/>
          <p:cNvSpPr/>
          <p:nvPr/>
        </p:nvSpPr>
        <p:spPr>
          <a:xfrm>
            <a:off x="6477000" y="3581400"/>
            <a:ext cx="2057400" cy="2819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097" y="461594"/>
            <a:ext cx="5309870"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15" dirty="0"/>
              <a:t>for </a:t>
            </a:r>
            <a:r>
              <a:rPr spc="-340" dirty="0"/>
              <a:t>a</a:t>
            </a:r>
            <a:r>
              <a:rPr spc="-445" dirty="0"/>
              <a:t> </a:t>
            </a:r>
            <a:r>
              <a:rPr spc="-185" dirty="0"/>
              <a:t>Developer</a:t>
            </a:r>
          </a:p>
        </p:txBody>
      </p:sp>
      <p:sp>
        <p:nvSpPr>
          <p:cNvPr id="3" name="object 3"/>
          <p:cNvSpPr txBox="1"/>
          <p:nvPr/>
        </p:nvSpPr>
        <p:spPr>
          <a:xfrm>
            <a:off x="535940" y="1537461"/>
            <a:ext cx="7257415" cy="4188460"/>
          </a:xfrm>
          <a:prstGeom prst="rect">
            <a:avLst/>
          </a:prstGeom>
        </p:spPr>
        <p:txBody>
          <a:bodyPr vert="horz" wrap="square" lIns="0" tIns="12700" rIns="0" bIns="0" rtlCol="0">
            <a:spAutoFit/>
          </a:bodyPr>
          <a:lstStyle/>
          <a:p>
            <a:pPr marL="287020" indent="-274320">
              <a:lnSpc>
                <a:spcPct val="100000"/>
              </a:lnSpc>
              <a:spcBef>
                <a:spcPts val="100"/>
              </a:spcBef>
              <a:buClr>
                <a:srgbClr val="9BBA58"/>
              </a:buClr>
              <a:buChar char=""/>
              <a:tabLst>
                <a:tab pos="287020" algn="l"/>
              </a:tabLst>
            </a:pPr>
            <a:r>
              <a:rPr sz="2700" spc="-305" dirty="0">
                <a:latin typeface="Arial"/>
                <a:cs typeface="Arial"/>
              </a:rPr>
              <a:t>Easy </a:t>
            </a:r>
            <a:r>
              <a:rPr sz="2700" spc="20" dirty="0">
                <a:latin typeface="Arial"/>
                <a:cs typeface="Arial"/>
              </a:rPr>
              <a:t>to</a:t>
            </a:r>
            <a:r>
              <a:rPr sz="2700" spc="-450" dirty="0">
                <a:latin typeface="Arial"/>
                <a:cs typeface="Arial"/>
              </a:rPr>
              <a:t> </a:t>
            </a:r>
            <a:r>
              <a:rPr sz="2700" spc="-70" dirty="0">
                <a:latin typeface="Arial"/>
                <a:cs typeface="Arial"/>
              </a:rPr>
              <a:t>install</a:t>
            </a:r>
            <a:endParaRPr sz="2700">
              <a:latin typeface="Arial"/>
              <a:cs typeface="Arial"/>
            </a:endParaRPr>
          </a:p>
          <a:p>
            <a:pPr marL="652780" lvl="1" indent="-247015">
              <a:lnSpc>
                <a:spcPct val="100000"/>
              </a:lnSpc>
              <a:spcBef>
                <a:spcPts val="15"/>
              </a:spcBef>
              <a:buChar char=""/>
              <a:tabLst>
                <a:tab pos="653415" algn="l"/>
              </a:tabLst>
            </a:pPr>
            <a:r>
              <a:rPr sz="2400" spc="-95" dirty="0">
                <a:latin typeface="Arial"/>
                <a:cs typeface="Arial"/>
              </a:rPr>
              <a:t>Download </a:t>
            </a:r>
            <a:r>
              <a:rPr sz="2400" spc="-100" dirty="0">
                <a:latin typeface="Arial"/>
                <a:cs typeface="Arial"/>
              </a:rPr>
              <a:t>one </a:t>
            </a:r>
            <a:r>
              <a:rPr sz="2400" spc="-15" dirty="0">
                <a:latin typeface="Arial"/>
                <a:cs typeface="Arial"/>
              </a:rPr>
              <a:t>file </a:t>
            </a:r>
            <a:r>
              <a:rPr sz="2400" spc="-140" dirty="0">
                <a:latin typeface="Arial"/>
                <a:cs typeface="Arial"/>
              </a:rPr>
              <a:t>–</a:t>
            </a:r>
            <a:r>
              <a:rPr sz="2400" spc="-300" dirty="0">
                <a:latin typeface="Arial"/>
                <a:cs typeface="Arial"/>
              </a:rPr>
              <a:t> </a:t>
            </a:r>
            <a:r>
              <a:rPr sz="2400" spc="-90" dirty="0">
                <a:latin typeface="Arial"/>
                <a:cs typeface="Arial"/>
              </a:rPr>
              <a:t>jenkins.war</a:t>
            </a:r>
            <a:endParaRPr sz="2400">
              <a:latin typeface="Arial"/>
              <a:cs typeface="Arial"/>
            </a:endParaRPr>
          </a:p>
          <a:p>
            <a:pPr marL="652780" lvl="1" indent="-247015">
              <a:lnSpc>
                <a:spcPts val="2875"/>
              </a:lnSpc>
              <a:buChar char=""/>
              <a:tabLst>
                <a:tab pos="653415" algn="l"/>
              </a:tabLst>
            </a:pPr>
            <a:r>
              <a:rPr sz="2400" spc="-195" dirty="0">
                <a:latin typeface="Arial"/>
                <a:cs typeface="Arial"/>
              </a:rPr>
              <a:t>Run </a:t>
            </a:r>
            <a:r>
              <a:rPr sz="2400" spc="-100" dirty="0">
                <a:latin typeface="Arial"/>
                <a:cs typeface="Arial"/>
              </a:rPr>
              <a:t>one </a:t>
            </a:r>
            <a:r>
              <a:rPr sz="2400" spc="-114" dirty="0">
                <a:latin typeface="Arial"/>
                <a:cs typeface="Arial"/>
              </a:rPr>
              <a:t>command </a:t>
            </a:r>
            <a:r>
              <a:rPr sz="2400" spc="-140" dirty="0">
                <a:latin typeface="Arial"/>
                <a:cs typeface="Arial"/>
              </a:rPr>
              <a:t>– </a:t>
            </a:r>
            <a:r>
              <a:rPr sz="2400" spc="-135" dirty="0">
                <a:latin typeface="Arial"/>
                <a:cs typeface="Arial"/>
              </a:rPr>
              <a:t>java </a:t>
            </a:r>
            <a:r>
              <a:rPr sz="2400" spc="-65" dirty="0">
                <a:latin typeface="Arial"/>
                <a:cs typeface="Arial"/>
              </a:rPr>
              <a:t>–jar</a:t>
            </a:r>
            <a:r>
              <a:rPr sz="2400" spc="-105" dirty="0">
                <a:latin typeface="Arial"/>
                <a:cs typeface="Arial"/>
              </a:rPr>
              <a:t> </a:t>
            </a:r>
            <a:r>
              <a:rPr sz="2400" spc="-90" dirty="0">
                <a:latin typeface="Arial"/>
                <a:cs typeface="Arial"/>
              </a:rPr>
              <a:t>jenkins.war</a:t>
            </a:r>
            <a:endParaRPr sz="2400">
              <a:latin typeface="Arial"/>
              <a:cs typeface="Arial"/>
            </a:endParaRPr>
          </a:p>
          <a:p>
            <a:pPr marL="287020" indent="-274320">
              <a:lnSpc>
                <a:spcPts val="3235"/>
              </a:lnSpc>
              <a:buClr>
                <a:srgbClr val="9BBA58"/>
              </a:buClr>
              <a:buChar char=""/>
              <a:tabLst>
                <a:tab pos="287020" algn="l"/>
              </a:tabLst>
            </a:pPr>
            <a:r>
              <a:rPr sz="2700" spc="-305" dirty="0">
                <a:latin typeface="Arial"/>
                <a:cs typeface="Arial"/>
              </a:rPr>
              <a:t>Easy </a:t>
            </a:r>
            <a:r>
              <a:rPr sz="2700" spc="20" dirty="0">
                <a:latin typeface="Arial"/>
                <a:cs typeface="Arial"/>
              </a:rPr>
              <a:t>to</a:t>
            </a:r>
            <a:r>
              <a:rPr sz="2700" spc="-450" dirty="0">
                <a:latin typeface="Arial"/>
                <a:cs typeface="Arial"/>
              </a:rPr>
              <a:t> </a:t>
            </a:r>
            <a:r>
              <a:rPr sz="2700" spc="-185" dirty="0">
                <a:latin typeface="Arial"/>
                <a:cs typeface="Arial"/>
              </a:rPr>
              <a:t>use</a:t>
            </a:r>
            <a:endParaRPr sz="2700">
              <a:latin typeface="Arial"/>
              <a:cs typeface="Arial"/>
            </a:endParaRPr>
          </a:p>
          <a:p>
            <a:pPr marL="652780" lvl="1" indent="-247015">
              <a:lnSpc>
                <a:spcPct val="100000"/>
              </a:lnSpc>
              <a:spcBef>
                <a:spcPts val="10"/>
              </a:spcBef>
              <a:buChar char=""/>
              <a:tabLst>
                <a:tab pos="653415" algn="l"/>
              </a:tabLst>
            </a:pPr>
            <a:r>
              <a:rPr sz="2400" spc="-140" dirty="0">
                <a:latin typeface="Arial"/>
                <a:cs typeface="Arial"/>
              </a:rPr>
              <a:t>Create </a:t>
            </a:r>
            <a:r>
              <a:rPr sz="2400" spc="-190" dirty="0">
                <a:latin typeface="Arial"/>
                <a:cs typeface="Arial"/>
              </a:rPr>
              <a:t>a </a:t>
            </a:r>
            <a:r>
              <a:rPr sz="2400" spc="-85" dirty="0">
                <a:latin typeface="Arial"/>
                <a:cs typeface="Arial"/>
              </a:rPr>
              <a:t>new </a:t>
            </a:r>
            <a:r>
              <a:rPr sz="2400" spc="-40" dirty="0">
                <a:latin typeface="Arial"/>
                <a:cs typeface="Arial"/>
              </a:rPr>
              <a:t>job </a:t>
            </a:r>
            <a:r>
              <a:rPr sz="2400" spc="-140" dirty="0">
                <a:latin typeface="Arial"/>
                <a:cs typeface="Arial"/>
              </a:rPr>
              <a:t>– </a:t>
            </a:r>
            <a:r>
              <a:rPr sz="2400" spc="-100" dirty="0">
                <a:latin typeface="Arial"/>
                <a:cs typeface="Arial"/>
              </a:rPr>
              <a:t>checkout </a:t>
            </a:r>
            <a:r>
              <a:rPr sz="2400" spc="-114" dirty="0">
                <a:latin typeface="Arial"/>
                <a:cs typeface="Arial"/>
              </a:rPr>
              <a:t>and </a:t>
            </a:r>
            <a:r>
              <a:rPr sz="2400" spc="-45" dirty="0">
                <a:latin typeface="Arial"/>
                <a:cs typeface="Arial"/>
              </a:rPr>
              <a:t>build </a:t>
            </a:r>
            <a:r>
              <a:rPr sz="2400" spc="-190" dirty="0">
                <a:latin typeface="Arial"/>
                <a:cs typeface="Arial"/>
              </a:rPr>
              <a:t>a </a:t>
            </a:r>
            <a:r>
              <a:rPr sz="2400" spc="-105" dirty="0">
                <a:latin typeface="Arial"/>
                <a:cs typeface="Arial"/>
              </a:rPr>
              <a:t>small</a:t>
            </a:r>
            <a:r>
              <a:rPr sz="2400" spc="-285" dirty="0">
                <a:latin typeface="Arial"/>
                <a:cs typeface="Arial"/>
              </a:rPr>
              <a:t> </a:t>
            </a:r>
            <a:r>
              <a:rPr sz="2400" spc="-85" dirty="0">
                <a:latin typeface="Arial"/>
                <a:cs typeface="Arial"/>
              </a:rPr>
              <a:t>project</a:t>
            </a:r>
            <a:endParaRPr sz="2400">
              <a:latin typeface="Arial"/>
              <a:cs typeface="Arial"/>
            </a:endParaRPr>
          </a:p>
          <a:p>
            <a:pPr marL="652780" lvl="1" indent="-247015">
              <a:lnSpc>
                <a:spcPct val="100000"/>
              </a:lnSpc>
              <a:spcBef>
                <a:spcPts val="5"/>
              </a:spcBef>
              <a:buChar char=""/>
              <a:tabLst>
                <a:tab pos="653415" algn="l"/>
              </a:tabLst>
            </a:pPr>
            <a:r>
              <a:rPr sz="2400" spc="-150" dirty="0">
                <a:latin typeface="Arial"/>
                <a:cs typeface="Arial"/>
              </a:rPr>
              <a:t>Checkin </a:t>
            </a:r>
            <a:r>
              <a:rPr sz="2400" spc="-185" dirty="0">
                <a:latin typeface="Arial"/>
                <a:cs typeface="Arial"/>
              </a:rPr>
              <a:t>a </a:t>
            </a:r>
            <a:r>
              <a:rPr sz="2400" spc="-150" dirty="0">
                <a:latin typeface="Arial"/>
                <a:cs typeface="Arial"/>
              </a:rPr>
              <a:t>change </a:t>
            </a:r>
            <a:r>
              <a:rPr sz="2400" spc="-140" dirty="0">
                <a:latin typeface="Arial"/>
                <a:cs typeface="Arial"/>
              </a:rPr>
              <a:t>– </a:t>
            </a:r>
            <a:r>
              <a:rPr sz="2400" spc="-80" dirty="0">
                <a:latin typeface="Arial"/>
                <a:cs typeface="Arial"/>
              </a:rPr>
              <a:t>watch </a:t>
            </a:r>
            <a:r>
              <a:rPr sz="2400" spc="75" dirty="0">
                <a:latin typeface="Arial"/>
                <a:cs typeface="Arial"/>
              </a:rPr>
              <a:t>it</a:t>
            </a:r>
            <a:r>
              <a:rPr sz="2400" spc="-114" dirty="0">
                <a:latin typeface="Arial"/>
                <a:cs typeface="Arial"/>
              </a:rPr>
              <a:t> </a:t>
            </a:r>
            <a:r>
              <a:rPr sz="2400" spc="-45" dirty="0">
                <a:latin typeface="Arial"/>
                <a:cs typeface="Arial"/>
              </a:rPr>
              <a:t>build</a:t>
            </a:r>
            <a:endParaRPr sz="2400">
              <a:latin typeface="Arial"/>
              <a:cs typeface="Arial"/>
            </a:endParaRPr>
          </a:p>
          <a:p>
            <a:pPr marL="652780" lvl="1" indent="-247015">
              <a:lnSpc>
                <a:spcPct val="100000"/>
              </a:lnSpc>
              <a:buChar char=""/>
              <a:tabLst>
                <a:tab pos="653415" algn="l"/>
              </a:tabLst>
            </a:pPr>
            <a:r>
              <a:rPr sz="2400" spc="-140" dirty="0">
                <a:latin typeface="Arial"/>
                <a:cs typeface="Arial"/>
              </a:rPr>
              <a:t>Create </a:t>
            </a:r>
            <a:r>
              <a:rPr sz="2400" spc="-190" dirty="0">
                <a:latin typeface="Arial"/>
                <a:cs typeface="Arial"/>
              </a:rPr>
              <a:t>a </a:t>
            </a:r>
            <a:r>
              <a:rPr sz="2400" spc="-45" dirty="0">
                <a:latin typeface="Arial"/>
                <a:cs typeface="Arial"/>
              </a:rPr>
              <a:t>test </a:t>
            </a:r>
            <a:r>
              <a:rPr sz="2400" spc="-140" dirty="0">
                <a:latin typeface="Arial"/>
                <a:cs typeface="Arial"/>
              </a:rPr>
              <a:t>– </a:t>
            </a:r>
            <a:r>
              <a:rPr sz="2400" spc="-80" dirty="0">
                <a:latin typeface="Arial"/>
                <a:cs typeface="Arial"/>
              </a:rPr>
              <a:t>watch </a:t>
            </a:r>
            <a:r>
              <a:rPr sz="2400" spc="75" dirty="0">
                <a:latin typeface="Arial"/>
                <a:cs typeface="Arial"/>
              </a:rPr>
              <a:t>it </a:t>
            </a:r>
            <a:r>
              <a:rPr sz="2400" spc="-45" dirty="0">
                <a:latin typeface="Arial"/>
                <a:cs typeface="Arial"/>
              </a:rPr>
              <a:t>build</a:t>
            </a:r>
            <a:r>
              <a:rPr sz="2400" spc="-465" dirty="0">
                <a:latin typeface="Arial"/>
                <a:cs typeface="Arial"/>
              </a:rPr>
              <a:t> </a:t>
            </a:r>
            <a:r>
              <a:rPr sz="2400" spc="-114" dirty="0">
                <a:latin typeface="Arial"/>
                <a:cs typeface="Arial"/>
              </a:rPr>
              <a:t>and </a:t>
            </a:r>
            <a:r>
              <a:rPr sz="2400" spc="-40" dirty="0">
                <a:latin typeface="Arial"/>
                <a:cs typeface="Arial"/>
              </a:rPr>
              <a:t>run</a:t>
            </a:r>
            <a:endParaRPr sz="2400">
              <a:latin typeface="Arial"/>
              <a:cs typeface="Arial"/>
            </a:endParaRPr>
          </a:p>
          <a:p>
            <a:pPr marL="652780" lvl="1" indent="-247015">
              <a:lnSpc>
                <a:spcPts val="2875"/>
              </a:lnSpc>
              <a:buChar char=""/>
              <a:tabLst>
                <a:tab pos="653415" algn="l"/>
              </a:tabLst>
            </a:pPr>
            <a:r>
              <a:rPr sz="2400" spc="-175" dirty="0">
                <a:latin typeface="Arial"/>
                <a:cs typeface="Arial"/>
              </a:rPr>
              <a:t>Fix </a:t>
            </a:r>
            <a:r>
              <a:rPr sz="2400" spc="-190" dirty="0">
                <a:latin typeface="Arial"/>
                <a:cs typeface="Arial"/>
              </a:rPr>
              <a:t>a </a:t>
            </a:r>
            <a:r>
              <a:rPr sz="2400" spc="-45" dirty="0">
                <a:latin typeface="Arial"/>
                <a:cs typeface="Arial"/>
              </a:rPr>
              <a:t>test </a:t>
            </a:r>
            <a:r>
              <a:rPr sz="2400" spc="-140" dirty="0">
                <a:latin typeface="Arial"/>
                <a:cs typeface="Arial"/>
              </a:rPr>
              <a:t>– </a:t>
            </a:r>
            <a:r>
              <a:rPr sz="2400" spc="-110" dirty="0">
                <a:latin typeface="Arial"/>
                <a:cs typeface="Arial"/>
              </a:rPr>
              <a:t>checkin </a:t>
            </a:r>
            <a:r>
              <a:rPr sz="2400" spc="-114" dirty="0">
                <a:latin typeface="Arial"/>
                <a:cs typeface="Arial"/>
              </a:rPr>
              <a:t>and </a:t>
            </a:r>
            <a:r>
              <a:rPr sz="2400" spc="-80" dirty="0">
                <a:latin typeface="Arial"/>
                <a:cs typeface="Arial"/>
              </a:rPr>
              <a:t>watch </a:t>
            </a:r>
            <a:r>
              <a:rPr sz="2400" spc="75" dirty="0">
                <a:latin typeface="Arial"/>
                <a:cs typeface="Arial"/>
              </a:rPr>
              <a:t>it</a:t>
            </a:r>
            <a:r>
              <a:rPr sz="2400" spc="-235" dirty="0">
                <a:latin typeface="Arial"/>
                <a:cs typeface="Arial"/>
              </a:rPr>
              <a:t> </a:t>
            </a:r>
            <a:r>
              <a:rPr sz="2400" spc="-204" dirty="0">
                <a:latin typeface="Arial"/>
                <a:cs typeface="Arial"/>
              </a:rPr>
              <a:t>pass</a:t>
            </a:r>
            <a:endParaRPr sz="2400">
              <a:latin typeface="Arial"/>
              <a:cs typeface="Arial"/>
            </a:endParaRPr>
          </a:p>
          <a:p>
            <a:pPr marL="287020" indent="-274320">
              <a:lnSpc>
                <a:spcPts val="3235"/>
              </a:lnSpc>
              <a:buClr>
                <a:srgbClr val="9BBA58"/>
              </a:buClr>
              <a:buChar char=""/>
              <a:tabLst>
                <a:tab pos="287020" algn="l"/>
              </a:tabLst>
            </a:pPr>
            <a:r>
              <a:rPr sz="2700" spc="-55" dirty="0">
                <a:latin typeface="Arial"/>
                <a:cs typeface="Arial"/>
              </a:rPr>
              <a:t>Multi-technology</a:t>
            </a:r>
            <a:endParaRPr sz="2700">
              <a:latin typeface="Arial"/>
              <a:cs typeface="Arial"/>
            </a:endParaRPr>
          </a:p>
          <a:p>
            <a:pPr marL="652780" lvl="1" indent="-247015">
              <a:lnSpc>
                <a:spcPct val="100000"/>
              </a:lnSpc>
              <a:spcBef>
                <a:spcPts val="15"/>
              </a:spcBef>
              <a:buChar char=""/>
              <a:tabLst>
                <a:tab pos="653415" algn="l"/>
              </a:tabLst>
            </a:pPr>
            <a:r>
              <a:rPr sz="2400" spc="-85" dirty="0">
                <a:latin typeface="Arial"/>
                <a:cs typeface="Arial"/>
              </a:rPr>
              <a:t>Build </a:t>
            </a:r>
            <a:r>
              <a:rPr sz="2400" spc="-265" dirty="0">
                <a:latin typeface="Arial"/>
                <a:cs typeface="Arial"/>
              </a:rPr>
              <a:t>C, </a:t>
            </a:r>
            <a:r>
              <a:rPr sz="2400" spc="-215" dirty="0">
                <a:latin typeface="Arial"/>
                <a:cs typeface="Arial"/>
              </a:rPr>
              <a:t>Java, </a:t>
            </a:r>
            <a:r>
              <a:rPr sz="2400" spc="-225" dirty="0">
                <a:latin typeface="Arial"/>
                <a:cs typeface="Arial"/>
              </a:rPr>
              <a:t>C#, </a:t>
            </a:r>
            <a:r>
              <a:rPr sz="2400" spc="-90" dirty="0">
                <a:latin typeface="Arial"/>
                <a:cs typeface="Arial"/>
              </a:rPr>
              <a:t>Python, </a:t>
            </a:r>
            <a:r>
              <a:rPr sz="2400" spc="-114" dirty="0">
                <a:latin typeface="Arial"/>
                <a:cs typeface="Arial"/>
              </a:rPr>
              <a:t>Perl, </a:t>
            </a:r>
            <a:r>
              <a:rPr sz="2400" spc="-285" dirty="0">
                <a:latin typeface="Arial"/>
                <a:cs typeface="Arial"/>
              </a:rPr>
              <a:t>SQL,</a:t>
            </a:r>
            <a:r>
              <a:rPr sz="2400" spc="30" dirty="0">
                <a:latin typeface="Arial"/>
                <a:cs typeface="Arial"/>
              </a:rPr>
              <a:t> </a:t>
            </a:r>
            <a:r>
              <a:rPr sz="2400" spc="-70" dirty="0">
                <a:latin typeface="Arial"/>
                <a:cs typeface="Arial"/>
              </a:rPr>
              <a:t>etc.</a:t>
            </a:r>
            <a:endParaRPr sz="2400">
              <a:latin typeface="Arial"/>
              <a:cs typeface="Arial"/>
            </a:endParaRPr>
          </a:p>
          <a:p>
            <a:pPr marL="652780" lvl="1" indent="-247015">
              <a:lnSpc>
                <a:spcPct val="100000"/>
              </a:lnSpc>
              <a:buChar char=""/>
              <a:tabLst>
                <a:tab pos="653415" algn="l"/>
              </a:tabLst>
            </a:pPr>
            <a:r>
              <a:rPr sz="2400" spc="-204" dirty="0">
                <a:latin typeface="Arial"/>
                <a:cs typeface="Arial"/>
              </a:rPr>
              <a:t>Test </a:t>
            </a:r>
            <a:r>
              <a:rPr sz="2400" spc="15" dirty="0">
                <a:latin typeface="Arial"/>
                <a:cs typeface="Arial"/>
              </a:rPr>
              <a:t>with </a:t>
            </a:r>
            <a:r>
              <a:rPr sz="2400" spc="-85" dirty="0">
                <a:latin typeface="Arial"/>
                <a:cs typeface="Arial"/>
              </a:rPr>
              <a:t>Junit, </a:t>
            </a:r>
            <a:r>
              <a:rPr sz="2400" spc="-45" dirty="0">
                <a:latin typeface="Arial"/>
                <a:cs typeface="Arial"/>
              </a:rPr>
              <a:t>Nunit, </a:t>
            </a:r>
            <a:r>
              <a:rPr sz="2400" spc="-195" dirty="0">
                <a:latin typeface="Arial"/>
                <a:cs typeface="Arial"/>
              </a:rPr>
              <a:t>MSTest,</a:t>
            </a:r>
            <a:r>
              <a:rPr sz="2400" spc="-350" dirty="0">
                <a:latin typeface="Arial"/>
                <a:cs typeface="Arial"/>
              </a:rPr>
              <a:t> </a:t>
            </a:r>
            <a:r>
              <a:rPr sz="2400" spc="-75" dirty="0">
                <a:latin typeface="Arial"/>
                <a:cs typeface="Arial"/>
              </a:rPr>
              <a:t>etc.</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0825" y="461594"/>
            <a:ext cx="3562985" cy="697230"/>
          </a:xfrm>
          <a:prstGeom prst="rect">
            <a:avLst/>
          </a:prstGeom>
        </p:spPr>
        <p:txBody>
          <a:bodyPr vert="horz" wrap="square" lIns="0" tIns="13335" rIns="0" bIns="0" rtlCol="0">
            <a:spAutoFit/>
          </a:bodyPr>
          <a:lstStyle/>
          <a:p>
            <a:pPr marL="12700">
              <a:lnSpc>
                <a:spcPct val="100000"/>
              </a:lnSpc>
              <a:spcBef>
                <a:spcPts val="105"/>
              </a:spcBef>
            </a:pPr>
            <a:r>
              <a:rPr spc="-140" dirty="0"/>
              <a:t>Documentation</a:t>
            </a:r>
          </a:p>
        </p:txBody>
      </p:sp>
      <p:sp>
        <p:nvSpPr>
          <p:cNvPr id="3" name="object 3"/>
          <p:cNvSpPr txBox="1"/>
          <p:nvPr/>
        </p:nvSpPr>
        <p:spPr>
          <a:xfrm>
            <a:off x="535940" y="1555749"/>
            <a:ext cx="6652259" cy="4416425"/>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200" spc="-180" dirty="0">
                <a:latin typeface="Arial"/>
                <a:cs typeface="Arial"/>
              </a:rPr>
              <a:t>Javadoc</a:t>
            </a:r>
            <a:r>
              <a:rPr sz="2200" spc="-140" dirty="0">
                <a:latin typeface="Arial"/>
                <a:cs typeface="Arial"/>
              </a:rPr>
              <a:t> </a:t>
            </a:r>
            <a:r>
              <a:rPr sz="2200" spc="-229" dirty="0">
                <a:latin typeface="Arial"/>
                <a:cs typeface="Arial"/>
              </a:rPr>
              <a:t>(JDK)</a:t>
            </a:r>
            <a:endParaRPr sz="2200">
              <a:latin typeface="Arial"/>
              <a:cs typeface="Arial"/>
            </a:endParaRPr>
          </a:p>
          <a:p>
            <a:pPr marL="756285" lvl="1" indent="-286385">
              <a:lnSpc>
                <a:spcPct val="100000"/>
              </a:lnSpc>
              <a:spcBef>
                <a:spcPts val="10"/>
              </a:spcBef>
              <a:buChar char="–"/>
              <a:tabLst>
                <a:tab pos="756285" algn="l"/>
                <a:tab pos="756920" algn="l"/>
              </a:tabLst>
            </a:pPr>
            <a:r>
              <a:rPr sz="2000" spc="-55" dirty="0">
                <a:latin typeface="Arial"/>
                <a:cs typeface="Arial"/>
              </a:rPr>
              <a:t>Automatic </a:t>
            </a:r>
            <a:r>
              <a:rPr sz="2000" spc="-65" dirty="0">
                <a:latin typeface="Arial"/>
                <a:cs typeface="Arial"/>
              </a:rPr>
              <a:t>generation </a:t>
            </a:r>
            <a:r>
              <a:rPr sz="2000" spc="-5" dirty="0">
                <a:latin typeface="Arial"/>
                <a:cs typeface="Arial"/>
              </a:rPr>
              <a:t>of </a:t>
            </a:r>
            <a:r>
              <a:rPr sz="2000" spc="-170" dirty="0">
                <a:latin typeface="Arial"/>
                <a:cs typeface="Arial"/>
              </a:rPr>
              <a:t>HTML</a:t>
            </a:r>
            <a:r>
              <a:rPr sz="2000" spc="-320" dirty="0">
                <a:latin typeface="Arial"/>
                <a:cs typeface="Arial"/>
              </a:rPr>
              <a:t> </a:t>
            </a:r>
            <a:r>
              <a:rPr sz="2000" spc="-55" dirty="0">
                <a:latin typeface="Arial"/>
                <a:cs typeface="Arial"/>
              </a:rPr>
              <a:t>documentation</a:t>
            </a:r>
            <a:endParaRPr sz="2000">
              <a:latin typeface="Arial"/>
              <a:cs typeface="Arial"/>
            </a:endParaRPr>
          </a:p>
          <a:p>
            <a:pPr marL="756285" lvl="1" indent="-286385">
              <a:lnSpc>
                <a:spcPts val="2395"/>
              </a:lnSpc>
              <a:buChar char="–"/>
              <a:tabLst>
                <a:tab pos="756285" algn="l"/>
                <a:tab pos="756920" algn="l"/>
              </a:tabLst>
            </a:pPr>
            <a:r>
              <a:rPr sz="2000" spc="-120" dirty="0">
                <a:latin typeface="Arial"/>
                <a:cs typeface="Arial"/>
              </a:rPr>
              <a:t>Using </a:t>
            </a:r>
            <a:r>
              <a:rPr sz="2000" spc="-85" dirty="0">
                <a:latin typeface="Arial"/>
                <a:cs typeface="Arial"/>
              </a:rPr>
              <a:t>comments </a:t>
            </a:r>
            <a:r>
              <a:rPr sz="2000" spc="-25" dirty="0">
                <a:latin typeface="Arial"/>
                <a:cs typeface="Arial"/>
              </a:rPr>
              <a:t>in </a:t>
            </a:r>
            <a:r>
              <a:rPr sz="2000" spc="-110" dirty="0">
                <a:latin typeface="Arial"/>
                <a:cs typeface="Arial"/>
              </a:rPr>
              <a:t>java</a:t>
            </a:r>
            <a:r>
              <a:rPr sz="2000" spc="-204" dirty="0">
                <a:latin typeface="Arial"/>
                <a:cs typeface="Arial"/>
              </a:rPr>
              <a:t> </a:t>
            </a:r>
            <a:r>
              <a:rPr sz="2000" spc="-55" dirty="0">
                <a:latin typeface="Arial"/>
                <a:cs typeface="Arial"/>
              </a:rPr>
              <a:t>files</a:t>
            </a:r>
            <a:endParaRPr sz="2000">
              <a:latin typeface="Arial"/>
              <a:cs typeface="Arial"/>
            </a:endParaRPr>
          </a:p>
          <a:p>
            <a:pPr marL="355600" indent="-342900">
              <a:lnSpc>
                <a:spcPts val="2635"/>
              </a:lnSpc>
              <a:buChar char="•"/>
              <a:tabLst>
                <a:tab pos="354965" algn="l"/>
                <a:tab pos="355600" algn="l"/>
              </a:tabLst>
            </a:pPr>
            <a:r>
              <a:rPr sz="2200" spc="-160" dirty="0">
                <a:latin typeface="Arial"/>
                <a:cs typeface="Arial"/>
              </a:rPr>
              <a:t>Syntax</a:t>
            </a:r>
            <a:endParaRPr sz="2200">
              <a:latin typeface="Arial"/>
              <a:cs typeface="Arial"/>
            </a:endParaRPr>
          </a:p>
          <a:p>
            <a:pPr marL="469900">
              <a:lnSpc>
                <a:spcPct val="100000"/>
              </a:lnSpc>
              <a:spcBef>
                <a:spcPts val="10"/>
              </a:spcBef>
            </a:pPr>
            <a:r>
              <a:rPr sz="2000" spc="215" dirty="0">
                <a:latin typeface="Arial"/>
                <a:cs typeface="Arial"/>
              </a:rPr>
              <a:t>/**</a:t>
            </a:r>
            <a:endParaRPr sz="2000">
              <a:latin typeface="Arial"/>
              <a:cs typeface="Arial"/>
            </a:endParaRPr>
          </a:p>
          <a:p>
            <a:pPr marL="710565" indent="-184150">
              <a:lnSpc>
                <a:spcPct val="100000"/>
              </a:lnSpc>
              <a:buChar char="*"/>
              <a:tabLst>
                <a:tab pos="711200" algn="l"/>
              </a:tabLst>
            </a:pPr>
            <a:r>
              <a:rPr sz="2000" spc="-130" dirty="0">
                <a:latin typeface="Arial"/>
                <a:cs typeface="Arial"/>
              </a:rPr>
              <a:t>This </a:t>
            </a:r>
            <a:r>
              <a:rPr sz="2000" spc="-105" dirty="0">
                <a:latin typeface="Arial"/>
                <a:cs typeface="Arial"/>
              </a:rPr>
              <a:t>is </a:t>
            </a:r>
            <a:r>
              <a:rPr sz="2000" spc="-155" dirty="0">
                <a:latin typeface="Arial"/>
                <a:cs typeface="Arial"/>
              </a:rPr>
              <a:t>a </a:t>
            </a:r>
            <a:r>
              <a:rPr sz="2000" spc="-90" dirty="0">
                <a:latin typeface="Arial"/>
                <a:cs typeface="Arial"/>
              </a:rPr>
              <a:t>&lt;b&gt;doc&lt;/b&gt;</a:t>
            </a:r>
            <a:r>
              <a:rPr sz="2000" spc="-50" dirty="0">
                <a:latin typeface="Arial"/>
                <a:cs typeface="Arial"/>
              </a:rPr>
              <a:t> </a:t>
            </a:r>
            <a:r>
              <a:rPr sz="2000" spc="-65" dirty="0">
                <a:latin typeface="Arial"/>
                <a:cs typeface="Arial"/>
              </a:rPr>
              <a:t>comment.</a:t>
            </a:r>
            <a:endParaRPr sz="2000">
              <a:latin typeface="Arial"/>
              <a:cs typeface="Arial"/>
            </a:endParaRPr>
          </a:p>
          <a:p>
            <a:pPr marL="710565" indent="-184150">
              <a:lnSpc>
                <a:spcPct val="100000"/>
              </a:lnSpc>
              <a:buChar char="*"/>
              <a:tabLst>
                <a:tab pos="711200" algn="l"/>
              </a:tabLst>
            </a:pPr>
            <a:r>
              <a:rPr sz="2000" spc="-180" dirty="0">
                <a:latin typeface="Arial"/>
                <a:cs typeface="Arial"/>
              </a:rPr>
              <a:t>@see</a:t>
            </a:r>
            <a:r>
              <a:rPr sz="2000" spc="-95" dirty="0">
                <a:latin typeface="Arial"/>
                <a:cs typeface="Arial"/>
              </a:rPr>
              <a:t> </a:t>
            </a:r>
            <a:r>
              <a:rPr sz="2000" spc="-85" dirty="0">
                <a:latin typeface="Arial"/>
                <a:cs typeface="Arial"/>
              </a:rPr>
              <a:t>java.lang.Object</a:t>
            </a:r>
            <a:endParaRPr sz="2000">
              <a:latin typeface="Arial"/>
              <a:cs typeface="Arial"/>
            </a:endParaRPr>
          </a:p>
          <a:p>
            <a:pPr marL="710565" indent="-184150">
              <a:lnSpc>
                <a:spcPct val="100000"/>
              </a:lnSpc>
              <a:buChar char="*"/>
              <a:tabLst>
                <a:tab pos="711200" algn="l"/>
              </a:tabLst>
            </a:pPr>
            <a:r>
              <a:rPr sz="2000" spc="-70" dirty="0">
                <a:latin typeface="Arial"/>
                <a:cs typeface="Arial"/>
              </a:rPr>
              <a:t>@todo </a:t>
            </a:r>
            <a:r>
              <a:rPr sz="2000" spc="-25" dirty="0">
                <a:latin typeface="Arial"/>
                <a:cs typeface="Arial"/>
              </a:rPr>
              <a:t>fix </a:t>
            </a:r>
            <a:r>
              <a:rPr sz="2000" spc="-65" dirty="0">
                <a:latin typeface="Arial"/>
                <a:cs typeface="Arial"/>
              </a:rPr>
              <a:t>{@underline </a:t>
            </a:r>
            <a:r>
              <a:rPr sz="2000" spc="-40" dirty="0">
                <a:latin typeface="Arial"/>
                <a:cs typeface="Arial"/>
              </a:rPr>
              <a:t>this</a:t>
            </a:r>
            <a:r>
              <a:rPr sz="2000" spc="-290" dirty="0">
                <a:latin typeface="Arial"/>
                <a:cs typeface="Arial"/>
              </a:rPr>
              <a:t> </a:t>
            </a:r>
            <a:r>
              <a:rPr sz="2000" spc="20" dirty="0">
                <a:latin typeface="Arial"/>
                <a:cs typeface="Arial"/>
              </a:rPr>
              <a:t>!}</a:t>
            </a:r>
            <a:endParaRPr sz="2000">
              <a:latin typeface="Arial"/>
              <a:cs typeface="Arial"/>
            </a:endParaRPr>
          </a:p>
          <a:p>
            <a:pPr marL="526415">
              <a:lnSpc>
                <a:spcPts val="2395"/>
              </a:lnSpc>
            </a:pPr>
            <a:r>
              <a:rPr sz="2000" spc="210" dirty="0">
                <a:latin typeface="Arial"/>
                <a:cs typeface="Arial"/>
              </a:rPr>
              <a:t>*/</a:t>
            </a:r>
            <a:endParaRPr sz="2000">
              <a:latin typeface="Arial"/>
              <a:cs typeface="Arial"/>
            </a:endParaRPr>
          </a:p>
          <a:p>
            <a:pPr marL="355600" indent="-342900">
              <a:lnSpc>
                <a:spcPts val="2635"/>
              </a:lnSpc>
              <a:buChar char="•"/>
              <a:tabLst>
                <a:tab pos="354965" algn="l"/>
                <a:tab pos="355600" algn="l"/>
              </a:tabLst>
            </a:pPr>
            <a:r>
              <a:rPr sz="2200" spc="-105" dirty="0">
                <a:latin typeface="Arial"/>
                <a:cs typeface="Arial"/>
              </a:rPr>
              <a:t>Includes</a:t>
            </a:r>
            <a:endParaRPr sz="2200">
              <a:latin typeface="Arial"/>
              <a:cs typeface="Arial"/>
            </a:endParaRPr>
          </a:p>
          <a:p>
            <a:pPr marL="756285" lvl="1" indent="-286385">
              <a:lnSpc>
                <a:spcPct val="100000"/>
              </a:lnSpc>
              <a:spcBef>
                <a:spcPts val="10"/>
              </a:spcBef>
              <a:buChar char="–"/>
              <a:tabLst>
                <a:tab pos="756285" algn="l"/>
                <a:tab pos="756920" algn="l"/>
              </a:tabLst>
            </a:pPr>
            <a:r>
              <a:rPr sz="2000" spc="-145" dirty="0">
                <a:latin typeface="Arial"/>
                <a:cs typeface="Arial"/>
              </a:rPr>
              <a:t>class </a:t>
            </a:r>
            <a:r>
              <a:rPr sz="2000" spc="-90" dirty="0">
                <a:latin typeface="Arial"/>
                <a:cs typeface="Arial"/>
              </a:rPr>
              <a:t>hierarchy, </a:t>
            </a:r>
            <a:r>
              <a:rPr sz="2000" spc="-70" dirty="0">
                <a:latin typeface="Arial"/>
                <a:cs typeface="Arial"/>
              </a:rPr>
              <a:t>interfaces,</a:t>
            </a:r>
            <a:r>
              <a:rPr sz="2000" spc="-65" dirty="0">
                <a:latin typeface="Arial"/>
                <a:cs typeface="Arial"/>
              </a:rPr>
              <a:t> </a:t>
            </a:r>
            <a:r>
              <a:rPr sz="2000" spc="-150" dirty="0">
                <a:latin typeface="Arial"/>
                <a:cs typeface="Arial"/>
              </a:rPr>
              <a:t>packages</a:t>
            </a:r>
            <a:endParaRPr sz="2000">
              <a:latin typeface="Arial"/>
              <a:cs typeface="Arial"/>
            </a:endParaRPr>
          </a:p>
          <a:p>
            <a:pPr marL="756285" lvl="1" indent="-286385">
              <a:lnSpc>
                <a:spcPts val="2395"/>
              </a:lnSpc>
              <a:buChar char="–"/>
              <a:tabLst>
                <a:tab pos="756285" algn="l"/>
                <a:tab pos="756920" algn="l"/>
              </a:tabLst>
            </a:pPr>
            <a:r>
              <a:rPr sz="2000" spc="-55" dirty="0">
                <a:latin typeface="Arial"/>
                <a:cs typeface="Arial"/>
              </a:rPr>
              <a:t>detailed </a:t>
            </a:r>
            <a:r>
              <a:rPr sz="2000" spc="-95" dirty="0">
                <a:latin typeface="Arial"/>
                <a:cs typeface="Arial"/>
              </a:rPr>
              <a:t>summary </a:t>
            </a:r>
            <a:r>
              <a:rPr sz="2000" spc="-5" dirty="0">
                <a:latin typeface="Arial"/>
                <a:cs typeface="Arial"/>
              </a:rPr>
              <a:t>of </a:t>
            </a:r>
            <a:r>
              <a:rPr sz="2000" spc="-135" dirty="0">
                <a:latin typeface="Arial"/>
                <a:cs typeface="Arial"/>
              </a:rPr>
              <a:t>class, </a:t>
            </a:r>
            <a:r>
              <a:rPr sz="2000" spc="-55" dirty="0">
                <a:latin typeface="Arial"/>
                <a:cs typeface="Arial"/>
              </a:rPr>
              <a:t>interface, </a:t>
            </a:r>
            <a:r>
              <a:rPr sz="2000" spc="-70" dirty="0">
                <a:latin typeface="Arial"/>
                <a:cs typeface="Arial"/>
              </a:rPr>
              <a:t>methods,</a:t>
            </a:r>
            <a:r>
              <a:rPr sz="2000" spc="-204" dirty="0">
                <a:latin typeface="Arial"/>
                <a:cs typeface="Arial"/>
              </a:rPr>
              <a:t> </a:t>
            </a:r>
            <a:r>
              <a:rPr sz="2000" spc="-30" dirty="0">
                <a:latin typeface="Arial"/>
                <a:cs typeface="Arial"/>
              </a:rPr>
              <a:t>attributes</a:t>
            </a:r>
            <a:endParaRPr sz="2000">
              <a:latin typeface="Arial"/>
              <a:cs typeface="Arial"/>
            </a:endParaRPr>
          </a:p>
          <a:p>
            <a:pPr marL="355600" indent="-342900">
              <a:lnSpc>
                <a:spcPts val="2635"/>
              </a:lnSpc>
              <a:buChar char="•"/>
              <a:tabLst>
                <a:tab pos="354965" algn="l"/>
                <a:tab pos="355600" algn="l"/>
              </a:tabLst>
            </a:pPr>
            <a:r>
              <a:rPr sz="2200" spc="-70" dirty="0">
                <a:latin typeface="Arial"/>
                <a:cs typeface="Arial"/>
              </a:rPr>
              <a:t>Note</a:t>
            </a:r>
            <a:endParaRPr sz="2200">
              <a:latin typeface="Arial"/>
              <a:cs typeface="Arial"/>
            </a:endParaRPr>
          </a:p>
          <a:p>
            <a:pPr marL="756285" lvl="1" indent="-286385">
              <a:lnSpc>
                <a:spcPct val="100000"/>
              </a:lnSpc>
              <a:spcBef>
                <a:spcPts val="10"/>
              </a:spcBef>
              <a:buChar char="–"/>
              <a:tabLst>
                <a:tab pos="756285" algn="l"/>
                <a:tab pos="756920" algn="l"/>
              </a:tabLst>
            </a:pPr>
            <a:r>
              <a:rPr sz="2000" spc="-100" dirty="0">
                <a:latin typeface="Arial"/>
                <a:cs typeface="Arial"/>
              </a:rPr>
              <a:t>Add </a:t>
            </a:r>
            <a:r>
              <a:rPr sz="2000" spc="-95" dirty="0">
                <a:latin typeface="Arial"/>
                <a:cs typeface="Arial"/>
              </a:rPr>
              <a:t>doc </a:t>
            </a:r>
            <a:r>
              <a:rPr sz="2000" spc="-65" dirty="0">
                <a:latin typeface="Arial"/>
                <a:cs typeface="Arial"/>
              </a:rPr>
              <a:t>generation </a:t>
            </a:r>
            <a:r>
              <a:rPr sz="2000" spc="15" dirty="0">
                <a:latin typeface="Arial"/>
                <a:cs typeface="Arial"/>
              </a:rPr>
              <a:t>to</a:t>
            </a:r>
            <a:r>
              <a:rPr sz="2000" spc="-380" dirty="0">
                <a:latin typeface="Arial"/>
                <a:cs typeface="Arial"/>
              </a:rPr>
              <a:t> </a:t>
            </a:r>
            <a:r>
              <a:rPr sz="2000" spc="-55" dirty="0">
                <a:latin typeface="Arial"/>
                <a:cs typeface="Arial"/>
              </a:rPr>
              <a:t>your </a:t>
            </a:r>
            <a:r>
              <a:rPr sz="2000" spc="-45" dirty="0">
                <a:latin typeface="Arial"/>
                <a:cs typeface="Arial"/>
              </a:rPr>
              <a:t>favorite </a:t>
            </a:r>
            <a:r>
              <a:rPr sz="2000" spc="-65" dirty="0">
                <a:latin typeface="Arial"/>
                <a:cs typeface="Arial"/>
              </a:rPr>
              <a:t>compile </a:t>
            </a:r>
            <a:r>
              <a:rPr sz="2000" spc="-85" dirty="0">
                <a:latin typeface="Arial"/>
                <a:cs typeface="Arial"/>
              </a:rPr>
              <a:t>chain</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973" y="461594"/>
            <a:ext cx="5009515"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254" dirty="0"/>
              <a:t>User</a:t>
            </a:r>
            <a:r>
              <a:rPr spc="-235" dirty="0"/>
              <a:t> </a:t>
            </a:r>
            <a:r>
              <a:rPr spc="-130" dirty="0"/>
              <a:t>Interface</a:t>
            </a:r>
          </a:p>
        </p:txBody>
      </p:sp>
      <p:sp>
        <p:nvSpPr>
          <p:cNvPr id="3" name="object 3"/>
          <p:cNvSpPr/>
          <p:nvPr/>
        </p:nvSpPr>
        <p:spPr>
          <a:xfrm>
            <a:off x="1905000" y="1905063"/>
            <a:ext cx="6897624" cy="438937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7340" y="2075815"/>
            <a:ext cx="712470"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Ac</a:t>
            </a:r>
            <a:r>
              <a:rPr sz="1800" spc="-50" dirty="0">
                <a:latin typeface="Arial"/>
                <a:cs typeface="Arial"/>
              </a:rPr>
              <a:t>t</a:t>
            </a:r>
            <a:r>
              <a:rPr sz="1800" spc="5" dirty="0">
                <a:latin typeface="Arial"/>
                <a:cs typeface="Arial"/>
              </a:rPr>
              <a:t>i</a:t>
            </a:r>
            <a:r>
              <a:rPr sz="1800" spc="-110" dirty="0">
                <a:latin typeface="Arial"/>
                <a:cs typeface="Arial"/>
              </a:rPr>
              <a:t>ons</a:t>
            </a:r>
            <a:endParaRPr sz="1800">
              <a:latin typeface="Arial"/>
              <a:cs typeface="Arial"/>
            </a:endParaRPr>
          </a:p>
        </p:txBody>
      </p:sp>
      <p:sp>
        <p:nvSpPr>
          <p:cNvPr id="5" name="object 5"/>
          <p:cNvSpPr txBox="1"/>
          <p:nvPr/>
        </p:nvSpPr>
        <p:spPr>
          <a:xfrm>
            <a:off x="307340" y="3721989"/>
            <a:ext cx="618490"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Arial"/>
                <a:cs typeface="Arial"/>
              </a:rPr>
              <a:t>Nod</a:t>
            </a:r>
            <a:r>
              <a:rPr sz="1800" spc="-80" dirty="0">
                <a:latin typeface="Arial"/>
                <a:cs typeface="Arial"/>
              </a:rPr>
              <a:t>e</a:t>
            </a:r>
            <a:r>
              <a:rPr sz="1800" spc="-200" dirty="0">
                <a:latin typeface="Arial"/>
                <a:cs typeface="Arial"/>
              </a:rPr>
              <a:t>s</a:t>
            </a:r>
            <a:endParaRPr sz="1800">
              <a:latin typeface="Arial"/>
              <a:cs typeface="Arial"/>
            </a:endParaRPr>
          </a:p>
        </p:txBody>
      </p:sp>
      <p:sp>
        <p:nvSpPr>
          <p:cNvPr id="6" name="object 6"/>
          <p:cNvSpPr txBox="1"/>
          <p:nvPr/>
        </p:nvSpPr>
        <p:spPr>
          <a:xfrm>
            <a:off x="307340" y="5642559"/>
            <a:ext cx="427990" cy="299720"/>
          </a:xfrm>
          <a:prstGeom prst="rect">
            <a:avLst/>
          </a:prstGeom>
        </p:spPr>
        <p:txBody>
          <a:bodyPr vert="horz" wrap="square" lIns="0" tIns="12700" rIns="0" bIns="0" rtlCol="0">
            <a:spAutoFit/>
          </a:bodyPr>
          <a:lstStyle/>
          <a:p>
            <a:pPr marL="12700">
              <a:lnSpc>
                <a:spcPct val="100000"/>
              </a:lnSpc>
              <a:spcBef>
                <a:spcPts val="100"/>
              </a:spcBef>
            </a:pPr>
            <a:r>
              <a:rPr sz="1800" spc="-145" dirty="0">
                <a:latin typeface="Arial"/>
                <a:cs typeface="Arial"/>
              </a:rPr>
              <a:t>Jo</a:t>
            </a:r>
            <a:r>
              <a:rPr sz="1800" spc="-160" dirty="0">
                <a:latin typeface="Arial"/>
                <a:cs typeface="Arial"/>
              </a:rPr>
              <a:t>b</a:t>
            </a:r>
            <a:r>
              <a:rPr sz="1800" spc="-200" dirty="0">
                <a:latin typeface="Arial"/>
                <a:cs typeface="Arial"/>
              </a:rPr>
              <a:t>s</a:t>
            </a:r>
            <a:endParaRPr sz="1800">
              <a:latin typeface="Arial"/>
              <a:cs typeface="Arial"/>
            </a:endParaRPr>
          </a:p>
        </p:txBody>
      </p:sp>
      <p:sp>
        <p:nvSpPr>
          <p:cNvPr id="7" name="object 7"/>
          <p:cNvSpPr/>
          <p:nvPr/>
        </p:nvSpPr>
        <p:spPr>
          <a:xfrm>
            <a:off x="1138504" y="2281554"/>
            <a:ext cx="919480" cy="918844"/>
          </a:xfrm>
          <a:custGeom>
            <a:avLst/>
            <a:gdLst/>
            <a:ahLst/>
            <a:cxnLst/>
            <a:rect l="l" t="t" r="r" b="b"/>
            <a:pathLst>
              <a:path w="919480" h="918844">
                <a:moveTo>
                  <a:pt x="822883" y="880491"/>
                </a:moveTo>
                <a:lnTo>
                  <a:pt x="819454" y="882523"/>
                </a:lnTo>
                <a:lnTo>
                  <a:pt x="818565" y="885825"/>
                </a:lnTo>
                <a:lnTo>
                  <a:pt x="817676" y="889254"/>
                </a:lnTo>
                <a:lnTo>
                  <a:pt x="819708" y="892810"/>
                </a:lnTo>
                <a:lnTo>
                  <a:pt x="918895" y="918845"/>
                </a:lnTo>
                <a:lnTo>
                  <a:pt x="917728" y="914400"/>
                </a:lnTo>
                <a:lnTo>
                  <a:pt x="905560" y="914400"/>
                </a:lnTo>
                <a:lnTo>
                  <a:pt x="889069" y="897909"/>
                </a:lnTo>
                <a:lnTo>
                  <a:pt x="822883" y="880491"/>
                </a:lnTo>
                <a:close/>
              </a:path>
              <a:path w="919480" h="918844">
                <a:moveTo>
                  <a:pt x="889069" y="897909"/>
                </a:moveTo>
                <a:lnTo>
                  <a:pt x="905560" y="914400"/>
                </a:lnTo>
                <a:lnTo>
                  <a:pt x="908354" y="911606"/>
                </a:lnTo>
                <a:lnTo>
                  <a:pt x="903909" y="911606"/>
                </a:lnTo>
                <a:lnTo>
                  <a:pt x="901139" y="901088"/>
                </a:lnTo>
                <a:lnTo>
                  <a:pt x="889069" y="897909"/>
                </a:lnTo>
                <a:close/>
              </a:path>
              <a:path w="919480" h="918844">
                <a:moveTo>
                  <a:pt x="889304" y="817626"/>
                </a:moveTo>
                <a:lnTo>
                  <a:pt x="882573" y="819404"/>
                </a:lnTo>
                <a:lnTo>
                  <a:pt x="880541" y="822833"/>
                </a:lnTo>
                <a:lnTo>
                  <a:pt x="881430" y="826262"/>
                </a:lnTo>
                <a:lnTo>
                  <a:pt x="897960" y="889018"/>
                </a:lnTo>
                <a:lnTo>
                  <a:pt x="914450" y="905510"/>
                </a:lnTo>
                <a:lnTo>
                  <a:pt x="905560" y="914400"/>
                </a:lnTo>
                <a:lnTo>
                  <a:pt x="917728" y="914400"/>
                </a:lnTo>
                <a:lnTo>
                  <a:pt x="892860" y="819658"/>
                </a:lnTo>
                <a:lnTo>
                  <a:pt x="889304" y="817626"/>
                </a:lnTo>
                <a:close/>
              </a:path>
              <a:path w="919480" h="918844">
                <a:moveTo>
                  <a:pt x="901139" y="901088"/>
                </a:moveTo>
                <a:lnTo>
                  <a:pt x="903909" y="911606"/>
                </a:lnTo>
                <a:lnTo>
                  <a:pt x="911656" y="903859"/>
                </a:lnTo>
                <a:lnTo>
                  <a:pt x="901139" y="901088"/>
                </a:lnTo>
                <a:close/>
              </a:path>
              <a:path w="919480" h="918844">
                <a:moveTo>
                  <a:pt x="897960" y="889018"/>
                </a:moveTo>
                <a:lnTo>
                  <a:pt x="901139" y="901088"/>
                </a:lnTo>
                <a:lnTo>
                  <a:pt x="911656" y="903859"/>
                </a:lnTo>
                <a:lnTo>
                  <a:pt x="903909" y="911606"/>
                </a:lnTo>
                <a:lnTo>
                  <a:pt x="908354" y="911606"/>
                </a:lnTo>
                <a:lnTo>
                  <a:pt x="914450" y="905510"/>
                </a:lnTo>
                <a:lnTo>
                  <a:pt x="897960" y="889018"/>
                </a:lnTo>
                <a:close/>
              </a:path>
              <a:path w="919480" h="918844">
                <a:moveTo>
                  <a:pt x="8991" y="0"/>
                </a:moveTo>
                <a:lnTo>
                  <a:pt x="0" y="8890"/>
                </a:lnTo>
                <a:lnTo>
                  <a:pt x="889069" y="897909"/>
                </a:lnTo>
                <a:lnTo>
                  <a:pt x="901139" y="901088"/>
                </a:lnTo>
                <a:lnTo>
                  <a:pt x="897960" y="889018"/>
                </a:lnTo>
                <a:lnTo>
                  <a:pt x="8991" y="0"/>
                </a:lnTo>
                <a:close/>
              </a:path>
            </a:pathLst>
          </a:custGeom>
          <a:solidFill>
            <a:srgbClr val="497DBA"/>
          </a:solidFill>
        </p:spPr>
        <p:txBody>
          <a:bodyPr wrap="square" lIns="0" tIns="0" rIns="0" bIns="0" rtlCol="0"/>
          <a:lstStyle/>
          <a:p>
            <a:endParaRPr/>
          </a:p>
        </p:txBody>
      </p:sp>
      <p:sp>
        <p:nvSpPr>
          <p:cNvPr id="8" name="object 8"/>
          <p:cNvSpPr/>
          <p:nvPr/>
        </p:nvSpPr>
        <p:spPr>
          <a:xfrm>
            <a:off x="1140320" y="3880484"/>
            <a:ext cx="1146175" cy="548640"/>
          </a:xfrm>
          <a:custGeom>
            <a:avLst/>
            <a:gdLst/>
            <a:ahLst/>
            <a:cxnLst/>
            <a:rect l="l" t="t" r="r" b="b"/>
            <a:pathLst>
              <a:path w="1146175" h="548639">
                <a:moveTo>
                  <a:pt x="1110362" y="529593"/>
                </a:moveTo>
                <a:lnTo>
                  <a:pt x="1045857" y="535558"/>
                </a:lnTo>
                <a:lnTo>
                  <a:pt x="1042301" y="535813"/>
                </a:lnTo>
                <a:lnTo>
                  <a:pt x="1039761" y="538988"/>
                </a:lnTo>
                <a:lnTo>
                  <a:pt x="1040142" y="542416"/>
                </a:lnTo>
                <a:lnTo>
                  <a:pt x="1040396" y="545972"/>
                </a:lnTo>
                <a:lnTo>
                  <a:pt x="1043571" y="548513"/>
                </a:lnTo>
                <a:lnTo>
                  <a:pt x="1047000" y="548132"/>
                </a:lnTo>
                <a:lnTo>
                  <a:pt x="1141510" y="539495"/>
                </a:lnTo>
                <a:lnTo>
                  <a:pt x="1131582" y="539495"/>
                </a:lnTo>
                <a:lnTo>
                  <a:pt x="1110362" y="529593"/>
                </a:lnTo>
                <a:close/>
              </a:path>
              <a:path w="1146175" h="548639">
                <a:moveTo>
                  <a:pt x="1122787" y="528444"/>
                </a:moveTo>
                <a:lnTo>
                  <a:pt x="1110362" y="529593"/>
                </a:lnTo>
                <a:lnTo>
                  <a:pt x="1131582" y="539495"/>
                </a:lnTo>
                <a:lnTo>
                  <a:pt x="1132530" y="537463"/>
                </a:lnTo>
                <a:lnTo>
                  <a:pt x="1129042" y="537463"/>
                </a:lnTo>
                <a:lnTo>
                  <a:pt x="1122787" y="528444"/>
                </a:lnTo>
                <a:close/>
              </a:path>
              <a:path w="1146175" h="548639">
                <a:moveTo>
                  <a:pt x="1083322" y="454025"/>
                </a:moveTo>
                <a:lnTo>
                  <a:pt x="1077480" y="458088"/>
                </a:lnTo>
                <a:lnTo>
                  <a:pt x="1076845" y="462025"/>
                </a:lnTo>
                <a:lnTo>
                  <a:pt x="1078750" y="464946"/>
                </a:lnTo>
                <a:lnTo>
                  <a:pt x="1115638" y="518135"/>
                </a:lnTo>
                <a:lnTo>
                  <a:pt x="1136916" y="528065"/>
                </a:lnTo>
                <a:lnTo>
                  <a:pt x="1131582" y="539495"/>
                </a:lnTo>
                <a:lnTo>
                  <a:pt x="1141510" y="539495"/>
                </a:lnTo>
                <a:lnTo>
                  <a:pt x="1145679" y="539114"/>
                </a:lnTo>
                <a:lnTo>
                  <a:pt x="1087259" y="454787"/>
                </a:lnTo>
                <a:lnTo>
                  <a:pt x="1083322" y="454025"/>
                </a:lnTo>
                <a:close/>
              </a:path>
              <a:path w="1146175" h="548639">
                <a:moveTo>
                  <a:pt x="1133741" y="527431"/>
                </a:moveTo>
                <a:lnTo>
                  <a:pt x="1122787" y="528444"/>
                </a:lnTo>
                <a:lnTo>
                  <a:pt x="1129042" y="537463"/>
                </a:lnTo>
                <a:lnTo>
                  <a:pt x="1133741" y="527431"/>
                </a:lnTo>
                <a:close/>
              </a:path>
              <a:path w="1146175" h="548639">
                <a:moveTo>
                  <a:pt x="1135556" y="527431"/>
                </a:moveTo>
                <a:lnTo>
                  <a:pt x="1133741" y="527431"/>
                </a:lnTo>
                <a:lnTo>
                  <a:pt x="1129042" y="537463"/>
                </a:lnTo>
                <a:lnTo>
                  <a:pt x="1132530" y="537463"/>
                </a:lnTo>
                <a:lnTo>
                  <a:pt x="1136916" y="528065"/>
                </a:lnTo>
                <a:lnTo>
                  <a:pt x="1135556" y="527431"/>
                </a:lnTo>
                <a:close/>
              </a:path>
              <a:path w="1146175" h="548639">
                <a:moveTo>
                  <a:pt x="5359" y="0"/>
                </a:moveTo>
                <a:lnTo>
                  <a:pt x="0" y="11429"/>
                </a:lnTo>
                <a:lnTo>
                  <a:pt x="1110362" y="529593"/>
                </a:lnTo>
                <a:lnTo>
                  <a:pt x="1122787" y="528444"/>
                </a:lnTo>
                <a:lnTo>
                  <a:pt x="1115638" y="518135"/>
                </a:lnTo>
                <a:lnTo>
                  <a:pt x="5359" y="0"/>
                </a:lnTo>
                <a:close/>
              </a:path>
              <a:path w="1146175" h="548639">
                <a:moveTo>
                  <a:pt x="1115638" y="518135"/>
                </a:moveTo>
                <a:lnTo>
                  <a:pt x="1122787" y="528444"/>
                </a:lnTo>
                <a:lnTo>
                  <a:pt x="1133741" y="527431"/>
                </a:lnTo>
                <a:lnTo>
                  <a:pt x="1135556" y="527431"/>
                </a:lnTo>
                <a:lnTo>
                  <a:pt x="1115638" y="518135"/>
                </a:lnTo>
                <a:close/>
              </a:path>
            </a:pathLst>
          </a:custGeom>
          <a:solidFill>
            <a:srgbClr val="497DBA"/>
          </a:solidFill>
        </p:spPr>
        <p:txBody>
          <a:bodyPr wrap="square" lIns="0" tIns="0" rIns="0" bIns="0" rtlCol="0"/>
          <a:lstStyle/>
          <a:p>
            <a:endParaRPr/>
          </a:p>
        </p:txBody>
      </p:sp>
      <p:sp>
        <p:nvSpPr>
          <p:cNvPr id="9" name="object 9"/>
          <p:cNvSpPr/>
          <p:nvPr/>
        </p:nvSpPr>
        <p:spPr>
          <a:xfrm>
            <a:off x="950099" y="4252721"/>
            <a:ext cx="3926840" cy="1621155"/>
          </a:xfrm>
          <a:custGeom>
            <a:avLst/>
            <a:gdLst/>
            <a:ahLst/>
            <a:cxnLst/>
            <a:rect l="l" t="t" r="r" b="b"/>
            <a:pathLst>
              <a:path w="3926840" h="1621154">
                <a:moveTo>
                  <a:pt x="3890941" y="22219"/>
                </a:moveTo>
                <a:lnTo>
                  <a:pt x="0" y="1608797"/>
                </a:lnTo>
                <a:lnTo>
                  <a:pt x="4800" y="1620558"/>
                </a:lnTo>
                <a:lnTo>
                  <a:pt x="3895671" y="34069"/>
                </a:lnTo>
                <a:lnTo>
                  <a:pt x="3903420" y="23999"/>
                </a:lnTo>
                <a:lnTo>
                  <a:pt x="3890941" y="22219"/>
                </a:lnTo>
                <a:close/>
              </a:path>
              <a:path w="3926840" h="1621154">
                <a:moveTo>
                  <a:pt x="3918679" y="13334"/>
                </a:moveTo>
                <a:lnTo>
                  <a:pt x="3912730" y="13334"/>
                </a:lnTo>
                <a:lnTo>
                  <a:pt x="3917556" y="25145"/>
                </a:lnTo>
                <a:lnTo>
                  <a:pt x="3895671" y="34069"/>
                </a:lnTo>
                <a:lnTo>
                  <a:pt x="3856215" y="85343"/>
                </a:lnTo>
                <a:lnTo>
                  <a:pt x="3854056" y="88010"/>
                </a:lnTo>
                <a:lnTo>
                  <a:pt x="3854691" y="92075"/>
                </a:lnTo>
                <a:lnTo>
                  <a:pt x="3857358" y="94233"/>
                </a:lnTo>
                <a:lnTo>
                  <a:pt x="3860152" y="96265"/>
                </a:lnTo>
                <a:lnTo>
                  <a:pt x="3864216" y="95757"/>
                </a:lnTo>
                <a:lnTo>
                  <a:pt x="3926700" y="14477"/>
                </a:lnTo>
                <a:lnTo>
                  <a:pt x="3918679" y="13334"/>
                </a:lnTo>
                <a:close/>
              </a:path>
              <a:path w="3926840" h="1621154">
                <a:moveTo>
                  <a:pt x="3903420" y="23999"/>
                </a:moveTo>
                <a:lnTo>
                  <a:pt x="3895671" y="34069"/>
                </a:lnTo>
                <a:lnTo>
                  <a:pt x="3916621" y="25526"/>
                </a:lnTo>
                <a:lnTo>
                  <a:pt x="3914127" y="25526"/>
                </a:lnTo>
                <a:lnTo>
                  <a:pt x="3903420" y="23999"/>
                </a:lnTo>
                <a:close/>
              </a:path>
              <a:path w="3926840" h="1621154">
                <a:moveTo>
                  <a:pt x="3910063" y="15366"/>
                </a:moveTo>
                <a:lnTo>
                  <a:pt x="3903420" y="23999"/>
                </a:lnTo>
                <a:lnTo>
                  <a:pt x="3914127" y="25526"/>
                </a:lnTo>
                <a:lnTo>
                  <a:pt x="3910063" y="15366"/>
                </a:lnTo>
                <a:close/>
              </a:path>
              <a:path w="3926840" h="1621154">
                <a:moveTo>
                  <a:pt x="3913560" y="15366"/>
                </a:moveTo>
                <a:lnTo>
                  <a:pt x="3910063" y="15366"/>
                </a:lnTo>
                <a:lnTo>
                  <a:pt x="3914127" y="25526"/>
                </a:lnTo>
                <a:lnTo>
                  <a:pt x="3916621" y="25526"/>
                </a:lnTo>
                <a:lnTo>
                  <a:pt x="3917556" y="25145"/>
                </a:lnTo>
                <a:lnTo>
                  <a:pt x="3913560" y="15366"/>
                </a:lnTo>
                <a:close/>
              </a:path>
              <a:path w="3926840" h="1621154">
                <a:moveTo>
                  <a:pt x="3912730" y="13334"/>
                </a:moveTo>
                <a:lnTo>
                  <a:pt x="3890941" y="22219"/>
                </a:lnTo>
                <a:lnTo>
                  <a:pt x="3903420" y="23999"/>
                </a:lnTo>
                <a:lnTo>
                  <a:pt x="3910063" y="15366"/>
                </a:lnTo>
                <a:lnTo>
                  <a:pt x="3913560" y="15366"/>
                </a:lnTo>
                <a:lnTo>
                  <a:pt x="3912730" y="13334"/>
                </a:lnTo>
                <a:close/>
              </a:path>
              <a:path w="3926840" h="1621154">
                <a:moveTo>
                  <a:pt x="3825100" y="0"/>
                </a:moveTo>
                <a:lnTo>
                  <a:pt x="3821925" y="2412"/>
                </a:lnTo>
                <a:lnTo>
                  <a:pt x="3820909" y="9397"/>
                </a:lnTo>
                <a:lnTo>
                  <a:pt x="3823322" y="12572"/>
                </a:lnTo>
                <a:lnTo>
                  <a:pt x="3890941" y="22219"/>
                </a:lnTo>
                <a:lnTo>
                  <a:pt x="3912730" y="13334"/>
                </a:lnTo>
                <a:lnTo>
                  <a:pt x="3918679" y="13334"/>
                </a:lnTo>
                <a:lnTo>
                  <a:pt x="3825100" y="0"/>
                </a:lnTo>
                <a:close/>
              </a:path>
            </a:pathLst>
          </a:custGeom>
          <a:solidFill>
            <a:srgbClr val="497DBA"/>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5504" y="891997"/>
            <a:ext cx="4874260"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245" dirty="0"/>
              <a:t>Plugins </a:t>
            </a:r>
            <a:r>
              <a:rPr spc="-120" dirty="0"/>
              <a:t>-</a:t>
            </a:r>
            <a:r>
              <a:rPr spc="-245" dirty="0"/>
              <a:t> </a:t>
            </a:r>
            <a:r>
              <a:rPr spc="-550" dirty="0"/>
              <a:t>SCM</a:t>
            </a:r>
          </a:p>
        </p:txBody>
      </p:sp>
      <p:sp>
        <p:nvSpPr>
          <p:cNvPr id="3" name="object 3"/>
          <p:cNvSpPr txBox="1"/>
          <p:nvPr/>
        </p:nvSpPr>
        <p:spPr>
          <a:xfrm>
            <a:off x="535940" y="1876805"/>
            <a:ext cx="3147695" cy="4416425"/>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200" spc="-120" dirty="0">
                <a:latin typeface="Arial"/>
                <a:cs typeface="Arial"/>
              </a:rPr>
              <a:t>Version </a:t>
            </a:r>
            <a:r>
              <a:rPr sz="2200" spc="-75" dirty="0">
                <a:latin typeface="Arial"/>
                <a:cs typeface="Arial"/>
              </a:rPr>
              <a:t>Control</a:t>
            </a:r>
            <a:r>
              <a:rPr sz="2200" spc="-155" dirty="0">
                <a:latin typeface="Arial"/>
                <a:cs typeface="Arial"/>
              </a:rPr>
              <a:t> </a:t>
            </a:r>
            <a:r>
              <a:rPr sz="2200" spc="-180" dirty="0">
                <a:latin typeface="Arial"/>
                <a:cs typeface="Arial"/>
              </a:rPr>
              <a:t>Systems</a:t>
            </a:r>
            <a:endParaRPr sz="2200">
              <a:latin typeface="Arial"/>
              <a:cs typeface="Arial"/>
            </a:endParaRPr>
          </a:p>
          <a:p>
            <a:pPr marL="756285" lvl="1" indent="-286385">
              <a:lnSpc>
                <a:spcPct val="100000"/>
              </a:lnSpc>
              <a:spcBef>
                <a:spcPts val="10"/>
              </a:spcBef>
              <a:buChar char="–"/>
              <a:tabLst>
                <a:tab pos="756285" algn="l"/>
                <a:tab pos="756920" algn="l"/>
              </a:tabLst>
            </a:pPr>
            <a:r>
              <a:rPr sz="1900" spc="-110" dirty="0">
                <a:latin typeface="Arial"/>
                <a:cs typeface="Arial"/>
              </a:rPr>
              <a:t>Accurev</a:t>
            </a:r>
            <a:endParaRPr sz="1900">
              <a:latin typeface="Arial"/>
              <a:cs typeface="Arial"/>
            </a:endParaRPr>
          </a:p>
          <a:p>
            <a:pPr marL="756285" lvl="1" indent="-286385">
              <a:lnSpc>
                <a:spcPct val="100000"/>
              </a:lnSpc>
              <a:buChar char="–"/>
              <a:tabLst>
                <a:tab pos="756285" algn="l"/>
                <a:tab pos="756920" algn="l"/>
              </a:tabLst>
            </a:pPr>
            <a:r>
              <a:rPr sz="1900" spc="-150" dirty="0">
                <a:latin typeface="Arial"/>
                <a:cs typeface="Arial"/>
              </a:rPr>
              <a:t>Bazaar</a:t>
            </a:r>
            <a:endParaRPr sz="1900">
              <a:latin typeface="Arial"/>
              <a:cs typeface="Arial"/>
            </a:endParaRPr>
          </a:p>
          <a:p>
            <a:pPr marL="756285" lvl="1" indent="-286385">
              <a:lnSpc>
                <a:spcPct val="100000"/>
              </a:lnSpc>
              <a:buChar char="–"/>
              <a:tabLst>
                <a:tab pos="756285" algn="l"/>
                <a:tab pos="756920" algn="l"/>
              </a:tabLst>
            </a:pPr>
            <a:r>
              <a:rPr sz="1900" spc="-95" dirty="0">
                <a:latin typeface="Arial"/>
                <a:cs typeface="Arial"/>
              </a:rPr>
              <a:t>BitKeeper</a:t>
            </a:r>
            <a:endParaRPr sz="1900">
              <a:latin typeface="Arial"/>
              <a:cs typeface="Arial"/>
            </a:endParaRPr>
          </a:p>
          <a:p>
            <a:pPr marL="756285" lvl="1" indent="-286385">
              <a:lnSpc>
                <a:spcPct val="100000"/>
              </a:lnSpc>
              <a:buChar char="–"/>
              <a:tabLst>
                <a:tab pos="756285" algn="l"/>
                <a:tab pos="756920" algn="l"/>
              </a:tabLst>
            </a:pPr>
            <a:r>
              <a:rPr sz="1900" spc="-160" dirty="0">
                <a:latin typeface="Arial"/>
                <a:cs typeface="Arial"/>
              </a:rPr>
              <a:t>ClearCase</a:t>
            </a:r>
            <a:endParaRPr sz="1900">
              <a:latin typeface="Arial"/>
              <a:cs typeface="Arial"/>
            </a:endParaRPr>
          </a:p>
          <a:p>
            <a:pPr marL="756285" lvl="1" indent="-286385">
              <a:lnSpc>
                <a:spcPct val="100000"/>
              </a:lnSpc>
              <a:spcBef>
                <a:spcPts val="5"/>
              </a:spcBef>
              <a:buChar char="–"/>
              <a:tabLst>
                <a:tab pos="756285" algn="l"/>
                <a:tab pos="756920" algn="l"/>
              </a:tabLst>
            </a:pPr>
            <a:r>
              <a:rPr sz="1900" spc="-145" dirty="0">
                <a:latin typeface="Arial"/>
                <a:cs typeface="Arial"/>
              </a:rPr>
              <a:t>Darcs</a:t>
            </a:r>
            <a:endParaRPr sz="1900">
              <a:latin typeface="Arial"/>
              <a:cs typeface="Arial"/>
            </a:endParaRPr>
          </a:p>
          <a:p>
            <a:pPr marL="756285" lvl="1" indent="-286385">
              <a:lnSpc>
                <a:spcPct val="100000"/>
              </a:lnSpc>
              <a:buChar char="–"/>
              <a:tabLst>
                <a:tab pos="756285" algn="l"/>
                <a:tab pos="756920" algn="l"/>
              </a:tabLst>
            </a:pPr>
            <a:r>
              <a:rPr sz="1900" spc="-100" dirty="0">
                <a:latin typeface="Arial"/>
                <a:cs typeface="Arial"/>
              </a:rPr>
              <a:t>Dimensions</a:t>
            </a:r>
            <a:endParaRPr sz="1900">
              <a:latin typeface="Arial"/>
              <a:cs typeface="Arial"/>
            </a:endParaRPr>
          </a:p>
          <a:p>
            <a:pPr marL="756285" lvl="1" indent="-286385">
              <a:lnSpc>
                <a:spcPct val="100000"/>
              </a:lnSpc>
              <a:buChar char="–"/>
              <a:tabLst>
                <a:tab pos="756285" algn="l"/>
                <a:tab pos="756920" algn="l"/>
              </a:tabLst>
            </a:pPr>
            <a:r>
              <a:rPr sz="1900" spc="-55" dirty="0">
                <a:latin typeface="Arial"/>
                <a:cs typeface="Arial"/>
              </a:rPr>
              <a:t>Git</a:t>
            </a:r>
            <a:endParaRPr sz="1900">
              <a:latin typeface="Arial"/>
              <a:cs typeface="Arial"/>
            </a:endParaRPr>
          </a:p>
          <a:p>
            <a:pPr marL="756285" lvl="1" indent="-286385">
              <a:lnSpc>
                <a:spcPct val="100000"/>
              </a:lnSpc>
              <a:buChar char="–"/>
              <a:tabLst>
                <a:tab pos="756285" algn="l"/>
                <a:tab pos="756920" algn="l"/>
              </a:tabLst>
            </a:pPr>
            <a:r>
              <a:rPr sz="1900" spc="-100" dirty="0">
                <a:latin typeface="Arial"/>
                <a:cs typeface="Arial"/>
              </a:rPr>
              <a:t>Harvest</a:t>
            </a:r>
            <a:endParaRPr sz="1900">
              <a:latin typeface="Arial"/>
              <a:cs typeface="Arial"/>
            </a:endParaRPr>
          </a:p>
          <a:p>
            <a:pPr marL="756285" lvl="1" indent="-286385">
              <a:lnSpc>
                <a:spcPct val="100000"/>
              </a:lnSpc>
              <a:buChar char="–"/>
              <a:tabLst>
                <a:tab pos="756285" algn="l"/>
                <a:tab pos="756920" algn="l"/>
              </a:tabLst>
            </a:pPr>
            <a:r>
              <a:rPr sz="1900" spc="-220" dirty="0">
                <a:latin typeface="Arial"/>
                <a:cs typeface="Arial"/>
              </a:rPr>
              <a:t>MKS</a:t>
            </a:r>
            <a:r>
              <a:rPr sz="1900" spc="-105" dirty="0">
                <a:latin typeface="Arial"/>
                <a:cs typeface="Arial"/>
              </a:rPr>
              <a:t> </a:t>
            </a:r>
            <a:r>
              <a:rPr sz="1900" spc="-35" dirty="0">
                <a:latin typeface="Arial"/>
                <a:cs typeface="Arial"/>
              </a:rPr>
              <a:t>Integrity</a:t>
            </a:r>
            <a:endParaRPr sz="1900">
              <a:latin typeface="Arial"/>
              <a:cs typeface="Arial"/>
            </a:endParaRPr>
          </a:p>
          <a:p>
            <a:pPr marL="756285" lvl="1" indent="-286385">
              <a:lnSpc>
                <a:spcPct val="100000"/>
              </a:lnSpc>
              <a:buChar char="–"/>
              <a:tabLst>
                <a:tab pos="756285" algn="l"/>
                <a:tab pos="756920" algn="l"/>
              </a:tabLst>
            </a:pPr>
            <a:r>
              <a:rPr sz="1900" spc="-320" dirty="0">
                <a:latin typeface="Arial"/>
                <a:cs typeface="Arial"/>
              </a:rPr>
              <a:t>PVCS</a:t>
            </a:r>
            <a:endParaRPr sz="1900">
              <a:latin typeface="Arial"/>
              <a:cs typeface="Arial"/>
            </a:endParaRPr>
          </a:p>
          <a:p>
            <a:pPr marL="756285" lvl="1" indent="-286385">
              <a:lnSpc>
                <a:spcPct val="100000"/>
              </a:lnSpc>
              <a:buChar char="–"/>
              <a:tabLst>
                <a:tab pos="756285" algn="l"/>
                <a:tab pos="756920" algn="l"/>
              </a:tabLst>
            </a:pPr>
            <a:r>
              <a:rPr sz="1900" spc="-150" dirty="0">
                <a:latin typeface="Arial"/>
                <a:cs typeface="Arial"/>
              </a:rPr>
              <a:t>StarTeam</a:t>
            </a:r>
            <a:endParaRPr sz="1900">
              <a:latin typeface="Arial"/>
              <a:cs typeface="Arial"/>
            </a:endParaRPr>
          </a:p>
          <a:p>
            <a:pPr marL="756285" lvl="1" indent="-286385">
              <a:lnSpc>
                <a:spcPct val="100000"/>
              </a:lnSpc>
              <a:buChar char="–"/>
              <a:tabLst>
                <a:tab pos="756285" algn="l"/>
                <a:tab pos="756920" algn="l"/>
              </a:tabLst>
            </a:pPr>
            <a:r>
              <a:rPr sz="1900" spc="-114" dirty="0">
                <a:latin typeface="Arial"/>
                <a:cs typeface="Arial"/>
              </a:rPr>
              <a:t>Subversion</a:t>
            </a:r>
            <a:endParaRPr sz="1900">
              <a:latin typeface="Arial"/>
              <a:cs typeface="Arial"/>
            </a:endParaRPr>
          </a:p>
          <a:p>
            <a:pPr marL="756285" lvl="1" indent="-286385">
              <a:lnSpc>
                <a:spcPct val="100000"/>
              </a:lnSpc>
              <a:buChar char="–"/>
              <a:tabLst>
                <a:tab pos="756285" algn="l"/>
                <a:tab pos="756920" algn="l"/>
              </a:tabLst>
            </a:pPr>
            <a:r>
              <a:rPr sz="1900" spc="-185" dirty="0">
                <a:latin typeface="Arial"/>
                <a:cs typeface="Arial"/>
              </a:rPr>
              <a:t>Team </a:t>
            </a:r>
            <a:r>
              <a:rPr sz="1900" spc="-75" dirty="0">
                <a:latin typeface="Arial"/>
                <a:cs typeface="Arial"/>
              </a:rPr>
              <a:t>Foundation</a:t>
            </a:r>
            <a:r>
              <a:rPr sz="1900" spc="-65" dirty="0">
                <a:latin typeface="Arial"/>
                <a:cs typeface="Arial"/>
              </a:rPr>
              <a:t> </a:t>
            </a:r>
            <a:r>
              <a:rPr sz="1900" spc="-114" dirty="0">
                <a:latin typeface="Arial"/>
                <a:cs typeface="Arial"/>
              </a:rPr>
              <a:t>Server</a:t>
            </a:r>
            <a:endParaRPr sz="1900">
              <a:latin typeface="Arial"/>
              <a:cs typeface="Arial"/>
            </a:endParaRPr>
          </a:p>
          <a:p>
            <a:pPr marL="756285" lvl="1" indent="-286385">
              <a:lnSpc>
                <a:spcPct val="100000"/>
              </a:lnSpc>
              <a:buChar char="–"/>
              <a:tabLst>
                <a:tab pos="756285" algn="l"/>
                <a:tab pos="756920" algn="l"/>
              </a:tabLst>
            </a:pPr>
            <a:r>
              <a:rPr sz="1900" spc="-100" dirty="0">
                <a:latin typeface="Arial"/>
                <a:cs typeface="Arial"/>
              </a:rPr>
              <a:t>Visual</a:t>
            </a:r>
            <a:r>
              <a:rPr sz="1900" spc="-105" dirty="0">
                <a:latin typeface="Arial"/>
                <a:cs typeface="Arial"/>
              </a:rPr>
              <a:t> </a:t>
            </a:r>
            <a:r>
              <a:rPr sz="1900" spc="-150" dirty="0">
                <a:latin typeface="Arial"/>
                <a:cs typeface="Arial"/>
              </a:rPr>
              <a:t>SourceSafe</a:t>
            </a:r>
            <a:endParaRPr sz="1900">
              <a:latin typeface="Arial"/>
              <a:cs typeface="Arial"/>
            </a:endParaRPr>
          </a:p>
        </p:txBody>
      </p:sp>
      <p:sp>
        <p:nvSpPr>
          <p:cNvPr id="4" name="object 4"/>
          <p:cNvSpPr/>
          <p:nvPr/>
        </p:nvSpPr>
        <p:spPr>
          <a:xfrm>
            <a:off x="6096000" y="2362136"/>
            <a:ext cx="714375" cy="53498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24800" y="3048000"/>
            <a:ext cx="457200" cy="457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77000" y="4038600"/>
            <a:ext cx="307975" cy="64135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315200" y="4495736"/>
            <a:ext cx="1152525" cy="37623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705600" y="3428936"/>
            <a:ext cx="866775" cy="13811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467600" y="2285936"/>
            <a:ext cx="385762" cy="423862"/>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638800" y="5181600"/>
            <a:ext cx="1485655" cy="20637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7467600" y="5257800"/>
            <a:ext cx="1119187" cy="742950"/>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562600" y="3505200"/>
            <a:ext cx="679450" cy="511175"/>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6182" y="891997"/>
            <a:ext cx="6633209"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245" dirty="0"/>
              <a:t>Plugins </a:t>
            </a:r>
            <a:r>
              <a:rPr spc="-254" dirty="0"/>
              <a:t>– </a:t>
            </a:r>
            <a:r>
              <a:rPr spc="-150" dirty="0"/>
              <a:t>Build </a:t>
            </a:r>
            <a:r>
              <a:rPr spc="70" dirty="0"/>
              <a:t>&amp;</a:t>
            </a:r>
            <a:r>
              <a:rPr spc="-305" dirty="0"/>
              <a:t> </a:t>
            </a:r>
            <a:r>
              <a:rPr spc="-365" dirty="0"/>
              <a:t>Test</a:t>
            </a:r>
          </a:p>
        </p:txBody>
      </p:sp>
      <p:sp>
        <p:nvSpPr>
          <p:cNvPr id="3" name="object 3"/>
          <p:cNvSpPr txBox="1"/>
          <p:nvPr/>
        </p:nvSpPr>
        <p:spPr>
          <a:xfrm>
            <a:off x="535940" y="1842186"/>
            <a:ext cx="1915160" cy="4057015"/>
          </a:xfrm>
          <a:prstGeom prst="rect">
            <a:avLst/>
          </a:prstGeom>
        </p:spPr>
        <p:txBody>
          <a:bodyPr vert="horz" wrap="square" lIns="0" tIns="101600" rIns="0" bIns="0" rtlCol="0">
            <a:spAutoFit/>
          </a:bodyPr>
          <a:lstStyle/>
          <a:p>
            <a:pPr marL="355600" indent="-342900">
              <a:lnSpc>
                <a:spcPct val="100000"/>
              </a:lnSpc>
              <a:spcBef>
                <a:spcPts val="800"/>
              </a:spcBef>
              <a:buChar char="•"/>
              <a:tabLst>
                <a:tab pos="354965" algn="l"/>
                <a:tab pos="355600" algn="l"/>
              </a:tabLst>
            </a:pPr>
            <a:r>
              <a:rPr sz="2800" spc="-100" dirty="0">
                <a:latin typeface="Arial"/>
                <a:cs typeface="Arial"/>
              </a:rPr>
              <a:t>Build</a:t>
            </a:r>
            <a:r>
              <a:rPr sz="2800" spc="-210" dirty="0">
                <a:latin typeface="Arial"/>
                <a:cs typeface="Arial"/>
              </a:rPr>
              <a:t> </a:t>
            </a:r>
            <a:r>
              <a:rPr sz="2800" spc="-215" dirty="0">
                <a:latin typeface="Arial"/>
                <a:cs typeface="Arial"/>
              </a:rPr>
              <a:t>Tools</a:t>
            </a:r>
            <a:endParaRPr sz="2800">
              <a:latin typeface="Arial"/>
              <a:cs typeface="Arial"/>
            </a:endParaRPr>
          </a:p>
          <a:p>
            <a:pPr marL="756285" lvl="1" indent="-286385">
              <a:lnSpc>
                <a:spcPct val="100000"/>
              </a:lnSpc>
              <a:spcBef>
                <a:spcPts val="605"/>
              </a:spcBef>
              <a:buChar char="–"/>
              <a:tabLst>
                <a:tab pos="756920" algn="l"/>
              </a:tabLst>
            </a:pPr>
            <a:r>
              <a:rPr sz="2400" spc="-60" dirty="0">
                <a:latin typeface="Arial"/>
                <a:cs typeface="Arial"/>
              </a:rPr>
              <a:t>Ant</a:t>
            </a:r>
            <a:endParaRPr sz="2400">
              <a:latin typeface="Arial"/>
              <a:cs typeface="Arial"/>
            </a:endParaRPr>
          </a:p>
          <a:p>
            <a:pPr marL="756285" lvl="1" indent="-286385">
              <a:lnSpc>
                <a:spcPct val="100000"/>
              </a:lnSpc>
              <a:spcBef>
                <a:spcPts val="575"/>
              </a:spcBef>
              <a:buChar char="–"/>
              <a:tabLst>
                <a:tab pos="756920" algn="l"/>
              </a:tabLst>
            </a:pPr>
            <a:r>
              <a:rPr sz="2400" spc="-110" dirty="0">
                <a:latin typeface="Arial"/>
                <a:cs typeface="Arial"/>
              </a:rPr>
              <a:t>Maven</a:t>
            </a:r>
            <a:endParaRPr sz="2400">
              <a:latin typeface="Arial"/>
              <a:cs typeface="Arial"/>
            </a:endParaRPr>
          </a:p>
          <a:p>
            <a:pPr marL="756285" lvl="1" indent="-286385">
              <a:lnSpc>
                <a:spcPct val="100000"/>
              </a:lnSpc>
              <a:spcBef>
                <a:spcPts val="575"/>
              </a:spcBef>
              <a:buChar char="–"/>
              <a:tabLst>
                <a:tab pos="756920" algn="l"/>
              </a:tabLst>
            </a:pPr>
            <a:r>
              <a:rPr sz="2400" spc="-125" dirty="0">
                <a:latin typeface="Arial"/>
                <a:cs typeface="Arial"/>
              </a:rPr>
              <a:t>MSBuild</a:t>
            </a:r>
            <a:endParaRPr sz="2400">
              <a:latin typeface="Arial"/>
              <a:cs typeface="Arial"/>
            </a:endParaRPr>
          </a:p>
          <a:p>
            <a:pPr marL="756285" lvl="1" indent="-286385">
              <a:lnSpc>
                <a:spcPct val="100000"/>
              </a:lnSpc>
              <a:spcBef>
                <a:spcPts val="580"/>
              </a:spcBef>
              <a:buChar char="–"/>
              <a:tabLst>
                <a:tab pos="756920" algn="l"/>
              </a:tabLst>
            </a:pPr>
            <a:r>
              <a:rPr sz="2400" spc="-210" dirty="0">
                <a:latin typeface="Arial"/>
                <a:cs typeface="Arial"/>
              </a:rPr>
              <a:t>Cmake</a:t>
            </a:r>
            <a:endParaRPr sz="2400">
              <a:latin typeface="Arial"/>
              <a:cs typeface="Arial"/>
            </a:endParaRPr>
          </a:p>
          <a:p>
            <a:pPr marL="756285" lvl="1" indent="-286385">
              <a:lnSpc>
                <a:spcPct val="100000"/>
              </a:lnSpc>
              <a:spcBef>
                <a:spcPts val="575"/>
              </a:spcBef>
              <a:buChar char="–"/>
              <a:tabLst>
                <a:tab pos="756920" algn="l"/>
              </a:tabLst>
            </a:pPr>
            <a:r>
              <a:rPr sz="2400" spc="-125" dirty="0">
                <a:latin typeface="Arial"/>
                <a:cs typeface="Arial"/>
              </a:rPr>
              <a:t>Gradle</a:t>
            </a:r>
            <a:endParaRPr sz="2400">
              <a:latin typeface="Arial"/>
              <a:cs typeface="Arial"/>
            </a:endParaRPr>
          </a:p>
          <a:p>
            <a:pPr marL="756285" lvl="1" indent="-286385">
              <a:lnSpc>
                <a:spcPct val="100000"/>
              </a:lnSpc>
              <a:spcBef>
                <a:spcPts val="575"/>
              </a:spcBef>
              <a:buChar char="–"/>
              <a:tabLst>
                <a:tab pos="756920" algn="l"/>
              </a:tabLst>
            </a:pPr>
            <a:r>
              <a:rPr sz="2400" spc="-130" dirty="0">
                <a:latin typeface="Arial"/>
                <a:cs typeface="Arial"/>
              </a:rPr>
              <a:t>Grails</a:t>
            </a:r>
            <a:endParaRPr sz="2400">
              <a:latin typeface="Arial"/>
              <a:cs typeface="Arial"/>
            </a:endParaRPr>
          </a:p>
          <a:p>
            <a:pPr marL="756285" lvl="1" indent="-286385">
              <a:lnSpc>
                <a:spcPct val="100000"/>
              </a:lnSpc>
              <a:spcBef>
                <a:spcPts val="580"/>
              </a:spcBef>
              <a:buChar char="–"/>
              <a:tabLst>
                <a:tab pos="756920" algn="l"/>
              </a:tabLst>
            </a:pPr>
            <a:r>
              <a:rPr sz="2400" spc="-229" dirty="0">
                <a:latin typeface="Arial"/>
                <a:cs typeface="Arial"/>
              </a:rPr>
              <a:t>Scons</a:t>
            </a:r>
            <a:endParaRPr sz="2400">
              <a:latin typeface="Arial"/>
              <a:cs typeface="Arial"/>
            </a:endParaRPr>
          </a:p>
          <a:p>
            <a:pPr marL="756285" lvl="1" indent="-286385">
              <a:lnSpc>
                <a:spcPct val="100000"/>
              </a:lnSpc>
              <a:spcBef>
                <a:spcPts val="575"/>
              </a:spcBef>
              <a:buChar char="–"/>
              <a:tabLst>
                <a:tab pos="756920" algn="l"/>
              </a:tabLst>
            </a:pPr>
            <a:r>
              <a:rPr sz="2400" spc="-125" dirty="0">
                <a:latin typeface="Arial"/>
                <a:cs typeface="Arial"/>
              </a:rPr>
              <a:t>Groovy</a:t>
            </a:r>
            <a:endParaRPr sz="2400">
              <a:latin typeface="Arial"/>
              <a:cs typeface="Arial"/>
            </a:endParaRPr>
          </a:p>
        </p:txBody>
      </p:sp>
      <p:sp>
        <p:nvSpPr>
          <p:cNvPr id="4" name="object 4"/>
          <p:cNvSpPr txBox="1"/>
          <p:nvPr/>
        </p:nvSpPr>
        <p:spPr>
          <a:xfrm>
            <a:off x="4727575" y="1842186"/>
            <a:ext cx="2790190" cy="2740025"/>
          </a:xfrm>
          <a:prstGeom prst="rect">
            <a:avLst/>
          </a:prstGeom>
        </p:spPr>
        <p:txBody>
          <a:bodyPr vert="horz" wrap="square" lIns="0" tIns="101600" rIns="0" bIns="0" rtlCol="0">
            <a:spAutoFit/>
          </a:bodyPr>
          <a:lstStyle/>
          <a:p>
            <a:pPr marL="355600" indent="-342900">
              <a:lnSpc>
                <a:spcPct val="100000"/>
              </a:lnSpc>
              <a:spcBef>
                <a:spcPts val="800"/>
              </a:spcBef>
              <a:buChar char="•"/>
              <a:tabLst>
                <a:tab pos="355600" algn="l"/>
                <a:tab pos="356235" algn="l"/>
              </a:tabLst>
            </a:pPr>
            <a:r>
              <a:rPr sz="2800" spc="-240" dirty="0">
                <a:latin typeface="Arial"/>
                <a:cs typeface="Arial"/>
              </a:rPr>
              <a:t>Test</a:t>
            </a:r>
            <a:r>
              <a:rPr sz="2800" spc="-190" dirty="0">
                <a:latin typeface="Arial"/>
                <a:cs typeface="Arial"/>
              </a:rPr>
              <a:t> </a:t>
            </a:r>
            <a:r>
              <a:rPr sz="2800" spc="-155" dirty="0">
                <a:latin typeface="Arial"/>
                <a:cs typeface="Arial"/>
              </a:rPr>
              <a:t>Frameworks</a:t>
            </a:r>
            <a:endParaRPr sz="2800">
              <a:latin typeface="Arial"/>
              <a:cs typeface="Arial"/>
            </a:endParaRPr>
          </a:p>
          <a:p>
            <a:pPr marL="756285" lvl="1" indent="-286385">
              <a:lnSpc>
                <a:spcPct val="100000"/>
              </a:lnSpc>
              <a:spcBef>
                <a:spcPts val="605"/>
              </a:spcBef>
              <a:buChar char="–"/>
              <a:tabLst>
                <a:tab pos="756920" algn="l"/>
              </a:tabLst>
            </a:pPr>
            <a:r>
              <a:rPr sz="2400" spc="-90" dirty="0">
                <a:latin typeface="Arial"/>
                <a:cs typeface="Arial"/>
              </a:rPr>
              <a:t>Junit</a:t>
            </a:r>
            <a:endParaRPr sz="2400">
              <a:latin typeface="Arial"/>
              <a:cs typeface="Arial"/>
            </a:endParaRPr>
          </a:p>
          <a:p>
            <a:pPr marL="756285" lvl="1" indent="-286385">
              <a:lnSpc>
                <a:spcPct val="100000"/>
              </a:lnSpc>
              <a:spcBef>
                <a:spcPts val="575"/>
              </a:spcBef>
              <a:buChar char="–"/>
              <a:tabLst>
                <a:tab pos="756920" algn="l"/>
              </a:tabLst>
            </a:pPr>
            <a:r>
              <a:rPr sz="2400" spc="-40" dirty="0">
                <a:latin typeface="Arial"/>
                <a:cs typeface="Arial"/>
              </a:rPr>
              <a:t>Nunit</a:t>
            </a:r>
            <a:endParaRPr sz="2400">
              <a:latin typeface="Arial"/>
              <a:cs typeface="Arial"/>
            </a:endParaRPr>
          </a:p>
          <a:p>
            <a:pPr marL="756285" lvl="1" indent="-286385">
              <a:lnSpc>
                <a:spcPct val="100000"/>
              </a:lnSpc>
              <a:spcBef>
                <a:spcPts val="575"/>
              </a:spcBef>
              <a:buChar char="–"/>
              <a:tabLst>
                <a:tab pos="756920" algn="l"/>
              </a:tabLst>
            </a:pPr>
            <a:r>
              <a:rPr sz="2400" spc="-210" dirty="0">
                <a:latin typeface="Arial"/>
                <a:cs typeface="Arial"/>
              </a:rPr>
              <a:t>MSTest</a:t>
            </a:r>
            <a:endParaRPr sz="2400">
              <a:latin typeface="Arial"/>
              <a:cs typeface="Arial"/>
            </a:endParaRPr>
          </a:p>
          <a:p>
            <a:pPr marL="756285" lvl="1" indent="-286385">
              <a:lnSpc>
                <a:spcPct val="100000"/>
              </a:lnSpc>
              <a:spcBef>
                <a:spcPts val="580"/>
              </a:spcBef>
              <a:buChar char="–"/>
              <a:tabLst>
                <a:tab pos="756920" algn="l"/>
              </a:tabLst>
            </a:pPr>
            <a:r>
              <a:rPr sz="2400" spc="-125" dirty="0">
                <a:latin typeface="Arial"/>
                <a:cs typeface="Arial"/>
              </a:rPr>
              <a:t>Selenium</a:t>
            </a:r>
            <a:endParaRPr sz="2400">
              <a:latin typeface="Arial"/>
              <a:cs typeface="Arial"/>
            </a:endParaRPr>
          </a:p>
          <a:p>
            <a:pPr marL="756285" lvl="1" indent="-286385">
              <a:lnSpc>
                <a:spcPct val="100000"/>
              </a:lnSpc>
              <a:spcBef>
                <a:spcPts val="575"/>
              </a:spcBef>
              <a:buChar char="–"/>
              <a:tabLst>
                <a:tab pos="756920" algn="l"/>
              </a:tabLst>
            </a:pPr>
            <a:r>
              <a:rPr sz="2400" spc="-145" dirty="0">
                <a:latin typeface="Arial"/>
                <a:cs typeface="Arial"/>
              </a:rPr>
              <a:t>Fitnesse</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264" y="891997"/>
            <a:ext cx="6102350"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245" dirty="0"/>
              <a:t>Plugins </a:t>
            </a:r>
            <a:r>
              <a:rPr spc="-254" dirty="0"/>
              <a:t>–</a:t>
            </a:r>
            <a:r>
              <a:rPr spc="-245" dirty="0"/>
              <a:t> </a:t>
            </a:r>
            <a:r>
              <a:rPr spc="-265" dirty="0"/>
              <a:t>Analyzers</a:t>
            </a:r>
          </a:p>
        </p:txBody>
      </p:sp>
      <p:sp>
        <p:nvSpPr>
          <p:cNvPr id="3" name="object 3"/>
          <p:cNvSpPr txBox="1"/>
          <p:nvPr/>
        </p:nvSpPr>
        <p:spPr>
          <a:xfrm>
            <a:off x="535940" y="1842126"/>
            <a:ext cx="2404110" cy="4123690"/>
          </a:xfrm>
          <a:prstGeom prst="rect">
            <a:avLst/>
          </a:prstGeom>
        </p:spPr>
        <p:txBody>
          <a:bodyPr vert="horz" wrap="square" lIns="0" tIns="59055" rIns="0" bIns="0" rtlCol="0">
            <a:spAutoFit/>
          </a:bodyPr>
          <a:lstStyle/>
          <a:p>
            <a:pPr marL="355600" indent="-342900">
              <a:lnSpc>
                <a:spcPct val="100000"/>
              </a:lnSpc>
              <a:spcBef>
                <a:spcPts val="465"/>
              </a:spcBef>
              <a:buChar char="•"/>
              <a:tabLst>
                <a:tab pos="354965" algn="l"/>
                <a:tab pos="355600" algn="l"/>
              </a:tabLst>
            </a:pPr>
            <a:r>
              <a:rPr sz="2800" spc="-125" dirty="0">
                <a:latin typeface="Arial"/>
                <a:cs typeface="Arial"/>
              </a:rPr>
              <a:t>Static</a:t>
            </a:r>
            <a:r>
              <a:rPr sz="2800" spc="-225" dirty="0">
                <a:latin typeface="Arial"/>
                <a:cs typeface="Arial"/>
              </a:rPr>
              <a:t> </a:t>
            </a:r>
            <a:r>
              <a:rPr sz="2800" spc="-165" dirty="0">
                <a:latin typeface="Arial"/>
                <a:cs typeface="Arial"/>
              </a:rPr>
              <a:t>Analysis</a:t>
            </a:r>
            <a:endParaRPr sz="2800">
              <a:latin typeface="Arial"/>
              <a:cs typeface="Arial"/>
            </a:endParaRPr>
          </a:p>
          <a:p>
            <a:pPr marL="756285" lvl="1" indent="-286385">
              <a:lnSpc>
                <a:spcPct val="100000"/>
              </a:lnSpc>
              <a:spcBef>
                <a:spcPts val="315"/>
              </a:spcBef>
              <a:buChar char="–"/>
              <a:tabLst>
                <a:tab pos="756920" algn="l"/>
              </a:tabLst>
            </a:pPr>
            <a:r>
              <a:rPr sz="2400" spc="-140" dirty="0">
                <a:latin typeface="Arial"/>
                <a:cs typeface="Arial"/>
              </a:rPr>
              <a:t>Checkstyle</a:t>
            </a:r>
            <a:endParaRPr sz="2400">
              <a:latin typeface="Arial"/>
              <a:cs typeface="Arial"/>
            </a:endParaRPr>
          </a:p>
          <a:p>
            <a:pPr marL="756285" lvl="1" indent="-286385">
              <a:lnSpc>
                <a:spcPct val="100000"/>
              </a:lnSpc>
              <a:spcBef>
                <a:spcPts val="290"/>
              </a:spcBef>
              <a:buChar char="–"/>
              <a:tabLst>
                <a:tab pos="756920" algn="l"/>
              </a:tabLst>
            </a:pPr>
            <a:r>
              <a:rPr sz="2400" spc="-175" dirty="0">
                <a:latin typeface="Arial"/>
                <a:cs typeface="Arial"/>
              </a:rPr>
              <a:t>CodeScanner</a:t>
            </a:r>
            <a:endParaRPr sz="2400">
              <a:latin typeface="Arial"/>
              <a:cs typeface="Arial"/>
            </a:endParaRPr>
          </a:p>
          <a:p>
            <a:pPr marL="756285" lvl="1" indent="-286385">
              <a:lnSpc>
                <a:spcPct val="100000"/>
              </a:lnSpc>
              <a:spcBef>
                <a:spcPts val="290"/>
              </a:spcBef>
              <a:buChar char="–"/>
              <a:tabLst>
                <a:tab pos="756920" algn="l"/>
              </a:tabLst>
            </a:pPr>
            <a:r>
              <a:rPr sz="2400" spc="-385" dirty="0">
                <a:latin typeface="Arial"/>
                <a:cs typeface="Arial"/>
              </a:rPr>
              <a:t>DRY</a:t>
            </a:r>
            <a:endParaRPr sz="2400">
              <a:latin typeface="Arial"/>
              <a:cs typeface="Arial"/>
            </a:endParaRPr>
          </a:p>
          <a:p>
            <a:pPr marL="756285" lvl="1" indent="-286385">
              <a:lnSpc>
                <a:spcPct val="100000"/>
              </a:lnSpc>
              <a:spcBef>
                <a:spcPts val="285"/>
              </a:spcBef>
              <a:buChar char="–"/>
              <a:tabLst>
                <a:tab pos="756920" algn="l"/>
              </a:tabLst>
            </a:pPr>
            <a:r>
              <a:rPr sz="2400" spc="-135" dirty="0">
                <a:latin typeface="Arial"/>
                <a:cs typeface="Arial"/>
              </a:rPr>
              <a:t>Crap4j</a:t>
            </a:r>
            <a:endParaRPr sz="2400">
              <a:latin typeface="Arial"/>
              <a:cs typeface="Arial"/>
            </a:endParaRPr>
          </a:p>
          <a:p>
            <a:pPr marL="756285" lvl="1" indent="-286385">
              <a:lnSpc>
                <a:spcPct val="100000"/>
              </a:lnSpc>
              <a:spcBef>
                <a:spcPts val="290"/>
              </a:spcBef>
              <a:buChar char="–"/>
              <a:tabLst>
                <a:tab pos="756920" algn="l"/>
              </a:tabLst>
            </a:pPr>
            <a:r>
              <a:rPr sz="2400" spc="-145" dirty="0">
                <a:latin typeface="Arial"/>
                <a:cs typeface="Arial"/>
              </a:rPr>
              <a:t>Findbugs</a:t>
            </a:r>
            <a:endParaRPr sz="2400">
              <a:latin typeface="Arial"/>
              <a:cs typeface="Arial"/>
            </a:endParaRPr>
          </a:p>
          <a:p>
            <a:pPr marL="756285" lvl="1" indent="-286385">
              <a:lnSpc>
                <a:spcPct val="100000"/>
              </a:lnSpc>
              <a:spcBef>
                <a:spcPts val="285"/>
              </a:spcBef>
              <a:buChar char="–"/>
              <a:tabLst>
                <a:tab pos="756920" algn="l"/>
              </a:tabLst>
            </a:pPr>
            <a:r>
              <a:rPr sz="2400" spc="-190" dirty="0">
                <a:latin typeface="Arial"/>
                <a:cs typeface="Arial"/>
              </a:rPr>
              <a:t>PMD</a:t>
            </a:r>
            <a:endParaRPr sz="2400">
              <a:latin typeface="Arial"/>
              <a:cs typeface="Arial"/>
            </a:endParaRPr>
          </a:p>
          <a:p>
            <a:pPr marL="756285" lvl="1" indent="-286385">
              <a:lnSpc>
                <a:spcPct val="100000"/>
              </a:lnSpc>
              <a:spcBef>
                <a:spcPts val="290"/>
              </a:spcBef>
              <a:buChar char="–"/>
              <a:tabLst>
                <a:tab pos="756920" algn="l"/>
              </a:tabLst>
            </a:pPr>
            <a:r>
              <a:rPr sz="2400" spc="-50" dirty="0">
                <a:latin typeface="Arial"/>
                <a:cs typeface="Arial"/>
              </a:rPr>
              <a:t>Fortify</a:t>
            </a:r>
            <a:endParaRPr sz="2400">
              <a:latin typeface="Arial"/>
              <a:cs typeface="Arial"/>
            </a:endParaRPr>
          </a:p>
          <a:p>
            <a:pPr marL="756285" lvl="1" indent="-286385">
              <a:lnSpc>
                <a:spcPct val="100000"/>
              </a:lnSpc>
              <a:spcBef>
                <a:spcPts val="290"/>
              </a:spcBef>
              <a:buChar char="–"/>
              <a:tabLst>
                <a:tab pos="756920" algn="l"/>
              </a:tabLst>
            </a:pPr>
            <a:r>
              <a:rPr sz="2400" spc="-165" dirty="0">
                <a:latin typeface="Arial"/>
                <a:cs typeface="Arial"/>
              </a:rPr>
              <a:t>Sonar</a:t>
            </a:r>
            <a:endParaRPr sz="2400">
              <a:latin typeface="Arial"/>
              <a:cs typeface="Arial"/>
            </a:endParaRPr>
          </a:p>
          <a:p>
            <a:pPr marL="756285" lvl="1" indent="-286385">
              <a:lnSpc>
                <a:spcPct val="100000"/>
              </a:lnSpc>
              <a:spcBef>
                <a:spcPts val="290"/>
              </a:spcBef>
              <a:buChar char="–"/>
              <a:tabLst>
                <a:tab pos="756920" algn="l"/>
              </a:tabLst>
            </a:pPr>
            <a:r>
              <a:rPr sz="2400" spc="-285" dirty="0">
                <a:latin typeface="Arial"/>
                <a:cs typeface="Arial"/>
              </a:rPr>
              <a:t>FXCop</a:t>
            </a:r>
            <a:endParaRPr sz="2400">
              <a:latin typeface="Arial"/>
              <a:cs typeface="Arial"/>
            </a:endParaRPr>
          </a:p>
        </p:txBody>
      </p:sp>
      <p:sp>
        <p:nvSpPr>
          <p:cNvPr id="4" name="object 4"/>
          <p:cNvSpPr txBox="1"/>
          <p:nvPr/>
        </p:nvSpPr>
        <p:spPr>
          <a:xfrm>
            <a:off x="4727575" y="1842126"/>
            <a:ext cx="2526030" cy="2112010"/>
          </a:xfrm>
          <a:prstGeom prst="rect">
            <a:avLst/>
          </a:prstGeom>
        </p:spPr>
        <p:txBody>
          <a:bodyPr vert="horz" wrap="square" lIns="0" tIns="59055" rIns="0" bIns="0" rtlCol="0">
            <a:spAutoFit/>
          </a:bodyPr>
          <a:lstStyle/>
          <a:p>
            <a:pPr marL="355600" indent="-342900">
              <a:lnSpc>
                <a:spcPct val="100000"/>
              </a:lnSpc>
              <a:spcBef>
                <a:spcPts val="465"/>
              </a:spcBef>
              <a:buChar char="•"/>
              <a:tabLst>
                <a:tab pos="355600" algn="l"/>
                <a:tab pos="356235" algn="l"/>
              </a:tabLst>
            </a:pPr>
            <a:r>
              <a:rPr sz="2800" spc="-225" dirty="0">
                <a:latin typeface="Arial"/>
                <a:cs typeface="Arial"/>
              </a:rPr>
              <a:t>Code</a:t>
            </a:r>
            <a:r>
              <a:rPr sz="2800" spc="-204" dirty="0">
                <a:latin typeface="Arial"/>
                <a:cs typeface="Arial"/>
              </a:rPr>
              <a:t> Coverage</a:t>
            </a:r>
            <a:endParaRPr sz="2800">
              <a:latin typeface="Arial"/>
              <a:cs typeface="Arial"/>
            </a:endParaRPr>
          </a:p>
          <a:p>
            <a:pPr marL="756285" lvl="1" indent="-286385">
              <a:lnSpc>
                <a:spcPct val="100000"/>
              </a:lnSpc>
              <a:spcBef>
                <a:spcPts val="315"/>
              </a:spcBef>
              <a:buChar char="–"/>
              <a:tabLst>
                <a:tab pos="756920" algn="l"/>
              </a:tabLst>
            </a:pPr>
            <a:r>
              <a:rPr sz="2400" spc="-200" dirty="0">
                <a:latin typeface="Arial"/>
                <a:cs typeface="Arial"/>
              </a:rPr>
              <a:t>Emma</a:t>
            </a:r>
            <a:endParaRPr sz="2400">
              <a:latin typeface="Arial"/>
              <a:cs typeface="Arial"/>
            </a:endParaRPr>
          </a:p>
          <a:p>
            <a:pPr marL="756285" lvl="1" indent="-286385">
              <a:lnSpc>
                <a:spcPct val="100000"/>
              </a:lnSpc>
              <a:spcBef>
                <a:spcPts val="290"/>
              </a:spcBef>
              <a:buChar char="–"/>
              <a:tabLst>
                <a:tab pos="756920" algn="l"/>
              </a:tabLst>
            </a:pPr>
            <a:r>
              <a:rPr sz="2400" spc="-95" dirty="0">
                <a:latin typeface="Arial"/>
                <a:cs typeface="Arial"/>
              </a:rPr>
              <a:t>Cobertura</a:t>
            </a:r>
            <a:endParaRPr sz="2400">
              <a:latin typeface="Arial"/>
              <a:cs typeface="Arial"/>
            </a:endParaRPr>
          </a:p>
          <a:p>
            <a:pPr marL="756285" lvl="1" indent="-286385">
              <a:lnSpc>
                <a:spcPct val="100000"/>
              </a:lnSpc>
              <a:spcBef>
                <a:spcPts val="290"/>
              </a:spcBef>
              <a:buChar char="–"/>
              <a:tabLst>
                <a:tab pos="756920" algn="l"/>
              </a:tabLst>
            </a:pPr>
            <a:r>
              <a:rPr sz="2400" spc="-130" dirty="0">
                <a:latin typeface="Arial"/>
                <a:cs typeface="Arial"/>
              </a:rPr>
              <a:t>Clover</a:t>
            </a:r>
            <a:endParaRPr sz="2400">
              <a:latin typeface="Arial"/>
              <a:cs typeface="Arial"/>
            </a:endParaRPr>
          </a:p>
          <a:p>
            <a:pPr marL="756285" lvl="1" indent="-286385">
              <a:lnSpc>
                <a:spcPct val="100000"/>
              </a:lnSpc>
              <a:spcBef>
                <a:spcPts val="285"/>
              </a:spcBef>
              <a:buChar char="–"/>
              <a:tabLst>
                <a:tab pos="756920" algn="l"/>
              </a:tabLst>
            </a:pPr>
            <a:r>
              <a:rPr sz="2400" spc="-300" dirty="0">
                <a:latin typeface="Arial"/>
                <a:cs typeface="Arial"/>
              </a:rPr>
              <a:t>GCC/GCOV</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2733" y="891997"/>
            <a:ext cx="6558915" cy="697230"/>
          </a:xfrm>
          <a:prstGeom prst="rect">
            <a:avLst/>
          </a:prstGeom>
        </p:spPr>
        <p:txBody>
          <a:bodyPr vert="horz" wrap="square" lIns="0" tIns="13335" rIns="0" bIns="0" rtlCol="0">
            <a:spAutoFit/>
          </a:bodyPr>
          <a:lstStyle/>
          <a:p>
            <a:pPr marL="12700">
              <a:lnSpc>
                <a:spcPct val="100000"/>
              </a:lnSpc>
              <a:spcBef>
                <a:spcPts val="105"/>
              </a:spcBef>
            </a:pPr>
            <a:r>
              <a:rPr spc="-280" dirty="0"/>
              <a:t>Jenkins </a:t>
            </a:r>
            <a:r>
              <a:rPr spc="-245" dirty="0"/>
              <a:t>Plugins </a:t>
            </a:r>
            <a:r>
              <a:rPr spc="-254" dirty="0"/>
              <a:t>– </a:t>
            </a:r>
            <a:r>
              <a:rPr spc="-120" dirty="0"/>
              <a:t>Other</a:t>
            </a:r>
            <a:r>
              <a:rPr spc="-229" dirty="0"/>
              <a:t> </a:t>
            </a:r>
            <a:r>
              <a:rPr spc="-325" dirty="0"/>
              <a:t>Tools</a:t>
            </a:r>
          </a:p>
        </p:txBody>
      </p:sp>
      <p:sp>
        <p:nvSpPr>
          <p:cNvPr id="3" name="object 3"/>
          <p:cNvSpPr txBox="1">
            <a:spLocks noGrp="1"/>
          </p:cNvSpPr>
          <p:nvPr>
            <p:ph sz="half" idx="2"/>
          </p:nvPr>
        </p:nvSpPr>
        <p:spPr>
          <a:prstGeom prst="rect">
            <a:avLst/>
          </a:prstGeom>
        </p:spPr>
        <p:txBody>
          <a:bodyPr vert="horz" wrap="square" lIns="0" tIns="101600" rIns="0" bIns="0" rtlCol="0">
            <a:spAutoFit/>
          </a:bodyPr>
          <a:lstStyle/>
          <a:p>
            <a:pPr marL="355600" indent="-342900">
              <a:lnSpc>
                <a:spcPct val="100000"/>
              </a:lnSpc>
              <a:spcBef>
                <a:spcPts val="800"/>
              </a:spcBef>
              <a:buChar char="•"/>
              <a:tabLst>
                <a:tab pos="354965" algn="l"/>
                <a:tab pos="355600" algn="l"/>
              </a:tabLst>
            </a:pPr>
            <a:r>
              <a:rPr spc="-45" dirty="0"/>
              <a:t>Notification</a:t>
            </a:r>
          </a:p>
          <a:p>
            <a:pPr marL="756285" lvl="1" indent="-286385">
              <a:lnSpc>
                <a:spcPct val="100000"/>
              </a:lnSpc>
              <a:spcBef>
                <a:spcPts val="605"/>
              </a:spcBef>
              <a:buChar char="–"/>
              <a:tabLst>
                <a:tab pos="756920" algn="l"/>
              </a:tabLst>
            </a:pPr>
            <a:r>
              <a:rPr sz="2400" spc="-45" dirty="0">
                <a:latin typeface="Arial"/>
                <a:cs typeface="Arial"/>
              </a:rPr>
              <a:t>Twitter</a:t>
            </a:r>
            <a:endParaRPr sz="2400">
              <a:latin typeface="Arial"/>
              <a:cs typeface="Arial"/>
            </a:endParaRPr>
          </a:p>
          <a:p>
            <a:pPr marL="756285" lvl="1" indent="-286385">
              <a:lnSpc>
                <a:spcPct val="100000"/>
              </a:lnSpc>
              <a:spcBef>
                <a:spcPts val="575"/>
              </a:spcBef>
              <a:buChar char="–"/>
              <a:tabLst>
                <a:tab pos="756920" algn="l"/>
              </a:tabLst>
            </a:pPr>
            <a:r>
              <a:rPr sz="2400" spc="-114" dirty="0">
                <a:latin typeface="Arial"/>
                <a:cs typeface="Arial"/>
              </a:rPr>
              <a:t>Campfire</a:t>
            </a:r>
            <a:endParaRPr sz="2400">
              <a:latin typeface="Arial"/>
              <a:cs typeface="Arial"/>
            </a:endParaRPr>
          </a:p>
          <a:p>
            <a:pPr marL="756285" lvl="1" indent="-286385">
              <a:lnSpc>
                <a:spcPct val="100000"/>
              </a:lnSpc>
              <a:spcBef>
                <a:spcPts val="575"/>
              </a:spcBef>
              <a:buChar char="–"/>
              <a:tabLst>
                <a:tab pos="756920" algn="l"/>
              </a:tabLst>
            </a:pPr>
            <a:r>
              <a:rPr sz="2400" spc="-145" dirty="0">
                <a:latin typeface="Arial"/>
                <a:cs typeface="Arial"/>
              </a:rPr>
              <a:t>Google</a:t>
            </a:r>
            <a:r>
              <a:rPr sz="2400" spc="-165" dirty="0">
                <a:latin typeface="Arial"/>
                <a:cs typeface="Arial"/>
              </a:rPr>
              <a:t> </a:t>
            </a:r>
            <a:r>
              <a:rPr sz="2400" spc="-140" dirty="0">
                <a:latin typeface="Arial"/>
                <a:cs typeface="Arial"/>
              </a:rPr>
              <a:t>Calendar</a:t>
            </a:r>
            <a:endParaRPr sz="2400">
              <a:latin typeface="Arial"/>
              <a:cs typeface="Arial"/>
            </a:endParaRPr>
          </a:p>
          <a:p>
            <a:pPr marL="756285" lvl="1" indent="-286385">
              <a:lnSpc>
                <a:spcPct val="100000"/>
              </a:lnSpc>
              <a:spcBef>
                <a:spcPts val="580"/>
              </a:spcBef>
              <a:buChar char="–"/>
              <a:tabLst>
                <a:tab pos="756920" algn="l"/>
              </a:tabLst>
            </a:pPr>
            <a:r>
              <a:rPr sz="2400" spc="-10" dirty="0">
                <a:latin typeface="Arial"/>
                <a:cs typeface="Arial"/>
              </a:rPr>
              <a:t>IM</a:t>
            </a:r>
            <a:endParaRPr sz="2400">
              <a:latin typeface="Arial"/>
              <a:cs typeface="Arial"/>
            </a:endParaRPr>
          </a:p>
          <a:p>
            <a:pPr marL="756285" lvl="1" indent="-286385">
              <a:lnSpc>
                <a:spcPct val="100000"/>
              </a:lnSpc>
              <a:spcBef>
                <a:spcPts val="575"/>
              </a:spcBef>
              <a:buChar char="–"/>
              <a:tabLst>
                <a:tab pos="756920" algn="l"/>
              </a:tabLst>
            </a:pPr>
            <a:r>
              <a:rPr sz="2400" spc="-325" dirty="0">
                <a:latin typeface="Arial"/>
                <a:cs typeface="Arial"/>
              </a:rPr>
              <a:t>IRC</a:t>
            </a:r>
            <a:endParaRPr sz="2400">
              <a:latin typeface="Arial"/>
              <a:cs typeface="Arial"/>
            </a:endParaRPr>
          </a:p>
          <a:p>
            <a:pPr marL="756285" lvl="1" indent="-286385">
              <a:lnSpc>
                <a:spcPct val="100000"/>
              </a:lnSpc>
              <a:spcBef>
                <a:spcPts val="575"/>
              </a:spcBef>
              <a:buChar char="–"/>
              <a:tabLst>
                <a:tab pos="756920" algn="l"/>
              </a:tabLst>
            </a:pPr>
            <a:r>
              <a:rPr sz="2400" spc="-225" dirty="0">
                <a:latin typeface="Arial"/>
                <a:cs typeface="Arial"/>
              </a:rPr>
              <a:t>Lava</a:t>
            </a:r>
            <a:r>
              <a:rPr sz="2400" spc="-135" dirty="0">
                <a:latin typeface="Arial"/>
                <a:cs typeface="Arial"/>
              </a:rPr>
              <a:t> </a:t>
            </a:r>
            <a:r>
              <a:rPr sz="2400" spc="-175" dirty="0">
                <a:latin typeface="Arial"/>
                <a:cs typeface="Arial"/>
              </a:rPr>
              <a:t>Lamp</a:t>
            </a:r>
            <a:endParaRPr sz="2400">
              <a:latin typeface="Arial"/>
              <a:cs typeface="Arial"/>
            </a:endParaRPr>
          </a:p>
          <a:p>
            <a:pPr marL="756285" lvl="1" indent="-286385">
              <a:lnSpc>
                <a:spcPct val="100000"/>
              </a:lnSpc>
              <a:spcBef>
                <a:spcPts val="580"/>
              </a:spcBef>
              <a:buChar char="–"/>
              <a:tabLst>
                <a:tab pos="756920" algn="l"/>
              </a:tabLst>
            </a:pPr>
            <a:r>
              <a:rPr sz="2400" spc="-180" dirty="0">
                <a:latin typeface="Arial"/>
                <a:cs typeface="Arial"/>
              </a:rPr>
              <a:t>Sounds</a:t>
            </a:r>
            <a:endParaRPr sz="2400">
              <a:latin typeface="Arial"/>
              <a:cs typeface="Arial"/>
            </a:endParaRPr>
          </a:p>
          <a:p>
            <a:pPr marL="756285" lvl="1" indent="-286385">
              <a:lnSpc>
                <a:spcPct val="100000"/>
              </a:lnSpc>
              <a:spcBef>
                <a:spcPts val="575"/>
              </a:spcBef>
              <a:buChar char="–"/>
              <a:tabLst>
                <a:tab pos="756920" algn="l"/>
              </a:tabLst>
            </a:pPr>
            <a:r>
              <a:rPr sz="2400" spc="-204" dirty="0">
                <a:latin typeface="Arial"/>
                <a:cs typeface="Arial"/>
              </a:rPr>
              <a:t>Speak</a:t>
            </a:r>
            <a:endParaRPr sz="2400">
              <a:latin typeface="Arial"/>
              <a:cs typeface="Arial"/>
            </a:endParaRPr>
          </a:p>
        </p:txBody>
      </p:sp>
      <p:sp>
        <p:nvSpPr>
          <p:cNvPr id="4" name="object 4"/>
          <p:cNvSpPr txBox="1">
            <a:spLocks noGrp="1"/>
          </p:cNvSpPr>
          <p:nvPr>
            <p:ph sz="half" idx="3"/>
          </p:nvPr>
        </p:nvSpPr>
        <p:spPr>
          <a:prstGeom prst="rect">
            <a:avLst/>
          </a:prstGeom>
        </p:spPr>
        <p:txBody>
          <a:bodyPr vert="horz" wrap="square" lIns="0" tIns="101600" rIns="0" bIns="0" rtlCol="0">
            <a:spAutoFit/>
          </a:bodyPr>
          <a:lstStyle/>
          <a:p>
            <a:pPr marL="355600" indent="-342900">
              <a:lnSpc>
                <a:spcPct val="100000"/>
              </a:lnSpc>
              <a:spcBef>
                <a:spcPts val="800"/>
              </a:spcBef>
              <a:buChar char="•"/>
              <a:tabLst>
                <a:tab pos="355600" algn="l"/>
                <a:tab pos="356235" algn="l"/>
              </a:tabLst>
            </a:pPr>
            <a:r>
              <a:rPr spc="-70" dirty="0"/>
              <a:t>Authorization</a:t>
            </a:r>
          </a:p>
          <a:p>
            <a:pPr marL="756285" lvl="1" indent="-286385">
              <a:lnSpc>
                <a:spcPct val="100000"/>
              </a:lnSpc>
              <a:spcBef>
                <a:spcPts val="605"/>
              </a:spcBef>
              <a:buChar char="–"/>
              <a:tabLst>
                <a:tab pos="756920" algn="l"/>
              </a:tabLst>
            </a:pPr>
            <a:r>
              <a:rPr sz="2400" spc="-90" dirty="0">
                <a:latin typeface="Arial"/>
                <a:cs typeface="Arial"/>
              </a:rPr>
              <a:t>Active</a:t>
            </a:r>
            <a:r>
              <a:rPr sz="2400" spc="-165" dirty="0">
                <a:latin typeface="Arial"/>
                <a:cs typeface="Arial"/>
              </a:rPr>
              <a:t> </a:t>
            </a:r>
            <a:r>
              <a:rPr sz="2400" spc="-70" dirty="0">
                <a:latin typeface="Arial"/>
                <a:cs typeface="Arial"/>
              </a:rPr>
              <a:t>Directory</a:t>
            </a:r>
            <a:endParaRPr sz="2400">
              <a:latin typeface="Arial"/>
              <a:cs typeface="Arial"/>
            </a:endParaRPr>
          </a:p>
          <a:p>
            <a:pPr marL="756285" lvl="1" indent="-286385">
              <a:lnSpc>
                <a:spcPct val="100000"/>
              </a:lnSpc>
              <a:spcBef>
                <a:spcPts val="575"/>
              </a:spcBef>
              <a:buChar char="–"/>
              <a:tabLst>
                <a:tab pos="756920" algn="l"/>
              </a:tabLst>
            </a:pPr>
            <a:r>
              <a:rPr sz="2400" spc="-305" dirty="0">
                <a:latin typeface="Arial"/>
                <a:cs typeface="Arial"/>
              </a:rPr>
              <a:t>LDAP</a:t>
            </a:r>
            <a:endParaRPr sz="2400">
              <a:latin typeface="Arial"/>
              <a:cs typeface="Arial"/>
            </a:endParaRPr>
          </a:p>
          <a:p>
            <a:pPr marL="355600" indent="-342900">
              <a:lnSpc>
                <a:spcPct val="100000"/>
              </a:lnSpc>
              <a:spcBef>
                <a:spcPts val="645"/>
              </a:spcBef>
              <a:buChar char="•"/>
              <a:tabLst>
                <a:tab pos="355600" algn="l"/>
                <a:tab pos="356235" algn="l"/>
              </a:tabLst>
            </a:pPr>
            <a:r>
              <a:rPr spc="-55" dirty="0"/>
              <a:t>Virtual</a:t>
            </a:r>
            <a:r>
              <a:rPr spc="-195" dirty="0"/>
              <a:t> </a:t>
            </a:r>
            <a:r>
              <a:rPr spc="-130" dirty="0"/>
              <a:t>Machines</a:t>
            </a:r>
          </a:p>
          <a:p>
            <a:pPr marL="756285" lvl="1" indent="-286385">
              <a:lnSpc>
                <a:spcPct val="100000"/>
              </a:lnSpc>
              <a:spcBef>
                <a:spcPts val="605"/>
              </a:spcBef>
              <a:buChar char="–"/>
              <a:tabLst>
                <a:tab pos="756920" algn="l"/>
              </a:tabLst>
            </a:pPr>
            <a:r>
              <a:rPr sz="2400" spc="-155" dirty="0">
                <a:latin typeface="Arial"/>
                <a:cs typeface="Arial"/>
              </a:rPr>
              <a:t>Amazon</a:t>
            </a:r>
            <a:r>
              <a:rPr sz="2400" spc="-165" dirty="0">
                <a:latin typeface="Arial"/>
                <a:cs typeface="Arial"/>
              </a:rPr>
              <a:t> </a:t>
            </a:r>
            <a:r>
              <a:rPr sz="2400" spc="-345" dirty="0">
                <a:latin typeface="Arial"/>
                <a:cs typeface="Arial"/>
              </a:rPr>
              <a:t>EC2</a:t>
            </a:r>
            <a:endParaRPr sz="2400">
              <a:latin typeface="Arial"/>
              <a:cs typeface="Arial"/>
            </a:endParaRPr>
          </a:p>
          <a:p>
            <a:pPr marL="756285" lvl="1" indent="-286385">
              <a:lnSpc>
                <a:spcPct val="100000"/>
              </a:lnSpc>
              <a:spcBef>
                <a:spcPts val="575"/>
              </a:spcBef>
              <a:buChar char="–"/>
              <a:tabLst>
                <a:tab pos="756920" algn="l"/>
              </a:tabLst>
            </a:pPr>
            <a:r>
              <a:rPr sz="2400" spc="-125" dirty="0">
                <a:latin typeface="Arial"/>
                <a:cs typeface="Arial"/>
              </a:rPr>
              <a:t>VMWare</a:t>
            </a:r>
            <a:endParaRPr sz="2400">
              <a:latin typeface="Arial"/>
              <a:cs typeface="Arial"/>
            </a:endParaRPr>
          </a:p>
          <a:p>
            <a:pPr marL="756285" lvl="1" indent="-286385">
              <a:lnSpc>
                <a:spcPct val="100000"/>
              </a:lnSpc>
              <a:spcBef>
                <a:spcPts val="580"/>
              </a:spcBef>
              <a:buChar char="–"/>
              <a:tabLst>
                <a:tab pos="756920" algn="l"/>
              </a:tabLst>
            </a:pPr>
            <a:r>
              <a:rPr sz="2400" spc="-90" dirty="0">
                <a:latin typeface="Arial"/>
                <a:cs typeface="Arial"/>
              </a:rPr>
              <a:t>VirtualBox</a:t>
            </a:r>
            <a:endParaRPr sz="2400">
              <a:latin typeface="Arial"/>
              <a:cs typeface="Arial"/>
            </a:endParaRPr>
          </a:p>
          <a:p>
            <a:pPr marL="756285" lvl="1" indent="-286385">
              <a:lnSpc>
                <a:spcPct val="100000"/>
              </a:lnSpc>
              <a:spcBef>
                <a:spcPts val="575"/>
              </a:spcBef>
              <a:buChar char="–"/>
              <a:tabLst>
                <a:tab pos="756920" algn="l"/>
              </a:tabLst>
            </a:pPr>
            <a:r>
              <a:rPr sz="2400" spc="-210" dirty="0">
                <a:latin typeface="Arial"/>
                <a:cs typeface="Arial"/>
              </a:rPr>
              <a:t>Xen</a:t>
            </a:r>
            <a:endParaRPr sz="2400">
              <a:latin typeface="Arial"/>
              <a:cs typeface="Arial"/>
            </a:endParaRPr>
          </a:p>
          <a:p>
            <a:pPr marL="756285" lvl="1" indent="-286385">
              <a:lnSpc>
                <a:spcPct val="100000"/>
              </a:lnSpc>
              <a:spcBef>
                <a:spcPts val="575"/>
              </a:spcBef>
              <a:buChar char="–"/>
              <a:tabLst>
                <a:tab pos="756920" algn="l"/>
              </a:tabLst>
            </a:pPr>
            <a:r>
              <a:rPr sz="2400" spc="-50" dirty="0">
                <a:latin typeface="Arial"/>
                <a:cs typeface="Arial"/>
              </a:rPr>
              <a:t>Libvirt</a:t>
            </a:r>
            <a:endParaRPr sz="2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0930" y="0"/>
            <a:ext cx="6334125" cy="1244600"/>
          </a:xfrm>
          <a:prstGeom prst="rect">
            <a:avLst/>
          </a:prstGeom>
        </p:spPr>
        <p:txBody>
          <a:bodyPr vert="horz" wrap="square" lIns="0" tIns="12065" rIns="0" bIns="0" rtlCol="0">
            <a:spAutoFit/>
          </a:bodyPr>
          <a:lstStyle/>
          <a:p>
            <a:pPr marL="1739264" marR="5080" indent="-1727200">
              <a:lnSpc>
                <a:spcPct val="100000"/>
              </a:lnSpc>
              <a:spcBef>
                <a:spcPts val="95"/>
              </a:spcBef>
            </a:pPr>
            <a:r>
              <a:rPr sz="4000" spc="-170" dirty="0"/>
              <a:t>Measurements </a:t>
            </a:r>
            <a:r>
              <a:rPr sz="4000" spc="-190" dirty="0"/>
              <a:t>and </a:t>
            </a:r>
            <a:r>
              <a:rPr sz="4000" spc="-235" dirty="0"/>
              <a:t>Analysis</a:t>
            </a:r>
            <a:r>
              <a:rPr sz="4000" spc="-310" dirty="0"/>
              <a:t> </a:t>
            </a:r>
            <a:r>
              <a:rPr sz="4000" spc="-5" dirty="0"/>
              <a:t>of  </a:t>
            </a:r>
            <a:r>
              <a:rPr sz="4000" spc="-210" dirty="0"/>
              <a:t>Performances</a:t>
            </a:r>
            <a:endParaRPr sz="4000"/>
          </a:p>
        </p:txBody>
      </p:sp>
      <p:sp>
        <p:nvSpPr>
          <p:cNvPr id="3" name="object 3"/>
          <p:cNvSpPr txBox="1">
            <a:spLocks noGrp="1"/>
          </p:cNvSpPr>
          <p:nvPr>
            <p:ph type="body" idx="1"/>
          </p:nvPr>
        </p:nvSpPr>
        <p:spPr>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pc="-330" dirty="0"/>
              <a:t>Java</a:t>
            </a:r>
            <a:r>
              <a:rPr spc="-170" dirty="0"/>
              <a:t> </a:t>
            </a:r>
            <a:r>
              <a:rPr spc="-75" dirty="0"/>
              <a:t>Profiler</a:t>
            </a:r>
          </a:p>
          <a:p>
            <a:pPr marL="755015" lvl="1" indent="-343535">
              <a:lnSpc>
                <a:spcPct val="100000"/>
              </a:lnSpc>
              <a:spcBef>
                <a:spcPts val="690"/>
              </a:spcBef>
              <a:buClr>
                <a:srgbClr val="3C27DA"/>
              </a:buClr>
              <a:buSzPct val="58928"/>
              <a:buFont typeface="Wingdings"/>
              <a:buChar char=""/>
              <a:tabLst>
                <a:tab pos="755015" algn="l"/>
                <a:tab pos="755650" algn="l"/>
              </a:tabLst>
            </a:pPr>
            <a:r>
              <a:rPr sz="2800" spc="-235" dirty="0">
                <a:latin typeface="Arial"/>
                <a:cs typeface="Arial"/>
              </a:rPr>
              <a:t>Use </a:t>
            </a:r>
            <a:r>
              <a:rPr sz="2800" spc="25" dirty="0">
                <a:latin typeface="Arial"/>
                <a:cs typeface="Arial"/>
              </a:rPr>
              <a:t>to </a:t>
            </a:r>
            <a:r>
              <a:rPr sz="2800" spc="-40" dirty="0">
                <a:latin typeface="Arial"/>
                <a:cs typeface="Arial"/>
              </a:rPr>
              <a:t>profile </a:t>
            </a:r>
            <a:r>
              <a:rPr sz="2800" spc="-155" dirty="0">
                <a:latin typeface="Arial"/>
                <a:cs typeface="Arial"/>
              </a:rPr>
              <a:t>an</a:t>
            </a:r>
            <a:r>
              <a:rPr sz="2800" spc="-320" dirty="0">
                <a:latin typeface="Arial"/>
                <a:cs typeface="Arial"/>
              </a:rPr>
              <a:t> </a:t>
            </a:r>
            <a:r>
              <a:rPr sz="2800" spc="-80" dirty="0">
                <a:latin typeface="Arial"/>
                <a:cs typeface="Arial"/>
              </a:rPr>
              <a:t>application</a:t>
            </a:r>
            <a:endParaRPr sz="2800">
              <a:latin typeface="Arial"/>
              <a:cs typeface="Arial"/>
            </a:endParaRPr>
          </a:p>
          <a:p>
            <a:pPr marL="1154430" marR="5080" lvl="2" indent="-341630">
              <a:lnSpc>
                <a:spcPct val="100000"/>
              </a:lnSpc>
              <a:spcBef>
                <a:spcPts val="605"/>
              </a:spcBef>
              <a:buClr>
                <a:srgbClr val="3C27DA"/>
              </a:buClr>
              <a:buSzPct val="60416"/>
              <a:buFont typeface="Wingdings"/>
              <a:buChar char=""/>
              <a:tabLst>
                <a:tab pos="1153795" algn="l"/>
                <a:tab pos="1154430" algn="l"/>
              </a:tabLst>
            </a:pPr>
            <a:r>
              <a:rPr sz="2400" spc="-340" dirty="0">
                <a:latin typeface="Arial"/>
                <a:cs typeface="Arial"/>
              </a:rPr>
              <a:t>CPU </a:t>
            </a:r>
            <a:r>
              <a:rPr sz="2400" spc="-165" dirty="0">
                <a:latin typeface="Arial"/>
                <a:cs typeface="Arial"/>
              </a:rPr>
              <a:t>usage, </a:t>
            </a:r>
            <a:r>
              <a:rPr sz="2400" spc="-80" dirty="0">
                <a:latin typeface="Arial"/>
                <a:cs typeface="Arial"/>
              </a:rPr>
              <a:t>Memory, </a:t>
            </a:r>
            <a:r>
              <a:rPr sz="2400" spc="-60" dirty="0">
                <a:latin typeface="Arial"/>
                <a:cs typeface="Arial"/>
              </a:rPr>
              <a:t>Network, </a:t>
            </a:r>
            <a:r>
              <a:rPr sz="2400" spc="-20" dirty="0">
                <a:latin typeface="Arial"/>
                <a:cs typeface="Arial"/>
              </a:rPr>
              <a:t>time </a:t>
            </a:r>
            <a:r>
              <a:rPr sz="2400" spc="-90" dirty="0">
                <a:latin typeface="Arial"/>
                <a:cs typeface="Arial"/>
              </a:rPr>
              <a:t>spent, </a:t>
            </a:r>
            <a:r>
              <a:rPr sz="2400" spc="-114" dirty="0">
                <a:latin typeface="Arial"/>
                <a:cs typeface="Arial"/>
              </a:rPr>
              <a:t>and </a:t>
            </a:r>
            <a:r>
              <a:rPr sz="2400" spc="-165" dirty="0">
                <a:latin typeface="Arial"/>
                <a:cs typeface="Arial"/>
              </a:rPr>
              <a:t>Garbage  </a:t>
            </a:r>
            <a:r>
              <a:rPr sz="2400" spc="-60" dirty="0">
                <a:latin typeface="Arial"/>
                <a:cs typeface="Arial"/>
              </a:rPr>
              <a:t>collection</a:t>
            </a:r>
            <a:endParaRPr sz="2400">
              <a:latin typeface="Arial"/>
              <a:cs typeface="Arial"/>
            </a:endParaRPr>
          </a:p>
          <a:p>
            <a:pPr marL="1154430" lvl="2" indent="-341630">
              <a:lnSpc>
                <a:spcPct val="100000"/>
              </a:lnSpc>
              <a:spcBef>
                <a:spcPts val="575"/>
              </a:spcBef>
              <a:buClr>
                <a:srgbClr val="3C27DA"/>
              </a:buClr>
              <a:buSzPct val="60416"/>
              <a:buFont typeface="Wingdings"/>
              <a:buChar char=""/>
              <a:tabLst>
                <a:tab pos="1153795" algn="l"/>
                <a:tab pos="1154430" algn="l"/>
              </a:tabLst>
            </a:pPr>
            <a:r>
              <a:rPr sz="2400" spc="-70" dirty="0">
                <a:latin typeface="Arial"/>
                <a:cs typeface="Arial"/>
              </a:rPr>
              <a:t>In </a:t>
            </a:r>
            <a:r>
              <a:rPr sz="2400" spc="-135" dirty="0">
                <a:latin typeface="Arial"/>
                <a:cs typeface="Arial"/>
              </a:rPr>
              <a:t>Total </a:t>
            </a:r>
            <a:r>
              <a:rPr sz="2400" spc="-20" dirty="0">
                <a:latin typeface="Arial"/>
                <a:cs typeface="Arial"/>
              </a:rPr>
              <a:t>or </a:t>
            </a:r>
            <a:r>
              <a:rPr sz="2400" spc="-105" dirty="0">
                <a:latin typeface="Arial"/>
                <a:cs typeface="Arial"/>
              </a:rPr>
              <a:t>by </a:t>
            </a:r>
            <a:r>
              <a:rPr sz="2400" spc="-85" dirty="0">
                <a:latin typeface="Arial"/>
                <a:cs typeface="Arial"/>
              </a:rPr>
              <a:t>threads, </a:t>
            </a:r>
            <a:r>
              <a:rPr sz="2400" spc="-25" dirty="0">
                <a:latin typeface="Arial"/>
                <a:cs typeface="Arial"/>
              </a:rPr>
              <a:t>or </a:t>
            </a:r>
            <a:r>
              <a:rPr sz="2400" spc="-95" dirty="0">
                <a:latin typeface="Arial"/>
                <a:cs typeface="Arial"/>
              </a:rPr>
              <a:t>called</a:t>
            </a:r>
            <a:r>
              <a:rPr sz="2400" spc="-484" dirty="0">
                <a:latin typeface="Arial"/>
                <a:cs typeface="Arial"/>
              </a:rPr>
              <a:t> </a:t>
            </a:r>
            <a:r>
              <a:rPr sz="2400" spc="-85" dirty="0">
                <a:latin typeface="Arial"/>
                <a:cs typeface="Arial"/>
              </a:rPr>
              <a:t>methods</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0738" y="663956"/>
            <a:ext cx="1294765" cy="467995"/>
          </a:xfrm>
          <a:prstGeom prst="rect">
            <a:avLst/>
          </a:prstGeom>
        </p:spPr>
        <p:txBody>
          <a:bodyPr vert="horz" wrap="square" lIns="0" tIns="13335" rIns="0" bIns="0" rtlCol="0">
            <a:spAutoFit/>
          </a:bodyPr>
          <a:lstStyle/>
          <a:p>
            <a:pPr marL="12700">
              <a:lnSpc>
                <a:spcPct val="100000"/>
              </a:lnSpc>
              <a:spcBef>
                <a:spcPts val="105"/>
              </a:spcBef>
            </a:pPr>
            <a:r>
              <a:rPr sz="2900" spc="-409" dirty="0"/>
              <a:t>E</a:t>
            </a:r>
            <a:r>
              <a:rPr sz="2900" spc="-380" dirty="0"/>
              <a:t>x</a:t>
            </a:r>
            <a:r>
              <a:rPr sz="2900" spc="-110" dirty="0"/>
              <a:t>e</a:t>
            </a:r>
            <a:r>
              <a:rPr sz="2900" spc="-175" dirty="0"/>
              <a:t>m</a:t>
            </a:r>
            <a:r>
              <a:rPr sz="2900" spc="-85" dirty="0"/>
              <a:t>ple</a:t>
            </a:r>
            <a:endParaRPr sz="2900"/>
          </a:p>
        </p:txBody>
      </p:sp>
      <p:sp>
        <p:nvSpPr>
          <p:cNvPr id="3" name="object 3"/>
          <p:cNvSpPr txBox="1"/>
          <p:nvPr/>
        </p:nvSpPr>
        <p:spPr>
          <a:xfrm>
            <a:off x="499363" y="1226565"/>
            <a:ext cx="7354570" cy="513715"/>
          </a:xfrm>
          <a:prstGeom prst="rect">
            <a:avLst/>
          </a:prstGeom>
        </p:spPr>
        <p:txBody>
          <a:bodyPr vert="horz" wrap="square" lIns="0" tIns="13335" rIns="0" bIns="0" rtlCol="0">
            <a:spAutoFit/>
          </a:bodyPr>
          <a:lstStyle/>
          <a:p>
            <a:pPr marL="353695" indent="-340995">
              <a:lnSpc>
                <a:spcPct val="100000"/>
              </a:lnSpc>
              <a:spcBef>
                <a:spcPts val="105"/>
              </a:spcBef>
              <a:buClr>
                <a:srgbClr val="3C27DA"/>
              </a:buClr>
              <a:buSzPct val="59375"/>
              <a:buFont typeface="Wingdings"/>
              <a:buChar char=""/>
              <a:tabLst>
                <a:tab pos="353695" algn="l"/>
                <a:tab pos="354330" algn="l"/>
              </a:tabLst>
            </a:pPr>
            <a:r>
              <a:rPr sz="3200" spc="-215" dirty="0">
                <a:latin typeface="Arial"/>
                <a:cs typeface="Arial"/>
              </a:rPr>
              <a:t>Eclipse </a:t>
            </a:r>
            <a:r>
              <a:rPr sz="3200" spc="-445" dirty="0">
                <a:latin typeface="Arial"/>
                <a:cs typeface="Arial"/>
              </a:rPr>
              <a:t>TPTP</a:t>
            </a:r>
            <a:r>
              <a:rPr sz="3200" spc="-95" dirty="0">
                <a:latin typeface="Arial"/>
                <a:cs typeface="Arial"/>
              </a:rPr>
              <a:t> </a:t>
            </a:r>
            <a:r>
              <a:rPr sz="3200" spc="-10" dirty="0">
                <a:latin typeface="Arial"/>
                <a:cs typeface="Arial"/>
                <a:hlinkClick r:id="rId2"/>
              </a:rPr>
              <a:t>http://www.eclipse.org</a:t>
            </a:r>
            <a:r>
              <a:rPr sz="3200" spc="-10" dirty="0">
                <a:latin typeface="Arial"/>
                <a:cs typeface="Arial"/>
              </a:rPr>
              <a:t>/tptp/</a:t>
            </a:r>
            <a:endParaRPr sz="3200">
              <a:latin typeface="Arial"/>
              <a:cs typeface="Arial"/>
            </a:endParaRPr>
          </a:p>
        </p:txBody>
      </p:sp>
      <p:sp>
        <p:nvSpPr>
          <p:cNvPr id="4" name="object 4"/>
          <p:cNvSpPr/>
          <p:nvPr/>
        </p:nvSpPr>
        <p:spPr>
          <a:xfrm>
            <a:off x="827087" y="1911350"/>
            <a:ext cx="6985000" cy="49466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9921" y="34544"/>
            <a:ext cx="2174240" cy="696595"/>
          </a:xfrm>
          <a:prstGeom prst="rect">
            <a:avLst/>
          </a:prstGeom>
        </p:spPr>
        <p:txBody>
          <a:bodyPr vert="horz" wrap="square" lIns="0" tIns="12700" rIns="0" bIns="0" rtlCol="0">
            <a:spAutoFit/>
          </a:bodyPr>
          <a:lstStyle/>
          <a:p>
            <a:pPr marL="12700">
              <a:lnSpc>
                <a:spcPct val="100000"/>
              </a:lnSpc>
              <a:spcBef>
                <a:spcPts val="100"/>
              </a:spcBef>
            </a:pPr>
            <a:r>
              <a:rPr spc="-215" dirty="0"/>
              <a:t>VisualVM</a:t>
            </a:r>
          </a:p>
        </p:txBody>
      </p:sp>
      <p:sp>
        <p:nvSpPr>
          <p:cNvPr id="3" name="object 3"/>
          <p:cNvSpPr txBox="1"/>
          <p:nvPr/>
        </p:nvSpPr>
        <p:spPr>
          <a:xfrm>
            <a:off x="499363" y="725170"/>
            <a:ext cx="8020684" cy="1438275"/>
          </a:xfrm>
          <a:prstGeom prst="rect">
            <a:avLst/>
          </a:prstGeom>
        </p:spPr>
        <p:txBody>
          <a:bodyPr vert="horz" wrap="square" lIns="0" tIns="13335" rIns="0" bIns="0" rtlCol="0">
            <a:spAutoFit/>
          </a:bodyPr>
          <a:lstStyle/>
          <a:p>
            <a:pPr marL="2978785">
              <a:lnSpc>
                <a:spcPct val="100000"/>
              </a:lnSpc>
              <a:spcBef>
                <a:spcPts val="105"/>
              </a:spcBef>
            </a:pPr>
            <a:r>
              <a:rPr sz="2000" spc="-50" dirty="0">
                <a:latin typeface="Arial"/>
                <a:cs typeface="Arial"/>
              </a:rPr>
              <a:t>https://visualvm.dev.java.net/</a:t>
            </a:r>
            <a:endParaRPr sz="2000">
              <a:latin typeface="Arial"/>
              <a:cs typeface="Arial"/>
            </a:endParaRPr>
          </a:p>
          <a:p>
            <a:pPr marL="353695" marR="5080" indent="-340995" algn="just">
              <a:lnSpc>
                <a:spcPct val="100000"/>
              </a:lnSpc>
              <a:spcBef>
                <a:spcPts val="1655"/>
              </a:spcBef>
              <a:buClr>
                <a:srgbClr val="3C27DA"/>
              </a:buClr>
              <a:buSzPct val="60714"/>
              <a:buFont typeface="Wingdings"/>
              <a:buChar char=""/>
              <a:tabLst>
                <a:tab pos="354330" algn="l"/>
              </a:tabLst>
            </a:pPr>
            <a:r>
              <a:rPr sz="1400" spc="-60" dirty="0">
                <a:latin typeface="Arial"/>
                <a:cs typeface="Arial"/>
              </a:rPr>
              <a:t>« </a:t>
            </a:r>
            <a:r>
              <a:rPr sz="1400" spc="-70" dirty="0">
                <a:latin typeface="Arial"/>
                <a:cs typeface="Arial"/>
              </a:rPr>
              <a:t>VisualVM is </a:t>
            </a:r>
            <a:r>
              <a:rPr sz="1400" spc="-110" dirty="0">
                <a:latin typeface="Arial"/>
                <a:cs typeface="Arial"/>
              </a:rPr>
              <a:t>a </a:t>
            </a:r>
            <a:r>
              <a:rPr sz="1400" spc="-60" dirty="0">
                <a:latin typeface="Arial"/>
                <a:cs typeface="Arial"/>
              </a:rPr>
              <a:t>visual </a:t>
            </a:r>
            <a:r>
              <a:rPr sz="1400" dirty="0">
                <a:latin typeface="Arial"/>
                <a:cs typeface="Arial"/>
              </a:rPr>
              <a:t>tool </a:t>
            </a:r>
            <a:r>
              <a:rPr sz="1400" spc="-5" dirty="0">
                <a:latin typeface="Arial"/>
                <a:cs typeface="Arial"/>
              </a:rPr>
              <a:t>that </a:t>
            </a:r>
            <a:r>
              <a:rPr sz="1400" spc="-50" dirty="0">
                <a:latin typeface="Arial"/>
                <a:cs typeface="Arial"/>
              </a:rPr>
              <a:t>integrates </a:t>
            </a:r>
            <a:r>
              <a:rPr sz="1400" spc="-75" dirty="0">
                <a:latin typeface="Arial"/>
                <a:cs typeface="Arial"/>
              </a:rPr>
              <a:t>several </a:t>
            </a:r>
            <a:r>
              <a:rPr sz="1400" spc="-55" dirty="0">
                <a:latin typeface="Arial"/>
                <a:cs typeface="Arial"/>
              </a:rPr>
              <a:t>existing </a:t>
            </a:r>
            <a:r>
              <a:rPr sz="1400" spc="-204" dirty="0">
                <a:latin typeface="Arial"/>
                <a:cs typeface="Arial"/>
              </a:rPr>
              <a:t>JDK </a:t>
            </a:r>
            <a:r>
              <a:rPr sz="1400" spc="-40" dirty="0">
                <a:latin typeface="Arial"/>
                <a:cs typeface="Arial"/>
              </a:rPr>
              <a:t>software </a:t>
            </a:r>
            <a:r>
              <a:rPr sz="1400" spc="-30" dirty="0">
                <a:latin typeface="Arial"/>
                <a:cs typeface="Arial"/>
              </a:rPr>
              <a:t>tools </a:t>
            </a:r>
            <a:r>
              <a:rPr sz="1400" spc="-70" dirty="0">
                <a:latin typeface="Arial"/>
                <a:cs typeface="Arial"/>
              </a:rPr>
              <a:t>and </a:t>
            </a:r>
            <a:r>
              <a:rPr sz="1400" spc="-25" dirty="0">
                <a:latin typeface="Arial"/>
                <a:cs typeface="Arial"/>
              </a:rPr>
              <a:t>lightweight </a:t>
            </a:r>
            <a:r>
              <a:rPr sz="1400" spc="-45" dirty="0">
                <a:latin typeface="Arial"/>
                <a:cs typeface="Arial"/>
              </a:rPr>
              <a:t>memory </a:t>
            </a:r>
            <a:r>
              <a:rPr sz="1400" spc="-70" dirty="0">
                <a:latin typeface="Arial"/>
                <a:cs typeface="Arial"/>
              </a:rPr>
              <a:t>and  </a:t>
            </a:r>
            <a:r>
              <a:rPr sz="1400" spc="-200" dirty="0">
                <a:latin typeface="Arial"/>
                <a:cs typeface="Arial"/>
              </a:rPr>
              <a:t>CPU </a:t>
            </a:r>
            <a:r>
              <a:rPr sz="1400" spc="-20" dirty="0">
                <a:latin typeface="Arial"/>
                <a:cs typeface="Arial"/>
              </a:rPr>
              <a:t>profiling </a:t>
            </a:r>
            <a:r>
              <a:rPr sz="1400" spc="-45" dirty="0">
                <a:latin typeface="Arial"/>
                <a:cs typeface="Arial"/>
              </a:rPr>
              <a:t>capabilities. </a:t>
            </a:r>
            <a:r>
              <a:rPr sz="1400" spc="-95" dirty="0">
                <a:latin typeface="Arial"/>
                <a:cs typeface="Arial"/>
              </a:rPr>
              <a:t>This </a:t>
            </a:r>
            <a:r>
              <a:rPr sz="1400" spc="-5" dirty="0">
                <a:latin typeface="Arial"/>
                <a:cs typeface="Arial"/>
              </a:rPr>
              <a:t>tool </a:t>
            </a:r>
            <a:r>
              <a:rPr sz="1400" spc="-70" dirty="0">
                <a:latin typeface="Arial"/>
                <a:cs typeface="Arial"/>
              </a:rPr>
              <a:t>is designed </a:t>
            </a:r>
            <a:r>
              <a:rPr sz="1400" spc="-5" dirty="0">
                <a:latin typeface="Arial"/>
                <a:cs typeface="Arial"/>
              </a:rPr>
              <a:t>for </a:t>
            </a:r>
            <a:r>
              <a:rPr sz="1400" spc="-15" dirty="0">
                <a:latin typeface="Arial"/>
                <a:cs typeface="Arial"/>
              </a:rPr>
              <a:t>both </a:t>
            </a:r>
            <a:r>
              <a:rPr sz="1400" spc="-30" dirty="0">
                <a:latin typeface="Arial"/>
                <a:cs typeface="Arial"/>
              </a:rPr>
              <a:t>production </a:t>
            </a:r>
            <a:r>
              <a:rPr sz="1400" spc="-70" dirty="0">
                <a:latin typeface="Arial"/>
                <a:cs typeface="Arial"/>
              </a:rPr>
              <a:t>and </a:t>
            </a:r>
            <a:r>
              <a:rPr sz="1400" spc="-45" dirty="0">
                <a:latin typeface="Arial"/>
                <a:cs typeface="Arial"/>
              </a:rPr>
              <a:t>development </a:t>
            </a:r>
            <a:r>
              <a:rPr sz="1400" spc="-15" dirty="0">
                <a:latin typeface="Arial"/>
                <a:cs typeface="Arial"/>
              </a:rPr>
              <a:t>time </a:t>
            </a:r>
            <a:r>
              <a:rPr sz="1400" spc="-95" dirty="0">
                <a:latin typeface="Arial"/>
                <a:cs typeface="Arial"/>
              </a:rPr>
              <a:t>use </a:t>
            </a:r>
            <a:r>
              <a:rPr sz="1400" spc="-70" dirty="0">
                <a:latin typeface="Arial"/>
                <a:cs typeface="Arial"/>
              </a:rPr>
              <a:t>and </a:t>
            </a:r>
            <a:r>
              <a:rPr sz="1400" spc="-5" dirty="0">
                <a:latin typeface="Arial"/>
                <a:cs typeface="Arial"/>
              </a:rPr>
              <a:t>further  </a:t>
            </a:r>
            <a:r>
              <a:rPr sz="1400" spc="-90" dirty="0">
                <a:latin typeface="Arial"/>
                <a:cs typeface="Arial"/>
              </a:rPr>
              <a:t>enhances </a:t>
            </a:r>
            <a:r>
              <a:rPr sz="1400" spc="-20" dirty="0">
                <a:latin typeface="Arial"/>
                <a:cs typeface="Arial"/>
              </a:rPr>
              <a:t>the </a:t>
            </a:r>
            <a:r>
              <a:rPr sz="1400" spc="-40" dirty="0">
                <a:latin typeface="Arial"/>
                <a:cs typeface="Arial"/>
              </a:rPr>
              <a:t>capability </a:t>
            </a:r>
            <a:r>
              <a:rPr sz="1400" spc="-5" dirty="0">
                <a:latin typeface="Arial"/>
                <a:cs typeface="Arial"/>
              </a:rPr>
              <a:t>of </a:t>
            </a:r>
            <a:r>
              <a:rPr sz="1400" spc="-25" dirty="0">
                <a:latin typeface="Arial"/>
                <a:cs typeface="Arial"/>
              </a:rPr>
              <a:t>monitoring </a:t>
            </a:r>
            <a:r>
              <a:rPr sz="1400" spc="-70" dirty="0">
                <a:latin typeface="Arial"/>
                <a:cs typeface="Arial"/>
              </a:rPr>
              <a:t>and </a:t>
            </a:r>
            <a:r>
              <a:rPr sz="1400" spc="-50" dirty="0">
                <a:latin typeface="Arial"/>
                <a:cs typeface="Arial"/>
              </a:rPr>
              <a:t>performance </a:t>
            </a:r>
            <a:r>
              <a:rPr sz="1400" spc="-80" dirty="0">
                <a:latin typeface="Arial"/>
                <a:cs typeface="Arial"/>
              </a:rPr>
              <a:t>analysis </a:t>
            </a:r>
            <a:r>
              <a:rPr sz="1400" spc="-5" dirty="0">
                <a:latin typeface="Arial"/>
                <a:cs typeface="Arial"/>
              </a:rPr>
              <a:t>for </a:t>
            </a:r>
            <a:r>
              <a:rPr sz="1400" spc="-20" dirty="0">
                <a:latin typeface="Arial"/>
                <a:cs typeface="Arial"/>
              </a:rPr>
              <a:t>the </a:t>
            </a:r>
            <a:r>
              <a:rPr sz="1400" spc="-150" dirty="0">
                <a:latin typeface="Arial"/>
                <a:cs typeface="Arial"/>
              </a:rPr>
              <a:t>Java</a:t>
            </a:r>
            <a:r>
              <a:rPr sz="1400" spc="-290" dirty="0">
                <a:latin typeface="Arial"/>
                <a:cs typeface="Arial"/>
              </a:rPr>
              <a:t> </a:t>
            </a:r>
            <a:r>
              <a:rPr sz="1400" spc="-275" dirty="0">
                <a:latin typeface="Arial"/>
                <a:cs typeface="Arial"/>
              </a:rPr>
              <a:t>SE </a:t>
            </a:r>
            <a:r>
              <a:rPr sz="1400" spc="-25" dirty="0">
                <a:latin typeface="Arial"/>
                <a:cs typeface="Arial"/>
              </a:rPr>
              <a:t>platform.»</a:t>
            </a:r>
            <a:endParaRPr sz="1400">
              <a:latin typeface="Arial"/>
              <a:cs typeface="Arial"/>
            </a:endParaRPr>
          </a:p>
          <a:p>
            <a:pPr marL="353695" indent="-340995">
              <a:lnSpc>
                <a:spcPct val="100000"/>
              </a:lnSpc>
              <a:spcBef>
                <a:spcPts val="335"/>
              </a:spcBef>
              <a:buClr>
                <a:srgbClr val="3C27DA"/>
              </a:buClr>
              <a:buSzPct val="60714"/>
              <a:buFont typeface="Wingdings"/>
              <a:buChar char=""/>
              <a:tabLst>
                <a:tab pos="353695" algn="l"/>
                <a:tab pos="354330" algn="l"/>
              </a:tabLst>
            </a:pPr>
            <a:r>
              <a:rPr sz="1400" b="1" spc="-85" dirty="0">
                <a:latin typeface="Arial"/>
                <a:cs typeface="Arial"/>
              </a:rPr>
              <a:t>VisualVM </a:t>
            </a:r>
            <a:r>
              <a:rPr sz="1400" b="1" spc="-110" dirty="0">
                <a:latin typeface="Arial"/>
                <a:cs typeface="Arial"/>
              </a:rPr>
              <a:t>includes </a:t>
            </a:r>
            <a:r>
              <a:rPr sz="1400" b="1" spc="-50" dirty="0">
                <a:latin typeface="Arial"/>
                <a:cs typeface="Arial"/>
              </a:rPr>
              <a:t>the</a:t>
            </a:r>
            <a:r>
              <a:rPr sz="1400" b="1" spc="-114" dirty="0">
                <a:latin typeface="Arial"/>
                <a:cs typeface="Arial"/>
              </a:rPr>
              <a:t> </a:t>
            </a:r>
            <a:r>
              <a:rPr sz="1400" b="1" spc="-140" dirty="0">
                <a:latin typeface="Arial"/>
                <a:cs typeface="Arial"/>
              </a:rPr>
              <a:t>JConsole.</a:t>
            </a:r>
            <a:endParaRPr sz="1400">
              <a:latin typeface="Arial"/>
              <a:cs typeface="Arial"/>
            </a:endParaRPr>
          </a:p>
        </p:txBody>
      </p:sp>
      <p:sp>
        <p:nvSpPr>
          <p:cNvPr id="4" name="object 4"/>
          <p:cNvSpPr txBox="1"/>
          <p:nvPr/>
        </p:nvSpPr>
        <p:spPr>
          <a:xfrm>
            <a:off x="2343404" y="6368897"/>
            <a:ext cx="587438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hlinkClick r:id="rId2"/>
              </a:rPr>
              <a:t>http://weblogs.java.net/blog/mandychung/archive/VisualVM-BOF-2007.pdf</a:t>
            </a:r>
            <a:endParaRPr sz="1400">
              <a:latin typeface="Tahoma"/>
              <a:cs typeface="Tahoma"/>
            </a:endParaRPr>
          </a:p>
        </p:txBody>
      </p:sp>
      <p:sp>
        <p:nvSpPr>
          <p:cNvPr id="5" name="object 5"/>
          <p:cNvSpPr/>
          <p:nvPr/>
        </p:nvSpPr>
        <p:spPr>
          <a:xfrm>
            <a:off x="250825" y="2492311"/>
            <a:ext cx="4392676" cy="33163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643501" y="2565336"/>
            <a:ext cx="4427474" cy="322427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4270" y="186893"/>
            <a:ext cx="6223000" cy="697230"/>
          </a:xfrm>
          <a:prstGeom prst="rect">
            <a:avLst/>
          </a:prstGeom>
        </p:spPr>
        <p:txBody>
          <a:bodyPr vert="horz" wrap="square" lIns="0" tIns="13335" rIns="0" bIns="0" rtlCol="0">
            <a:spAutoFit/>
          </a:bodyPr>
          <a:lstStyle/>
          <a:p>
            <a:pPr marL="12700">
              <a:lnSpc>
                <a:spcPct val="100000"/>
              </a:lnSpc>
              <a:spcBef>
                <a:spcPts val="105"/>
              </a:spcBef>
            </a:pPr>
            <a:r>
              <a:rPr spc="-200" dirty="0"/>
              <a:t>Performance</a:t>
            </a:r>
            <a:r>
              <a:rPr spc="-315" dirty="0"/>
              <a:t> </a:t>
            </a:r>
            <a:r>
              <a:rPr spc="-145" dirty="0"/>
              <a:t>Optimizations</a:t>
            </a:r>
          </a:p>
        </p:txBody>
      </p:sp>
      <p:sp>
        <p:nvSpPr>
          <p:cNvPr id="3" name="object 3"/>
          <p:cNvSpPr txBox="1"/>
          <p:nvPr/>
        </p:nvSpPr>
        <p:spPr>
          <a:xfrm>
            <a:off x="499363" y="1156005"/>
            <a:ext cx="6244590" cy="4716780"/>
          </a:xfrm>
          <a:prstGeom prst="rect">
            <a:avLst/>
          </a:prstGeom>
        </p:spPr>
        <p:txBody>
          <a:bodyPr vert="horz" wrap="square" lIns="0" tIns="88900" rIns="0" bIns="0" rtlCol="0">
            <a:spAutoFit/>
          </a:bodyPr>
          <a:lstStyle/>
          <a:p>
            <a:pPr marL="353695" indent="-340995">
              <a:lnSpc>
                <a:spcPct val="100000"/>
              </a:lnSpc>
              <a:spcBef>
                <a:spcPts val="700"/>
              </a:spcBef>
              <a:buClr>
                <a:srgbClr val="3C27DA"/>
              </a:buClr>
              <a:buSzPct val="60416"/>
              <a:buFont typeface="Wingdings"/>
              <a:buChar char=""/>
              <a:tabLst>
                <a:tab pos="353695" algn="l"/>
                <a:tab pos="354330" algn="l"/>
              </a:tabLst>
            </a:pPr>
            <a:r>
              <a:rPr sz="2400" spc="-225" dirty="0">
                <a:latin typeface="Arial"/>
                <a:cs typeface="Arial"/>
              </a:rPr>
              <a:t>Java’s </a:t>
            </a:r>
            <a:r>
              <a:rPr sz="2400" spc="-100" dirty="0">
                <a:latin typeface="Arial"/>
                <a:cs typeface="Arial"/>
              </a:rPr>
              <a:t>Script</a:t>
            </a:r>
            <a:r>
              <a:rPr sz="2400" spc="-65" dirty="0">
                <a:latin typeface="Arial"/>
                <a:cs typeface="Arial"/>
              </a:rPr>
              <a:t> </a:t>
            </a:r>
            <a:r>
              <a:rPr sz="2400" spc="-160" dirty="0">
                <a:latin typeface="Arial"/>
                <a:cs typeface="Arial"/>
              </a:rPr>
              <a:t>Engine</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85" dirty="0">
                <a:latin typeface="Arial"/>
                <a:cs typeface="Arial"/>
              </a:rPr>
              <a:t>Jython </a:t>
            </a:r>
            <a:r>
              <a:rPr sz="2000" spc="-60" dirty="0">
                <a:latin typeface="Arial"/>
                <a:cs typeface="Arial"/>
              </a:rPr>
              <a:t>(jython.sourceforge.net),</a:t>
            </a:r>
            <a:r>
              <a:rPr sz="2000" spc="-175" dirty="0">
                <a:latin typeface="Arial"/>
                <a:cs typeface="Arial"/>
              </a:rPr>
              <a:t> </a:t>
            </a:r>
            <a:r>
              <a:rPr sz="2000" spc="-620" dirty="0">
                <a:latin typeface="Arial"/>
                <a:cs typeface="Arial"/>
              </a:rPr>
              <a:t>…</a:t>
            </a:r>
            <a:endParaRPr sz="2000">
              <a:latin typeface="Arial"/>
              <a:cs typeface="Arial"/>
            </a:endParaRPr>
          </a:p>
          <a:p>
            <a:pPr marL="353695" indent="-340995">
              <a:lnSpc>
                <a:spcPct val="100000"/>
              </a:lnSpc>
              <a:spcBef>
                <a:spcPts val="550"/>
              </a:spcBef>
              <a:buClr>
                <a:srgbClr val="3C27DA"/>
              </a:buClr>
              <a:buSzPct val="60416"/>
              <a:buFont typeface="Wingdings"/>
              <a:buChar char=""/>
              <a:tabLst>
                <a:tab pos="353695" algn="l"/>
                <a:tab pos="354330" algn="l"/>
              </a:tabLst>
            </a:pPr>
            <a:r>
              <a:rPr sz="2400" spc="-120" dirty="0">
                <a:latin typeface="Arial"/>
                <a:cs typeface="Arial"/>
              </a:rPr>
              <a:t>Bytecode</a:t>
            </a:r>
            <a:r>
              <a:rPr sz="2400" spc="-155" dirty="0">
                <a:latin typeface="Arial"/>
                <a:cs typeface="Arial"/>
              </a:rPr>
              <a:t> </a:t>
            </a:r>
            <a:r>
              <a:rPr sz="2400" spc="-30" dirty="0">
                <a:latin typeface="Arial"/>
                <a:cs typeface="Arial"/>
              </a:rPr>
              <a:t>interpreter</a:t>
            </a:r>
            <a:endParaRPr sz="2400">
              <a:latin typeface="Arial"/>
              <a:cs typeface="Arial"/>
            </a:endParaRPr>
          </a:p>
          <a:p>
            <a:pPr marL="353695" indent="-340995">
              <a:lnSpc>
                <a:spcPct val="100000"/>
              </a:lnSpc>
              <a:spcBef>
                <a:spcPts val="575"/>
              </a:spcBef>
              <a:buClr>
                <a:srgbClr val="3C27DA"/>
              </a:buClr>
              <a:buSzPct val="60416"/>
              <a:buFont typeface="Wingdings"/>
              <a:buChar char=""/>
              <a:tabLst>
                <a:tab pos="353695" algn="l"/>
                <a:tab pos="354330" algn="l"/>
              </a:tabLst>
            </a:pPr>
            <a:r>
              <a:rPr sz="2400" spc="-90" dirty="0">
                <a:latin typeface="Arial"/>
                <a:cs typeface="Arial"/>
              </a:rPr>
              <a:t>Native </a:t>
            </a:r>
            <a:r>
              <a:rPr sz="2400" spc="-70" dirty="0">
                <a:latin typeface="Arial"/>
                <a:cs typeface="Arial"/>
              </a:rPr>
              <a:t>compiler</a:t>
            </a:r>
            <a:r>
              <a:rPr sz="2400" spc="-180" dirty="0">
                <a:latin typeface="Arial"/>
                <a:cs typeface="Arial"/>
              </a:rPr>
              <a:t> </a:t>
            </a:r>
            <a:r>
              <a:rPr sz="2400" spc="-75" dirty="0">
                <a:latin typeface="Arial"/>
                <a:cs typeface="Arial"/>
              </a:rPr>
              <a:t>(static)</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135" dirty="0">
                <a:latin typeface="Arial"/>
                <a:cs typeface="Arial"/>
              </a:rPr>
              <a:t>.class </a:t>
            </a:r>
            <a:r>
              <a:rPr sz="2000" spc="15" dirty="0">
                <a:latin typeface="Arial"/>
                <a:cs typeface="Arial"/>
              </a:rPr>
              <a:t>to </a:t>
            </a:r>
            <a:r>
              <a:rPr sz="2000" spc="-105" dirty="0">
                <a:latin typeface="Arial"/>
                <a:cs typeface="Arial"/>
              </a:rPr>
              <a:t>.c </a:t>
            </a:r>
            <a:r>
              <a:rPr sz="2000" spc="15" dirty="0">
                <a:latin typeface="Arial"/>
                <a:cs typeface="Arial"/>
              </a:rPr>
              <a:t>to </a:t>
            </a:r>
            <a:r>
              <a:rPr sz="2000" spc="-140" dirty="0">
                <a:latin typeface="Arial"/>
                <a:cs typeface="Arial"/>
              </a:rPr>
              <a:t>.s </a:t>
            </a:r>
            <a:r>
              <a:rPr sz="2000" spc="15" dirty="0">
                <a:latin typeface="Arial"/>
                <a:cs typeface="Arial"/>
              </a:rPr>
              <a:t>to</a:t>
            </a:r>
            <a:r>
              <a:rPr sz="2000" spc="-295" dirty="0">
                <a:latin typeface="Arial"/>
                <a:cs typeface="Arial"/>
              </a:rPr>
              <a:t> </a:t>
            </a:r>
            <a:r>
              <a:rPr sz="2000" spc="-130" dirty="0">
                <a:latin typeface="Arial"/>
                <a:cs typeface="Arial"/>
              </a:rPr>
              <a:t>.exe</a:t>
            </a:r>
            <a:endParaRPr sz="2000">
              <a:latin typeface="Arial"/>
              <a:cs typeface="Arial"/>
            </a:endParaRPr>
          </a:p>
          <a:p>
            <a:pPr marL="353695" indent="-340995">
              <a:lnSpc>
                <a:spcPct val="100000"/>
              </a:lnSpc>
              <a:spcBef>
                <a:spcPts val="550"/>
              </a:spcBef>
              <a:buClr>
                <a:srgbClr val="3C27DA"/>
              </a:buClr>
              <a:buSzPct val="60416"/>
              <a:buFont typeface="Wingdings"/>
              <a:buChar char=""/>
              <a:tabLst>
                <a:tab pos="353695" algn="l"/>
                <a:tab pos="354330" algn="l"/>
              </a:tabLst>
            </a:pPr>
            <a:r>
              <a:rPr sz="2400" spc="-65" dirty="0">
                <a:latin typeface="Arial"/>
                <a:cs typeface="Arial"/>
              </a:rPr>
              <a:t>On-the-fly compiler</a:t>
            </a:r>
            <a:r>
              <a:rPr sz="2400" spc="-195" dirty="0">
                <a:latin typeface="Arial"/>
                <a:cs typeface="Arial"/>
              </a:rPr>
              <a:t> </a:t>
            </a:r>
            <a:r>
              <a:rPr sz="2400" spc="-100" dirty="0">
                <a:latin typeface="Arial"/>
                <a:cs typeface="Arial"/>
              </a:rPr>
              <a:t>(dynamic)</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70" dirty="0">
                <a:latin typeface="Arial"/>
                <a:cs typeface="Arial"/>
              </a:rPr>
              <a:t>Compilation </a:t>
            </a:r>
            <a:r>
              <a:rPr sz="2000" spc="-220" dirty="0">
                <a:latin typeface="Arial"/>
                <a:cs typeface="Arial"/>
              </a:rPr>
              <a:t>JIT </a:t>
            </a:r>
            <a:r>
              <a:rPr sz="2000" spc="-100" dirty="0">
                <a:latin typeface="Arial"/>
                <a:cs typeface="Arial"/>
              </a:rPr>
              <a:t>(Just-In-Time) </a:t>
            </a:r>
            <a:r>
              <a:rPr sz="2000" spc="-90" dirty="0">
                <a:latin typeface="Arial"/>
                <a:cs typeface="Arial"/>
              </a:rPr>
              <a:t>de</a:t>
            </a:r>
            <a:r>
              <a:rPr sz="2000" spc="-30" dirty="0">
                <a:latin typeface="Arial"/>
                <a:cs typeface="Arial"/>
              </a:rPr>
              <a:t> </a:t>
            </a:r>
            <a:r>
              <a:rPr sz="2000" spc="-125" dirty="0">
                <a:latin typeface="Arial"/>
                <a:cs typeface="Arial"/>
              </a:rPr>
              <a:t>Symantec</a:t>
            </a:r>
            <a:endParaRPr sz="2000">
              <a:latin typeface="Arial"/>
              <a:cs typeface="Arial"/>
            </a:endParaRPr>
          </a:p>
          <a:p>
            <a:pPr marL="353695" indent="-340995">
              <a:lnSpc>
                <a:spcPct val="100000"/>
              </a:lnSpc>
              <a:spcBef>
                <a:spcPts val="545"/>
              </a:spcBef>
              <a:buClr>
                <a:srgbClr val="3C27DA"/>
              </a:buClr>
              <a:buSzPct val="60416"/>
              <a:buFont typeface="Wingdings"/>
              <a:buChar char=""/>
              <a:tabLst>
                <a:tab pos="353695" algn="l"/>
                <a:tab pos="354330" algn="l"/>
              </a:tabLst>
            </a:pPr>
            <a:r>
              <a:rPr sz="2400" spc="-180" dirty="0">
                <a:latin typeface="Arial"/>
                <a:cs typeface="Arial"/>
              </a:rPr>
              <a:t>HotSpot™</a:t>
            </a:r>
            <a:r>
              <a:rPr sz="2400" spc="-150" dirty="0">
                <a:latin typeface="Arial"/>
                <a:cs typeface="Arial"/>
              </a:rPr>
              <a:t> </a:t>
            </a:r>
            <a:r>
              <a:rPr sz="2400" spc="-80" dirty="0">
                <a:latin typeface="Arial"/>
                <a:cs typeface="Arial"/>
              </a:rPr>
              <a:t>Optimizer</a:t>
            </a:r>
            <a:endParaRPr sz="2400">
              <a:latin typeface="Arial"/>
              <a:cs typeface="Arial"/>
            </a:endParaRPr>
          </a:p>
          <a:p>
            <a:pPr marL="755015" lvl="1" indent="-285115">
              <a:lnSpc>
                <a:spcPct val="100000"/>
              </a:lnSpc>
              <a:spcBef>
                <a:spcPts val="509"/>
              </a:spcBef>
              <a:buClr>
                <a:srgbClr val="FF0000"/>
              </a:buClr>
              <a:buSzPct val="55000"/>
              <a:buFont typeface="Wingdings"/>
              <a:buChar char=""/>
              <a:tabLst>
                <a:tab pos="755015" algn="l"/>
                <a:tab pos="755650" algn="l"/>
              </a:tabLst>
            </a:pPr>
            <a:r>
              <a:rPr sz="2000" spc="-120" dirty="0">
                <a:latin typeface="Arial"/>
                <a:cs typeface="Arial"/>
              </a:rPr>
              <a:t>garbage</a:t>
            </a:r>
            <a:r>
              <a:rPr sz="2000" spc="-130" dirty="0">
                <a:latin typeface="Arial"/>
                <a:cs typeface="Arial"/>
              </a:rPr>
              <a:t> </a:t>
            </a:r>
            <a:r>
              <a:rPr sz="2000" spc="-50" dirty="0">
                <a:latin typeface="Arial"/>
                <a:cs typeface="Arial"/>
              </a:rPr>
              <a:t>collector</a:t>
            </a:r>
            <a:endParaRPr sz="2000">
              <a:latin typeface="Arial"/>
              <a:cs typeface="Arial"/>
            </a:endParaRPr>
          </a:p>
          <a:p>
            <a:pPr marL="755015" lvl="1" indent="-285115">
              <a:lnSpc>
                <a:spcPct val="100000"/>
              </a:lnSpc>
              <a:spcBef>
                <a:spcPts val="480"/>
              </a:spcBef>
              <a:buClr>
                <a:srgbClr val="FF0000"/>
              </a:buClr>
              <a:buSzPct val="55000"/>
              <a:buFont typeface="Wingdings"/>
              <a:buChar char=""/>
              <a:tabLst>
                <a:tab pos="755015" algn="l"/>
                <a:tab pos="755650" algn="l"/>
              </a:tabLst>
            </a:pPr>
            <a:r>
              <a:rPr sz="2000" spc="-85" dirty="0">
                <a:latin typeface="Arial"/>
                <a:cs typeface="Arial"/>
              </a:rPr>
              <a:t>« </a:t>
            </a:r>
            <a:r>
              <a:rPr sz="2000" spc="-45" dirty="0">
                <a:latin typeface="Arial"/>
                <a:cs typeface="Arial"/>
              </a:rPr>
              <a:t>method inlining</a:t>
            </a:r>
            <a:r>
              <a:rPr sz="2000" spc="-195" dirty="0">
                <a:latin typeface="Arial"/>
                <a:cs typeface="Arial"/>
              </a:rPr>
              <a:t> </a:t>
            </a:r>
            <a:r>
              <a:rPr sz="2000" spc="-85" dirty="0">
                <a:latin typeface="Arial"/>
                <a:cs typeface="Arial"/>
              </a:rPr>
              <a:t>»</a:t>
            </a:r>
            <a:endParaRPr sz="2000">
              <a:latin typeface="Arial"/>
              <a:cs typeface="Arial"/>
            </a:endParaRPr>
          </a:p>
          <a:p>
            <a:pPr marL="1154430" lvl="2" indent="-228600">
              <a:lnSpc>
                <a:spcPct val="100000"/>
              </a:lnSpc>
              <a:spcBef>
                <a:spcPts val="440"/>
              </a:spcBef>
              <a:buClr>
                <a:srgbClr val="3C27DA"/>
              </a:buClr>
              <a:buSzPct val="50000"/>
              <a:buFont typeface="Wingdings"/>
              <a:buChar char=""/>
              <a:tabLst>
                <a:tab pos="1153795" algn="l"/>
                <a:tab pos="1154430" algn="l"/>
              </a:tabLst>
            </a:pPr>
            <a:r>
              <a:rPr sz="1800" spc="5" dirty="0">
                <a:latin typeface="Arial"/>
                <a:cs typeface="Arial"/>
              </a:rPr>
              <a:t>with </a:t>
            </a:r>
            <a:r>
              <a:rPr sz="1800" spc="-40" dirty="0">
                <a:latin typeface="Arial"/>
                <a:cs typeface="Arial"/>
              </a:rPr>
              <a:t>load-time verification </a:t>
            </a:r>
            <a:r>
              <a:rPr sz="1800" spc="-75" dirty="0">
                <a:latin typeface="Arial"/>
                <a:cs typeface="Arial"/>
              </a:rPr>
              <a:t>(dynamic) </a:t>
            </a:r>
            <a:r>
              <a:rPr sz="1800" spc="-5" dirty="0">
                <a:latin typeface="Arial"/>
                <a:cs typeface="Arial"/>
              </a:rPr>
              <a:t>of </a:t>
            </a:r>
            <a:r>
              <a:rPr sz="1800" spc="-135" dirty="0">
                <a:latin typeface="Arial"/>
                <a:cs typeface="Arial"/>
              </a:rPr>
              <a:t>class</a:t>
            </a:r>
            <a:r>
              <a:rPr sz="1800" spc="-375" dirty="0">
                <a:latin typeface="Arial"/>
                <a:cs typeface="Arial"/>
              </a:rPr>
              <a:t> </a:t>
            </a:r>
            <a:r>
              <a:rPr sz="1800" spc="-70" dirty="0">
                <a:latin typeface="Arial"/>
                <a:cs typeface="Arial"/>
              </a:rPr>
              <a:t>bytecode</a:t>
            </a:r>
            <a:endParaRPr sz="1800">
              <a:latin typeface="Arial"/>
              <a:cs typeface="Arial"/>
            </a:endParaRPr>
          </a:p>
          <a:p>
            <a:pPr marL="353695" indent="-340995">
              <a:lnSpc>
                <a:spcPct val="100000"/>
              </a:lnSpc>
              <a:spcBef>
                <a:spcPts val="434"/>
              </a:spcBef>
              <a:buClr>
                <a:srgbClr val="3C27DA"/>
              </a:buClr>
              <a:buSzPct val="58333"/>
              <a:buFont typeface="Wingdings"/>
              <a:buChar char=""/>
              <a:tabLst>
                <a:tab pos="353695" algn="l"/>
                <a:tab pos="354330" algn="l"/>
              </a:tabLst>
            </a:pPr>
            <a:r>
              <a:rPr sz="1800" spc="-100" dirty="0">
                <a:latin typeface="Arial"/>
                <a:cs typeface="Arial"/>
              </a:rPr>
              <a:t>Benchmark </a:t>
            </a:r>
            <a:r>
              <a:rPr sz="1800" spc="-85" dirty="0">
                <a:latin typeface="Arial"/>
                <a:cs typeface="Arial"/>
              </a:rPr>
              <a:t>de</a:t>
            </a:r>
            <a:r>
              <a:rPr sz="1800" spc="-130" dirty="0">
                <a:latin typeface="Arial"/>
                <a:cs typeface="Arial"/>
              </a:rPr>
              <a:t> </a:t>
            </a:r>
            <a:r>
              <a:rPr sz="1800" spc="-160" dirty="0">
                <a:latin typeface="Arial"/>
                <a:cs typeface="Arial"/>
              </a:rPr>
              <a:t>JVM</a:t>
            </a:r>
            <a:endParaRPr sz="1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20750">
              <a:lnSpc>
                <a:spcPct val="100000"/>
              </a:lnSpc>
              <a:spcBef>
                <a:spcPts val="105"/>
              </a:spcBef>
            </a:pPr>
            <a:r>
              <a:rPr spc="-340" dirty="0"/>
              <a:t>Code </a:t>
            </a:r>
            <a:r>
              <a:rPr spc="-125" dirty="0"/>
              <a:t>Quality</a:t>
            </a:r>
            <a:r>
              <a:rPr spc="-160" dirty="0"/>
              <a:t> </a:t>
            </a:r>
            <a:r>
              <a:rPr spc="-95" dirty="0"/>
              <a:t>Metrics</a:t>
            </a:r>
          </a:p>
        </p:txBody>
      </p:sp>
      <p:sp>
        <p:nvSpPr>
          <p:cNvPr id="3" name="object 3"/>
          <p:cNvSpPr txBox="1"/>
          <p:nvPr/>
        </p:nvSpPr>
        <p:spPr>
          <a:xfrm>
            <a:off x="499363" y="1196085"/>
            <a:ext cx="8321675" cy="4861560"/>
          </a:xfrm>
          <a:prstGeom prst="rect">
            <a:avLst/>
          </a:prstGeom>
        </p:spPr>
        <p:txBody>
          <a:bodyPr vert="horz" wrap="square" lIns="0" tIns="53975" rIns="0" bIns="0" rtlCol="0">
            <a:spAutoFit/>
          </a:bodyPr>
          <a:lstStyle/>
          <a:p>
            <a:pPr marL="353695" marR="1409065" indent="-340995">
              <a:lnSpc>
                <a:spcPts val="2590"/>
              </a:lnSpc>
              <a:spcBef>
                <a:spcPts val="425"/>
              </a:spcBef>
              <a:buClr>
                <a:srgbClr val="3C27DA"/>
              </a:buClr>
              <a:buSzPct val="60416"/>
              <a:buFont typeface="Wingdings"/>
              <a:buChar char=""/>
              <a:tabLst>
                <a:tab pos="353695" algn="l"/>
                <a:tab pos="354330" algn="l"/>
              </a:tabLst>
            </a:pPr>
            <a:r>
              <a:rPr sz="2400" spc="-55" dirty="0">
                <a:latin typeface="Arial"/>
                <a:cs typeface="Arial"/>
              </a:rPr>
              <a:t>Metrics </a:t>
            </a:r>
            <a:r>
              <a:rPr sz="2400" spc="-75" dirty="0">
                <a:latin typeface="Arial"/>
                <a:cs typeface="Arial"/>
              </a:rPr>
              <a:t>on </a:t>
            </a:r>
            <a:r>
              <a:rPr sz="2400" spc="-45" dirty="0">
                <a:latin typeface="Arial"/>
                <a:cs typeface="Arial"/>
              </a:rPr>
              <a:t>project </a:t>
            </a:r>
            <a:r>
              <a:rPr sz="2400" spc="-130" dirty="0">
                <a:latin typeface="Arial"/>
                <a:cs typeface="Arial"/>
              </a:rPr>
              <a:t>source code </a:t>
            </a:r>
            <a:r>
              <a:rPr sz="2400" spc="15" dirty="0">
                <a:latin typeface="Arial"/>
                <a:cs typeface="Arial"/>
              </a:rPr>
              <a:t>to</a:t>
            </a:r>
            <a:r>
              <a:rPr sz="2400" spc="-480" dirty="0">
                <a:latin typeface="Arial"/>
                <a:cs typeface="Arial"/>
              </a:rPr>
              <a:t> </a:t>
            </a:r>
            <a:r>
              <a:rPr sz="2400" spc="-100" dirty="0">
                <a:latin typeface="Arial"/>
                <a:cs typeface="Arial"/>
              </a:rPr>
              <a:t>evaluate </a:t>
            </a:r>
            <a:r>
              <a:rPr sz="2400" spc="-40" dirty="0">
                <a:latin typeface="Arial"/>
                <a:cs typeface="Arial"/>
              </a:rPr>
              <a:t>its </a:t>
            </a:r>
            <a:r>
              <a:rPr sz="2400" spc="-45" dirty="0">
                <a:latin typeface="Arial"/>
                <a:cs typeface="Arial"/>
              </a:rPr>
              <a:t>quality  </a:t>
            </a:r>
            <a:r>
              <a:rPr sz="2400" spc="-85" dirty="0">
                <a:latin typeface="Arial"/>
                <a:cs typeface="Arial"/>
              </a:rPr>
              <a:t>(maintenance,reverse-engineering,evolution</a:t>
            </a:r>
            <a:r>
              <a:rPr sz="2400" spc="-150" dirty="0">
                <a:latin typeface="Arial"/>
                <a:cs typeface="Arial"/>
              </a:rPr>
              <a:t> </a:t>
            </a:r>
            <a:r>
              <a:rPr sz="2400" spc="-415" dirty="0">
                <a:latin typeface="Arial"/>
                <a:cs typeface="Arial"/>
              </a:rPr>
              <a:t>…)</a:t>
            </a:r>
            <a:endParaRPr sz="2400">
              <a:latin typeface="Arial"/>
              <a:cs typeface="Arial"/>
            </a:endParaRPr>
          </a:p>
          <a:p>
            <a:pPr marL="755015" lvl="1" indent="-285115">
              <a:lnSpc>
                <a:spcPct val="100000"/>
              </a:lnSpc>
              <a:spcBef>
                <a:spcPts val="235"/>
              </a:spcBef>
              <a:buClr>
                <a:srgbClr val="FF0000"/>
              </a:buClr>
              <a:buSzPct val="55000"/>
              <a:buFont typeface="Wingdings"/>
              <a:buChar char=""/>
              <a:tabLst>
                <a:tab pos="755015" algn="l"/>
                <a:tab pos="755650" algn="l"/>
              </a:tabLst>
            </a:pPr>
            <a:r>
              <a:rPr sz="2000" spc="-90" dirty="0">
                <a:latin typeface="Arial"/>
                <a:cs typeface="Arial"/>
              </a:rPr>
              <a:t>and </a:t>
            </a:r>
            <a:r>
              <a:rPr sz="2000" spc="-50" dirty="0">
                <a:latin typeface="Arial"/>
                <a:cs typeface="Arial"/>
              </a:rPr>
              <a:t>how </a:t>
            </a:r>
            <a:r>
              <a:rPr sz="2000" spc="-90" dirty="0">
                <a:latin typeface="Arial"/>
                <a:cs typeface="Arial"/>
              </a:rPr>
              <a:t>good </a:t>
            </a:r>
            <a:r>
              <a:rPr sz="2000" spc="-20" dirty="0">
                <a:latin typeface="Arial"/>
                <a:cs typeface="Arial"/>
              </a:rPr>
              <a:t>the </a:t>
            </a:r>
            <a:r>
              <a:rPr sz="2000" spc="-65" dirty="0">
                <a:latin typeface="Arial"/>
                <a:cs typeface="Arial"/>
              </a:rPr>
              <a:t>development </a:t>
            </a:r>
            <a:r>
              <a:rPr sz="2000" spc="-60" dirty="0">
                <a:latin typeface="Arial"/>
                <a:cs typeface="Arial"/>
              </a:rPr>
              <a:t>team </a:t>
            </a:r>
            <a:r>
              <a:rPr sz="2000" spc="-100" dirty="0">
                <a:latin typeface="Arial"/>
                <a:cs typeface="Arial"/>
              </a:rPr>
              <a:t>is</a:t>
            </a:r>
            <a:r>
              <a:rPr sz="2000" spc="-420" dirty="0">
                <a:latin typeface="Arial"/>
                <a:cs typeface="Arial"/>
              </a:rPr>
              <a:t> </a:t>
            </a:r>
            <a:r>
              <a:rPr sz="2000" spc="-40" dirty="0">
                <a:latin typeface="Arial"/>
                <a:cs typeface="Arial"/>
              </a:rPr>
              <a:t>:-)</a:t>
            </a:r>
            <a:endParaRPr sz="2000">
              <a:latin typeface="Arial"/>
              <a:cs typeface="Arial"/>
            </a:endParaRPr>
          </a:p>
          <a:p>
            <a:pPr marL="353695" indent="-340995">
              <a:lnSpc>
                <a:spcPct val="100000"/>
              </a:lnSpc>
              <a:spcBef>
                <a:spcPts val="260"/>
              </a:spcBef>
              <a:buClr>
                <a:srgbClr val="3C27DA"/>
              </a:buClr>
              <a:buSzPct val="60416"/>
              <a:buFont typeface="Wingdings"/>
              <a:buChar char=""/>
              <a:tabLst>
                <a:tab pos="353695" algn="l"/>
                <a:tab pos="354330" algn="l"/>
              </a:tabLst>
            </a:pPr>
            <a:r>
              <a:rPr sz="2400" spc="-55" dirty="0">
                <a:latin typeface="Arial"/>
                <a:cs typeface="Arial"/>
              </a:rPr>
              <a:t>Metrics</a:t>
            </a:r>
            <a:endParaRPr sz="2400">
              <a:latin typeface="Arial"/>
              <a:cs typeface="Arial"/>
            </a:endParaRPr>
          </a:p>
          <a:p>
            <a:pPr marL="755015" lvl="1" indent="-285115">
              <a:lnSpc>
                <a:spcPct val="100000"/>
              </a:lnSpc>
              <a:spcBef>
                <a:spcPts val="270"/>
              </a:spcBef>
              <a:buClr>
                <a:srgbClr val="FF0000"/>
              </a:buClr>
              <a:buSzPct val="55000"/>
              <a:buFont typeface="Wingdings"/>
              <a:buChar char=""/>
              <a:tabLst>
                <a:tab pos="755015" algn="l"/>
                <a:tab pos="755650" algn="l"/>
              </a:tabLst>
            </a:pPr>
            <a:r>
              <a:rPr sz="2000" spc="-250" dirty="0">
                <a:latin typeface="Arial"/>
                <a:cs typeface="Arial"/>
              </a:rPr>
              <a:t>LOC, </a:t>
            </a:r>
            <a:r>
              <a:rPr sz="2000" spc="-280" dirty="0">
                <a:latin typeface="Arial"/>
                <a:cs typeface="Arial"/>
              </a:rPr>
              <a:t>LOCC, </a:t>
            </a:r>
            <a:r>
              <a:rPr sz="2000" spc="-135" dirty="0">
                <a:latin typeface="Arial"/>
                <a:cs typeface="Arial"/>
              </a:rPr>
              <a:t>McCabe </a:t>
            </a:r>
            <a:r>
              <a:rPr sz="2000" spc="-100" dirty="0">
                <a:latin typeface="Arial"/>
                <a:cs typeface="Arial"/>
              </a:rPr>
              <a:t>Cyclomatic </a:t>
            </a:r>
            <a:r>
              <a:rPr sz="2000" spc="-95" dirty="0">
                <a:latin typeface="Arial"/>
                <a:cs typeface="Arial"/>
              </a:rPr>
              <a:t>Complexity,</a:t>
            </a:r>
            <a:r>
              <a:rPr sz="2000" spc="-380" dirty="0">
                <a:latin typeface="Arial"/>
                <a:cs typeface="Arial"/>
              </a:rPr>
              <a:t> </a:t>
            </a:r>
            <a:r>
              <a:rPr sz="2000" spc="-620" dirty="0">
                <a:latin typeface="Arial"/>
                <a:cs typeface="Arial"/>
              </a:rPr>
              <a:t>…</a:t>
            </a:r>
            <a:endParaRPr sz="2000">
              <a:latin typeface="Arial"/>
              <a:cs typeface="Arial"/>
            </a:endParaRPr>
          </a:p>
          <a:p>
            <a:pPr marL="353695" indent="-340995">
              <a:lnSpc>
                <a:spcPct val="100000"/>
              </a:lnSpc>
              <a:spcBef>
                <a:spcPts val="260"/>
              </a:spcBef>
              <a:buClr>
                <a:srgbClr val="3C27DA"/>
              </a:buClr>
              <a:buSzPct val="60416"/>
              <a:buFont typeface="Wingdings"/>
              <a:buChar char=""/>
              <a:tabLst>
                <a:tab pos="353695" algn="l"/>
                <a:tab pos="354330" algn="l"/>
              </a:tabLst>
            </a:pPr>
            <a:r>
              <a:rPr sz="2400" spc="-125" dirty="0">
                <a:latin typeface="Arial"/>
                <a:cs typeface="Arial"/>
              </a:rPr>
              <a:t>Lectures</a:t>
            </a:r>
            <a:endParaRPr sz="2400">
              <a:latin typeface="Arial"/>
              <a:cs typeface="Arial"/>
            </a:endParaRPr>
          </a:p>
          <a:p>
            <a:pPr marL="755015" lvl="1" indent="-285115">
              <a:lnSpc>
                <a:spcPts val="1825"/>
              </a:lnSpc>
              <a:spcBef>
                <a:spcPts val="250"/>
              </a:spcBef>
              <a:buClr>
                <a:srgbClr val="FF0000"/>
              </a:buClr>
              <a:buSzPct val="53125"/>
              <a:buFont typeface="Wingdings"/>
              <a:buChar char=""/>
              <a:tabLst>
                <a:tab pos="755015" algn="l"/>
                <a:tab pos="755650" algn="l"/>
              </a:tabLst>
            </a:pPr>
            <a:r>
              <a:rPr sz="1600" spc="-70" dirty="0">
                <a:latin typeface="Arial"/>
                <a:cs typeface="Arial"/>
              </a:rPr>
              <a:t>Brian </a:t>
            </a:r>
            <a:r>
              <a:rPr sz="1600" spc="-90" dirty="0">
                <a:latin typeface="Arial"/>
                <a:cs typeface="Arial"/>
              </a:rPr>
              <a:t>Henderson-Sellers </a:t>
            </a:r>
            <a:r>
              <a:rPr sz="1600" spc="-50" dirty="0">
                <a:latin typeface="Arial"/>
                <a:cs typeface="Arial"/>
              </a:rPr>
              <a:t>, "Object-Oriented </a:t>
            </a:r>
            <a:r>
              <a:rPr sz="1600" spc="-40" dirty="0">
                <a:latin typeface="Arial"/>
                <a:cs typeface="Arial"/>
              </a:rPr>
              <a:t>Metrics, </a:t>
            </a:r>
            <a:r>
              <a:rPr sz="1600" spc="-100" dirty="0">
                <a:latin typeface="Arial"/>
                <a:cs typeface="Arial"/>
              </a:rPr>
              <a:t>measures </a:t>
            </a:r>
            <a:r>
              <a:rPr sz="1600" spc="-5" dirty="0">
                <a:latin typeface="Arial"/>
                <a:cs typeface="Arial"/>
              </a:rPr>
              <a:t>of </a:t>
            </a:r>
            <a:r>
              <a:rPr sz="1600" spc="-55" dirty="0">
                <a:latin typeface="Arial"/>
                <a:cs typeface="Arial"/>
              </a:rPr>
              <a:t>Complexity", </a:t>
            </a:r>
            <a:r>
              <a:rPr sz="1600" spc="-185" dirty="0">
                <a:latin typeface="Arial"/>
                <a:cs typeface="Arial"/>
              </a:rPr>
              <a:t>Ed</a:t>
            </a:r>
            <a:r>
              <a:rPr sz="1600" spc="-175" dirty="0">
                <a:latin typeface="Arial"/>
                <a:cs typeface="Arial"/>
              </a:rPr>
              <a:t> </a:t>
            </a:r>
            <a:r>
              <a:rPr sz="1600" spc="-65" dirty="0">
                <a:latin typeface="Arial"/>
                <a:cs typeface="Arial"/>
              </a:rPr>
              <a:t>Prentice</a:t>
            </a:r>
            <a:endParaRPr sz="1600">
              <a:latin typeface="Arial"/>
              <a:cs typeface="Arial"/>
            </a:endParaRPr>
          </a:p>
          <a:p>
            <a:pPr marL="755015">
              <a:lnSpc>
                <a:spcPts val="1825"/>
              </a:lnSpc>
            </a:pPr>
            <a:r>
              <a:rPr sz="1600" spc="-65" dirty="0">
                <a:latin typeface="Arial"/>
                <a:cs typeface="Arial"/>
              </a:rPr>
              <a:t>Hall,</a:t>
            </a:r>
            <a:r>
              <a:rPr sz="1600" spc="-105" dirty="0">
                <a:latin typeface="Arial"/>
                <a:cs typeface="Arial"/>
              </a:rPr>
              <a:t> </a:t>
            </a:r>
            <a:r>
              <a:rPr sz="1600" spc="-85" dirty="0">
                <a:latin typeface="Arial"/>
                <a:cs typeface="Arial"/>
              </a:rPr>
              <a:t>1996</a:t>
            </a:r>
            <a:endParaRPr sz="1600">
              <a:latin typeface="Arial"/>
              <a:cs typeface="Arial"/>
            </a:endParaRPr>
          </a:p>
          <a:p>
            <a:pPr marL="755015" marR="941705" lvl="1" indent="-285115">
              <a:lnSpc>
                <a:spcPts val="1730"/>
              </a:lnSpc>
              <a:spcBef>
                <a:spcPts val="409"/>
              </a:spcBef>
              <a:buClr>
                <a:srgbClr val="FF0000"/>
              </a:buClr>
              <a:buSzPct val="53125"/>
              <a:buFont typeface="Wingdings"/>
              <a:buChar char=""/>
              <a:tabLst>
                <a:tab pos="755015" algn="l"/>
                <a:tab pos="755650" algn="l"/>
              </a:tabLst>
            </a:pPr>
            <a:r>
              <a:rPr sz="1600" spc="-75" dirty="0">
                <a:latin typeface="Arial"/>
                <a:cs typeface="Arial"/>
              </a:rPr>
              <a:t>Robert </a:t>
            </a:r>
            <a:r>
              <a:rPr sz="1600" spc="-15" dirty="0">
                <a:latin typeface="Arial"/>
                <a:cs typeface="Arial"/>
              </a:rPr>
              <a:t>Martin, </a:t>
            </a:r>
            <a:r>
              <a:rPr sz="1600" spc="-110" dirty="0">
                <a:latin typeface="Arial"/>
                <a:cs typeface="Arial"/>
              </a:rPr>
              <a:t>"OO Design </a:t>
            </a:r>
            <a:r>
              <a:rPr sz="1600" spc="-45" dirty="0">
                <a:latin typeface="Arial"/>
                <a:cs typeface="Arial"/>
              </a:rPr>
              <a:t>Quality </a:t>
            </a:r>
            <a:r>
              <a:rPr sz="1600" spc="-40" dirty="0">
                <a:latin typeface="Arial"/>
                <a:cs typeface="Arial"/>
              </a:rPr>
              <a:t>Metrics, </a:t>
            </a:r>
            <a:r>
              <a:rPr sz="1600" spc="-100" dirty="0">
                <a:latin typeface="Arial"/>
                <a:cs typeface="Arial"/>
              </a:rPr>
              <a:t>An </a:t>
            </a:r>
            <a:r>
              <a:rPr sz="1600" spc="-95" dirty="0">
                <a:latin typeface="Arial"/>
                <a:cs typeface="Arial"/>
              </a:rPr>
              <a:t>Analysis </a:t>
            </a:r>
            <a:r>
              <a:rPr sz="1600" spc="-10" dirty="0">
                <a:latin typeface="Arial"/>
                <a:cs typeface="Arial"/>
              </a:rPr>
              <a:t>of </a:t>
            </a:r>
            <a:r>
              <a:rPr sz="1600" spc="-80" dirty="0">
                <a:latin typeface="Arial"/>
                <a:cs typeface="Arial"/>
              </a:rPr>
              <a:t>Dependencies", 1994, </a:t>
            </a:r>
            <a:r>
              <a:rPr sz="1600" spc="-80" dirty="0">
                <a:latin typeface="Arial"/>
                <a:cs typeface="Arial"/>
                <a:hlinkClick r:id="rId2"/>
              </a:rPr>
              <a:t> </a:t>
            </a:r>
            <a:r>
              <a:rPr sz="1600" spc="-35" dirty="0">
                <a:latin typeface="Arial"/>
                <a:cs typeface="Arial"/>
                <a:hlinkClick r:id="rId2"/>
              </a:rPr>
              <a:t>http://www.objectmentor.com/resources/articles/oodmetrc.pdf</a:t>
            </a:r>
            <a:endParaRPr sz="1600">
              <a:latin typeface="Arial"/>
              <a:cs typeface="Arial"/>
            </a:endParaRPr>
          </a:p>
          <a:p>
            <a:pPr marL="755015" marR="5080" lvl="1" indent="-285115">
              <a:lnSpc>
                <a:spcPct val="90100"/>
              </a:lnSpc>
              <a:spcBef>
                <a:spcPts val="350"/>
              </a:spcBef>
              <a:buClr>
                <a:srgbClr val="FF0000"/>
              </a:buClr>
              <a:buSzPct val="53125"/>
              <a:buFont typeface="Wingdings"/>
              <a:buChar char=""/>
              <a:tabLst>
                <a:tab pos="755015" algn="l"/>
                <a:tab pos="755650" algn="l"/>
              </a:tabLst>
            </a:pPr>
            <a:r>
              <a:rPr sz="1600" spc="-80" dirty="0">
                <a:latin typeface="Arial"/>
                <a:cs typeface="Arial"/>
              </a:rPr>
              <a:t>Chidamber and </a:t>
            </a:r>
            <a:r>
              <a:rPr sz="1600" spc="-100" dirty="0">
                <a:latin typeface="Arial"/>
                <a:cs typeface="Arial"/>
              </a:rPr>
              <a:t>Kemerer, </a:t>
            </a:r>
            <a:r>
              <a:rPr sz="1600" spc="-145" dirty="0">
                <a:latin typeface="Arial"/>
                <a:cs typeface="Arial"/>
              </a:rPr>
              <a:t>A </a:t>
            </a:r>
            <a:r>
              <a:rPr sz="1600" spc="-40" dirty="0">
                <a:latin typeface="Arial"/>
                <a:cs typeface="Arial"/>
              </a:rPr>
              <a:t>Metrics </a:t>
            </a:r>
            <a:r>
              <a:rPr sz="1600" spc="-80" dirty="0">
                <a:latin typeface="Arial"/>
                <a:cs typeface="Arial"/>
              </a:rPr>
              <a:t>Suite </a:t>
            </a:r>
            <a:r>
              <a:rPr sz="1600" spc="-10" dirty="0">
                <a:latin typeface="Arial"/>
                <a:cs typeface="Arial"/>
              </a:rPr>
              <a:t>for </a:t>
            </a:r>
            <a:r>
              <a:rPr sz="1600" spc="-65" dirty="0">
                <a:latin typeface="Arial"/>
                <a:cs typeface="Arial"/>
              </a:rPr>
              <a:t>Object </a:t>
            </a:r>
            <a:r>
              <a:rPr sz="1600" spc="-50" dirty="0">
                <a:latin typeface="Arial"/>
                <a:cs typeface="Arial"/>
              </a:rPr>
              <a:t>Oriented </a:t>
            </a:r>
            <a:r>
              <a:rPr sz="1600" spc="-100" dirty="0">
                <a:latin typeface="Arial"/>
                <a:cs typeface="Arial"/>
              </a:rPr>
              <a:t>Design, </a:t>
            </a:r>
            <a:r>
              <a:rPr sz="1600" spc="-100" dirty="0">
                <a:latin typeface="Arial"/>
                <a:cs typeface="Arial"/>
                <a:hlinkClick r:id="rId3"/>
              </a:rPr>
              <a:t> </a:t>
            </a:r>
            <a:r>
              <a:rPr sz="1600" spc="-65" dirty="0">
                <a:latin typeface="Arial"/>
                <a:cs typeface="Arial"/>
                <a:hlinkClick r:id="rId3"/>
              </a:rPr>
              <a:t>http://www.pitt.edu/~ckemerer/CK%20research%20papers/MetricForOOD_ChidamberKem </a:t>
            </a:r>
            <a:r>
              <a:rPr sz="1600" spc="-65" dirty="0">
                <a:latin typeface="Arial"/>
                <a:cs typeface="Arial"/>
              </a:rPr>
              <a:t> </a:t>
            </a:r>
            <a:r>
              <a:rPr sz="1600" spc="-50" dirty="0">
                <a:latin typeface="Arial"/>
                <a:cs typeface="Arial"/>
              </a:rPr>
              <a:t>erer94.pdf</a:t>
            </a:r>
            <a:endParaRPr sz="1600">
              <a:latin typeface="Arial"/>
              <a:cs typeface="Arial"/>
            </a:endParaRPr>
          </a:p>
          <a:p>
            <a:pPr marL="755015" marR="581660" lvl="1" indent="-285115">
              <a:lnSpc>
                <a:spcPts val="1730"/>
              </a:lnSpc>
              <a:spcBef>
                <a:spcPts val="409"/>
              </a:spcBef>
              <a:buClr>
                <a:srgbClr val="FF0000"/>
              </a:buClr>
              <a:buSzPct val="53125"/>
              <a:buFont typeface="Wingdings"/>
              <a:buChar char=""/>
              <a:tabLst>
                <a:tab pos="755015" algn="l"/>
                <a:tab pos="755650" algn="l"/>
              </a:tabLst>
            </a:pPr>
            <a:r>
              <a:rPr sz="1600" spc="-45" dirty="0">
                <a:latin typeface="Arial"/>
                <a:cs typeface="Arial"/>
              </a:rPr>
              <a:t>Mariano </a:t>
            </a:r>
            <a:r>
              <a:rPr sz="1600" spc="-114" dirty="0">
                <a:latin typeface="Arial"/>
                <a:cs typeface="Arial"/>
              </a:rPr>
              <a:t>Ceccato </a:t>
            </a:r>
            <a:r>
              <a:rPr sz="1600" spc="-80" dirty="0">
                <a:latin typeface="Arial"/>
                <a:cs typeface="Arial"/>
              </a:rPr>
              <a:t>and </a:t>
            </a:r>
            <a:r>
              <a:rPr sz="1600" spc="-100" dirty="0">
                <a:latin typeface="Arial"/>
                <a:cs typeface="Arial"/>
              </a:rPr>
              <a:t>Paolo </a:t>
            </a:r>
            <a:r>
              <a:rPr sz="1600" spc="-90" dirty="0">
                <a:latin typeface="Arial"/>
                <a:cs typeface="Arial"/>
              </a:rPr>
              <a:t>Tonella, </a:t>
            </a:r>
            <a:r>
              <a:rPr sz="1600" spc="-65" dirty="0">
                <a:latin typeface="Arial"/>
                <a:cs typeface="Arial"/>
              </a:rPr>
              <a:t>Measuring </a:t>
            </a:r>
            <a:r>
              <a:rPr sz="1600" spc="-25" dirty="0">
                <a:latin typeface="Arial"/>
                <a:cs typeface="Arial"/>
              </a:rPr>
              <a:t>the </a:t>
            </a:r>
            <a:r>
              <a:rPr sz="1600" spc="-90" dirty="0">
                <a:latin typeface="Arial"/>
                <a:cs typeface="Arial"/>
              </a:rPr>
              <a:t>Effects </a:t>
            </a:r>
            <a:r>
              <a:rPr sz="1600" spc="-10" dirty="0">
                <a:latin typeface="Arial"/>
                <a:cs typeface="Arial"/>
              </a:rPr>
              <a:t>of </a:t>
            </a:r>
            <a:r>
              <a:rPr sz="1600" spc="-65" dirty="0">
                <a:latin typeface="Arial"/>
                <a:cs typeface="Arial"/>
              </a:rPr>
              <a:t>Software Aspectization, </a:t>
            </a:r>
            <a:r>
              <a:rPr sz="1600" spc="-65" dirty="0">
                <a:latin typeface="Arial"/>
                <a:cs typeface="Arial"/>
                <a:hlinkClick r:id="rId4"/>
              </a:rPr>
              <a:t> </a:t>
            </a:r>
            <a:r>
              <a:rPr sz="1600" spc="-35" dirty="0">
                <a:latin typeface="Arial"/>
                <a:cs typeface="Arial"/>
                <a:hlinkClick r:id="rId4"/>
              </a:rPr>
              <a:t>http://homepages.cwi.nl/~tourwe/ware/ceccato.pdf</a:t>
            </a:r>
            <a:endParaRPr sz="1600">
              <a:latin typeface="Arial"/>
              <a:cs typeface="Arial"/>
            </a:endParaRPr>
          </a:p>
          <a:p>
            <a:pPr marL="755015" marR="190500" lvl="1" indent="-285115">
              <a:lnSpc>
                <a:spcPts val="1730"/>
              </a:lnSpc>
              <a:spcBef>
                <a:spcPts val="380"/>
              </a:spcBef>
              <a:buClr>
                <a:srgbClr val="FF0000"/>
              </a:buClr>
              <a:buSzPct val="53125"/>
              <a:buFont typeface="Wingdings"/>
              <a:buChar char=""/>
              <a:tabLst>
                <a:tab pos="755015" algn="l"/>
                <a:tab pos="755650" algn="l"/>
              </a:tabLst>
            </a:pPr>
            <a:r>
              <a:rPr sz="1600" spc="-75" dirty="0">
                <a:latin typeface="Arial"/>
                <a:cs typeface="Arial"/>
              </a:rPr>
              <a:t>Robert </a:t>
            </a:r>
            <a:r>
              <a:rPr sz="1600" spc="-15" dirty="0">
                <a:latin typeface="Arial"/>
                <a:cs typeface="Arial"/>
              </a:rPr>
              <a:t>Martin, </a:t>
            </a:r>
            <a:r>
              <a:rPr sz="1600" spc="-50" dirty="0">
                <a:latin typeface="Arial"/>
                <a:cs typeface="Arial"/>
              </a:rPr>
              <a:t>"Agile </a:t>
            </a:r>
            <a:r>
              <a:rPr sz="1600" spc="-65" dirty="0">
                <a:latin typeface="Arial"/>
                <a:cs typeface="Arial"/>
              </a:rPr>
              <a:t>Software Development, </a:t>
            </a:r>
            <a:r>
              <a:rPr sz="1600" spc="-70" dirty="0">
                <a:latin typeface="Arial"/>
                <a:cs typeface="Arial"/>
              </a:rPr>
              <a:t>Principles, </a:t>
            </a:r>
            <a:r>
              <a:rPr sz="1600" spc="-75" dirty="0">
                <a:latin typeface="Arial"/>
                <a:cs typeface="Arial"/>
              </a:rPr>
              <a:t>Patterns </a:t>
            </a:r>
            <a:r>
              <a:rPr sz="1600" spc="-80" dirty="0">
                <a:latin typeface="Arial"/>
                <a:cs typeface="Arial"/>
              </a:rPr>
              <a:t>and </a:t>
            </a:r>
            <a:r>
              <a:rPr sz="1600" spc="-75" dirty="0">
                <a:latin typeface="Arial"/>
                <a:cs typeface="Arial"/>
              </a:rPr>
              <a:t>Practices", </a:t>
            </a:r>
            <a:r>
              <a:rPr sz="1600" spc="-70" dirty="0">
                <a:latin typeface="Arial"/>
                <a:cs typeface="Arial"/>
              </a:rPr>
              <a:t>Prentice  </a:t>
            </a:r>
            <a:r>
              <a:rPr sz="1600" spc="-65" dirty="0">
                <a:latin typeface="Arial"/>
                <a:cs typeface="Arial"/>
              </a:rPr>
              <a:t>Hall, 1st </a:t>
            </a:r>
            <a:r>
              <a:rPr sz="1600" spc="-25" dirty="0">
                <a:latin typeface="Arial"/>
                <a:cs typeface="Arial"/>
              </a:rPr>
              <a:t>edition, </a:t>
            </a:r>
            <a:r>
              <a:rPr sz="1600" spc="-80" dirty="0">
                <a:latin typeface="Arial"/>
                <a:cs typeface="Arial"/>
              </a:rPr>
              <a:t>2002, </a:t>
            </a:r>
            <a:r>
              <a:rPr sz="1600" spc="-150" dirty="0">
                <a:latin typeface="Arial"/>
                <a:cs typeface="Arial"/>
              </a:rPr>
              <a:t>ISBN:</a:t>
            </a:r>
            <a:r>
              <a:rPr sz="1600" spc="-170" dirty="0">
                <a:latin typeface="Arial"/>
                <a:cs typeface="Arial"/>
              </a:rPr>
              <a:t> </a:t>
            </a:r>
            <a:r>
              <a:rPr sz="1600" spc="-80" dirty="0">
                <a:latin typeface="Arial"/>
                <a:cs typeface="Arial"/>
              </a:rPr>
              <a:t>978-0135974445</a:t>
            </a:r>
            <a:endParaRPr sz="1600">
              <a:latin typeface="Arial"/>
              <a:cs typeface="Arial"/>
            </a:endParaRPr>
          </a:p>
        </p:txBody>
      </p:sp>
      <p:sp>
        <p:nvSpPr>
          <p:cNvPr id="4" name="object 4"/>
          <p:cNvSpPr/>
          <p:nvPr/>
        </p:nvSpPr>
        <p:spPr>
          <a:xfrm>
            <a:off x="320210" y="3239125"/>
            <a:ext cx="369570" cy="368935"/>
          </a:xfrm>
          <a:custGeom>
            <a:avLst/>
            <a:gdLst/>
            <a:ahLst/>
            <a:cxnLst/>
            <a:rect l="l" t="t" r="r" b="b"/>
            <a:pathLst>
              <a:path w="369570" h="368935">
                <a:moveTo>
                  <a:pt x="166591" y="0"/>
                </a:moveTo>
                <a:lnTo>
                  <a:pt x="119734" y="10993"/>
                </a:lnTo>
                <a:lnTo>
                  <a:pt x="75902" y="34680"/>
                </a:lnTo>
                <a:lnTo>
                  <a:pt x="39842" y="69057"/>
                </a:lnTo>
                <a:lnTo>
                  <a:pt x="14907" y="110221"/>
                </a:lnTo>
                <a:lnTo>
                  <a:pt x="1495" y="155711"/>
                </a:lnTo>
                <a:lnTo>
                  <a:pt x="0" y="203063"/>
                </a:lnTo>
                <a:lnTo>
                  <a:pt x="10819" y="249816"/>
                </a:lnTo>
                <a:lnTo>
                  <a:pt x="34348" y="293506"/>
                </a:lnTo>
                <a:lnTo>
                  <a:pt x="68617" y="329394"/>
                </a:lnTo>
                <a:lnTo>
                  <a:pt x="109734" y="354127"/>
                </a:lnTo>
                <a:lnTo>
                  <a:pt x="155231" y="367325"/>
                </a:lnTo>
                <a:lnTo>
                  <a:pt x="202641" y="368605"/>
                </a:lnTo>
                <a:lnTo>
                  <a:pt x="249495" y="357588"/>
                </a:lnTo>
                <a:lnTo>
                  <a:pt x="293326" y="333892"/>
                </a:lnTo>
                <a:lnTo>
                  <a:pt x="329386" y="299560"/>
                </a:lnTo>
                <a:lnTo>
                  <a:pt x="354321" y="258412"/>
                </a:lnTo>
                <a:lnTo>
                  <a:pt x="367734" y="212924"/>
                </a:lnTo>
                <a:lnTo>
                  <a:pt x="369229" y="165575"/>
                </a:lnTo>
                <a:lnTo>
                  <a:pt x="358410" y="118839"/>
                </a:lnTo>
                <a:lnTo>
                  <a:pt x="334881" y="75193"/>
                </a:lnTo>
                <a:lnTo>
                  <a:pt x="300616" y="39295"/>
                </a:lnTo>
                <a:lnTo>
                  <a:pt x="259500" y="14539"/>
                </a:lnTo>
                <a:lnTo>
                  <a:pt x="214002" y="1311"/>
                </a:lnTo>
                <a:lnTo>
                  <a:pt x="166591" y="0"/>
                </a:lnTo>
                <a:close/>
              </a:path>
            </a:pathLst>
          </a:custGeom>
          <a:solidFill>
            <a:srgbClr val="5695FF"/>
          </a:solidFill>
        </p:spPr>
        <p:txBody>
          <a:bodyPr wrap="square" lIns="0" tIns="0" rIns="0" bIns="0" rtlCol="0"/>
          <a:lstStyle/>
          <a:p>
            <a:endParaRPr/>
          </a:p>
        </p:txBody>
      </p:sp>
      <p:sp>
        <p:nvSpPr>
          <p:cNvPr id="5" name="object 5"/>
          <p:cNvSpPr/>
          <p:nvPr/>
        </p:nvSpPr>
        <p:spPr>
          <a:xfrm>
            <a:off x="320210" y="3239125"/>
            <a:ext cx="369570" cy="368935"/>
          </a:xfrm>
          <a:custGeom>
            <a:avLst/>
            <a:gdLst/>
            <a:ahLst/>
            <a:cxnLst/>
            <a:rect l="l" t="t" r="r" b="b"/>
            <a:pathLst>
              <a:path w="369570" h="368935">
                <a:moveTo>
                  <a:pt x="34348" y="293506"/>
                </a:moveTo>
                <a:lnTo>
                  <a:pt x="10819" y="249816"/>
                </a:lnTo>
                <a:lnTo>
                  <a:pt x="0" y="203063"/>
                </a:lnTo>
                <a:lnTo>
                  <a:pt x="1495" y="155711"/>
                </a:lnTo>
                <a:lnTo>
                  <a:pt x="14907" y="110221"/>
                </a:lnTo>
                <a:lnTo>
                  <a:pt x="39842" y="69057"/>
                </a:lnTo>
                <a:lnTo>
                  <a:pt x="75902" y="34680"/>
                </a:lnTo>
                <a:lnTo>
                  <a:pt x="119734" y="10993"/>
                </a:lnTo>
                <a:lnTo>
                  <a:pt x="166591" y="0"/>
                </a:lnTo>
                <a:lnTo>
                  <a:pt x="214002" y="1311"/>
                </a:lnTo>
                <a:lnTo>
                  <a:pt x="259500" y="14539"/>
                </a:lnTo>
                <a:lnTo>
                  <a:pt x="300616" y="39295"/>
                </a:lnTo>
                <a:lnTo>
                  <a:pt x="334881" y="75193"/>
                </a:lnTo>
                <a:lnTo>
                  <a:pt x="358410" y="118839"/>
                </a:lnTo>
                <a:lnTo>
                  <a:pt x="369229" y="165575"/>
                </a:lnTo>
                <a:lnTo>
                  <a:pt x="367734" y="212924"/>
                </a:lnTo>
                <a:lnTo>
                  <a:pt x="354321" y="258412"/>
                </a:lnTo>
                <a:lnTo>
                  <a:pt x="329386" y="299560"/>
                </a:lnTo>
                <a:lnTo>
                  <a:pt x="293326" y="333892"/>
                </a:lnTo>
                <a:lnTo>
                  <a:pt x="249495" y="357588"/>
                </a:lnTo>
                <a:lnTo>
                  <a:pt x="202641" y="368605"/>
                </a:lnTo>
                <a:lnTo>
                  <a:pt x="155231" y="367325"/>
                </a:lnTo>
                <a:lnTo>
                  <a:pt x="109734" y="354127"/>
                </a:lnTo>
                <a:lnTo>
                  <a:pt x="68617" y="329394"/>
                </a:lnTo>
                <a:lnTo>
                  <a:pt x="34348" y="293506"/>
                </a:lnTo>
                <a:close/>
              </a:path>
            </a:pathLst>
          </a:custGeom>
          <a:ln w="9360">
            <a:solidFill>
              <a:srgbClr val="000000"/>
            </a:solidFill>
          </a:ln>
        </p:spPr>
        <p:txBody>
          <a:bodyPr wrap="square" lIns="0" tIns="0" rIns="0" bIns="0" rtlCol="0"/>
          <a:lstStyle/>
          <a:p>
            <a:endParaRPr/>
          </a:p>
        </p:txBody>
      </p:sp>
      <p:sp>
        <p:nvSpPr>
          <p:cNvPr id="6" name="object 6"/>
          <p:cNvSpPr/>
          <p:nvPr/>
        </p:nvSpPr>
        <p:spPr>
          <a:xfrm>
            <a:off x="355591" y="3274989"/>
            <a:ext cx="297180" cy="297180"/>
          </a:xfrm>
          <a:custGeom>
            <a:avLst/>
            <a:gdLst/>
            <a:ahLst/>
            <a:cxnLst/>
            <a:rect l="l" t="t" r="r" b="b"/>
            <a:pathLst>
              <a:path w="297180" h="297179">
                <a:moveTo>
                  <a:pt x="148949" y="0"/>
                </a:moveTo>
                <a:lnTo>
                  <a:pt x="103600" y="6918"/>
                </a:lnTo>
                <a:lnTo>
                  <a:pt x="61197" y="28407"/>
                </a:lnTo>
                <a:lnTo>
                  <a:pt x="27689" y="62081"/>
                </a:lnTo>
                <a:lnTo>
                  <a:pt x="7109" y="103065"/>
                </a:lnTo>
                <a:lnTo>
                  <a:pt x="0" y="147937"/>
                </a:lnTo>
                <a:lnTo>
                  <a:pt x="6901" y="193279"/>
                </a:lnTo>
                <a:lnTo>
                  <a:pt x="28354" y="235671"/>
                </a:lnTo>
                <a:lnTo>
                  <a:pt x="62052" y="269169"/>
                </a:lnTo>
                <a:lnTo>
                  <a:pt x="103049" y="289751"/>
                </a:lnTo>
                <a:lnTo>
                  <a:pt x="147930" y="296872"/>
                </a:lnTo>
                <a:lnTo>
                  <a:pt x="193279" y="289990"/>
                </a:lnTo>
                <a:lnTo>
                  <a:pt x="235682" y="268564"/>
                </a:lnTo>
                <a:lnTo>
                  <a:pt x="269190" y="234828"/>
                </a:lnTo>
                <a:lnTo>
                  <a:pt x="289769" y="193807"/>
                </a:lnTo>
                <a:lnTo>
                  <a:pt x="296879" y="148915"/>
                </a:lnTo>
                <a:lnTo>
                  <a:pt x="289978" y="103565"/>
                </a:lnTo>
                <a:lnTo>
                  <a:pt x="268524" y="61173"/>
                </a:lnTo>
                <a:lnTo>
                  <a:pt x="234826" y="27675"/>
                </a:lnTo>
                <a:lnTo>
                  <a:pt x="193829" y="7101"/>
                </a:lnTo>
                <a:lnTo>
                  <a:pt x="148949" y="0"/>
                </a:lnTo>
                <a:close/>
              </a:path>
            </a:pathLst>
          </a:custGeom>
          <a:solidFill>
            <a:srgbClr val="B8FFFF"/>
          </a:solidFill>
        </p:spPr>
        <p:txBody>
          <a:bodyPr wrap="square" lIns="0" tIns="0" rIns="0" bIns="0" rtlCol="0"/>
          <a:lstStyle/>
          <a:p>
            <a:endParaRPr/>
          </a:p>
        </p:txBody>
      </p:sp>
      <p:sp>
        <p:nvSpPr>
          <p:cNvPr id="7" name="object 7"/>
          <p:cNvSpPr/>
          <p:nvPr/>
        </p:nvSpPr>
        <p:spPr>
          <a:xfrm>
            <a:off x="355591" y="3274989"/>
            <a:ext cx="297180" cy="297180"/>
          </a:xfrm>
          <a:custGeom>
            <a:avLst/>
            <a:gdLst/>
            <a:ahLst/>
            <a:cxnLst/>
            <a:rect l="l" t="t" r="r" b="b"/>
            <a:pathLst>
              <a:path w="297180" h="297179">
                <a:moveTo>
                  <a:pt x="28354" y="235671"/>
                </a:moveTo>
                <a:lnTo>
                  <a:pt x="6901" y="193279"/>
                </a:lnTo>
                <a:lnTo>
                  <a:pt x="0" y="147937"/>
                </a:lnTo>
                <a:lnTo>
                  <a:pt x="7109" y="103065"/>
                </a:lnTo>
                <a:lnTo>
                  <a:pt x="27689" y="62081"/>
                </a:lnTo>
                <a:lnTo>
                  <a:pt x="61197" y="28407"/>
                </a:lnTo>
                <a:lnTo>
                  <a:pt x="103600" y="6918"/>
                </a:lnTo>
                <a:lnTo>
                  <a:pt x="148949" y="0"/>
                </a:lnTo>
                <a:lnTo>
                  <a:pt x="193829" y="7101"/>
                </a:lnTo>
                <a:lnTo>
                  <a:pt x="234826" y="27675"/>
                </a:lnTo>
                <a:lnTo>
                  <a:pt x="268524" y="61173"/>
                </a:lnTo>
                <a:lnTo>
                  <a:pt x="289978" y="103565"/>
                </a:lnTo>
                <a:lnTo>
                  <a:pt x="296879" y="148915"/>
                </a:lnTo>
                <a:lnTo>
                  <a:pt x="289769" y="193807"/>
                </a:lnTo>
                <a:lnTo>
                  <a:pt x="269190" y="234828"/>
                </a:lnTo>
                <a:lnTo>
                  <a:pt x="235682" y="268564"/>
                </a:lnTo>
                <a:lnTo>
                  <a:pt x="193279" y="289990"/>
                </a:lnTo>
                <a:lnTo>
                  <a:pt x="147930" y="296872"/>
                </a:lnTo>
                <a:lnTo>
                  <a:pt x="103049" y="289751"/>
                </a:lnTo>
                <a:lnTo>
                  <a:pt x="62052" y="269169"/>
                </a:lnTo>
                <a:lnTo>
                  <a:pt x="28354" y="235671"/>
                </a:lnTo>
                <a:close/>
              </a:path>
            </a:pathLst>
          </a:custGeom>
          <a:ln w="9360">
            <a:solidFill>
              <a:srgbClr val="000000"/>
            </a:solidFill>
          </a:ln>
        </p:spPr>
        <p:txBody>
          <a:bodyPr wrap="square" lIns="0" tIns="0" rIns="0" bIns="0" rtlCol="0"/>
          <a:lstStyle/>
          <a:p>
            <a:endParaRPr/>
          </a:p>
        </p:txBody>
      </p:sp>
      <p:sp>
        <p:nvSpPr>
          <p:cNvPr id="8" name="object 8"/>
          <p:cNvSpPr/>
          <p:nvPr/>
        </p:nvSpPr>
        <p:spPr>
          <a:xfrm>
            <a:off x="581742" y="3549160"/>
            <a:ext cx="193827" cy="22911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573" y="461594"/>
            <a:ext cx="4547235" cy="697230"/>
          </a:xfrm>
          <a:prstGeom prst="rect">
            <a:avLst/>
          </a:prstGeom>
        </p:spPr>
        <p:txBody>
          <a:bodyPr vert="horz" wrap="square" lIns="0" tIns="13335" rIns="0" bIns="0" rtlCol="0">
            <a:spAutoFit/>
          </a:bodyPr>
          <a:lstStyle/>
          <a:p>
            <a:pPr marL="12700">
              <a:lnSpc>
                <a:spcPct val="100000"/>
              </a:lnSpc>
              <a:spcBef>
                <a:spcPts val="105"/>
              </a:spcBef>
            </a:pPr>
            <a:r>
              <a:rPr spc="-265" dirty="0"/>
              <a:t>Coding</a:t>
            </a:r>
            <a:r>
              <a:rPr spc="-305" dirty="0"/>
              <a:t> </a:t>
            </a:r>
            <a:r>
              <a:rPr spc="-204" dirty="0"/>
              <a:t>Conventions</a:t>
            </a:r>
          </a:p>
        </p:txBody>
      </p:sp>
      <p:sp>
        <p:nvSpPr>
          <p:cNvPr id="3" name="object 3"/>
          <p:cNvSpPr txBox="1"/>
          <p:nvPr/>
        </p:nvSpPr>
        <p:spPr>
          <a:xfrm>
            <a:off x="535940" y="1510258"/>
            <a:ext cx="6779895" cy="2808605"/>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spc="-390" dirty="0">
                <a:latin typeface="Arial"/>
                <a:cs typeface="Arial"/>
              </a:rPr>
              <a:t>To </a:t>
            </a:r>
            <a:r>
              <a:rPr sz="3200" spc="-75" dirty="0">
                <a:latin typeface="Arial"/>
                <a:cs typeface="Arial"/>
              </a:rPr>
              <a:t>simplify </a:t>
            </a:r>
            <a:r>
              <a:rPr sz="3200" spc="-165" dirty="0">
                <a:latin typeface="Arial"/>
                <a:cs typeface="Arial"/>
              </a:rPr>
              <a:t>code</a:t>
            </a:r>
            <a:r>
              <a:rPr sz="3200" spc="-509" dirty="0">
                <a:latin typeface="Arial"/>
                <a:cs typeface="Arial"/>
              </a:rPr>
              <a:t> </a:t>
            </a:r>
            <a:r>
              <a:rPr sz="3200" spc="-90" dirty="0">
                <a:latin typeface="Arial"/>
                <a:cs typeface="Arial"/>
              </a:rPr>
              <a:t>review</a:t>
            </a:r>
            <a:endParaRPr sz="3200">
              <a:latin typeface="Arial"/>
              <a:cs typeface="Arial"/>
            </a:endParaRPr>
          </a:p>
          <a:p>
            <a:pPr marL="355600" indent="-342900">
              <a:lnSpc>
                <a:spcPct val="100000"/>
              </a:lnSpc>
              <a:spcBef>
                <a:spcPts val="770"/>
              </a:spcBef>
              <a:buChar char="•"/>
              <a:tabLst>
                <a:tab pos="354965" algn="l"/>
                <a:tab pos="355600" algn="l"/>
              </a:tabLst>
            </a:pPr>
            <a:r>
              <a:rPr sz="3200" spc="-240" dirty="0">
                <a:latin typeface="Arial"/>
                <a:cs typeface="Arial"/>
              </a:rPr>
              <a:t>Rules </a:t>
            </a:r>
            <a:r>
              <a:rPr sz="3200" spc="-95" dirty="0">
                <a:latin typeface="Arial"/>
                <a:cs typeface="Arial"/>
              </a:rPr>
              <a:t>on </a:t>
            </a:r>
            <a:r>
              <a:rPr sz="3200" spc="-40" dirty="0">
                <a:latin typeface="Arial"/>
                <a:cs typeface="Arial"/>
              </a:rPr>
              <a:t>the </a:t>
            </a:r>
            <a:r>
              <a:rPr sz="3200" spc="-140" dirty="0">
                <a:latin typeface="Arial"/>
                <a:cs typeface="Arial"/>
              </a:rPr>
              <a:t>coding </a:t>
            </a:r>
            <a:r>
              <a:rPr sz="3200" spc="-105" dirty="0">
                <a:latin typeface="Arial"/>
                <a:cs typeface="Arial"/>
              </a:rPr>
              <a:t>style</a:t>
            </a:r>
            <a:r>
              <a:rPr sz="3200" spc="-345" dirty="0">
                <a:latin typeface="Arial"/>
                <a:cs typeface="Arial"/>
              </a:rPr>
              <a:t> </a:t>
            </a:r>
            <a:r>
              <a:rPr sz="3200" spc="-35" dirty="0">
                <a:latin typeface="Arial"/>
                <a:cs typeface="Arial"/>
              </a:rPr>
              <a:t>:</a:t>
            </a:r>
            <a:endParaRPr sz="3200">
              <a:latin typeface="Arial"/>
              <a:cs typeface="Arial"/>
            </a:endParaRPr>
          </a:p>
          <a:p>
            <a:pPr marL="756285" lvl="1" indent="-286385">
              <a:lnSpc>
                <a:spcPct val="100000"/>
              </a:lnSpc>
              <a:spcBef>
                <a:spcPts val="690"/>
              </a:spcBef>
              <a:buChar char="–"/>
              <a:tabLst>
                <a:tab pos="756920" algn="l"/>
              </a:tabLst>
            </a:pPr>
            <a:r>
              <a:rPr sz="2800" spc="-160" dirty="0">
                <a:latin typeface="Arial"/>
                <a:cs typeface="Arial"/>
              </a:rPr>
              <a:t>Apache, Oracle </a:t>
            </a:r>
            <a:r>
              <a:rPr sz="2800" spc="-135" dirty="0">
                <a:latin typeface="Arial"/>
                <a:cs typeface="Arial"/>
              </a:rPr>
              <a:t>and </a:t>
            </a:r>
            <a:r>
              <a:rPr sz="2800" spc="-90" dirty="0">
                <a:latin typeface="Arial"/>
                <a:cs typeface="Arial"/>
              </a:rPr>
              <a:t>others</a:t>
            </a:r>
            <a:r>
              <a:rPr sz="2800" spc="-85" dirty="0">
                <a:latin typeface="Arial"/>
                <a:cs typeface="Arial"/>
              </a:rPr>
              <a:t> </a:t>
            </a:r>
            <a:r>
              <a:rPr sz="2800" spc="-65" dirty="0">
                <a:latin typeface="Arial"/>
                <a:cs typeface="Arial"/>
              </a:rPr>
              <a:t>template</a:t>
            </a:r>
            <a:endParaRPr sz="2800">
              <a:latin typeface="Arial"/>
              <a:cs typeface="Arial"/>
            </a:endParaRPr>
          </a:p>
          <a:p>
            <a:pPr marL="355600" indent="-342900">
              <a:lnSpc>
                <a:spcPct val="100000"/>
              </a:lnSpc>
              <a:spcBef>
                <a:spcPts val="750"/>
              </a:spcBef>
              <a:buChar char="•"/>
              <a:tabLst>
                <a:tab pos="354965" algn="l"/>
                <a:tab pos="355600" algn="l"/>
              </a:tabLst>
            </a:pPr>
            <a:r>
              <a:rPr sz="3200" spc="-90" dirty="0">
                <a:latin typeface="Arial"/>
                <a:cs typeface="Arial"/>
              </a:rPr>
              <a:t>Verification</a:t>
            </a:r>
            <a:r>
              <a:rPr sz="3200" spc="-175" dirty="0">
                <a:latin typeface="Arial"/>
                <a:cs typeface="Arial"/>
              </a:rPr>
              <a:t> </a:t>
            </a:r>
            <a:r>
              <a:rPr sz="3200" spc="-75" dirty="0">
                <a:latin typeface="Arial"/>
                <a:cs typeface="Arial"/>
              </a:rPr>
              <a:t>tools</a:t>
            </a:r>
            <a:endParaRPr sz="3200">
              <a:latin typeface="Arial"/>
              <a:cs typeface="Arial"/>
            </a:endParaRPr>
          </a:p>
          <a:p>
            <a:pPr marL="756285" lvl="1" indent="-286385">
              <a:lnSpc>
                <a:spcPct val="100000"/>
              </a:lnSpc>
              <a:spcBef>
                <a:spcPts val="690"/>
              </a:spcBef>
              <a:buChar char="–"/>
              <a:tabLst>
                <a:tab pos="756920" algn="l"/>
              </a:tabLst>
            </a:pPr>
            <a:r>
              <a:rPr sz="2800" spc="-180" dirty="0">
                <a:latin typeface="Arial"/>
                <a:cs typeface="Arial"/>
              </a:rPr>
              <a:t>CheckStyle, </a:t>
            </a:r>
            <a:r>
              <a:rPr sz="2800" spc="-210" dirty="0">
                <a:latin typeface="Arial"/>
                <a:cs typeface="Arial"/>
              </a:rPr>
              <a:t>PMD, </a:t>
            </a:r>
            <a:r>
              <a:rPr sz="2800" spc="-200" dirty="0">
                <a:latin typeface="Arial"/>
                <a:cs typeface="Arial"/>
              </a:rPr>
              <a:t>JackPot, </a:t>
            </a:r>
            <a:r>
              <a:rPr sz="2800" spc="-190" dirty="0">
                <a:latin typeface="Arial"/>
                <a:cs typeface="Arial"/>
              </a:rPr>
              <a:t>Spoon</a:t>
            </a:r>
            <a:r>
              <a:rPr sz="2800" spc="40" dirty="0">
                <a:latin typeface="Arial"/>
                <a:cs typeface="Arial"/>
              </a:rPr>
              <a:t> </a:t>
            </a:r>
            <a:r>
              <a:rPr sz="2800" spc="-270" dirty="0">
                <a:latin typeface="Arial"/>
                <a:cs typeface="Arial"/>
              </a:rPr>
              <a:t>VSuite…</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20750">
              <a:lnSpc>
                <a:spcPct val="100000"/>
              </a:lnSpc>
              <a:spcBef>
                <a:spcPts val="105"/>
              </a:spcBef>
            </a:pPr>
            <a:r>
              <a:rPr spc="-340" dirty="0"/>
              <a:t>Code </a:t>
            </a:r>
            <a:r>
              <a:rPr spc="-125" dirty="0"/>
              <a:t>Quality</a:t>
            </a:r>
            <a:r>
              <a:rPr spc="-160" dirty="0"/>
              <a:t> </a:t>
            </a:r>
            <a:r>
              <a:rPr spc="-95" dirty="0"/>
              <a:t>Metrics</a:t>
            </a:r>
          </a:p>
        </p:txBody>
      </p:sp>
      <p:sp>
        <p:nvSpPr>
          <p:cNvPr id="3" name="object 3"/>
          <p:cNvSpPr txBox="1"/>
          <p:nvPr/>
        </p:nvSpPr>
        <p:spPr>
          <a:xfrm>
            <a:off x="499363" y="1226565"/>
            <a:ext cx="7911465" cy="513715"/>
          </a:xfrm>
          <a:prstGeom prst="rect">
            <a:avLst/>
          </a:prstGeom>
        </p:spPr>
        <p:txBody>
          <a:bodyPr vert="horz" wrap="square" lIns="0" tIns="13335" rIns="0" bIns="0" rtlCol="0">
            <a:spAutoFit/>
          </a:bodyPr>
          <a:lstStyle/>
          <a:p>
            <a:pPr marL="353695" indent="-340995">
              <a:lnSpc>
                <a:spcPct val="100000"/>
              </a:lnSpc>
              <a:spcBef>
                <a:spcPts val="105"/>
              </a:spcBef>
              <a:buClr>
                <a:srgbClr val="3C27DA"/>
              </a:buClr>
              <a:buSzPct val="59375"/>
              <a:buFont typeface="Wingdings"/>
              <a:buChar char=""/>
              <a:tabLst>
                <a:tab pos="353695" algn="l"/>
                <a:tab pos="354330" algn="l"/>
              </a:tabLst>
            </a:pPr>
            <a:r>
              <a:rPr sz="3200" spc="-190" dirty="0">
                <a:latin typeface="Arial"/>
                <a:cs typeface="Arial"/>
              </a:rPr>
              <a:t>Example: </a:t>
            </a:r>
            <a:r>
              <a:rPr sz="3200" spc="-70" dirty="0">
                <a:latin typeface="Arial"/>
                <a:cs typeface="Arial"/>
              </a:rPr>
              <a:t>Metrics </a:t>
            </a:r>
            <a:r>
              <a:rPr sz="3200" spc="-254" dirty="0">
                <a:latin typeface="Arial"/>
                <a:cs typeface="Arial"/>
              </a:rPr>
              <a:t>(Tache </a:t>
            </a:r>
            <a:r>
              <a:rPr sz="3200" spc="-310" dirty="0">
                <a:latin typeface="Arial"/>
                <a:cs typeface="Arial"/>
              </a:rPr>
              <a:t>ANT </a:t>
            </a:r>
            <a:r>
              <a:rPr sz="3200" spc="-275" dirty="0">
                <a:latin typeface="Arial"/>
                <a:cs typeface="Arial"/>
              </a:rPr>
              <a:t>+ </a:t>
            </a:r>
            <a:r>
              <a:rPr sz="3200" spc="-215" dirty="0">
                <a:latin typeface="Arial"/>
                <a:cs typeface="Arial"/>
              </a:rPr>
              <a:t>Eclipse</a:t>
            </a:r>
            <a:r>
              <a:rPr sz="3200" spc="100" dirty="0">
                <a:latin typeface="Arial"/>
                <a:cs typeface="Arial"/>
              </a:rPr>
              <a:t> </a:t>
            </a:r>
            <a:r>
              <a:rPr sz="3200" spc="-95" dirty="0">
                <a:latin typeface="Arial"/>
                <a:cs typeface="Arial"/>
              </a:rPr>
              <a:t>plugin)</a:t>
            </a:r>
            <a:endParaRPr sz="3200">
              <a:latin typeface="Arial"/>
              <a:cs typeface="Arial"/>
            </a:endParaRPr>
          </a:p>
        </p:txBody>
      </p:sp>
      <p:sp>
        <p:nvSpPr>
          <p:cNvPr id="4" name="object 4"/>
          <p:cNvSpPr/>
          <p:nvPr/>
        </p:nvSpPr>
        <p:spPr>
          <a:xfrm>
            <a:off x="2195576" y="1773237"/>
            <a:ext cx="4813300" cy="47974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20750">
              <a:lnSpc>
                <a:spcPct val="100000"/>
              </a:lnSpc>
              <a:spcBef>
                <a:spcPts val="105"/>
              </a:spcBef>
            </a:pPr>
            <a:r>
              <a:rPr spc="-340" dirty="0"/>
              <a:t>Code </a:t>
            </a:r>
            <a:r>
              <a:rPr spc="-125" dirty="0"/>
              <a:t>Quality</a:t>
            </a:r>
            <a:r>
              <a:rPr spc="-160" dirty="0"/>
              <a:t> </a:t>
            </a:r>
            <a:r>
              <a:rPr spc="-95" dirty="0"/>
              <a:t>Metrics</a:t>
            </a:r>
          </a:p>
        </p:txBody>
      </p:sp>
      <p:sp>
        <p:nvSpPr>
          <p:cNvPr id="3" name="object 3"/>
          <p:cNvSpPr txBox="1"/>
          <p:nvPr/>
        </p:nvSpPr>
        <p:spPr>
          <a:xfrm>
            <a:off x="499363" y="1125973"/>
            <a:ext cx="8215630" cy="2665095"/>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145" dirty="0">
                <a:latin typeface="Arial"/>
                <a:cs typeface="Arial"/>
              </a:rPr>
              <a:t>Others </a:t>
            </a:r>
            <a:r>
              <a:rPr sz="3200" spc="-130" dirty="0">
                <a:latin typeface="Arial"/>
                <a:cs typeface="Arial"/>
              </a:rPr>
              <a:t>(standalone </a:t>
            </a:r>
            <a:r>
              <a:rPr sz="3200" spc="-25" dirty="0">
                <a:latin typeface="Arial"/>
                <a:cs typeface="Arial"/>
              </a:rPr>
              <a:t>or </a:t>
            </a:r>
            <a:r>
              <a:rPr sz="3200" spc="-300" dirty="0">
                <a:latin typeface="Arial"/>
                <a:cs typeface="Arial"/>
              </a:rPr>
              <a:t>as </a:t>
            </a:r>
            <a:r>
              <a:rPr sz="3200" spc="-335" dirty="0">
                <a:latin typeface="Arial"/>
                <a:cs typeface="Arial"/>
              </a:rPr>
              <a:t>IDE</a:t>
            </a:r>
            <a:r>
              <a:rPr sz="3200" spc="-215" dirty="0">
                <a:latin typeface="Arial"/>
                <a:cs typeface="Arial"/>
              </a:rPr>
              <a:t> </a:t>
            </a:r>
            <a:r>
              <a:rPr sz="3200" spc="-130" dirty="0">
                <a:latin typeface="Arial"/>
                <a:cs typeface="Arial"/>
              </a:rPr>
              <a:t>plugins)</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45" dirty="0">
                <a:latin typeface="Arial"/>
                <a:cs typeface="Arial"/>
                <a:hlinkClick r:id="rId2"/>
              </a:rPr>
              <a:t>http://metrics.sourceforge.net/</a:t>
            </a:r>
            <a:endParaRPr sz="2800">
              <a:latin typeface="Arial"/>
              <a:cs typeface="Arial"/>
            </a:endParaRPr>
          </a:p>
          <a:p>
            <a:pPr marL="755015" lvl="1" indent="-285115">
              <a:lnSpc>
                <a:spcPct val="100000"/>
              </a:lnSpc>
              <a:spcBef>
                <a:spcPts val="675"/>
              </a:spcBef>
              <a:buClr>
                <a:srgbClr val="FF0000"/>
              </a:buClr>
              <a:buSzPct val="53571"/>
              <a:buFont typeface="Wingdings"/>
              <a:buChar char=""/>
              <a:tabLst>
                <a:tab pos="755015" algn="l"/>
                <a:tab pos="755650" algn="l"/>
              </a:tabLst>
            </a:pPr>
            <a:r>
              <a:rPr sz="2800" spc="-35" dirty="0">
                <a:latin typeface="Arial"/>
                <a:cs typeface="Arial"/>
                <a:hlinkClick r:id="rId3"/>
              </a:rPr>
              <a:t>http://qjpro.sourceforge.net/</a:t>
            </a:r>
            <a:endParaRPr sz="2800">
              <a:latin typeface="Arial"/>
              <a:cs typeface="Arial"/>
            </a:endParaRPr>
          </a:p>
          <a:p>
            <a:pPr marL="755015" lvl="1" indent="-285115">
              <a:lnSpc>
                <a:spcPct val="100000"/>
              </a:lnSpc>
              <a:spcBef>
                <a:spcPts val="670"/>
              </a:spcBef>
              <a:buClr>
                <a:srgbClr val="FF0000"/>
              </a:buClr>
              <a:buSzPct val="53571"/>
              <a:buFont typeface="Wingdings"/>
              <a:buChar char=""/>
              <a:tabLst>
                <a:tab pos="755015" algn="l"/>
                <a:tab pos="755650" algn="l"/>
              </a:tabLst>
            </a:pPr>
            <a:r>
              <a:rPr sz="2800" spc="-65" dirty="0">
                <a:latin typeface="Arial"/>
                <a:cs typeface="Arial"/>
                <a:hlinkClick r:id="rId4"/>
              </a:rPr>
              <a:t>http://www.geocities.com/sivaram_subr/index.htm</a:t>
            </a:r>
            <a:endParaRPr sz="2800">
              <a:latin typeface="Arial"/>
              <a:cs typeface="Arial"/>
            </a:endParaRPr>
          </a:p>
          <a:p>
            <a:pPr marL="755015" lvl="1" indent="-285115">
              <a:lnSpc>
                <a:spcPct val="100000"/>
              </a:lnSpc>
              <a:spcBef>
                <a:spcPts val="675"/>
              </a:spcBef>
              <a:buClr>
                <a:srgbClr val="FF0000"/>
              </a:buClr>
              <a:buSzPct val="53571"/>
              <a:buFont typeface="Wingdings"/>
              <a:buChar char=""/>
              <a:tabLst>
                <a:tab pos="755015" algn="l"/>
                <a:tab pos="755650" algn="l"/>
              </a:tabLst>
            </a:pPr>
            <a:r>
              <a:rPr sz="2800" spc="-869" dirty="0">
                <a:latin typeface="Arial"/>
                <a:cs typeface="Arial"/>
              </a:rPr>
              <a:t>…</a:t>
            </a:r>
            <a:endParaRPr sz="2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252" y="461594"/>
            <a:ext cx="5858510" cy="697230"/>
          </a:xfrm>
          <a:prstGeom prst="rect">
            <a:avLst/>
          </a:prstGeom>
        </p:spPr>
        <p:txBody>
          <a:bodyPr vert="horz" wrap="square" lIns="0" tIns="13335" rIns="0" bIns="0" rtlCol="0">
            <a:spAutoFit/>
          </a:bodyPr>
          <a:lstStyle/>
          <a:p>
            <a:pPr marL="12700">
              <a:lnSpc>
                <a:spcPct val="100000"/>
              </a:lnSpc>
              <a:spcBef>
                <a:spcPts val="105"/>
              </a:spcBef>
            </a:pPr>
            <a:r>
              <a:rPr spc="-215" dirty="0"/>
              <a:t>Versioning </a:t>
            </a:r>
            <a:r>
              <a:rPr spc="-5" dirty="0"/>
              <a:t>of </a:t>
            </a:r>
            <a:r>
              <a:rPr spc="-225" dirty="0"/>
              <a:t>source</a:t>
            </a:r>
            <a:r>
              <a:rPr spc="-465" dirty="0"/>
              <a:t> </a:t>
            </a:r>
            <a:r>
              <a:rPr spc="-229" dirty="0"/>
              <a:t>code</a:t>
            </a:r>
          </a:p>
        </p:txBody>
      </p:sp>
      <p:sp>
        <p:nvSpPr>
          <p:cNvPr id="3" name="object 3"/>
          <p:cNvSpPr txBox="1"/>
          <p:nvPr/>
        </p:nvSpPr>
        <p:spPr>
          <a:xfrm>
            <a:off x="575563" y="1548129"/>
            <a:ext cx="6993255" cy="4356735"/>
          </a:xfrm>
          <a:prstGeom prst="rect">
            <a:avLst/>
          </a:prstGeom>
        </p:spPr>
        <p:txBody>
          <a:bodyPr vert="horz" wrap="square" lIns="0" tIns="12700" rIns="0" bIns="0" rtlCol="0">
            <a:spAutoFit/>
          </a:bodyPr>
          <a:lstStyle/>
          <a:p>
            <a:pPr marL="353695" indent="-340995">
              <a:lnSpc>
                <a:spcPct val="100000"/>
              </a:lnSpc>
              <a:spcBef>
                <a:spcPts val="100"/>
              </a:spcBef>
              <a:buClr>
                <a:srgbClr val="3C27DA"/>
              </a:buClr>
              <a:buSzPct val="60416"/>
              <a:buFont typeface="Wingdings"/>
              <a:buChar char=""/>
              <a:tabLst>
                <a:tab pos="353695" algn="l"/>
                <a:tab pos="354330" algn="l"/>
              </a:tabLst>
            </a:pPr>
            <a:r>
              <a:rPr sz="2400" spc="-95" dirty="0">
                <a:latin typeface="Arial"/>
                <a:cs typeface="Arial"/>
              </a:rPr>
              <a:t>Collaborative </a:t>
            </a:r>
            <a:r>
              <a:rPr sz="2400" spc="-65" dirty="0">
                <a:latin typeface="Arial"/>
                <a:cs typeface="Arial"/>
              </a:rPr>
              <a:t>software</a:t>
            </a:r>
            <a:r>
              <a:rPr sz="2400" spc="-170" dirty="0">
                <a:latin typeface="Arial"/>
                <a:cs typeface="Arial"/>
              </a:rPr>
              <a:t> </a:t>
            </a:r>
            <a:r>
              <a:rPr sz="2400" spc="-95" dirty="0">
                <a:latin typeface="Arial"/>
                <a:cs typeface="Arial"/>
              </a:rPr>
              <a:t>engineering</a:t>
            </a:r>
            <a:endParaRPr sz="2400">
              <a:latin typeface="Arial"/>
              <a:cs typeface="Arial"/>
            </a:endParaRPr>
          </a:p>
          <a:p>
            <a:pPr>
              <a:lnSpc>
                <a:spcPct val="100000"/>
              </a:lnSpc>
              <a:spcBef>
                <a:spcPts val="5"/>
              </a:spcBef>
              <a:buClr>
                <a:srgbClr val="3C27DA"/>
              </a:buClr>
              <a:buFont typeface="Wingdings"/>
              <a:buChar char=""/>
            </a:pPr>
            <a:endParaRPr sz="2500">
              <a:latin typeface="Times New Roman"/>
              <a:cs typeface="Times New Roman"/>
            </a:endParaRPr>
          </a:p>
          <a:p>
            <a:pPr marL="353695" indent="-340995">
              <a:lnSpc>
                <a:spcPct val="100000"/>
              </a:lnSpc>
              <a:buClr>
                <a:srgbClr val="3C27DA"/>
              </a:buClr>
              <a:buSzPct val="60416"/>
              <a:buFont typeface="Wingdings"/>
              <a:buChar char=""/>
              <a:tabLst>
                <a:tab pos="353695" algn="l"/>
                <a:tab pos="354330" algn="l"/>
              </a:tabLst>
            </a:pPr>
            <a:r>
              <a:rPr sz="2400" spc="-300" dirty="0">
                <a:latin typeface="Arial"/>
                <a:cs typeface="Arial"/>
              </a:rPr>
              <a:t>To</a:t>
            </a:r>
            <a:r>
              <a:rPr sz="2400" spc="-135" dirty="0">
                <a:latin typeface="Arial"/>
                <a:cs typeface="Arial"/>
              </a:rPr>
              <a:t> </a:t>
            </a:r>
            <a:r>
              <a:rPr sz="2400" spc="-90" dirty="0">
                <a:latin typeface="Arial"/>
                <a:cs typeface="Arial"/>
              </a:rPr>
              <a:t>master</a:t>
            </a:r>
            <a:endParaRPr sz="2400">
              <a:latin typeface="Arial"/>
              <a:cs typeface="Arial"/>
            </a:endParaRPr>
          </a:p>
          <a:p>
            <a:pPr marL="755015" lvl="1" indent="-285115">
              <a:lnSpc>
                <a:spcPct val="100000"/>
              </a:lnSpc>
              <a:spcBef>
                <a:spcPts val="20"/>
              </a:spcBef>
              <a:buClr>
                <a:srgbClr val="FF0000"/>
              </a:buClr>
              <a:buSzPct val="55000"/>
              <a:buFont typeface="Wingdings"/>
              <a:buChar char=""/>
              <a:tabLst>
                <a:tab pos="755015" algn="l"/>
                <a:tab pos="755650" algn="l"/>
              </a:tabLst>
            </a:pPr>
            <a:r>
              <a:rPr sz="2000" spc="-55" dirty="0">
                <a:latin typeface="Arial"/>
                <a:cs typeface="Arial"/>
              </a:rPr>
              <a:t>software </a:t>
            </a:r>
            <a:r>
              <a:rPr sz="2000" spc="-65" dirty="0">
                <a:latin typeface="Arial"/>
                <a:cs typeface="Arial"/>
              </a:rPr>
              <a:t>development </a:t>
            </a:r>
            <a:r>
              <a:rPr sz="2000" spc="-85" dirty="0">
                <a:latin typeface="Arial"/>
                <a:cs typeface="Arial"/>
              </a:rPr>
              <a:t>by </a:t>
            </a:r>
            <a:r>
              <a:rPr sz="2000" spc="-80" dirty="0">
                <a:latin typeface="Arial"/>
                <a:cs typeface="Arial"/>
              </a:rPr>
              <a:t>very </a:t>
            </a:r>
            <a:r>
              <a:rPr sz="2000" spc="-90" dirty="0">
                <a:latin typeface="Arial"/>
                <a:cs typeface="Arial"/>
              </a:rPr>
              <a:t>large </a:t>
            </a:r>
            <a:r>
              <a:rPr sz="2000" spc="-75" dirty="0">
                <a:latin typeface="Arial"/>
                <a:cs typeface="Arial"/>
              </a:rPr>
              <a:t>developer</a:t>
            </a:r>
            <a:r>
              <a:rPr sz="2000" spc="-240" dirty="0">
                <a:latin typeface="Arial"/>
                <a:cs typeface="Arial"/>
              </a:rPr>
              <a:t> </a:t>
            </a:r>
            <a:r>
              <a:rPr sz="2000" spc="-95" dirty="0">
                <a:latin typeface="Arial"/>
                <a:cs typeface="Arial"/>
              </a:rPr>
              <a:t>teams</a:t>
            </a:r>
            <a:endParaRPr sz="2000">
              <a:latin typeface="Arial"/>
              <a:cs typeface="Arial"/>
            </a:endParaRPr>
          </a:p>
          <a:p>
            <a:pPr marL="755015" lvl="1" indent="-285115">
              <a:lnSpc>
                <a:spcPts val="2395"/>
              </a:lnSpc>
              <a:buClr>
                <a:srgbClr val="FF0000"/>
              </a:buClr>
              <a:buSzPct val="55000"/>
              <a:buFont typeface="Wingdings"/>
              <a:buChar char=""/>
              <a:tabLst>
                <a:tab pos="755015" algn="l"/>
                <a:tab pos="755650" algn="l"/>
              </a:tabLst>
            </a:pPr>
            <a:r>
              <a:rPr sz="2000" spc="-60" dirty="0">
                <a:latin typeface="Arial"/>
                <a:cs typeface="Arial"/>
              </a:rPr>
              <a:t>parallel </a:t>
            </a:r>
            <a:r>
              <a:rPr sz="2000" spc="-55" dirty="0">
                <a:latin typeface="Arial"/>
                <a:cs typeface="Arial"/>
              </a:rPr>
              <a:t>implementations </a:t>
            </a:r>
            <a:r>
              <a:rPr sz="2000" spc="-75" dirty="0">
                <a:latin typeface="Arial"/>
                <a:cs typeface="Arial"/>
              </a:rPr>
              <a:t>(experiments,</a:t>
            </a:r>
            <a:r>
              <a:rPr sz="2000" spc="-114" dirty="0">
                <a:latin typeface="Arial"/>
                <a:cs typeface="Arial"/>
              </a:rPr>
              <a:t> </a:t>
            </a:r>
            <a:r>
              <a:rPr sz="2000" spc="-90" dirty="0">
                <a:latin typeface="Arial"/>
                <a:cs typeface="Arial"/>
              </a:rPr>
              <a:t>vendors)</a:t>
            </a:r>
            <a:endParaRPr sz="2000">
              <a:latin typeface="Arial"/>
              <a:cs typeface="Arial"/>
            </a:endParaRPr>
          </a:p>
          <a:p>
            <a:pPr marL="353695" indent="-340995">
              <a:lnSpc>
                <a:spcPts val="2875"/>
              </a:lnSpc>
              <a:buClr>
                <a:srgbClr val="3C27DA"/>
              </a:buClr>
              <a:buSzPct val="60416"/>
              <a:buFont typeface="Wingdings"/>
              <a:buChar char=""/>
              <a:tabLst>
                <a:tab pos="353695" algn="l"/>
                <a:tab pos="354330" algn="l"/>
              </a:tabLst>
            </a:pPr>
            <a:r>
              <a:rPr sz="2400" spc="-175" dirty="0">
                <a:latin typeface="Arial"/>
                <a:cs typeface="Arial"/>
              </a:rPr>
              <a:t>Goals</a:t>
            </a:r>
            <a:endParaRPr sz="2400">
              <a:latin typeface="Arial"/>
              <a:cs typeface="Arial"/>
            </a:endParaRPr>
          </a:p>
          <a:p>
            <a:pPr marL="755015" lvl="1" indent="-285115">
              <a:lnSpc>
                <a:spcPct val="100000"/>
              </a:lnSpc>
              <a:spcBef>
                <a:spcPts val="15"/>
              </a:spcBef>
              <a:buClr>
                <a:srgbClr val="FF0000"/>
              </a:buClr>
              <a:buSzPct val="55000"/>
              <a:buFont typeface="Wingdings"/>
              <a:buChar char=""/>
              <a:tabLst>
                <a:tab pos="755015" algn="l"/>
                <a:tab pos="755650" algn="l"/>
              </a:tabLst>
            </a:pPr>
            <a:r>
              <a:rPr sz="2000" spc="-110" dirty="0">
                <a:latin typeface="Arial"/>
                <a:cs typeface="Arial"/>
              </a:rPr>
              <a:t>Increase </a:t>
            </a:r>
            <a:r>
              <a:rPr sz="2000" spc="-30" dirty="0">
                <a:latin typeface="Arial"/>
                <a:cs typeface="Arial"/>
              </a:rPr>
              <a:t>productivity </a:t>
            </a:r>
            <a:r>
              <a:rPr sz="2000" spc="-5" dirty="0">
                <a:latin typeface="Arial"/>
                <a:cs typeface="Arial"/>
              </a:rPr>
              <a:t>of </a:t>
            </a:r>
            <a:r>
              <a:rPr sz="2000" spc="-90" dirty="0">
                <a:latin typeface="Arial"/>
                <a:cs typeface="Arial"/>
              </a:rPr>
              <a:t>developers </a:t>
            </a:r>
            <a:r>
              <a:rPr sz="2000" spc="-95" dirty="0">
                <a:latin typeface="Arial"/>
                <a:cs typeface="Arial"/>
              </a:rPr>
              <a:t>and </a:t>
            </a:r>
            <a:r>
              <a:rPr sz="2000" spc="-55" dirty="0">
                <a:latin typeface="Arial"/>
                <a:cs typeface="Arial"/>
              </a:rPr>
              <a:t>software</a:t>
            </a:r>
            <a:r>
              <a:rPr sz="2000" spc="-290" dirty="0">
                <a:latin typeface="Arial"/>
                <a:cs typeface="Arial"/>
              </a:rPr>
              <a:t> </a:t>
            </a:r>
            <a:r>
              <a:rPr sz="2000" spc="-95" dirty="0">
                <a:latin typeface="Arial"/>
                <a:cs typeface="Arial"/>
              </a:rPr>
              <a:t>robustness</a:t>
            </a:r>
            <a:endParaRPr sz="2000">
              <a:latin typeface="Arial"/>
              <a:cs typeface="Arial"/>
            </a:endParaRPr>
          </a:p>
          <a:p>
            <a:pPr marL="755015" lvl="1" indent="-285115">
              <a:lnSpc>
                <a:spcPct val="100000"/>
              </a:lnSpc>
              <a:buClr>
                <a:srgbClr val="FF0000"/>
              </a:buClr>
              <a:buSzPct val="55000"/>
              <a:buFont typeface="Wingdings"/>
              <a:buChar char=""/>
              <a:tabLst>
                <a:tab pos="755015" algn="l"/>
                <a:tab pos="755650" algn="l"/>
              </a:tabLst>
            </a:pPr>
            <a:r>
              <a:rPr sz="2000" spc="-80" dirty="0">
                <a:latin typeface="Arial"/>
                <a:cs typeface="Arial"/>
              </a:rPr>
              <a:t>Low-down </a:t>
            </a:r>
            <a:r>
              <a:rPr sz="2000" spc="-65" dirty="0">
                <a:latin typeface="Arial"/>
                <a:cs typeface="Arial"/>
              </a:rPr>
              <a:t>development</a:t>
            </a:r>
            <a:r>
              <a:rPr sz="2000" spc="-145" dirty="0">
                <a:latin typeface="Arial"/>
                <a:cs typeface="Arial"/>
              </a:rPr>
              <a:t> </a:t>
            </a:r>
            <a:r>
              <a:rPr sz="2000" spc="-114" dirty="0">
                <a:latin typeface="Arial"/>
                <a:cs typeface="Arial"/>
              </a:rPr>
              <a:t>costs</a:t>
            </a:r>
            <a:endParaRPr sz="2000">
              <a:latin typeface="Arial"/>
              <a:cs typeface="Arial"/>
            </a:endParaRPr>
          </a:p>
          <a:p>
            <a:pPr lvl="1">
              <a:lnSpc>
                <a:spcPct val="100000"/>
              </a:lnSpc>
              <a:spcBef>
                <a:spcPts val="45"/>
              </a:spcBef>
              <a:buClr>
                <a:srgbClr val="FF0000"/>
              </a:buClr>
              <a:buFont typeface="Wingdings"/>
              <a:buChar char=""/>
            </a:pPr>
            <a:endParaRPr sz="2450">
              <a:latin typeface="Times New Roman"/>
              <a:cs typeface="Times New Roman"/>
            </a:endParaRPr>
          </a:p>
          <a:p>
            <a:pPr marL="353695" indent="-340995">
              <a:lnSpc>
                <a:spcPct val="100000"/>
              </a:lnSpc>
              <a:buClr>
                <a:srgbClr val="3C27DA"/>
              </a:buClr>
              <a:buSzPct val="60416"/>
              <a:buFont typeface="Wingdings"/>
              <a:buChar char=""/>
              <a:tabLst>
                <a:tab pos="353695" algn="l"/>
                <a:tab pos="354330" algn="l"/>
              </a:tabLst>
            </a:pPr>
            <a:r>
              <a:rPr sz="2400" spc="-130" dirty="0">
                <a:latin typeface="Arial"/>
                <a:cs typeface="Arial"/>
              </a:rPr>
              <a:t>Manage </a:t>
            </a:r>
            <a:r>
              <a:rPr sz="2400" spc="-65" dirty="0">
                <a:latin typeface="Arial"/>
                <a:cs typeface="Arial"/>
              </a:rPr>
              <a:t>software </a:t>
            </a:r>
            <a:r>
              <a:rPr sz="2400" spc="-145" dirty="0">
                <a:latin typeface="Arial"/>
                <a:cs typeface="Arial"/>
              </a:rPr>
              <a:t>system</a:t>
            </a:r>
            <a:r>
              <a:rPr sz="2400" spc="-204" dirty="0">
                <a:latin typeface="Arial"/>
                <a:cs typeface="Arial"/>
              </a:rPr>
              <a:t> </a:t>
            </a:r>
            <a:r>
              <a:rPr sz="2400" spc="-65" dirty="0">
                <a:latin typeface="Arial"/>
                <a:cs typeface="Arial"/>
              </a:rPr>
              <a:t>configuration</a:t>
            </a:r>
            <a:endParaRPr sz="2400">
              <a:latin typeface="Arial"/>
              <a:cs typeface="Arial"/>
            </a:endParaRPr>
          </a:p>
          <a:p>
            <a:pPr marL="755015" lvl="1" indent="-285115">
              <a:lnSpc>
                <a:spcPct val="100000"/>
              </a:lnSpc>
              <a:spcBef>
                <a:spcPts val="20"/>
              </a:spcBef>
              <a:buClr>
                <a:srgbClr val="FF0000"/>
              </a:buClr>
              <a:buSzPct val="55000"/>
              <a:buFont typeface="Wingdings"/>
              <a:buChar char=""/>
              <a:tabLst>
                <a:tab pos="755015" algn="l"/>
                <a:tab pos="755650" algn="l"/>
              </a:tabLst>
            </a:pPr>
            <a:r>
              <a:rPr sz="2000" spc="15" dirty="0">
                <a:latin typeface="Arial"/>
                <a:cs typeface="Arial"/>
              </a:rPr>
              <a:t>to </a:t>
            </a:r>
            <a:r>
              <a:rPr sz="2000" spc="-35" dirty="0">
                <a:latin typeface="Arial"/>
                <a:cs typeface="Arial"/>
              </a:rPr>
              <a:t>control </a:t>
            </a:r>
            <a:r>
              <a:rPr sz="2000" spc="-55" dirty="0">
                <a:latin typeface="Arial"/>
                <a:cs typeface="Arial"/>
              </a:rPr>
              <a:t>software </a:t>
            </a:r>
            <a:r>
              <a:rPr sz="2000" spc="-130" dirty="0">
                <a:latin typeface="Arial"/>
                <a:cs typeface="Arial"/>
              </a:rPr>
              <a:t>system’s</a:t>
            </a:r>
            <a:r>
              <a:rPr sz="2000" spc="-325" dirty="0">
                <a:latin typeface="Arial"/>
                <a:cs typeface="Arial"/>
              </a:rPr>
              <a:t> </a:t>
            </a:r>
            <a:r>
              <a:rPr sz="2000" spc="-45" dirty="0">
                <a:latin typeface="Arial"/>
                <a:cs typeface="Arial"/>
              </a:rPr>
              <a:t>evolution</a:t>
            </a:r>
            <a:endParaRPr sz="2000">
              <a:latin typeface="Arial"/>
              <a:cs typeface="Arial"/>
            </a:endParaRPr>
          </a:p>
          <a:p>
            <a:pPr marL="755015" lvl="1" indent="-285115">
              <a:lnSpc>
                <a:spcPct val="100000"/>
              </a:lnSpc>
              <a:buClr>
                <a:srgbClr val="FF0000"/>
              </a:buClr>
              <a:buSzPct val="55000"/>
              <a:buFont typeface="Wingdings"/>
              <a:buChar char=""/>
              <a:tabLst>
                <a:tab pos="755015" algn="l"/>
                <a:tab pos="755650" algn="l"/>
              </a:tabLst>
            </a:pPr>
            <a:r>
              <a:rPr sz="2000" spc="-45" dirty="0">
                <a:latin typeface="Arial"/>
                <a:cs typeface="Arial"/>
              </a:rPr>
              <a:t>evolution </a:t>
            </a:r>
            <a:r>
              <a:rPr sz="2000" spc="-65" dirty="0">
                <a:latin typeface="Arial"/>
                <a:cs typeface="Arial"/>
              </a:rPr>
              <a:t>tracking</a:t>
            </a:r>
            <a:r>
              <a:rPr sz="2000" spc="-160" dirty="0">
                <a:latin typeface="Arial"/>
                <a:cs typeface="Arial"/>
              </a:rPr>
              <a:t> </a:t>
            </a:r>
            <a:r>
              <a:rPr sz="2000" spc="-60" dirty="0">
                <a:latin typeface="Arial"/>
                <a:cs typeface="Arial"/>
              </a:rPr>
              <a:t>(time-machine)</a:t>
            </a:r>
            <a:endParaRPr sz="2000">
              <a:latin typeface="Arial"/>
              <a:cs typeface="Arial"/>
            </a:endParaRPr>
          </a:p>
          <a:p>
            <a:pPr marL="755015" lvl="1" indent="-285115">
              <a:lnSpc>
                <a:spcPct val="100000"/>
              </a:lnSpc>
              <a:buClr>
                <a:srgbClr val="FF0000"/>
              </a:buClr>
              <a:buSzPct val="55000"/>
              <a:buFont typeface="Wingdings"/>
              <a:buChar char=""/>
              <a:tabLst>
                <a:tab pos="755015" algn="l"/>
                <a:tab pos="755650" algn="l"/>
              </a:tabLst>
            </a:pPr>
            <a:r>
              <a:rPr sz="2000" spc="-125" dirty="0">
                <a:latin typeface="Arial"/>
                <a:cs typeface="Arial"/>
              </a:rPr>
              <a:t>issue </a:t>
            </a:r>
            <a:r>
              <a:rPr sz="2000" spc="-95" dirty="0">
                <a:latin typeface="Arial"/>
                <a:cs typeface="Arial"/>
              </a:rPr>
              <a:t>and </a:t>
            </a:r>
            <a:r>
              <a:rPr sz="2000" spc="-100" dirty="0">
                <a:latin typeface="Arial"/>
                <a:cs typeface="Arial"/>
              </a:rPr>
              <a:t>bug</a:t>
            </a:r>
            <a:r>
              <a:rPr sz="2000" spc="-114" dirty="0">
                <a:latin typeface="Arial"/>
                <a:cs typeface="Arial"/>
              </a:rPr>
              <a:t> </a:t>
            </a:r>
            <a:r>
              <a:rPr sz="2000" spc="-65" dirty="0">
                <a:latin typeface="Arial"/>
                <a:cs typeface="Arial"/>
              </a:rPr>
              <a:t>tracking</a:t>
            </a:r>
            <a:endParaRPr sz="20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7548" y="157733"/>
            <a:ext cx="5080000" cy="696595"/>
          </a:xfrm>
          <a:prstGeom prst="rect">
            <a:avLst/>
          </a:prstGeom>
        </p:spPr>
        <p:txBody>
          <a:bodyPr vert="horz" wrap="square" lIns="0" tIns="12700" rIns="0" bIns="0" rtlCol="0">
            <a:spAutoFit/>
          </a:bodyPr>
          <a:lstStyle/>
          <a:p>
            <a:pPr marL="12700">
              <a:lnSpc>
                <a:spcPct val="100000"/>
              </a:lnSpc>
              <a:spcBef>
                <a:spcPts val="100"/>
              </a:spcBef>
            </a:pPr>
            <a:r>
              <a:rPr spc="-215" dirty="0"/>
              <a:t>Versioning </a:t>
            </a:r>
            <a:r>
              <a:rPr spc="-45" dirty="0"/>
              <a:t>: </a:t>
            </a:r>
            <a:r>
              <a:rPr spc="-120" dirty="0"/>
              <a:t>What</a:t>
            </a:r>
            <a:r>
              <a:rPr spc="-475" dirty="0"/>
              <a:t> </a:t>
            </a:r>
            <a:r>
              <a:rPr spc="-120" dirty="0"/>
              <a:t>for?</a:t>
            </a:r>
          </a:p>
        </p:txBody>
      </p:sp>
      <p:sp>
        <p:nvSpPr>
          <p:cNvPr id="3" name="object 3"/>
          <p:cNvSpPr txBox="1"/>
          <p:nvPr/>
        </p:nvSpPr>
        <p:spPr>
          <a:xfrm>
            <a:off x="499363" y="1125973"/>
            <a:ext cx="7295515" cy="5071110"/>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110" dirty="0">
                <a:latin typeface="Arial"/>
                <a:cs typeface="Arial"/>
              </a:rPr>
              <a:t>History </a:t>
            </a:r>
            <a:r>
              <a:rPr sz="3200" spc="-5" dirty="0">
                <a:latin typeface="Arial"/>
                <a:cs typeface="Arial"/>
              </a:rPr>
              <a:t>of</a:t>
            </a:r>
            <a:r>
              <a:rPr sz="3200" spc="-215" dirty="0">
                <a:latin typeface="Arial"/>
                <a:cs typeface="Arial"/>
              </a:rPr>
              <a:t> </a:t>
            </a:r>
            <a:r>
              <a:rPr sz="3200" spc="-160" dirty="0">
                <a:latin typeface="Arial"/>
                <a:cs typeface="Arial"/>
              </a:rPr>
              <a:t>versions</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170" dirty="0">
                <a:latin typeface="Arial"/>
                <a:cs typeface="Arial"/>
              </a:rPr>
              <a:t>back </a:t>
            </a:r>
            <a:r>
              <a:rPr sz="2800" spc="20" dirty="0">
                <a:latin typeface="Arial"/>
                <a:cs typeface="Arial"/>
              </a:rPr>
              <a:t>to </a:t>
            </a:r>
            <a:r>
              <a:rPr sz="2800" spc="-155" dirty="0">
                <a:latin typeface="Arial"/>
                <a:cs typeface="Arial"/>
              </a:rPr>
              <a:t>an </a:t>
            </a:r>
            <a:r>
              <a:rPr sz="2800" spc="-60" dirty="0">
                <a:latin typeface="Arial"/>
                <a:cs typeface="Arial"/>
              </a:rPr>
              <a:t>older </a:t>
            </a:r>
            <a:r>
              <a:rPr sz="2800" spc="-120" dirty="0">
                <a:latin typeface="Arial"/>
                <a:cs typeface="Arial"/>
              </a:rPr>
              <a:t>version </a:t>
            </a:r>
            <a:r>
              <a:rPr sz="2800" spc="-35" dirty="0">
                <a:latin typeface="Arial"/>
                <a:cs typeface="Arial"/>
              </a:rPr>
              <a:t>in </a:t>
            </a:r>
            <a:r>
              <a:rPr sz="2800" spc="-235" dirty="0">
                <a:latin typeface="Arial"/>
                <a:cs typeface="Arial"/>
              </a:rPr>
              <a:t>case </a:t>
            </a:r>
            <a:r>
              <a:rPr sz="2800" spc="-10" dirty="0">
                <a:latin typeface="Arial"/>
                <a:cs typeface="Arial"/>
              </a:rPr>
              <a:t>of</a:t>
            </a:r>
            <a:r>
              <a:rPr sz="2800" spc="-405" dirty="0">
                <a:latin typeface="Arial"/>
                <a:cs typeface="Arial"/>
              </a:rPr>
              <a:t> </a:t>
            </a:r>
            <a:r>
              <a:rPr sz="2800" spc="-90" dirty="0">
                <a:latin typeface="Arial"/>
                <a:cs typeface="Arial"/>
              </a:rPr>
              <a:t>errors</a:t>
            </a:r>
            <a:endParaRPr sz="2800">
              <a:latin typeface="Arial"/>
              <a:cs typeface="Arial"/>
            </a:endParaRPr>
          </a:p>
          <a:p>
            <a:pPr marL="353695" indent="-340995">
              <a:lnSpc>
                <a:spcPct val="100000"/>
              </a:lnSpc>
              <a:spcBef>
                <a:spcPts val="755"/>
              </a:spcBef>
              <a:buClr>
                <a:srgbClr val="3C27DA"/>
              </a:buClr>
              <a:buSzPct val="59375"/>
              <a:buFont typeface="Wingdings"/>
              <a:buChar char=""/>
              <a:tabLst>
                <a:tab pos="353695" algn="l"/>
                <a:tab pos="354330" algn="l"/>
              </a:tabLst>
            </a:pPr>
            <a:r>
              <a:rPr sz="3200" spc="-75" dirty="0">
                <a:latin typeface="Arial"/>
                <a:cs typeface="Arial"/>
              </a:rPr>
              <a:t>Alternative </a:t>
            </a:r>
            <a:r>
              <a:rPr sz="3200" spc="-160" dirty="0">
                <a:latin typeface="Arial"/>
                <a:cs typeface="Arial"/>
              </a:rPr>
              <a:t>versions</a:t>
            </a:r>
            <a:r>
              <a:rPr sz="3200" spc="-250" dirty="0">
                <a:latin typeface="Arial"/>
                <a:cs typeface="Arial"/>
              </a:rPr>
              <a:t> </a:t>
            </a:r>
            <a:r>
              <a:rPr sz="3200" spc="-125" dirty="0">
                <a:latin typeface="Arial"/>
                <a:cs typeface="Arial"/>
              </a:rPr>
              <a:t>(branching)</a:t>
            </a:r>
            <a:endParaRPr sz="3200">
              <a:latin typeface="Arial"/>
              <a:cs typeface="Arial"/>
            </a:endParaRPr>
          </a:p>
          <a:p>
            <a:pPr marL="755015" lvl="1" indent="-285115">
              <a:lnSpc>
                <a:spcPct val="100000"/>
              </a:lnSpc>
              <a:spcBef>
                <a:spcPts val="685"/>
              </a:spcBef>
              <a:buClr>
                <a:srgbClr val="FF0000"/>
              </a:buClr>
              <a:buSzPct val="53571"/>
              <a:buFont typeface="Wingdings"/>
              <a:buChar char=""/>
              <a:tabLst>
                <a:tab pos="755015" algn="l"/>
                <a:tab pos="755650" algn="l"/>
              </a:tabLst>
            </a:pPr>
            <a:r>
              <a:rPr sz="2800" spc="-40" dirty="0">
                <a:latin typeface="Arial"/>
                <a:cs typeface="Arial"/>
              </a:rPr>
              <a:t>different</a:t>
            </a:r>
            <a:r>
              <a:rPr sz="2800" spc="-140" dirty="0">
                <a:latin typeface="Arial"/>
                <a:cs typeface="Arial"/>
              </a:rPr>
              <a:t> </a:t>
            </a:r>
            <a:r>
              <a:rPr sz="2800" spc="-80" dirty="0">
                <a:latin typeface="Arial"/>
                <a:cs typeface="Arial"/>
              </a:rPr>
              <a:t>design/implementations</a:t>
            </a:r>
            <a:endParaRPr sz="2800">
              <a:latin typeface="Arial"/>
              <a:cs typeface="Arial"/>
            </a:endParaRPr>
          </a:p>
          <a:p>
            <a:pPr marL="884555">
              <a:lnSpc>
                <a:spcPct val="100000"/>
              </a:lnSpc>
              <a:spcBef>
                <a:spcPts val="5"/>
              </a:spcBef>
            </a:pPr>
            <a:r>
              <a:rPr sz="2800" spc="-145" dirty="0">
                <a:latin typeface="Arial"/>
                <a:cs typeface="Arial"/>
              </a:rPr>
              <a:t>(maybe </a:t>
            </a:r>
            <a:r>
              <a:rPr sz="2800" spc="-110" dirty="0">
                <a:latin typeface="Arial"/>
                <a:cs typeface="Arial"/>
              </a:rPr>
              <a:t>experimentals) </a:t>
            </a:r>
            <a:r>
              <a:rPr sz="2800" spc="-15" dirty="0">
                <a:latin typeface="Arial"/>
                <a:cs typeface="Arial"/>
              </a:rPr>
              <a:t>for </a:t>
            </a:r>
            <a:r>
              <a:rPr sz="2800" spc="-35" dirty="0">
                <a:latin typeface="Arial"/>
                <a:cs typeface="Arial"/>
              </a:rPr>
              <a:t>the </a:t>
            </a:r>
            <a:r>
              <a:rPr sz="2800" spc="-200" dirty="0">
                <a:latin typeface="Arial"/>
                <a:cs typeface="Arial"/>
              </a:rPr>
              <a:t>same</a:t>
            </a:r>
            <a:r>
              <a:rPr sz="2800" spc="-385" dirty="0">
                <a:latin typeface="Arial"/>
                <a:cs typeface="Arial"/>
              </a:rPr>
              <a:t> </a:t>
            </a:r>
            <a:r>
              <a:rPr sz="2800" spc="-90" dirty="0">
                <a:latin typeface="Arial"/>
                <a:cs typeface="Arial"/>
              </a:rPr>
              <a:t>module</a:t>
            </a:r>
            <a:endParaRPr sz="2800">
              <a:latin typeface="Arial"/>
              <a:cs typeface="Arial"/>
            </a:endParaRPr>
          </a:p>
          <a:p>
            <a:pPr marL="353695" indent="-340995">
              <a:lnSpc>
                <a:spcPct val="100000"/>
              </a:lnSpc>
              <a:spcBef>
                <a:spcPts val="750"/>
              </a:spcBef>
              <a:buClr>
                <a:srgbClr val="3C27DA"/>
              </a:buClr>
              <a:buSzPct val="59375"/>
              <a:buFont typeface="Wingdings"/>
              <a:buChar char=""/>
              <a:tabLst>
                <a:tab pos="353695" algn="l"/>
                <a:tab pos="354330" algn="l"/>
              </a:tabLst>
            </a:pPr>
            <a:r>
              <a:rPr sz="3200" spc="-125" dirty="0">
                <a:latin typeface="Arial"/>
                <a:cs typeface="Arial"/>
              </a:rPr>
              <a:t>Collaborative </a:t>
            </a:r>
            <a:r>
              <a:rPr sz="3200" spc="-270" dirty="0">
                <a:latin typeface="Arial"/>
                <a:cs typeface="Arial"/>
              </a:rPr>
              <a:t>access </a:t>
            </a:r>
            <a:r>
              <a:rPr sz="3200" spc="-135" dirty="0">
                <a:latin typeface="Arial"/>
                <a:cs typeface="Arial"/>
              </a:rPr>
              <a:t>by </a:t>
            </a:r>
            <a:r>
              <a:rPr sz="3200" spc="-170" dirty="0">
                <a:latin typeface="Arial"/>
                <a:cs typeface="Arial"/>
              </a:rPr>
              <a:t>many</a:t>
            </a:r>
            <a:r>
              <a:rPr sz="3200" spc="-125" dirty="0">
                <a:latin typeface="Arial"/>
                <a:cs typeface="Arial"/>
              </a:rPr>
              <a:t> </a:t>
            </a:r>
            <a:r>
              <a:rPr sz="3200" spc="-140" dirty="0">
                <a:latin typeface="Arial"/>
                <a:cs typeface="Arial"/>
              </a:rPr>
              <a:t>developers</a:t>
            </a:r>
            <a:endParaRPr sz="3200">
              <a:latin typeface="Arial"/>
              <a:cs typeface="Arial"/>
            </a:endParaRPr>
          </a:p>
          <a:p>
            <a:pPr marL="755015" lvl="1" indent="-285115">
              <a:lnSpc>
                <a:spcPct val="100000"/>
              </a:lnSpc>
              <a:spcBef>
                <a:spcPts val="690"/>
              </a:spcBef>
              <a:buClr>
                <a:srgbClr val="FF0000"/>
              </a:buClr>
              <a:buSzPct val="53571"/>
              <a:buFont typeface="Wingdings"/>
              <a:buChar char=""/>
              <a:tabLst>
                <a:tab pos="755015" algn="l"/>
                <a:tab pos="755650" algn="l"/>
              </a:tabLst>
            </a:pPr>
            <a:r>
              <a:rPr sz="2800" spc="-50" dirty="0">
                <a:latin typeface="Arial"/>
                <a:cs typeface="Arial"/>
              </a:rPr>
              <a:t>audit </a:t>
            </a:r>
            <a:r>
              <a:rPr sz="2800" spc="-55" dirty="0">
                <a:latin typeface="Arial"/>
                <a:cs typeface="Arial"/>
              </a:rPr>
              <a:t>modification</a:t>
            </a:r>
            <a:r>
              <a:rPr sz="2800" spc="-210" dirty="0">
                <a:latin typeface="Arial"/>
                <a:cs typeface="Arial"/>
              </a:rPr>
              <a:t> </a:t>
            </a:r>
            <a:r>
              <a:rPr sz="2800" spc="-70" dirty="0">
                <a:latin typeface="Arial"/>
                <a:cs typeface="Arial"/>
              </a:rPr>
              <a:t>history</a:t>
            </a:r>
            <a:endParaRPr sz="2800">
              <a:latin typeface="Arial"/>
              <a:cs typeface="Arial"/>
            </a:endParaRPr>
          </a:p>
          <a:p>
            <a:pPr marL="1154430" lvl="2" indent="-228600">
              <a:lnSpc>
                <a:spcPct val="100000"/>
              </a:lnSpc>
              <a:spcBef>
                <a:spcPts val="605"/>
              </a:spcBef>
              <a:buClr>
                <a:srgbClr val="3C27DA"/>
              </a:buClr>
              <a:buSzPct val="50000"/>
              <a:buFont typeface="Wingdings"/>
              <a:buChar char=""/>
              <a:tabLst>
                <a:tab pos="1154430" algn="l"/>
              </a:tabLst>
            </a:pPr>
            <a:r>
              <a:rPr sz="2400" spc="-65" dirty="0">
                <a:latin typeface="Arial"/>
                <a:cs typeface="Arial"/>
              </a:rPr>
              <a:t>how </a:t>
            </a:r>
            <a:r>
              <a:rPr sz="2400" spc="-130" dirty="0">
                <a:latin typeface="Arial"/>
                <a:cs typeface="Arial"/>
              </a:rPr>
              <a:t>many </a:t>
            </a:r>
            <a:r>
              <a:rPr sz="2400" spc="-85" dirty="0">
                <a:latin typeface="Arial"/>
                <a:cs typeface="Arial"/>
              </a:rPr>
              <a:t>commits </a:t>
            </a:r>
            <a:r>
              <a:rPr sz="2400" spc="-105" dirty="0">
                <a:latin typeface="Arial"/>
                <a:cs typeface="Arial"/>
              </a:rPr>
              <a:t>by </a:t>
            </a:r>
            <a:r>
              <a:rPr sz="2400" spc="-355" dirty="0">
                <a:latin typeface="Arial"/>
                <a:cs typeface="Arial"/>
              </a:rPr>
              <a:t>X</a:t>
            </a:r>
            <a:r>
              <a:rPr sz="2400" spc="-295" dirty="0">
                <a:latin typeface="Arial"/>
                <a:cs typeface="Arial"/>
              </a:rPr>
              <a:t> </a:t>
            </a:r>
            <a:r>
              <a:rPr sz="2400" spc="-225" dirty="0">
                <a:latin typeface="Arial"/>
                <a:cs typeface="Arial"/>
              </a:rPr>
              <a:t>?</a:t>
            </a:r>
            <a:endParaRPr sz="2400">
              <a:latin typeface="Arial"/>
              <a:cs typeface="Arial"/>
            </a:endParaRPr>
          </a:p>
          <a:p>
            <a:pPr marL="1154430" lvl="2" indent="-228600">
              <a:lnSpc>
                <a:spcPct val="100000"/>
              </a:lnSpc>
              <a:spcBef>
                <a:spcPts val="575"/>
              </a:spcBef>
              <a:buClr>
                <a:srgbClr val="3C27DA"/>
              </a:buClr>
              <a:buSzPct val="50000"/>
              <a:buFont typeface="Wingdings"/>
              <a:buChar char=""/>
              <a:tabLst>
                <a:tab pos="1154430" algn="l"/>
              </a:tabLst>
            </a:pPr>
            <a:r>
              <a:rPr sz="2400" spc="-80" dirty="0">
                <a:latin typeface="Arial"/>
                <a:cs typeface="Arial"/>
              </a:rPr>
              <a:t>when most </a:t>
            </a:r>
            <a:r>
              <a:rPr sz="2400" spc="-5" dirty="0">
                <a:latin typeface="Arial"/>
                <a:cs typeface="Arial"/>
              </a:rPr>
              <a:t>of </a:t>
            </a:r>
            <a:r>
              <a:rPr sz="2400" spc="-30" dirty="0">
                <a:latin typeface="Arial"/>
                <a:cs typeface="Arial"/>
              </a:rPr>
              <a:t>the </a:t>
            </a:r>
            <a:r>
              <a:rPr sz="2400" spc="-85" dirty="0">
                <a:latin typeface="Arial"/>
                <a:cs typeface="Arial"/>
              </a:rPr>
              <a:t>commits</a:t>
            </a:r>
            <a:r>
              <a:rPr sz="2400" spc="-500" dirty="0">
                <a:latin typeface="Arial"/>
                <a:cs typeface="Arial"/>
              </a:rPr>
              <a:t> </a:t>
            </a:r>
            <a:r>
              <a:rPr sz="2400" spc="-110" dirty="0">
                <a:latin typeface="Arial"/>
                <a:cs typeface="Arial"/>
              </a:rPr>
              <a:t>are </a:t>
            </a:r>
            <a:r>
              <a:rPr sz="2400" spc="-125" dirty="0">
                <a:latin typeface="Arial"/>
                <a:cs typeface="Arial"/>
              </a:rPr>
              <a:t>done?</a:t>
            </a:r>
            <a:endParaRPr sz="2400">
              <a:latin typeface="Arial"/>
              <a:cs typeface="Arial"/>
            </a:endParaRPr>
          </a:p>
          <a:p>
            <a:pPr marL="1154430" lvl="2" indent="-228600">
              <a:lnSpc>
                <a:spcPct val="100000"/>
              </a:lnSpc>
              <a:spcBef>
                <a:spcPts val="575"/>
              </a:spcBef>
              <a:buClr>
                <a:srgbClr val="3C27DA"/>
              </a:buClr>
              <a:buSzPct val="50000"/>
              <a:buFont typeface="Wingdings"/>
              <a:buChar char=""/>
              <a:tabLst>
                <a:tab pos="1154430" algn="l"/>
              </a:tabLst>
            </a:pPr>
            <a:r>
              <a:rPr sz="2400" spc="-75" dirty="0">
                <a:latin typeface="Arial"/>
                <a:cs typeface="Arial"/>
              </a:rPr>
              <a:t>...</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060" y="186893"/>
            <a:ext cx="6033770" cy="697230"/>
          </a:xfrm>
          <a:prstGeom prst="rect">
            <a:avLst/>
          </a:prstGeom>
        </p:spPr>
        <p:txBody>
          <a:bodyPr vert="horz" wrap="square" lIns="0" tIns="13335" rIns="0" bIns="0" rtlCol="0">
            <a:spAutoFit/>
          </a:bodyPr>
          <a:lstStyle/>
          <a:p>
            <a:pPr marL="12700">
              <a:lnSpc>
                <a:spcPct val="100000"/>
              </a:lnSpc>
              <a:spcBef>
                <a:spcPts val="105"/>
              </a:spcBef>
            </a:pPr>
            <a:r>
              <a:rPr spc="-225" dirty="0"/>
              <a:t>Concurrency</a:t>
            </a:r>
            <a:r>
              <a:rPr spc="-270" dirty="0"/>
              <a:t> </a:t>
            </a:r>
            <a:r>
              <a:rPr spc="-195" dirty="0"/>
              <a:t>management</a:t>
            </a:r>
          </a:p>
        </p:txBody>
      </p:sp>
      <p:sp>
        <p:nvSpPr>
          <p:cNvPr id="3" name="object 3"/>
          <p:cNvSpPr/>
          <p:nvPr/>
        </p:nvSpPr>
        <p:spPr>
          <a:xfrm>
            <a:off x="3924300" y="1557400"/>
            <a:ext cx="1008380" cy="2087880"/>
          </a:xfrm>
          <a:custGeom>
            <a:avLst/>
            <a:gdLst/>
            <a:ahLst/>
            <a:cxnLst/>
            <a:rect l="l" t="t" r="r" b="b"/>
            <a:pathLst>
              <a:path w="1008379" h="2087879">
                <a:moveTo>
                  <a:pt x="1008126" y="0"/>
                </a:moveTo>
                <a:lnTo>
                  <a:pt x="0" y="0"/>
                </a:lnTo>
                <a:lnTo>
                  <a:pt x="0" y="2087499"/>
                </a:lnTo>
                <a:lnTo>
                  <a:pt x="890651" y="2087499"/>
                </a:lnTo>
                <a:lnTo>
                  <a:pt x="1008126" y="1844294"/>
                </a:lnTo>
                <a:lnTo>
                  <a:pt x="1008126" y="0"/>
                </a:lnTo>
                <a:close/>
              </a:path>
            </a:pathLst>
          </a:custGeom>
          <a:solidFill>
            <a:srgbClr val="EAEAEA"/>
          </a:solidFill>
        </p:spPr>
        <p:txBody>
          <a:bodyPr wrap="square" lIns="0" tIns="0" rIns="0" bIns="0" rtlCol="0"/>
          <a:lstStyle/>
          <a:p>
            <a:endParaRPr/>
          </a:p>
        </p:txBody>
      </p:sp>
      <p:sp>
        <p:nvSpPr>
          <p:cNvPr id="4" name="object 4"/>
          <p:cNvSpPr/>
          <p:nvPr/>
        </p:nvSpPr>
        <p:spPr>
          <a:xfrm>
            <a:off x="3924300" y="1557400"/>
            <a:ext cx="1008380" cy="2087880"/>
          </a:xfrm>
          <a:custGeom>
            <a:avLst/>
            <a:gdLst/>
            <a:ahLst/>
            <a:cxnLst/>
            <a:rect l="l" t="t" r="r" b="b"/>
            <a:pathLst>
              <a:path w="1008379" h="2087879">
                <a:moveTo>
                  <a:pt x="0" y="0"/>
                </a:moveTo>
                <a:lnTo>
                  <a:pt x="0" y="2087499"/>
                </a:lnTo>
                <a:lnTo>
                  <a:pt x="890651" y="2087499"/>
                </a:lnTo>
                <a:lnTo>
                  <a:pt x="1008126" y="1844294"/>
                </a:lnTo>
                <a:lnTo>
                  <a:pt x="1008126" y="0"/>
                </a:lnTo>
                <a:lnTo>
                  <a:pt x="0" y="0"/>
                </a:lnTo>
                <a:close/>
              </a:path>
            </a:pathLst>
          </a:custGeom>
          <a:ln w="9360">
            <a:solidFill>
              <a:srgbClr val="000000"/>
            </a:solidFill>
          </a:ln>
        </p:spPr>
        <p:txBody>
          <a:bodyPr wrap="square" lIns="0" tIns="0" rIns="0" bIns="0" rtlCol="0"/>
          <a:lstStyle/>
          <a:p>
            <a:endParaRPr/>
          </a:p>
        </p:txBody>
      </p:sp>
      <p:sp>
        <p:nvSpPr>
          <p:cNvPr id="5" name="object 5"/>
          <p:cNvSpPr/>
          <p:nvPr/>
        </p:nvSpPr>
        <p:spPr>
          <a:xfrm>
            <a:off x="4810271" y="3395745"/>
            <a:ext cx="126835" cy="25231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924300" y="4005198"/>
            <a:ext cx="1008380" cy="2087880"/>
          </a:xfrm>
          <a:custGeom>
            <a:avLst/>
            <a:gdLst/>
            <a:ahLst/>
            <a:cxnLst/>
            <a:rect l="l" t="t" r="r" b="b"/>
            <a:pathLst>
              <a:path w="1008379" h="2087879">
                <a:moveTo>
                  <a:pt x="1008126" y="0"/>
                </a:moveTo>
                <a:lnTo>
                  <a:pt x="0" y="0"/>
                </a:lnTo>
                <a:lnTo>
                  <a:pt x="0" y="2087626"/>
                </a:lnTo>
                <a:lnTo>
                  <a:pt x="890651" y="2087626"/>
                </a:lnTo>
                <a:lnTo>
                  <a:pt x="1008126" y="1844370"/>
                </a:lnTo>
                <a:lnTo>
                  <a:pt x="1008126" y="0"/>
                </a:lnTo>
                <a:close/>
              </a:path>
            </a:pathLst>
          </a:custGeom>
          <a:solidFill>
            <a:srgbClr val="EAEAEA"/>
          </a:solidFill>
        </p:spPr>
        <p:txBody>
          <a:bodyPr wrap="square" lIns="0" tIns="0" rIns="0" bIns="0" rtlCol="0"/>
          <a:lstStyle/>
          <a:p>
            <a:endParaRPr/>
          </a:p>
        </p:txBody>
      </p:sp>
      <p:sp>
        <p:nvSpPr>
          <p:cNvPr id="7" name="object 7"/>
          <p:cNvSpPr/>
          <p:nvPr/>
        </p:nvSpPr>
        <p:spPr>
          <a:xfrm>
            <a:off x="3924300" y="4005198"/>
            <a:ext cx="1008380" cy="2087880"/>
          </a:xfrm>
          <a:custGeom>
            <a:avLst/>
            <a:gdLst/>
            <a:ahLst/>
            <a:cxnLst/>
            <a:rect l="l" t="t" r="r" b="b"/>
            <a:pathLst>
              <a:path w="1008379" h="2087879">
                <a:moveTo>
                  <a:pt x="0" y="0"/>
                </a:moveTo>
                <a:lnTo>
                  <a:pt x="0" y="2087626"/>
                </a:lnTo>
                <a:lnTo>
                  <a:pt x="890651" y="2087626"/>
                </a:lnTo>
                <a:lnTo>
                  <a:pt x="1008126" y="1844370"/>
                </a:lnTo>
                <a:lnTo>
                  <a:pt x="1008126" y="0"/>
                </a:lnTo>
                <a:lnTo>
                  <a:pt x="0" y="0"/>
                </a:lnTo>
                <a:close/>
              </a:path>
            </a:pathLst>
          </a:custGeom>
          <a:ln w="9360">
            <a:solidFill>
              <a:srgbClr val="000000"/>
            </a:solidFill>
          </a:ln>
        </p:spPr>
        <p:txBody>
          <a:bodyPr wrap="square" lIns="0" tIns="0" rIns="0" bIns="0" rtlCol="0"/>
          <a:lstStyle/>
          <a:p>
            <a:endParaRPr/>
          </a:p>
        </p:txBody>
      </p:sp>
      <p:sp>
        <p:nvSpPr>
          <p:cNvPr id="8" name="object 8"/>
          <p:cNvSpPr/>
          <p:nvPr/>
        </p:nvSpPr>
        <p:spPr>
          <a:xfrm>
            <a:off x="4810271" y="5843670"/>
            <a:ext cx="126835" cy="25224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924300" y="1989137"/>
            <a:ext cx="1008380" cy="576580"/>
          </a:xfrm>
          <a:custGeom>
            <a:avLst/>
            <a:gdLst/>
            <a:ahLst/>
            <a:cxnLst/>
            <a:rect l="l" t="t" r="r" b="b"/>
            <a:pathLst>
              <a:path w="1008379" h="576580">
                <a:moveTo>
                  <a:pt x="0" y="576262"/>
                </a:moveTo>
                <a:lnTo>
                  <a:pt x="1008062" y="576262"/>
                </a:lnTo>
                <a:lnTo>
                  <a:pt x="1008062" y="0"/>
                </a:lnTo>
                <a:lnTo>
                  <a:pt x="0" y="0"/>
                </a:lnTo>
                <a:lnTo>
                  <a:pt x="0" y="576262"/>
                </a:lnTo>
                <a:close/>
              </a:path>
            </a:pathLst>
          </a:custGeom>
          <a:solidFill>
            <a:srgbClr val="FF5F00"/>
          </a:solidFill>
        </p:spPr>
        <p:txBody>
          <a:bodyPr wrap="square" lIns="0" tIns="0" rIns="0" bIns="0" rtlCol="0"/>
          <a:lstStyle/>
          <a:p>
            <a:endParaRPr/>
          </a:p>
        </p:txBody>
      </p:sp>
      <p:sp>
        <p:nvSpPr>
          <p:cNvPr id="10" name="object 10"/>
          <p:cNvSpPr/>
          <p:nvPr/>
        </p:nvSpPr>
        <p:spPr>
          <a:xfrm>
            <a:off x="3924300" y="1989137"/>
            <a:ext cx="1008380" cy="576580"/>
          </a:xfrm>
          <a:custGeom>
            <a:avLst/>
            <a:gdLst/>
            <a:ahLst/>
            <a:cxnLst/>
            <a:rect l="l" t="t" r="r" b="b"/>
            <a:pathLst>
              <a:path w="1008379" h="576580">
                <a:moveTo>
                  <a:pt x="0" y="576262"/>
                </a:moveTo>
                <a:lnTo>
                  <a:pt x="1008062" y="576262"/>
                </a:lnTo>
                <a:lnTo>
                  <a:pt x="1008062" y="0"/>
                </a:lnTo>
                <a:lnTo>
                  <a:pt x="0" y="0"/>
                </a:lnTo>
                <a:lnTo>
                  <a:pt x="0" y="576262"/>
                </a:lnTo>
                <a:close/>
              </a:path>
            </a:pathLst>
          </a:custGeom>
          <a:ln w="9360">
            <a:solidFill>
              <a:srgbClr val="000000"/>
            </a:solidFill>
          </a:ln>
        </p:spPr>
        <p:txBody>
          <a:bodyPr wrap="square" lIns="0" tIns="0" rIns="0" bIns="0" rtlCol="0"/>
          <a:lstStyle/>
          <a:p>
            <a:endParaRPr/>
          </a:p>
        </p:txBody>
      </p:sp>
      <p:sp>
        <p:nvSpPr>
          <p:cNvPr id="11" name="object 11"/>
          <p:cNvSpPr/>
          <p:nvPr/>
        </p:nvSpPr>
        <p:spPr>
          <a:xfrm>
            <a:off x="3924300" y="2781363"/>
            <a:ext cx="1008380" cy="576580"/>
          </a:xfrm>
          <a:custGeom>
            <a:avLst/>
            <a:gdLst/>
            <a:ahLst/>
            <a:cxnLst/>
            <a:rect l="l" t="t" r="r" b="b"/>
            <a:pathLst>
              <a:path w="1008379" h="576579">
                <a:moveTo>
                  <a:pt x="0" y="576262"/>
                </a:moveTo>
                <a:lnTo>
                  <a:pt x="1008062" y="576262"/>
                </a:lnTo>
                <a:lnTo>
                  <a:pt x="1008062" y="0"/>
                </a:lnTo>
                <a:lnTo>
                  <a:pt x="0" y="0"/>
                </a:lnTo>
                <a:lnTo>
                  <a:pt x="0" y="576262"/>
                </a:lnTo>
                <a:close/>
              </a:path>
            </a:pathLst>
          </a:custGeom>
          <a:solidFill>
            <a:srgbClr val="EAEAEA"/>
          </a:solidFill>
        </p:spPr>
        <p:txBody>
          <a:bodyPr wrap="square" lIns="0" tIns="0" rIns="0" bIns="0" rtlCol="0"/>
          <a:lstStyle/>
          <a:p>
            <a:endParaRPr/>
          </a:p>
        </p:txBody>
      </p:sp>
      <p:sp>
        <p:nvSpPr>
          <p:cNvPr id="12" name="object 12"/>
          <p:cNvSpPr/>
          <p:nvPr/>
        </p:nvSpPr>
        <p:spPr>
          <a:xfrm>
            <a:off x="3924300" y="2781363"/>
            <a:ext cx="1008380" cy="576580"/>
          </a:xfrm>
          <a:custGeom>
            <a:avLst/>
            <a:gdLst/>
            <a:ahLst/>
            <a:cxnLst/>
            <a:rect l="l" t="t" r="r" b="b"/>
            <a:pathLst>
              <a:path w="1008379" h="576579">
                <a:moveTo>
                  <a:pt x="0" y="576262"/>
                </a:moveTo>
                <a:lnTo>
                  <a:pt x="1008062" y="576262"/>
                </a:lnTo>
                <a:lnTo>
                  <a:pt x="1008062" y="0"/>
                </a:lnTo>
                <a:lnTo>
                  <a:pt x="0" y="0"/>
                </a:lnTo>
                <a:lnTo>
                  <a:pt x="0" y="576262"/>
                </a:lnTo>
                <a:close/>
              </a:path>
            </a:pathLst>
          </a:custGeom>
          <a:ln w="9360">
            <a:solidFill>
              <a:srgbClr val="000000"/>
            </a:solidFill>
          </a:ln>
        </p:spPr>
        <p:txBody>
          <a:bodyPr wrap="square" lIns="0" tIns="0" rIns="0" bIns="0" rtlCol="0"/>
          <a:lstStyle/>
          <a:p>
            <a:endParaRPr/>
          </a:p>
        </p:txBody>
      </p:sp>
      <p:sp>
        <p:nvSpPr>
          <p:cNvPr id="13" name="object 13"/>
          <p:cNvSpPr/>
          <p:nvPr/>
        </p:nvSpPr>
        <p:spPr>
          <a:xfrm>
            <a:off x="971550" y="1549400"/>
            <a:ext cx="7345426" cy="483235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3101" y="186893"/>
            <a:ext cx="4628515" cy="697230"/>
          </a:xfrm>
          <a:prstGeom prst="rect">
            <a:avLst/>
          </a:prstGeom>
        </p:spPr>
        <p:txBody>
          <a:bodyPr vert="horz" wrap="square" lIns="0" tIns="13335" rIns="0" bIns="0" rtlCol="0">
            <a:spAutoFit/>
          </a:bodyPr>
          <a:lstStyle/>
          <a:p>
            <a:pPr marL="12700">
              <a:lnSpc>
                <a:spcPct val="100000"/>
              </a:lnSpc>
              <a:spcBef>
                <a:spcPts val="105"/>
              </a:spcBef>
            </a:pPr>
            <a:r>
              <a:rPr spc="-225" dirty="0"/>
              <a:t>Concurrency</a:t>
            </a:r>
            <a:r>
              <a:rPr spc="-285" dirty="0"/>
              <a:t> </a:t>
            </a:r>
            <a:r>
              <a:rPr spc="-75" dirty="0"/>
              <a:t>control</a:t>
            </a:r>
          </a:p>
        </p:txBody>
      </p:sp>
      <p:sp>
        <p:nvSpPr>
          <p:cNvPr id="3" name="object 3"/>
          <p:cNvSpPr txBox="1"/>
          <p:nvPr/>
        </p:nvSpPr>
        <p:spPr>
          <a:xfrm>
            <a:off x="499363" y="1136650"/>
            <a:ext cx="7621905" cy="5303520"/>
          </a:xfrm>
          <a:prstGeom prst="rect">
            <a:avLst/>
          </a:prstGeom>
        </p:spPr>
        <p:txBody>
          <a:bodyPr vert="horz" wrap="square" lIns="0" tIns="58419" rIns="0" bIns="0" rtlCol="0">
            <a:spAutoFit/>
          </a:bodyPr>
          <a:lstStyle/>
          <a:p>
            <a:pPr marL="353695" indent="-340995">
              <a:lnSpc>
                <a:spcPct val="100000"/>
              </a:lnSpc>
              <a:spcBef>
                <a:spcPts val="459"/>
              </a:spcBef>
              <a:buClr>
                <a:srgbClr val="3C27DA"/>
              </a:buClr>
              <a:buSzPct val="60000"/>
              <a:buFont typeface="Wingdings"/>
              <a:buChar char=""/>
              <a:tabLst>
                <a:tab pos="353695" algn="l"/>
                <a:tab pos="354330" algn="l"/>
              </a:tabLst>
            </a:pPr>
            <a:r>
              <a:rPr sz="3000" spc="-155" dirty="0">
                <a:latin typeface="Arial"/>
                <a:cs typeface="Arial"/>
              </a:rPr>
              <a:t>Doing</a:t>
            </a:r>
            <a:r>
              <a:rPr sz="3000" spc="-165" dirty="0">
                <a:latin typeface="Arial"/>
                <a:cs typeface="Arial"/>
              </a:rPr>
              <a:t> </a:t>
            </a:r>
            <a:r>
              <a:rPr sz="3000" spc="-45" dirty="0">
                <a:latin typeface="Arial"/>
                <a:cs typeface="Arial"/>
              </a:rPr>
              <a:t>nothing!</a:t>
            </a:r>
            <a:endParaRPr sz="3000">
              <a:latin typeface="Arial"/>
              <a:cs typeface="Arial"/>
            </a:endParaRPr>
          </a:p>
          <a:p>
            <a:pPr marL="353695" indent="-340995">
              <a:lnSpc>
                <a:spcPct val="100000"/>
              </a:lnSpc>
              <a:spcBef>
                <a:spcPts val="360"/>
              </a:spcBef>
              <a:buClr>
                <a:srgbClr val="3C27DA"/>
              </a:buClr>
              <a:buSzPct val="60000"/>
              <a:buFont typeface="Wingdings"/>
              <a:buChar char=""/>
              <a:tabLst>
                <a:tab pos="353695" algn="l"/>
                <a:tab pos="354330" algn="l"/>
              </a:tabLst>
            </a:pPr>
            <a:r>
              <a:rPr sz="3000" spc="-110" dirty="0">
                <a:latin typeface="Arial"/>
                <a:cs typeface="Arial"/>
              </a:rPr>
              <a:t>Lock-Modify-Unlock</a:t>
            </a:r>
            <a:r>
              <a:rPr sz="3000" spc="-175" dirty="0">
                <a:latin typeface="Arial"/>
                <a:cs typeface="Arial"/>
              </a:rPr>
              <a:t> </a:t>
            </a:r>
            <a:r>
              <a:rPr sz="3000" spc="-155" dirty="0">
                <a:latin typeface="Arial"/>
                <a:cs typeface="Arial"/>
              </a:rPr>
              <a:t>(Pessimistic)</a:t>
            </a:r>
            <a:endParaRPr sz="3000">
              <a:latin typeface="Arial"/>
              <a:cs typeface="Arial"/>
            </a:endParaRPr>
          </a:p>
          <a:p>
            <a:pPr marL="755015" lvl="1" indent="-285115">
              <a:lnSpc>
                <a:spcPct val="100000"/>
              </a:lnSpc>
              <a:spcBef>
                <a:spcPts val="340"/>
              </a:spcBef>
              <a:buClr>
                <a:srgbClr val="FF0000"/>
              </a:buClr>
              <a:buSzPct val="53846"/>
              <a:buFont typeface="Wingdings"/>
              <a:buChar char=""/>
              <a:tabLst>
                <a:tab pos="755015" algn="l"/>
                <a:tab pos="755650" algn="l"/>
              </a:tabLst>
            </a:pPr>
            <a:r>
              <a:rPr sz="2600" spc="-430" dirty="0">
                <a:latin typeface="Arial"/>
                <a:cs typeface="Arial"/>
              </a:rPr>
              <a:t>SCCS,</a:t>
            </a:r>
            <a:r>
              <a:rPr sz="2600" spc="-155" dirty="0">
                <a:latin typeface="Arial"/>
                <a:cs typeface="Arial"/>
              </a:rPr>
              <a:t> </a:t>
            </a:r>
            <a:r>
              <a:rPr sz="2600" spc="-509" dirty="0">
                <a:latin typeface="Arial"/>
                <a:cs typeface="Arial"/>
              </a:rPr>
              <a:t>RCS</a:t>
            </a:r>
            <a:endParaRPr sz="2600">
              <a:latin typeface="Arial"/>
              <a:cs typeface="Arial"/>
            </a:endParaRPr>
          </a:p>
          <a:p>
            <a:pPr marL="755015" lvl="1" indent="-285115">
              <a:lnSpc>
                <a:spcPct val="100000"/>
              </a:lnSpc>
              <a:spcBef>
                <a:spcPts val="315"/>
              </a:spcBef>
              <a:buClr>
                <a:srgbClr val="FF0000"/>
              </a:buClr>
              <a:buSzPct val="53846"/>
              <a:buFont typeface="Wingdings"/>
              <a:buChar char=""/>
              <a:tabLst>
                <a:tab pos="755015" algn="l"/>
                <a:tab pos="755650" algn="l"/>
              </a:tabLst>
            </a:pPr>
            <a:r>
              <a:rPr sz="2600" spc="-180" dirty="0">
                <a:latin typeface="Arial"/>
                <a:cs typeface="Arial"/>
              </a:rPr>
              <a:t>Decrease</a:t>
            </a:r>
            <a:r>
              <a:rPr sz="2600" spc="-175" dirty="0">
                <a:latin typeface="Arial"/>
                <a:cs typeface="Arial"/>
              </a:rPr>
              <a:t> </a:t>
            </a:r>
            <a:r>
              <a:rPr sz="2600" spc="-40" dirty="0">
                <a:latin typeface="Arial"/>
                <a:cs typeface="Arial"/>
              </a:rPr>
              <a:t>productivity</a:t>
            </a:r>
            <a:endParaRPr sz="2600">
              <a:latin typeface="Arial"/>
              <a:cs typeface="Arial"/>
            </a:endParaRPr>
          </a:p>
          <a:p>
            <a:pPr marL="353695" indent="-340995">
              <a:lnSpc>
                <a:spcPct val="100000"/>
              </a:lnSpc>
              <a:spcBef>
                <a:spcPts val="330"/>
              </a:spcBef>
              <a:buClr>
                <a:srgbClr val="3C27DA"/>
              </a:buClr>
              <a:buSzPct val="60000"/>
              <a:buFont typeface="Wingdings"/>
              <a:buChar char=""/>
              <a:tabLst>
                <a:tab pos="353695" algn="l"/>
                <a:tab pos="354330" algn="l"/>
              </a:tabLst>
            </a:pPr>
            <a:r>
              <a:rPr sz="3000" spc="-110" dirty="0">
                <a:latin typeface="Arial"/>
                <a:cs typeface="Arial"/>
              </a:rPr>
              <a:t>Copy-Modify-Merge</a:t>
            </a:r>
            <a:r>
              <a:rPr sz="3000" spc="-165" dirty="0">
                <a:latin typeface="Arial"/>
                <a:cs typeface="Arial"/>
              </a:rPr>
              <a:t> </a:t>
            </a:r>
            <a:r>
              <a:rPr sz="3000" spc="-80" dirty="0">
                <a:latin typeface="Arial"/>
                <a:cs typeface="Arial"/>
              </a:rPr>
              <a:t>(Optimistic)</a:t>
            </a:r>
            <a:endParaRPr sz="3000">
              <a:latin typeface="Arial"/>
              <a:cs typeface="Arial"/>
            </a:endParaRPr>
          </a:p>
          <a:p>
            <a:pPr marL="755015" marR="5080" lvl="1" indent="-285115">
              <a:lnSpc>
                <a:spcPts val="2810"/>
              </a:lnSpc>
              <a:spcBef>
                <a:spcPts val="695"/>
              </a:spcBef>
              <a:buClr>
                <a:srgbClr val="FF0000"/>
              </a:buClr>
              <a:buSzPct val="53846"/>
              <a:buFont typeface="Wingdings"/>
              <a:buChar char=""/>
              <a:tabLst>
                <a:tab pos="755015" algn="l"/>
                <a:tab pos="755650" algn="l"/>
              </a:tabLst>
            </a:pPr>
            <a:r>
              <a:rPr sz="2600" spc="-105" dirty="0">
                <a:latin typeface="Arial"/>
                <a:cs typeface="Arial"/>
              </a:rPr>
              <a:t>Conflicts </a:t>
            </a:r>
            <a:r>
              <a:rPr sz="2600" spc="-55" dirty="0">
                <a:latin typeface="Arial"/>
                <a:cs typeface="Arial"/>
              </a:rPr>
              <a:t>resolution </a:t>
            </a:r>
            <a:r>
              <a:rPr sz="2600" spc="-85" dirty="0">
                <a:latin typeface="Arial"/>
                <a:cs typeface="Arial"/>
              </a:rPr>
              <a:t>when </a:t>
            </a:r>
            <a:r>
              <a:rPr sz="2600" spc="-75" dirty="0">
                <a:latin typeface="Arial"/>
                <a:cs typeface="Arial"/>
              </a:rPr>
              <a:t>concurrent</a:t>
            </a:r>
            <a:r>
              <a:rPr sz="2600" spc="-325" dirty="0">
                <a:latin typeface="Arial"/>
                <a:cs typeface="Arial"/>
              </a:rPr>
              <a:t> </a:t>
            </a:r>
            <a:r>
              <a:rPr sz="2600" spc="-70" dirty="0">
                <a:latin typeface="Arial"/>
                <a:cs typeface="Arial"/>
              </a:rPr>
              <a:t>modifications  </a:t>
            </a:r>
            <a:r>
              <a:rPr sz="2600" spc="-80" dirty="0">
                <a:latin typeface="Arial"/>
                <a:cs typeface="Arial"/>
              </a:rPr>
              <a:t>(which </a:t>
            </a:r>
            <a:r>
              <a:rPr sz="2600" spc="-120" dirty="0">
                <a:latin typeface="Arial"/>
                <a:cs typeface="Arial"/>
              </a:rPr>
              <a:t>are </a:t>
            </a:r>
            <a:r>
              <a:rPr sz="2600" spc="-80" dirty="0">
                <a:latin typeface="Arial"/>
                <a:cs typeface="Arial"/>
              </a:rPr>
              <a:t>actually</a:t>
            </a:r>
            <a:r>
              <a:rPr sz="2600" spc="-229" dirty="0">
                <a:latin typeface="Arial"/>
                <a:cs typeface="Arial"/>
              </a:rPr>
              <a:t> </a:t>
            </a:r>
            <a:r>
              <a:rPr sz="2600" spc="-85" dirty="0">
                <a:latin typeface="Arial"/>
                <a:cs typeface="Arial"/>
              </a:rPr>
              <a:t>rare)</a:t>
            </a:r>
            <a:endParaRPr sz="2600">
              <a:latin typeface="Arial"/>
              <a:cs typeface="Arial"/>
            </a:endParaRPr>
          </a:p>
          <a:p>
            <a:pPr marL="1154430" lvl="2" indent="-228600">
              <a:lnSpc>
                <a:spcPct val="100000"/>
              </a:lnSpc>
              <a:spcBef>
                <a:spcPts val="245"/>
              </a:spcBef>
              <a:buClr>
                <a:srgbClr val="3C27DA"/>
              </a:buClr>
              <a:buSzPct val="50000"/>
              <a:buFont typeface="Wingdings"/>
              <a:buChar char=""/>
              <a:tabLst>
                <a:tab pos="1154430" algn="l"/>
              </a:tabLst>
            </a:pPr>
            <a:r>
              <a:rPr sz="2200" spc="-85" dirty="0">
                <a:latin typeface="Arial"/>
                <a:cs typeface="Arial"/>
              </a:rPr>
              <a:t>Merge, </a:t>
            </a:r>
            <a:r>
              <a:rPr sz="2200" spc="-100" dirty="0">
                <a:latin typeface="Arial"/>
                <a:cs typeface="Arial"/>
              </a:rPr>
              <a:t>Selection,</a:t>
            </a:r>
            <a:r>
              <a:rPr sz="2200" spc="-110" dirty="0">
                <a:latin typeface="Arial"/>
                <a:cs typeface="Arial"/>
              </a:rPr>
              <a:t> </a:t>
            </a:r>
            <a:r>
              <a:rPr sz="2200" spc="-685" dirty="0">
                <a:latin typeface="Arial"/>
                <a:cs typeface="Arial"/>
              </a:rPr>
              <a:t>…</a:t>
            </a:r>
            <a:endParaRPr sz="2200">
              <a:latin typeface="Arial"/>
              <a:cs typeface="Arial"/>
            </a:endParaRPr>
          </a:p>
          <a:p>
            <a:pPr marL="755015" lvl="1" indent="-285115">
              <a:lnSpc>
                <a:spcPct val="100000"/>
              </a:lnSpc>
              <a:spcBef>
                <a:spcPts val="290"/>
              </a:spcBef>
              <a:buClr>
                <a:srgbClr val="FF0000"/>
              </a:buClr>
              <a:buSzPct val="53846"/>
              <a:buFont typeface="Wingdings"/>
              <a:buChar char=""/>
              <a:tabLst>
                <a:tab pos="755015" algn="l"/>
                <a:tab pos="755650" algn="l"/>
              </a:tabLst>
            </a:pPr>
            <a:r>
              <a:rPr sz="2600" spc="-345" dirty="0">
                <a:latin typeface="Arial"/>
                <a:cs typeface="Arial"/>
              </a:rPr>
              <a:t>CVS, </a:t>
            </a:r>
            <a:r>
              <a:rPr sz="2600" spc="-335" dirty="0">
                <a:latin typeface="Arial"/>
                <a:cs typeface="Arial"/>
              </a:rPr>
              <a:t>SVN </a:t>
            </a:r>
            <a:r>
              <a:rPr sz="2600" spc="-25" dirty="0">
                <a:latin typeface="Arial"/>
                <a:cs typeface="Arial"/>
              </a:rPr>
              <a:t>: </a:t>
            </a:r>
            <a:r>
              <a:rPr sz="2600" spc="-95" dirty="0">
                <a:latin typeface="Arial"/>
                <a:cs typeface="Arial"/>
              </a:rPr>
              <a:t>Client </a:t>
            </a:r>
            <a:r>
              <a:rPr sz="2600" spc="-85" dirty="0">
                <a:latin typeface="Arial"/>
                <a:cs typeface="Arial"/>
              </a:rPr>
              <a:t>level</a:t>
            </a:r>
            <a:r>
              <a:rPr sz="2600" spc="-345" dirty="0">
                <a:latin typeface="Arial"/>
                <a:cs typeface="Arial"/>
              </a:rPr>
              <a:t> </a:t>
            </a:r>
            <a:r>
              <a:rPr sz="2600" spc="-55" dirty="0">
                <a:latin typeface="Arial"/>
                <a:cs typeface="Arial"/>
              </a:rPr>
              <a:t>resolution</a:t>
            </a:r>
            <a:endParaRPr sz="2600">
              <a:latin typeface="Arial"/>
              <a:cs typeface="Arial"/>
            </a:endParaRPr>
          </a:p>
          <a:p>
            <a:pPr marL="353695" indent="-340995">
              <a:lnSpc>
                <a:spcPct val="100000"/>
              </a:lnSpc>
              <a:spcBef>
                <a:spcPts val="330"/>
              </a:spcBef>
              <a:buClr>
                <a:srgbClr val="3C27DA"/>
              </a:buClr>
              <a:buSzPct val="60000"/>
              <a:buFont typeface="Wingdings"/>
              <a:buChar char=""/>
              <a:tabLst>
                <a:tab pos="353695" algn="l"/>
                <a:tab pos="354330" algn="l"/>
              </a:tabLst>
            </a:pPr>
            <a:r>
              <a:rPr sz="3000" spc="-165" dirty="0">
                <a:latin typeface="Arial"/>
                <a:cs typeface="Arial"/>
              </a:rPr>
              <a:t>Policy-based</a:t>
            </a:r>
            <a:endParaRPr sz="3000">
              <a:latin typeface="Arial"/>
              <a:cs typeface="Arial"/>
            </a:endParaRPr>
          </a:p>
          <a:p>
            <a:pPr marL="755015" marR="782320" lvl="1" indent="-285115">
              <a:lnSpc>
                <a:spcPts val="2810"/>
              </a:lnSpc>
              <a:spcBef>
                <a:spcPts val="695"/>
              </a:spcBef>
              <a:buClr>
                <a:srgbClr val="FF0000"/>
              </a:buClr>
              <a:buSzPct val="53846"/>
              <a:buFont typeface="Wingdings"/>
              <a:buChar char=""/>
              <a:tabLst>
                <a:tab pos="755015" algn="l"/>
                <a:tab pos="755650" algn="l"/>
              </a:tabLst>
            </a:pPr>
            <a:r>
              <a:rPr sz="2600" spc="-85" dirty="0">
                <a:latin typeface="Arial"/>
                <a:cs typeface="Arial"/>
              </a:rPr>
              <a:t>Merging </a:t>
            </a:r>
            <a:r>
              <a:rPr sz="2600" spc="-120" dirty="0">
                <a:latin typeface="Arial"/>
                <a:cs typeface="Arial"/>
              </a:rPr>
              <a:t>and </a:t>
            </a:r>
            <a:r>
              <a:rPr sz="2600" spc="-60" dirty="0">
                <a:latin typeface="Arial"/>
                <a:cs typeface="Arial"/>
              </a:rPr>
              <a:t>validation </a:t>
            </a:r>
            <a:r>
              <a:rPr sz="2600" spc="-155" dirty="0">
                <a:latin typeface="Arial"/>
                <a:cs typeface="Arial"/>
              </a:rPr>
              <a:t>process </a:t>
            </a:r>
            <a:r>
              <a:rPr sz="2600" spc="-10" dirty="0">
                <a:latin typeface="Arial"/>
                <a:cs typeface="Arial"/>
              </a:rPr>
              <a:t>for </a:t>
            </a:r>
            <a:r>
              <a:rPr sz="2600" spc="-160" dirty="0">
                <a:latin typeface="Arial"/>
                <a:cs typeface="Arial"/>
              </a:rPr>
              <a:t>each</a:t>
            </a:r>
            <a:r>
              <a:rPr sz="2600" spc="-515" dirty="0">
                <a:latin typeface="Arial"/>
                <a:cs typeface="Arial"/>
              </a:rPr>
              <a:t> </a:t>
            </a:r>
            <a:r>
              <a:rPr sz="2600" spc="-135" dirty="0">
                <a:latin typeface="Arial"/>
                <a:cs typeface="Arial"/>
              </a:rPr>
              <a:t>code  </a:t>
            </a:r>
            <a:r>
              <a:rPr sz="2600" spc="-30" dirty="0">
                <a:latin typeface="Arial"/>
                <a:cs typeface="Arial"/>
              </a:rPr>
              <a:t>contribution</a:t>
            </a:r>
            <a:endParaRPr sz="26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548" y="186893"/>
            <a:ext cx="4314825" cy="697230"/>
          </a:xfrm>
          <a:prstGeom prst="rect">
            <a:avLst/>
          </a:prstGeom>
        </p:spPr>
        <p:txBody>
          <a:bodyPr vert="horz" wrap="square" lIns="0" tIns="13335" rIns="0" bIns="0" rtlCol="0">
            <a:spAutoFit/>
          </a:bodyPr>
          <a:lstStyle/>
          <a:p>
            <a:pPr marL="12700">
              <a:lnSpc>
                <a:spcPct val="100000"/>
              </a:lnSpc>
              <a:spcBef>
                <a:spcPts val="105"/>
              </a:spcBef>
            </a:pPr>
            <a:r>
              <a:rPr spc="-229" dirty="0"/>
              <a:t>Concept </a:t>
            </a:r>
            <a:r>
              <a:rPr spc="-5" dirty="0"/>
              <a:t>of</a:t>
            </a:r>
            <a:r>
              <a:rPr spc="-300" dirty="0"/>
              <a:t> </a:t>
            </a:r>
            <a:r>
              <a:rPr spc="-235" dirty="0"/>
              <a:t>Version</a:t>
            </a:r>
          </a:p>
        </p:txBody>
      </p:sp>
      <p:sp>
        <p:nvSpPr>
          <p:cNvPr id="3" name="object 3"/>
          <p:cNvSpPr txBox="1"/>
          <p:nvPr/>
        </p:nvSpPr>
        <p:spPr>
          <a:xfrm>
            <a:off x="499363" y="1145794"/>
            <a:ext cx="7645400" cy="4836160"/>
          </a:xfrm>
          <a:prstGeom prst="rect">
            <a:avLst/>
          </a:prstGeom>
        </p:spPr>
        <p:txBody>
          <a:bodyPr vert="horz" wrap="square" lIns="0" tIns="12700" rIns="0" bIns="0" rtlCol="0">
            <a:spAutoFit/>
          </a:bodyPr>
          <a:lstStyle/>
          <a:p>
            <a:pPr marL="353695" indent="-340995">
              <a:lnSpc>
                <a:spcPct val="100000"/>
              </a:lnSpc>
              <a:spcBef>
                <a:spcPts val="100"/>
              </a:spcBef>
              <a:buClr>
                <a:srgbClr val="3C27DA"/>
              </a:buClr>
              <a:buSzPct val="60000"/>
              <a:buFont typeface="Wingdings"/>
              <a:buChar char=""/>
              <a:tabLst>
                <a:tab pos="353695" algn="l"/>
                <a:tab pos="354330" algn="l"/>
              </a:tabLst>
            </a:pPr>
            <a:r>
              <a:rPr sz="3000" spc="-165" dirty="0">
                <a:latin typeface="Arial"/>
                <a:cs typeface="Arial"/>
              </a:rPr>
              <a:t>Trunk</a:t>
            </a:r>
            <a:endParaRPr sz="3000">
              <a:latin typeface="Arial"/>
              <a:cs typeface="Arial"/>
            </a:endParaRPr>
          </a:p>
          <a:p>
            <a:pPr marL="755015" lvl="1" indent="-285115">
              <a:lnSpc>
                <a:spcPts val="3115"/>
              </a:lnSpc>
              <a:spcBef>
                <a:spcPts val="15"/>
              </a:spcBef>
              <a:buClr>
                <a:srgbClr val="FF0000"/>
              </a:buClr>
              <a:buSzPct val="53846"/>
              <a:buFont typeface="Wingdings"/>
              <a:buChar char=""/>
              <a:tabLst>
                <a:tab pos="755015" algn="l"/>
                <a:tab pos="755650" algn="l"/>
              </a:tabLst>
            </a:pPr>
            <a:r>
              <a:rPr sz="2600" spc="-90" dirty="0">
                <a:latin typeface="Arial"/>
                <a:cs typeface="Arial"/>
              </a:rPr>
              <a:t>main</a:t>
            </a:r>
            <a:r>
              <a:rPr sz="2600" spc="-140" dirty="0">
                <a:latin typeface="Arial"/>
                <a:cs typeface="Arial"/>
              </a:rPr>
              <a:t> </a:t>
            </a:r>
            <a:r>
              <a:rPr sz="2600" spc="-85" dirty="0">
                <a:latin typeface="Arial"/>
                <a:cs typeface="Arial"/>
              </a:rPr>
              <a:t>development</a:t>
            </a:r>
            <a:endParaRPr sz="2600">
              <a:latin typeface="Arial"/>
              <a:cs typeface="Arial"/>
            </a:endParaRPr>
          </a:p>
          <a:p>
            <a:pPr marL="353695" indent="-340995">
              <a:lnSpc>
                <a:spcPts val="3595"/>
              </a:lnSpc>
              <a:buClr>
                <a:srgbClr val="3C27DA"/>
              </a:buClr>
              <a:buSzPct val="60000"/>
              <a:buFont typeface="Wingdings"/>
              <a:buChar char=""/>
              <a:tabLst>
                <a:tab pos="353695" algn="l"/>
                <a:tab pos="354330" algn="l"/>
              </a:tabLst>
            </a:pPr>
            <a:r>
              <a:rPr sz="3000" spc="-195" dirty="0">
                <a:latin typeface="Arial"/>
                <a:cs typeface="Arial"/>
              </a:rPr>
              <a:t>Branches</a:t>
            </a:r>
            <a:endParaRPr sz="3000">
              <a:latin typeface="Arial"/>
              <a:cs typeface="Arial"/>
            </a:endParaRPr>
          </a:p>
          <a:p>
            <a:pPr marL="755015" lvl="1" indent="-285115">
              <a:lnSpc>
                <a:spcPct val="100000"/>
              </a:lnSpc>
              <a:spcBef>
                <a:spcPts val="15"/>
              </a:spcBef>
              <a:buClr>
                <a:srgbClr val="FF0000"/>
              </a:buClr>
              <a:buSzPct val="53846"/>
              <a:buFont typeface="Wingdings"/>
              <a:buChar char=""/>
              <a:tabLst>
                <a:tab pos="755015" algn="l"/>
                <a:tab pos="755650" algn="l"/>
              </a:tabLst>
            </a:pPr>
            <a:r>
              <a:rPr sz="2600" spc="-75" dirty="0">
                <a:latin typeface="Arial"/>
                <a:cs typeface="Arial"/>
              </a:rPr>
              <a:t>Alternatives </a:t>
            </a:r>
            <a:r>
              <a:rPr sz="2600" spc="25" dirty="0">
                <a:latin typeface="Arial"/>
                <a:cs typeface="Arial"/>
              </a:rPr>
              <a:t>to</a:t>
            </a:r>
            <a:r>
              <a:rPr sz="2600" spc="-250" dirty="0">
                <a:latin typeface="Arial"/>
                <a:cs typeface="Arial"/>
              </a:rPr>
              <a:t> </a:t>
            </a:r>
            <a:r>
              <a:rPr sz="2600" spc="-20" dirty="0">
                <a:latin typeface="Arial"/>
                <a:cs typeface="Arial"/>
              </a:rPr>
              <a:t>trunk</a:t>
            </a:r>
            <a:endParaRPr sz="2600">
              <a:latin typeface="Arial"/>
              <a:cs typeface="Arial"/>
            </a:endParaRPr>
          </a:p>
          <a:p>
            <a:pPr marL="1154430" marR="5080" lvl="2" indent="-228600">
              <a:lnSpc>
                <a:spcPct val="80000"/>
              </a:lnSpc>
              <a:spcBef>
                <a:spcPts val="545"/>
              </a:spcBef>
              <a:buClr>
                <a:srgbClr val="3C27DA"/>
              </a:buClr>
              <a:buSzPct val="50000"/>
              <a:buFont typeface="Wingdings"/>
              <a:buChar char=""/>
              <a:tabLst>
                <a:tab pos="1154430" algn="l"/>
              </a:tabLst>
            </a:pPr>
            <a:r>
              <a:rPr sz="2200" spc="-50" dirty="0">
                <a:latin typeface="Arial"/>
                <a:cs typeface="Arial"/>
              </a:rPr>
              <a:t>Different </a:t>
            </a:r>
            <a:r>
              <a:rPr sz="2200" spc="-60" dirty="0">
                <a:latin typeface="Arial"/>
                <a:cs typeface="Arial"/>
              </a:rPr>
              <a:t>design/implementation </a:t>
            </a:r>
            <a:r>
              <a:rPr sz="2200" spc="-75" dirty="0">
                <a:latin typeface="Arial"/>
                <a:cs typeface="Arial"/>
              </a:rPr>
              <a:t>(experimental), </a:t>
            </a:r>
            <a:r>
              <a:rPr sz="2200" spc="-70" dirty="0">
                <a:latin typeface="Arial"/>
                <a:cs typeface="Arial"/>
              </a:rPr>
              <a:t>vendor-  </a:t>
            </a:r>
            <a:r>
              <a:rPr sz="2200" spc="-95" dirty="0">
                <a:latin typeface="Arial"/>
                <a:cs typeface="Arial"/>
              </a:rPr>
              <a:t>specific</a:t>
            </a:r>
            <a:endParaRPr sz="2200">
              <a:latin typeface="Arial"/>
              <a:cs typeface="Arial"/>
            </a:endParaRPr>
          </a:p>
          <a:p>
            <a:pPr marL="353695" indent="-340995">
              <a:lnSpc>
                <a:spcPts val="3570"/>
              </a:lnSpc>
              <a:buClr>
                <a:srgbClr val="3C27DA"/>
              </a:buClr>
              <a:buSzPct val="60000"/>
              <a:buFont typeface="Wingdings"/>
              <a:buChar char=""/>
              <a:tabLst>
                <a:tab pos="353695" algn="l"/>
                <a:tab pos="354330" algn="l"/>
              </a:tabLst>
            </a:pPr>
            <a:r>
              <a:rPr sz="3000" spc="-195" dirty="0">
                <a:latin typeface="Arial"/>
                <a:cs typeface="Arial"/>
              </a:rPr>
              <a:t>Revisions</a:t>
            </a:r>
            <a:endParaRPr sz="3000">
              <a:latin typeface="Arial"/>
              <a:cs typeface="Arial"/>
            </a:endParaRPr>
          </a:p>
          <a:p>
            <a:pPr marL="755015" lvl="1" indent="-285115">
              <a:lnSpc>
                <a:spcPts val="3110"/>
              </a:lnSpc>
              <a:spcBef>
                <a:spcPts val="15"/>
              </a:spcBef>
              <a:buClr>
                <a:srgbClr val="FF0000"/>
              </a:buClr>
              <a:buSzPct val="53846"/>
              <a:buFont typeface="Wingdings"/>
              <a:buChar char=""/>
              <a:tabLst>
                <a:tab pos="755015" algn="l"/>
                <a:tab pos="755650" algn="l"/>
              </a:tabLst>
            </a:pPr>
            <a:r>
              <a:rPr sz="2600" spc="-185" dirty="0">
                <a:latin typeface="Arial"/>
                <a:cs typeface="Arial"/>
              </a:rPr>
              <a:t>Sequence </a:t>
            </a:r>
            <a:r>
              <a:rPr sz="2600" spc="-5" dirty="0">
                <a:latin typeface="Arial"/>
                <a:cs typeface="Arial"/>
              </a:rPr>
              <a:t>of</a:t>
            </a:r>
            <a:r>
              <a:rPr sz="2600" spc="-145" dirty="0">
                <a:latin typeface="Arial"/>
                <a:cs typeface="Arial"/>
              </a:rPr>
              <a:t> </a:t>
            </a:r>
            <a:r>
              <a:rPr sz="2600" spc="-130" dirty="0">
                <a:latin typeface="Arial"/>
                <a:cs typeface="Arial"/>
              </a:rPr>
              <a:t>versions</a:t>
            </a:r>
            <a:endParaRPr sz="2600">
              <a:latin typeface="Arial"/>
              <a:cs typeface="Arial"/>
            </a:endParaRPr>
          </a:p>
          <a:p>
            <a:pPr marL="353695" indent="-340995">
              <a:lnSpc>
                <a:spcPts val="3590"/>
              </a:lnSpc>
              <a:buClr>
                <a:srgbClr val="3C27DA"/>
              </a:buClr>
              <a:buSzPct val="60000"/>
              <a:buFont typeface="Wingdings"/>
              <a:buChar char=""/>
              <a:tabLst>
                <a:tab pos="353695" algn="l"/>
                <a:tab pos="354330" algn="l"/>
              </a:tabLst>
            </a:pPr>
            <a:r>
              <a:rPr sz="3000" spc="-360" dirty="0">
                <a:latin typeface="Arial"/>
                <a:cs typeface="Arial"/>
              </a:rPr>
              <a:t>Tags</a:t>
            </a:r>
            <a:endParaRPr sz="3000">
              <a:latin typeface="Arial"/>
              <a:cs typeface="Arial"/>
            </a:endParaRPr>
          </a:p>
          <a:p>
            <a:pPr marL="755015" lvl="1" indent="-285115">
              <a:lnSpc>
                <a:spcPct val="100000"/>
              </a:lnSpc>
              <a:spcBef>
                <a:spcPts val="20"/>
              </a:spcBef>
              <a:buClr>
                <a:srgbClr val="FF0000"/>
              </a:buClr>
              <a:buSzPct val="53846"/>
              <a:buFont typeface="Wingdings"/>
              <a:buChar char=""/>
              <a:tabLst>
                <a:tab pos="755015" algn="l"/>
                <a:tab pos="755650" algn="l"/>
              </a:tabLst>
            </a:pPr>
            <a:r>
              <a:rPr sz="2600" spc="-140" dirty="0">
                <a:latin typeface="Arial"/>
                <a:cs typeface="Arial"/>
              </a:rPr>
              <a:t>Symbolic </a:t>
            </a:r>
            <a:r>
              <a:rPr sz="2600" spc="-120" dirty="0">
                <a:latin typeface="Arial"/>
                <a:cs typeface="Arial"/>
              </a:rPr>
              <a:t>references </a:t>
            </a:r>
            <a:r>
              <a:rPr sz="2600" spc="25" dirty="0">
                <a:latin typeface="Arial"/>
                <a:cs typeface="Arial"/>
              </a:rPr>
              <a:t>to </a:t>
            </a:r>
            <a:r>
              <a:rPr sz="2600" spc="-105" dirty="0">
                <a:latin typeface="Arial"/>
                <a:cs typeface="Arial"/>
              </a:rPr>
              <a:t>revisions</a:t>
            </a:r>
            <a:r>
              <a:rPr sz="2600" spc="-455" dirty="0">
                <a:latin typeface="Arial"/>
                <a:cs typeface="Arial"/>
              </a:rPr>
              <a:t> </a:t>
            </a:r>
            <a:r>
              <a:rPr sz="1700" spc="-100" dirty="0">
                <a:latin typeface="Arial"/>
                <a:cs typeface="Arial"/>
              </a:rPr>
              <a:t>(Tiger, </a:t>
            </a:r>
            <a:r>
              <a:rPr sz="1700" spc="-90" dirty="0">
                <a:latin typeface="Arial"/>
                <a:cs typeface="Arial"/>
              </a:rPr>
              <a:t>LongHorn, </a:t>
            </a:r>
            <a:r>
              <a:rPr sz="1700" spc="-295" dirty="0">
                <a:latin typeface="Arial"/>
                <a:cs typeface="Arial"/>
              </a:rPr>
              <a:t>…)</a:t>
            </a:r>
            <a:endParaRPr sz="1700">
              <a:latin typeface="Arial"/>
              <a:cs typeface="Arial"/>
            </a:endParaRPr>
          </a:p>
          <a:p>
            <a:pPr marL="1154430" lvl="2" indent="-228600">
              <a:lnSpc>
                <a:spcPts val="2625"/>
              </a:lnSpc>
              <a:spcBef>
                <a:spcPts val="15"/>
              </a:spcBef>
              <a:buClr>
                <a:srgbClr val="3C27DA"/>
              </a:buClr>
              <a:buSzPct val="50000"/>
              <a:buFont typeface="Wingdings"/>
              <a:buChar char=""/>
              <a:tabLst>
                <a:tab pos="1154430" algn="l"/>
              </a:tabLst>
            </a:pPr>
            <a:r>
              <a:rPr sz="2200" spc="-125" dirty="0">
                <a:latin typeface="Arial"/>
                <a:cs typeface="Arial"/>
              </a:rPr>
              <a:t>Represent </a:t>
            </a:r>
            <a:r>
              <a:rPr sz="2200" spc="-175" dirty="0">
                <a:latin typeface="Arial"/>
                <a:cs typeface="Arial"/>
              </a:rPr>
              <a:t>a </a:t>
            </a:r>
            <a:r>
              <a:rPr sz="2200" spc="-65" dirty="0">
                <a:latin typeface="Arial"/>
                <a:cs typeface="Arial"/>
              </a:rPr>
              <a:t>public </a:t>
            </a:r>
            <a:r>
              <a:rPr sz="2200" spc="-114" dirty="0">
                <a:latin typeface="Arial"/>
                <a:cs typeface="Arial"/>
              </a:rPr>
              <a:t>release </a:t>
            </a:r>
            <a:r>
              <a:rPr sz="2200" spc="-155" dirty="0">
                <a:latin typeface="Arial"/>
                <a:cs typeface="Arial"/>
              </a:rPr>
              <a:t>(R), </a:t>
            </a:r>
            <a:r>
              <a:rPr sz="2200" spc="-175" dirty="0">
                <a:latin typeface="Arial"/>
                <a:cs typeface="Arial"/>
              </a:rPr>
              <a:t>a </a:t>
            </a:r>
            <a:r>
              <a:rPr sz="2200" spc="-70" dirty="0">
                <a:latin typeface="Arial"/>
                <a:cs typeface="Arial"/>
              </a:rPr>
              <a:t>milestone</a:t>
            </a:r>
            <a:r>
              <a:rPr sz="2200" spc="35" dirty="0">
                <a:latin typeface="Arial"/>
                <a:cs typeface="Arial"/>
              </a:rPr>
              <a:t> </a:t>
            </a:r>
            <a:r>
              <a:rPr sz="2200" spc="-40" dirty="0">
                <a:latin typeface="Arial"/>
                <a:cs typeface="Arial"/>
              </a:rPr>
              <a:t>(M)</a:t>
            </a:r>
            <a:endParaRPr sz="2200">
              <a:latin typeface="Arial"/>
              <a:cs typeface="Arial"/>
            </a:endParaRPr>
          </a:p>
          <a:p>
            <a:pPr marL="353695" indent="-340995">
              <a:lnSpc>
                <a:spcPts val="3585"/>
              </a:lnSpc>
              <a:buClr>
                <a:srgbClr val="3C27DA"/>
              </a:buClr>
              <a:buSzPct val="60000"/>
              <a:buFont typeface="Wingdings"/>
              <a:buChar char=""/>
              <a:tabLst>
                <a:tab pos="353695" algn="l"/>
                <a:tab pos="354330" algn="l"/>
              </a:tabLst>
            </a:pPr>
            <a:r>
              <a:rPr sz="3000" spc="-175" dirty="0">
                <a:latin typeface="Arial"/>
                <a:cs typeface="Arial"/>
              </a:rPr>
              <a:t>Branch</a:t>
            </a:r>
            <a:r>
              <a:rPr sz="3000" spc="-165" dirty="0">
                <a:latin typeface="Arial"/>
                <a:cs typeface="Arial"/>
              </a:rPr>
              <a:t> </a:t>
            </a:r>
            <a:r>
              <a:rPr sz="3000" spc="-125" dirty="0">
                <a:latin typeface="Arial"/>
                <a:cs typeface="Arial"/>
              </a:rPr>
              <a:t>merging</a:t>
            </a:r>
            <a:endParaRPr sz="30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4078" y="186893"/>
            <a:ext cx="1184910" cy="697230"/>
          </a:xfrm>
          <a:prstGeom prst="rect">
            <a:avLst/>
          </a:prstGeom>
        </p:spPr>
        <p:txBody>
          <a:bodyPr vert="horz" wrap="square" lIns="0" tIns="13335" rIns="0" bIns="0" rtlCol="0">
            <a:spAutoFit/>
          </a:bodyPr>
          <a:lstStyle/>
          <a:p>
            <a:pPr marL="12700">
              <a:lnSpc>
                <a:spcPct val="100000"/>
              </a:lnSpc>
              <a:spcBef>
                <a:spcPts val="105"/>
              </a:spcBef>
            </a:pPr>
            <a:r>
              <a:rPr spc="-940" dirty="0"/>
              <a:t>T</a:t>
            </a:r>
            <a:r>
              <a:rPr spc="-180" dirty="0"/>
              <a:t>ools</a:t>
            </a:r>
          </a:p>
        </p:txBody>
      </p:sp>
      <p:sp>
        <p:nvSpPr>
          <p:cNvPr id="3" name="object 3"/>
          <p:cNvSpPr txBox="1"/>
          <p:nvPr/>
        </p:nvSpPr>
        <p:spPr>
          <a:xfrm>
            <a:off x="499363" y="1180845"/>
            <a:ext cx="3060700" cy="5057140"/>
          </a:xfrm>
          <a:prstGeom prst="rect">
            <a:avLst/>
          </a:prstGeom>
        </p:spPr>
        <p:txBody>
          <a:bodyPr vert="horz" wrap="square" lIns="0" tIns="13335" rIns="0" bIns="0" rtlCol="0">
            <a:spAutoFit/>
          </a:bodyPr>
          <a:lstStyle/>
          <a:p>
            <a:pPr marL="353695" indent="-340995">
              <a:lnSpc>
                <a:spcPct val="100000"/>
              </a:lnSpc>
              <a:spcBef>
                <a:spcPts val="105"/>
              </a:spcBef>
              <a:buClr>
                <a:srgbClr val="3C27DA"/>
              </a:buClr>
              <a:buSzPct val="60000"/>
              <a:buFont typeface="Wingdings"/>
              <a:buChar char=""/>
              <a:tabLst>
                <a:tab pos="353695" algn="l"/>
                <a:tab pos="354330" algn="l"/>
              </a:tabLst>
            </a:pPr>
            <a:r>
              <a:rPr sz="2000" spc="-114" dirty="0">
                <a:latin typeface="Arial"/>
                <a:cs typeface="Arial"/>
              </a:rPr>
              <a:t>Pioneers</a:t>
            </a:r>
            <a:endParaRPr sz="2000">
              <a:latin typeface="Arial"/>
              <a:cs typeface="Arial"/>
            </a:endParaRPr>
          </a:p>
          <a:p>
            <a:pPr marL="755015" lvl="1" indent="-285115">
              <a:lnSpc>
                <a:spcPts val="2155"/>
              </a:lnSpc>
              <a:spcBef>
                <a:spcPts val="5"/>
              </a:spcBef>
              <a:buClr>
                <a:srgbClr val="FF0000"/>
              </a:buClr>
              <a:buSzPct val="55555"/>
              <a:buFont typeface="Wingdings"/>
              <a:buChar char=""/>
              <a:tabLst>
                <a:tab pos="755015" algn="l"/>
                <a:tab pos="755650" algn="l"/>
              </a:tabLst>
            </a:pPr>
            <a:r>
              <a:rPr sz="1800" spc="-300" dirty="0">
                <a:latin typeface="Arial"/>
                <a:cs typeface="Arial"/>
              </a:rPr>
              <a:t>SCCS, </a:t>
            </a:r>
            <a:r>
              <a:rPr sz="1800" spc="-280" dirty="0">
                <a:latin typeface="Arial"/>
                <a:cs typeface="Arial"/>
              </a:rPr>
              <a:t>RCS,</a:t>
            </a:r>
            <a:r>
              <a:rPr sz="1800" spc="-85" dirty="0">
                <a:latin typeface="Arial"/>
                <a:cs typeface="Arial"/>
              </a:rPr>
              <a:t> </a:t>
            </a:r>
            <a:r>
              <a:rPr sz="1800" spc="-305" dirty="0">
                <a:latin typeface="Arial"/>
                <a:cs typeface="Arial"/>
              </a:rPr>
              <a:t>PVCS</a:t>
            </a:r>
            <a:endParaRPr sz="1800">
              <a:latin typeface="Arial"/>
              <a:cs typeface="Arial"/>
            </a:endParaRPr>
          </a:p>
          <a:p>
            <a:pPr marL="353695" indent="-340995">
              <a:lnSpc>
                <a:spcPts val="2395"/>
              </a:lnSpc>
              <a:buClr>
                <a:srgbClr val="3C27DA"/>
              </a:buClr>
              <a:buSzPct val="60000"/>
              <a:buFont typeface="Wingdings"/>
              <a:buChar char=""/>
              <a:tabLst>
                <a:tab pos="353695" algn="l"/>
                <a:tab pos="354330" algn="l"/>
              </a:tabLst>
            </a:pPr>
            <a:r>
              <a:rPr sz="2000" spc="-75" dirty="0">
                <a:latin typeface="Arial"/>
                <a:cs typeface="Arial"/>
              </a:rPr>
              <a:t>Current</a:t>
            </a:r>
            <a:r>
              <a:rPr sz="2000" spc="-110" dirty="0">
                <a:latin typeface="Arial"/>
                <a:cs typeface="Arial"/>
              </a:rPr>
              <a:t> </a:t>
            </a:r>
            <a:r>
              <a:rPr sz="2000" spc="-60" dirty="0">
                <a:latin typeface="Arial"/>
                <a:cs typeface="Arial"/>
              </a:rPr>
              <a:t>alternatives</a:t>
            </a:r>
            <a:endParaRPr sz="2000">
              <a:latin typeface="Arial"/>
              <a:cs typeface="Arial"/>
            </a:endParaRPr>
          </a:p>
          <a:p>
            <a:pPr marL="755015" lvl="1" indent="-285115">
              <a:lnSpc>
                <a:spcPct val="100000"/>
              </a:lnSpc>
              <a:spcBef>
                <a:spcPts val="10"/>
              </a:spcBef>
              <a:buClr>
                <a:srgbClr val="FF0000"/>
              </a:buClr>
              <a:buSzPct val="55555"/>
              <a:buFont typeface="Wingdings"/>
              <a:buChar char=""/>
              <a:tabLst>
                <a:tab pos="755015" algn="l"/>
                <a:tab pos="755650" algn="l"/>
              </a:tabLst>
            </a:pPr>
            <a:r>
              <a:rPr sz="1800" spc="-305" dirty="0">
                <a:latin typeface="Arial"/>
                <a:cs typeface="Arial"/>
              </a:rPr>
              <a:t>CVS</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20" dirty="0">
                <a:latin typeface="Arial"/>
                <a:cs typeface="Arial"/>
              </a:rPr>
              <a:t>SubVersion</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50" dirty="0">
                <a:latin typeface="Arial"/>
                <a:cs typeface="Arial"/>
              </a:rPr>
              <a:t>Git</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70" dirty="0">
                <a:latin typeface="Arial"/>
                <a:cs typeface="Arial"/>
              </a:rPr>
              <a:t>MS </a:t>
            </a:r>
            <a:r>
              <a:rPr sz="1800" spc="-95" dirty="0">
                <a:latin typeface="Arial"/>
                <a:cs typeface="Arial"/>
              </a:rPr>
              <a:t>Visual</a:t>
            </a:r>
            <a:r>
              <a:rPr sz="1800" spc="-65" dirty="0">
                <a:latin typeface="Arial"/>
                <a:cs typeface="Arial"/>
              </a:rPr>
              <a:t> </a:t>
            </a:r>
            <a:r>
              <a:rPr sz="1800" spc="-140" dirty="0">
                <a:latin typeface="Arial"/>
                <a:cs typeface="Arial"/>
              </a:rPr>
              <a:t>SourceSafe</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20" dirty="0">
                <a:latin typeface="Arial"/>
                <a:cs typeface="Arial"/>
              </a:rPr>
              <a:t>ChangeMan</a:t>
            </a:r>
            <a:r>
              <a:rPr sz="1800" spc="-90" dirty="0">
                <a:latin typeface="Arial"/>
                <a:cs typeface="Arial"/>
              </a:rPr>
              <a:t> </a:t>
            </a:r>
            <a:r>
              <a:rPr sz="1800" spc="-114" dirty="0">
                <a:latin typeface="Arial"/>
                <a:cs typeface="Arial"/>
              </a:rPr>
              <a:t>(Serena)</a:t>
            </a:r>
            <a:endParaRPr sz="1800">
              <a:latin typeface="Arial"/>
              <a:cs typeface="Arial"/>
            </a:endParaRPr>
          </a:p>
          <a:p>
            <a:pPr marL="755015" lvl="1" indent="-285115">
              <a:lnSpc>
                <a:spcPct val="100000"/>
              </a:lnSpc>
              <a:spcBef>
                <a:spcPts val="5"/>
              </a:spcBef>
              <a:buClr>
                <a:srgbClr val="FF0000"/>
              </a:buClr>
              <a:buSzPct val="55555"/>
              <a:buFont typeface="Wingdings"/>
              <a:buChar char=""/>
              <a:tabLst>
                <a:tab pos="755015" algn="l"/>
                <a:tab pos="755650" algn="l"/>
              </a:tabLst>
            </a:pPr>
            <a:r>
              <a:rPr sz="1800" spc="-90" dirty="0">
                <a:latin typeface="Arial"/>
                <a:cs typeface="Arial"/>
              </a:rPr>
              <a:t>AllFusion Harvest</a:t>
            </a:r>
            <a:r>
              <a:rPr sz="1800" spc="-105" dirty="0">
                <a:latin typeface="Arial"/>
                <a:cs typeface="Arial"/>
              </a:rPr>
              <a:t> </a:t>
            </a:r>
            <a:r>
              <a:rPr sz="1800" spc="-160" dirty="0">
                <a:latin typeface="Arial"/>
                <a:cs typeface="Arial"/>
              </a:rPr>
              <a:t>(CA)</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55" dirty="0">
                <a:latin typeface="Arial"/>
                <a:cs typeface="Arial"/>
              </a:rPr>
              <a:t>ClearCase </a:t>
            </a:r>
            <a:r>
              <a:rPr sz="1800" spc="-75" dirty="0">
                <a:latin typeface="Arial"/>
                <a:cs typeface="Arial"/>
              </a:rPr>
              <a:t>(IBM</a:t>
            </a:r>
            <a:r>
              <a:rPr sz="1800" spc="-60" dirty="0">
                <a:latin typeface="Arial"/>
                <a:cs typeface="Arial"/>
              </a:rPr>
              <a:t> </a:t>
            </a:r>
            <a:r>
              <a:rPr sz="1800" spc="-80" dirty="0">
                <a:latin typeface="Arial"/>
                <a:cs typeface="Arial"/>
              </a:rPr>
              <a:t>Rational)</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90" dirty="0">
                <a:latin typeface="Arial"/>
                <a:cs typeface="Arial"/>
              </a:rPr>
              <a:t>Perforce</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55" dirty="0">
                <a:latin typeface="Arial"/>
                <a:cs typeface="Arial"/>
              </a:rPr>
              <a:t>CM </a:t>
            </a:r>
            <a:r>
              <a:rPr sz="1800" spc="-130" dirty="0">
                <a:latin typeface="Arial"/>
                <a:cs typeface="Arial"/>
              </a:rPr>
              <a:t>Synergy</a:t>
            </a:r>
            <a:r>
              <a:rPr sz="1800" spc="-50" dirty="0">
                <a:latin typeface="Arial"/>
                <a:cs typeface="Arial"/>
              </a:rPr>
              <a:t> </a:t>
            </a:r>
            <a:r>
              <a:rPr sz="1800" spc="-95" dirty="0">
                <a:latin typeface="Arial"/>
                <a:cs typeface="Arial"/>
              </a:rPr>
              <a:t>(Telelogic)</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25" dirty="0">
                <a:latin typeface="Arial"/>
                <a:cs typeface="Arial"/>
              </a:rPr>
              <a:t>Source </a:t>
            </a:r>
            <a:r>
              <a:rPr sz="1800" spc="-30" dirty="0">
                <a:latin typeface="Arial"/>
                <a:cs typeface="Arial"/>
              </a:rPr>
              <a:t>Integrity</a:t>
            </a:r>
            <a:r>
              <a:rPr sz="1800" spc="-75" dirty="0">
                <a:latin typeface="Arial"/>
                <a:cs typeface="Arial"/>
              </a:rPr>
              <a:t> </a:t>
            </a:r>
            <a:r>
              <a:rPr sz="1800" spc="-150" dirty="0">
                <a:latin typeface="Arial"/>
                <a:cs typeface="Arial"/>
              </a:rPr>
              <a:t>(MKS)</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305" dirty="0">
                <a:latin typeface="Arial"/>
                <a:cs typeface="Arial"/>
              </a:rPr>
              <a:t>PVCS</a:t>
            </a:r>
            <a:r>
              <a:rPr sz="1800" spc="-285" dirty="0">
                <a:latin typeface="Arial"/>
                <a:cs typeface="Arial"/>
              </a:rPr>
              <a:t> </a:t>
            </a:r>
            <a:r>
              <a:rPr sz="1800" spc="-40" dirty="0">
                <a:latin typeface="Arial"/>
                <a:cs typeface="Arial"/>
              </a:rPr>
              <a:t>(Merant)</a:t>
            </a:r>
            <a:endParaRPr sz="1800">
              <a:latin typeface="Arial"/>
              <a:cs typeface="Arial"/>
            </a:endParaRPr>
          </a:p>
          <a:p>
            <a:pPr marL="755015" lvl="1" indent="-285115">
              <a:lnSpc>
                <a:spcPct val="100000"/>
              </a:lnSpc>
              <a:buClr>
                <a:srgbClr val="FF0000"/>
              </a:buClr>
              <a:buSzPct val="55555"/>
              <a:buFont typeface="Wingdings"/>
              <a:buChar char=""/>
              <a:tabLst>
                <a:tab pos="755015" algn="l"/>
                <a:tab pos="755650" algn="l"/>
              </a:tabLst>
            </a:pPr>
            <a:r>
              <a:rPr sz="1800" spc="-160" dirty="0">
                <a:latin typeface="Arial"/>
                <a:cs typeface="Arial"/>
              </a:rPr>
              <a:t>TeamCode</a:t>
            </a:r>
            <a:r>
              <a:rPr sz="1800" spc="-110" dirty="0">
                <a:latin typeface="Arial"/>
                <a:cs typeface="Arial"/>
              </a:rPr>
              <a:t> </a:t>
            </a:r>
            <a:r>
              <a:rPr sz="1800" spc="-50" dirty="0">
                <a:latin typeface="Arial"/>
                <a:cs typeface="Arial"/>
              </a:rPr>
              <a:t>(Interwoven)</a:t>
            </a:r>
            <a:endParaRPr sz="1800">
              <a:latin typeface="Arial"/>
              <a:cs typeface="Arial"/>
            </a:endParaRPr>
          </a:p>
          <a:p>
            <a:pPr marL="755015" lvl="1" indent="-285115">
              <a:lnSpc>
                <a:spcPts val="2155"/>
              </a:lnSpc>
              <a:buClr>
                <a:srgbClr val="FF0000"/>
              </a:buClr>
              <a:buSzPct val="55555"/>
              <a:buFont typeface="Wingdings"/>
              <a:buChar char=""/>
              <a:tabLst>
                <a:tab pos="755015" algn="l"/>
                <a:tab pos="755650" algn="l"/>
              </a:tabLst>
            </a:pPr>
            <a:r>
              <a:rPr sz="1800" spc="-85" dirty="0">
                <a:latin typeface="Arial"/>
                <a:cs typeface="Arial"/>
              </a:rPr>
              <a:t>Surround </a:t>
            </a:r>
            <a:r>
              <a:rPr sz="1800" spc="-155" dirty="0">
                <a:latin typeface="Arial"/>
                <a:cs typeface="Arial"/>
              </a:rPr>
              <a:t>CM</a:t>
            </a:r>
            <a:r>
              <a:rPr sz="1800" spc="-110" dirty="0">
                <a:latin typeface="Arial"/>
                <a:cs typeface="Arial"/>
              </a:rPr>
              <a:t> (Seapine)</a:t>
            </a:r>
            <a:endParaRPr sz="1800">
              <a:latin typeface="Arial"/>
              <a:cs typeface="Arial"/>
            </a:endParaRPr>
          </a:p>
          <a:p>
            <a:pPr marL="353695" indent="-340995">
              <a:lnSpc>
                <a:spcPts val="2395"/>
              </a:lnSpc>
              <a:buClr>
                <a:srgbClr val="3C27DA"/>
              </a:buClr>
              <a:buSzPct val="60000"/>
              <a:buFont typeface="Wingdings"/>
              <a:buChar char=""/>
              <a:tabLst>
                <a:tab pos="353695" algn="l"/>
                <a:tab pos="354330" algn="l"/>
              </a:tabLst>
            </a:pPr>
            <a:r>
              <a:rPr sz="2000" spc="-75" dirty="0">
                <a:latin typeface="Arial"/>
                <a:cs typeface="Arial"/>
              </a:rPr>
              <a:t>Web-Oriented</a:t>
            </a:r>
            <a:r>
              <a:rPr sz="2000" spc="-130" dirty="0">
                <a:latin typeface="Arial"/>
                <a:cs typeface="Arial"/>
              </a:rPr>
              <a:t> </a:t>
            </a:r>
            <a:r>
              <a:rPr sz="2000" spc="-60" dirty="0">
                <a:latin typeface="Arial"/>
                <a:cs typeface="Arial"/>
              </a:rPr>
              <a:t>protocols</a:t>
            </a:r>
            <a:endParaRPr sz="2000">
              <a:latin typeface="Arial"/>
              <a:cs typeface="Arial"/>
            </a:endParaRPr>
          </a:p>
          <a:p>
            <a:pPr marL="755015" lvl="1" indent="-285115">
              <a:lnSpc>
                <a:spcPct val="100000"/>
              </a:lnSpc>
              <a:spcBef>
                <a:spcPts val="10"/>
              </a:spcBef>
              <a:buClr>
                <a:srgbClr val="FF0000"/>
              </a:buClr>
              <a:buSzPct val="55555"/>
              <a:buFont typeface="Wingdings"/>
              <a:buChar char=""/>
              <a:tabLst>
                <a:tab pos="755015" algn="l"/>
                <a:tab pos="755650" algn="l"/>
              </a:tabLst>
            </a:pPr>
            <a:r>
              <a:rPr sz="1800" spc="-110" dirty="0">
                <a:latin typeface="Arial"/>
                <a:cs typeface="Arial"/>
              </a:rPr>
              <a:t>WebDAV/DeltaV</a:t>
            </a:r>
            <a:endParaRPr sz="1800">
              <a:latin typeface="Arial"/>
              <a:cs typeface="Arial"/>
            </a:endParaRPr>
          </a:p>
        </p:txBody>
      </p:sp>
      <p:sp>
        <p:nvSpPr>
          <p:cNvPr id="4" name="object 4"/>
          <p:cNvSpPr/>
          <p:nvPr/>
        </p:nvSpPr>
        <p:spPr>
          <a:xfrm>
            <a:off x="900112" y="2636837"/>
            <a:ext cx="1943100" cy="287655"/>
          </a:xfrm>
          <a:custGeom>
            <a:avLst/>
            <a:gdLst/>
            <a:ahLst/>
            <a:cxnLst/>
            <a:rect l="l" t="t" r="r" b="b"/>
            <a:pathLst>
              <a:path w="1943100" h="287655">
                <a:moveTo>
                  <a:pt x="0" y="287337"/>
                </a:moveTo>
                <a:lnTo>
                  <a:pt x="1943100" y="287337"/>
                </a:lnTo>
                <a:lnTo>
                  <a:pt x="1943100" y="0"/>
                </a:lnTo>
                <a:lnTo>
                  <a:pt x="0" y="0"/>
                </a:lnTo>
                <a:lnTo>
                  <a:pt x="0" y="287337"/>
                </a:lnTo>
                <a:close/>
              </a:path>
            </a:pathLst>
          </a:custGeom>
          <a:ln w="25400">
            <a:solidFill>
              <a:srgbClr val="FF0000"/>
            </a:solidFill>
          </a:ln>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0965" y="186893"/>
            <a:ext cx="694690" cy="697230"/>
          </a:xfrm>
          <a:prstGeom prst="rect">
            <a:avLst/>
          </a:prstGeom>
        </p:spPr>
        <p:txBody>
          <a:bodyPr vert="horz" wrap="square" lIns="0" tIns="13335" rIns="0" bIns="0" rtlCol="0">
            <a:spAutoFit/>
          </a:bodyPr>
          <a:lstStyle/>
          <a:p>
            <a:pPr marL="12700">
              <a:lnSpc>
                <a:spcPct val="100000"/>
              </a:lnSpc>
              <a:spcBef>
                <a:spcPts val="105"/>
              </a:spcBef>
            </a:pPr>
            <a:r>
              <a:rPr spc="-120" dirty="0"/>
              <a:t>Git</a:t>
            </a:r>
          </a:p>
        </p:txBody>
      </p:sp>
      <p:sp>
        <p:nvSpPr>
          <p:cNvPr id="3" name="object 3"/>
          <p:cNvSpPr txBox="1"/>
          <p:nvPr/>
        </p:nvSpPr>
        <p:spPr>
          <a:xfrm>
            <a:off x="499363" y="1125973"/>
            <a:ext cx="7925434" cy="3077845"/>
          </a:xfrm>
          <a:prstGeom prst="rect">
            <a:avLst/>
          </a:prstGeom>
        </p:spPr>
        <p:txBody>
          <a:bodyPr vert="horz" wrap="square" lIns="0" tIns="113664" rIns="0" bIns="0" rtlCol="0">
            <a:spAutoFit/>
          </a:bodyPr>
          <a:lstStyle/>
          <a:p>
            <a:pPr marL="353695" indent="-340995">
              <a:lnSpc>
                <a:spcPct val="100000"/>
              </a:lnSpc>
              <a:spcBef>
                <a:spcPts val="894"/>
              </a:spcBef>
              <a:buClr>
                <a:srgbClr val="3C27DA"/>
              </a:buClr>
              <a:buSzPct val="59375"/>
              <a:buFont typeface="Wingdings"/>
              <a:buChar char=""/>
              <a:tabLst>
                <a:tab pos="353695" algn="l"/>
                <a:tab pos="354330" algn="l"/>
              </a:tabLst>
            </a:pPr>
            <a:r>
              <a:rPr sz="3200" spc="-135" dirty="0">
                <a:latin typeface="Arial"/>
                <a:cs typeface="Arial"/>
              </a:rPr>
              <a:t>version </a:t>
            </a:r>
            <a:r>
              <a:rPr sz="3200" spc="-55" dirty="0">
                <a:latin typeface="Arial"/>
                <a:cs typeface="Arial"/>
              </a:rPr>
              <a:t>control</a:t>
            </a:r>
            <a:r>
              <a:rPr sz="3200" spc="-210" dirty="0">
                <a:latin typeface="Arial"/>
                <a:cs typeface="Arial"/>
              </a:rPr>
              <a:t> </a:t>
            </a:r>
            <a:r>
              <a:rPr sz="3200" spc="-195" dirty="0">
                <a:latin typeface="Arial"/>
                <a:cs typeface="Arial"/>
              </a:rPr>
              <a:t>system</a:t>
            </a:r>
            <a:endParaRPr sz="3200">
              <a:latin typeface="Arial"/>
              <a:cs typeface="Arial"/>
            </a:endParaRPr>
          </a:p>
          <a:p>
            <a:pPr marL="755015" marR="5080" lvl="1" indent="-285115">
              <a:lnSpc>
                <a:spcPct val="100000"/>
              </a:lnSpc>
              <a:spcBef>
                <a:spcPts val="690"/>
              </a:spcBef>
              <a:buClr>
                <a:srgbClr val="FF0000"/>
              </a:buClr>
              <a:buSzPct val="53571"/>
              <a:buFont typeface="Wingdings"/>
              <a:buChar char=""/>
              <a:tabLst>
                <a:tab pos="755015" algn="l"/>
                <a:tab pos="755650" algn="l"/>
              </a:tabLst>
            </a:pPr>
            <a:r>
              <a:rPr sz="2800" spc="-145" dirty="0">
                <a:latin typeface="Arial"/>
                <a:cs typeface="Arial"/>
              </a:rPr>
              <a:t>designed </a:t>
            </a:r>
            <a:r>
              <a:rPr sz="2800" spc="20" dirty="0">
                <a:latin typeface="Arial"/>
                <a:cs typeface="Arial"/>
              </a:rPr>
              <a:t>to </a:t>
            </a:r>
            <a:r>
              <a:rPr sz="2800" spc="-114" dirty="0">
                <a:latin typeface="Arial"/>
                <a:cs typeface="Arial"/>
              </a:rPr>
              <a:t>handle </a:t>
            </a:r>
            <a:r>
              <a:rPr sz="2800" spc="-110" dirty="0">
                <a:latin typeface="Arial"/>
                <a:cs typeface="Arial"/>
              </a:rPr>
              <a:t>very </a:t>
            </a:r>
            <a:r>
              <a:rPr sz="2800" spc="-130" dirty="0">
                <a:latin typeface="Arial"/>
                <a:cs typeface="Arial"/>
              </a:rPr>
              <a:t>large </a:t>
            </a:r>
            <a:r>
              <a:rPr sz="2800" spc="-90" dirty="0">
                <a:latin typeface="Arial"/>
                <a:cs typeface="Arial"/>
              </a:rPr>
              <a:t>projects </a:t>
            </a:r>
            <a:r>
              <a:rPr sz="2800" spc="15" dirty="0">
                <a:latin typeface="Arial"/>
                <a:cs typeface="Arial"/>
              </a:rPr>
              <a:t>with</a:t>
            </a:r>
            <a:r>
              <a:rPr sz="2800" spc="-360" dirty="0">
                <a:latin typeface="Arial"/>
                <a:cs typeface="Arial"/>
              </a:rPr>
              <a:t> </a:t>
            </a:r>
            <a:r>
              <a:rPr sz="2800" spc="-170" dirty="0">
                <a:latin typeface="Arial"/>
                <a:cs typeface="Arial"/>
              </a:rPr>
              <a:t>speed  </a:t>
            </a:r>
            <a:r>
              <a:rPr sz="2800" spc="-135" dirty="0">
                <a:latin typeface="Arial"/>
                <a:cs typeface="Arial"/>
              </a:rPr>
              <a:t>and</a:t>
            </a:r>
            <a:r>
              <a:rPr sz="2800" spc="-140" dirty="0">
                <a:latin typeface="Arial"/>
                <a:cs typeface="Arial"/>
              </a:rPr>
              <a:t> </a:t>
            </a:r>
            <a:r>
              <a:rPr sz="2800" spc="-90" dirty="0">
                <a:latin typeface="Arial"/>
                <a:cs typeface="Arial"/>
              </a:rPr>
              <a:t>efficiency</a:t>
            </a:r>
            <a:endParaRPr sz="2800">
              <a:latin typeface="Arial"/>
              <a:cs typeface="Arial"/>
            </a:endParaRPr>
          </a:p>
          <a:p>
            <a:pPr marL="755015" marR="584835" lvl="1" indent="-285115">
              <a:lnSpc>
                <a:spcPct val="100000"/>
              </a:lnSpc>
              <a:spcBef>
                <a:spcPts val="675"/>
              </a:spcBef>
              <a:buClr>
                <a:srgbClr val="FF0000"/>
              </a:buClr>
              <a:buSzPct val="53571"/>
              <a:buFont typeface="Wingdings"/>
              <a:buChar char=""/>
              <a:tabLst>
                <a:tab pos="755015" algn="l"/>
                <a:tab pos="755650" algn="l"/>
              </a:tabLst>
            </a:pPr>
            <a:r>
              <a:rPr sz="2800" spc="-90" dirty="0">
                <a:latin typeface="Arial"/>
                <a:cs typeface="Arial"/>
              </a:rPr>
              <a:t>mainly </a:t>
            </a:r>
            <a:r>
              <a:rPr sz="2800" spc="-15" dirty="0">
                <a:latin typeface="Arial"/>
                <a:cs typeface="Arial"/>
              </a:rPr>
              <a:t>for </a:t>
            </a:r>
            <a:r>
              <a:rPr sz="2800" spc="-120" dirty="0">
                <a:latin typeface="Arial"/>
                <a:cs typeface="Arial"/>
              </a:rPr>
              <a:t>various </a:t>
            </a:r>
            <a:r>
              <a:rPr sz="2800" spc="-114" dirty="0">
                <a:latin typeface="Arial"/>
                <a:cs typeface="Arial"/>
              </a:rPr>
              <a:t>open </a:t>
            </a:r>
            <a:r>
              <a:rPr sz="2800" spc="-150" dirty="0">
                <a:latin typeface="Arial"/>
                <a:cs typeface="Arial"/>
              </a:rPr>
              <a:t>source </a:t>
            </a:r>
            <a:r>
              <a:rPr sz="2800" spc="-90" dirty="0">
                <a:latin typeface="Arial"/>
                <a:cs typeface="Arial"/>
              </a:rPr>
              <a:t>projects,</a:t>
            </a:r>
            <a:r>
              <a:rPr sz="2800" spc="-265" dirty="0">
                <a:latin typeface="Arial"/>
                <a:cs typeface="Arial"/>
              </a:rPr>
              <a:t> </a:t>
            </a:r>
            <a:r>
              <a:rPr sz="2800" spc="-95" dirty="0">
                <a:latin typeface="Arial"/>
                <a:cs typeface="Arial"/>
              </a:rPr>
              <a:t>most  </a:t>
            </a:r>
            <a:r>
              <a:rPr sz="2800" spc="-75" dirty="0">
                <a:latin typeface="Arial"/>
                <a:cs typeface="Arial"/>
              </a:rPr>
              <a:t>notably </a:t>
            </a:r>
            <a:r>
              <a:rPr sz="2800" spc="-35" dirty="0">
                <a:latin typeface="Arial"/>
                <a:cs typeface="Arial"/>
              </a:rPr>
              <a:t>the </a:t>
            </a:r>
            <a:r>
              <a:rPr sz="2800" spc="-155" dirty="0">
                <a:latin typeface="Arial"/>
                <a:cs typeface="Arial"/>
              </a:rPr>
              <a:t>Linux</a:t>
            </a:r>
            <a:r>
              <a:rPr sz="2800" spc="-300" dirty="0">
                <a:latin typeface="Arial"/>
                <a:cs typeface="Arial"/>
              </a:rPr>
              <a:t> </a:t>
            </a:r>
            <a:r>
              <a:rPr sz="2800" spc="-95" dirty="0">
                <a:latin typeface="Arial"/>
                <a:cs typeface="Arial"/>
              </a:rPr>
              <a:t>kernel.</a:t>
            </a:r>
            <a:endParaRPr sz="2800">
              <a:latin typeface="Arial"/>
              <a:cs typeface="Arial"/>
            </a:endParaRPr>
          </a:p>
          <a:p>
            <a:pPr marL="353695" indent="-340995">
              <a:lnSpc>
                <a:spcPct val="100000"/>
              </a:lnSpc>
              <a:spcBef>
                <a:spcPts val="750"/>
              </a:spcBef>
              <a:buClr>
                <a:srgbClr val="3C27DA"/>
              </a:buClr>
              <a:buSzPct val="59375"/>
              <a:buFont typeface="Wingdings"/>
              <a:buChar char=""/>
              <a:tabLst>
                <a:tab pos="353695" algn="l"/>
                <a:tab pos="354330" algn="l"/>
              </a:tabLst>
            </a:pPr>
            <a:r>
              <a:rPr sz="3200" spc="-10" dirty="0">
                <a:latin typeface="Arial"/>
                <a:cs typeface="Arial"/>
                <a:hlinkClick r:id="rId3"/>
              </a:rPr>
              <a:t>http://git.or.cz/</a:t>
            </a:r>
            <a:endParaRPr sz="32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161" y="461594"/>
            <a:ext cx="3506470" cy="697230"/>
          </a:xfrm>
          <a:prstGeom prst="rect">
            <a:avLst/>
          </a:prstGeom>
        </p:spPr>
        <p:txBody>
          <a:bodyPr vert="horz" wrap="square" lIns="0" tIns="13335" rIns="0" bIns="0" rtlCol="0">
            <a:spAutoFit/>
          </a:bodyPr>
          <a:lstStyle/>
          <a:p>
            <a:pPr marL="12700">
              <a:lnSpc>
                <a:spcPct val="100000"/>
              </a:lnSpc>
              <a:spcBef>
                <a:spcPts val="105"/>
              </a:spcBef>
            </a:pPr>
            <a:r>
              <a:rPr spc="-325" dirty="0"/>
              <a:t>Tools </a:t>
            </a:r>
            <a:r>
              <a:rPr spc="45" dirty="0"/>
              <a:t>to </a:t>
            </a:r>
            <a:r>
              <a:rPr spc="-290" dirty="0"/>
              <a:t>use</a:t>
            </a:r>
            <a:r>
              <a:rPr spc="-490" dirty="0"/>
              <a:t> </a:t>
            </a:r>
            <a:r>
              <a:rPr spc="-120" dirty="0"/>
              <a:t>Git</a:t>
            </a:r>
          </a:p>
        </p:txBody>
      </p:sp>
      <p:sp>
        <p:nvSpPr>
          <p:cNvPr id="3" name="object 3"/>
          <p:cNvSpPr txBox="1"/>
          <p:nvPr/>
        </p:nvSpPr>
        <p:spPr>
          <a:xfrm>
            <a:off x="535940" y="1510258"/>
            <a:ext cx="7842250" cy="2199005"/>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spc="-260" dirty="0">
                <a:latin typeface="Arial"/>
                <a:cs typeface="Arial"/>
              </a:rPr>
              <a:t>SmartSVN</a:t>
            </a:r>
            <a:endParaRPr sz="3200">
              <a:latin typeface="Arial"/>
              <a:cs typeface="Arial"/>
            </a:endParaRPr>
          </a:p>
          <a:p>
            <a:pPr marL="355600" marR="5080" indent="-342900">
              <a:lnSpc>
                <a:spcPct val="100000"/>
              </a:lnSpc>
              <a:spcBef>
                <a:spcPts val="770"/>
              </a:spcBef>
              <a:buChar char="•"/>
              <a:tabLst>
                <a:tab pos="354965" algn="l"/>
                <a:tab pos="355600" algn="l"/>
              </a:tabLst>
            </a:pPr>
            <a:r>
              <a:rPr sz="3200" spc="-135" dirty="0">
                <a:latin typeface="Arial"/>
                <a:cs typeface="Arial"/>
              </a:rPr>
              <a:t>GitHub </a:t>
            </a:r>
            <a:r>
              <a:rPr sz="3200" spc="-280" dirty="0">
                <a:latin typeface="Arial"/>
                <a:cs typeface="Arial"/>
              </a:rPr>
              <a:t>=&gt; </a:t>
            </a:r>
            <a:r>
              <a:rPr sz="3200" spc="-95" dirty="0">
                <a:latin typeface="Arial"/>
                <a:cs typeface="Arial"/>
              </a:rPr>
              <a:t>provide </a:t>
            </a:r>
            <a:r>
              <a:rPr sz="3200" spc="-40" dirty="0">
                <a:latin typeface="Arial"/>
                <a:cs typeface="Arial"/>
              </a:rPr>
              <a:t>the </a:t>
            </a:r>
            <a:r>
              <a:rPr sz="3200" spc="-75" dirty="0">
                <a:latin typeface="Arial"/>
                <a:cs typeface="Arial"/>
              </a:rPr>
              <a:t>whole </a:t>
            </a:r>
            <a:r>
              <a:rPr sz="3200" spc="-114" dirty="0">
                <a:latin typeface="Arial"/>
                <a:cs typeface="Arial"/>
              </a:rPr>
              <a:t>forge </a:t>
            </a:r>
            <a:r>
              <a:rPr sz="3200" spc="15" dirty="0">
                <a:latin typeface="Arial"/>
                <a:cs typeface="Arial"/>
              </a:rPr>
              <a:t>with </a:t>
            </a:r>
            <a:r>
              <a:rPr sz="3200" spc="-245" dirty="0">
                <a:latin typeface="Arial"/>
                <a:cs typeface="Arial"/>
              </a:rPr>
              <a:t>a</a:t>
            </a:r>
            <a:r>
              <a:rPr sz="3200" spc="-565" dirty="0">
                <a:latin typeface="Arial"/>
                <a:cs typeface="Arial"/>
              </a:rPr>
              <a:t> </a:t>
            </a:r>
            <a:r>
              <a:rPr sz="3200" spc="-320" dirty="0">
                <a:latin typeface="Arial"/>
                <a:cs typeface="Arial"/>
              </a:rPr>
              <a:t>GIT  </a:t>
            </a:r>
            <a:r>
              <a:rPr sz="3200" spc="-90" dirty="0">
                <a:latin typeface="Arial"/>
                <a:cs typeface="Arial"/>
              </a:rPr>
              <a:t>installed</a:t>
            </a:r>
            <a:endParaRPr sz="3200">
              <a:latin typeface="Arial"/>
              <a:cs typeface="Arial"/>
            </a:endParaRPr>
          </a:p>
          <a:p>
            <a:pPr marL="469900">
              <a:lnSpc>
                <a:spcPct val="100000"/>
              </a:lnSpc>
              <a:spcBef>
                <a:spcPts val="690"/>
              </a:spcBef>
            </a:pPr>
            <a:r>
              <a:rPr sz="2800" spc="-5" dirty="0">
                <a:latin typeface="Arial"/>
                <a:cs typeface="Arial"/>
              </a:rPr>
              <a:t>– </a:t>
            </a:r>
            <a:r>
              <a:rPr sz="2800" spc="-195" dirty="0">
                <a:latin typeface="Arial"/>
                <a:cs typeface="Arial"/>
              </a:rPr>
              <a:t>Free </a:t>
            </a:r>
            <a:r>
              <a:rPr sz="2800" spc="-15" dirty="0">
                <a:latin typeface="Arial"/>
                <a:cs typeface="Arial"/>
              </a:rPr>
              <a:t>for </a:t>
            </a:r>
            <a:r>
              <a:rPr sz="2800" spc="-130" dirty="0">
                <a:latin typeface="Arial"/>
                <a:cs typeface="Arial"/>
              </a:rPr>
              <a:t>open-source</a:t>
            </a:r>
            <a:r>
              <a:rPr sz="2800" spc="-275" dirty="0">
                <a:latin typeface="Arial"/>
                <a:cs typeface="Arial"/>
              </a:rPr>
              <a:t> </a:t>
            </a:r>
            <a:r>
              <a:rPr sz="2800" spc="-60" dirty="0">
                <a:latin typeface="Arial"/>
                <a:cs typeface="Arial"/>
              </a:rPr>
              <a:t>project</a:t>
            </a:r>
            <a:endParaRPr sz="2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181" y="461594"/>
            <a:ext cx="7868920" cy="697230"/>
          </a:xfrm>
          <a:prstGeom prst="rect">
            <a:avLst/>
          </a:prstGeom>
        </p:spPr>
        <p:txBody>
          <a:bodyPr vert="horz" wrap="square" lIns="0" tIns="13335" rIns="0" bIns="0" rtlCol="0">
            <a:spAutoFit/>
          </a:bodyPr>
          <a:lstStyle/>
          <a:p>
            <a:pPr marL="12700">
              <a:lnSpc>
                <a:spcPct val="100000"/>
              </a:lnSpc>
              <a:spcBef>
                <a:spcPts val="105"/>
              </a:spcBef>
            </a:pPr>
            <a:r>
              <a:rPr spc="-325" dirty="0"/>
              <a:t>Tools </a:t>
            </a:r>
            <a:r>
              <a:rPr spc="40" dirty="0"/>
              <a:t>to </a:t>
            </a:r>
            <a:r>
              <a:rPr spc="-150" dirty="0"/>
              <a:t>Improve </a:t>
            </a:r>
            <a:r>
              <a:rPr spc="-110" dirty="0"/>
              <a:t>your </a:t>
            </a:r>
            <a:r>
              <a:rPr spc="-295" dirty="0"/>
              <a:t>Source</a:t>
            </a:r>
            <a:r>
              <a:rPr spc="-630" dirty="0"/>
              <a:t> </a:t>
            </a:r>
            <a:r>
              <a:rPr spc="-225" dirty="0"/>
              <a:t>code</a:t>
            </a:r>
          </a:p>
        </p:txBody>
      </p:sp>
      <p:sp>
        <p:nvSpPr>
          <p:cNvPr id="3" name="object 3"/>
          <p:cNvSpPr txBox="1"/>
          <p:nvPr/>
        </p:nvSpPr>
        <p:spPr>
          <a:xfrm>
            <a:off x="535940" y="1506668"/>
            <a:ext cx="7872730" cy="4224020"/>
          </a:xfrm>
          <a:prstGeom prst="rect">
            <a:avLst/>
          </a:prstGeom>
        </p:spPr>
        <p:txBody>
          <a:bodyPr vert="horz" wrap="square" lIns="0" tIns="65404" rIns="0" bIns="0" rtlCol="0">
            <a:spAutoFit/>
          </a:bodyPr>
          <a:lstStyle/>
          <a:p>
            <a:pPr marL="355600" indent="-342900">
              <a:lnSpc>
                <a:spcPct val="100000"/>
              </a:lnSpc>
              <a:spcBef>
                <a:spcPts val="515"/>
              </a:spcBef>
              <a:buChar char="•"/>
              <a:tabLst>
                <a:tab pos="354965" algn="l"/>
                <a:tab pos="355600" algn="l"/>
              </a:tabLst>
            </a:pPr>
            <a:r>
              <a:rPr sz="3200" spc="-105" dirty="0">
                <a:latin typeface="Arial"/>
                <a:cs typeface="Arial"/>
              </a:rPr>
              <a:t>Formatting</a:t>
            </a:r>
            <a:r>
              <a:rPr sz="3200" spc="-145" dirty="0">
                <a:latin typeface="Arial"/>
                <a:cs typeface="Arial"/>
              </a:rPr>
              <a:t> </a:t>
            </a:r>
            <a:r>
              <a:rPr sz="3200" spc="-80" dirty="0">
                <a:latin typeface="Arial"/>
                <a:cs typeface="Arial"/>
              </a:rPr>
              <a:t>tools</a:t>
            </a:r>
            <a:endParaRPr sz="3200">
              <a:latin typeface="Arial"/>
              <a:cs typeface="Arial"/>
            </a:endParaRPr>
          </a:p>
          <a:p>
            <a:pPr marL="756285" marR="1393825" lvl="1" indent="-286385">
              <a:lnSpc>
                <a:spcPts val="3020"/>
              </a:lnSpc>
              <a:spcBef>
                <a:spcPts val="735"/>
              </a:spcBef>
              <a:buChar char="–"/>
              <a:tabLst>
                <a:tab pos="756920" algn="l"/>
              </a:tabLst>
            </a:pPr>
            <a:r>
              <a:rPr sz="2800" spc="-100" dirty="0">
                <a:latin typeface="Arial"/>
                <a:cs typeface="Arial"/>
              </a:rPr>
              <a:t>Indenteurs </a:t>
            </a:r>
            <a:r>
              <a:rPr sz="2800" spc="-110" dirty="0">
                <a:latin typeface="Arial"/>
                <a:cs typeface="Arial"/>
              </a:rPr>
              <a:t>(Jindent), </a:t>
            </a:r>
            <a:r>
              <a:rPr sz="2800" spc="-80" dirty="0">
                <a:latin typeface="Arial"/>
                <a:cs typeface="Arial"/>
              </a:rPr>
              <a:t>beautifiers, </a:t>
            </a:r>
            <a:r>
              <a:rPr sz="2800" spc="-114" dirty="0">
                <a:latin typeface="Arial"/>
                <a:cs typeface="Arial"/>
              </a:rPr>
              <a:t>stylers  </a:t>
            </a:r>
            <a:r>
              <a:rPr sz="2800" spc="-180" dirty="0">
                <a:latin typeface="Arial"/>
                <a:cs typeface="Arial"/>
              </a:rPr>
              <a:t>(JavaStyle),</a:t>
            </a:r>
            <a:r>
              <a:rPr sz="2800" spc="-155" dirty="0">
                <a:latin typeface="Arial"/>
                <a:cs typeface="Arial"/>
              </a:rPr>
              <a:t> </a:t>
            </a:r>
            <a:r>
              <a:rPr sz="2800" spc="-869" dirty="0">
                <a:latin typeface="Arial"/>
                <a:cs typeface="Arial"/>
              </a:rPr>
              <a:t>…</a:t>
            </a:r>
            <a:endParaRPr sz="2800">
              <a:latin typeface="Arial"/>
              <a:cs typeface="Arial"/>
            </a:endParaRPr>
          </a:p>
          <a:p>
            <a:pPr marL="355600" indent="-342900">
              <a:lnSpc>
                <a:spcPct val="100000"/>
              </a:lnSpc>
              <a:spcBef>
                <a:spcPts val="330"/>
              </a:spcBef>
              <a:buChar char="•"/>
              <a:tabLst>
                <a:tab pos="354965" algn="l"/>
                <a:tab pos="355600" algn="l"/>
              </a:tabLst>
            </a:pPr>
            <a:r>
              <a:rPr sz="3200" spc="-140" dirty="0">
                <a:latin typeface="Arial"/>
                <a:cs typeface="Arial"/>
              </a:rPr>
              <a:t>« </a:t>
            </a:r>
            <a:r>
              <a:rPr sz="3200" spc="-160" dirty="0">
                <a:latin typeface="Arial"/>
                <a:cs typeface="Arial"/>
              </a:rPr>
              <a:t>bug </a:t>
            </a:r>
            <a:r>
              <a:rPr sz="3200" spc="-80" dirty="0">
                <a:latin typeface="Arial"/>
                <a:cs typeface="Arial"/>
              </a:rPr>
              <a:t>fixing </a:t>
            </a:r>
            <a:r>
              <a:rPr sz="3200" spc="-140" dirty="0">
                <a:latin typeface="Arial"/>
                <a:cs typeface="Arial"/>
              </a:rPr>
              <a:t>»</a:t>
            </a:r>
            <a:r>
              <a:rPr sz="3200" spc="-265" dirty="0">
                <a:latin typeface="Arial"/>
                <a:cs typeface="Arial"/>
              </a:rPr>
              <a:t> </a:t>
            </a:r>
            <a:r>
              <a:rPr sz="3200" spc="-80" dirty="0">
                <a:latin typeface="Arial"/>
                <a:cs typeface="Arial"/>
              </a:rPr>
              <a:t>tools</a:t>
            </a:r>
            <a:endParaRPr sz="3200">
              <a:latin typeface="Arial"/>
              <a:cs typeface="Arial"/>
            </a:endParaRPr>
          </a:p>
          <a:p>
            <a:pPr marL="756285" lvl="1" indent="-286385">
              <a:lnSpc>
                <a:spcPct val="100000"/>
              </a:lnSpc>
              <a:spcBef>
                <a:spcPts val="355"/>
              </a:spcBef>
              <a:buChar char="–"/>
              <a:tabLst>
                <a:tab pos="756920" algn="l"/>
              </a:tabLst>
            </a:pPr>
            <a:r>
              <a:rPr sz="2800" spc="-190" dirty="0">
                <a:latin typeface="Arial"/>
                <a:cs typeface="Arial"/>
              </a:rPr>
              <a:t>Spoon </a:t>
            </a:r>
            <a:r>
              <a:rPr sz="2800" spc="-160" dirty="0">
                <a:latin typeface="Arial"/>
                <a:cs typeface="Arial"/>
              </a:rPr>
              <a:t>VSuite, </a:t>
            </a:r>
            <a:r>
              <a:rPr sz="2800" spc="-170" dirty="0">
                <a:latin typeface="Arial"/>
                <a:cs typeface="Arial"/>
              </a:rPr>
              <a:t>Findbugs </a:t>
            </a:r>
            <a:r>
              <a:rPr sz="2800" spc="-125" dirty="0">
                <a:latin typeface="Arial"/>
                <a:cs typeface="Arial"/>
              </a:rPr>
              <a:t>(sourceforge)</a:t>
            </a:r>
            <a:r>
              <a:rPr sz="2800" spc="20" dirty="0">
                <a:latin typeface="Arial"/>
                <a:cs typeface="Arial"/>
              </a:rPr>
              <a:t> </a:t>
            </a:r>
            <a:r>
              <a:rPr sz="2800" spc="-869" dirty="0">
                <a:latin typeface="Arial"/>
                <a:cs typeface="Arial"/>
              </a:rPr>
              <a:t>…</a:t>
            </a:r>
            <a:endParaRPr sz="2800">
              <a:latin typeface="Arial"/>
              <a:cs typeface="Arial"/>
            </a:endParaRPr>
          </a:p>
          <a:p>
            <a:pPr marL="355600" indent="-342900">
              <a:lnSpc>
                <a:spcPct val="100000"/>
              </a:lnSpc>
              <a:spcBef>
                <a:spcPts val="365"/>
              </a:spcBef>
              <a:buChar char="•"/>
              <a:tabLst>
                <a:tab pos="354965" algn="l"/>
                <a:tab pos="355600" algn="l"/>
              </a:tabLst>
            </a:pPr>
            <a:r>
              <a:rPr sz="3200" spc="-90" dirty="0">
                <a:latin typeface="Arial"/>
                <a:cs typeface="Arial"/>
              </a:rPr>
              <a:t>Quality </a:t>
            </a:r>
            <a:r>
              <a:rPr sz="3200" spc="-25" dirty="0">
                <a:latin typeface="Arial"/>
                <a:cs typeface="Arial"/>
              </a:rPr>
              <a:t>report </a:t>
            </a:r>
            <a:r>
              <a:rPr sz="3200" spc="-80" dirty="0">
                <a:latin typeface="Arial"/>
                <a:cs typeface="Arial"/>
              </a:rPr>
              <a:t>tools </a:t>
            </a:r>
            <a:r>
              <a:rPr sz="3200" spc="-35" dirty="0">
                <a:latin typeface="Arial"/>
                <a:cs typeface="Arial"/>
              </a:rPr>
              <a:t>: </a:t>
            </a:r>
            <a:r>
              <a:rPr sz="3200" spc="-165" dirty="0">
                <a:latin typeface="Arial"/>
                <a:cs typeface="Arial"/>
              </a:rPr>
              <a:t>code</a:t>
            </a:r>
            <a:r>
              <a:rPr sz="3200" spc="-610" dirty="0">
                <a:latin typeface="Arial"/>
                <a:cs typeface="Arial"/>
              </a:rPr>
              <a:t> </a:t>
            </a:r>
            <a:r>
              <a:rPr sz="3200" spc="-95" dirty="0">
                <a:latin typeface="Arial"/>
                <a:cs typeface="Arial"/>
              </a:rPr>
              <a:t>metrics</a:t>
            </a:r>
            <a:endParaRPr sz="3200">
              <a:latin typeface="Arial"/>
              <a:cs typeface="Arial"/>
            </a:endParaRPr>
          </a:p>
          <a:p>
            <a:pPr marL="756285" marR="5080" lvl="1" indent="-286385">
              <a:lnSpc>
                <a:spcPts val="3030"/>
              </a:lnSpc>
              <a:spcBef>
                <a:spcPts val="730"/>
              </a:spcBef>
              <a:buChar char="–"/>
              <a:tabLst>
                <a:tab pos="756920" algn="l"/>
              </a:tabLst>
            </a:pPr>
            <a:r>
              <a:rPr sz="2800" spc="-105" dirty="0">
                <a:latin typeface="Arial"/>
                <a:cs typeface="Arial"/>
              </a:rPr>
              <a:t>Number </a:t>
            </a:r>
            <a:r>
              <a:rPr sz="2800" spc="-10" dirty="0">
                <a:latin typeface="Arial"/>
                <a:cs typeface="Arial"/>
              </a:rPr>
              <a:t>of </a:t>
            </a:r>
            <a:r>
              <a:rPr sz="2800" spc="-130" dirty="0">
                <a:latin typeface="Arial"/>
                <a:cs typeface="Arial"/>
              </a:rPr>
              <a:t>Non </a:t>
            </a:r>
            <a:r>
              <a:rPr sz="2800" spc="-140" dirty="0">
                <a:latin typeface="Arial"/>
                <a:cs typeface="Arial"/>
              </a:rPr>
              <a:t>Comment </a:t>
            </a:r>
            <a:r>
              <a:rPr sz="2800" spc="-225" dirty="0">
                <a:latin typeface="Arial"/>
                <a:cs typeface="Arial"/>
              </a:rPr>
              <a:t>Code </a:t>
            </a:r>
            <a:r>
              <a:rPr sz="2800" spc="-165" dirty="0">
                <a:latin typeface="Arial"/>
                <a:cs typeface="Arial"/>
              </a:rPr>
              <a:t>Source), </a:t>
            </a:r>
            <a:r>
              <a:rPr sz="2800" spc="-105" dirty="0">
                <a:latin typeface="Arial"/>
                <a:cs typeface="Arial"/>
              </a:rPr>
              <a:t>Number  </a:t>
            </a:r>
            <a:r>
              <a:rPr sz="2800" spc="-10" dirty="0">
                <a:latin typeface="Arial"/>
                <a:cs typeface="Arial"/>
              </a:rPr>
              <a:t>of </a:t>
            </a:r>
            <a:r>
              <a:rPr sz="2800" spc="-195" dirty="0">
                <a:latin typeface="Arial"/>
                <a:cs typeface="Arial"/>
              </a:rPr>
              <a:t>packages, </a:t>
            </a:r>
            <a:r>
              <a:rPr sz="2800" spc="-140" dirty="0">
                <a:latin typeface="Arial"/>
                <a:cs typeface="Arial"/>
              </a:rPr>
              <a:t>Cyclomatic </a:t>
            </a:r>
            <a:r>
              <a:rPr sz="2800" spc="-125" dirty="0">
                <a:latin typeface="Arial"/>
                <a:cs typeface="Arial"/>
              </a:rPr>
              <a:t>numbers,</a:t>
            </a:r>
            <a:r>
              <a:rPr sz="2800" spc="-190" dirty="0">
                <a:latin typeface="Arial"/>
                <a:cs typeface="Arial"/>
              </a:rPr>
              <a:t> </a:t>
            </a:r>
            <a:r>
              <a:rPr sz="2800" spc="-869" dirty="0">
                <a:latin typeface="Arial"/>
                <a:cs typeface="Arial"/>
              </a:rPr>
              <a:t>…</a:t>
            </a:r>
            <a:endParaRPr sz="2800">
              <a:latin typeface="Arial"/>
              <a:cs typeface="Arial"/>
            </a:endParaRPr>
          </a:p>
          <a:p>
            <a:pPr marL="1155700" lvl="2" indent="-228600">
              <a:lnSpc>
                <a:spcPct val="100000"/>
              </a:lnSpc>
              <a:spcBef>
                <a:spcPts val="265"/>
              </a:spcBef>
              <a:buChar char="•"/>
              <a:tabLst>
                <a:tab pos="1156335" algn="l"/>
              </a:tabLst>
            </a:pPr>
            <a:r>
              <a:rPr sz="2400" spc="-295" dirty="0">
                <a:latin typeface="Arial"/>
                <a:cs typeface="Arial"/>
              </a:rPr>
              <a:t>JavaNCCS, </a:t>
            </a:r>
            <a:r>
              <a:rPr sz="2400" spc="-160" dirty="0">
                <a:latin typeface="Arial"/>
                <a:cs typeface="Arial"/>
              </a:rPr>
              <a:t>Eclipse </a:t>
            </a:r>
            <a:r>
              <a:rPr sz="2400" spc="-55" dirty="0">
                <a:latin typeface="Arial"/>
                <a:cs typeface="Arial"/>
              </a:rPr>
              <a:t>Metrics</a:t>
            </a:r>
            <a:r>
              <a:rPr sz="2400" spc="-365" dirty="0">
                <a:latin typeface="Arial"/>
                <a:cs typeface="Arial"/>
              </a:rPr>
              <a:t> </a:t>
            </a:r>
            <a:r>
              <a:rPr sz="2400" spc="-745" dirty="0">
                <a:latin typeface="Arial"/>
                <a:cs typeface="Arial"/>
              </a:rPr>
              <a:t>…</a:t>
            </a:r>
            <a:endParaRPr sz="2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5613" y="461594"/>
            <a:ext cx="6193155" cy="697230"/>
          </a:xfrm>
          <a:prstGeom prst="rect">
            <a:avLst/>
          </a:prstGeom>
        </p:spPr>
        <p:txBody>
          <a:bodyPr vert="horz" wrap="square" lIns="0" tIns="13335" rIns="0" bIns="0" rtlCol="0">
            <a:spAutoFit/>
          </a:bodyPr>
          <a:lstStyle/>
          <a:p>
            <a:pPr marL="12700">
              <a:lnSpc>
                <a:spcPct val="100000"/>
              </a:lnSpc>
              <a:spcBef>
                <a:spcPts val="105"/>
              </a:spcBef>
            </a:pPr>
            <a:r>
              <a:rPr spc="-204" dirty="0"/>
              <a:t>Centralized </a:t>
            </a:r>
            <a:r>
              <a:rPr spc="-235" dirty="0"/>
              <a:t>Version</a:t>
            </a:r>
            <a:r>
              <a:rPr spc="-315" dirty="0"/>
              <a:t> </a:t>
            </a:r>
            <a:r>
              <a:rPr spc="-140" dirty="0"/>
              <a:t>Control</a:t>
            </a:r>
          </a:p>
        </p:txBody>
      </p:sp>
      <p:sp>
        <p:nvSpPr>
          <p:cNvPr id="3" name="object 3"/>
          <p:cNvSpPr txBox="1"/>
          <p:nvPr/>
        </p:nvSpPr>
        <p:spPr>
          <a:xfrm>
            <a:off x="535940" y="1521028"/>
            <a:ext cx="5210175" cy="4258310"/>
          </a:xfrm>
          <a:prstGeom prst="rect">
            <a:avLst/>
          </a:prstGeom>
        </p:spPr>
        <p:txBody>
          <a:bodyPr vert="horz" wrap="square" lIns="0" tIns="59055" rIns="0" bIns="0" rtlCol="0">
            <a:spAutoFit/>
          </a:bodyPr>
          <a:lstStyle/>
          <a:p>
            <a:pPr marL="355600" indent="-342900">
              <a:lnSpc>
                <a:spcPct val="100000"/>
              </a:lnSpc>
              <a:spcBef>
                <a:spcPts val="465"/>
              </a:spcBef>
              <a:buChar char="•"/>
              <a:tabLst>
                <a:tab pos="354965" algn="l"/>
                <a:tab pos="355600" algn="l"/>
              </a:tabLst>
            </a:pPr>
            <a:r>
              <a:rPr sz="2800" spc="-95" dirty="0">
                <a:latin typeface="Arial"/>
                <a:cs typeface="Arial"/>
              </a:rPr>
              <a:t>Traditional </a:t>
            </a:r>
            <a:r>
              <a:rPr sz="2800" spc="-120" dirty="0">
                <a:latin typeface="Arial"/>
                <a:cs typeface="Arial"/>
              </a:rPr>
              <a:t>version </a:t>
            </a:r>
            <a:r>
              <a:rPr sz="2800" spc="-55" dirty="0">
                <a:latin typeface="Arial"/>
                <a:cs typeface="Arial"/>
              </a:rPr>
              <a:t>control</a:t>
            </a:r>
            <a:r>
              <a:rPr sz="2800" spc="-245" dirty="0">
                <a:latin typeface="Arial"/>
                <a:cs typeface="Arial"/>
              </a:rPr>
              <a:t> </a:t>
            </a:r>
            <a:r>
              <a:rPr sz="2800" spc="-170" dirty="0">
                <a:latin typeface="Arial"/>
                <a:cs typeface="Arial"/>
              </a:rPr>
              <a:t>system</a:t>
            </a:r>
            <a:endParaRPr sz="2800">
              <a:latin typeface="Arial"/>
              <a:cs typeface="Arial"/>
            </a:endParaRPr>
          </a:p>
          <a:p>
            <a:pPr marL="756285" lvl="1" indent="-286385">
              <a:lnSpc>
                <a:spcPct val="100000"/>
              </a:lnSpc>
              <a:spcBef>
                <a:spcPts val="320"/>
              </a:spcBef>
              <a:buChar char="–"/>
              <a:tabLst>
                <a:tab pos="756920" algn="l"/>
              </a:tabLst>
            </a:pPr>
            <a:r>
              <a:rPr sz="2400" spc="-140" dirty="0">
                <a:latin typeface="Arial"/>
                <a:cs typeface="Arial"/>
              </a:rPr>
              <a:t>Server </a:t>
            </a:r>
            <a:r>
              <a:rPr sz="2400" spc="15" dirty="0">
                <a:latin typeface="Arial"/>
                <a:cs typeface="Arial"/>
              </a:rPr>
              <a:t>with</a:t>
            </a:r>
            <a:r>
              <a:rPr sz="2400" spc="-130" dirty="0">
                <a:latin typeface="Arial"/>
                <a:cs typeface="Arial"/>
              </a:rPr>
              <a:t> database</a:t>
            </a:r>
            <a:endParaRPr sz="2400">
              <a:latin typeface="Arial"/>
              <a:cs typeface="Arial"/>
            </a:endParaRPr>
          </a:p>
          <a:p>
            <a:pPr marL="756285" lvl="1" indent="-286385">
              <a:lnSpc>
                <a:spcPct val="100000"/>
              </a:lnSpc>
              <a:spcBef>
                <a:spcPts val="285"/>
              </a:spcBef>
              <a:buChar char="–"/>
              <a:tabLst>
                <a:tab pos="756920" algn="l"/>
              </a:tabLst>
            </a:pPr>
            <a:r>
              <a:rPr sz="2400" spc="-114" dirty="0">
                <a:latin typeface="Arial"/>
                <a:cs typeface="Arial"/>
              </a:rPr>
              <a:t>Clients </a:t>
            </a:r>
            <a:r>
              <a:rPr sz="2400" spc="-150" dirty="0">
                <a:latin typeface="Arial"/>
                <a:cs typeface="Arial"/>
              </a:rPr>
              <a:t>have </a:t>
            </a:r>
            <a:r>
              <a:rPr sz="2400" spc="-190" dirty="0">
                <a:latin typeface="Arial"/>
                <a:cs typeface="Arial"/>
              </a:rPr>
              <a:t>a </a:t>
            </a:r>
            <a:r>
              <a:rPr sz="2400" spc="-70" dirty="0">
                <a:latin typeface="Arial"/>
                <a:cs typeface="Arial"/>
              </a:rPr>
              <a:t>working</a:t>
            </a:r>
            <a:r>
              <a:rPr sz="2400" spc="-100" dirty="0">
                <a:latin typeface="Arial"/>
                <a:cs typeface="Arial"/>
              </a:rPr>
              <a:t> version</a:t>
            </a:r>
            <a:endParaRPr sz="2400">
              <a:latin typeface="Arial"/>
              <a:cs typeface="Arial"/>
            </a:endParaRPr>
          </a:p>
          <a:p>
            <a:pPr marL="355600" indent="-342900">
              <a:lnSpc>
                <a:spcPct val="100000"/>
              </a:lnSpc>
              <a:spcBef>
                <a:spcPts val="310"/>
              </a:spcBef>
              <a:buChar char="•"/>
              <a:tabLst>
                <a:tab pos="354965" algn="l"/>
                <a:tab pos="355600" algn="l"/>
              </a:tabLst>
            </a:pPr>
            <a:r>
              <a:rPr sz="2800" spc="-204" dirty="0">
                <a:latin typeface="Arial"/>
                <a:cs typeface="Arial"/>
              </a:rPr>
              <a:t>Examples</a:t>
            </a:r>
            <a:endParaRPr sz="2800">
              <a:latin typeface="Arial"/>
              <a:cs typeface="Arial"/>
            </a:endParaRPr>
          </a:p>
          <a:p>
            <a:pPr marL="756285" lvl="1" indent="-286385">
              <a:lnSpc>
                <a:spcPct val="100000"/>
              </a:lnSpc>
              <a:spcBef>
                <a:spcPts val="315"/>
              </a:spcBef>
              <a:buChar char="–"/>
              <a:tabLst>
                <a:tab pos="756920" algn="l"/>
              </a:tabLst>
            </a:pPr>
            <a:r>
              <a:rPr sz="2400" spc="-405" dirty="0">
                <a:latin typeface="Arial"/>
                <a:cs typeface="Arial"/>
              </a:rPr>
              <a:t>CVS</a:t>
            </a:r>
            <a:endParaRPr sz="2400">
              <a:latin typeface="Arial"/>
              <a:cs typeface="Arial"/>
            </a:endParaRPr>
          </a:p>
          <a:p>
            <a:pPr marL="756285" lvl="1" indent="-286385">
              <a:lnSpc>
                <a:spcPct val="100000"/>
              </a:lnSpc>
              <a:spcBef>
                <a:spcPts val="290"/>
              </a:spcBef>
              <a:buChar char="–"/>
              <a:tabLst>
                <a:tab pos="756920" algn="l"/>
              </a:tabLst>
            </a:pPr>
            <a:r>
              <a:rPr sz="2400" spc="-140" dirty="0">
                <a:latin typeface="Arial"/>
                <a:cs typeface="Arial"/>
              </a:rPr>
              <a:t>Subversion</a:t>
            </a:r>
            <a:endParaRPr sz="2400">
              <a:latin typeface="Arial"/>
              <a:cs typeface="Arial"/>
            </a:endParaRPr>
          </a:p>
          <a:p>
            <a:pPr marL="756285" lvl="1" indent="-286385">
              <a:lnSpc>
                <a:spcPct val="100000"/>
              </a:lnSpc>
              <a:spcBef>
                <a:spcPts val="290"/>
              </a:spcBef>
              <a:buChar char="–"/>
              <a:tabLst>
                <a:tab pos="756920" algn="l"/>
              </a:tabLst>
            </a:pPr>
            <a:r>
              <a:rPr sz="2400" spc="-130" dirty="0">
                <a:latin typeface="Arial"/>
                <a:cs typeface="Arial"/>
              </a:rPr>
              <a:t>Visual </a:t>
            </a:r>
            <a:r>
              <a:rPr sz="2400" spc="-165" dirty="0">
                <a:latin typeface="Arial"/>
                <a:cs typeface="Arial"/>
              </a:rPr>
              <a:t>Source</a:t>
            </a:r>
            <a:r>
              <a:rPr sz="2400" spc="-140" dirty="0">
                <a:latin typeface="Arial"/>
                <a:cs typeface="Arial"/>
              </a:rPr>
              <a:t> </a:t>
            </a:r>
            <a:r>
              <a:rPr sz="2400" spc="-210" dirty="0">
                <a:latin typeface="Arial"/>
                <a:cs typeface="Arial"/>
              </a:rPr>
              <a:t>Safe</a:t>
            </a:r>
            <a:endParaRPr sz="2400">
              <a:latin typeface="Arial"/>
              <a:cs typeface="Arial"/>
            </a:endParaRPr>
          </a:p>
          <a:p>
            <a:pPr marL="355600" indent="-342900">
              <a:lnSpc>
                <a:spcPct val="100000"/>
              </a:lnSpc>
              <a:spcBef>
                <a:spcPts val="305"/>
              </a:spcBef>
              <a:buChar char="•"/>
              <a:tabLst>
                <a:tab pos="354965" algn="l"/>
                <a:tab pos="355600" algn="l"/>
              </a:tabLst>
            </a:pPr>
            <a:r>
              <a:rPr sz="2800" spc="-185" dirty="0">
                <a:latin typeface="Arial"/>
                <a:cs typeface="Arial"/>
              </a:rPr>
              <a:t>Challenges</a:t>
            </a:r>
            <a:endParaRPr sz="2800">
              <a:latin typeface="Arial"/>
              <a:cs typeface="Arial"/>
            </a:endParaRPr>
          </a:p>
          <a:p>
            <a:pPr marL="756285" lvl="1" indent="-286385">
              <a:lnSpc>
                <a:spcPct val="100000"/>
              </a:lnSpc>
              <a:spcBef>
                <a:spcPts val="320"/>
              </a:spcBef>
              <a:buChar char="–"/>
              <a:tabLst>
                <a:tab pos="756920" algn="l"/>
              </a:tabLst>
            </a:pPr>
            <a:r>
              <a:rPr sz="2400" spc="-45" dirty="0">
                <a:latin typeface="Arial"/>
                <a:cs typeface="Arial"/>
              </a:rPr>
              <a:t>Multi-developer</a:t>
            </a:r>
            <a:r>
              <a:rPr sz="2400" spc="-120" dirty="0">
                <a:latin typeface="Arial"/>
                <a:cs typeface="Arial"/>
              </a:rPr>
              <a:t> </a:t>
            </a:r>
            <a:r>
              <a:rPr sz="2400" spc="-70" dirty="0">
                <a:latin typeface="Arial"/>
                <a:cs typeface="Arial"/>
              </a:rPr>
              <a:t>conflicts</a:t>
            </a:r>
            <a:endParaRPr sz="2400">
              <a:latin typeface="Arial"/>
              <a:cs typeface="Arial"/>
            </a:endParaRPr>
          </a:p>
          <a:p>
            <a:pPr marL="756285" lvl="1" indent="-286385">
              <a:lnSpc>
                <a:spcPct val="100000"/>
              </a:lnSpc>
              <a:spcBef>
                <a:spcPts val="285"/>
              </a:spcBef>
              <a:buChar char="–"/>
              <a:tabLst>
                <a:tab pos="756920" algn="l"/>
              </a:tabLst>
            </a:pPr>
            <a:r>
              <a:rPr sz="2400" spc="-75" dirty="0">
                <a:latin typeface="Arial"/>
                <a:cs typeface="Arial"/>
              </a:rPr>
              <a:t>Client/server</a:t>
            </a:r>
            <a:r>
              <a:rPr sz="2400" spc="-135" dirty="0">
                <a:latin typeface="Arial"/>
                <a:cs typeface="Arial"/>
              </a:rPr>
              <a:t> </a:t>
            </a:r>
            <a:r>
              <a:rPr sz="2400" spc="-80" dirty="0">
                <a:latin typeface="Arial"/>
                <a:cs typeface="Arial"/>
              </a:rPr>
              <a:t>communication</a:t>
            </a:r>
            <a:endParaRPr sz="2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8661" y="461594"/>
            <a:ext cx="6193155" cy="697230"/>
          </a:xfrm>
          <a:prstGeom prst="rect">
            <a:avLst/>
          </a:prstGeom>
        </p:spPr>
        <p:txBody>
          <a:bodyPr vert="horz" wrap="square" lIns="0" tIns="13335" rIns="0" bIns="0" rtlCol="0">
            <a:spAutoFit/>
          </a:bodyPr>
          <a:lstStyle/>
          <a:p>
            <a:pPr marL="12700">
              <a:lnSpc>
                <a:spcPct val="100000"/>
              </a:lnSpc>
              <a:spcBef>
                <a:spcPts val="105"/>
              </a:spcBef>
            </a:pPr>
            <a:r>
              <a:rPr spc="-95" dirty="0"/>
              <a:t>Distributed </a:t>
            </a:r>
            <a:r>
              <a:rPr spc="-235" dirty="0"/>
              <a:t>Version</a:t>
            </a:r>
            <a:r>
              <a:rPr spc="-415" dirty="0"/>
              <a:t> </a:t>
            </a:r>
            <a:r>
              <a:rPr spc="-140" dirty="0"/>
              <a:t>Control</a:t>
            </a:r>
          </a:p>
        </p:txBody>
      </p:sp>
      <p:sp>
        <p:nvSpPr>
          <p:cNvPr id="3" name="object 3"/>
          <p:cNvSpPr txBox="1"/>
          <p:nvPr/>
        </p:nvSpPr>
        <p:spPr>
          <a:xfrm>
            <a:off x="535940" y="1567942"/>
            <a:ext cx="3778250" cy="3013075"/>
          </a:xfrm>
          <a:prstGeom prst="rect">
            <a:avLst/>
          </a:prstGeom>
        </p:spPr>
        <p:txBody>
          <a:bodyPr vert="horz" wrap="square" lIns="0" tIns="59690" rIns="0" bIns="0" rtlCol="0">
            <a:spAutoFit/>
          </a:bodyPr>
          <a:lstStyle/>
          <a:p>
            <a:pPr marL="355600" marR="100330" indent="-342900">
              <a:lnSpc>
                <a:spcPts val="3030"/>
              </a:lnSpc>
              <a:spcBef>
                <a:spcPts val="470"/>
              </a:spcBef>
              <a:buChar char="•"/>
              <a:tabLst>
                <a:tab pos="354965" algn="l"/>
                <a:tab pos="355600" algn="l"/>
              </a:tabLst>
            </a:pPr>
            <a:r>
              <a:rPr sz="2800" spc="-50" dirty="0">
                <a:latin typeface="Arial"/>
                <a:cs typeface="Arial"/>
              </a:rPr>
              <a:t>Authoritative </a:t>
            </a:r>
            <a:r>
              <a:rPr sz="2800" spc="-120" dirty="0">
                <a:latin typeface="Arial"/>
                <a:cs typeface="Arial"/>
              </a:rPr>
              <a:t>server</a:t>
            </a:r>
            <a:r>
              <a:rPr sz="2800" spc="-240" dirty="0">
                <a:latin typeface="Arial"/>
                <a:cs typeface="Arial"/>
              </a:rPr>
              <a:t> </a:t>
            </a:r>
            <a:r>
              <a:rPr sz="2800" spc="-125" dirty="0">
                <a:latin typeface="Arial"/>
                <a:cs typeface="Arial"/>
              </a:rPr>
              <a:t>by  </a:t>
            </a:r>
            <a:r>
              <a:rPr sz="2800" spc="-95" dirty="0">
                <a:latin typeface="Arial"/>
                <a:cs typeface="Arial"/>
              </a:rPr>
              <a:t>convention</a:t>
            </a:r>
            <a:r>
              <a:rPr sz="2800" spc="-120" dirty="0">
                <a:latin typeface="Arial"/>
                <a:cs typeface="Arial"/>
              </a:rPr>
              <a:t> </a:t>
            </a:r>
            <a:r>
              <a:rPr sz="2800" spc="-80" dirty="0">
                <a:latin typeface="Arial"/>
                <a:cs typeface="Arial"/>
              </a:rPr>
              <a:t>only</a:t>
            </a:r>
            <a:endParaRPr sz="2800">
              <a:latin typeface="Arial"/>
              <a:cs typeface="Arial"/>
            </a:endParaRPr>
          </a:p>
          <a:p>
            <a:pPr marL="355600" marR="5080" indent="-342900">
              <a:lnSpc>
                <a:spcPts val="3020"/>
              </a:lnSpc>
              <a:spcBef>
                <a:spcPts val="670"/>
              </a:spcBef>
              <a:buChar char="•"/>
              <a:tabLst>
                <a:tab pos="354965" algn="l"/>
                <a:tab pos="355600" algn="l"/>
              </a:tabLst>
            </a:pPr>
            <a:r>
              <a:rPr sz="2800" spc="-200" dirty="0">
                <a:latin typeface="Arial"/>
                <a:cs typeface="Arial"/>
              </a:rPr>
              <a:t>Every </a:t>
            </a:r>
            <a:r>
              <a:rPr sz="2800" spc="-80" dirty="0">
                <a:latin typeface="Arial"/>
                <a:cs typeface="Arial"/>
              </a:rPr>
              <a:t>working</a:t>
            </a:r>
            <a:r>
              <a:rPr sz="2800" spc="-145" dirty="0">
                <a:latin typeface="Arial"/>
                <a:cs typeface="Arial"/>
              </a:rPr>
              <a:t> </a:t>
            </a:r>
            <a:r>
              <a:rPr sz="2800" spc="-120" dirty="0">
                <a:latin typeface="Arial"/>
                <a:cs typeface="Arial"/>
              </a:rPr>
              <a:t>checkout  </a:t>
            </a:r>
            <a:r>
              <a:rPr sz="2800" spc="-145" dirty="0">
                <a:latin typeface="Arial"/>
                <a:cs typeface="Arial"/>
              </a:rPr>
              <a:t>is </a:t>
            </a:r>
            <a:r>
              <a:rPr sz="2800" spc="-220" dirty="0">
                <a:latin typeface="Arial"/>
                <a:cs typeface="Arial"/>
              </a:rPr>
              <a:t>a</a:t>
            </a:r>
            <a:r>
              <a:rPr sz="2800" spc="-150" dirty="0">
                <a:latin typeface="Arial"/>
                <a:cs typeface="Arial"/>
              </a:rPr>
              <a:t> </a:t>
            </a:r>
            <a:r>
              <a:rPr sz="2800" spc="-70" dirty="0">
                <a:latin typeface="Arial"/>
                <a:cs typeface="Arial"/>
              </a:rPr>
              <a:t>repository</a:t>
            </a:r>
            <a:endParaRPr sz="2800">
              <a:latin typeface="Arial"/>
              <a:cs typeface="Arial"/>
            </a:endParaRPr>
          </a:p>
          <a:p>
            <a:pPr marL="355600" marR="406400" indent="-342900">
              <a:lnSpc>
                <a:spcPts val="3020"/>
              </a:lnSpc>
              <a:spcBef>
                <a:spcPts val="685"/>
              </a:spcBef>
              <a:buChar char="•"/>
              <a:tabLst>
                <a:tab pos="354965" algn="l"/>
                <a:tab pos="355600" algn="l"/>
              </a:tabLst>
            </a:pPr>
            <a:r>
              <a:rPr sz="2800" spc="-150" dirty="0">
                <a:latin typeface="Arial"/>
                <a:cs typeface="Arial"/>
              </a:rPr>
              <a:t>Get </a:t>
            </a:r>
            <a:r>
              <a:rPr sz="2800" spc="-120" dirty="0">
                <a:latin typeface="Arial"/>
                <a:cs typeface="Arial"/>
              </a:rPr>
              <a:t>version </a:t>
            </a:r>
            <a:r>
              <a:rPr sz="2800" spc="-55" dirty="0">
                <a:latin typeface="Arial"/>
                <a:cs typeface="Arial"/>
              </a:rPr>
              <a:t>control  </a:t>
            </a:r>
            <a:r>
              <a:rPr sz="2800" spc="-150" dirty="0">
                <a:latin typeface="Arial"/>
                <a:cs typeface="Arial"/>
              </a:rPr>
              <a:t>even </a:t>
            </a:r>
            <a:r>
              <a:rPr sz="2800" spc="-95" dirty="0">
                <a:latin typeface="Arial"/>
                <a:cs typeface="Arial"/>
              </a:rPr>
              <a:t>when</a:t>
            </a:r>
            <a:r>
              <a:rPr sz="2800" spc="-204" dirty="0">
                <a:latin typeface="Arial"/>
                <a:cs typeface="Arial"/>
              </a:rPr>
              <a:t> </a:t>
            </a:r>
            <a:r>
              <a:rPr sz="2800" spc="-120" dirty="0">
                <a:latin typeface="Arial"/>
                <a:cs typeface="Arial"/>
              </a:rPr>
              <a:t>detached</a:t>
            </a:r>
            <a:endParaRPr sz="2800">
              <a:latin typeface="Arial"/>
              <a:cs typeface="Arial"/>
            </a:endParaRPr>
          </a:p>
          <a:p>
            <a:pPr marL="355600" indent="-342900">
              <a:lnSpc>
                <a:spcPct val="100000"/>
              </a:lnSpc>
              <a:spcBef>
                <a:spcPts val="295"/>
              </a:spcBef>
              <a:buChar char="•"/>
              <a:tabLst>
                <a:tab pos="354965" algn="l"/>
                <a:tab pos="355600" algn="l"/>
              </a:tabLst>
            </a:pPr>
            <a:r>
              <a:rPr sz="2800" spc="-210" dirty="0">
                <a:latin typeface="Arial"/>
                <a:cs typeface="Arial"/>
              </a:rPr>
              <a:t>Backups </a:t>
            </a:r>
            <a:r>
              <a:rPr sz="2800" spc="-130" dirty="0">
                <a:latin typeface="Arial"/>
                <a:cs typeface="Arial"/>
              </a:rPr>
              <a:t>are</a:t>
            </a:r>
            <a:r>
              <a:rPr sz="2800" spc="-70" dirty="0">
                <a:latin typeface="Arial"/>
                <a:cs typeface="Arial"/>
              </a:rPr>
              <a:t> </a:t>
            </a:r>
            <a:r>
              <a:rPr sz="2800" spc="-20" dirty="0">
                <a:latin typeface="Arial"/>
                <a:cs typeface="Arial"/>
              </a:rPr>
              <a:t>trivial</a:t>
            </a:r>
            <a:endParaRPr sz="2800">
              <a:latin typeface="Arial"/>
              <a:cs typeface="Arial"/>
            </a:endParaRPr>
          </a:p>
        </p:txBody>
      </p:sp>
      <p:sp>
        <p:nvSpPr>
          <p:cNvPr id="4" name="object 4"/>
          <p:cNvSpPr txBox="1"/>
          <p:nvPr/>
        </p:nvSpPr>
        <p:spPr>
          <a:xfrm>
            <a:off x="4727575" y="1610613"/>
            <a:ext cx="2865120" cy="263842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5600" algn="l"/>
                <a:tab pos="356235" algn="l"/>
              </a:tabLst>
            </a:pPr>
            <a:r>
              <a:rPr sz="2800" spc="-80" dirty="0">
                <a:latin typeface="Arial"/>
                <a:cs typeface="Arial"/>
              </a:rPr>
              <a:t>Other</a:t>
            </a:r>
            <a:r>
              <a:rPr sz="2800" spc="-235" dirty="0">
                <a:latin typeface="Arial"/>
                <a:cs typeface="Arial"/>
              </a:rPr>
              <a:t> </a:t>
            </a:r>
            <a:r>
              <a:rPr sz="2800" spc="-50" dirty="0">
                <a:latin typeface="Arial"/>
                <a:cs typeface="Arial"/>
              </a:rPr>
              <a:t>distributed  </a:t>
            </a:r>
            <a:r>
              <a:rPr sz="2800" spc="-190" dirty="0">
                <a:latin typeface="Arial"/>
                <a:cs typeface="Arial"/>
              </a:rPr>
              <a:t>systems</a:t>
            </a:r>
            <a:r>
              <a:rPr sz="2800" spc="-140" dirty="0">
                <a:latin typeface="Arial"/>
                <a:cs typeface="Arial"/>
              </a:rPr>
              <a:t> </a:t>
            </a:r>
            <a:r>
              <a:rPr sz="2800" spc="-95" dirty="0">
                <a:latin typeface="Arial"/>
                <a:cs typeface="Arial"/>
              </a:rPr>
              <a:t>include</a:t>
            </a:r>
            <a:endParaRPr sz="2800">
              <a:latin typeface="Arial"/>
              <a:cs typeface="Arial"/>
            </a:endParaRPr>
          </a:p>
          <a:p>
            <a:pPr marL="756285" lvl="1" indent="-286385">
              <a:lnSpc>
                <a:spcPct val="100000"/>
              </a:lnSpc>
              <a:spcBef>
                <a:spcPts val="605"/>
              </a:spcBef>
              <a:buChar char="–"/>
              <a:tabLst>
                <a:tab pos="756920" algn="l"/>
              </a:tabLst>
            </a:pPr>
            <a:r>
              <a:rPr sz="2400" spc="-50" dirty="0">
                <a:latin typeface="Arial"/>
                <a:cs typeface="Arial"/>
              </a:rPr>
              <a:t>Mercurial</a:t>
            </a:r>
            <a:endParaRPr sz="2400">
              <a:latin typeface="Arial"/>
              <a:cs typeface="Arial"/>
            </a:endParaRPr>
          </a:p>
          <a:p>
            <a:pPr marL="756285" lvl="1" indent="-286385">
              <a:lnSpc>
                <a:spcPct val="100000"/>
              </a:lnSpc>
              <a:spcBef>
                <a:spcPts val="575"/>
              </a:spcBef>
              <a:buChar char="–"/>
              <a:tabLst>
                <a:tab pos="756920" algn="l"/>
              </a:tabLst>
            </a:pPr>
            <a:r>
              <a:rPr sz="2400" spc="-114" dirty="0">
                <a:latin typeface="Arial"/>
                <a:cs typeface="Arial"/>
              </a:rPr>
              <a:t>BitKeeper</a:t>
            </a:r>
            <a:endParaRPr sz="2400">
              <a:latin typeface="Arial"/>
              <a:cs typeface="Arial"/>
            </a:endParaRPr>
          </a:p>
          <a:p>
            <a:pPr marL="756285" lvl="1" indent="-286385">
              <a:lnSpc>
                <a:spcPct val="100000"/>
              </a:lnSpc>
              <a:spcBef>
                <a:spcPts val="580"/>
              </a:spcBef>
              <a:buChar char="–"/>
              <a:tabLst>
                <a:tab pos="756920" algn="l"/>
              </a:tabLst>
            </a:pPr>
            <a:r>
              <a:rPr sz="2400" spc="-180" dirty="0">
                <a:latin typeface="Arial"/>
                <a:cs typeface="Arial"/>
              </a:rPr>
              <a:t>Darcs</a:t>
            </a:r>
            <a:endParaRPr sz="2400">
              <a:latin typeface="Arial"/>
              <a:cs typeface="Arial"/>
            </a:endParaRPr>
          </a:p>
          <a:p>
            <a:pPr marL="756285" lvl="1" indent="-286385">
              <a:lnSpc>
                <a:spcPct val="100000"/>
              </a:lnSpc>
              <a:spcBef>
                <a:spcPts val="575"/>
              </a:spcBef>
              <a:buChar char="–"/>
              <a:tabLst>
                <a:tab pos="756920" algn="l"/>
              </a:tabLst>
            </a:pPr>
            <a:r>
              <a:rPr sz="2400" spc="-185" dirty="0">
                <a:latin typeface="Arial"/>
                <a:cs typeface="Arial"/>
              </a:rPr>
              <a:t>Bazaar</a:t>
            </a:r>
            <a:endParaRPr sz="24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7594" y="461594"/>
            <a:ext cx="3450590" cy="697230"/>
          </a:xfrm>
          <a:prstGeom prst="rect">
            <a:avLst/>
          </a:prstGeom>
        </p:spPr>
        <p:txBody>
          <a:bodyPr vert="horz" wrap="square" lIns="0" tIns="13335" rIns="0" bIns="0" rtlCol="0">
            <a:spAutoFit/>
          </a:bodyPr>
          <a:lstStyle/>
          <a:p>
            <a:pPr marL="12700">
              <a:lnSpc>
                <a:spcPct val="100000"/>
              </a:lnSpc>
              <a:spcBef>
                <a:spcPts val="105"/>
              </a:spcBef>
            </a:pPr>
            <a:r>
              <a:rPr spc="-120" dirty="0"/>
              <a:t>Git</a:t>
            </a:r>
            <a:r>
              <a:rPr spc="-280" dirty="0"/>
              <a:t> </a:t>
            </a:r>
            <a:r>
              <a:rPr spc="-260" dirty="0"/>
              <a:t>Advantages</a:t>
            </a:r>
          </a:p>
        </p:txBody>
      </p:sp>
      <p:sp>
        <p:nvSpPr>
          <p:cNvPr id="3" name="object 3"/>
          <p:cNvSpPr txBox="1"/>
          <p:nvPr/>
        </p:nvSpPr>
        <p:spPr>
          <a:xfrm>
            <a:off x="535940" y="1536889"/>
            <a:ext cx="7705725" cy="3992879"/>
          </a:xfrm>
          <a:prstGeom prst="rect">
            <a:avLst/>
          </a:prstGeom>
        </p:spPr>
        <p:txBody>
          <a:bodyPr vert="horz" wrap="square" lIns="0" tIns="52705" rIns="0" bIns="0" rtlCol="0">
            <a:spAutoFit/>
          </a:bodyPr>
          <a:lstStyle/>
          <a:p>
            <a:pPr marL="355600" indent="-342900">
              <a:lnSpc>
                <a:spcPct val="100000"/>
              </a:lnSpc>
              <a:spcBef>
                <a:spcPts val="415"/>
              </a:spcBef>
              <a:buChar char="•"/>
              <a:tabLst>
                <a:tab pos="354965" algn="l"/>
                <a:tab pos="355600" algn="l"/>
              </a:tabLst>
            </a:pPr>
            <a:r>
              <a:rPr sz="2400" spc="-140" dirty="0">
                <a:latin typeface="Arial"/>
                <a:cs typeface="Arial"/>
              </a:rPr>
              <a:t>Resilience</a:t>
            </a:r>
            <a:endParaRPr sz="2400">
              <a:latin typeface="Arial"/>
              <a:cs typeface="Arial"/>
            </a:endParaRPr>
          </a:p>
          <a:p>
            <a:pPr marL="756285" lvl="1" indent="-286385">
              <a:lnSpc>
                <a:spcPct val="100000"/>
              </a:lnSpc>
              <a:spcBef>
                <a:spcPts val="270"/>
              </a:spcBef>
              <a:buChar char="–"/>
              <a:tabLst>
                <a:tab pos="756285" algn="l"/>
                <a:tab pos="756920" algn="l"/>
              </a:tabLst>
            </a:pPr>
            <a:r>
              <a:rPr sz="2000" spc="-105" dirty="0">
                <a:latin typeface="Arial"/>
                <a:cs typeface="Arial"/>
              </a:rPr>
              <a:t>No </a:t>
            </a:r>
            <a:r>
              <a:rPr sz="2000" spc="-80" dirty="0">
                <a:latin typeface="Arial"/>
                <a:cs typeface="Arial"/>
              </a:rPr>
              <a:t>one </a:t>
            </a:r>
            <a:r>
              <a:rPr sz="2000" spc="-50" dirty="0">
                <a:latin typeface="Arial"/>
                <a:cs typeface="Arial"/>
              </a:rPr>
              <a:t>repository </a:t>
            </a:r>
            <a:r>
              <a:rPr sz="2000" spc="-140" dirty="0">
                <a:latin typeface="Arial"/>
                <a:cs typeface="Arial"/>
              </a:rPr>
              <a:t>has </a:t>
            </a:r>
            <a:r>
              <a:rPr sz="2000" spc="-65" dirty="0">
                <a:latin typeface="Arial"/>
                <a:cs typeface="Arial"/>
              </a:rPr>
              <a:t>more </a:t>
            </a:r>
            <a:r>
              <a:rPr sz="2000" spc="-75" dirty="0">
                <a:latin typeface="Arial"/>
                <a:cs typeface="Arial"/>
              </a:rPr>
              <a:t>data </a:t>
            </a:r>
            <a:r>
              <a:rPr sz="2000" spc="-40" dirty="0">
                <a:latin typeface="Arial"/>
                <a:cs typeface="Arial"/>
              </a:rPr>
              <a:t>than </a:t>
            </a:r>
            <a:r>
              <a:rPr sz="2000" spc="-114" dirty="0">
                <a:latin typeface="Arial"/>
                <a:cs typeface="Arial"/>
              </a:rPr>
              <a:t>any</a:t>
            </a:r>
            <a:r>
              <a:rPr sz="2000" spc="-355" dirty="0">
                <a:latin typeface="Arial"/>
                <a:cs typeface="Arial"/>
              </a:rPr>
              <a:t> </a:t>
            </a:r>
            <a:r>
              <a:rPr sz="2000" spc="-25" dirty="0">
                <a:latin typeface="Arial"/>
                <a:cs typeface="Arial"/>
              </a:rPr>
              <a:t>other</a:t>
            </a:r>
            <a:endParaRPr sz="2000">
              <a:latin typeface="Arial"/>
              <a:cs typeface="Arial"/>
            </a:endParaRPr>
          </a:p>
          <a:p>
            <a:pPr marL="355600" indent="-342900">
              <a:lnSpc>
                <a:spcPct val="100000"/>
              </a:lnSpc>
              <a:spcBef>
                <a:spcPts val="260"/>
              </a:spcBef>
              <a:buChar char="•"/>
              <a:tabLst>
                <a:tab pos="354965" algn="l"/>
                <a:tab pos="355600" algn="l"/>
              </a:tabLst>
            </a:pPr>
            <a:r>
              <a:rPr sz="2400" spc="-190" dirty="0">
                <a:latin typeface="Arial"/>
                <a:cs typeface="Arial"/>
              </a:rPr>
              <a:t>Speed</a:t>
            </a:r>
            <a:endParaRPr sz="2400">
              <a:latin typeface="Arial"/>
              <a:cs typeface="Arial"/>
            </a:endParaRPr>
          </a:p>
          <a:p>
            <a:pPr marL="756285" marR="5080" lvl="1" indent="-286385">
              <a:lnSpc>
                <a:spcPts val="2160"/>
              </a:lnSpc>
              <a:spcBef>
                <a:spcPts val="540"/>
              </a:spcBef>
              <a:buChar char="–"/>
              <a:tabLst>
                <a:tab pos="756285" algn="l"/>
                <a:tab pos="756920" algn="l"/>
              </a:tabLst>
            </a:pPr>
            <a:r>
              <a:rPr sz="2000" spc="-120" dirty="0">
                <a:latin typeface="Arial"/>
                <a:cs typeface="Arial"/>
              </a:rPr>
              <a:t>Very </a:t>
            </a:r>
            <a:r>
              <a:rPr sz="2000" spc="-70" dirty="0">
                <a:latin typeface="Arial"/>
                <a:cs typeface="Arial"/>
              </a:rPr>
              <a:t>fast</a:t>
            </a:r>
            <a:r>
              <a:rPr sz="2000" spc="-85" dirty="0">
                <a:latin typeface="Arial"/>
                <a:cs typeface="Arial"/>
              </a:rPr>
              <a:t> </a:t>
            </a:r>
            <a:r>
              <a:rPr sz="2000" spc="-65" dirty="0">
                <a:latin typeface="Arial"/>
                <a:cs typeface="Arial"/>
              </a:rPr>
              <a:t>operations</a:t>
            </a:r>
            <a:r>
              <a:rPr sz="2000" spc="-105" dirty="0">
                <a:latin typeface="Arial"/>
                <a:cs typeface="Arial"/>
              </a:rPr>
              <a:t> </a:t>
            </a:r>
            <a:r>
              <a:rPr sz="2000" spc="-90" dirty="0">
                <a:latin typeface="Arial"/>
                <a:cs typeface="Arial"/>
              </a:rPr>
              <a:t>compared</a:t>
            </a:r>
            <a:r>
              <a:rPr sz="2000" spc="-114" dirty="0">
                <a:latin typeface="Arial"/>
                <a:cs typeface="Arial"/>
              </a:rPr>
              <a:t> </a:t>
            </a:r>
            <a:r>
              <a:rPr sz="2000" spc="15" dirty="0">
                <a:latin typeface="Arial"/>
                <a:cs typeface="Arial"/>
              </a:rPr>
              <a:t>to</a:t>
            </a:r>
            <a:r>
              <a:rPr sz="2000" spc="-105" dirty="0">
                <a:latin typeface="Arial"/>
                <a:cs typeface="Arial"/>
              </a:rPr>
              <a:t> </a:t>
            </a:r>
            <a:r>
              <a:rPr sz="2000" spc="-20" dirty="0">
                <a:latin typeface="Arial"/>
                <a:cs typeface="Arial"/>
              </a:rPr>
              <a:t>other</a:t>
            </a:r>
            <a:r>
              <a:rPr sz="2000" spc="-110" dirty="0">
                <a:latin typeface="Arial"/>
                <a:cs typeface="Arial"/>
              </a:rPr>
              <a:t> </a:t>
            </a:r>
            <a:r>
              <a:rPr sz="2000" spc="-335" dirty="0">
                <a:latin typeface="Arial"/>
                <a:cs typeface="Arial"/>
              </a:rPr>
              <a:t>VCS</a:t>
            </a:r>
            <a:r>
              <a:rPr sz="2000" spc="-325" dirty="0">
                <a:latin typeface="Arial"/>
                <a:cs typeface="Arial"/>
              </a:rPr>
              <a:t> </a:t>
            </a:r>
            <a:r>
              <a:rPr sz="2000" spc="-45" dirty="0">
                <a:latin typeface="Arial"/>
                <a:cs typeface="Arial"/>
              </a:rPr>
              <a:t>(I’m</a:t>
            </a:r>
            <a:r>
              <a:rPr sz="2000" spc="-114" dirty="0">
                <a:latin typeface="Arial"/>
                <a:cs typeface="Arial"/>
              </a:rPr>
              <a:t> </a:t>
            </a:r>
            <a:r>
              <a:rPr sz="2000" spc="-60" dirty="0">
                <a:latin typeface="Arial"/>
                <a:cs typeface="Arial"/>
              </a:rPr>
              <a:t>looking</a:t>
            </a:r>
            <a:r>
              <a:rPr sz="2000" spc="-110" dirty="0">
                <a:latin typeface="Arial"/>
                <a:cs typeface="Arial"/>
              </a:rPr>
              <a:t> </a:t>
            </a:r>
            <a:r>
              <a:rPr sz="2000" spc="-35" dirty="0">
                <a:latin typeface="Arial"/>
                <a:cs typeface="Arial"/>
              </a:rPr>
              <a:t>at</a:t>
            </a:r>
            <a:r>
              <a:rPr sz="2000" spc="-100" dirty="0">
                <a:latin typeface="Arial"/>
                <a:cs typeface="Arial"/>
              </a:rPr>
              <a:t> </a:t>
            </a:r>
            <a:r>
              <a:rPr sz="2000" spc="-80" dirty="0">
                <a:latin typeface="Arial"/>
                <a:cs typeface="Arial"/>
              </a:rPr>
              <a:t>you</a:t>
            </a:r>
            <a:r>
              <a:rPr sz="2000" spc="-125" dirty="0">
                <a:latin typeface="Arial"/>
                <a:cs typeface="Arial"/>
              </a:rPr>
              <a:t> </a:t>
            </a:r>
            <a:r>
              <a:rPr sz="2000" spc="-335" dirty="0">
                <a:latin typeface="Arial"/>
                <a:cs typeface="Arial"/>
              </a:rPr>
              <a:t>CVS  </a:t>
            </a:r>
            <a:r>
              <a:rPr sz="2000" spc="-95" dirty="0">
                <a:latin typeface="Arial"/>
                <a:cs typeface="Arial"/>
              </a:rPr>
              <a:t>and</a:t>
            </a:r>
            <a:r>
              <a:rPr sz="2000" spc="-110" dirty="0">
                <a:latin typeface="Arial"/>
                <a:cs typeface="Arial"/>
              </a:rPr>
              <a:t> Subversion)</a:t>
            </a:r>
            <a:endParaRPr sz="2000">
              <a:latin typeface="Arial"/>
              <a:cs typeface="Arial"/>
            </a:endParaRPr>
          </a:p>
          <a:p>
            <a:pPr marL="355600" indent="-342900">
              <a:lnSpc>
                <a:spcPct val="100000"/>
              </a:lnSpc>
              <a:spcBef>
                <a:spcPts val="229"/>
              </a:spcBef>
              <a:buChar char="•"/>
              <a:tabLst>
                <a:tab pos="354965" algn="l"/>
                <a:tab pos="355600" algn="l"/>
              </a:tabLst>
            </a:pPr>
            <a:r>
              <a:rPr sz="2400" spc="-225" dirty="0">
                <a:latin typeface="Arial"/>
                <a:cs typeface="Arial"/>
              </a:rPr>
              <a:t>Space</a:t>
            </a:r>
            <a:endParaRPr sz="2400">
              <a:latin typeface="Arial"/>
              <a:cs typeface="Arial"/>
            </a:endParaRPr>
          </a:p>
          <a:p>
            <a:pPr marL="756285" lvl="1" indent="-286385">
              <a:lnSpc>
                <a:spcPct val="100000"/>
              </a:lnSpc>
              <a:spcBef>
                <a:spcPts val="270"/>
              </a:spcBef>
              <a:buChar char="–"/>
              <a:tabLst>
                <a:tab pos="756285" algn="l"/>
                <a:tab pos="756920" algn="l"/>
              </a:tabLst>
            </a:pPr>
            <a:r>
              <a:rPr sz="2000" spc="-114" dirty="0">
                <a:latin typeface="Arial"/>
                <a:cs typeface="Arial"/>
              </a:rPr>
              <a:t>Compression </a:t>
            </a:r>
            <a:r>
              <a:rPr sz="2000" spc="-125" dirty="0">
                <a:latin typeface="Arial"/>
                <a:cs typeface="Arial"/>
              </a:rPr>
              <a:t>can </a:t>
            </a:r>
            <a:r>
              <a:rPr sz="2000" spc="-90" dirty="0">
                <a:latin typeface="Arial"/>
                <a:cs typeface="Arial"/>
              </a:rPr>
              <a:t>be </a:t>
            </a:r>
            <a:r>
              <a:rPr sz="2000" spc="-75" dirty="0">
                <a:latin typeface="Arial"/>
                <a:cs typeface="Arial"/>
              </a:rPr>
              <a:t>done </a:t>
            </a:r>
            <a:r>
              <a:rPr sz="2000" spc="-135" dirty="0">
                <a:latin typeface="Arial"/>
                <a:cs typeface="Arial"/>
              </a:rPr>
              <a:t>across </a:t>
            </a:r>
            <a:r>
              <a:rPr sz="2000" spc="-50" dirty="0">
                <a:latin typeface="Arial"/>
                <a:cs typeface="Arial"/>
              </a:rPr>
              <a:t>repository </a:t>
            </a:r>
            <a:r>
              <a:rPr sz="2000" spc="-5" dirty="0">
                <a:latin typeface="Arial"/>
                <a:cs typeface="Arial"/>
              </a:rPr>
              <a:t>not </a:t>
            </a:r>
            <a:r>
              <a:rPr sz="2000" spc="-40" dirty="0">
                <a:latin typeface="Arial"/>
                <a:cs typeface="Arial"/>
              </a:rPr>
              <a:t>just </a:t>
            </a:r>
            <a:r>
              <a:rPr sz="2000" spc="-50" dirty="0">
                <a:latin typeface="Arial"/>
                <a:cs typeface="Arial"/>
              </a:rPr>
              <a:t>per</a:t>
            </a:r>
            <a:r>
              <a:rPr sz="2000" spc="-360" dirty="0">
                <a:latin typeface="Arial"/>
                <a:cs typeface="Arial"/>
              </a:rPr>
              <a:t> </a:t>
            </a:r>
            <a:r>
              <a:rPr sz="2000" spc="-15" dirty="0">
                <a:latin typeface="Arial"/>
                <a:cs typeface="Arial"/>
              </a:rPr>
              <a:t>file</a:t>
            </a:r>
            <a:endParaRPr sz="2000">
              <a:latin typeface="Arial"/>
              <a:cs typeface="Arial"/>
            </a:endParaRPr>
          </a:p>
          <a:p>
            <a:pPr marL="756285" lvl="1" indent="-286385">
              <a:lnSpc>
                <a:spcPct val="100000"/>
              </a:lnSpc>
              <a:spcBef>
                <a:spcPts val="240"/>
              </a:spcBef>
              <a:buChar char="–"/>
              <a:tabLst>
                <a:tab pos="756285" algn="l"/>
                <a:tab pos="756920" algn="l"/>
              </a:tabLst>
            </a:pPr>
            <a:r>
              <a:rPr sz="2000" spc="-75" dirty="0">
                <a:latin typeface="Arial"/>
                <a:cs typeface="Arial"/>
              </a:rPr>
              <a:t>Minimizes </a:t>
            </a:r>
            <a:r>
              <a:rPr sz="2000" spc="-70" dirty="0">
                <a:latin typeface="Arial"/>
                <a:cs typeface="Arial"/>
              </a:rPr>
              <a:t>local </a:t>
            </a:r>
            <a:r>
              <a:rPr sz="2000" spc="-150" dirty="0">
                <a:latin typeface="Arial"/>
                <a:cs typeface="Arial"/>
              </a:rPr>
              <a:t>size </a:t>
            </a:r>
            <a:r>
              <a:rPr sz="2000" spc="-185" dirty="0">
                <a:latin typeface="Arial"/>
                <a:cs typeface="Arial"/>
              </a:rPr>
              <a:t>as </a:t>
            </a:r>
            <a:r>
              <a:rPr sz="2000" spc="-35" dirty="0">
                <a:latin typeface="Arial"/>
                <a:cs typeface="Arial"/>
              </a:rPr>
              <a:t>well </a:t>
            </a:r>
            <a:r>
              <a:rPr sz="2000" spc="-185" dirty="0">
                <a:latin typeface="Arial"/>
                <a:cs typeface="Arial"/>
              </a:rPr>
              <a:t>as </a:t>
            </a:r>
            <a:r>
              <a:rPr sz="2000" spc="-35" dirty="0">
                <a:latin typeface="Arial"/>
                <a:cs typeface="Arial"/>
              </a:rPr>
              <a:t>push/pull </a:t>
            </a:r>
            <a:r>
              <a:rPr sz="2000" spc="-80" dirty="0">
                <a:latin typeface="Arial"/>
                <a:cs typeface="Arial"/>
              </a:rPr>
              <a:t>data</a:t>
            </a:r>
            <a:r>
              <a:rPr sz="2000" spc="-85" dirty="0">
                <a:latin typeface="Arial"/>
                <a:cs typeface="Arial"/>
              </a:rPr>
              <a:t> </a:t>
            </a:r>
            <a:r>
              <a:rPr sz="2000" spc="-80" dirty="0">
                <a:latin typeface="Arial"/>
                <a:cs typeface="Arial"/>
              </a:rPr>
              <a:t>transfers</a:t>
            </a:r>
            <a:endParaRPr sz="2000">
              <a:latin typeface="Arial"/>
              <a:cs typeface="Arial"/>
            </a:endParaRPr>
          </a:p>
          <a:p>
            <a:pPr marL="355600" indent="-342900">
              <a:lnSpc>
                <a:spcPct val="100000"/>
              </a:lnSpc>
              <a:spcBef>
                <a:spcPts val="260"/>
              </a:spcBef>
              <a:buChar char="•"/>
              <a:tabLst>
                <a:tab pos="354965" algn="l"/>
                <a:tab pos="355600" algn="l"/>
              </a:tabLst>
            </a:pPr>
            <a:r>
              <a:rPr sz="2400" spc="-80" dirty="0">
                <a:latin typeface="Arial"/>
                <a:cs typeface="Arial"/>
              </a:rPr>
              <a:t>Simplicity</a:t>
            </a:r>
            <a:endParaRPr sz="2400">
              <a:latin typeface="Arial"/>
              <a:cs typeface="Arial"/>
            </a:endParaRPr>
          </a:p>
          <a:p>
            <a:pPr marL="756285" lvl="1" indent="-286385">
              <a:lnSpc>
                <a:spcPct val="100000"/>
              </a:lnSpc>
              <a:spcBef>
                <a:spcPts val="270"/>
              </a:spcBef>
              <a:buChar char="–"/>
              <a:tabLst>
                <a:tab pos="756285" algn="l"/>
                <a:tab pos="756920" algn="l"/>
              </a:tabLst>
            </a:pPr>
            <a:r>
              <a:rPr sz="2000" spc="-70" dirty="0">
                <a:latin typeface="Arial"/>
                <a:cs typeface="Arial"/>
              </a:rPr>
              <a:t>Object </a:t>
            </a:r>
            <a:r>
              <a:rPr sz="2000" spc="-60" dirty="0">
                <a:latin typeface="Arial"/>
                <a:cs typeface="Arial"/>
              </a:rPr>
              <a:t>model </a:t>
            </a:r>
            <a:r>
              <a:rPr sz="2000" spc="-100" dirty="0">
                <a:latin typeface="Arial"/>
                <a:cs typeface="Arial"/>
              </a:rPr>
              <a:t>is </a:t>
            </a:r>
            <a:r>
              <a:rPr sz="2000" spc="-75" dirty="0">
                <a:latin typeface="Arial"/>
                <a:cs typeface="Arial"/>
              </a:rPr>
              <a:t>very</a:t>
            </a:r>
            <a:r>
              <a:rPr sz="2000" spc="-225" dirty="0">
                <a:latin typeface="Arial"/>
                <a:cs typeface="Arial"/>
              </a:rPr>
              <a:t> </a:t>
            </a:r>
            <a:r>
              <a:rPr sz="2000" spc="-80" dirty="0">
                <a:latin typeface="Arial"/>
                <a:cs typeface="Arial"/>
              </a:rPr>
              <a:t>simple</a:t>
            </a:r>
            <a:endParaRPr sz="2000">
              <a:latin typeface="Arial"/>
              <a:cs typeface="Arial"/>
            </a:endParaRPr>
          </a:p>
          <a:p>
            <a:pPr marL="355600" indent="-342900">
              <a:lnSpc>
                <a:spcPct val="100000"/>
              </a:lnSpc>
              <a:spcBef>
                <a:spcPts val="260"/>
              </a:spcBef>
              <a:buChar char="•"/>
              <a:tabLst>
                <a:tab pos="354965" algn="l"/>
                <a:tab pos="355600" algn="l"/>
              </a:tabLst>
            </a:pPr>
            <a:r>
              <a:rPr sz="2400" spc="-180" dirty="0">
                <a:latin typeface="Arial"/>
                <a:cs typeface="Arial"/>
              </a:rPr>
              <a:t>Large </a:t>
            </a:r>
            <a:r>
              <a:rPr sz="2400" spc="-145" dirty="0">
                <a:latin typeface="Arial"/>
                <a:cs typeface="Arial"/>
              </a:rPr>
              <a:t>userbase </a:t>
            </a:r>
            <a:r>
              <a:rPr sz="2400" spc="15" dirty="0">
                <a:latin typeface="Arial"/>
                <a:cs typeface="Arial"/>
              </a:rPr>
              <a:t>with </a:t>
            </a:r>
            <a:r>
              <a:rPr sz="2400" spc="-65" dirty="0">
                <a:latin typeface="Arial"/>
                <a:cs typeface="Arial"/>
              </a:rPr>
              <a:t>robust</a:t>
            </a:r>
            <a:r>
              <a:rPr sz="2400" spc="-210" dirty="0">
                <a:latin typeface="Arial"/>
                <a:cs typeface="Arial"/>
              </a:rPr>
              <a:t> </a:t>
            </a:r>
            <a:r>
              <a:rPr sz="2400" spc="-60" dirty="0">
                <a:latin typeface="Arial"/>
                <a:cs typeface="Arial"/>
              </a:rPr>
              <a:t>tools</a:t>
            </a:r>
            <a:endParaRPr sz="2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248" y="461594"/>
            <a:ext cx="3636645" cy="697230"/>
          </a:xfrm>
          <a:prstGeom prst="rect">
            <a:avLst/>
          </a:prstGeom>
        </p:spPr>
        <p:txBody>
          <a:bodyPr vert="horz" wrap="square" lIns="0" tIns="13335" rIns="0" bIns="0" rtlCol="0">
            <a:spAutoFit/>
          </a:bodyPr>
          <a:lstStyle/>
          <a:p>
            <a:pPr marL="12700">
              <a:lnSpc>
                <a:spcPct val="100000"/>
              </a:lnSpc>
              <a:spcBef>
                <a:spcPts val="105"/>
              </a:spcBef>
            </a:pPr>
            <a:r>
              <a:rPr spc="-120" dirty="0"/>
              <a:t>Git</a:t>
            </a:r>
            <a:r>
              <a:rPr spc="-270" dirty="0"/>
              <a:t> </a:t>
            </a:r>
            <a:r>
              <a:rPr spc="-114" dirty="0"/>
              <a:t>Architecture</a:t>
            </a:r>
          </a:p>
        </p:txBody>
      </p:sp>
      <p:sp>
        <p:nvSpPr>
          <p:cNvPr id="3" name="object 3"/>
          <p:cNvSpPr txBox="1"/>
          <p:nvPr/>
        </p:nvSpPr>
        <p:spPr>
          <a:xfrm>
            <a:off x="535940" y="1548129"/>
            <a:ext cx="8037195" cy="411924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114" dirty="0">
                <a:latin typeface="Arial"/>
                <a:cs typeface="Arial"/>
              </a:rPr>
              <a:t>Index</a:t>
            </a:r>
            <a:endParaRPr sz="2400">
              <a:latin typeface="Arial"/>
              <a:cs typeface="Arial"/>
            </a:endParaRPr>
          </a:p>
          <a:p>
            <a:pPr marL="756285" lvl="1" indent="-286385">
              <a:lnSpc>
                <a:spcPts val="2160"/>
              </a:lnSpc>
              <a:spcBef>
                <a:spcPts val="20"/>
              </a:spcBef>
              <a:buChar char="–"/>
              <a:tabLst>
                <a:tab pos="756285" algn="l"/>
                <a:tab pos="756920" algn="l"/>
              </a:tabLst>
            </a:pPr>
            <a:r>
              <a:rPr sz="2000" spc="-120" dirty="0">
                <a:latin typeface="Arial"/>
                <a:cs typeface="Arial"/>
              </a:rPr>
              <a:t>Stores </a:t>
            </a:r>
            <a:r>
              <a:rPr sz="2000" spc="-30" dirty="0">
                <a:latin typeface="Arial"/>
                <a:cs typeface="Arial"/>
              </a:rPr>
              <a:t>information </a:t>
            </a:r>
            <a:r>
              <a:rPr sz="2000" spc="-45" dirty="0">
                <a:latin typeface="Arial"/>
                <a:cs typeface="Arial"/>
              </a:rPr>
              <a:t>about </a:t>
            </a:r>
            <a:r>
              <a:rPr sz="2000" spc="-40" dirty="0">
                <a:latin typeface="Arial"/>
                <a:cs typeface="Arial"/>
              </a:rPr>
              <a:t>current </a:t>
            </a:r>
            <a:r>
              <a:rPr sz="2000" spc="-55" dirty="0">
                <a:latin typeface="Arial"/>
                <a:cs typeface="Arial"/>
              </a:rPr>
              <a:t>working </a:t>
            </a:r>
            <a:r>
              <a:rPr sz="2000" spc="-40" dirty="0">
                <a:latin typeface="Arial"/>
                <a:cs typeface="Arial"/>
              </a:rPr>
              <a:t>directory</a:t>
            </a:r>
            <a:r>
              <a:rPr sz="2000" spc="-385" dirty="0">
                <a:latin typeface="Arial"/>
                <a:cs typeface="Arial"/>
              </a:rPr>
              <a:t> </a:t>
            </a:r>
            <a:r>
              <a:rPr sz="2000" spc="-90" dirty="0">
                <a:latin typeface="Arial"/>
                <a:cs typeface="Arial"/>
              </a:rPr>
              <a:t>and </a:t>
            </a:r>
            <a:r>
              <a:rPr sz="2000" spc="-135" dirty="0">
                <a:latin typeface="Arial"/>
                <a:cs typeface="Arial"/>
              </a:rPr>
              <a:t>changes </a:t>
            </a:r>
            <a:r>
              <a:rPr sz="2000" spc="-100" dirty="0">
                <a:latin typeface="Arial"/>
                <a:cs typeface="Arial"/>
              </a:rPr>
              <a:t>made</a:t>
            </a:r>
            <a:endParaRPr sz="2000">
              <a:latin typeface="Arial"/>
              <a:cs typeface="Arial"/>
            </a:endParaRPr>
          </a:p>
          <a:p>
            <a:pPr marL="756285">
              <a:lnSpc>
                <a:spcPts val="2150"/>
              </a:lnSpc>
            </a:pPr>
            <a:r>
              <a:rPr sz="2000" spc="15" dirty="0">
                <a:latin typeface="Arial"/>
                <a:cs typeface="Arial"/>
              </a:rPr>
              <a:t>to</a:t>
            </a:r>
            <a:r>
              <a:rPr sz="2000" spc="-110" dirty="0">
                <a:latin typeface="Arial"/>
                <a:cs typeface="Arial"/>
              </a:rPr>
              <a:t> </a:t>
            </a:r>
            <a:r>
              <a:rPr sz="2000" spc="65" dirty="0">
                <a:latin typeface="Arial"/>
                <a:cs typeface="Arial"/>
              </a:rPr>
              <a:t>it</a:t>
            </a:r>
            <a:endParaRPr sz="2000">
              <a:latin typeface="Arial"/>
              <a:cs typeface="Arial"/>
            </a:endParaRPr>
          </a:p>
          <a:p>
            <a:pPr marL="355600" indent="-342900">
              <a:lnSpc>
                <a:spcPts val="2870"/>
              </a:lnSpc>
              <a:buChar char="•"/>
              <a:tabLst>
                <a:tab pos="354965" algn="l"/>
                <a:tab pos="355600" algn="l"/>
              </a:tabLst>
            </a:pPr>
            <a:r>
              <a:rPr sz="2400" spc="-90" dirty="0">
                <a:latin typeface="Arial"/>
                <a:cs typeface="Arial"/>
              </a:rPr>
              <a:t>Object</a:t>
            </a:r>
            <a:r>
              <a:rPr sz="2400" spc="-145" dirty="0">
                <a:latin typeface="Arial"/>
                <a:cs typeface="Arial"/>
              </a:rPr>
              <a:t> </a:t>
            </a:r>
            <a:r>
              <a:rPr sz="2400" spc="-155" dirty="0">
                <a:latin typeface="Arial"/>
                <a:cs typeface="Arial"/>
              </a:rPr>
              <a:t>Database</a:t>
            </a:r>
            <a:endParaRPr sz="2400">
              <a:latin typeface="Arial"/>
              <a:cs typeface="Arial"/>
            </a:endParaRPr>
          </a:p>
          <a:p>
            <a:pPr marL="756285" lvl="1" indent="-286385">
              <a:lnSpc>
                <a:spcPct val="100000"/>
              </a:lnSpc>
              <a:spcBef>
                <a:spcPts val="15"/>
              </a:spcBef>
              <a:buChar char="–"/>
              <a:tabLst>
                <a:tab pos="756285" algn="l"/>
                <a:tab pos="756920" algn="l"/>
              </a:tabLst>
            </a:pPr>
            <a:r>
              <a:rPr sz="2000" spc="-114" dirty="0">
                <a:latin typeface="Arial"/>
                <a:cs typeface="Arial"/>
              </a:rPr>
              <a:t>Blobs</a:t>
            </a:r>
            <a:r>
              <a:rPr sz="2000" spc="-125" dirty="0">
                <a:latin typeface="Arial"/>
                <a:cs typeface="Arial"/>
              </a:rPr>
              <a:t> </a:t>
            </a:r>
            <a:r>
              <a:rPr sz="2000" spc="-60" dirty="0">
                <a:latin typeface="Arial"/>
                <a:cs typeface="Arial"/>
              </a:rPr>
              <a:t>(files)</a:t>
            </a:r>
            <a:endParaRPr sz="2000">
              <a:latin typeface="Arial"/>
              <a:cs typeface="Arial"/>
            </a:endParaRPr>
          </a:p>
          <a:p>
            <a:pPr marL="1155700" lvl="2" indent="-228600">
              <a:lnSpc>
                <a:spcPct val="100000"/>
              </a:lnSpc>
              <a:spcBef>
                <a:spcPts val="5"/>
              </a:spcBef>
              <a:buChar char="•"/>
              <a:tabLst>
                <a:tab pos="1155700" algn="l"/>
                <a:tab pos="1156335" algn="l"/>
              </a:tabLst>
            </a:pPr>
            <a:r>
              <a:rPr sz="1800" spc="-85" dirty="0">
                <a:latin typeface="Arial"/>
                <a:cs typeface="Arial"/>
              </a:rPr>
              <a:t>Stored </a:t>
            </a:r>
            <a:r>
              <a:rPr sz="1800" spc="-25" dirty="0">
                <a:latin typeface="Arial"/>
                <a:cs typeface="Arial"/>
              </a:rPr>
              <a:t>in</a:t>
            </a:r>
            <a:r>
              <a:rPr sz="1800" spc="-95" dirty="0">
                <a:latin typeface="Arial"/>
                <a:cs typeface="Arial"/>
              </a:rPr>
              <a:t> </a:t>
            </a:r>
            <a:r>
              <a:rPr sz="1800" spc="-30" dirty="0">
                <a:latin typeface="Arial"/>
                <a:cs typeface="Arial"/>
              </a:rPr>
              <a:t>.git/objects</a:t>
            </a:r>
            <a:endParaRPr sz="1800">
              <a:latin typeface="Arial"/>
              <a:cs typeface="Arial"/>
            </a:endParaRPr>
          </a:p>
          <a:p>
            <a:pPr marL="1155700" lvl="2" indent="-228600">
              <a:lnSpc>
                <a:spcPct val="100000"/>
              </a:lnSpc>
              <a:spcBef>
                <a:spcPts val="5"/>
              </a:spcBef>
              <a:buChar char="•"/>
              <a:tabLst>
                <a:tab pos="1155700" algn="l"/>
                <a:tab pos="1156335" algn="l"/>
              </a:tabLst>
            </a:pPr>
            <a:r>
              <a:rPr sz="1800" spc="-90" dirty="0">
                <a:latin typeface="Arial"/>
                <a:cs typeface="Arial"/>
              </a:rPr>
              <a:t>Indexed </a:t>
            </a:r>
            <a:r>
              <a:rPr sz="1800" spc="-75" dirty="0">
                <a:latin typeface="Arial"/>
                <a:cs typeface="Arial"/>
              </a:rPr>
              <a:t>by </a:t>
            </a:r>
            <a:r>
              <a:rPr sz="1800" spc="-60" dirty="0">
                <a:latin typeface="Arial"/>
                <a:cs typeface="Arial"/>
              </a:rPr>
              <a:t>unique</a:t>
            </a:r>
            <a:r>
              <a:rPr sz="1800" spc="-100" dirty="0">
                <a:latin typeface="Arial"/>
                <a:cs typeface="Arial"/>
              </a:rPr>
              <a:t> </a:t>
            </a:r>
            <a:r>
              <a:rPr sz="1800" spc="-114" dirty="0">
                <a:latin typeface="Arial"/>
                <a:cs typeface="Arial"/>
              </a:rPr>
              <a:t>hash</a:t>
            </a:r>
            <a:endParaRPr sz="1800">
              <a:latin typeface="Arial"/>
              <a:cs typeface="Arial"/>
            </a:endParaRPr>
          </a:p>
          <a:p>
            <a:pPr marL="1155700" lvl="2" indent="-228600">
              <a:lnSpc>
                <a:spcPts val="2155"/>
              </a:lnSpc>
              <a:buChar char="•"/>
              <a:tabLst>
                <a:tab pos="1155700" algn="l"/>
                <a:tab pos="1156335" algn="l"/>
              </a:tabLst>
            </a:pPr>
            <a:r>
              <a:rPr sz="1800" spc="-45" dirty="0">
                <a:latin typeface="Arial"/>
                <a:cs typeface="Arial"/>
              </a:rPr>
              <a:t>All </a:t>
            </a:r>
            <a:r>
              <a:rPr sz="1800" spc="-50" dirty="0">
                <a:latin typeface="Arial"/>
                <a:cs typeface="Arial"/>
              </a:rPr>
              <a:t>files </a:t>
            </a:r>
            <a:r>
              <a:rPr sz="1800" spc="-85" dirty="0">
                <a:latin typeface="Arial"/>
                <a:cs typeface="Arial"/>
              </a:rPr>
              <a:t>are </a:t>
            </a:r>
            <a:r>
              <a:rPr sz="1800" spc="-60" dirty="0">
                <a:latin typeface="Arial"/>
                <a:cs typeface="Arial"/>
              </a:rPr>
              <a:t>stored </a:t>
            </a:r>
            <a:r>
              <a:rPr sz="1800" spc="-170" dirty="0">
                <a:latin typeface="Arial"/>
                <a:cs typeface="Arial"/>
              </a:rPr>
              <a:t>as</a:t>
            </a:r>
            <a:r>
              <a:rPr sz="1800" spc="-225" dirty="0">
                <a:latin typeface="Arial"/>
                <a:cs typeface="Arial"/>
              </a:rPr>
              <a:t> </a:t>
            </a:r>
            <a:r>
              <a:rPr sz="1800" spc="-80" dirty="0">
                <a:latin typeface="Arial"/>
                <a:cs typeface="Arial"/>
              </a:rPr>
              <a:t>blobs</a:t>
            </a:r>
            <a:endParaRPr sz="1800">
              <a:latin typeface="Arial"/>
              <a:cs typeface="Arial"/>
            </a:endParaRPr>
          </a:p>
          <a:p>
            <a:pPr marL="756285" lvl="1" indent="-286385">
              <a:lnSpc>
                <a:spcPts val="2395"/>
              </a:lnSpc>
              <a:buChar char="–"/>
              <a:tabLst>
                <a:tab pos="756285" algn="l"/>
                <a:tab pos="756920" algn="l"/>
              </a:tabLst>
            </a:pPr>
            <a:r>
              <a:rPr sz="2000" spc="-165" dirty="0">
                <a:latin typeface="Arial"/>
                <a:cs typeface="Arial"/>
              </a:rPr>
              <a:t>Trees</a:t>
            </a:r>
            <a:r>
              <a:rPr sz="2000" spc="-105" dirty="0">
                <a:latin typeface="Arial"/>
                <a:cs typeface="Arial"/>
              </a:rPr>
              <a:t> </a:t>
            </a:r>
            <a:r>
              <a:rPr sz="2000" spc="-55" dirty="0">
                <a:latin typeface="Arial"/>
                <a:cs typeface="Arial"/>
              </a:rPr>
              <a:t>(directories)</a:t>
            </a:r>
            <a:endParaRPr sz="2000">
              <a:latin typeface="Arial"/>
              <a:cs typeface="Arial"/>
            </a:endParaRPr>
          </a:p>
          <a:p>
            <a:pPr marL="756285" lvl="1" indent="-286385">
              <a:lnSpc>
                <a:spcPct val="100000"/>
              </a:lnSpc>
              <a:buChar char="–"/>
              <a:tabLst>
                <a:tab pos="756285" algn="l"/>
                <a:tab pos="756920" algn="l"/>
              </a:tabLst>
            </a:pPr>
            <a:r>
              <a:rPr sz="2000" spc="-100" dirty="0">
                <a:latin typeface="Arial"/>
                <a:cs typeface="Arial"/>
              </a:rPr>
              <a:t>Commits</a:t>
            </a:r>
            <a:endParaRPr sz="2000">
              <a:latin typeface="Arial"/>
              <a:cs typeface="Arial"/>
            </a:endParaRPr>
          </a:p>
          <a:p>
            <a:pPr marL="1155700" lvl="2" indent="-228600">
              <a:lnSpc>
                <a:spcPct val="100000"/>
              </a:lnSpc>
              <a:spcBef>
                <a:spcPts val="5"/>
              </a:spcBef>
              <a:buChar char="•"/>
              <a:tabLst>
                <a:tab pos="1155700" algn="l"/>
                <a:tab pos="1156335" algn="l"/>
              </a:tabLst>
            </a:pPr>
            <a:r>
              <a:rPr sz="1800" spc="-130" dirty="0">
                <a:latin typeface="Arial"/>
                <a:cs typeface="Arial"/>
              </a:rPr>
              <a:t>One </a:t>
            </a:r>
            <a:r>
              <a:rPr sz="1800" spc="-40" dirty="0">
                <a:latin typeface="Arial"/>
                <a:cs typeface="Arial"/>
              </a:rPr>
              <a:t>object </a:t>
            </a:r>
            <a:r>
              <a:rPr sz="1800" spc="-5" dirty="0">
                <a:latin typeface="Arial"/>
                <a:cs typeface="Arial"/>
              </a:rPr>
              <a:t>for </a:t>
            </a:r>
            <a:r>
              <a:rPr sz="1800" spc="-75" dirty="0">
                <a:latin typeface="Arial"/>
                <a:cs typeface="Arial"/>
              </a:rPr>
              <a:t>every</a:t>
            </a:r>
            <a:r>
              <a:rPr sz="1800" spc="-200" dirty="0">
                <a:latin typeface="Arial"/>
                <a:cs typeface="Arial"/>
              </a:rPr>
              <a:t> </a:t>
            </a:r>
            <a:r>
              <a:rPr sz="1800" spc="-45" dirty="0">
                <a:latin typeface="Arial"/>
                <a:cs typeface="Arial"/>
              </a:rPr>
              <a:t>commit</a:t>
            </a:r>
            <a:endParaRPr sz="1800">
              <a:latin typeface="Arial"/>
              <a:cs typeface="Arial"/>
            </a:endParaRPr>
          </a:p>
          <a:p>
            <a:pPr marL="1155700" lvl="2" indent="-228600">
              <a:lnSpc>
                <a:spcPts val="1945"/>
              </a:lnSpc>
              <a:spcBef>
                <a:spcPts val="5"/>
              </a:spcBef>
              <a:buChar char="•"/>
              <a:tabLst>
                <a:tab pos="1155700" algn="l"/>
                <a:tab pos="1156335" algn="l"/>
              </a:tabLst>
            </a:pPr>
            <a:r>
              <a:rPr sz="1800" spc="-100" dirty="0">
                <a:latin typeface="Arial"/>
                <a:cs typeface="Arial"/>
              </a:rPr>
              <a:t>Contains</a:t>
            </a:r>
            <a:r>
              <a:rPr sz="1800" spc="-90" dirty="0">
                <a:latin typeface="Arial"/>
                <a:cs typeface="Arial"/>
              </a:rPr>
              <a:t> </a:t>
            </a:r>
            <a:r>
              <a:rPr sz="1800" spc="-114" dirty="0">
                <a:latin typeface="Arial"/>
                <a:cs typeface="Arial"/>
              </a:rPr>
              <a:t>hash</a:t>
            </a:r>
            <a:r>
              <a:rPr sz="1800" spc="-90" dirty="0">
                <a:latin typeface="Arial"/>
                <a:cs typeface="Arial"/>
              </a:rPr>
              <a:t> </a:t>
            </a:r>
            <a:r>
              <a:rPr sz="1800" spc="-5" dirty="0">
                <a:latin typeface="Arial"/>
                <a:cs typeface="Arial"/>
              </a:rPr>
              <a:t>of</a:t>
            </a:r>
            <a:r>
              <a:rPr sz="1800" spc="-75" dirty="0">
                <a:latin typeface="Arial"/>
                <a:cs typeface="Arial"/>
              </a:rPr>
              <a:t> </a:t>
            </a:r>
            <a:r>
              <a:rPr sz="1800" spc="-50" dirty="0">
                <a:latin typeface="Arial"/>
                <a:cs typeface="Arial"/>
              </a:rPr>
              <a:t>parent,</a:t>
            </a:r>
            <a:r>
              <a:rPr sz="1800" spc="-90" dirty="0">
                <a:latin typeface="Arial"/>
                <a:cs typeface="Arial"/>
              </a:rPr>
              <a:t> </a:t>
            </a:r>
            <a:r>
              <a:rPr sz="1800" spc="-95" dirty="0">
                <a:latin typeface="Arial"/>
                <a:cs typeface="Arial"/>
              </a:rPr>
              <a:t>name</a:t>
            </a:r>
            <a:r>
              <a:rPr sz="1800" spc="-90" dirty="0">
                <a:latin typeface="Arial"/>
                <a:cs typeface="Arial"/>
              </a:rPr>
              <a:t> </a:t>
            </a:r>
            <a:r>
              <a:rPr sz="1800" spc="-5" dirty="0">
                <a:latin typeface="Arial"/>
                <a:cs typeface="Arial"/>
              </a:rPr>
              <a:t>of</a:t>
            </a:r>
            <a:r>
              <a:rPr sz="1800" spc="-85" dirty="0">
                <a:latin typeface="Arial"/>
                <a:cs typeface="Arial"/>
              </a:rPr>
              <a:t> </a:t>
            </a:r>
            <a:r>
              <a:rPr sz="1800" spc="-55" dirty="0">
                <a:latin typeface="Arial"/>
                <a:cs typeface="Arial"/>
              </a:rPr>
              <a:t>author,</a:t>
            </a:r>
            <a:r>
              <a:rPr sz="1800" spc="-75" dirty="0">
                <a:latin typeface="Arial"/>
                <a:cs typeface="Arial"/>
              </a:rPr>
              <a:t> </a:t>
            </a:r>
            <a:r>
              <a:rPr sz="1800" spc="-20" dirty="0">
                <a:latin typeface="Arial"/>
                <a:cs typeface="Arial"/>
              </a:rPr>
              <a:t>time</a:t>
            </a:r>
            <a:r>
              <a:rPr sz="1800" spc="-90" dirty="0">
                <a:latin typeface="Arial"/>
                <a:cs typeface="Arial"/>
              </a:rPr>
              <a:t> </a:t>
            </a:r>
            <a:r>
              <a:rPr sz="1800" spc="-5" dirty="0">
                <a:latin typeface="Arial"/>
                <a:cs typeface="Arial"/>
              </a:rPr>
              <a:t>of</a:t>
            </a:r>
            <a:r>
              <a:rPr sz="1800" spc="-75" dirty="0">
                <a:latin typeface="Arial"/>
                <a:cs typeface="Arial"/>
              </a:rPr>
              <a:t> </a:t>
            </a:r>
            <a:r>
              <a:rPr sz="1800" spc="-45" dirty="0">
                <a:latin typeface="Arial"/>
                <a:cs typeface="Arial"/>
              </a:rPr>
              <a:t>commit,</a:t>
            </a:r>
            <a:r>
              <a:rPr sz="1800" spc="-90" dirty="0">
                <a:latin typeface="Arial"/>
                <a:cs typeface="Arial"/>
              </a:rPr>
              <a:t> </a:t>
            </a:r>
            <a:r>
              <a:rPr sz="1800" spc="-85" dirty="0">
                <a:latin typeface="Arial"/>
                <a:cs typeface="Arial"/>
              </a:rPr>
              <a:t>and</a:t>
            </a:r>
            <a:r>
              <a:rPr sz="1800" spc="-90" dirty="0">
                <a:latin typeface="Arial"/>
                <a:cs typeface="Arial"/>
              </a:rPr>
              <a:t> </a:t>
            </a:r>
            <a:r>
              <a:rPr sz="1800" spc="-114" dirty="0">
                <a:latin typeface="Arial"/>
                <a:cs typeface="Arial"/>
              </a:rPr>
              <a:t>hash</a:t>
            </a:r>
            <a:r>
              <a:rPr sz="1800" spc="-85" dirty="0">
                <a:latin typeface="Arial"/>
                <a:cs typeface="Arial"/>
              </a:rPr>
              <a:t> </a:t>
            </a:r>
            <a:r>
              <a:rPr sz="1800" spc="-5" dirty="0">
                <a:latin typeface="Arial"/>
                <a:cs typeface="Arial"/>
              </a:rPr>
              <a:t>of</a:t>
            </a:r>
            <a:r>
              <a:rPr sz="1800" spc="-80" dirty="0">
                <a:latin typeface="Arial"/>
                <a:cs typeface="Arial"/>
              </a:rPr>
              <a:t> </a:t>
            </a:r>
            <a:r>
              <a:rPr sz="1800" spc="-20" dirty="0">
                <a:latin typeface="Arial"/>
                <a:cs typeface="Arial"/>
              </a:rPr>
              <a:t>the</a:t>
            </a:r>
            <a:endParaRPr sz="1800">
              <a:latin typeface="Arial"/>
              <a:cs typeface="Arial"/>
            </a:endParaRPr>
          </a:p>
          <a:p>
            <a:pPr marL="1155700">
              <a:lnSpc>
                <a:spcPts val="1939"/>
              </a:lnSpc>
            </a:pPr>
            <a:r>
              <a:rPr sz="1800" spc="-40" dirty="0">
                <a:latin typeface="Arial"/>
                <a:cs typeface="Arial"/>
              </a:rPr>
              <a:t>current</a:t>
            </a:r>
            <a:r>
              <a:rPr sz="1800" spc="-90" dirty="0">
                <a:latin typeface="Arial"/>
                <a:cs typeface="Arial"/>
              </a:rPr>
              <a:t> </a:t>
            </a:r>
            <a:r>
              <a:rPr sz="1800" spc="-30" dirty="0">
                <a:latin typeface="Arial"/>
                <a:cs typeface="Arial"/>
              </a:rPr>
              <a:t>tree</a:t>
            </a:r>
            <a:endParaRPr sz="1800">
              <a:latin typeface="Arial"/>
              <a:cs typeface="Arial"/>
            </a:endParaRPr>
          </a:p>
          <a:p>
            <a:pPr marL="756285" lvl="1" indent="-286385">
              <a:lnSpc>
                <a:spcPts val="2395"/>
              </a:lnSpc>
              <a:buChar char="–"/>
              <a:tabLst>
                <a:tab pos="756285" algn="l"/>
                <a:tab pos="756920" algn="l"/>
              </a:tabLst>
            </a:pPr>
            <a:r>
              <a:rPr sz="2000" spc="-240" dirty="0">
                <a:latin typeface="Arial"/>
                <a:cs typeface="Arial"/>
              </a:rPr>
              <a:t>Tags</a:t>
            </a:r>
            <a:endParaRPr sz="20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941" y="461594"/>
            <a:ext cx="3992879" cy="697230"/>
          </a:xfrm>
          <a:prstGeom prst="rect">
            <a:avLst/>
          </a:prstGeom>
        </p:spPr>
        <p:txBody>
          <a:bodyPr vert="horz" wrap="square" lIns="0" tIns="13335" rIns="0" bIns="0" rtlCol="0">
            <a:spAutoFit/>
          </a:bodyPr>
          <a:lstStyle/>
          <a:p>
            <a:pPr marL="12700">
              <a:lnSpc>
                <a:spcPct val="100000"/>
              </a:lnSpc>
              <a:spcBef>
                <a:spcPts val="105"/>
              </a:spcBef>
            </a:pPr>
            <a:r>
              <a:rPr spc="-360" dirty="0"/>
              <a:t>Some</a:t>
            </a:r>
            <a:r>
              <a:rPr spc="-310" dirty="0"/>
              <a:t> </a:t>
            </a:r>
            <a:r>
              <a:rPr spc="-295" dirty="0"/>
              <a:t>Commands</a:t>
            </a:r>
          </a:p>
        </p:txBody>
      </p:sp>
      <p:sp>
        <p:nvSpPr>
          <p:cNvPr id="3" name="object 3"/>
          <p:cNvSpPr txBox="1"/>
          <p:nvPr/>
        </p:nvSpPr>
        <p:spPr>
          <a:xfrm>
            <a:off x="535940" y="1521131"/>
            <a:ext cx="3311525" cy="3325495"/>
          </a:xfrm>
          <a:prstGeom prst="rect">
            <a:avLst/>
          </a:prstGeom>
        </p:spPr>
        <p:txBody>
          <a:bodyPr vert="horz" wrap="square" lIns="0" tIns="101600" rIns="0" bIns="0" rtlCol="0">
            <a:spAutoFit/>
          </a:bodyPr>
          <a:lstStyle/>
          <a:p>
            <a:pPr marL="355600" indent="-342900">
              <a:lnSpc>
                <a:spcPct val="100000"/>
              </a:lnSpc>
              <a:spcBef>
                <a:spcPts val="800"/>
              </a:spcBef>
              <a:buChar char="•"/>
              <a:tabLst>
                <a:tab pos="354965" algn="l"/>
                <a:tab pos="355600" algn="l"/>
              </a:tabLst>
            </a:pPr>
            <a:r>
              <a:rPr sz="2800" spc="-95" dirty="0">
                <a:latin typeface="Arial"/>
                <a:cs typeface="Arial"/>
              </a:rPr>
              <a:t>Getting </a:t>
            </a:r>
            <a:r>
              <a:rPr sz="2800" spc="-220" dirty="0">
                <a:latin typeface="Arial"/>
                <a:cs typeface="Arial"/>
              </a:rPr>
              <a:t>a</a:t>
            </a:r>
            <a:r>
              <a:rPr sz="2800" spc="-250" dirty="0">
                <a:latin typeface="Arial"/>
                <a:cs typeface="Arial"/>
              </a:rPr>
              <a:t> </a:t>
            </a:r>
            <a:r>
              <a:rPr sz="2800" spc="-125" dirty="0">
                <a:latin typeface="Arial"/>
                <a:cs typeface="Arial"/>
              </a:rPr>
              <a:t>Repository</a:t>
            </a:r>
            <a:endParaRPr sz="2800">
              <a:latin typeface="Arial"/>
              <a:cs typeface="Arial"/>
            </a:endParaRPr>
          </a:p>
          <a:p>
            <a:pPr marL="756285" lvl="1" indent="-286385">
              <a:lnSpc>
                <a:spcPct val="100000"/>
              </a:lnSpc>
              <a:spcBef>
                <a:spcPts val="605"/>
              </a:spcBef>
              <a:buChar char="–"/>
              <a:tabLst>
                <a:tab pos="756920" algn="l"/>
              </a:tabLst>
            </a:pPr>
            <a:r>
              <a:rPr sz="2400" spc="-20" dirty="0">
                <a:latin typeface="Arial"/>
                <a:cs typeface="Arial"/>
              </a:rPr>
              <a:t>git</a:t>
            </a:r>
            <a:r>
              <a:rPr sz="2400" spc="-150" dirty="0">
                <a:latin typeface="Arial"/>
                <a:cs typeface="Arial"/>
              </a:rPr>
              <a:t> </a:t>
            </a:r>
            <a:r>
              <a:rPr sz="2400" spc="25" dirty="0">
                <a:latin typeface="Arial"/>
                <a:cs typeface="Arial"/>
              </a:rPr>
              <a:t>init</a:t>
            </a:r>
            <a:endParaRPr sz="2400">
              <a:latin typeface="Arial"/>
              <a:cs typeface="Arial"/>
            </a:endParaRPr>
          </a:p>
          <a:p>
            <a:pPr marL="756285" lvl="1" indent="-286385">
              <a:lnSpc>
                <a:spcPct val="100000"/>
              </a:lnSpc>
              <a:spcBef>
                <a:spcPts val="575"/>
              </a:spcBef>
              <a:buChar char="–"/>
              <a:tabLst>
                <a:tab pos="756920" algn="l"/>
              </a:tabLst>
            </a:pPr>
            <a:r>
              <a:rPr sz="2400" spc="-20" dirty="0">
                <a:latin typeface="Arial"/>
                <a:cs typeface="Arial"/>
              </a:rPr>
              <a:t>git</a:t>
            </a:r>
            <a:r>
              <a:rPr sz="2400" spc="-145" dirty="0">
                <a:latin typeface="Arial"/>
                <a:cs typeface="Arial"/>
              </a:rPr>
              <a:t> </a:t>
            </a:r>
            <a:r>
              <a:rPr sz="2400" spc="-95" dirty="0">
                <a:latin typeface="Arial"/>
                <a:cs typeface="Arial"/>
              </a:rPr>
              <a:t>clone</a:t>
            </a:r>
            <a:endParaRPr sz="2400">
              <a:latin typeface="Arial"/>
              <a:cs typeface="Arial"/>
            </a:endParaRPr>
          </a:p>
          <a:p>
            <a:pPr lvl="1">
              <a:lnSpc>
                <a:spcPct val="100000"/>
              </a:lnSpc>
              <a:buFont typeface="Arial"/>
              <a:buChar char="–"/>
            </a:pPr>
            <a:endParaRPr sz="2700">
              <a:latin typeface="Times New Roman"/>
              <a:cs typeface="Times New Roman"/>
            </a:endParaRPr>
          </a:p>
          <a:p>
            <a:pPr marL="355600" indent="-342900">
              <a:lnSpc>
                <a:spcPct val="100000"/>
              </a:lnSpc>
              <a:spcBef>
                <a:spcPts val="1575"/>
              </a:spcBef>
              <a:buChar char="•"/>
              <a:tabLst>
                <a:tab pos="354965" algn="l"/>
                <a:tab pos="355600" algn="l"/>
              </a:tabLst>
            </a:pPr>
            <a:r>
              <a:rPr sz="2800" spc="-140" dirty="0">
                <a:latin typeface="Arial"/>
                <a:cs typeface="Arial"/>
              </a:rPr>
              <a:t>Commits</a:t>
            </a:r>
            <a:endParaRPr sz="2800">
              <a:latin typeface="Arial"/>
              <a:cs typeface="Arial"/>
            </a:endParaRPr>
          </a:p>
          <a:p>
            <a:pPr marL="756285" lvl="1" indent="-286385">
              <a:lnSpc>
                <a:spcPct val="100000"/>
              </a:lnSpc>
              <a:spcBef>
                <a:spcPts val="605"/>
              </a:spcBef>
              <a:buChar char="–"/>
              <a:tabLst>
                <a:tab pos="756920" algn="l"/>
              </a:tabLst>
            </a:pPr>
            <a:r>
              <a:rPr sz="2400" spc="-20" dirty="0">
                <a:latin typeface="Arial"/>
                <a:cs typeface="Arial"/>
              </a:rPr>
              <a:t>git</a:t>
            </a:r>
            <a:r>
              <a:rPr sz="2400" spc="-145" dirty="0">
                <a:latin typeface="Arial"/>
                <a:cs typeface="Arial"/>
              </a:rPr>
              <a:t> </a:t>
            </a:r>
            <a:r>
              <a:rPr sz="2400" spc="-114" dirty="0">
                <a:latin typeface="Arial"/>
                <a:cs typeface="Arial"/>
              </a:rPr>
              <a:t>add</a:t>
            </a:r>
            <a:endParaRPr sz="2400">
              <a:latin typeface="Arial"/>
              <a:cs typeface="Arial"/>
            </a:endParaRPr>
          </a:p>
          <a:p>
            <a:pPr marL="756285" lvl="1" indent="-286385">
              <a:lnSpc>
                <a:spcPct val="100000"/>
              </a:lnSpc>
              <a:spcBef>
                <a:spcPts val="575"/>
              </a:spcBef>
              <a:buChar char="–"/>
              <a:tabLst>
                <a:tab pos="756920" algn="l"/>
              </a:tabLst>
            </a:pPr>
            <a:r>
              <a:rPr sz="2400" spc="-20" dirty="0">
                <a:latin typeface="Arial"/>
                <a:cs typeface="Arial"/>
              </a:rPr>
              <a:t>git</a:t>
            </a:r>
            <a:r>
              <a:rPr sz="2400" spc="-145" dirty="0">
                <a:latin typeface="Arial"/>
                <a:cs typeface="Arial"/>
              </a:rPr>
              <a:t> </a:t>
            </a:r>
            <a:r>
              <a:rPr sz="2400" spc="-55" dirty="0">
                <a:latin typeface="Arial"/>
                <a:cs typeface="Arial"/>
              </a:rPr>
              <a:t>commit</a:t>
            </a:r>
            <a:endParaRPr sz="2400">
              <a:latin typeface="Arial"/>
              <a:cs typeface="Arial"/>
            </a:endParaRPr>
          </a:p>
        </p:txBody>
      </p:sp>
      <p:sp>
        <p:nvSpPr>
          <p:cNvPr id="4" name="object 4"/>
          <p:cNvSpPr txBox="1"/>
          <p:nvPr/>
        </p:nvSpPr>
        <p:spPr>
          <a:xfrm>
            <a:off x="4727575" y="1537006"/>
            <a:ext cx="3834129" cy="2374265"/>
          </a:xfrm>
          <a:prstGeom prst="rect">
            <a:avLst/>
          </a:prstGeom>
        </p:spPr>
        <p:txBody>
          <a:bodyPr vert="horz" wrap="square" lIns="0" tIns="88900" rIns="0" bIns="0" rtlCol="0">
            <a:spAutoFit/>
          </a:bodyPr>
          <a:lstStyle/>
          <a:p>
            <a:pPr marL="355600" indent="-342900">
              <a:lnSpc>
                <a:spcPct val="100000"/>
              </a:lnSpc>
              <a:spcBef>
                <a:spcPts val="700"/>
              </a:spcBef>
              <a:buChar char="•"/>
              <a:tabLst>
                <a:tab pos="355600" algn="l"/>
                <a:tab pos="356235" algn="l"/>
              </a:tabLst>
            </a:pPr>
            <a:r>
              <a:rPr sz="2400" spc="-125" dirty="0">
                <a:latin typeface="Arial"/>
                <a:cs typeface="Arial"/>
              </a:rPr>
              <a:t>Get </a:t>
            </a:r>
            <a:r>
              <a:rPr sz="2400" spc="-165" dirty="0">
                <a:latin typeface="Arial"/>
                <a:cs typeface="Arial"/>
              </a:rPr>
              <a:t>changes</a:t>
            </a:r>
            <a:r>
              <a:rPr sz="2400" spc="-150" dirty="0">
                <a:latin typeface="Arial"/>
                <a:cs typeface="Arial"/>
              </a:rPr>
              <a:t> </a:t>
            </a:r>
            <a:r>
              <a:rPr sz="2400" spc="15" dirty="0">
                <a:latin typeface="Arial"/>
                <a:cs typeface="Arial"/>
              </a:rPr>
              <a:t>with</a:t>
            </a:r>
            <a:endParaRPr sz="2400">
              <a:latin typeface="Arial"/>
              <a:cs typeface="Arial"/>
            </a:endParaRPr>
          </a:p>
          <a:p>
            <a:pPr marL="756285" lvl="1" indent="-286385">
              <a:lnSpc>
                <a:spcPct val="100000"/>
              </a:lnSpc>
              <a:spcBef>
                <a:spcPts val="515"/>
              </a:spcBef>
              <a:buChar char="–"/>
              <a:tabLst>
                <a:tab pos="756285" algn="l"/>
                <a:tab pos="756920" algn="l"/>
              </a:tabLst>
            </a:pPr>
            <a:r>
              <a:rPr sz="2000" spc="-15" dirty="0">
                <a:latin typeface="Arial"/>
                <a:cs typeface="Arial"/>
              </a:rPr>
              <a:t>git </a:t>
            </a:r>
            <a:r>
              <a:rPr sz="2000" spc="-50" dirty="0">
                <a:latin typeface="Arial"/>
                <a:cs typeface="Arial"/>
              </a:rPr>
              <a:t>fetch </a:t>
            </a:r>
            <a:r>
              <a:rPr sz="2000" spc="-80" dirty="0">
                <a:latin typeface="Arial"/>
                <a:cs typeface="Arial"/>
              </a:rPr>
              <a:t>(fetches </a:t>
            </a:r>
            <a:r>
              <a:rPr sz="2000" spc="-90" dirty="0">
                <a:latin typeface="Arial"/>
                <a:cs typeface="Arial"/>
              </a:rPr>
              <a:t>and</a:t>
            </a:r>
            <a:r>
              <a:rPr sz="2000" spc="-350" dirty="0">
                <a:latin typeface="Arial"/>
                <a:cs typeface="Arial"/>
              </a:rPr>
              <a:t> </a:t>
            </a:r>
            <a:r>
              <a:rPr sz="2000" spc="-110" dirty="0">
                <a:latin typeface="Arial"/>
                <a:cs typeface="Arial"/>
              </a:rPr>
              <a:t>merges)</a:t>
            </a:r>
            <a:endParaRPr sz="2000">
              <a:latin typeface="Arial"/>
              <a:cs typeface="Arial"/>
            </a:endParaRPr>
          </a:p>
          <a:p>
            <a:pPr marL="756285" lvl="1" indent="-286385">
              <a:lnSpc>
                <a:spcPct val="100000"/>
              </a:lnSpc>
              <a:spcBef>
                <a:spcPts val="480"/>
              </a:spcBef>
              <a:buChar char="–"/>
              <a:tabLst>
                <a:tab pos="756285" algn="l"/>
                <a:tab pos="756920" algn="l"/>
              </a:tabLst>
            </a:pPr>
            <a:r>
              <a:rPr sz="2000" spc="-15" dirty="0">
                <a:latin typeface="Arial"/>
                <a:cs typeface="Arial"/>
              </a:rPr>
              <a:t>git</a:t>
            </a:r>
            <a:r>
              <a:rPr sz="2000" spc="-120" dirty="0">
                <a:latin typeface="Arial"/>
                <a:cs typeface="Arial"/>
              </a:rPr>
              <a:t> </a:t>
            </a:r>
            <a:r>
              <a:rPr sz="2000" spc="-25" dirty="0">
                <a:latin typeface="Arial"/>
                <a:cs typeface="Arial"/>
              </a:rPr>
              <a:t>pull</a:t>
            </a:r>
            <a:endParaRPr sz="2000">
              <a:latin typeface="Arial"/>
              <a:cs typeface="Arial"/>
            </a:endParaRPr>
          </a:p>
          <a:p>
            <a:pPr lvl="1">
              <a:lnSpc>
                <a:spcPct val="100000"/>
              </a:lnSpc>
              <a:spcBef>
                <a:spcPts val="35"/>
              </a:spcBef>
              <a:buFont typeface="Arial"/>
              <a:buChar char="–"/>
            </a:pPr>
            <a:endParaRPr sz="2950">
              <a:latin typeface="Times New Roman"/>
              <a:cs typeface="Times New Roman"/>
            </a:endParaRPr>
          </a:p>
          <a:p>
            <a:pPr marL="355600" indent="-342900">
              <a:lnSpc>
                <a:spcPct val="100000"/>
              </a:lnSpc>
              <a:buChar char="•"/>
              <a:tabLst>
                <a:tab pos="355600" algn="l"/>
                <a:tab pos="356235" algn="l"/>
              </a:tabLst>
            </a:pPr>
            <a:r>
              <a:rPr sz="2400" spc="-135" dirty="0">
                <a:latin typeface="Arial"/>
                <a:cs typeface="Arial"/>
              </a:rPr>
              <a:t>Propagate </a:t>
            </a:r>
            <a:r>
              <a:rPr sz="2400" spc="-165" dirty="0">
                <a:latin typeface="Arial"/>
                <a:cs typeface="Arial"/>
              </a:rPr>
              <a:t>changes</a:t>
            </a:r>
            <a:r>
              <a:rPr sz="2400" spc="-145" dirty="0">
                <a:latin typeface="Arial"/>
                <a:cs typeface="Arial"/>
              </a:rPr>
              <a:t> </a:t>
            </a:r>
            <a:r>
              <a:rPr sz="2400" spc="15" dirty="0">
                <a:latin typeface="Arial"/>
                <a:cs typeface="Arial"/>
              </a:rPr>
              <a:t>with</a:t>
            </a:r>
            <a:endParaRPr sz="2400">
              <a:latin typeface="Arial"/>
              <a:cs typeface="Arial"/>
            </a:endParaRPr>
          </a:p>
          <a:p>
            <a:pPr marL="756285" lvl="1" indent="-286385">
              <a:lnSpc>
                <a:spcPct val="100000"/>
              </a:lnSpc>
              <a:spcBef>
                <a:spcPts val="509"/>
              </a:spcBef>
              <a:buChar char="–"/>
              <a:tabLst>
                <a:tab pos="756285" algn="l"/>
                <a:tab pos="756920" algn="l"/>
              </a:tabLst>
            </a:pPr>
            <a:r>
              <a:rPr sz="2000" spc="-15" dirty="0">
                <a:latin typeface="Arial"/>
                <a:cs typeface="Arial"/>
              </a:rPr>
              <a:t>git</a:t>
            </a:r>
            <a:r>
              <a:rPr sz="2000" spc="-120" dirty="0">
                <a:latin typeface="Arial"/>
                <a:cs typeface="Arial"/>
              </a:rPr>
              <a:t> </a:t>
            </a:r>
            <a:r>
              <a:rPr sz="2000" spc="-105" dirty="0">
                <a:latin typeface="Arial"/>
                <a:cs typeface="Arial"/>
              </a:rPr>
              <a:t>push</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226" y="461594"/>
            <a:ext cx="3242945" cy="697230"/>
          </a:xfrm>
          <a:prstGeom prst="rect">
            <a:avLst/>
          </a:prstGeom>
        </p:spPr>
        <p:txBody>
          <a:bodyPr vert="horz" wrap="square" lIns="0" tIns="13335" rIns="0" bIns="0" rtlCol="0">
            <a:spAutoFit/>
          </a:bodyPr>
          <a:lstStyle/>
          <a:p>
            <a:pPr marL="12700">
              <a:lnSpc>
                <a:spcPct val="100000"/>
              </a:lnSpc>
              <a:spcBef>
                <a:spcPts val="105"/>
              </a:spcBef>
            </a:pPr>
            <a:r>
              <a:rPr spc="-204" dirty="0"/>
              <a:t>Compile</a:t>
            </a:r>
            <a:r>
              <a:rPr spc="-300" dirty="0"/>
              <a:t> </a:t>
            </a:r>
            <a:r>
              <a:rPr spc="-185" dirty="0"/>
              <a:t>chain</a:t>
            </a:r>
          </a:p>
        </p:txBody>
      </p:sp>
      <p:sp>
        <p:nvSpPr>
          <p:cNvPr id="3" name="object 3"/>
          <p:cNvSpPr txBox="1"/>
          <p:nvPr/>
        </p:nvSpPr>
        <p:spPr>
          <a:xfrm>
            <a:off x="535940" y="1526794"/>
            <a:ext cx="7276465" cy="444817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3000" spc="-229" dirty="0">
                <a:latin typeface="Arial"/>
                <a:cs typeface="Arial"/>
              </a:rPr>
              <a:t>Tools</a:t>
            </a:r>
            <a:endParaRPr sz="3000">
              <a:latin typeface="Arial"/>
              <a:cs typeface="Arial"/>
            </a:endParaRPr>
          </a:p>
          <a:p>
            <a:pPr marL="756285" lvl="1" indent="-286385">
              <a:lnSpc>
                <a:spcPct val="100000"/>
              </a:lnSpc>
              <a:spcBef>
                <a:spcPts val="20"/>
              </a:spcBef>
              <a:buChar char="–"/>
              <a:tabLst>
                <a:tab pos="756920" algn="l"/>
              </a:tabLst>
            </a:pPr>
            <a:r>
              <a:rPr sz="2600" spc="-145" dirty="0">
                <a:latin typeface="Arial"/>
                <a:cs typeface="Arial"/>
              </a:rPr>
              <a:t>make, </a:t>
            </a:r>
            <a:r>
              <a:rPr sz="2600" spc="-160" dirty="0">
                <a:latin typeface="Arial"/>
                <a:cs typeface="Arial"/>
              </a:rPr>
              <a:t>gmake, </a:t>
            </a:r>
            <a:r>
              <a:rPr sz="2600" spc="-150" dirty="0">
                <a:latin typeface="Arial"/>
                <a:cs typeface="Arial"/>
              </a:rPr>
              <a:t>nmake</a:t>
            </a:r>
            <a:r>
              <a:rPr sz="2600" spc="-135" dirty="0">
                <a:latin typeface="Arial"/>
                <a:cs typeface="Arial"/>
              </a:rPr>
              <a:t> </a:t>
            </a:r>
            <a:r>
              <a:rPr sz="2600" spc="-75" dirty="0">
                <a:latin typeface="Arial"/>
                <a:cs typeface="Arial"/>
              </a:rPr>
              <a:t>(Win),</a:t>
            </a:r>
            <a:endParaRPr sz="2600">
              <a:latin typeface="Arial"/>
              <a:cs typeface="Arial"/>
            </a:endParaRPr>
          </a:p>
          <a:p>
            <a:pPr marL="756285" lvl="1" indent="-286385">
              <a:lnSpc>
                <a:spcPts val="3110"/>
              </a:lnSpc>
              <a:buChar char="–"/>
              <a:tabLst>
                <a:tab pos="756920" algn="l"/>
              </a:tabLst>
            </a:pPr>
            <a:r>
              <a:rPr sz="2600" spc="-160" dirty="0">
                <a:latin typeface="Arial"/>
                <a:cs typeface="Arial"/>
              </a:rPr>
              <a:t>Apache </a:t>
            </a:r>
            <a:r>
              <a:rPr sz="2600" spc="-270" dirty="0">
                <a:latin typeface="Arial"/>
                <a:cs typeface="Arial"/>
              </a:rPr>
              <a:t>ANT, </a:t>
            </a:r>
            <a:r>
              <a:rPr sz="2600" spc="-160" dirty="0">
                <a:latin typeface="Arial"/>
                <a:cs typeface="Arial"/>
              </a:rPr>
              <a:t>Apache </a:t>
            </a:r>
            <a:r>
              <a:rPr sz="2600" spc="-215" dirty="0">
                <a:latin typeface="Arial"/>
                <a:cs typeface="Arial"/>
              </a:rPr>
              <a:t>MAVEN, </a:t>
            </a:r>
            <a:r>
              <a:rPr sz="2600" spc="-135" dirty="0">
                <a:latin typeface="Arial"/>
                <a:cs typeface="Arial"/>
              </a:rPr>
              <a:t>Freshmeat </a:t>
            </a:r>
            <a:r>
              <a:rPr sz="2600" spc="-190" dirty="0">
                <a:latin typeface="Arial"/>
                <a:cs typeface="Arial"/>
              </a:rPr>
              <a:t>7Bee</a:t>
            </a:r>
            <a:r>
              <a:rPr sz="2600" spc="-45" dirty="0">
                <a:latin typeface="Arial"/>
                <a:cs typeface="Arial"/>
              </a:rPr>
              <a:t> </a:t>
            </a:r>
            <a:r>
              <a:rPr sz="2600" spc="-70" dirty="0">
                <a:latin typeface="Arial"/>
                <a:cs typeface="Arial"/>
              </a:rPr>
              <a:t>...</a:t>
            </a:r>
            <a:endParaRPr sz="2600">
              <a:latin typeface="Arial"/>
              <a:cs typeface="Arial"/>
            </a:endParaRPr>
          </a:p>
          <a:p>
            <a:pPr marL="355600" indent="-342900">
              <a:lnSpc>
                <a:spcPts val="3590"/>
              </a:lnSpc>
              <a:buChar char="•"/>
              <a:tabLst>
                <a:tab pos="354965" algn="l"/>
                <a:tab pos="355600" algn="l"/>
              </a:tabLst>
            </a:pPr>
            <a:r>
              <a:rPr sz="3000" spc="-365" dirty="0">
                <a:latin typeface="Arial"/>
                <a:cs typeface="Arial"/>
              </a:rPr>
              <a:t>To</a:t>
            </a:r>
            <a:r>
              <a:rPr sz="3000" spc="-165" dirty="0">
                <a:latin typeface="Arial"/>
                <a:cs typeface="Arial"/>
              </a:rPr>
              <a:t> </a:t>
            </a:r>
            <a:r>
              <a:rPr sz="3000" spc="-80" dirty="0">
                <a:latin typeface="Arial"/>
                <a:cs typeface="Arial"/>
              </a:rPr>
              <a:t>automate:</a:t>
            </a:r>
            <a:endParaRPr sz="3000">
              <a:latin typeface="Arial"/>
              <a:cs typeface="Arial"/>
            </a:endParaRPr>
          </a:p>
          <a:p>
            <a:pPr marL="756285" lvl="1" indent="-286385">
              <a:lnSpc>
                <a:spcPct val="100000"/>
              </a:lnSpc>
              <a:spcBef>
                <a:spcPts val="15"/>
              </a:spcBef>
              <a:buChar char="–"/>
              <a:tabLst>
                <a:tab pos="756920" algn="l"/>
              </a:tabLst>
            </a:pPr>
            <a:r>
              <a:rPr sz="2600" spc="-65" dirty="0">
                <a:latin typeface="Arial"/>
                <a:cs typeface="Arial"/>
              </a:rPr>
              <a:t>pre-compilation, </a:t>
            </a:r>
            <a:r>
              <a:rPr sz="2600" spc="-85" dirty="0">
                <a:latin typeface="Arial"/>
                <a:cs typeface="Arial"/>
              </a:rPr>
              <a:t>obfuscation,</a:t>
            </a:r>
            <a:r>
              <a:rPr sz="2600" spc="-229" dirty="0">
                <a:latin typeface="Arial"/>
                <a:cs typeface="Arial"/>
              </a:rPr>
              <a:t> </a:t>
            </a:r>
            <a:r>
              <a:rPr sz="2600" spc="-50" dirty="0">
                <a:latin typeface="Arial"/>
                <a:cs typeface="Arial"/>
              </a:rPr>
              <a:t>verification</a:t>
            </a:r>
            <a:endParaRPr sz="2600">
              <a:latin typeface="Arial"/>
              <a:cs typeface="Arial"/>
            </a:endParaRPr>
          </a:p>
          <a:p>
            <a:pPr marL="756285" lvl="1" indent="-286385">
              <a:lnSpc>
                <a:spcPct val="100000"/>
              </a:lnSpc>
              <a:buChar char="–"/>
              <a:tabLst>
                <a:tab pos="756920" algn="l"/>
              </a:tabLst>
            </a:pPr>
            <a:r>
              <a:rPr sz="2600" spc="-85" dirty="0">
                <a:latin typeface="Arial"/>
                <a:cs typeface="Arial"/>
              </a:rPr>
              <a:t>generation </a:t>
            </a:r>
            <a:r>
              <a:rPr sz="2600" spc="-5" dirty="0">
                <a:latin typeface="Arial"/>
                <a:cs typeface="Arial"/>
              </a:rPr>
              <a:t>of </a:t>
            </a:r>
            <a:r>
              <a:rPr sz="2600" spc="-175" dirty="0">
                <a:latin typeface="Arial"/>
                <a:cs typeface="Arial"/>
              </a:rPr>
              <a:t>.class </a:t>
            </a:r>
            <a:r>
              <a:rPr sz="2600" spc="-120" dirty="0">
                <a:latin typeface="Arial"/>
                <a:cs typeface="Arial"/>
              </a:rPr>
              <a:t>and</a:t>
            </a:r>
            <a:r>
              <a:rPr sz="2600" spc="-385" dirty="0">
                <a:latin typeface="Arial"/>
                <a:cs typeface="Arial"/>
              </a:rPr>
              <a:t> </a:t>
            </a:r>
            <a:r>
              <a:rPr sz="2600" spc="-50" dirty="0">
                <a:latin typeface="Arial"/>
                <a:cs typeface="Arial"/>
              </a:rPr>
              <a:t>.jar</a:t>
            </a:r>
            <a:endParaRPr sz="2600">
              <a:latin typeface="Arial"/>
              <a:cs typeface="Arial"/>
            </a:endParaRPr>
          </a:p>
          <a:p>
            <a:pPr marL="1155700" lvl="2" indent="-228600">
              <a:lnSpc>
                <a:spcPts val="2630"/>
              </a:lnSpc>
              <a:spcBef>
                <a:spcPts val="15"/>
              </a:spcBef>
              <a:buChar char="•"/>
              <a:tabLst>
                <a:tab pos="1155700" algn="l"/>
                <a:tab pos="1156335" algn="l"/>
              </a:tabLst>
            </a:pPr>
            <a:r>
              <a:rPr sz="2200" spc="-60" dirty="0">
                <a:latin typeface="Arial"/>
                <a:cs typeface="Arial"/>
              </a:rPr>
              <a:t>normal, </a:t>
            </a:r>
            <a:r>
              <a:rPr sz="2200" spc="-70" dirty="0">
                <a:latin typeface="Arial"/>
                <a:cs typeface="Arial"/>
              </a:rPr>
              <a:t>tracing, </a:t>
            </a:r>
            <a:r>
              <a:rPr sz="2200" spc="-105" dirty="0">
                <a:latin typeface="Arial"/>
                <a:cs typeface="Arial"/>
              </a:rPr>
              <a:t>debug,</a:t>
            </a:r>
            <a:r>
              <a:rPr sz="2200" spc="-245" dirty="0">
                <a:latin typeface="Arial"/>
                <a:cs typeface="Arial"/>
              </a:rPr>
              <a:t> </a:t>
            </a:r>
            <a:r>
              <a:rPr sz="2200" spc="-685" dirty="0">
                <a:latin typeface="Arial"/>
                <a:cs typeface="Arial"/>
              </a:rPr>
              <a:t>…</a:t>
            </a:r>
            <a:endParaRPr sz="2200">
              <a:latin typeface="Arial"/>
              <a:cs typeface="Arial"/>
            </a:endParaRPr>
          </a:p>
          <a:p>
            <a:pPr marL="756285" lvl="1" indent="-286385">
              <a:lnSpc>
                <a:spcPts val="3110"/>
              </a:lnSpc>
              <a:buChar char="–"/>
              <a:tabLst>
                <a:tab pos="756920" algn="l"/>
              </a:tabLst>
            </a:pPr>
            <a:r>
              <a:rPr sz="2600" spc="-70" dirty="0">
                <a:latin typeface="Arial"/>
                <a:cs typeface="Arial"/>
              </a:rPr>
              <a:t>documentation</a:t>
            </a:r>
            <a:r>
              <a:rPr sz="2600" spc="-150" dirty="0">
                <a:latin typeface="Arial"/>
                <a:cs typeface="Arial"/>
              </a:rPr>
              <a:t> </a:t>
            </a:r>
            <a:r>
              <a:rPr sz="2600" spc="-85" dirty="0">
                <a:latin typeface="Arial"/>
                <a:cs typeface="Arial"/>
              </a:rPr>
              <a:t>generation</a:t>
            </a:r>
            <a:endParaRPr sz="2600">
              <a:latin typeface="Arial"/>
              <a:cs typeface="Arial"/>
            </a:endParaRPr>
          </a:p>
          <a:p>
            <a:pPr marL="756285" lvl="1" indent="-286385">
              <a:lnSpc>
                <a:spcPct val="100000"/>
              </a:lnSpc>
              <a:spcBef>
                <a:spcPts val="5"/>
              </a:spcBef>
              <a:buChar char="–"/>
              <a:tabLst>
                <a:tab pos="756920" algn="l"/>
                <a:tab pos="2103755" algn="l"/>
              </a:tabLst>
            </a:pPr>
            <a:r>
              <a:rPr sz="2600" spc="-114" dirty="0">
                <a:latin typeface="Arial"/>
                <a:cs typeface="Arial"/>
              </a:rPr>
              <a:t>«</a:t>
            </a:r>
            <a:r>
              <a:rPr sz="2600" spc="-125" dirty="0">
                <a:latin typeface="Arial"/>
                <a:cs typeface="Arial"/>
              </a:rPr>
              <a:t> stubs</a:t>
            </a:r>
            <a:r>
              <a:rPr sz="2600" spc="-140" dirty="0">
                <a:latin typeface="Arial"/>
                <a:cs typeface="Arial"/>
              </a:rPr>
              <a:t> </a:t>
            </a:r>
            <a:r>
              <a:rPr sz="2600" spc="-114" dirty="0">
                <a:latin typeface="Arial"/>
                <a:cs typeface="Arial"/>
              </a:rPr>
              <a:t>»	</a:t>
            </a:r>
            <a:r>
              <a:rPr sz="2600" spc="-85" dirty="0">
                <a:latin typeface="Arial"/>
                <a:cs typeface="Arial"/>
              </a:rPr>
              <a:t>generation </a:t>
            </a:r>
            <a:r>
              <a:rPr sz="2600" spc="-65" dirty="0">
                <a:latin typeface="Arial"/>
                <a:cs typeface="Arial"/>
              </a:rPr>
              <a:t>(rmic, </a:t>
            </a:r>
            <a:r>
              <a:rPr sz="2600" spc="-90" dirty="0">
                <a:latin typeface="Arial"/>
                <a:cs typeface="Arial"/>
              </a:rPr>
              <a:t>idl2java, </a:t>
            </a:r>
            <a:r>
              <a:rPr sz="2600" spc="-135" dirty="0">
                <a:latin typeface="Arial"/>
                <a:cs typeface="Arial"/>
              </a:rPr>
              <a:t>javacard</a:t>
            </a:r>
            <a:r>
              <a:rPr sz="2600" spc="-365" dirty="0">
                <a:latin typeface="Arial"/>
                <a:cs typeface="Arial"/>
              </a:rPr>
              <a:t> </a:t>
            </a:r>
            <a:r>
              <a:rPr sz="2600" spc="-440" dirty="0">
                <a:latin typeface="Arial"/>
                <a:cs typeface="Arial"/>
              </a:rPr>
              <a:t>…)</a:t>
            </a:r>
            <a:endParaRPr sz="2600">
              <a:latin typeface="Arial"/>
              <a:cs typeface="Arial"/>
            </a:endParaRPr>
          </a:p>
          <a:p>
            <a:pPr marL="756285" lvl="1" indent="-286385">
              <a:lnSpc>
                <a:spcPct val="100000"/>
              </a:lnSpc>
              <a:buChar char="–"/>
              <a:tabLst>
                <a:tab pos="756920" algn="l"/>
              </a:tabLst>
            </a:pPr>
            <a:r>
              <a:rPr sz="2600" spc="-50" dirty="0">
                <a:latin typeface="Arial"/>
                <a:cs typeface="Arial"/>
              </a:rPr>
              <a:t>test</a:t>
            </a:r>
            <a:endParaRPr sz="2600">
              <a:latin typeface="Arial"/>
              <a:cs typeface="Arial"/>
            </a:endParaRPr>
          </a:p>
          <a:p>
            <a:pPr marL="469900">
              <a:lnSpc>
                <a:spcPct val="100000"/>
              </a:lnSpc>
            </a:pPr>
            <a:r>
              <a:rPr sz="2600" dirty="0">
                <a:latin typeface="Arial"/>
                <a:cs typeface="Arial"/>
              </a:rPr>
              <a:t>–</a:t>
            </a:r>
            <a:r>
              <a:rPr sz="2600" spc="80" dirty="0">
                <a:latin typeface="Arial"/>
                <a:cs typeface="Arial"/>
              </a:rPr>
              <a:t> </a:t>
            </a:r>
            <a:r>
              <a:rPr sz="2600" spc="-805" dirty="0">
                <a:latin typeface="Arial"/>
                <a:cs typeface="Arial"/>
              </a:rPr>
              <a:t>…</a:t>
            </a:r>
            <a:endParaRPr sz="2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0282" y="461594"/>
            <a:ext cx="1584325" cy="697230"/>
          </a:xfrm>
          <a:prstGeom prst="rect">
            <a:avLst/>
          </a:prstGeom>
        </p:spPr>
        <p:txBody>
          <a:bodyPr vert="horz" wrap="square" lIns="0" tIns="13335" rIns="0" bIns="0" rtlCol="0">
            <a:spAutoFit/>
          </a:bodyPr>
          <a:lstStyle/>
          <a:p>
            <a:pPr marL="12700">
              <a:lnSpc>
                <a:spcPct val="100000"/>
              </a:lnSpc>
              <a:spcBef>
                <a:spcPts val="105"/>
              </a:spcBef>
            </a:pPr>
            <a:r>
              <a:rPr spc="-145" dirty="0"/>
              <a:t>M</a:t>
            </a:r>
            <a:r>
              <a:rPr spc="-165" dirty="0"/>
              <a:t>a</a:t>
            </a:r>
            <a:r>
              <a:rPr spc="-254" dirty="0"/>
              <a:t>v</a:t>
            </a:r>
            <a:r>
              <a:rPr spc="-195" dirty="0"/>
              <a:t>en</a:t>
            </a:r>
          </a:p>
        </p:txBody>
      </p:sp>
      <p:sp>
        <p:nvSpPr>
          <p:cNvPr id="3" name="object 3"/>
          <p:cNvSpPr txBox="1"/>
          <p:nvPr/>
        </p:nvSpPr>
        <p:spPr>
          <a:xfrm>
            <a:off x="535940" y="1537461"/>
            <a:ext cx="7513320" cy="417195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700" spc="-165" dirty="0">
                <a:latin typeface="Arial"/>
                <a:cs typeface="Arial"/>
              </a:rPr>
              <a:t>Goal</a:t>
            </a:r>
            <a:endParaRPr sz="2700">
              <a:latin typeface="Arial"/>
              <a:cs typeface="Arial"/>
            </a:endParaRPr>
          </a:p>
          <a:p>
            <a:pPr marL="756285" lvl="1" indent="-286385">
              <a:lnSpc>
                <a:spcPct val="100000"/>
              </a:lnSpc>
              <a:spcBef>
                <a:spcPts val="15"/>
              </a:spcBef>
              <a:buChar char="–"/>
              <a:tabLst>
                <a:tab pos="756920" algn="l"/>
              </a:tabLst>
            </a:pPr>
            <a:r>
              <a:rPr sz="2400" spc="-114" dirty="0">
                <a:latin typeface="Arial"/>
                <a:cs typeface="Arial"/>
              </a:rPr>
              <a:t>Separation </a:t>
            </a:r>
            <a:r>
              <a:rPr sz="2400" spc="-5" dirty="0">
                <a:latin typeface="Arial"/>
                <a:cs typeface="Arial"/>
              </a:rPr>
              <a:t>of </a:t>
            </a:r>
            <a:r>
              <a:rPr sz="2400" spc="-125" dirty="0">
                <a:latin typeface="Arial"/>
                <a:cs typeface="Arial"/>
              </a:rPr>
              <a:t>concerns </a:t>
            </a:r>
            <a:r>
              <a:rPr sz="2400" spc="-75" dirty="0">
                <a:latin typeface="Arial"/>
                <a:cs typeface="Arial"/>
              </a:rPr>
              <a:t>applied </a:t>
            </a:r>
            <a:r>
              <a:rPr sz="2400" spc="20" dirty="0">
                <a:latin typeface="Arial"/>
                <a:cs typeface="Arial"/>
              </a:rPr>
              <a:t>to</a:t>
            </a:r>
            <a:r>
              <a:rPr sz="2400" spc="-465" dirty="0">
                <a:latin typeface="Arial"/>
                <a:cs typeface="Arial"/>
              </a:rPr>
              <a:t> </a:t>
            </a:r>
            <a:r>
              <a:rPr sz="2400" spc="-45" dirty="0">
                <a:latin typeface="Arial"/>
                <a:cs typeface="Arial"/>
              </a:rPr>
              <a:t>project build</a:t>
            </a:r>
            <a:endParaRPr sz="2400">
              <a:latin typeface="Arial"/>
              <a:cs typeface="Arial"/>
            </a:endParaRPr>
          </a:p>
          <a:p>
            <a:pPr marL="1155700" lvl="2" indent="-228600">
              <a:lnSpc>
                <a:spcPts val="2390"/>
              </a:lnSpc>
              <a:spcBef>
                <a:spcPts val="15"/>
              </a:spcBef>
              <a:buChar char="•"/>
              <a:tabLst>
                <a:tab pos="1155700" algn="l"/>
                <a:tab pos="1156335" algn="l"/>
              </a:tabLst>
            </a:pPr>
            <a:r>
              <a:rPr sz="2000" spc="-65" dirty="0">
                <a:latin typeface="Arial"/>
                <a:cs typeface="Arial"/>
              </a:rPr>
              <a:t>Compilation, </a:t>
            </a:r>
            <a:r>
              <a:rPr sz="2000" spc="-100" dirty="0">
                <a:latin typeface="Arial"/>
                <a:cs typeface="Arial"/>
              </a:rPr>
              <a:t>code </a:t>
            </a:r>
            <a:r>
              <a:rPr sz="2000" spc="-65" dirty="0">
                <a:latin typeface="Arial"/>
                <a:cs typeface="Arial"/>
              </a:rPr>
              <a:t>generation, </a:t>
            </a:r>
            <a:r>
              <a:rPr sz="2000" dirty="0">
                <a:latin typeface="Arial"/>
                <a:cs typeface="Arial"/>
              </a:rPr>
              <a:t>unit </a:t>
            </a:r>
            <a:r>
              <a:rPr sz="2000" spc="-50" dirty="0">
                <a:latin typeface="Arial"/>
                <a:cs typeface="Arial"/>
              </a:rPr>
              <a:t>testing, </a:t>
            </a:r>
            <a:r>
              <a:rPr sz="2000" spc="-55" dirty="0">
                <a:latin typeface="Arial"/>
                <a:cs typeface="Arial"/>
              </a:rPr>
              <a:t>documentation,</a:t>
            </a:r>
            <a:r>
              <a:rPr sz="2000" spc="-415" dirty="0">
                <a:latin typeface="Arial"/>
                <a:cs typeface="Arial"/>
              </a:rPr>
              <a:t> </a:t>
            </a:r>
            <a:r>
              <a:rPr sz="2000" spc="-620" dirty="0">
                <a:latin typeface="Arial"/>
                <a:cs typeface="Arial"/>
              </a:rPr>
              <a:t>…</a:t>
            </a:r>
            <a:endParaRPr sz="2000">
              <a:latin typeface="Arial"/>
              <a:cs typeface="Arial"/>
            </a:endParaRPr>
          </a:p>
          <a:p>
            <a:pPr marL="756285" lvl="1" indent="-286385">
              <a:lnSpc>
                <a:spcPts val="2865"/>
              </a:lnSpc>
              <a:buChar char="–"/>
              <a:tabLst>
                <a:tab pos="756920" algn="l"/>
              </a:tabLst>
            </a:pPr>
            <a:r>
              <a:rPr sz="2400" spc="-120" dirty="0">
                <a:latin typeface="Arial"/>
                <a:cs typeface="Arial"/>
              </a:rPr>
              <a:t>Handle </a:t>
            </a:r>
            <a:r>
              <a:rPr sz="2400" spc="-45" dirty="0">
                <a:latin typeface="Arial"/>
                <a:cs typeface="Arial"/>
              </a:rPr>
              <a:t>project </a:t>
            </a:r>
            <a:r>
              <a:rPr sz="2400" spc="-120" dirty="0">
                <a:latin typeface="Arial"/>
                <a:cs typeface="Arial"/>
              </a:rPr>
              <a:t>dependencies </a:t>
            </a:r>
            <a:r>
              <a:rPr sz="2400" spc="15" dirty="0">
                <a:latin typeface="Arial"/>
                <a:cs typeface="Arial"/>
              </a:rPr>
              <a:t>with </a:t>
            </a:r>
            <a:r>
              <a:rPr sz="2400" spc="-120" dirty="0">
                <a:latin typeface="Arial"/>
                <a:cs typeface="Arial"/>
              </a:rPr>
              <a:t>versions</a:t>
            </a:r>
            <a:r>
              <a:rPr sz="2400" spc="-395" dirty="0">
                <a:latin typeface="Arial"/>
                <a:cs typeface="Arial"/>
              </a:rPr>
              <a:t> </a:t>
            </a:r>
            <a:r>
              <a:rPr sz="2400" spc="-60" dirty="0">
                <a:latin typeface="Arial"/>
                <a:cs typeface="Arial"/>
              </a:rPr>
              <a:t>(artifacts)</a:t>
            </a:r>
            <a:endParaRPr sz="2400">
              <a:latin typeface="Arial"/>
              <a:cs typeface="Arial"/>
            </a:endParaRPr>
          </a:p>
          <a:p>
            <a:pPr marL="355600" indent="-342900">
              <a:lnSpc>
                <a:spcPts val="3235"/>
              </a:lnSpc>
              <a:buChar char="•"/>
              <a:tabLst>
                <a:tab pos="354965" algn="l"/>
                <a:tab pos="355600" algn="l"/>
              </a:tabLst>
            </a:pPr>
            <a:r>
              <a:rPr sz="2700" spc="-100" dirty="0">
                <a:latin typeface="Arial"/>
                <a:cs typeface="Arial"/>
              </a:rPr>
              <a:t>Project </a:t>
            </a:r>
            <a:r>
              <a:rPr sz="2700" spc="-60" dirty="0">
                <a:latin typeface="Arial"/>
                <a:cs typeface="Arial"/>
              </a:rPr>
              <a:t>object </a:t>
            </a:r>
            <a:r>
              <a:rPr sz="2700" spc="-80" dirty="0">
                <a:latin typeface="Arial"/>
                <a:cs typeface="Arial"/>
              </a:rPr>
              <a:t>model</a:t>
            </a:r>
            <a:r>
              <a:rPr sz="2700" spc="-280" dirty="0">
                <a:latin typeface="Arial"/>
                <a:cs typeface="Arial"/>
              </a:rPr>
              <a:t> </a:t>
            </a:r>
            <a:r>
              <a:rPr sz="2700" spc="-170" dirty="0">
                <a:latin typeface="Arial"/>
                <a:cs typeface="Arial"/>
              </a:rPr>
              <a:t>(POM)</a:t>
            </a:r>
            <a:endParaRPr sz="2700">
              <a:latin typeface="Arial"/>
              <a:cs typeface="Arial"/>
            </a:endParaRPr>
          </a:p>
          <a:p>
            <a:pPr marL="756285" lvl="1" indent="-286385">
              <a:lnSpc>
                <a:spcPct val="100000"/>
              </a:lnSpc>
              <a:spcBef>
                <a:spcPts val="15"/>
              </a:spcBef>
              <a:buChar char="–"/>
              <a:tabLst>
                <a:tab pos="756920" algn="l"/>
              </a:tabLst>
            </a:pPr>
            <a:r>
              <a:rPr sz="2400" spc="-85" dirty="0">
                <a:latin typeface="Arial"/>
                <a:cs typeface="Arial"/>
              </a:rPr>
              <a:t>abstract </a:t>
            </a:r>
            <a:r>
              <a:rPr sz="2400" spc="-65" dirty="0">
                <a:latin typeface="Arial"/>
                <a:cs typeface="Arial"/>
              </a:rPr>
              <a:t>description </a:t>
            </a:r>
            <a:r>
              <a:rPr sz="2400" spc="-5" dirty="0">
                <a:latin typeface="Arial"/>
                <a:cs typeface="Arial"/>
              </a:rPr>
              <a:t>of </a:t>
            </a:r>
            <a:r>
              <a:rPr sz="2400" spc="-25" dirty="0">
                <a:latin typeface="Arial"/>
                <a:cs typeface="Arial"/>
              </a:rPr>
              <a:t>the</a:t>
            </a:r>
            <a:r>
              <a:rPr sz="2400" spc="-400" dirty="0">
                <a:latin typeface="Arial"/>
                <a:cs typeface="Arial"/>
              </a:rPr>
              <a:t> </a:t>
            </a:r>
            <a:r>
              <a:rPr sz="2400" spc="-50" dirty="0">
                <a:latin typeface="Arial"/>
                <a:cs typeface="Arial"/>
              </a:rPr>
              <a:t>project</a:t>
            </a:r>
            <a:endParaRPr sz="2400">
              <a:latin typeface="Arial"/>
              <a:cs typeface="Arial"/>
            </a:endParaRPr>
          </a:p>
          <a:p>
            <a:pPr marL="756285" lvl="1" indent="-286385">
              <a:lnSpc>
                <a:spcPts val="2875"/>
              </a:lnSpc>
              <a:buChar char="–"/>
              <a:tabLst>
                <a:tab pos="756920" algn="l"/>
              </a:tabLst>
            </a:pPr>
            <a:r>
              <a:rPr sz="2400" spc="-80" dirty="0">
                <a:latin typeface="Arial"/>
                <a:cs typeface="Arial"/>
              </a:rPr>
              <a:t>Property </a:t>
            </a:r>
            <a:r>
              <a:rPr sz="2400" spc="-65" dirty="0">
                <a:latin typeface="Arial"/>
                <a:cs typeface="Arial"/>
              </a:rPr>
              <a:t>inheritance </a:t>
            </a:r>
            <a:r>
              <a:rPr sz="2400" spc="-25" dirty="0">
                <a:latin typeface="Arial"/>
                <a:cs typeface="Arial"/>
              </a:rPr>
              <a:t>from </a:t>
            </a:r>
            <a:r>
              <a:rPr sz="2400" spc="-204" dirty="0">
                <a:latin typeface="Arial"/>
                <a:cs typeface="Arial"/>
              </a:rPr>
              <a:t>POM</a:t>
            </a:r>
            <a:r>
              <a:rPr sz="2400" spc="-370" dirty="0">
                <a:latin typeface="Arial"/>
                <a:cs typeface="Arial"/>
              </a:rPr>
              <a:t> </a:t>
            </a:r>
            <a:r>
              <a:rPr sz="2400" spc="-90" dirty="0">
                <a:latin typeface="Arial"/>
                <a:cs typeface="Arial"/>
              </a:rPr>
              <a:t>parents</a:t>
            </a:r>
            <a:endParaRPr sz="2400">
              <a:latin typeface="Arial"/>
              <a:cs typeface="Arial"/>
            </a:endParaRPr>
          </a:p>
          <a:p>
            <a:pPr marL="355600" indent="-342900">
              <a:lnSpc>
                <a:spcPts val="3235"/>
              </a:lnSpc>
              <a:buChar char="•"/>
              <a:tabLst>
                <a:tab pos="354965" algn="l"/>
                <a:tab pos="355600" algn="l"/>
              </a:tabLst>
            </a:pPr>
            <a:r>
              <a:rPr sz="2700" spc="-204" dirty="0">
                <a:latin typeface="Arial"/>
                <a:cs typeface="Arial"/>
              </a:rPr>
              <a:t>Tools </a:t>
            </a:r>
            <a:r>
              <a:rPr sz="2700" spc="-105" dirty="0">
                <a:latin typeface="Arial"/>
                <a:cs typeface="Arial"/>
              </a:rPr>
              <a:t>(called</a:t>
            </a:r>
            <a:r>
              <a:rPr sz="2700" spc="-110" dirty="0">
                <a:latin typeface="Arial"/>
                <a:cs typeface="Arial"/>
              </a:rPr>
              <a:t> </a:t>
            </a:r>
            <a:r>
              <a:rPr sz="2700" spc="-80" dirty="0">
                <a:latin typeface="Arial"/>
                <a:cs typeface="Arial"/>
              </a:rPr>
              <a:t>plugin)</a:t>
            </a:r>
            <a:endParaRPr sz="2700">
              <a:latin typeface="Arial"/>
              <a:cs typeface="Arial"/>
            </a:endParaRPr>
          </a:p>
          <a:p>
            <a:pPr marL="756285" lvl="1" indent="-286385">
              <a:lnSpc>
                <a:spcPct val="100000"/>
              </a:lnSpc>
              <a:spcBef>
                <a:spcPts val="10"/>
              </a:spcBef>
              <a:buChar char="–"/>
              <a:tabLst>
                <a:tab pos="756920" algn="l"/>
              </a:tabLst>
            </a:pPr>
            <a:r>
              <a:rPr sz="2400" spc="-300" dirty="0">
                <a:latin typeface="Arial"/>
                <a:cs typeface="Arial"/>
              </a:rPr>
              <a:t>To </a:t>
            </a:r>
            <a:r>
              <a:rPr sz="2400" spc="-80" dirty="0">
                <a:latin typeface="Arial"/>
                <a:cs typeface="Arial"/>
              </a:rPr>
              <a:t>compile, </a:t>
            </a:r>
            <a:r>
              <a:rPr sz="2400" spc="-105" dirty="0">
                <a:latin typeface="Arial"/>
                <a:cs typeface="Arial"/>
              </a:rPr>
              <a:t>generate </a:t>
            </a:r>
            <a:r>
              <a:rPr sz="2400" spc="-65" dirty="0">
                <a:latin typeface="Arial"/>
                <a:cs typeface="Arial"/>
              </a:rPr>
              <a:t>documentation, </a:t>
            </a:r>
            <a:r>
              <a:rPr sz="2400" spc="-70" dirty="0">
                <a:latin typeface="Arial"/>
                <a:cs typeface="Arial"/>
              </a:rPr>
              <a:t>automate </a:t>
            </a:r>
            <a:r>
              <a:rPr sz="2400" spc="-45" dirty="0">
                <a:latin typeface="Arial"/>
                <a:cs typeface="Arial"/>
              </a:rPr>
              <a:t>test</a:t>
            </a:r>
            <a:r>
              <a:rPr sz="2400" spc="-260" dirty="0">
                <a:latin typeface="Arial"/>
                <a:cs typeface="Arial"/>
              </a:rPr>
              <a:t> </a:t>
            </a:r>
            <a:r>
              <a:rPr sz="2400" spc="-745" dirty="0">
                <a:latin typeface="Arial"/>
                <a:cs typeface="Arial"/>
              </a:rPr>
              <a:t>…</a:t>
            </a:r>
            <a:endParaRPr sz="2400">
              <a:latin typeface="Arial"/>
              <a:cs typeface="Arial"/>
            </a:endParaRPr>
          </a:p>
          <a:p>
            <a:pPr lvl="1">
              <a:lnSpc>
                <a:spcPct val="100000"/>
              </a:lnSpc>
              <a:spcBef>
                <a:spcPts val="55"/>
              </a:spcBef>
              <a:buFont typeface="Arial"/>
              <a:buChar char="–"/>
            </a:pPr>
            <a:endParaRPr sz="2450">
              <a:latin typeface="Times New Roman"/>
              <a:cs typeface="Times New Roman"/>
            </a:endParaRPr>
          </a:p>
          <a:p>
            <a:pPr marL="355600" indent="-342900">
              <a:lnSpc>
                <a:spcPct val="100000"/>
              </a:lnSpc>
              <a:buChar char="•"/>
              <a:tabLst>
                <a:tab pos="354965" algn="l"/>
                <a:tab pos="355600" algn="l"/>
              </a:tabLst>
            </a:pPr>
            <a:r>
              <a:rPr sz="2700" spc="-70" dirty="0">
                <a:latin typeface="Arial"/>
                <a:cs typeface="Arial"/>
              </a:rPr>
              <a:t>Note: </a:t>
            </a:r>
            <a:r>
              <a:rPr sz="2700" spc="-85" dirty="0">
                <a:latin typeface="Arial"/>
                <a:cs typeface="Arial"/>
              </a:rPr>
              <a:t>more </a:t>
            </a:r>
            <a:r>
              <a:rPr sz="2700" spc="-125" dirty="0">
                <a:latin typeface="Arial"/>
                <a:cs typeface="Arial"/>
              </a:rPr>
              <a:t>and </a:t>
            </a:r>
            <a:r>
              <a:rPr sz="2700" spc="-85" dirty="0">
                <a:latin typeface="Arial"/>
                <a:cs typeface="Arial"/>
              </a:rPr>
              <a:t>more </a:t>
            </a:r>
            <a:r>
              <a:rPr sz="2700" spc="-100" dirty="0">
                <a:latin typeface="Arial"/>
                <a:cs typeface="Arial"/>
              </a:rPr>
              <a:t>useful</a:t>
            </a:r>
            <a:r>
              <a:rPr sz="2700" spc="-400" dirty="0">
                <a:latin typeface="Arial"/>
                <a:cs typeface="Arial"/>
              </a:rPr>
              <a:t> </a:t>
            </a:r>
            <a:r>
              <a:rPr sz="2700" spc="125" dirty="0">
                <a:latin typeface="Arial"/>
                <a:cs typeface="Arial"/>
              </a:rPr>
              <a:t>!</a:t>
            </a:r>
            <a:endParaRPr sz="27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6213" y="461594"/>
            <a:ext cx="4214495" cy="697230"/>
          </a:xfrm>
          <a:prstGeom prst="rect">
            <a:avLst/>
          </a:prstGeom>
        </p:spPr>
        <p:txBody>
          <a:bodyPr vert="horz" wrap="square" lIns="0" tIns="13335" rIns="0" bIns="0" rtlCol="0">
            <a:spAutoFit/>
          </a:bodyPr>
          <a:lstStyle/>
          <a:p>
            <a:pPr marL="12700">
              <a:lnSpc>
                <a:spcPct val="100000"/>
              </a:lnSpc>
              <a:spcBef>
                <a:spcPts val="105"/>
              </a:spcBef>
            </a:pPr>
            <a:r>
              <a:rPr spc="-195" dirty="0"/>
              <a:t>Maven</a:t>
            </a:r>
            <a:r>
              <a:rPr spc="-290" dirty="0"/>
              <a:t> </a:t>
            </a:r>
            <a:r>
              <a:rPr spc="-35" dirty="0"/>
              <a:t>Motivation</a:t>
            </a:r>
          </a:p>
        </p:txBody>
      </p:sp>
      <p:sp>
        <p:nvSpPr>
          <p:cNvPr id="3" name="object 3"/>
          <p:cNvSpPr txBox="1"/>
          <p:nvPr/>
        </p:nvSpPr>
        <p:spPr>
          <a:xfrm>
            <a:off x="535940" y="1561845"/>
            <a:ext cx="6011545" cy="427926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spc="-75" dirty="0">
                <a:latin typeface="Arial"/>
                <a:cs typeface="Arial"/>
              </a:rPr>
              <a:t>Abstract </a:t>
            </a:r>
            <a:r>
              <a:rPr sz="2000" spc="-40" dirty="0">
                <a:latin typeface="Arial"/>
                <a:cs typeface="Arial"/>
              </a:rPr>
              <a:t>project </a:t>
            </a:r>
            <a:r>
              <a:rPr sz="2000" spc="-65" dirty="0">
                <a:latin typeface="Arial"/>
                <a:cs typeface="Arial"/>
              </a:rPr>
              <a:t>model</a:t>
            </a:r>
            <a:r>
              <a:rPr sz="2000" spc="-200" dirty="0">
                <a:latin typeface="Arial"/>
                <a:cs typeface="Arial"/>
              </a:rPr>
              <a:t> </a:t>
            </a:r>
            <a:r>
              <a:rPr sz="2000" spc="-125" dirty="0">
                <a:latin typeface="Arial"/>
                <a:cs typeface="Arial"/>
              </a:rPr>
              <a:t>(POM)</a:t>
            </a:r>
            <a:endParaRPr sz="2000">
              <a:latin typeface="Arial"/>
              <a:cs typeface="Arial"/>
            </a:endParaRPr>
          </a:p>
          <a:p>
            <a:pPr marL="756285" lvl="1" indent="-286385">
              <a:lnSpc>
                <a:spcPct val="100000"/>
              </a:lnSpc>
              <a:spcBef>
                <a:spcPts val="5"/>
              </a:spcBef>
              <a:buChar char="–"/>
              <a:tabLst>
                <a:tab pos="756285" algn="l"/>
                <a:tab pos="756920" algn="l"/>
              </a:tabLst>
            </a:pPr>
            <a:r>
              <a:rPr sz="1800" spc="-70" dirty="0">
                <a:latin typeface="Arial"/>
                <a:cs typeface="Arial"/>
              </a:rPr>
              <a:t>Object </a:t>
            </a:r>
            <a:r>
              <a:rPr sz="1800" spc="-40" dirty="0">
                <a:latin typeface="Arial"/>
                <a:cs typeface="Arial"/>
              </a:rPr>
              <a:t>oriented,</a:t>
            </a:r>
            <a:r>
              <a:rPr sz="1800" spc="-105" dirty="0">
                <a:latin typeface="Arial"/>
                <a:cs typeface="Arial"/>
              </a:rPr>
              <a:t> </a:t>
            </a:r>
            <a:r>
              <a:rPr sz="1800" spc="-50" dirty="0">
                <a:latin typeface="Arial"/>
                <a:cs typeface="Arial"/>
              </a:rPr>
              <a:t>inheritance</a:t>
            </a:r>
            <a:endParaRPr sz="1800">
              <a:latin typeface="Arial"/>
              <a:cs typeface="Arial"/>
            </a:endParaRPr>
          </a:p>
          <a:p>
            <a:pPr marL="756285" lvl="1" indent="-286385">
              <a:lnSpc>
                <a:spcPts val="2155"/>
              </a:lnSpc>
              <a:spcBef>
                <a:spcPts val="5"/>
              </a:spcBef>
              <a:buChar char="–"/>
              <a:tabLst>
                <a:tab pos="756285" algn="l"/>
                <a:tab pos="756920" algn="l"/>
              </a:tabLst>
            </a:pPr>
            <a:r>
              <a:rPr sz="1800" spc="-85" dirty="0">
                <a:latin typeface="Arial"/>
                <a:cs typeface="Arial"/>
              </a:rPr>
              <a:t>Separation </a:t>
            </a:r>
            <a:r>
              <a:rPr sz="1800" spc="-5" dirty="0">
                <a:latin typeface="Arial"/>
                <a:cs typeface="Arial"/>
              </a:rPr>
              <a:t>of</a:t>
            </a:r>
            <a:r>
              <a:rPr sz="1800" spc="-95" dirty="0">
                <a:latin typeface="Arial"/>
                <a:cs typeface="Arial"/>
              </a:rPr>
              <a:t> </a:t>
            </a:r>
            <a:r>
              <a:rPr sz="1800" spc="-100" dirty="0">
                <a:latin typeface="Arial"/>
                <a:cs typeface="Arial"/>
              </a:rPr>
              <a:t>concerns</a:t>
            </a:r>
            <a:endParaRPr sz="1800">
              <a:latin typeface="Arial"/>
              <a:cs typeface="Arial"/>
            </a:endParaRPr>
          </a:p>
          <a:p>
            <a:pPr marL="355600" indent="-342900">
              <a:lnSpc>
                <a:spcPts val="2395"/>
              </a:lnSpc>
              <a:buChar char="•"/>
              <a:tabLst>
                <a:tab pos="354965" algn="l"/>
                <a:tab pos="355600" algn="l"/>
              </a:tabLst>
            </a:pPr>
            <a:r>
              <a:rPr sz="2000" spc="-60" dirty="0">
                <a:latin typeface="Arial"/>
                <a:cs typeface="Arial"/>
              </a:rPr>
              <a:t>Default</a:t>
            </a:r>
            <a:r>
              <a:rPr sz="2000" spc="-120" dirty="0">
                <a:latin typeface="Arial"/>
                <a:cs typeface="Arial"/>
              </a:rPr>
              <a:t> </a:t>
            </a:r>
            <a:r>
              <a:rPr sz="2000" spc="-70" dirty="0">
                <a:latin typeface="Arial"/>
                <a:cs typeface="Arial"/>
              </a:rPr>
              <a:t>lifecycle</a:t>
            </a:r>
            <a:endParaRPr sz="2000">
              <a:latin typeface="Arial"/>
              <a:cs typeface="Arial"/>
            </a:endParaRPr>
          </a:p>
          <a:p>
            <a:pPr marL="756285" lvl="1" indent="-286385">
              <a:lnSpc>
                <a:spcPct val="100000"/>
              </a:lnSpc>
              <a:spcBef>
                <a:spcPts val="5"/>
              </a:spcBef>
              <a:buChar char="–"/>
              <a:tabLst>
                <a:tab pos="756285" algn="l"/>
                <a:tab pos="756920" algn="l"/>
              </a:tabLst>
            </a:pPr>
            <a:r>
              <a:rPr sz="1800" spc="-55" dirty="0">
                <a:latin typeface="Arial"/>
                <a:cs typeface="Arial"/>
              </a:rPr>
              <a:t>Default </a:t>
            </a:r>
            <a:r>
              <a:rPr sz="1800" spc="-70" dirty="0">
                <a:latin typeface="Arial"/>
                <a:cs typeface="Arial"/>
              </a:rPr>
              <a:t>state </a:t>
            </a:r>
            <a:r>
              <a:rPr sz="1800" spc="-95" dirty="0">
                <a:latin typeface="Arial"/>
                <a:cs typeface="Arial"/>
              </a:rPr>
              <a:t>(goals)</a:t>
            </a:r>
            <a:r>
              <a:rPr sz="1800" spc="-145" dirty="0">
                <a:latin typeface="Arial"/>
                <a:cs typeface="Arial"/>
              </a:rPr>
              <a:t> </a:t>
            </a:r>
            <a:r>
              <a:rPr sz="1800" spc="-105" dirty="0">
                <a:latin typeface="Arial"/>
                <a:cs typeface="Arial"/>
              </a:rPr>
              <a:t>sequence</a:t>
            </a:r>
            <a:endParaRPr sz="1800">
              <a:latin typeface="Arial"/>
              <a:cs typeface="Arial"/>
            </a:endParaRPr>
          </a:p>
          <a:p>
            <a:pPr marL="1155700" lvl="2" indent="-228600">
              <a:lnSpc>
                <a:spcPts val="1789"/>
              </a:lnSpc>
              <a:spcBef>
                <a:spcPts val="15"/>
              </a:spcBef>
              <a:buChar char="•"/>
              <a:tabLst>
                <a:tab pos="1155700" algn="l"/>
                <a:tab pos="1156335" algn="l"/>
              </a:tabLst>
            </a:pPr>
            <a:r>
              <a:rPr sz="1500" spc="-60" dirty="0">
                <a:latin typeface="Arial"/>
                <a:cs typeface="Arial"/>
              </a:rPr>
              <a:t>plugins </a:t>
            </a:r>
            <a:r>
              <a:rPr sz="1500" spc="-65" dirty="0">
                <a:latin typeface="Arial"/>
                <a:cs typeface="Arial"/>
              </a:rPr>
              <a:t>depend </a:t>
            </a:r>
            <a:r>
              <a:rPr sz="1500" spc="-50" dirty="0">
                <a:latin typeface="Arial"/>
                <a:cs typeface="Arial"/>
              </a:rPr>
              <a:t>on</a:t>
            </a:r>
            <a:r>
              <a:rPr sz="1500" spc="-135" dirty="0">
                <a:latin typeface="Arial"/>
                <a:cs typeface="Arial"/>
              </a:rPr>
              <a:t> </a:t>
            </a:r>
            <a:r>
              <a:rPr sz="1500" spc="-75" dirty="0">
                <a:latin typeface="Arial"/>
                <a:cs typeface="Arial"/>
              </a:rPr>
              <a:t>states</a:t>
            </a:r>
            <a:endParaRPr sz="1500">
              <a:latin typeface="Arial"/>
              <a:cs typeface="Arial"/>
            </a:endParaRPr>
          </a:p>
          <a:p>
            <a:pPr marL="355600" indent="-342900">
              <a:lnSpc>
                <a:spcPts val="2390"/>
              </a:lnSpc>
              <a:buChar char="•"/>
              <a:tabLst>
                <a:tab pos="354965" algn="l"/>
                <a:tab pos="355600" algn="l"/>
              </a:tabLst>
            </a:pPr>
            <a:r>
              <a:rPr sz="2000" spc="-135" dirty="0">
                <a:latin typeface="Arial"/>
                <a:cs typeface="Arial"/>
              </a:rPr>
              <a:t>Give </a:t>
            </a:r>
            <a:r>
              <a:rPr sz="2000" spc="-155" dirty="0">
                <a:latin typeface="Arial"/>
                <a:cs typeface="Arial"/>
              </a:rPr>
              <a:t>a </a:t>
            </a:r>
            <a:r>
              <a:rPr sz="2000" spc="-40" dirty="0">
                <a:latin typeface="Arial"/>
                <a:cs typeface="Arial"/>
              </a:rPr>
              <a:t>project </a:t>
            </a:r>
            <a:r>
              <a:rPr sz="2000" spc="-90" dirty="0">
                <a:latin typeface="Arial"/>
                <a:cs typeface="Arial"/>
              </a:rPr>
              <a:t>« </a:t>
            </a:r>
            <a:r>
              <a:rPr sz="2000" spc="-80" dirty="0">
                <a:latin typeface="Arial"/>
                <a:cs typeface="Arial"/>
              </a:rPr>
              <a:t>standard </a:t>
            </a:r>
            <a:r>
              <a:rPr sz="2000" spc="-90" dirty="0">
                <a:latin typeface="Arial"/>
                <a:cs typeface="Arial"/>
              </a:rPr>
              <a:t>»</a:t>
            </a:r>
            <a:r>
              <a:rPr sz="2000" spc="-114" dirty="0">
                <a:latin typeface="Arial"/>
                <a:cs typeface="Arial"/>
              </a:rPr>
              <a:t> </a:t>
            </a:r>
            <a:r>
              <a:rPr sz="2000" spc="-45" dirty="0">
                <a:latin typeface="Arial"/>
                <a:cs typeface="Arial"/>
              </a:rPr>
              <a:t>structure</a:t>
            </a:r>
            <a:endParaRPr sz="2000">
              <a:latin typeface="Arial"/>
              <a:cs typeface="Arial"/>
            </a:endParaRPr>
          </a:p>
          <a:p>
            <a:pPr marL="756285" lvl="1" indent="-286385">
              <a:lnSpc>
                <a:spcPct val="100000"/>
              </a:lnSpc>
              <a:spcBef>
                <a:spcPts val="10"/>
              </a:spcBef>
              <a:buChar char="–"/>
              <a:tabLst>
                <a:tab pos="756285" algn="l"/>
                <a:tab pos="756920" algn="l"/>
              </a:tabLst>
            </a:pPr>
            <a:r>
              <a:rPr sz="1800" spc="-95" dirty="0">
                <a:latin typeface="Arial"/>
                <a:cs typeface="Arial"/>
              </a:rPr>
              <a:t>Standard </a:t>
            </a:r>
            <a:r>
              <a:rPr sz="1800" spc="-80" dirty="0">
                <a:latin typeface="Arial"/>
                <a:cs typeface="Arial"/>
              </a:rPr>
              <a:t>naming</a:t>
            </a:r>
            <a:r>
              <a:rPr sz="1800" spc="-85" dirty="0">
                <a:latin typeface="Arial"/>
                <a:cs typeface="Arial"/>
              </a:rPr>
              <a:t> </a:t>
            </a:r>
            <a:r>
              <a:rPr sz="1800" spc="-75" dirty="0">
                <a:latin typeface="Arial"/>
                <a:cs typeface="Arial"/>
              </a:rPr>
              <a:t>conventions</a:t>
            </a:r>
            <a:endParaRPr sz="1800">
              <a:latin typeface="Arial"/>
              <a:cs typeface="Arial"/>
            </a:endParaRPr>
          </a:p>
          <a:p>
            <a:pPr marL="756285" lvl="1" indent="-286385">
              <a:lnSpc>
                <a:spcPts val="2155"/>
              </a:lnSpc>
              <a:buChar char="–"/>
              <a:tabLst>
                <a:tab pos="756285" algn="l"/>
                <a:tab pos="756920" algn="l"/>
              </a:tabLst>
            </a:pPr>
            <a:r>
              <a:rPr sz="1800" spc="-95" dirty="0">
                <a:latin typeface="Arial"/>
                <a:cs typeface="Arial"/>
              </a:rPr>
              <a:t>Standard</a:t>
            </a:r>
            <a:r>
              <a:rPr sz="1800" spc="-90" dirty="0">
                <a:latin typeface="Arial"/>
                <a:cs typeface="Arial"/>
              </a:rPr>
              <a:t> </a:t>
            </a:r>
            <a:r>
              <a:rPr sz="1800" spc="-65" dirty="0">
                <a:latin typeface="Arial"/>
                <a:cs typeface="Arial"/>
              </a:rPr>
              <a:t>lifecycle</a:t>
            </a:r>
            <a:endParaRPr sz="1800">
              <a:latin typeface="Arial"/>
              <a:cs typeface="Arial"/>
            </a:endParaRPr>
          </a:p>
          <a:p>
            <a:pPr marL="355600" indent="-342900">
              <a:lnSpc>
                <a:spcPts val="2395"/>
              </a:lnSpc>
              <a:buChar char="•"/>
              <a:tabLst>
                <a:tab pos="354965" algn="l"/>
                <a:tab pos="355600" algn="l"/>
              </a:tabLst>
            </a:pPr>
            <a:r>
              <a:rPr sz="2000" spc="-55" dirty="0">
                <a:latin typeface="Arial"/>
                <a:cs typeface="Arial"/>
              </a:rPr>
              <a:t>Automatic </a:t>
            </a:r>
            <a:r>
              <a:rPr sz="2000" spc="-70" dirty="0">
                <a:latin typeface="Arial"/>
                <a:cs typeface="Arial"/>
              </a:rPr>
              <a:t>handling </a:t>
            </a:r>
            <a:r>
              <a:rPr sz="2000" spc="-5" dirty="0">
                <a:latin typeface="Arial"/>
                <a:cs typeface="Arial"/>
              </a:rPr>
              <a:t>of </a:t>
            </a:r>
            <a:r>
              <a:rPr sz="2000" spc="-100" dirty="0">
                <a:latin typeface="Arial"/>
                <a:cs typeface="Arial"/>
              </a:rPr>
              <a:t>dependencies </a:t>
            </a:r>
            <a:r>
              <a:rPr sz="2000" spc="-60" dirty="0">
                <a:latin typeface="Arial"/>
                <a:cs typeface="Arial"/>
              </a:rPr>
              <a:t>between</a:t>
            </a:r>
            <a:r>
              <a:rPr sz="2000" spc="-300" dirty="0">
                <a:latin typeface="Arial"/>
                <a:cs typeface="Arial"/>
              </a:rPr>
              <a:t> </a:t>
            </a:r>
            <a:r>
              <a:rPr sz="2000" spc="-65" dirty="0">
                <a:latin typeface="Arial"/>
                <a:cs typeface="Arial"/>
              </a:rPr>
              <a:t>projects</a:t>
            </a:r>
            <a:endParaRPr sz="2000">
              <a:latin typeface="Arial"/>
              <a:cs typeface="Arial"/>
            </a:endParaRPr>
          </a:p>
          <a:p>
            <a:pPr marL="756285" lvl="1" indent="-286385">
              <a:lnSpc>
                <a:spcPts val="2155"/>
              </a:lnSpc>
              <a:spcBef>
                <a:spcPts val="5"/>
              </a:spcBef>
              <a:buChar char="–"/>
              <a:tabLst>
                <a:tab pos="756285" algn="l"/>
                <a:tab pos="756920" algn="l"/>
              </a:tabLst>
            </a:pPr>
            <a:r>
              <a:rPr sz="1800" spc="-95" dirty="0">
                <a:latin typeface="Arial"/>
                <a:cs typeface="Arial"/>
              </a:rPr>
              <a:t>Chargement </a:t>
            </a:r>
            <a:r>
              <a:rPr sz="1800" spc="-125" dirty="0">
                <a:latin typeface="Arial"/>
                <a:cs typeface="Arial"/>
              </a:rPr>
              <a:t>des</a:t>
            </a:r>
            <a:r>
              <a:rPr sz="1800" spc="-100" dirty="0">
                <a:latin typeface="Arial"/>
                <a:cs typeface="Arial"/>
              </a:rPr>
              <a:t> </a:t>
            </a:r>
            <a:r>
              <a:rPr sz="1800" spc="-145" dirty="0">
                <a:latin typeface="Arial"/>
                <a:cs typeface="Arial"/>
              </a:rPr>
              <a:t>MAJ</a:t>
            </a:r>
            <a:endParaRPr sz="1800">
              <a:latin typeface="Arial"/>
              <a:cs typeface="Arial"/>
            </a:endParaRPr>
          </a:p>
          <a:p>
            <a:pPr marL="355600" indent="-342900">
              <a:lnSpc>
                <a:spcPts val="2395"/>
              </a:lnSpc>
              <a:buChar char="•"/>
              <a:tabLst>
                <a:tab pos="354965" algn="l"/>
                <a:tab pos="355600" algn="l"/>
              </a:tabLst>
            </a:pPr>
            <a:r>
              <a:rPr sz="2000" spc="-75" dirty="0">
                <a:latin typeface="Arial"/>
                <a:cs typeface="Arial"/>
              </a:rPr>
              <a:t>Project</a:t>
            </a:r>
            <a:r>
              <a:rPr sz="2000" spc="-110" dirty="0">
                <a:latin typeface="Arial"/>
                <a:cs typeface="Arial"/>
              </a:rPr>
              <a:t> </a:t>
            </a:r>
            <a:r>
              <a:rPr sz="2000" spc="-60" dirty="0">
                <a:latin typeface="Arial"/>
                <a:cs typeface="Arial"/>
              </a:rPr>
              <a:t>repositories</a:t>
            </a:r>
            <a:endParaRPr sz="2000">
              <a:latin typeface="Arial"/>
              <a:cs typeface="Arial"/>
            </a:endParaRPr>
          </a:p>
          <a:p>
            <a:pPr marL="756285" lvl="1" indent="-286385">
              <a:lnSpc>
                <a:spcPct val="100000"/>
              </a:lnSpc>
              <a:spcBef>
                <a:spcPts val="10"/>
              </a:spcBef>
              <a:buChar char="–"/>
              <a:tabLst>
                <a:tab pos="756285" algn="l"/>
                <a:tab pos="756920" algn="l"/>
              </a:tabLst>
            </a:pPr>
            <a:r>
              <a:rPr sz="1800" spc="-55" dirty="0">
                <a:latin typeface="Arial"/>
                <a:cs typeface="Arial"/>
              </a:rPr>
              <a:t>public </a:t>
            </a:r>
            <a:r>
              <a:rPr sz="1800" spc="-15" dirty="0">
                <a:latin typeface="Arial"/>
                <a:cs typeface="Arial"/>
              </a:rPr>
              <a:t>or </a:t>
            </a:r>
            <a:r>
              <a:rPr sz="1800" spc="-50" dirty="0">
                <a:latin typeface="Arial"/>
                <a:cs typeface="Arial"/>
              </a:rPr>
              <a:t>private, </a:t>
            </a:r>
            <a:r>
              <a:rPr sz="1800" spc="-70" dirty="0">
                <a:latin typeface="Arial"/>
                <a:cs typeface="Arial"/>
              </a:rPr>
              <a:t>local </a:t>
            </a:r>
            <a:r>
              <a:rPr sz="1800" spc="-15" dirty="0">
                <a:latin typeface="Arial"/>
                <a:cs typeface="Arial"/>
              </a:rPr>
              <a:t>or</a:t>
            </a:r>
            <a:r>
              <a:rPr sz="1800" spc="-245" dirty="0">
                <a:latin typeface="Arial"/>
                <a:cs typeface="Arial"/>
              </a:rPr>
              <a:t> </a:t>
            </a:r>
            <a:r>
              <a:rPr sz="1800" spc="-65" dirty="0">
                <a:latin typeface="Arial"/>
                <a:cs typeface="Arial"/>
              </a:rPr>
              <a:t>remotes</a:t>
            </a:r>
            <a:endParaRPr sz="1800">
              <a:latin typeface="Arial"/>
              <a:cs typeface="Arial"/>
            </a:endParaRPr>
          </a:p>
          <a:p>
            <a:pPr marL="756285" lvl="1" indent="-286385">
              <a:lnSpc>
                <a:spcPts val="2155"/>
              </a:lnSpc>
              <a:buChar char="–"/>
              <a:tabLst>
                <a:tab pos="756285" algn="l"/>
                <a:tab pos="756920" algn="l"/>
              </a:tabLst>
            </a:pPr>
            <a:r>
              <a:rPr sz="1800" spc="-105" dirty="0">
                <a:latin typeface="Arial"/>
                <a:cs typeface="Arial"/>
              </a:rPr>
              <a:t>caching </a:t>
            </a:r>
            <a:r>
              <a:rPr sz="1800" spc="-85" dirty="0">
                <a:latin typeface="Arial"/>
                <a:cs typeface="Arial"/>
              </a:rPr>
              <a:t>and</a:t>
            </a:r>
            <a:r>
              <a:rPr sz="1800" spc="-60" dirty="0">
                <a:latin typeface="Arial"/>
                <a:cs typeface="Arial"/>
              </a:rPr>
              <a:t> </a:t>
            </a:r>
            <a:r>
              <a:rPr sz="1800" spc="-75" dirty="0">
                <a:latin typeface="Arial"/>
                <a:cs typeface="Arial"/>
              </a:rPr>
              <a:t>proxy</a:t>
            </a:r>
            <a:endParaRPr sz="1800">
              <a:latin typeface="Arial"/>
              <a:cs typeface="Arial"/>
            </a:endParaRPr>
          </a:p>
          <a:p>
            <a:pPr marL="355600" indent="-342900">
              <a:lnSpc>
                <a:spcPts val="2395"/>
              </a:lnSpc>
              <a:buChar char="•"/>
              <a:tabLst>
                <a:tab pos="354965" algn="l"/>
                <a:tab pos="355600" algn="l"/>
              </a:tabLst>
            </a:pPr>
            <a:r>
              <a:rPr sz="2000" spc="-100" dirty="0">
                <a:latin typeface="Arial"/>
                <a:cs typeface="Arial"/>
              </a:rPr>
              <a:t>Extensible </a:t>
            </a:r>
            <a:r>
              <a:rPr sz="2000" spc="-85" dirty="0">
                <a:latin typeface="Arial"/>
                <a:cs typeface="Arial"/>
              </a:rPr>
              <a:t>via </a:t>
            </a:r>
            <a:r>
              <a:rPr sz="2000" spc="-65" dirty="0">
                <a:latin typeface="Arial"/>
                <a:cs typeface="Arial"/>
              </a:rPr>
              <a:t>external</a:t>
            </a:r>
            <a:r>
              <a:rPr sz="2000" spc="-90" dirty="0">
                <a:latin typeface="Arial"/>
                <a:cs typeface="Arial"/>
              </a:rPr>
              <a:t> </a:t>
            </a:r>
            <a:r>
              <a:rPr sz="2000" spc="-80" dirty="0">
                <a:latin typeface="Arial"/>
                <a:cs typeface="Arial"/>
              </a:rPr>
              <a:t>plugins</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7029" y="461594"/>
            <a:ext cx="3329940" cy="697230"/>
          </a:xfrm>
          <a:prstGeom prst="rect">
            <a:avLst/>
          </a:prstGeom>
        </p:spPr>
        <p:txBody>
          <a:bodyPr vert="horz" wrap="square" lIns="0" tIns="13335" rIns="0" bIns="0" rtlCol="0">
            <a:spAutoFit/>
          </a:bodyPr>
          <a:lstStyle/>
          <a:p>
            <a:pPr marL="12700">
              <a:lnSpc>
                <a:spcPct val="100000"/>
              </a:lnSpc>
              <a:spcBef>
                <a:spcPts val="105"/>
              </a:spcBef>
            </a:pPr>
            <a:r>
              <a:rPr spc="-195" dirty="0"/>
              <a:t>Maven</a:t>
            </a:r>
            <a:r>
              <a:rPr spc="-285" dirty="0"/>
              <a:t> </a:t>
            </a:r>
            <a:r>
              <a:rPr spc="-175" dirty="0"/>
              <a:t>plugins</a:t>
            </a:r>
          </a:p>
        </p:txBody>
      </p:sp>
      <p:sp>
        <p:nvSpPr>
          <p:cNvPr id="3" name="object 3"/>
          <p:cNvSpPr txBox="1"/>
          <p:nvPr/>
        </p:nvSpPr>
        <p:spPr>
          <a:xfrm>
            <a:off x="535940" y="1561845"/>
            <a:ext cx="8052434" cy="416115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spc="-140" dirty="0">
                <a:latin typeface="Arial"/>
                <a:cs typeface="Arial"/>
              </a:rPr>
              <a:t>Core</a:t>
            </a:r>
            <a:endParaRPr sz="2000">
              <a:latin typeface="Arial"/>
              <a:cs typeface="Arial"/>
            </a:endParaRPr>
          </a:p>
          <a:p>
            <a:pPr marL="756285" lvl="1" indent="-286385">
              <a:lnSpc>
                <a:spcPts val="2155"/>
              </a:lnSpc>
              <a:spcBef>
                <a:spcPts val="5"/>
              </a:spcBef>
              <a:buChar char="–"/>
              <a:tabLst>
                <a:tab pos="756285" algn="l"/>
                <a:tab pos="756920" algn="l"/>
              </a:tabLst>
            </a:pPr>
            <a:r>
              <a:rPr sz="1800" spc="-85" dirty="0">
                <a:latin typeface="Arial"/>
                <a:cs typeface="Arial"/>
              </a:rPr>
              <a:t>clean, </a:t>
            </a:r>
            <a:r>
              <a:rPr sz="1800" spc="-70" dirty="0">
                <a:latin typeface="Arial"/>
                <a:cs typeface="Arial"/>
              </a:rPr>
              <a:t>compiler, </a:t>
            </a:r>
            <a:r>
              <a:rPr sz="1800" spc="-85" dirty="0">
                <a:latin typeface="Arial"/>
                <a:cs typeface="Arial"/>
              </a:rPr>
              <a:t>deploy, </a:t>
            </a:r>
            <a:r>
              <a:rPr sz="1800" spc="-50" dirty="0">
                <a:latin typeface="Arial"/>
                <a:cs typeface="Arial"/>
              </a:rPr>
              <a:t>install, </a:t>
            </a:r>
            <a:r>
              <a:rPr sz="1800" spc="-95" dirty="0">
                <a:latin typeface="Arial"/>
                <a:cs typeface="Arial"/>
              </a:rPr>
              <a:t>resources, </a:t>
            </a:r>
            <a:r>
              <a:rPr sz="1800" spc="-55" dirty="0">
                <a:latin typeface="Arial"/>
                <a:cs typeface="Arial"/>
              </a:rPr>
              <a:t>site, surefire,</a:t>
            </a:r>
            <a:r>
              <a:rPr sz="1800" spc="-120" dirty="0">
                <a:latin typeface="Arial"/>
                <a:cs typeface="Arial"/>
              </a:rPr>
              <a:t> </a:t>
            </a:r>
            <a:r>
              <a:rPr sz="1800" spc="-30" dirty="0">
                <a:latin typeface="Arial"/>
                <a:cs typeface="Arial"/>
              </a:rPr>
              <a:t>verifier</a:t>
            </a:r>
            <a:endParaRPr sz="1800">
              <a:latin typeface="Arial"/>
              <a:cs typeface="Arial"/>
            </a:endParaRPr>
          </a:p>
          <a:p>
            <a:pPr marL="355600" indent="-342900">
              <a:lnSpc>
                <a:spcPts val="2395"/>
              </a:lnSpc>
              <a:buChar char="•"/>
              <a:tabLst>
                <a:tab pos="354965" algn="l"/>
                <a:tab pos="355600" algn="l"/>
              </a:tabLst>
            </a:pPr>
            <a:r>
              <a:rPr sz="2000" spc="-150" dirty="0">
                <a:latin typeface="Arial"/>
                <a:cs typeface="Arial"/>
              </a:rPr>
              <a:t>Packaging</a:t>
            </a:r>
            <a:endParaRPr sz="2000">
              <a:latin typeface="Arial"/>
              <a:cs typeface="Arial"/>
            </a:endParaRPr>
          </a:p>
          <a:p>
            <a:pPr marL="756285" lvl="1" indent="-286385">
              <a:lnSpc>
                <a:spcPts val="2155"/>
              </a:lnSpc>
              <a:spcBef>
                <a:spcPts val="10"/>
              </a:spcBef>
              <a:buChar char="–"/>
              <a:tabLst>
                <a:tab pos="756285" algn="l"/>
                <a:tab pos="756920" algn="l"/>
              </a:tabLst>
            </a:pPr>
            <a:r>
              <a:rPr sz="1800" spc="-110" dirty="0">
                <a:latin typeface="Arial"/>
                <a:cs typeface="Arial"/>
              </a:rPr>
              <a:t>ear, </a:t>
            </a:r>
            <a:r>
              <a:rPr sz="1800" spc="-50" dirty="0">
                <a:latin typeface="Arial"/>
                <a:cs typeface="Arial"/>
              </a:rPr>
              <a:t>ejb, </a:t>
            </a:r>
            <a:r>
              <a:rPr sz="1800" spc="-80" dirty="0">
                <a:latin typeface="Arial"/>
                <a:cs typeface="Arial"/>
              </a:rPr>
              <a:t>jar, </a:t>
            </a:r>
            <a:r>
              <a:rPr sz="1800" spc="-85" dirty="0">
                <a:latin typeface="Arial"/>
                <a:cs typeface="Arial"/>
              </a:rPr>
              <a:t>rar, </a:t>
            </a:r>
            <a:r>
              <a:rPr sz="1800" spc="-95" dirty="0">
                <a:latin typeface="Arial"/>
                <a:cs typeface="Arial"/>
              </a:rPr>
              <a:t>war, </a:t>
            </a:r>
            <a:r>
              <a:rPr sz="1800" spc="-55" dirty="0">
                <a:latin typeface="Arial"/>
                <a:cs typeface="Arial"/>
              </a:rPr>
              <a:t>bundle</a:t>
            </a:r>
            <a:r>
              <a:rPr sz="1800" spc="-100" dirty="0">
                <a:latin typeface="Arial"/>
                <a:cs typeface="Arial"/>
              </a:rPr>
              <a:t> </a:t>
            </a:r>
            <a:r>
              <a:rPr sz="1800" spc="-160" dirty="0">
                <a:latin typeface="Arial"/>
                <a:cs typeface="Arial"/>
              </a:rPr>
              <a:t>(OSGi)</a:t>
            </a:r>
            <a:endParaRPr sz="1800">
              <a:latin typeface="Arial"/>
              <a:cs typeface="Arial"/>
            </a:endParaRPr>
          </a:p>
          <a:p>
            <a:pPr marL="355600" indent="-342900">
              <a:lnSpc>
                <a:spcPts val="2395"/>
              </a:lnSpc>
              <a:buChar char="•"/>
              <a:tabLst>
                <a:tab pos="354965" algn="l"/>
                <a:tab pos="355600" algn="l"/>
              </a:tabLst>
            </a:pPr>
            <a:r>
              <a:rPr sz="2000" spc="-80" dirty="0">
                <a:latin typeface="Arial"/>
                <a:cs typeface="Arial"/>
              </a:rPr>
              <a:t>Reporting</a:t>
            </a:r>
            <a:endParaRPr sz="2000">
              <a:latin typeface="Arial"/>
              <a:cs typeface="Arial"/>
            </a:endParaRPr>
          </a:p>
          <a:p>
            <a:pPr marL="756285" lvl="1" indent="-286385">
              <a:lnSpc>
                <a:spcPts val="1945"/>
              </a:lnSpc>
              <a:spcBef>
                <a:spcPts val="5"/>
              </a:spcBef>
              <a:buChar char="–"/>
              <a:tabLst>
                <a:tab pos="756285" algn="l"/>
                <a:tab pos="756920" algn="l"/>
              </a:tabLst>
            </a:pPr>
            <a:r>
              <a:rPr sz="1800" spc="-90" dirty="0">
                <a:latin typeface="Arial"/>
                <a:cs typeface="Arial"/>
              </a:rPr>
              <a:t>changelog, </a:t>
            </a:r>
            <a:r>
              <a:rPr sz="1800" spc="-114" dirty="0">
                <a:latin typeface="Arial"/>
                <a:cs typeface="Arial"/>
              </a:rPr>
              <a:t>changes, </a:t>
            </a:r>
            <a:r>
              <a:rPr sz="1800" spc="-85" dirty="0">
                <a:latin typeface="Arial"/>
                <a:cs typeface="Arial"/>
              </a:rPr>
              <a:t>checkstyle, clover, </a:t>
            </a:r>
            <a:r>
              <a:rPr sz="1800" spc="-75" dirty="0">
                <a:latin typeface="Arial"/>
                <a:cs typeface="Arial"/>
              </a:rPr>
              <a:t>doap, </a:t>
            </a:r>
            <a:r>
              <a:rPr sz="1800" spc="-95" dirty="0">
                <a:latin typeface="Arial"/>
                <a:cs typeface="Arial"/>
              </a:rPr>
              <a:t>docck, </a:t>
            </a:r>
            <a:r>
              <a:rPr sz="1800" spc="-90" dirty="0">
                <a:latin typeface="Arial"/>
                <a:cs typeface="Arial"/>
              </a:rPr>
              <a:t>javadoc, </a:t>
            </a:r>
            <a:r>
              <a:rPr sz="1800" spc="-70" dirty="0">
                <a:latin typeface="Arial"/>
                <a:cs typeface="Arial"/>
              </a:rPr>
              <a:t>jxr, </a:t>
            </a:r>
            <a:r>
              <a:rPr sz="1800" spc="-60" dirty="0">
                <a:latin typeface="Arial"/>
                <a:cs typeface="Arial"/>
              </a:rPr>
              <a:t>pmd,</a:t>
            </a:r>
            <a:r>
              <a:rPr sz="1800" spc="-45" dirty="0">
                <a:latin typeface="Arial"/>
                <a:cs typeface="Arial"/>
              </a:rPr>
              <a:t> </a:t>
            </a:r>
            <a:r>
              <a:rPr sz="1800" spc="-40" dirty="0">
                <a:latin typeface="Arial"/>
                <a:cs typeface="Arial"/>
              </a:rPr>
              <a:t>project-</a:t>
            </a:r>
            <a:endParaRPr sz="1800">
              <a:latin typeface="Arial"/>
              <a:cs typeface="Arial"/>
            </a:endParaRPr>
          </a:p>
          <a:p>
            <a:pPr marL="756285">
              <a:lnSpc>
                <a:spcPts val="1939"/>
              </a:lnSpc>
            </a:pPr>
            <a:r>
              <a:rPr sz="1800" spc="-40" dirty="0">
                <a:latin typeface="Arial"/>
                <a:cs typeface="Arial"/>
              </a:rPr>
              <a:t>info-reports,</a:t>
            </a:r>
            <a:r>
              <a:rPr sz="1800" spc="-95" dirty="0">
                <a:latin typeface="Arial"/>
                <a:cs typeface="Arial"/>
              </a:rPr>
              <a:t> </a:t>
            </a:r>
            <a:r>
              <a:rPr sz="1800" spc="-40" dirty="0">
                <a:latin typeface="Arial"/>
                <a:cs typeface="Arial"/>
              </a:rPr>
              <a:t>surefire-report</a:t>
            </a:r>
            <a:endParaRPr sz="1800">
              <a:latin typeface="Arial"/>
              <a:cs typeface="Arial"/>
            </a:endParaRPr>
          </a:p>
          <a:p>
            <a:pPr marL="355600" indent="-342900">
              <a:lnSpc>
                <a:spcPts val="2395"/>
              </a:lnSpc>
              <a:buChar char="•"/>
              <a:tabLst>
                <a:tab pos="354965" algn="l"/>
                <a:tab pos="355600" algn="l"/>
              </a:tabLst>
            </a:pPr>
            <a:r>
              <a:rPr sz="2000" spc="-155" dirty="0">
                <a:latin typeface="Arial"/>
                <a:cs typeface="Arial"/>
              </a:rPr>
              <a:t>Tools</a:t>
            </a:r>
            <a:endParaRPr sz="2000">
              <a:latin typeface="Arial"/>
              <a:cs typeface="Arial"/>
            </a:endParaRPr>
          </a:p>
          <a:p>
            <a:pPr marL="756285" marR="342265" lvl="1" indent="-286385" algn="just">
              <a:lnSpc>
                <a:spcPct val="80000"/>
              </a:lnSpc>
              <a:spcBef>
                <a:spcPts val="440"/>
              </a:spcBef>
              <a:buChar char="–"/>
              <a:tabLst>
                <a:tab pos="756920" algn="l"/>
              </a:tabLst>
            </a:pPr>
            <a:r>
              <a:rPr sz="1800" spc="-40" dirty="0">
                <a:latin typeface="Arial"/>
                <a:cs typeface="Arial"/>
              </a:rPr>
              <a:t>ant, </a:t>
            </a:r>
            <a:r>
              <a:rPr sz="1800" spc="-35" dirty="0">
                <a:latin typeface="Arial"/>
                <a:cs typeface="Arial"/>
              </a:rPr>
              <a:t>antrun, </a:t>
            </a:r>
            <a:r>
              <a:rPr sz="1800" spc="-70" dirty="0">
                <a:latin typeface="Arial"/>
                <a:cs typeface="Arial"/>
              </a:rPr>
              <a:t>archetype, </a:t>
            </a:r>
            <a:r>
              <a:rPr sz="1800" spc="-114" dirty="0">
                <a:latin typeface="Arial"/>
                <a:cs typeface="Arial"/>
              </a:rPr>
              <a:t>assembly, </a:t>
            </a:r>
            <a:r>
              <a:rPr sz="1800" spc="-95" dirty="0">
                <a:latin typeface="Arial"/>
                <a:cs typeface="Arial"/>
              </a:rPr>
              <a:t>dependency, </a:t>
            </a:r>
            <a:r>
              <a:rPr sz="1800" spc="-75" dirty="0">
                <a:latin typeface="Arial"/>
                <a:cs typeface="Arial"/>
              </a:rPr>
              <a:t>enforcer, </a:t>
            </a:r>
            <a:r>
              <a:rPr sz="1800" spc="-100" dirty="0">
                <a:latin typeface="Arial"/>
                <a:cs typeface="Arial"/>
              </a:rPr>
              <a:t>gpg, </a:t>
            </a:r>
            <a:r>
              <a:rPr sz="1800" spc="-55" dirty="0">
                <a:latin typeface="Arial"/>
                <a:cs typeface="Arial"/>
              </a:rPr>
              <a:t>help, </a:t>
            </a:r>
            <a:r>
              <a:rPr sz="1800" spc="-85" dirty="0">
                <a:latin typeface="Arial"/>
                <a:cs typeface="Arial"/>
              </a:rPr>
              <a:t>invoker,  </a:t>
            </a:r>
            <a:r>
              <a:rPr sz="1800" spc="-75" dirty="0">
                <a:latin typeface="Arial"/>
                <a:cs typeface="Arial"/>
              </a:rPr>
              <a:t>one </a:t>
            </a:r>
            <a:r>
              <a:rPr sz="1800" spc="-35" dirty="0">
                <a:latin typeface="Arial"/>
                <a:cs typeface="Arial"/>
              </a:rPr>
              <a:t>(interop </a:t>
            </a:r>
            <a:r>
              <a:rPr sz="1800" spc="-80" dirty="0">
                <a:latin typeface="Arial"/>
                <a:cs typeface="Arial"/>
              </a:rPr>
              <a:t>Maven </a:t>
            </a:r>
            <a:r>
              <a:rPr sz="1800" spc="-65" dirty="0">
                <a:latin typeface="Arial"/>
                <a:cs typeface="Arial"/>
              </a:rPr>
              <a:t>1), </a:t>
            </a:r>
            <a:r>
              <a:rPr sz="1800" spc="-70" dirty="0">
                <a:latin typeface="Arial"/>
                <a:cs typeface="Arial"/>
              </a:rPr>
              <a:t>patch, </a:t>
            </a:r>
            <a:r>
              <a:rPr sz="1800" spc="-55" dirty="0">
                <a:latin typeface="Arial"/>
                <a:cs typeface="Arial"/>
              </a:rPr>
              <a:t>plugin, </a:t>
            </a:r>
            <a:r>
              <a:rPr sz="1800" spc="-90" dirty="0">
                <a:latin typeface="Arial"/>
                <a:cs typeface="Arial"/>
              </a:rPr>
              <a:t>release, </a:t>
            </a:r>
            <a:r>
              <a:rPr sz="1800" spc="-65" dirty="0">
                <a:latin typeface="Arial"/>
                <a:cs typeface="Arial"/>
              </a:rPr>
              <a:t>remote-resource, </a:t>
            </a:r>
            <a:r>
              <a:rPr sz="1800" spc="-60" dirty="0">
                <a:latin typeface="Arial"/>
                <a:cs typeface="Arial"/>
              </a:rPr>
              <a:t>repository,  </a:t>
            </a:r>
            <a:r>
              <a:rPr sz="1800" spc="-140" dirty="0">
                <a:latin typeface="Arial"/>
                <a:cs typeface="Arial"/>
              </a:rPr>
              <a:t>scm</a:t>
            </a:r>
            <a:endParaRPr sz="1800">
              <a:latin typeface="Arial"/>
              <a:cs typeface="Arial"/>
            </a:endParaRPr>
          </a:p>
          <a:p>
            <a:pPr marL="355600" indent="-342900">
              <a:lnSpc>
                <a:spcPts val="2390"/>
              </a:lnSpc>
              <a:buChar char="•"/>
              <a:tabLst>
                <a:tab pos="354965" algn="l"/>
                <a:tab pos="355600" algn="l"/>
              </a:tabLst>
            </a:pPr>
            <a:r>
              <a:rPr sz="2000" spc="-210" dirty="0">
                <a:latin typeface="Arial"/>
                <a:cs typeface="Arial"/>
              </a:rPr>
              <a:t>IDEs</a:t>
            </a:r>
            <a:endParaRPr sz="2000">
              <a:latin typeface="Arial"/>
              <a:cs typeface="Arial"/>
            </a:endParaRPr>
          </a:p>
          <a:p>
            <a:pPr marL="756285" lvl="1" indent="-286385">
              <a:lnSpc>
                <a:spcPts val="2155"/>
              </a:lnSpc>
              <a:spcBef>
                <a:spcPts val="15"/>
              </a:spcBef>
              <a:buChar char="–"/>
              <a:tabLst>
                <a:tab pos="756285" algn="l"/>
                <a:tab pos="756920" algn="l"/>
              </a:tabLst>
            </a:pPr>
            <a:r>
              <a:rPr sz="1800" spc="-85" dirty="0">
                <a:latin typeface="Arial"/>
                <a:cs typeface="Arial"/>
              </a:rPr>
              <a:t>eclipse, </a:t>
            </a:r>
            <a:r>
              <a:rPr sz="1800" spc="-75" dirty="0">
                <a:latin typeface="Arial"/>
                <a:cs typeface="Arial"/>
              </a:rPr>
              <a:t>netbeans,</a:t>
            </a:r>
            <a:r>
              <a:rPr sz="1800" spc="-80" dirty="0">
                <a:latin typeface="Arial"/>
                <a:cs typeface="Arial"/>
              </a:rPr>
              <a:t> idea</a:t>
            </a:r>
            <a:endParaRPr sz="1800">
              <a:latin typeface="Arial"/>
              <a:cs typeface="Arial"/>
            </a:endParaRPr>
          </a:p>
          <a:p>
            <a:pPr marL="355600" indent="-342900">
              <a:lnSpc>
                <a:spcPts val="2395"/>
              </a:lnSpc>
              <a:buChar char="•"/>
              <a:tabLst>
                <a:tab pos="354965" algn="l"/>
                <a:tab pos="355600" algn="l"/>
              </a:tabLst>
            </a:pPr>
            <a:r>
              <a:rPr sz="2000" spc="-90" dirty="0">
                <a:latin typeface="Arial"/>
                <a:cs typeface="Arial"/>
              </a:rPr>
              <a:t>Others</a:t>
            </a:r>
            <a:endParaRPr sz="2000">
              <a:latin typeface="Arial"/>
              <a:cs typeface="Arial"/>
            </a:endParaRPr>
          </a:p>
          <a:p>
            <a:pPr marL="756285" lvl="1" indent="-286385">
              <a:lnSpc>
                <a:spcPct val="100000"/>
              </a:lnSpc>
              <a:spcBef>
                <a:spcPts val="5"/>
              </a:spcBef>
              <a:buChar char="–"/>
              <a:tabLst>
                <a:tab pos="756285" algn="l"/>
                <a:tab pos="756920" algn="l"/>
              </a:tabLst>
            </a:pPr>
            <a:r>
              <a:rPr sz="1800" spc="-120" dirty="0">
                <a:latin typeface="Arial"/>
                <a:cs typeface="Arial"/>
              </a:rPr>
              <a:t>exec, </a:t>
            </a:r>
            <a:r>
              <a:rPr sz="1800" spc="-60" dirty="0">
                <a:latin typeface="Arial"/>
                <a:cs typeface="Arial"/>
              </a:rPr>
              <a:t>jdepend, </a:t>
            </a:r>
            <a:r>
              <a:rPr sz="1800" spc="-100" dirty="0">
                <a:latin typeface="Arial"/>
                <a:cs typeface="Arial"/>
              </a:rPr>
              <a:t>castor, </a:t>
            </a:r>
            <a:r>
              <a:rPr sz="1800" spc="-105" dirty="0">
                <a:latin typeface="Arial"/>
                <a:cs typeface="Arial"/>
              </a:rPr>
              <a:t>cargo, </a:t>
            </a:r>
            <a:r>
              <a:rPr sz="1800" spc="-35" dirty="0">
                <a:latin typeface="Arial"/>
                <a:cs typeface="Arial"/>
              </a:rPr>
              <a:t>jetty, </a:t>
            </a:r>
            <a:r>
              <a:rPr sz="1800" spc="-55" dirty="0">
                <a:latin typeface="Arial"/>
                <a:cs typeface="Arial"/>
              </a:rPr>
              <a:t>native, </a:t>
            </a:r>
            <a:r>
              <a:rPr sz="1800" spc="-75" dirty="0">
                <a:latin typeface="Arial"/>
                <a:cs typeface="Arial"/>
              </a:rPr>
              <a:t>sql, </a:t>
            </a:r>
            <a:r>
              <a:rPr sz="1800" spc="-50" dirty="0">
                <a:latin typeface="Arial"/>
                <a:cs typeface="Arial"/>
              </a:rPr>
              <a:t>taglist, </a:t>
            </a:r>
            <a:r>
              <a:rPr sz="1800" spc="-105" dirty="0">
                <a:latin typeface="Arial"/>
                <a:cs typeface="Arial"/>
              </a:rPr>
              <a:t>javacc, </a:t>
            </a:r>
            <a:r>
              <a:rPr sz="1800" spc="-30" dirty="0">
                <a:latin typeface="Arial"/>
                <a:cs typeface="Arial"/>
              </a:rPr>
              <a:t>obr</a:t>
            </a:r>
            <a:r>
              <a:rPr sz="1800" spc="-175" dirty="0">
                <a:latin typeface="Arial"/>
                <a:cs typeface="Arial"/>
              </a:rPr>
              <a:t> </a:t>
            </a:r>
            <a:r>
              <a:rPr sz="1800" spc="-560" dirty="0">
                <a:latin typeface="Arial"/>
                <a:cs typeface="Arial"/>
              </a:rPr>
              <a:t>…</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2996</Words>
  <Application>Microsoft Office PowerPoint</Application>
  <PresentationFormat>Affichage à l'écran (4:3)</PresentationFormat>
  <Paragraphs>585</Paragraphs>
  <Slides>54</Slides>
  <Notes>17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54</vt:i4>
      </vt:variant>
    </vt:vector>
  </HeadingPairs>
  <TitlesOfParts>
    <vt:vector size="64" baseType="lpstr">
      <vt:lpstr>Arial</vt:lpstr>
      <vt:lpstr>Calibri</vt:lpstr>
      <vt:lpstr>Courier New</vt:lpstr>
      <vt:lpstr>Liberation Sans Narrow</vt:lpstr>
      <vt:lpstr>Symbol</vt:lpstr>
      <vt:lpstr>Tahoma</vt:lpstr>
      <vt:lpstr>Times New Roman</vt:lpstr>
      <vt:lpstr>Verdana</vt:lpstr>
      <vt:lpstr>Wingdings</vt:lpstr>
      <vt:lpstr>Office Theme</vt:lpstr>
      <vt:lpstr>Tools to support development in  JAVA</vt:lpstr>
      <vt:lpstr>Highlights</vt:lpstr>
      <vt:lpstr>Documentation</vt:lpstr>
      <vt:lpstr>Coding Conventions</vt:lpstr>
      <vt:lpstr>Tools to Improve your Source code</vt:lpstr>
      <vt:lpstr>Compile chain</vt:lpstr>
      <vt:lpstr>Maven</vt:lpstr>
      <vt:lpstr>Maven Motivation</vt:lpstr>
      <vt:lpstr>Maven plugins</vt:lpstr>
      <vt:lpstr>Project hierarchies</vt:lpstr>
      <vt:lpstr>Maven plugin for JAVA IDE</vt:lpstr>
      <vt:lpstr>Debugging</vt:lpstr>
      <vt:lpstr>Monitoring</vt:lpstr>
      <vt:lpstr>Validation (i)</vt:lpstr>
      <vt:lpstr>Refactoring</vt:lpstr>
      <vt:lpstr>Reverse-compilation</vt:lpstr>
      <vt:lpstr>First pass: The Obfuscator</vt:lpstr>
      <vt:lpstr>Second pass: Watermarking</vt:lpstr>
      <vt:lpstr>Decompilers and Obfuscators</vt:lpstr>
      <vt:lpstr>Licensing</vt:lpstr>
      <vt:lpstr>Licensing</vt:lpstr>
      <vt:lpstr>Performances</vt:lpstr>
      <vt:lpstr>Choosing the JVM and JRE</vt:lpstr>
      <vt:lpstr>Test</vt:lpstr>
      <vt:lpstr>Unit Test JUnit 3 and 4 http://www.junit.org</vt:lpstr>
      <vt:lpstr>Continous integration</vt:lpstr>
      <vt:lpstr>Improving Your Productivity</vt:lpstr>
      <vt:lpstr>Jenkins for Continuous Integration</vt:lpstr>
      <vt:lpstr>Jenkins for a Developer</vt:lpstr>
      <vt:lpstr>Jenkins User Interface</vt:lpstr>
      <vt:lpstr>Jenkins Plugins - SCM</vt:lpstr>
      <vt:lpstr>Jenkins Plugins – Build &amp; Test</vt:lpstr>
      <vt:lpstr>Jenkins Plugins – Analyzers</vt:lpstr>
      <vt:lpstr>Jenkins Plugins – Other Tools</vt:lpstr>
      <vt:lpstr>Measurements and Analysis of  Performances</vt:lpstr>
      <vt:lpstr>Exemple</vt:lpstr>
      <vt:lpstr>VisualVM</vt:lpstr>
      <vt:lpstr>Performance Optimizations</vt:lpstr>
      <vt:lpstr>Code Quality Metrics</vt:lpstr>
      <vt:lpstr>Code Quality Metrics</vt:lpstr>
      <vt:lpstr>Code Quality Metrics</vt:lpstr>
      <vt:lpstr>Versioning of source code</vt:lpstr>
      <vt:lpstr>Versioning : What for?</vt:lpstr>
      <vt:lpstr>Concurrency management</vt:lpstr>
      <vt:lpstr>Concurrency control</vt:lpstr>
      <vt:lpstr>Concept of Version</vt:lpstr>
      <vt:lpstr>Tools</vt:lpstr>
      <vt:lpstr>Git</vt:lpstr>
      <vt:lpstr>Tools to use Git</vt:lpstr>
      <vt:lpstr>Centralized Version Control</vt:lpstr>
      <vt:lpstr>Distributed Version Control</vt:lpstr>
      <vt:lpstr>Git Advantages</vt:lpstr>
      <vt:lpstr>Git Architecture</vt:lpstr>
      <vt:lpstr>Some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to support development in JAVA</dc:title>
  <dc:creator>Johann Bourcier</dc:creator>
  <cp:lastModifiedBy>Léo</cp:lastModifiedBy>
  <cp:revision>14</cp:revision>
  <dcterms:created xsi:type="dcterms:W3CDTF">2018-02-20T09:45:49Z</dcterms:created>
  <dcterms:modified xsi:type="dcterms:W3CDTF">2018-02-20T12:39:20Z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2014-04-15T00:00:00Z</vt:filetime>
  </property>
  <property fmtid="{D5CDD505-2E9C-101B-9397-08002B2CF9AE}" pid="3" name="Creator">
    <vt:lpwstr>Microsoft® PowerPoint® 2010</vt:lpwstr>
  </property>
  <property fmtid="{D5CDD505-2E9C-101B-9397-08002B2CF9AE}" pid="4" name="LastSaved">
    <vt:filetime>2018-02-20T00:00:00Z</vt:filetime>
  </property>
</Properties>
</file>