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62"/>
  </p:notesMasterIdLst>
  <p:handoutMasterIdLst>
    <p:handoutMasterId r:id="rId6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7" r:id="rId22"/>
    <p:sldId id="278" r:id="rId23"/>
    <p:sldId id="279" r:id="rId24"/>
    <p:sldId id="280" r:id="rId25"/>
    <p:sldId id="281" r:id="rId26"/>
    <p:sldId id="282" r:id="rId27"/>
    <p:sldId id="283" r:id="rId28"/>
    <p:sldId id="309" r:id="rId29"/>
    <p:sldId id="284" r:id="rId30"/>
    <p:sldId id="310" r:id="rId31"/>
    <p:sldId id="312" r:id="rId32"/>
    <p:sldId id="313" r:id="rId33"/>
    <p:sldId id="314" r:id="rId34"/>
    <p:sldId id="315" r:id="rId35"/>
    <p:sldId id="316" r:id="rId36"/>
    <p:sldId id="317"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Lst>
  <p:sldSz cx="9144000" cy="6858000" type="screen4x3"/>
  <p:notesSz cx="6669088" cy="987266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403" autoAdjust="0"/>
  </p:normalViewPr>
  <p:slideViewPr>
    <p:cSldViewPr>
      <p:cViewPr varScale="1">
        <p:scale>
          <a:sx n="66" d="100"/>
          <a:sy n="66" d="100"/>
        </p:scale>
        <p:origin x="1930"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425E35F8-CBB0-4F6D-B4FB-94D9CFFD2C1E}"/>
              </a:ext>
            </a:extLst>
          </p:cNvPr>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11EBE74-D018-48F6-B54C-49A818072970}"/>
              </a:ext>
            </a:extLst>
          </p:cNvPr>
          <p:cNvSpPr>
            <a:spLocks noGrp="1"/>
          </p:cNvSpPr>
          <p:nvPr>
            <p:ph type="dt" sz="quarter" idx="1"/>
          </p:nvPr>
        </p:nvSpPr>
        <p:spPr>
          <a:xfrm>
            <a:off x="3778250" y="0"/>
            <a:ext cx="2889250" cy="495300"/>
          </a:xfrm>
          <a:prstGeom prst="rect">
            <a:avLst/>
          </a:prstGeom>
        </p:spPr>
        <p:txBody>
          <a:bodyPr vert="horz" lIns="91440" tIns="45720" rIns="91440" bIns="45720" rtlCol="0"/>
          <a:lstStyle>
            <a:lvl1pPr algn="r">
              <a:defRPr sz="1200"/>
            </a:lvl1pPr>
          </a:lstStyle>
          <a:p>
            <a:fld id="{C5F16AC5-010A-48A9-BECF-BAA08948F13F}" type="datetimeFigureOut">
              <a:rPr lang="fr-FR" smtClean="0"/>
              <a:t>29/01/2018</a:t>
            </a:fld>
            <a:endParaRPr lang="fr-FR"/>
          </a:p>
        </p:txBody>
      </p:sp>
      <p:sp>
        <p:nvSpPr>
          <p:cNvPr id="4" name="Espace réservé du pied de page 3">
            <a:extLst>
              <a:ext uri="{FF2B5EF4-FFF2-40B4-BE49-F238E27FC236}">
                <a16:creationId xmlns:a16="http://schemas.microsoft.com/office/drawing/2014/main" id="{646EABB0-1A4D-4D23-A854-7E169E13659E}"/>
              </a:ext>
            </a:extLst>
          </p:cNvPr>
          <p:cNvSpPr>
            <a:spLocks noGrp="1"/>
          </p:cNvSpPr>
          <p:nvPr>
            <p:ph type="ftr" sz="quarter" idx="2"/>
          </p:nvPr>
        </p:nvSpPr>
        <p:spPr>
          <a:xfrm>
            <a:off x="0" y="9377363"/>
            <a:ext cx="2889250" cy="4953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678BFF8-F284-40E0-92F2-26CBAEC440F5}"/>
              </a:ext>
            </a:extLst>
          </p:cNvPr>
          <p:cNvSpPr>
            <a:spLocks noGrp="1"/>
          </p:cNvSpPr>
          <p:nvPr>
            <p:ph type="sldNum" sz="quarter" idx="3"/>
          </p:nvPr>
        </p:nvSpPr>
        <p:spPr>
          <a:xfrm>
            <a:off x="3778250" y="9377363"/>
            <a:ext cx="2889250" cy="495300"/>
          </a:xfrm>
          <a:prstGeom prst="rect">
            <a:avLst/>
          </a:prstGeom>
        </p:spPr>
        <p:txBody>
          <a:bodyPr vert="horz" lIns="91440" tIns="45720" rIns="91440" bIns="45720" rtlCol="0" anchor="b"/>
          <a:lstStyle>
            <a:lvl1pPr algn="r">
              <a:defRPr sz="1200"/>
            </a:lvl1pPr>
          </a:lstStyle>
          <a:p>
            <a:fld id="{CF4C18AE-92A6-46B9-9392-4D6D4E33BDD3}" type="slidenum">
              <a:rPr lang="fr-FR" smtClean="0"/>
              <a:t>‹N°›</a:t>
            </a:fld>
            <a:endParaRPr lang="fr-FR"/>
          </a:p>
        </p:txBody>
      </p:sp>
    </p:spTree>
    <p:extLst>
      <p:ext uri="{BB962C8B-B14F-4D97-AF65-F5344CB8AC3E}">
        <p14:creationId xmlns:p14="http://schemas.microsoft.com/office/powerpoint/2010/main" val="311794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184E3EC0-281F-4700-BFA0-3F0CFF94A2F7}" type="datetimeFigureOut">
              <a:rPr lang="fr-FR" smtClean="0"/>
              <a:t>29/01/2018</a:t>
            </a:fld>
            <a:endParaRPr lang="fr-FR"/>
          </a:p>
        </p:txBody>
      </p:sp>
      <p:sp>
        <p:nvSpPr>
          <p:cNvPr id="4" name="Espace réservé de l'image des diapositives 3"/>
          <p:cNvSpPr>
            <a:spLocks noGrp="1" noRot="1" noChangeAspect="1"/>
          </p:cNvSpPr>
          <p:nvPr>
            <p:ph type="sldImg" idx="2"/>
          </p:nvPr>
        </p:nvSpPr>
        <p:spPr>
          <a:xfrm>
            <a:off x="866775" y="739775"/>
            <a:ext cx="4935538" cy="370363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689515"/>
            <a:ext cx="5335270" cy="4442698"/>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7316"/>
            <a:ext cx="2889938" cy="493633"/>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377316"/>
            <a:ext cx="2889938" cy="493633"/>
          </a:xfrm>
          <a:prstGeom prst="rect">
            <a:avLst/>
          </a:prstGeom>
        </p:spPr>
        <p:txBody>
          <a:bodyPr vert="horz" lIns="91440" tIns="45720" rIns="91440" bIns="45720" rtlCol="0" anchor="b"/>
          <a:lstStyle>
            <a:lvl1pPr algn="r">
              <a:defRPr sz="1200"/>
            </a:lvl1pPr>
          </a:lstStyle>
          <a:p>
            <a:fld id="{1D5E84F0-7591-47F5-B858-3ABBAE0281E8}" type="slidenum">
              <a:rPr lang="fr-FR" smtClean="0"/>
              <a:t>‹N°›</a:t>
            </a:fld>
            <a:endParaRPr lang="fr-FR"/>
          </a:p>
        </p:txBody>
      </p:sp>
    </p:spTree>
    <p:extLst>
      <p:ext uri="{BB962C8B-B14F-4D97-AF65-F5344CB8AC3E}">
        <p14:creationId xmlns:p14="http://schemas.microsoft.com/office/powerpoint/2010/main" val="251395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1</a:t>
            </a:fld>
            <a:endParaRPr lang="fr-FR"/>
          </a:p>
        </p:txBody>
      </p:sp>
    </p:spTree>
    <p:extLst>
      <p:ext uri="{BB962C8B-B14F-4D97-AF65-F5344CB8AC3E}">
        <p14:creationId xmlns:p14="http://schemas.microsoft.com/office/powerpoint/2010/main" val="138568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départs = masse salariale versée au personnel sortant.</a:t>
            </a:r>
          </a:p>
          <a:p>
            <a:r>
              <a:rPr lang="fr-FR" dirty="0"/>
              <a:t>Les 0,97% ne seront pas donnés aux entrants et sortants. Donc ceux qui sont encore là en septembre bénéficient de la seconde augmentation (à 1,5%) , soit un indice = 101 x 1,015 = 102,515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calcul du coef se fait par = [(nbr mois x 100) + (nbre mois x 101) + (nbr mois x 102,515)] / 100</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19</a:t>
            </a:fld>
            <a:endParaRPr lang="fr-FR"/>
          </a:p>
        </p:txBody>
      </p:sp>
    </p:spTree>
    <p:extLst>
      <p:ext uri="{BB962C8B-B14F-4D97-AF65-F5344CB8AC3E}">
        <p14:creationId xmlns:p14="http://schemas.microsoft.com/office/powerpoint/2010/main" val="2795638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départs = masse salariale versée au personnel sortant.</a:t>
            </a:r>
          </a:p>
          <a:p>
            <a:r>
              <a:rPr lang="fr-FR" dirty="0"/>
              <a:t>Les 0,97% ne seront pas donnés aux entrants et sortants. Donc ceux qui sont encore là en septembre bénéficient de la seconde augmentation (à 1,5%) , soit un indice = 101 x 1,015 = 102,515</a:t>
            </a:r>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20</a:t>
            </a:fld>
            <a:endParaRPr lang="fr-FR"/>
          </a:p>
        </p:txBody>
      </p:sp>
    </p:spTree>
    <p:extLst>
      <p:ext uri="{BB962C8B-B14F-4D97-AF65-F5344CB8AC3E}">
        <p14:creationId xmlns:p14="http://schemas.microsoft.com/office/powerpoint/2010/main" val="460626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arrivées = masse salariale versée au personnel entrant.</a:t>
            </a:r>
          </a:p>
          <a:p>
            <a:r>
              <a:rPr lang="fr-FR" dirty="0"/>
              <a:t>Les 0,97% ne seront pas donnés aux entrants et sortants. Seuls ceux qui arrivent avant mars bénéficient des 2 augmentations. Tout nouvel entrant est d’entrée à l’indice 100.</a:t>
            </a:r>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21</a:t>
            </a:fld>
            <a:endParaRPr lang="fr-FR"/>
          </a:p>
        </p:txBody>
      </p:sp>
    </p:spTree>
    <p:extLst>
      <p:ext uri="{BB962C8B-B14F-4D97-AF65-F5344CB8AC3E}">
        <p14:creationId xmlns:p14="http://schemas.microsoft.com/office/powerpoint/2010/main" val="226237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arrivées = masse salariale versée au personnel entrant.</a:t>
            </a:r>
          </a:p>
          <a:p>
            <a:r>
              <a:rPr lang="fr-FR" dirty="0"/>
              <a:t>Les 0,97% ne seront pas donnés aux entrants et sortants. Seuls ceux qui arrivent avant mars bénéficient des 2 augmentations. Tout nouvel entrant est d’entrée à l’indice 100.</a:t>
            </a:r>
          </a:p>
          <a:p>
            <a:r>
              <a:rPr lang="fr-FR" dirty="0"/>
              <a:t>Les personnes promues sont 2 là aussi…</a:t>
            </a:r>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22</a:t>
            </a:fld>
            <a:endParaRPr lang="fr-FR"/>
          </a:p>
        </p:txBody>
      </p:sp>
    </p:spTree>
    <p:extLst>
      <p:ext uri="{BB962C8B-B14F-4D97-AF65-F5344CB8AC3E}">
        <p14:creationId xmlns:p14="http://schemas.microsoft.com/office/powerpoint/2010/main" val="2124600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arrivées = masse salariale versée au personnel entrant.</a:t>
            </a:r>
          </a:p>
          <a:p>
            <a:r>
              <a:rPr lang="fr-FR" dirty="0"/>
              <a:t>Les 0,97% ne seront pas donnés aux entrants et sortants. Seuls ceux qui arrivent avant mars bénéficient des 2 augmentations. Tout nouvel entrant est d’entrée à l’indice 100.</a:t>
            </a:r>
          </a:p>
          <a:p>
            <a:r>
              <a:rPr lang="fr-FR" dirty="0"/>
              <a:t>Les personnes promues sont 2 là aussi…</a:t>
            </a:r>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23</a:t>
            </a:fld>
            <a:endParaRPr lang="fr-FR"/>
          </a:p>
        </p:txBody>
      </p:sp>
    </p:spTree>
    <p:extLst>
      <p:ext uri="{BB962C8B-B14F-4D97-AF65-F5344CB8AC3E}">
        <p14:creationId xmlns:p14="http://schemas.microsoft.com/office/powerpoint/2010/main" val="296101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24</a:t>
            </a:fld>
            <a:endParaRPr lang="fr-FR"/>
          </a:p>
        </p:txBody>
      </p:sp>
    </p:spTree>
    <p:extLst>
      <p:ext uri="{BB962C8B-B14F-4D97-AF65-F5344CB8AC3E}">
        <p14:creationId xmlns:p14="http://schemas.microsoft.com/office/powerpoint/2010/main" val="209812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25</a:t>
            </a:fld>
            <a:endParaRPr lang="fr-FR"/>
          </a:p>
        </p:txBody>
      </p:sp>
    </p:spTree>
    <p:extLst>
      <p:ext uri="{BB962C8B-B14F-4D97-AF65-F5344CB8AC3E}">
        <p14:creationId xmlns:p14="http://schemas.microsoft.com/office/powerpoint/2010/main" val="1871718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Voir slide 15 pour retrouver l’indice à 103,5.</a:t>
            </a:r>
          </a:p>
          <a:p>
            <a:r>
              <a:rPr lang="fr-FR" dirty="0"/>
              <a:t>Il représente le coefficient multiplicateur à appliquer au salaire du mois de décembre N (basse 100) pour obtenir une prévision du salaire de décembre N+1. L’effet niveau peut s’exprimer en indice (103,5) ou en pourcentage (3,5%)</a:t>
            </a:r>
          </a:p>
          <a:p>
            <a:r>
              <a:rPr lang="fr-FR" dirty="0"/>
              <a:t>Ce qui est exprimé ici, c’est la </a:t>
            </a:r>
            <a:r>
              <a:rPr lang="fr-FR" b="1" dirty="0"/>
              <a:t>variation à la hausse du salaire telle qu’elle peut être perçue par le salarié</a:t>
            </a:r>
            <a:r>
              <a:rPr lang="fr-FR" b="0" dirty="0"/>
              <a:t>. C’est l’indicateur utilisé dans le cadre de négociations salariales, mais il ne correspond pas à la vision de l’entreprise car un employeur raisonne en global et sur l’année en termes de coût réel des dépenses engagées.</a:t>
            </a:r>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29</a:t>
            </a:fld>
            <a:endParaRPr lang="fr-FR"/>
          </a:p>
        </p:txBody>
      </p:sp>
    </p:spTree>
    <p:extLst>
      <p:ext uri="{BB962C8B-B14F-4D97-AF65-F5344CB8AC3E}">
        <p14:creationId xmlns:p14="http://schemas.microsoft.com/office/powerpoint/2010/main" val="186372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Voir slide 15 pour retrouver l’indice multiplicateur sur l’année</a:t>
            </a:r>
          </a:p>
          <a:p>
            <a:r>
              <a:rPr lang="fr-FR" dirty="0"/>
              <a:t>L’effet masse, quand il est comparé à l’effet niveau montre l’impact du temps, puisqu’il intègre, dans son mode de calcul, le calendrier d’apparition des augmentations.</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31</a:t>
            </a:fld>
            <a:endParaRPr lang="fr-FR"/>
          </a:p>
        </p:txBody>
      </p:sp>
    </p:spTree>
    <p:extLst>
      <p:ext uri="{BB962C8B-B14F-4D97-AF65-F5344CB8AC3E}">
        <p14:creationId xmlns:p14="http://schemas.microsoft.com/office/powerpoint/2010/main" val="2896750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Effet masse = indicateur des dirigeants, il est considéré comme stratégique car il mesure le coût réel à supporter par l’entreprise et lui permet de construire sa politique salariale.</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32</a:t>
            </a:fld>
            <a:endParaRPr lang="fr-FR"/>
          </a:p>
        </p:txBody>
      </p:sp>
    </p:spTree>
    <p:extLst>
      <p:ext uri="{BB962C8B-B14F-4D97-AF65-F5344CB8AC3E}">
        <p14:creationId xmlns:p14="http://schemas.microsoft.com/office/powerpoint/2010/main" val="345324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2</a:t>
            </a:fld>
            <a:endParaRPr lang="fr-FR"/>
          </a:p>
        </p:txBody>
      </p:sp>
    </p:spTree>
    <p:extLst>
      <p:ext uri="{BB962C8B-B14F-4D97-AF65-F5344CB8AC3E}">
        <p14:creationId xmlns:p14="http://schemas.microsoft.com/office/powerpoint/2010/main" val="3583218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L’effet report lui montre l’effet en N+1 des décisions prises en N, en termes d’impact dépenses (on ne revient pas sur les hausses de salaires).</a:t>
            </a:r>
          </a:p>
          <a:p>
            <a:endParaRPr lang="fr-FR" dirty="0"/>
          </a:p>
          <a:p>
            <a:r>
              <a:rPr lang="fr-FR" dirty="0"/>
              <a:t>* Minimale car cette augmentation résulte des décisions prises en N+1, sans prendre en compte d’éventuelles décisions en N+2. C’est la </a:t>
            </a:r>
            <a:r>
              <a:rPr lang="fr-FR" b="1" dirty="0"/>
              <a:t>masse salariale plancher</a:t>
            </a:r>
            <a:r>
              <a:rPr lang="fr-FR" b="0" dirty="0"/>
              <a: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33</a:t>
            </a:fld>
            <a:endParaRPr lang="fr-FR"/>
          </a:p>
        </p:txBody>
      </p:sp>
    </p:spTree>
    <p:extLst>
      <p:ext uri="{BB962C8B-B14F-4D97-AF65-F5344CB8AC3E}">
        <p14:creationId xmlns:p14="http://schemas.microsoft.com/office/powerpoint/2010/main" val="1240290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56</a:t>
            </a:fld>
            <a:endParaRPr lang="fr-FR"/>
          </a:p>
        </p:txBody>
      </p:sp>
    </p:spTree>
    <p:extLst>
      <p:ext uri="{BB962C8B-B14F-4D97-AF65-F5344CB8AC3E}">
        <p14:creationId xmlns:p14="http://schemas.microsoft.com/office/powerpoint/2010/main" val="3562099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3</a:t>
            </a:fld>
            <a:endParaRPr lang="fr-FR"/>
          </a:p>
        </p:txBody>
      </p:sp>
    </p:spTree>
    <p:extLst>
      <p:ext uri="{BB962C8B-B14F-4D97-AF65-F5344CB8AC3E}">
        <p14:creationId xmlns:p14="http://schemas.microsoft.com/office/powerpoint/2010/main" val="419084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Générales = s’appliquant à tous les salariés</a:t>
            </a:r>
          </a:p>
          <a:p>
            <a:r>
              <a:rPr lang="fr-FR" dirty="0"/>
              <a:t>Individuelles = promotions, mérite</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4</a:t>
            </a:fld>
            <a:endParaRPr lang="fr-FR"/>
          </a:p>
        </p:txBody>
      </p:sp>
    </p:spTree>
    <p:extLst>
      <p:ext uri="{BB962C8B-B14F-4D97-AF65-F5344CB8AC3E}">
        <p14:creationId xmlns:p14="http://schemas.microsoft.com/office/powerpoint/2010/main" val="4233811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Générales = s’appliquant à tous les salariés</a:t>
            </a:r>
          </a:p>
          <a:p>
            <a:r>
              <a:rPr lang="fr-FR" dirty="0"/>
              <a:t>Individuelles = promotions, mérite</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5</a:t>
            </a:fld>
            <a:endParaRPr lang="fr-FR"/>
          </a:p>
        </p:txBody>
      </p:sp>
    </p:spTree>
    <p:extLst>
      <p:ext uri="{BB962C8B-B14F-4D97-AF65-F5344CB8AC3E}">
        <p14:creationId xmlns:p14="http://schemas.microsoft.com/office/powerpoint/2010/main" val="22571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6</a:t>
            </a:fld>
            <a:endParaRPr lang="fr-FR"/>
          </a:p>
        </p:txBody>
      </p:sp>
    </p:spTree>
    <p:extLst>
      <p:ext uri="{BB962C8B-B14F-4D97-AF65-F5344CB8AC3E}">
        <p14:creationId xmlns:p14="http://schemas.microsoft.com/office/powerpoint/2010/main" val="275134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Deux modes de calculs:</a:t>
            </a:r>
          </a:p>
          <a:p>
            <a:r>
              <a:rPr lang="fr-FR" dirty="0"/>
              <a:t>1- Masse salariale de l’année N = zone 1 + zone 2+ zone 4</a:t>
            </a:r>
          </a:p>
          <a:p>
            <a:r>
              <a:rPr lang="fr-FR" dirty="0"/>
              <a:t>2- Masse salariale de l’année N = zones (1+2+3) [=masse salariale de l’effectif présent au 1</a:t>
            </a:r>
            <a:r>
              <a:rPr lang="fr-FR" baseline="30000" dirty="0"/>
              <a:t>er</a:t>
            </a:r>
            <a:r>
              <a:rPr lang="fr-FR" dirty="0"/>
              <a:t> janvier]– salaires non versés au personnel sortant (zone 3) + zone 4.</a:t>
            </a:r>
          </a:p>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7</a:t>
            </a:fld>
            <a:endParaRPr lang="fr-FR"/>
          </a:p>
        </p:txBody>
      </p:sp>
    </p:spTree>
    <p:extLst>
      <p:ext uri="{BB962C8B-B14F-4D97-AF65-F5344CB8AC3E}">
        <p14:creationId xmlns:p14="http://schemas.microsoft.com/office/powerpoint/2010/main" val="3351100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8</a:t>
            </a:fld>
            <a:endParaRPr lang="fr-FR"/>
          </a:p>
        </p:txBody>
      </p:sp>
    </p:spTree>
    <p:extLst>
      <p:ext uri="{BB962C8B-B14F-4D97-AF65-F5344CB8AC3E}">
        <p14:creationId xmlns:p14="http://schemas.microsoft.com/office/powerpoint/2010/main" val="1130024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Influence des départs = masse salariale versée au personnel sortant.</a:t>
            </a:r>
          </a:p>
          <a:p>
            <a:r>
              <a:rPr lang="fr-FR" dirty="0"/>
              <a:t>Les 0,97% ne seront pas donnés aux entrants et sortants. Donc ceux qui sont encore là en septembre bénéficient de la seconde augmentation (à 1,5%) , soit un indice = 101 x 1,015 = 102,515</a:t>
            </a:r>
          </a:p>
        </p:txBody>
      </p:sp>
      <p:sp>
        <p:nvSpPr>
          <p:cNvPr id="4" name="Espace réservé du numéro de diapositive 3"/>
          <p:cNvSpPr>
            <a:spLocks noGrp="1"/>
          </p:cNvSpPr>
          <p:nvPr>
            <p:ph type="sldNum" sz="quarter" idx="10"/>
          </p:nvPr>
        </p:nvSpPr>
        <p:spPr/>
        <p:txBody>
          <a:bodyPr/>
          <a:lstStyle/>
          <a:p>
            <a:fld id="{1D5E84F0-7591-47F5-B858-3ABBAE0281E8}" type="slidenum">
              <a:rPr lang="fr-FR" smtClean="0"/>
              <a:t>18</a:t>
            </a:fld>
            <a:endParaRPr lang="fr-FR"/>
          </a:p>
        </p:txBody>
      </p:sp>
    </p:spTree>
    <p:extLst>
      <p:ext uri="{BB962C8B-B14F-4D97-AF65-F5344CB8AC3E}">
        <p14:creationId xmlns:p14="http://schemas.microsoft.com/office/powerpoint/2010/main" val="267590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22512B03-3DF1-4A47-B2FE-323213327A22}" type="datetime1">
              <a:rPr lang="fr-FR" smtClean="0"/>
              <a:t>29/01/2018</a:t>
            </a:fld>
            <a:endParaRPr lang="fr-FR"/>
          </a:p>
        </p:txBody>
      </p:sp>
      <p:sp>
        <p:nvSpPr>
          <p:cNvPr id="5" name="Espace réservé du pied de page 4"/>
          <p:cNvSpPr>
            <a:spLocks noGrp="1"/>
          </p:cNvSpPr>
          <p:nvPr>
            <p:ph type="ftr" sz="quarter" idx="11"/>
          </p:nvPr>
        </p:nvSpPr>
        <p:spPr/>
        <p:txBody>
          <a:bodyPr/>
          <a:lstStyle/>
          <a:p>
            <a:r>
              <a:rPr lang="fr-FR"/>
              <a:t>Séance 4 - budgets personnels + gestion des stocks</a:t>
            </a:r>
          </a:p>
        </p:txBody>
      </p:sp>
      <p:sp>
        <p:nvSpPr>
          <p:cNvPr id="6" name="Espace réservé du numéro de diapositive 5"/>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19105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778E9B8-0D45-418A-B540-C2D0B1BA5375}" type="datetime1">
              <a:rPr lang="fr-FR" smtClean="0"/>
              <a:t>29/01/2018</a:t>
            </a:fld>
            <a:endParaRPr lang="fr-FR"/>
          </a:p>
        </p:txBody>
      </p:sp>
      <p:sp>
        <p:nvSpPr>
          <p:cNvPr id="5" name="Espace réservé du pied de page 4"/>
          <p:cNvSpPr>
            <a:spLocks noGrp="1"/>
          </p:cNvSpPr>
          <p:nvPr>
            <p:ph type="ftr" sz="quarter" idx="11"/>
          </p:nvPr>
        </p:nvSpPr>
        <p:spPr/>
        <p:txBody>
          <a:bodyPr/>
          <a:lstStyle/>
          <a:p>
            <a:r>
              <a:rPr lang="fr-FR"/>
              <a:t>Séance 4 - budgets personnels + gestion des stocks</a:t>
            </a:r>
          </a:p>
        </p:txBody>
      </p:sp>
      <p:sp>
        <p:nvSpPr>
          <p:cNvPr id="6" name="Espace réservé du numéro de diapositive 5"/>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136538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C661F07-D5E8-4261-89B7-1869806E0956}" type="datetime1">
              <a:rPr lang="fr-FR" smtClean="0"/>
              <a:t>29/01/2018</a:t>
            </a:fld>
            <a:endParaRPr lang="fr-FR"/>
          </a:p>
        </p:txBody>
      </p:sp>
      <p:sp>
        <p:nvSpPr>
          <p:cNvPr id="5" name="Espace réservé du pied de page 4"/>
          <p:cNvSpPr>
            <a:spLocks noGrp="1"/>
          </p:cNvSpPr>
          <p:nvPr>
            <p:ph type="ftr" sz="quarter" idx="11"/>
          </p:nvPr>
        </p:nvSpPr>
        <p:spPr/>
        <p:txBody>
          <a:bodyPr/>
          <a:lstStyle/>
          <a:p>
            <a:r>
              <a:rPr lang="fr-FR"/>
              <a:t>Séance 4 - budgets personnels + gestion des stocks</a:t>
            </a:r>
          </a:p>
        </p:txBody>
      </p:sp>
      <p:sp>
        <p:nvSpPr>
          <p:cNvPr id="6" name="Espace réservé du numéro de diapositive 5"/>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411072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8B2A2C4-C105-4975-ABD9-A3EE048FEAA5}" type="datetime1">
              <a:rPr lang="fr-FR" smtClean="0"/>
              <a:t>29/01/2018</a:t>
            </a:fld>
            <a:endParaRPr lang="fr-FR"/>
          </a:p>
        </p:txBody>
      </p:sp>
      <p:sp>
        <p:nvSpPr>
          <p:cNvPr id="5" name="Espace réservé du pied de page 4"/>
          <p:cNvSpPr>
            <a:spLocks noGrp="1"/>
          </p:cNvSpPr>
          <p:nvPr>
            <p:ph type="ftr" sz="quarter" idx="11"/>
          </p:nvPr>
        </p:nvSpPr>
        <p:spPr/>
        <p:txBody>
          <a:bodyPr/>
          <a:lstStyle/>
          <a:p>
            <a:r>
              <a:rPr lang="fr-FR"/>
              <a:t>Séance 4 - budgets personnels + gestion des stocks</a:t>
            </a:r>
          </a:p>
        </p:txBody>
      </p:sp>
      <p:sp>
        <p:nvSpPr>
          <p:cNvPr id="6" name="Espace réservé du numéro de diapositive 5"/>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331991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8080311-FBAE-47C2-A5A6-F88A80B629CB}" type="datetime1">
              <a:rPr lang="fr-FR" smtClean="0"/>
              <a:t>29/01/2018</a:t>
            </a:fld>
            <a:endParaRPr lang="fr-FR"/>
          </a:p>
        </p:txBody>
      </p:sp>
      <p:sp>
        <p:nvSpPr>
          <p:cNvPr id="5" name="Espace réservé du pied de page 4"/>
          <p:cNvSpPr>
            <a:spLocks noGrp="1"/>
          </p:cNvSpPr>
          <p:nvPr>
            <p:ph type="ftr" sz="quarter" idx="11"/>
          </p:nvPr>
        </p:nvSpPr>
        <p:spPr/>
        <p:txBody>
          <a:bodyPr/>
          <a:lstStyle/>
          <a:p>
            <a:r>
              <a:rPr lang="fr-FR"/>
              <a:t>Séance 4 - budgets personnels + gestion des stocks</a:t>
            </a:r>
          </a:p>
        </p:txBody>
      </p:sp>
      <p:sp>
        <p:nvSpPr>
          <p:cNvPr id="6" name="Espace réservé du numéro de diapositive 5"/>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182065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ADC99DF-FF25-4D44-957D-94DC9EE7A992}" type="datetime1">
              <a:rPr lang="fr-FR" smtClean="0"/>
              <a:t>29/01/2018</a:t>
            </a:fld>
            <a:endParaRPr lang="fr-FR"/>
          </a:p>
        </p:txBody>
      </p:sp>
      <p:sp>
        <p:nvSpPr>
          <p:cNvPr id="6" name="Espace réservé du pied de page 5"/>
          <p:cNvSpPr>
            <a:spLocks noGrp="1"/>
          </p:cNvSpPr>
          <p:nvPr>
            <p:ph type="ftr" sz="quarter" idx="11"/>
          </p:nvPr>
        </p:nvSpPr>
        <p:spPr/>
        <p:txBody>
          <a:bodyPr/>
          <a:lstStyle/>
          <a:p>
            <a:r>
              <a:rPr lang="fr-FR"/>
              <a:t>Séance 4 - budgets personnels + gestion des stocks</a:t>
            </a:r>
          </a:p>
        </p:txBody>
      </p:sp>
      <p:sp>
        <p:nvSpPr>
          <p:cNvPr id="7" name="Espace réservé du numéro de diapositive 6"/>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288874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D94B4AD-16E6-442D-8226-BF46E9249C19}" type="datetime1">
              <a:rPr lang="fr-FR" smtClean="0"/>
              <a:t>29/01/2018</a:t>
            </a:fld>
            <a:endParaRPr lang="fr-FR"/>
          </a:p>
        </p:txBody>
      </p:sp>
      <p:sp>
        <p:nvSpPr>
          <p:cNvPr id="8" name="Espace réservé du pied de page 7"/>
          <p:cNvSpPr>
            <a:spLocks noGrp="1"/>
          </p:cNvSpPr>
          <p:nvPr>
            <p:ph type="ftr" sz="quarter" idx="11"/>
          </p:nvPr>
        </p:nvSpPr>
        <p:spPr/>
        <p:txBody>
          <a:bodyPr/>
          <a:lstStyle/>
          <a:p>
            <a:r>
              <a:rPr lang="fr-FR"/>
              <a:t>Séance 4 - budgets personnels + gestion des stocks</a:t>
            </a:r>
          </a:p>
        </p:txBody>
      </p:sp>
      <p:sp>
        <p:nvSpPr>
          <p:cNvPr id="9" name="Espace réservé du numéro de diapositive 8"/>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367591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0273554-08FA-4C40-BE8D-B7CAA5CDE14C}" type="datetime1">
              <a:rPr lang="fr-FR" smtClean="0"/>
              <a:t>29/01/2018</a:t>
            </a:fld>
            <a:endParaRPr lang="fr-FR"/>
          </a:p>
        </p:txBody>
      </p:sp>
      <p:sp>
        <p:nvSpPr>
          <p:cNvPr id="4" name="Espace réservé du pied de page 3"/>
          <p:cNvSpPr>
            <a:spLocks noGrp="1"/>
          </p:cNvSpPr>
          <p:nvPr>
            <p:ph type="ftr" sz="quarter" idx="11"/>
          </p:nvPr>
        </p:nvSpPr>
        <p:spPr/>
        <p:txBody>
          <a:bodyPr/>
          <a:lstStyle/>
          <a:p>
            <a:r>
              <a:rPr lang="fr-FR"/>
              <a:t>Séance 4 - budgets personnels + gestion des stocks</a:t>
            </a:r>
          </a:p>
        </p:txBody>
      </p:sp>
      <p:sp>
        <p:nvSpPr>
          <p:cNvPr id="5" name="Espace réservé du numéro de diapositive 4"/>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140211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A6CB626-1644-49BB-A252-165DE7D5DD5C}" type="datetime1">
              <a:rPr lang="fr-FR" smtClean="0"/>
              <a:t>29/01/2018</a:t>
            </a:fld>
            <a:endParaRPr lang="fr-FR"/>
          </a:p>
        </p:txBody>
      </p:sp>
      <p:sp>
        <p:nvSpPr>
          <p:cNvPr id="3" name="Espace réservé du pied de page 2"/>
          <p:cNvSpPr>
            <a:spLocks noGrp="1"/>
          </p:cNvSpPr>
          <p:nvPr>
            <p:ph type="ftr" sz="quarter" idx="11"/>
          </p:nvPr>
        </p:nvSpPr>
        <p:spPr/>
        <p:txBody>
          <a:bodyPr/>
          <a:lstStyle/>
          <a:p>
            <a:r>
              <a:rPr lang="fr-FR"/>
              <a:t>Séance 4 - budgets personnels + gestion des stocks</a:t>
            </a:r>
          </a:p>
        </p:txBody>
      </p:sp>
      <p:sp>
        <p:nvSpPr>
          <p:cNvPr id="4" name="Espace réservé du numéro de diapositive 3"/>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298632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E27062C-A688-40E9-8006-69592A4DACAF}" type="datetime1">
              <a:rPr lang="fr-FR" smtClean="0"/>
              <a:t>29/01/2018</a:t>
            </a:fld>
            <a:endParaRPr lang="fr-FR"/>
          </a:p>
        </p:txBody>
      </p:sp>
      <p:sp>
        <p:nvSpPr>
          <p:cNvPr id="6" name="Espace réservé du pied de page 5"/>
          <p:cNvSpPr>
            <a:spLocks noGrp="1"/>
          </p:cNvSpPr>
          <p:nvPr>
            <p:ph type="ftr" sz="quarter" idx="11"/>
          </p:nvPr>
        </p:nvSpPr>
        <p:spPr/>
        <p:txBody>
          <a:bodyPr/>
          <a:lstStyle/>
          <a:p>
            <a:r>
              <a:rPr lang="fr-FR"/>
              <a:t>Séance 4 - budgets personnels + gestion des stocks</a:t>
            </a:r>
          </a:p>
        </p:txBody>
      </p:sp>
      <p:sp>
        <p:nvSpPr>
          <p:cNvPr id="7" name="Espace réservé du numéro de diapositive 6"/>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218874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298A785-098C-44DF-A49F-112C9A81FCC0}" type="datetime1">
              <a:rPr lang="fr-FR" smtClean="0"/>
              <a:t>29/01/2018</a:t>
            </a:fld>
            <a:endParaRPr lang="fr-FR"/>
          </a:p>
        </p:txBody>
      </p:sp>
      <p:sp>
        <p:nvSpPr>
          <p:cNvPr id="6" name="Espace réservé du pied de page 5"/>
          <p:cNvSpPr>
            <a:spLocks noGrp="1"/>
          </p:cNvSpPr>
          <p:nvPr>
            <p:ph type="ftr" sz="quarter" idx="11"/>
          </p:nvPr>
        </p:nvSpPr>
        <p:spPr/>
        <p:txBody>
          <a:bodyPr/>
          <a:lstStyle/>
          <a:p>
            <a:r>
              <a:rPr lang="fr-FR"/>
              <a:t>Séance 4 - budgets personnels + gestion des stocks</a:t>
            </a:r>
          </a:p>
        </p:txBody>
      </p:sp>
      <p:sp>
        <p:nvSpPr>
          <p:cNvPr id="7" name="Espace réservé du numéro de diapositive 6"/>
          <p:cNvSpPr>
            <a:spLocks noGrp="1"/>
          </p:cNvSpPr>
          <p:nvPr>
            <p:ph type="sldNum" sz="quarter" idx="12"/>
          </p:nvPr>
        </p:nvSpPr>
        <p:spPr/>
        <p:txBody>
          <a:bodyPr/>
          <a:lstStyle/>
          <a:p>
            <a:fld id="{142DA8FF-402E-40BC-825B-2E5B89E9F65F}" type="slidenum">
              <a:rPr lang="fr-FR" smtClean="0"/>
              <a:t>‹N°›</a:t>
            </a:fld>
            <a:endParaRPr lang="fr-FR"/>
          </a:p>
        </p:txBody>
      </p:sp>
    </p:spTree>
    <p:extLst>
      <p:ext uri="{BB962C8B-B14F-4D97-AF65-F5344CB8AC3E}">
        <p14:creationId xmlns:p14="http://schemas.microsoft.com/office/powerpoint/2010/main" val="233253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
            <a:extLst>
              <a:ext uri="{BEBA8EAE-BF5A-486C-A8C5-ECC9F3942E4B}">
                <a14:imgProps xmlns:a14="http://schemas.microsoft.com/office/drawing/2010/main">
                  <a14:imgLayer r:embed="rId14">
                    <a14:imgEffect>
                      <a14:sharpenSoften amount="100000"/>
                    </a14:imgEffect>
                    <a14:imgEffect>
                      <a14:brightnessContrast bright="-55000" contrast="100000"/>
                    </a14:imgEffect>
                  </a14:imgLayer>
                </a14:imgProps>
              </a:ext>
            </a:extLst>
          </a:blip>
          <a:srcRect/>
          <a:stretch>
            <a:fillRect t="36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C6E75-21F1-47B7-BCAB-84D05C9805AF}" type="datetime1">
              <a:rPr lang="fr-FR" smtClean="0"/>
              <a:t>29/01/2018</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Séance 4 - budgets personnels + gestion des stocks</a:t>
            </a: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DA8FF-402E-40BC-825B-2E5B89E9F65F}" type="slidenum">
              <a:rPr lang="fr-FR" smtClean="0"/>
              <a:t>‹N°›</a:t>
            </a:fld>
            <a:endParaRPr lang="fr-FR"/>
          </a:p>
        </p:txBody>
      </p:sp>
    </p:spTree>
    <p:extLst>
      <p:ext uri="{BB962C8B-B14F-4D97-AF65-F5344CB8AC3E}">
        <p14:creationId xmlns:p14="http://schemas.microsoft.com/office/powerpoint/2010/main" val="26953793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548680"/>
            <a:ext cx="7772400" cy="2234679"/>
          </a:xfrm>
        </p:spPr>
        <p:txBody>
          <a:bodyPr>
            <a:normAutofit/>
          </a:bodyPr>
          <a:lstStyle/>
          <a:p>
            <a:r>
              <a:rPr lang="fr-FR" dirty="0"/>
              <a:t>Techniques budgétaires</a:t>
            </a:r>
            <a:br>
              <a:rPr lang="fr-FR" dirty="0"/>
            </a:br>
            <a:r>
              <a:rPr lang="fr-FR" dirty="0"/>
              <a:t>ESIR – INMAN S7.</a:t>
            </a:r>
          </a:p>
        </p:txBody>
      </p:sp>
      <p:sp>
        <p:nvSpPr>
          <p:cNvPr id="3" name="Sous-titre 2"/>
          <p:cNvSpPr>
            <a:spLocks noGrp="1"/>
          </p:cNvSpPr>
          <p:nvPr>
            <p:ph type="subTitle" idx="1"/>
          </p:nvPr>
        </p:nvSpPr>
        <p:spPr>
          <a:xfrm>
            <a:off x="1259632" y="5517232"/>
            <a:ext cx="7552928" cy="766936"/>
          </a:xfrm>
        </p:spPr>
        <p:txBody>
          <a:bodyPr>
            <a:normAutofit/>
          </a:bodyPr>
          <a:lstStyle/>
          <a:p>
            <a:r>
              <a:rPr lang="fr-FR" dirty="0"/>
              <a:t>Marie-laure.le-berrigaud@univ-rennes1.fr</a:t>
            </a:r>
          </a:p>
        </p:txBody>
      </p:sp>
      <p:sp>
        <p:nvSpPr>
          <p:cNvPr id="4" name="ZoneTexte 3"/>
          <p:cNvSpPr txBox="1"/>
          <p:nvPr/>
        </p:nvSpPr>
        <p:spPr>
          <a:xfrm>
            <a:off x="1547664" y="3140968"/>
            <a:ext cx="5688632" cy="923330"/>
          </a:xfrm>
          <a:prstGeom prst="rect">
            <a:avLst/>
          </a:prstGeom>
          <a:noFill/>
        </p:spPr>
        <p:txBody>
          <a:bodyPr wrap="square" rtlCol="0">
            <a:spAutoFit/>
          </a:bodyPr>
          <a:lstStyle/>
          <a:p>
            <a:r>
              <a:rPr lang="fr-FR" dirty="0"/>
              <a:t>Séance 4 : 	Budget de personnels</a:t>
            </a:r>
          </a:p>
          <a:p>
            <a:r>
              <a:rPr lang="fr-FR" dirty="0"/>
              <a:t>		Evaluation des stocks</a:t>
            </a:r>
          </a:p>
          <a:p>
            <a:r>
              <a:rPr lang="fr-FR" dirty="0"/>
              <a:t>		</a:t>
            </a:r>
          </a:p>
        </p:txBody>
      </p:sp>
    </p:spTree>
    <p:extLst>
      <p:ext uri="{BB962C8B-B14F-4D97-AF65-F5344CB8AC3E}">
        <p14:creationId xmlns:p14="http://schemas.microsoft.com/office/powerpoint/2010/main" val="292720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lstStyle/>
          <a:p>
            <a:r>
              <a:rPr lang="fr-FR" dirty="0">
                <a:solidFill>
                  <a:schemeClr val="accent2"/>
                </a:solidFill>
              </a:rPr>
              <a:t>Masse salariale de l’effectif stable</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sp>
        <p:nvSpPr>
          <p:cNvPr id="7" name="Espace réservé du contenu 6">
            <a:extLst>
              <a:ext uri="{FF2B5EF4-FFF2-40B4-BE49-F238E27FC236}">
                <a16:creationId xmlns:a16="http://schemas.microsoft.com/office/drawing/2014/main" id="{4ECD18DF-F473-4D12-85FE-0C7D8B70F109}"/>
              </a:ext>
            </a:extLst>
          </p:cNvPr>
          <p:cNvSpPr>
            <a:spLocks noGrp="1"/>
          </p:cNvSpPr>
          <p:nvPr>
            <p:ph idx="1"/>
          </p:nvPr>
        </p:nvSpPr>
        <p:spPr/>
        <p:txBody>
          <a:bodyPr>
            <a:normAutofit fontScale="92500" lnSpcReduction="10000"/>
          </a:bodyPr>
          <a:lstStyle/>
          <a:p>
            <a:r>
              <a:rPr lang="fr-FR" dirty="0"/>
              <a:t>Il s’agit dans un premier temps de déterminer l’effectif attendu de l’année N+1 compte tenu de tous les mouvements de personnel en mettant en évidence l’effectif dit stable.</a:t>
            </a:r>
          </a:p>
          <a:p>
            <a:r>
              <a:rPr lang="fr-FR" dirty="0"/>
              <a:t>Cette prévision de la masse salariale tient compte de l’ensemble des augmentations envisagées au cours de l’année prochaine. Cependant, d’autres aspects intéressent le gestionnaire. Quelles sont les conséquences d’une décision en matière de politique salariale </a:t>
            </a:r>
          </a:p>
          <a:p>
            <a:endParaRPr lang="fr-FR" dirty="0"/>
          </a:p>
          <a:p>
            <a:pPr marL="0" indent="0">
              <a:buNone/>
            </a:pPr>
            <a:endParaRPr lang="fr-FR" dirty="0"/>
          </a:p>
        </p:txBody>
      </p:sp>
    </p:spTree>
    <p:extLst>
      <p:ext uri="{BB962C8B-B14F-4D97-AF65-F5344CB8AC3E}">
        <p14:creationId xmlns:p14="http://schemas.microsoft.com/office/powerpoint/2010/main" val="186703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normAutofit fontScale="90000"/>
          </a:bodyPr>
          <a:lstStyle/>
          <a:p>
            <a:r>
              <a:rPr lang="fr-FR" dirty="0">
                <a:solidFill>
                  <a:schemeClr val="accent2"/>
                </a:solidFill>
              </a:rPr>
              <a:t>Effectifs par catégorie en fin d’année N+1</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graphicFrame>
        <p:nvGraphicFramePr>
          <p:cNvPr id="3" name="Espace réservé du contenu 2">
            <a:extLst>
              <a:ext uri="{FF2B5EF4-FFF2-40B4-BE49-F238E27FC236}">
                <a16:creationId xmlns:a16="http://schemas.microsoft.com/office/drawing/2014/main" id="{FDA2684B-24F7-4E88-8D44-5BAD3B27846F}"/>
              </a:ext>
            </a:extLst>
          </p:cNvPr>
          <p:cNvGraphicFramePr>
            <a:graphicFrameLocks noGrp="1"/>
          </p:cNvGraphicFramePr>
          <p:nvPr>
            <p:ph idx="1"/>
            <p:extLst>
              <p:ext uri="{D42A27DB-BD31-4B8C-83A1-F6EECF244321}">
                <p14:modId xmlns:p14="http://schemas.microsoft.com/office/powerpoint/2010/main" val="1338157629"/>
              </p:ext>
            </p:extLst>
          </p:nvPr>
        </p:nvGraphicFramePr>
        <p:xfrm>
          <a:off x="441792" y="2127684"/>
          <a:ext cx="8229600" cy="334096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957652054"/>
                    </a:ext>
                  </a:extLst>
                </a:gridCol>
                <a:gridCol w="1371600">
                  <a:extLst>
                    <a:ext uri="{9D8B030D-6E8A-4147-A177-3AD203B41FA5}">
                      <a16:colId xmlns:a16="http://schemas.microsoft.com/office/drawing/2014/main" val="1591868296"/>
                    </a:ext>
                  </a:extLst>
                </a:gridCol>
                <a:gridCol w="1371600">
                  <a:extLst>
                    <a:ext uri="{9D8B030D-6E8A-4147-A177-3AD203B41FA5}">
                      <a16:colId xmlns:a16="http://schemas.microsoft.com/office/drawing/2014/main" val="1495916358"/>
                    </a:ext>
                  </a:extLst>
                </a:gridCol>
                <a:gridCol w="1371600">
                  <a:extLst>
                    <a:ext uri="{9D8B030D-6E8A-4147-A177-3AD203B41FA5}">
                      <a16:colId xmlns:a16="http://schemas.microsoft.com/office/drawing/2014/main" val="3736597468"/>
                    </a:ext>
                  </a:extLst>
                </a:gridCol>
                <a:gridCol w="1371600">
                  <a:extLst>
                    <a:ext uri="{9D8B030D-6E8A-4147-A177-3AD203B41FA5}">
                      <a16:colId xmlns:a16="http://schemas.microsoft.com/office/drawing/2014/main" val="3167302128"/>
                    </a:ext>
                  </a:extLst>
                </a:gridCol>
                <a:gridCol w="1371600">
                  <a:extLst>
                    <a:ext uri="{9D8B030D-6E8A-4147-A177-3AD203B41FA5}">
                      <a16:colId xmlns:a16="http://schemas.microsoft.com/office/drawing/2014/main" val="588413788"/>
                    </a:ext>
                  </a:extLst>
                </a:gridCol>
              </a:tblGrid>
              <a:tr h="556828">
                <a:tc>
                  <a:txBody>
                    <a:bodyPr/>
                    <a:lstStyle/>
                    <a:p>
                      <a:r>
                        <a:rPr lang="fr-FR" dirty="0"/>
                        <a:t>Catégories</a:t>
                      </a:r>
                    </a:p>
                  </a:txBody>
                  <a:tcPr anchor="ctr"/>
                </a:tc>
                <a:tc>
                  <a:txBody>
                    <a:bodyPr/>
                    <a:lstStyle/>
                    <a:p>
                      <a:r>
                        <a:rPr lang="fr-FR" dirty="0"/>
                        <a:t>Effectif N</a:t>
                      </a:r>
                    </a:p>
                  </a:txBody>
                  <a:tcPr anchor="ctr"/>
                </a:tc>
                <a:tc>
                  <a:txBody>
                    <a:bodyPr/>
                    <a:lstStyle/>
                    <a:p>
                      <a:r>
                        <a:rPr lang="fr-FR" dirty="0"/>
                        <a:t>Départs N+1</a:t>
                      </a:r>
                    </a:p>
                  </a:txBody>
                  <a:tcPr anchor="ctr"/>
                </a:tc>
                <a:tc>
                  <a:txBody>
                    <a:bodyPr/>
                    <a:lstStyle/>
                    <a:p>
                      <a:r>
                        <a:rPr lang="fr-FR" dirty="0"/>
                        <a:t>Effectif N+1</a:t>
                      </a:r>
                    </a:p>
                  </a:txBody>
                  <a:tcPr anchor="ctr"/>
                </a:tc>
                <a:tc>
                  <a:txBody>
                    <a:bodyPr/>
                    <a:lstStyle/>
                    <a:p>
                      <a:r>
                        <a:rPr lang="fr-FR" dirty="0"/>
                        <a:t>Entrées N+1</a:t>
                      </a:r>
                    </a:p>
                  </a:txBody>
                  <a:tcPr anchor="ctr"/>
                </a:tc>
                <a:tc>
                  <a:txBody>
                    <a:bodyPr/>
                    <a:lstStyle/>
                    <a:p>
                      <a:r>
                        <a:rPr lang="fr-FR" dirty="0"/>
                        <a:t>Effectifs N+1</a:t>
                      </a:r>
                    </a:p>
                  </a:txBody>
                  <a:tcPr anchor="ctr"/>
                </a:tc>
                <a:extLst>
                  <a:ext uri="{0D108BD9-81ED-4DB2-BD59-A6C34878D82A}">
                    <a16:rowId xmlns:a16="http://schemas.microsoft.com/office/drawing/2014/main" val="605673896"/>
                  </a:ext>
                </a:extLst>
              </a:tr>
              <a:tr h="556828">
                <a:tc>
                  <a:txBody>
                    <a:bodyPr/>
                    <a:lstStyle/>
                    <a:p>
                      <a:r>
                        <a:rPr lang="fr-FR" dirty="0"/>
                        <a:t>Direction</a:t>
                      </a:r>
                    </a:p>
                  </a:txBody>
                  <a:tcPr anchor="ctr"/>
                </a:tc>
                <a:tc>
                  <a:txBody>
                    <a:bodyPr/>
                    <a:lstStyle/>
                    <a:p>
                      <a:pPr algn="r"/>
                      <a:endParaRPr lang="fr-FR" dirty="0"/>
                    </a:p>
                  </a:txBody>
                  <a:tcPr anchor="ctr"/>
                </a:tc>
                <a:tc>
                  <a:txBody>
                    <a:bodyPr/>
                    <a:lstStyle/>
                    <a:p>
                      <a:pPr algn="r"/>
                      <a:endParaRPr lang="fr-FR"/>
                    </a:p>
                  </a:txBody>
                  <a:tcPr anchor="ctr"/>
                </a:tc>
                <a:tc>
                  <a:txBody>
                    <a:bodyPr/>
                    <a:lstStyle/>
                    <a:p>
                      <a:pPr algn="r"/>
                      <a:endParaRPr lang="fr-FR"/>
                    </a:p>
                  </a:txBody>
                  <a:tcPr anchor="ctr"/>
                </a:tc>
                <a:tc>
                  <a:txBody>
                    <a:bodyPr/>
                    <a:lstStyle/>
                    <a:p>
                      <a:pPr algn="r"/>
                      <a:endParaRPr lang="fr-FR"/>
                    </a:p>
                  </a:txBody>
                  <a:tcPr anchor="ctr"/>
                </a:tc>
                <a:tc>
                  <a:txBody>
                    <a:bodyPr/>
                    <a:lstStyle/>
                    <a:p>
                      <a:pPr algn="r"/>
                      <a:endParaRPr lang="fr-FR"/>
                    </a:p>
                  </a:txBody>
                  <a:tcPr anchor="ctr"/>
                </a:tc>
                <a:extLst>
                  <a:ext uri="{0D108BD9-81ED-4DB2-BD59-A6C34878D82A}">
                    <a16:rowId xmlns:a16="http://schemas.microsoft.com/office/drawing/2014/main" val="277337350"/>
                  </a:ext>
                </a:extLst>
              </a:tr>
              <a:tr h="556828">
                <a:tc>
                  <a:txBody>
                    <a:bodyPr/>
                    <a:lstStyle/>
                    <a:p>
                      <a:r>
                        <a:rPr lang="fr-FR" dirty="0"/>
                        <a:t>Techniciens</a:t>
                      </a:r>
                    </a:p>
                  </a:txBody>
                  <a:tcPr anchor="ctr"/>
                </a:tc>
                <a:tc>
                  <a:txBody>
                    <a:bodyPr/>
                    <a:lstStyle/>
                    <a:p>
                      <a:pPr algn="r"/>
                      <a:endParaRPr lang="fr-FR" dirty="0"/>
                    </a:p>
                  </a:txBody>
                  <a:tcPr anchor="ctr"/>
                </a:tc>
                <a:tc>
                  <a:txBody>
                    <a:bodyPr/>
                    <a:lstStyle/>
                    <a:p>
                      <a:pPr algn="r"/>
                      <a:endParaRPr lang="fr-FR"/>
                    </a:p>
                  </a:txBody>
                  <a:tcPr anchor="ctr"/>
                </a:tc>
                <a:tc>
                  <a:txBody>
                    <a:bodyPr/>
                    <a:lstStyle/>
                    <a:p>
                      <a:pPr algn="r"/>
                      <a:endParaRPr lang="fr-FR"/>
                    </a:p>
                  </a:txBody>
                  <a:tcPr anchor="ctr"/>
                </a:tc>
                <a:tc>
                  <a:txBody>
                    <a:bodyPr/>
                    <a:lstStyle/>
                    <a:p>
                      <a:pPr algn="r"/>
                      <a:endParaRPr lang="fr-FR" dirty="0"/>
                    </a:p>
                  </a:txBody>
                  <a:tcPr anchor="ctr"/>
                </a:tc>
                <a:tc>
                  <a:txBody>
                    <a:bodyPr/>
                    <a:lstStyle/>
                    <a:p>
                      <a:pPr algn="r"/>
                      <a:endParaRPr lang="fr-FR"/>
                    </a:p>
                  </a:txBody>
                  <a:tcPr anchor="ctr"/>
                </a:tc>
                <a:extLst>
                  <a:ext uri="{0D108BD9-81ED-4DB2-BD59-A6C34878D82A}">
                    <a16:rowId xmlns:a16="http://schemas.microsoft.com/office/drawing/2014/main" val="3724369129"/>
                  </a:ext>
                </a:extLst>
              </a:tr>
              <a:tr h="556828">
                <a:tc>
                  <a:txBody>
                    <a:bodyPr/>
                    <a:lstStyle/>
                    <a:p>
                      <a:r>
                        <a:rPr lang="fr-FR" dirty="0"/>
                        <a:t>Ouvriers</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a:p>
                  </a:txBody>
                  <a:tcPr anchor="ctr"/>
                </a:tc>
                <a:tc>
                  <a:txBody>
                    <a:bodyPr/>
                    <a:lstStyle/>
                    <a:p>
                      <a:pPr algn="r"/>
                      <a:endParaRPr lang="fr-FR"/>
                    </a:p>
                  </a:txBody>
                  <a:tcPr anchor="ctr"/>
                </a:tc>
                <a:tc>
                  <a:txBody>
                    <a:bodyPr/>
                    <a:lstStyle/>
                    <a:p>
                      <a:pPr algn="r"/>
                      <a:endParaRPr lang="fr-FR"/>
                    </a:p>
                  </a:txBody>
                  <a:tcPr anchor="ctr"/>
                </a:tc>
                <a:extLst>
                  <a:ext uri="{0D108BD9-81ED-4DB2-BD59-A6C34878D82A}">
                    <a16:rowId xmlns:a16="http://schemas.microsoft.com/office/drawing/2014/main" val="2780853449"/>
                  </a:ext>
                </a:extLst>
              </a:tr>
              <a:tr h="556828">
                <a:tc>
                  <a:txBody>
                    <a:bodyPr/>
                    <a:lstStyle/>
                    <a:p>
                      <a:r>
                        <a:rPr lang="fr-FR" dirty="0"/>
                        <a:t>Employés</a:t>
                      </a:r>
                    </a:p>
                  </a:txBody>
                  <a:tcPr anchor="ctr"/>
                </a:tc>
                <a:tc>
                  <a:txBody>
                    <a:bodyPr/>
                    <a:lstStyle/>
                    <a:p>
                      <a:pPr algn="r"/>
                      <a:endParaRPr lang="fr-F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a:p>
                  </a:txBody>
                  <a:tcPr anchor="ctr"/>
                </a:tc>
                <a:tc>
                  <a:txBody>
                    <a:bodyPr/>
                    <a:lstStyle/>
                    <a:p>
                      <a:pPr algn="r"/>
                      <a:endParaRPr lang="fr-FR"/>
                    </a:p>
                  </a:txBody>
                  <a:tcPr anchor="ctr"/>
                </a:tc>
                <a:extLst>
                  <a:ext uri="{0D108BD9-81ED-4DB2-BD59-A6C34878D82A}">
                    <a16:rowId xmlns:a16="http://schemas.microsoft.com/office/drawing/2014/main" val="2113608369"/>
                  </a:ext>
                </a:extLst>
              </a:tr>
              <a:tr h="556828">
                <a:tc>
                  <a:txBody>
                    <a:bodyPr/>
                    <a:lstStyle/>
                    <a:p>
                      <a:r>
                        <a:rPr lang="fr-FR" b="1" dirty="0"/>
                        <a:t>TOTAL</a:t>
                      </a:r>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extLst>
                  <a:ext uri="{0D108BD9-81ED-4DB2-BD59-A6C34878D82A}">
                    <a16:rowId xmlns:a16="http://schemas.microsoft.com/office/drawing/2014/main" val="1076722468"/>
                  </a:ext>
                </a:extLst>
              </a:tr>
            </a:tbl>
          </a:graphicData>
        </a:graphic>
      </p:graphicFrame>
    </p:spTree>
    <p:extLst>
      <p:ext uri="{BB962C8B-B14F-4D97-AF65-F5344CB8AC3E}">
        <p14:creationId xmlns:p14="http://schemas.microsoft.com/office/powerpoint/2010/main" val="184980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normAutofit fontScale="90000"/>
          </a:bodyPr>
          <a:lstStyle/>
          <a:p>
            <a:r>
              <a:rPr lang="fr-FR" dirty="0">
                <a:solidFill>
                  <a:schemeClr val="accent2"/>
                </a:solidFill>
              </a:rPr>
              <a:t>Effectifs par catégorie en fin d’année N+1</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graphicFrame>
        <p:nvGraphicFramePr>
          <p:cNvPr id="3" name="Espace réservé du contenu 2">
            <a:extLst>
              <a:ext uri="{FF2B5EF4-FFF2-40B4-BE49-F238E27FC236}">
                <a16:creationId xmlns:a16="http://schemas.microsoft.com/office/drawing/2014/main" id="{FDA2684B-24F7-4E88-8D44-5BAD3B27846F}"/>
              </a:ext>
            </a:extLst>
          </p:cNvPr>
          <p:cNvGraphicFramePr>
            <a:graphicFrameLocks noGrp="1"/>
          </p:cNvGraphicFramePr>
          <p:nvPr>
            <p:ph idx="1"/>
            <p:extLst>
              <p:ext uri="{D42A27DB-BD31-4B8C-83A1-F6EECF244321}">
                <p14:modId xmlns:p14="http://schemas.microsoft.com/office/powerpoint/2010/main" val="3303058827"/>
              </p:ext>
            </p:extLst>
          </p:nvPr>
        </p:nvGraphicFramePr>
        <p:xfrm>
          <a:off x="441792" y="2127684"/>
          <a:ext cx="8229600" cy="34242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957652054"/>
                    </a:ext>
                  </a:extLst>
                </a:gridCol>
                <a:gridCol w="1371600">
                  <a:extLst>
                    <a:ext uri="{9D8B030D-6E8A-4147-A177-3AD203B41FA5}">
                      <a16:colId xmlns:a16="http://schemas.microsoft.com/office/drawing/2014/main" val="1591868296"/>
                    </a:ext>
                  </a:extLst>
                </a:gridCol>
                <a:gridCol w="1371600">
                  <a:extLst>
                    <a:ext uri="{9D8B030D-6E8A-4147-A177-3AD203B41FA5}">
                      <a16:colId xmlns:a16="http://schemas.microsoft.com/office/drawing/2014/main" val="1495916358"/>
                    </a:ext>
                  </a:extLst>
                </a:gridCol>
                <a:gridCol w="1371600">
                  <a:extLst>
                    <a:ext uri="{9D8B030D-6E8A-4147-A177-3AD203B41FA5}">
                      <a16:colId xmlns:a16="http://schemas.microsoft.com/office/drawing/2014/main" val="3736597468"/>
                    </a:ext>
                  </a:extLst>
                </a:gridCol>
                <a:gridCol w="1371600">
                  <a:extLst>
                    <a:ext uri="{9D8B030D-6E8A-4147-A177-3AD203B41FA5}">
                      <a16:colId xmlns:a16="http://schemas.microsoft.com/office/drawing/2014/main" val="3167302128"/>
                    </a:ext>
                  </a:extLst>
                </a:gridCol>
                <a:gridCol w="1371600">
                  <a:extLst>
                    <a:ext uri="{9D8B030D-6E8A-4147-A177-3AD203B41FA5}">
                      <a16:colId xmlns:a16="http://schemas.microsoft.com/office/drawing/2014/main" val="588413788"/>
                    </a:ext>
                  </a:extLst>
                </a:gridCol>
              </a:tblGrid>
              <a:tr h="556828">
                <a:tc>
                  <a:txBody>
                    <a:bodyPr/>
                    <a:lstStyle/>
                    <a:p>
                      <a:r>
                        <a:rPr lang="fr-FR" dirty="0"/>
                        <a:t>Catégories</a:t>
                      </a:r>
                    </a:p>
                  </a:txBody>
                  <a:tcPr anchor="ctr"/>
                </a:tc>
                <a:tc>
                  <a:txBody>
                    <a:bodyPr/>
                    <a:lstStyle/>
                    <a:p>
                      <a:r>
                        <a:rPr lang="fr-FR" dirty="0"/>
                        <a:t>Effectif N</a:t>
                      </a:r>
                    </a:p>
                  </a:txBody>
                  <a:tcPr anchor="ctr"/>
                </a:tc>
                <a:tc>
                  <a:txBody>
                    <a:bodyPr/>
                    <a:lstStyle/>
                    <a:p>
                      <a:r>
                        <a:rPr lang="fr-FR" dirty="0"/>
                        <a:t>Départs N+1</a:t>
                      </a:r>
                    </a:p>
                  </a:txBody>
                  <a:tcPr anchor="ctr"/>
                </a:tc>
                <a:tc>
                  <a:txBody>
                    <a:bodyPr/>
                    <a:lstStyle/>
                    <a:p>
                      <a:r>
                        <a:rPr lang="fr-FR" dirty="0"/>
                        <a:t>Effectif stable N+1</a:t>
                      </a:r>
                    </a:p>
                  </a:txBody>
                  <a:tcPr anchor="ctr"/>
                </a:tc>
                <a:tc>
                  <a:txBody>
                    <a:bodyPr/>
                    <a:lstStyle/>
                    <a:p>
                      <a:r>
                        <a:rPr lang="fr-FR" dirty="0"/>
                        <a:t>Entrées N+1</a:t>
                      </a:r>
                    </a:p>
                  </a:txBody>
                  <a:tcPr anchor="ctr"/>
                </a:tc>
                <a:tc>
                  <a:txBody>
                    <a:bodyPr/>
                    <a:lstStyle/>
                    <a:p>
                      <a:r>
                        <a:rPr lang="fr-FR" dirty="0"/>
                        <a:t>Effectifs N+1</a:t>
                      </a:r>
                    </a:p>
                  </a:txBody>
                  <a:tcPr anchor="ctr"/>
                </a:tc>
                <a:extLst>
                  <a:ext uri="{0D108BD9-81ED-4DB2-BD59-A6C34878D82A}">
                    <a16:rowId xmlns:a16="http://schemas.microsoft.com/office/drawing/2014/main" val="605673896"/>
                  </a:ext>
                </a:extLst>
              </a:tr>
              <a:tr h="556828">
                <a:tc>
                  <a:txBody>
                    <a:bodyPr/>
                    <a:lstStyle/>
                    <a:p>
                      <a:r>
                        <a:rPr lang="fr-FR" dirty="0"/>
                        <a:t>Direction</a:t>
                      </a:r>
                    </a:p>
                  </a:txBody>
                  <a:tcPr anchor="ctr"/>
                </a:tc>
                <a:tc>
                  <a:txBody>
                    <a:bodyPr/>
                    <a:lstStyle/>
                    <a:p>
                      <a:pPr algn="r"/>
                      <a:r>
                        <a:rPr lang="fr-FR" dirty="0"/>
                        <a:t>5</a:t>
                      </a:r>
                    </a:p>
                  </a:txBody>
                  <a:tcPr anchor="ctr"/>
                </a:tc>
                <a:tc>
                  <a:txBody>
                    <a:bodyPr/>
                    <a:lstStyle/>
                    <a:p>
                      <a:pPr algn="r"/>
                      <a:endParaRPr lang="fr-FR"/>
                    </a:p>
                  </a:txBody>
                  <a:tcPr anchor="ctr"/>
                </a:tc>
                <a:tc>
                  <a:txBody>
                    <a:bodyPr/>
                    <a:lstStyle/>
                    <a:p>
                      <a:pPr algn="r"/>
                      <a:r>
                        <a:rPr lang="fr-FR" dirty="0"/>
                        <a:t>5</a:t>
                      </a:r>
                    </a:p>
                  </a:txBody>
                  <a:tcPr anchor="ctr"/>
                </a:tc>
                <a:tc>
                  <a:txBody>
                    <a:bodyPr/>
                    <a:lstStyle/>
                    <a:p>
                      <a:pPr algn="r"/>
                      <a:endParaRPr lang="fr-FR" dirty="0"/>
                    </a:p>
                  </a:txBody>
                  <a:tcPr anchor="ctr"/>
                </a:tc>
                <a:tc>
                  <a:txBody>
                    <a:bodyPr/>
                    <a:lstStyle/>
                    <a:p>
                      <a:pPr algn="r"/>
                      <a:r>
                        <a:rPr lang="fr-FR" dirty="0"/>
                        <a:t>5</a:t>
                      </a:r>
                    </a:p>
                  </a:txBody>
                  <a:tcPr anchor="ctr"/>
                </a:tc>
                <a:extLst>
                  <a:ext uri="{0D108BD9-81ED-4DB2-BD59-A6C34878D82A}">
                    <a16:rowId xmlns:a16="http://schemas.microsoft.com/office/drawing/2014/main" val="277337350"/>
                  </a:ext>
                </a:extLst>
              </a:tr>
              <a:tr h="556828">
                <a:tc>
                  <a:txBody>
                    <a:bodyPr/>
                    <a:lstStyle/>
                    <a:p>
                      <a:r>
                        <a:rPr lang="fr-FR" dirty="0"/>
                        <a:t>Techniciens</a:t>
                      </a:r>
                    </a:p>
                  </a:txBody>
                  <a:tcPr anchor="ctr"/>
                </a:tc>
                <a:tc>
                  <a:txBody>
                    <a:bodyPr/>
                    <a:lstStyle/>
                    <a:p>
                      <a:pPr algn="r"/>
                      <a:r>
                        <a:rPr lang="fr-FR" dirty="0"/>
                        <a:t>220</a:t>
                      </a:r>
                    </a:p>
                  </a:txBody>
                  <a:tcPr anchor="ctr"/>
                </a:tc>
                <a:tc>
                  <a:txBody>
                    <a:bodyPr/>
                    <a:lstStyle/>
                    <a:p>
                      <a:pPr algn="r"/>
                      <a:r>
                        <a:rPr lang="fr-FR" dirty="0"/>
                        <a:t>-1</a:t>
                      </a:r>
                    </a:p>
                  </a:txBody>
                  <a:tcPr anchor="ctr"/>
                </a:tc>
                <a:tc>
                  <a:txBody>
                    <a:bodyPr/>
                    <a:lstStyle/>
                    <a:p>
                      <a:pPr algn="r"/>
                      <a:r>
                        <a:rPr lang="fr-FR" dirty="0"/>
                        <a:t>219</a:t>
                      </a:r>
                    </a:p>
                  </a:txBody>
                  <a:tcPr anchor="ctr"/>
                </a:tc>
                <a:tc>
                  <a:txBody>
                    <a:bodyPr/>
                    <a:lstStyle/>
                    <a:p>
                      <a:pPr algn="r"/>
                      <a:r>
                        <a:rPr lang="fr-FR" dirty="0"/>
                        <a:t>+4</a:t>
                      </a:r>
                    </a:p>
                  </a:txBody>
                  <a:tcPr anchor="ctr"/>
                </a:tc>
                <a:tc>
                  <a:txBody>
                    <a:bodyPr/>
                    <a:lstStyle/>
                    <a:p>
                      <a:pPr algn="r"/>
                      <a:r>
                        <a:rPr lang="fr-FR" dirty="0"/>
                        <a:t>223</a:t>
                      </a:r>
                    </a:p>
                  </a:txBody>
                  <a:tcPr anchor="ctr"/>
                </a:tc>
                <a:extLst>
                  <a:ext uri="{0D108BD9-81ED-4DB2-BD59-A6C34878D82A}">
                    <a16:rowId xmlns:a16="http://schemas.microsoft.com/office/drawing/2014/main" val="3724369129"/>
                  </a:ext>
                </a:extLst>
              </a:tr>
              <a:tr h="556828">
                <a:tc>
                  <a:txBody>
                    <a:bodyPr/>
                    <a:lstStyle/>
                    <a:p>
                      <a:r>
                        <a:rPr lang="fr-FR" dirty="0"/>
                        <a:t>Ouvriers</a:t>
                      </a:r>
                    </a:p>
                  </a:txBody>
                  <a:tcPr anchor="ctr"/>
                </a:tc>
                <a:tc>
                  <a:txBody>
                    <a:bodyPr/>
                    <a:lstStyle/>
                    <a:p>
                      <a:pPr algn="r"/>
                      <a:r>
                        <a:rPr lang="fr-FR" dirty="0"/>
                        <a:t>90</a:t>
                      </a:r>
                    </a:p>
                  </a:txBody>
                  <a:tcPr anchor="ctr"/>
                </a:tc>
                <a:tc>
                  <a:txBody>
                    <a:bodyPr/>
                    <a:lstStyle/>
                    <a:p>
                      <a:pPr algn="r"/>
                      <a:r>
                        <a:rPr lang="fr-FR" dirty="0"/>
                        <a:t>-4</a:t>
                      </a:r>
                    </a:p>
                  </a:txBody>
                  <a:tcPr anchor="ctr"/>
                </a:tc>
                <a:tc>
                  <a:txBody>
                    <a:bodyPr/>
                    <a:lstStyle/>
                    <a:p>
                      <a:pPr algn="r"/>
                      <a:r>
                        <a:rPr lang="fr-FR" dirty="0"/>
                        <a:t>86</a:t>
                      </a:r>
                    </a:p>
                  </a:txBody>
                  <a:tcPr anchor="ctr"/>
                </a:tc>
                <a:tc>
                  <a:txBody>
                    <a:bodyPr/>
                    <a:lstStyle/>
                    <a:p>
                      <a:pPr algn="r"/>
                      <a:r>
                        <a:rPr lang="fr-FR" dirty="0"/>
                        <a:t>+1</a:t>
                      </a:r>
                    </a:p>
                  </a:txBody>
                  <a:tcPr anchor="ctr"/>
                </a:tc>
                <a:tc>
                  <a:txBody>
                    <a:bodyPr/>
                    <a:lstStyle/>
                    <a:p>
                      <a:pPr algn="r"/>
                      <a:r>
                        <a:rPr lang="fr-FR" dirty="0"/>
                        <a:t>87</a:t>
                      </a:r>
                    </a:p>
                  </a:txBody>
                  <a:tcPr anchor="ctr"/>
                </a:tc>
                <a:extLst>
                  <a:ext uri="{0D108BD9-81ED-4DB2-BD59-A6C34878D82A}">
                    <a16:rowId xmlns:a16="http://schemas.microsoft.com/office/drawing/2014/main" val="2780853449"/>
                  </a:ext>
                </a:extLst>
              </a:tr>
              <a:tr h="556828">
                <a:tc>
                  <a:txBody>
                    <a:bodyPr/>
                    <a:lstStyle/>
                    <a:p>
                      <a:r>
                        <a:rPr lang="fr-FR" dirty="0"/>
                        <a:t>Employés</a:t>
                      </a:r>
                    </a:p>
                  </a:txBody>
                  <a:tcPr anchor="ctr"/>
                </a:tc>
                <a:tc>
                  <a:txBody>
                    <a:bodyPr/>
                    <a:lstStyle/>
                    <a:p>
                      <a:pPr algn="r"/>
                      <a:r>
                        <a:rPr lang="fr-FR" dirty="0"/>
                        <a:t>45</a:t>
                      </a:r>
                    </a:p>
                  </a:txBody>
                  <a:tcPr anchor="ctr"/>
                </a:tc>
                <a:tc>
                  <a:txBody>
                    <a:bodyPr/>
                    <a:lstStyle/>
                    <a:p>
                      <a:pPr algn="r"/>
                      <a:r>
                        <a:rPr lang="fr-FR" dirty="0"/>
                        <a:t>-2</a:t>
                      </a:r>
                    </a:p>
                  </a:txBody>
                  <a:tcPr anchor="ctr"/>
                </a:tc>
                <a:tc>
                  <a:txBody>
                    <a:bodyPr/>
                    <a:lstStyle/>
                    <a:p>
                      <a:pPr algn="r"/>
                      <a:r>
                        <a:rPr lang="fr-FR" dirty="0"/>
                        <a:t>43</a:t>
                      </a:r>
                    </a:p>
                  </a:txBody>
                  <a:tcPr anchor="ctr"/>
                </a:tc>
                <a:tc>
                  <a:txBody>
                    <a:bodyPr/>
                    <a:lstStyle/>
                    <a:p>
                      <a:pPr algn="r"/>
                      <a:endParaRPr lang="fr-FR" dirty="0"/>
                    </a:p>
                  </a:txBody>
                  <a:tcPr anchor="ctr"/>
                </a:tc>
                <a:tc>
                  <a:txBody>
                    <a:bodyPr/>
                    <a:lstStyle/>
                    <a:p>
                      <a:pPr algn="r"/>
                      <a:r>
                        <a:rPr lang="fr-FR" dirty="0"/>
                        <a:t>43</a:t>
                      </a:r>
                    </a:p>
                  </a:txBody>
                  <a:tcPr anchor="ctr"/>
                </a:tc>
                <a:extLst>
                  <a:ext uri="{0D108BD9-81ED-4DB2-BD59-A6C34878D82A}">
                    <a16:rowId xmlns:a16="http://schemas.microsoft.com/office/drawing/2014/main" val="2113608369"/>
                  </a:ext>
                </a:extLst>
              </a:tr>
              <a:tr h="556828">
                <a:tc>
                  <a:txBody>
                    <a:bodyPr/>
                    <a:lstStyle/>
                    <a:p>
                      <a:r>
                        <a:rPr lang="fr-FR" b="1" dirty="0"/>
                        <a:t>TOTAL</a:t>
                      </a:r>
                    </a:p>
                  </a:txBody>
                  <a:tcPr anchor="ctr"/>
                </a:tc>
                <a:tc>
                  <a:txBody>
                    <a:bodyPr/>
                    <a:lstStyle/>
                    <a:p>
                      <a:pPr algn="r"/>
                      <a:r>
                        <a:rPr lang="fr-FR" b="1" dirty="0"/>
                        <a:t>360</a:t>
                      </a:r>
                    </a:p>
                  </a:txBody>
                  <a:tcPr anchor="ctr"/>
                </a:tc>
                <a:tc>
                  <a:txBody>
                    <a:bodyPr/>
                    <a:lstStyle/>
                    <a:p>
                      <a:pPr algn="r"/>
                      <a:r>
                        <a:rPr lang="fr-FR" b="1" dirty="0"/>
                        <a:t>-7</a:t>
                      </a:r>
                    </a:p>
                  </a:txBody>
                  <a:tcPr anchor="ctr"/>
                </a:tc>
                <a:tc>
                  <a:txBody>
                    <a:bodyPr/>
                    <a:lstStyle/>
                    <a:p>
                      <a:pPr algn="r"/>
                      <a:r>
                        <a:rPr lang="fr-FR" b="1" dirty="0"/>
                        <a:t>353</a:t>
                      </a:r>
                    </a:p>
                  </a:txBody>
                  <a:tcPr anchor="ctr"/>
                </a:tc>
                <a:tc>
                  <a:txBody>
                    <a:bodyPr/>
                    <a:lstStyle/>
                    <a:p>
                      <a:pPr algn="r"/>
                      <a:r>
                        <a:rPr lang="fr-FR" b="1" dirty="0"/>
                        <a:t>+5</a:t>
                      </a:r>
                    </a:p>
                  </a:txBody>
                  <a:tcPr anchor="ctr"/>
                </a:tc>
                <a:tc>
                  <a:txBody>
                    <a:bodyPr/>
                    <a:lstStyle/>
                    <a:p>
                      <a:pPr algn="r"/>
                      <a:r>
                        <a:rPr lang="fr-FR" b="1" dirty="0"/>
                        <a:t>358</a:t>
                      </a:r>
                    </a:p>
                  </a:txBody>
                  <a:tcPr anchor="ctr"/>
                </a:tc>
                <a:extLst>
                  <a:ext uri="{0D108BD9-81ED-4DB2-BD59-A6C34878D82A}">
                    <a16:rowId xmlns:a16="http://schemas.microsoft.com/office/drawing/2014/main" val="1076722468"/>
                  </a:ext>
                </a:extLst>
              </a:tr>
            </a:tbl>
          </a:graphicData>
        </a:graphic>
      </p:graphicFrame>
    </p:spTree>
    <p:extLst>
      <p:ext uri="{BB962C8B-B14F-4D97-AF65-F5344CB8AC3E}">
        <p14:creationId xmlns:p14="http://schemas.microsoft.com/office/powerpoint/2010/main" val="1364799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500C51-A7B1-441B-8F8A-B6213E951165}"/>
              </a:ext>
            </a:extLst>
          </p:cNvPr>
          <p:cNvSpPr>
            <a:spLocks noGrp="1"/>
          </p:cNvSpPr>
          <p:nvPr>
            <p:ph type="title"/>
          </p:nvPr>
        </p:nvSpPr>
        <p:spPr/>
        <p:txBody>
          <a:bodyPr/>
          <a:lstStyle/>
          <a:p>
            <a:r>
              <a:rPr lang="fr-FR" dirty="0">
                <a:solidFill>
                  <a:schemeClr val="accent2"/>
                </a:solidFill>
              </a:rPr>
              <a:t>Indice multiplicateur</a:t>
            </a:r>
          </a:p>
        </p:txBody>
      </p:sp>
      <p:sp>
        <p:nvSpPr>
          <p:cNvPr id="3" name="Espace réservé du contenu 2">
            <a:extLst>
              <a:ext uri="{FF2B5EF4-FFF2-40B4-BE49-F238E27FC236}">
                <a16:creationId xmlns:a16="http://schemas.microsoft.com/office/drawing/2014/main" id="{EC86986C-0DB4-411B-916A-F1D2F8F1965C}"/>
              </a:ext>
            </a:extLst>
          </p:cNvPr>
          <p:cNvSpPr>
            <a:spLocks noGrp="1"/>
          </p:cNvSpPr>
          <p:nvPr>
            <p:ph idx="1"/>
          </p:nvPr>
        </p:nvSpPr>
        <p:spPr/>
        <p:txBody>
          <a:bodyPr/>
          <a:lstStyle/>
          <a:p>
            <a:r>
              <a:rPr lang="fr-FR" dirty="0"/>
              <a:t>Travail sur un indice (100) plutôt que sur l’évolution de la masse salariale exprimée en €.</a:t>
            </a:r>
          </a:p>
          <a:p>
            <a:pPr lvl="1"/>
            <a:r>
              <a:rPr lang="fr-FR" dirty="0"/>
              <a:t>Les augmentations générales sont de nature multiplicative,  c’est-à-dire qu’elles s’appliquent de manière cumulative et les unes sur les autres</a:t>
            </a:r>
          </a:p>
          <a:p>
            <a:pPr lvl="1"/>
            <a:r>
              <a:rPr lang="fr-FR" dirty="0"/>
              <a:t>Les augmentations individuelles sont dites additives, </a:t>
            </a:r>
            <a:r>
              <a:rPr lang="fr-FR" i="1" dirty="0"/>
              <a:t>i.e.</a:t>
            </a:r>
            <a:r>
              <a:rPr lang="fr-FR" dirty="0"/>
              <a:t> qu’il suffit de les ajouter globalement à la masse salariale</a:t>
            </a:r>
          </a:p>
        </p:txBody>
      </p:sp>
      <p:sp>
        <p:nvSpPr>
          <p:cNvPr id="4" name="Espace réservé du pied de page 3">
            <a:extLst>
              <a:ext uri="{FF2B5EF4-FFF2-40B4-BE49-F238E27FC236}">
                <a16:creationId xmlns:a16="http://schemas.microsoft.com/office/drawing/2014/main" id="{8A83AC92-6FFC-44E4-9B58-383CB20F0C58}"/>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1731230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normAutofit fontScale="90000"/>
          </a:bodyPr>
          <a:lstStyle/>
          <a:p>
            <a:r>
              <a:rPr lang="fr-FR" dirty="0">
                <a:solidFill>
                  <a:schemeClr val="accent2"/>
                </a:solidFill>
              </a:rPr>
              <a:t>Calcul de l’indice multiplicateur pour effectif stable</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graphicFrame>
        <p:nvGraphicFramePr>
          <p:cNvPr id="3" name="Espace réservé du contenu 2">
            <a:extLst>
              <a:ext uri="{FF2B5EF4-FFF2-40B4-BE49-F238E27FC236}">
                <a16:creationId xmlns:a16="http://schemas.microsoft.com/office/drawing/2014/main" id="{FDA2684B-24F7-4E88-8D44-5BAD3B27846F}"/>
              </a:ext>
            </a:extLst>
          </p:cNvPr>
          <p:cNvGraphicFramePr>
            <a:graphicFrameLocks noGrp="1"/>
          </p:cNvGraphicFramePr>
          <p:nvPr>
            <p:ph idx="1"/>
            <p:extLst>
              <p:ext uri="{D42A27DB-BD31-4B8C-83A1-F6EECF244321}">
                <p14:modId xmlns:p14="http://schemas.microsoft.com/office/powerpoint/2010/main" val="4189042591"/>
              </p:ext>
            </p:extLst>
          </p:nvPr>
        </p:nvGraphicFramePr>
        <p:xfrm>
          <a:off x="479836" y="1700808"/>
          <a:ext cx="7404531" cy="3507472"/>
        </p:xfrm>
        <a:graphic>
          <a:graphicData uri="http://schemas.openxmlformats.org/drawingml/2006/table">
            <a:tbl>
              <a:tblPr firstRow="1" bandRow="1">
                <a:tableStyleId>{5C22544A-7EE6-4342-B048-85BDC9FD1C3A}</a:tableStyleId>
              </a:tblPr>
              <a:tblGrid>
                <a:gridCol w="2437946">
                  <a:extLst>
                    <a:ext uri="{9D8B030D-6E8A-4147-A177-3AD203B41FA5}">
                      <a16:colId xmlns:a16="http://schemas.microsoft.com/office/drawing/2014/main" val="2957652054"/>
                    </a:ext>
                  </a:extLst>
                </a:gridCol>
                <a:gridCol w="932958">
                  <a:extLst>
                    <a:ext uri="{9D8B030D-6E8A-4147-A177-3AD203B41FA5}">
                      <a16:colId xmlns:a16="http://schemas.microsoft.com/office/drawing/2014/main" val="1591868296"/>
                    </a:ext>
                  </a:extLst>
                </a:gridCol>
                <a:gridCol w="2017404">
                  <a:extLst>
                    <a:ext uri="{9D8B030D-6E8A-4147-A177-3AD203B41FA5}">
                      <a16:colId xmlns:a16="http://schemas.microsoft.com/office/drawing/2014/main" val="1495916358"/>
                    </a:ext>
                  </a:extLst>
                </a:gridCol>
                <a:gridCol w="859216">
                  <a:extLst>
                    <a:ext uri="{9D8B030D-6E8A-4147-A177-3AD203B41FA5}">
                      <a16:colId xmlns:a16="http://schemas.microsoft.com/office/drawing/2014/main" val="3736597468"/>
                    </a:ext>
                  </a:extLst>
                </a:gridCol>
                <a:gridCol w="1157007">
                  <a:extLst>
                    <a:ext uri="{9D8B030D-6E8A-4147-A177-3AD203B41FA5}">
                      <a16:colId xmlns:a16="http://schemas.microsoft.com/office/drawing/2014/main" val="3167302128"/>
                    </a:ext>
                  </a:extLst>
                </a:gridCol>
              </a:tblGrid>
              <a:tr h="556828">
                <a:tc>
                  <a:txBody>
                    <a:bodyPr/>
                    <a:lstStyle/>
                    <a:p>
                      <a:r>
                        <a:rPr lang="fr-FR" dirty="0"/>
                        <a:t>Période</a:t>
                      </a:r>
                    </a:p>
                  </a:txBody>
                  <a:tcPr anchor="ctr"/>
                </a:tc>
                <a:tc>
                  <a:txBody>
                    <a:bodyPr/>
                    <a:lstStyle/>
                    <a:p>
                      <a:r>
                        <a:rPr lang="fr-FR" dirty="0"/>
                        <a:t>Nbre de mois</a:t>
                      </a:r>
                    </a:p>
                  </a:txBody>
                  <a:tcPr anchor="ctr"/>
                </a:tc>
                <a:tc>
                  <a:txBody>
                    <a:bodyPr/>
                    <a:lstStyle/>
                    <a:p>
                      <a:r>
                        <a:rPr lang="fr-FR" dirty="0"/>
                        <a:t>Détail du calcul</a:t>
                      </a:r>
                    </a:p>
                  </a:txBody>
                  <a:tcPr anchor="ctr"/>
                </a:tc>
                <a:tc>
                  <a:txBody>
                    <a:bodyPr/>
                    <a:lstStyle/>
                    <a:p>
                      <a:r>
                        <a:rPr lang="fr-FR" dirty="0"/>
                        <a:t>Indice</a:t>
                      </a:r>
                    </a:p>
                  </a:txBody>
                  <a:tcPr anchor="ctr"/>
                </a:tc>
                <a:tc>
                  <a:txBody>
                    <a:bodyPr/>
                    <a:lstStyle/>
                    <a:p>
                      <a:r>
                        <a:rPr lang="fr-FR" dirty="0"/>
                        <a:t>Total</a:t>
                      </a:r>
                    </a:p>
                  </a:txBody>
                  <a:tcPr anchor="ctr"/>
                </a:tc>
                <a:extLst>
                  <a:ext uri="{0D108BD9-81ED-4DB2-BD59-A6C34878D82A}">
                    <a16:rowId xmlns:a16="http://schemas.microsoft.com/office/drawing/2014/main" val="605673896"/>
                  </a:ext>
                </a:extLst>
              </a:tr>
              <a:tr h="556828">
                <a:tc>
                  <a:txBody>
                    <a:bodyPr/>
                    <a:lstStyle/>
                    <a:p>
                      <a:r>
                        <a:rPr lang="fr-FR" dirty="0"/>
                        <a:t>Janvier – février</a:t>
                      </a:r>
                    </a:p>
                  </a:txBody>
                  <a:tcPr anchor="ctr"/>
                </a:tc>
                <a:tc>
                  <a:txBody>
                    <a:bodyPr/>
                    <a:lstStyle/>
                    <a:p>
                      <a:pPr algn="r"/>
                      <a:r>
                        <a:rPr lang="fr-FR"/>
                        <a:t>2</a:t>
                      </a:r>
                      <a:endParaRPr lang="fr-FR" dirty="0"/>
                    </a:p>
                  </a:txBody>
                  <a:tcPr anchor="ctr"/>
                </a:tc>
                <a:tc>
                  <a:txBody>
                    <a:bodyPr/>
                    <a:lstStyle/>
                    <a:p>
                      <a:pPr algn="r"/>
                      <a:endParaRPr lang="fr-FR" dirty="0"/>
                    </a:p>
                  </a:txBody>
                  <a:tcPr anchor="ctr"/>
                </a:tc>
                <a:tc>
                  <a:txBody>
                    <a:bodyPr/>
                    <a:lstStyle/>
                    <a:p>
                      <a:pPr algn="r"/>
                      <a:r>
                        <a:rPr lang="fr-FR"/>
                        <a:t>100</a:t>
                      </a:r>
                      <a:endParaRPr lang="fr-FR" dirty="0"/>
                    </a:p>
                  </a:txBody>
                  <a:tcPr anchor="ctr"/>
                </a:tc>
                <a:tc>
                  <a:txBody>
                    <a:bodyPr/>
                    <a:lstStyle/>
                    <a:p>
                      <a:pPr algn="r"/>
                      <a:r>
                        <a:rPr lang="fr-FR" dirty="0"/>
                        <a:t>200</a:t>
                      </a:r>
                    </a:p>
                  </a:txBody>
                  <a:tcPr anchor="ctr"/>
                </a:tc>
                <a:extLst>
                  <a:ext uri="{0D108BD9-81ED-4DB2-BD59-A6C34878D82A}">
                    <a16:rowId xmlns:a16="http://schemas.microsoft.com/office/drawing/2014/main" val="277337350"/>
                  </a:ext>
                </a:extLst>
              </a:tr>
              <a:tr h="556828">
                <a:tc>
                  <a:txBody>
                    <a:bodyPr/>
                    <a:lstStyle/>
                    <a:p>
                      <a:r>
                        <a:rPr lang="fr-FR" dirty="0"/>
                        <a:t>Mars à mai</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3724369129"/>
                  </a:ext>
                </a:extLst>
              </a:tr>
              <a:tr h="556828">
                <a:tc>
                  <a:txBody>
                    <a:bodyPr/>
                    <a:lstStyle/>
                    <a:p>
                      <a:r>
                        <a:rPr lang="fr-FR" dirty="0"/>
                        <a:t>Juin – août</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780853449"/>
                  </a:ext>
                </a:extLst>
              </a:tr>
              <a:tr h="556828">
                <a:tc>
                  <a:txBody>
                    <a:bodyPr/>
                    <a:lstStyle/>
                    <a:p>
                      <a:r>
                        <a:rPr lang="fr-FR" dirty="0"/>
                        <a:t>Septembre à décembre</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113608369"/>
                  </a:ext>
                </a:extLst>
              </a:tr>
              <a:tr h="556828">
                <a:tc gridSpan="4">
                  <a:txBody>
                    <a:bodyPr/>
                    <a:lstStyle/>
                    <a:p>
                      <a:pPr algn="r"/>
                      <a:r>
                        <a:rPr lang="fr-FR" b="1" dirty="0"/>
                        <a:t>Valeur de l’indice multiplicateur</a:t>
                      </a:r>
                    </a:p>
                    <a:p>
                      <a:pPr algn="r"/>
                      <a:r>
                        <a:rPr lang="fr-FR" b="1" i="1" dirty="0"/>
                        <a:t>Soit un coefficient multiplicateur de :</a:t>
                      </a:r>
                    </a:p>
                  </a:txBody>
                  <a:tcPr anchor="ctr"/>
                </a:tc>
                <a:tc hMerge="1">
                  <a:txBody>
                    <a:bodyPr/>
                    <a:lstStyle/>
                    <a:p>
                      <a:pPr algn="r"/>
                      <a:endParaRPr lang="fr-FR" b="1" dirty="0"/>
                    </a:p>
                  </a:txBody>
                  <a:tcPr anchor="ctr"/>
                </a:tc>
                <a:tc hMerge="1">
                  <a:txBody>
                    <a:bodyPr/>
                    <a:lstStyle/>
                    <a:p>
                      <a:pPr algn="r"/>
                      <a:endParaRPr lang="fr-FR" b="1" dirty="0"/>
                    </a:p>
                  </a:txBody>
                  <a:tcPr anchor="ctr"/>
                </a:tc>
                <a:tc hMerge="1">
                  <a:txBody>
                    <a:bodyPr/>
                    <a:lstStyle/>
                    <a:p>
                      <a:pPr algn="r"/>
                      <a:endParaRPr lang="fr-FR" b="1" dirty="0"/>
                    </a:p>
                  </a:txBody>
                  <a:tcPr anchor="ctr"/>
                </a:tc>
                <a:tc>
                  <a:txBody>
                    <a:bodyPr/>
                    <a:lstStyle/>
                    <a:p>
                      <a:pPr algn="r"/>
                      <a:endParaRPr lang="fr-FR" b="1" i="1" dirty="0"/>
                    </a:p>
                  </a:txBody>
                  <a:tcPr anchor="ctr"/>
                </a:tc>
                <a:extLst>
                  <a:ext uri="{0D108BD9-81ED-4DB2-BD59-A6C34878D82A}">
                    <a16:rowId xmlns:a16="http://schemas.microsoft.com/office/drawing/2014/main" val="1076722468"/>
                  </a:ext>
                </a:extLst>
              </a:tr>
            </a:tbl>
          </a:graphicData>
        </a:graphic>
      </p:graphicFrame>
    </p:spTree>
    <p:extLst>
      <p:ext uri="{BB962C8B-B14F-4D97-AF65-F5344CB8AC3E}">
        <p14:creationId xmlns:p14="http://schemas.microsoft.com/office/powerpoint/2010/main" val="859798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normAutofit fontScale="90000"/>
          </a:bodyPr>
          <a:lstStyle/>
          <a:p>
            <a:r>
              <a:rPr lang="fr-FR" dirty="0">
                <a:solidFill>
                  <a:schemeClr val="accent2"/>
                </a:solidFill>
              </a:rPr>
              <a:t>Calcul de l’indice multiplicateur pour effectif stable</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graphicFrame>
        <p:nvGraphicFramePr>
          <p:cNvPr id="3" name="Espace réservé du contenu 2">
            <a:extLst>
              <a:ext uri="{FF2B5EF4-FFF2-40B4-BE49-F238E27FC236}">
                <a16:creationId xmlns:a16="http://schemas.microsoft.com/office/drawing/2014/main" id="{FDA2684B-24F7-4E88-8D44-5BAD3B27846F}"/>
              </a:ext>
            </a:extLst>
          </p:cNvPr>
          <p:cNvGraphicFramePr>
            <a:graphicFrameLocks noGrp="1"/>
          </p:cNvGraphicFramePr>
          <p:nvPr>
            <p:ph idx="1"/>
            <p:extLst>
              <p:ext uri="{D42A27DB-BD31-4B8C-83A1-F6EECF244321}">
                <p14:modId xmlns:p14="http://schemas.microsoft.com/office/powerpoint/2010/main" val="3498157262"/>
              </p:ext>
            </p:extLst>
          </p:nvPr>
        </p:nvGraphicFramePr>
        <p:xfrm>
          <a:off x="479836" y="1417638"/>
          <a:ext cx="8229600" cy="5230017"/>
        </p:xfrm>
        <a:graphic>
          <a:graphicData uri="http://schemas.openxmlformats.org/drawingml/2006/table">
            <a:tbl>
              <a:tblPr firstRow="1" bandRow="1">
                <a:tableStyleId>{5C22544A-7EE6-4342-B048-85BDC9FD1C3A}</a:tableStyleId>
              </a:tblPr>
              <a:tblGrid>
                <a:gridCol w="2709601">
                  <a:extLst>
                    <a:ext uri="{9D8B030D-6E8A-4147-A177-3AD203B41FA5}">
                      <a16:colId xmlns:a16="http://schemas.microsoft.com/office/drawing/2014/main" val="2957652054"/>
                    </a:ext>
                  </a:extLst>
                </a:gridCol>
                <a:gridCol w="734491">
                  <a:extLst>
                    <a:ext uri="{9D8B030D-6E8A-4147-A177-3AD203B41FA5}">
                      <a16:colId xmlns:a16="http://schemas.microsoft.com/office/drawing/2014/main" val="1591868296"/>
                    </a:ext>
                  </a:extLst>
                </a:gridCol>
                <a:gridCol w="2544623">
                  <a:extLst>
                    <a:ext uri="{9D8B030D-6E8A-4147-A177-3AD203B41FA5}">
                      <a16:colId xmlns:a16="http://schemas.microsoft.com/office/drawing/2014/main" val="1495916358"/>
                    </a:ext>
                  </a:extLst>
                </a:gridCol>
                <a:gridCol w="954956">
                  <a:extLst>
                    <a:ext uri="{9D8B030D-6E8A-4147-A177-3AD203B41FA5}">
                      <a16:colId xmlns:a16="http://schemas.microsoft.com/office/drawing/2014/main" val="3736597468"/>
                    </a:ext>
                  </a:extLst>
                </a:gridCol>
                <a:gridCol w="1285929">
                  <a:extLst>
                    <a:ext uri="{9D8B030D-6E8A-4147-A177-3AD203B41FA5}">
                      <a16:colId xmlns:a16="http://schemas.microsoft.com/office/drawing/2014/main" val="3167302128"/>
                    </a:ext>
                  </a:extLst>
                </a:gridCol>
              </a:tblGrid>
              <a:tr h="769299">
                <a:tc>
                  <a:txBody>
                    <a:bodyPr/>
                    <a:lstStyle/>
                    <a:p>
                      <a:r>
                        <a:rPr lang="fr-FR" dirty="0"/>
                        <a:t>Période</a:t>
                      </a:r>
                    </a:p>
                  </a:txBody>
                  <a:tcPr anchor="ctr"/>
                </a:tc>
                <a:tc>
                  <a:txBody>
                    <a:bodyPr/>
                    <a:lstStyle/>
                    <a:p>
                      <a:r>
                        <a:rPr lang="fr-FR" dirty="0"/>
                        <a:t>Nbre de mois</a:t>
                      </a:r>
                    </a:p>
                  </a:txBody>
                  <a:tcPr anchor="ctr"/>
                </a:tc>
                <a:tc>
                  <a:txBody>
                    <a:bodyPr/>
                    <a:lstStyle/>
                    <a:p>
                      <a:r>
                        <a:rPr lang="fr-FR" dirty="0"/>
                        <a:t>Détail du calcul</a:t>
                      </a:r>
                    </a:p>
                  </a:txBody>
                  <a:tcPr anchor="ctr"/>
                </a:tc>
                <a:tc>
                  <a:txBody>
                    <a:bodyPr/>
                    <a:lstStyle/>
                    <a:p>
                      <a:r>
                        <a:rPr lang="fr-FR" dirty="0"/>
                        <a:t>Indice</a:t>
                      </a:r>
                    </a:p>
                  </a:txBody>
                  <a:tcPr anchor="ctr"/>
                </a:tc>
                <a:tc>
                  <a:txBody>
                    <a:bodyPr/>
                    <a:lstStyle/>
                    <a:p>
                      <a:r>
                        <a:rPr lang="fr-FR" dirty="0"/>
                        <a:t>Total</a:t>
                      </a:r>
                    </a:p>
                  </a:txBody>
                  <a:tcPr anchor="ctr"/>
                </a:tc>
                <a:extLst>
                  <a:ext uri="{0D108BD9-81ED-4DB2-BD59-A6C34878D82A}">
                    <a16:rowId xmlns:a16="http://schemas.microsoft.com/office/drawing/2014/main" val="605673896"/>
                  </a:ext>
                </a:extLst>
              </a:tr>
              <a:tr h="669240">
                <a:tc>
                  <a:txBody>
                    <a:bodyPr/>
                    <a:lstStyle/>
                    <a:p>
                      <a:r>
                        <a:rPr lang="fr-FR" dirty="0"/>
                        <a:t>Janvier – février</a:t>
                      </a:r>
                    </a:p>
                  </a:txBody>
                  <a:tcPr anchor="ctr"/>
                </a:tc>
                <a:tc>
                  <a:txBody>
                    <a:bodyPr/>
                    <a:lstStyle/>
                    <a:p>
                      <a:pPr algn="r"/>
                      <a:r>
                        <a:rPr lang="fr-FR" dirty="0"/>
                        <a:t>2</a:t>
                      </a:r>
                    </a:p>
                  </a:txBody>
                  <a:tcPr anchor="ctr"/>
                </a:tc>
                <a:tc>
                  <a:txBody>
                    <a:bodyPr/>
                    <a:lstStyle/>
                    <a:p>
                      <a:pPr algn="r"/>
                      <a:endParaRPr lang="fr-FR" dirty="0"/>
                    </a:p>
                  </a:txBody>
                  <a:tcPr anchor="ctr"/>
                </a:tc>
                <a:tc>
                  <a:txBody>
                    <a:bodyPr/>
                    <a:lstStyle/>
                    <a:p>
                      <a:pPr algn="r"/>
                      <a:r>
                        <a:rPr lang="fr-FR" dirty="0"/>
                        <a:t>100</a:t>
                      </a:r>
                    </a:p>
                  </a:txBody>
                  <a:tcPr anchor="ctr"/>
                </a:tc>
                <a:tc>
                  <a:txBody>
                    <a:bodyPr/>
                    <a:lstStyle/>
                    <a:p>
                      <a:pPr algn="r"/>
                      <a:r>
                        <a:rPr lang="fr-FR" dirty="0"/>
                        <a:t>200</a:t>
                      </a:r>
                    </a:p>
                  </a:txBody>
                  <a:tcPr anchor="ctr"/>
                </a:tc>
                <a:extLst>
                  <a:ext uri="{0D108BD9-81ED-4DB2-BD59-A6C34878D82A}">
                    <a16:rowId xmlns:a16="http://schemas.microsoft.com/office/drawing/2014/main" val="277337350"/>
                  </a:ext>
                </a:extLst>
              </a:tr>
              <a:tr h="669240">
                <a:tc>
                  <a:txBody>
                    <a:bodyPr/>
                    <a:lstStyle/>
                    <a:p>
                      <a:r>
                        <a:rPr lang="fr-FR" dirty="0"/>
                        <a:t>Mars à mai</a:t>
                      </a:r>
                    </a:p>
                  </a:txBody>
                  <a:tcPr anchor="ctr"/>
                </a:tc>
                <a:tc>
                  <a:txBody>
                    <a:bodyPr/>
                    <a:lstStyle/>
                    <a:p>
                      <a:pPr algn="r"/>
                      <a:r>
                        <a:rPr lang="fr-FR" dirty="0"/>
                        <a:t>3</a:t>
                      </a:r>
                    </a:p>
                  </a:txBody>
                  <a:tcPr anchor="ctr"/>
                </a:tc>
                <a:tc>
                  <a:txBody>
                    <a:bodyPr/>
                    <a:lstStyle/>
                    <a:p>
                      <a:pPr algn="r"/>
                      <a:r>
                        <a:rPr lang="fr-FR" dirty="0"/>
                        <a:t>100+(100 x 0,01) = </a:t>
                      </a:r>
                    </a:p>
                  </a:txBody>
                  <a:tcPr anchor="ctr"/>
                </a:tc>
                <a:tc>
                  <a:txBody>
                    <a:bodyPr/>
                    <a:lstStyle/>
                    <a:p>
                      <a:pPr algn="r"/>
                      <a:r>
                        <a:rPr lang="fr-FR" dirty="0"/>
                        <a:t>101</a:t>
                      </a:r>
                    </a:p>
                  </a:txBody>
                  <a:tcPr anchor="ctr"/>
                </a:tc>
                <a:tc>
                  <a:txBody>
                    <a:bodyPr/>
                    <a:lstStyle/>
                    <a:p>
                      <a:pPr algn="r"/>
                      <a:r>
                        <a:rPr lang="fr-FR" dirty="0"/>
                        <a:t>303</a:t>
                      </a:r>
                    </a:p>
                  </a:txBody>
                  <a:tcPr anchor="ctr"/>
                </a:tc>
                <a:extLst>
                  <a:ext uri="{0D108BD9-81ED-4DB2-BD59-A6C34878D82A}">
                    <a16:rowId xmlns:a16="http://schemas.microsoft.com/office/drawing/2014/main" val="3724369129"/>
                  </a:ext>
                </a:extLst>
              </a:tr>
              <a:tr h="669240">
                <a:tc>
                  <a:txBody>
                    <a:bodyPr/>
                    <a:lstStyle/>
                    <a:p>
                      <a:r>
                        <a:rPr lang="fr-FR" dirty="0"/>
                        <a:t>juin</a:t>
                      </a:r>
                    </a:p>
                  </a:txBody>
                  <a:tcPr anchor="ctr"/>
                </a:tc>
                <a:tc>
                  <a:txBody>
                    <a:bodyPr/>
                    <a:lstStyle/>
                    <a:p>
                      <a:pPr algn="r"/>
                      <a:r>
                        <a:rPr lang="fr-FR" dirty="0"/>
                        <a:t>1</a:t>
                      </a:r>
                    </a:p>
                  </a:txBody>
                  <a:tcPr anchor="ctr"/>
                </a:tc>
                <a:tc>
                  <a:txBody>
                    <a:bodyPr/>
                    <a:lstStyle/>
                    <a:p>
                      <a:pPr algn="r"/>
                      <a:r>
                        <a:rPr lang="fr-FR" dirty="0"/>
                        <a:t>101 + (100 x 0,97%) = </a:t>
                      </a:r>
                    </a:p>
                  </a:txBody>
                  <a:tcPr anchor="ctr"/>
                </a:tc>
                <a:tc>
                  <a:txBody>
                    <a:bodyPr/>
                    <a:lstStyle/>
                    <a:p>
                      <a:pPr algn="r"/>
                      <a:r>
                        <a:rPr lang="fr-FR" dirty="0"/>
                        <a:t>101,97</a:t>
                      </a:r>
                    </a:p>
                  </a:txBody>
                  <a:tcPr anchor="ctr"/>
                </a:tc>
                <a:tc>
                  <a:txBody>
                    <a:bodyPr/>
                    <a:lstStyle/>
                    <a:p>
                      <a:pPr algn="r"/>
                      <a:r>
                        <a:rPr lang="fr-FR" dirty="0"/>
                        <a:t>101,97</a:t>
                      </a:r>
                    </a:p>
                  </a:txBody>
                  <a:tcPr anchor="ctr"/>
                </a:tc>
                <a:extLst>
                  <a:ext uri="{0D108BD9-81ED-4DB2-BD59-A6C34878D82A}">
                    <a16:rowId xmlns:a16="http://schemas.microsoft.com/office/drawing/2014/main" val="2780853449"/>
                  </a:ext>
                </a:extLst>
              </a:tr>
              <a:tr h="769299">
                <a:tc>
                  <a:txBody>
                    <a:bodyPr/>
                    <a:lstStyle/>
                    <a:p>
                      <a:r>
                        <a:rPr lang="fr-FR" dirty="0"/>
                        <a:t>Juillet – Août</a:t>
                      </a:r>
                    </a:p>
                  </a:txBody>
                  <a:tcPr anchor="ctr"/>
                </a:tc>
                <a:tc>
                  <a:txBody>
                    <a:bodyPr/>
                    <a:lstStyle/>
                    <a:p>
                      <a:pPr algn="r"/>
                      <a:r>
                        <a:rPr lang="fr-FR" dirty="0"/>
                        <a:t>2</a:t>
                      </a:r>
                    </a:p>
                  </a:txBody>
                  <a:tcPr anchor="ctr"/>
                </a:tc>
                <a:tc>
                  <a:txBody>
                    <a:bodyPr/>
                    <a:lstStyle/>
                    <a:p>
                      <a:pPr algn="r"/>
                      <a:endParaRPr lang="fr-FR" dirty="0"/>
                    </a:p>
                  </a:txBody>
                  <a:tcPr anchor="ctr"/>
                </a:tc>
                <a:tc>
                  <a:txBody>
                    <a:bodyPr/>
                    <a:lstStyle/>
                    <a:p>
                      <a:pPr algn="r"/>
                      <a:r>
                        <a:rPr lang="fr-FR" dirty="0"/>
                        <a:t>101</a:t>
                      </a:r>
                    </a:p>
                  </a:txBody>
                  <a:tcPr anchor="ctr"/>
                </a:tc>
                <a:tc>
                  <a:txBody>
                    <a:bodyPr/>
                    <a:lstStyle/>
                    <a:p>
                      <a:pPr algn="r"/>
                      <a:r>
                        <a:rPr lang="fr-FR" dirty="0"/>
                        <a:t>202</a:t>
                      </a:r>
                    </a:p>
                  </a:txBody>
                  <a:tcPr anchor="ctr"/>
                </a:tc>
                <a:extLst>
                  <a:ext uri="{0D108BD9-81ED-4DB2-BD59-A6C34878D82A}">
                    <a16:rowId xmlns:a16="http://schemas.microsoft.com/office/drawing/2014/main" val="1405334901"/>
                  </a:ext>
                </a:extLst>
              </a:tr>
              <a:tr h="769299">
                <a:tc>
                  <a:txBody>
                    <a:bodyPr/>
                    <a:lstStyle/>
                    <a:p>
                      <a:r>
                        <a:rPr lang="fr-FR" dirty="0"/>
                        <a:t>Septembre à décembre</a:t>
                      </a:r>
                    </a:p>
                  </a:txBody>
                  <a:tcPr anchor="ctr"/>
                </a:tc>
                <a:tc>
                  <a:txBody>
                    <a:bodyPr/>
                    <a:lstStyle/>
                    <a:p>
                      <a:pPr algn="r"/>
                      <a:r>
                        <a:rPr lang="fr-FR" dirty="0"/>
                        <a:t>4</a:t>
                      </a:r>
                    </a:p>
                  </a:txBody>
                  <a:tcPr anchor="ctr"/>
                </a:tc>
                <a:tc>
                  <a:txBody>
                    <a:bodyPr/>
                    <a:lstStyle/>
                    <a:p>
                      <a:pPr algn="r"/>
                      <a:r>
                        <a:rPr lang="fr-FR" dirty="0"/>
                        <a:t>101+(101 x 0,015) =  </a:t>
                      </a:r>
                    </a:p>
                  </a:txBody>
                  <a:tcPr anchor="ctr"/>
                </a:tc>
                <a:tc>
                  <a:txBody>
                    <a:bodyPr/>
                    <a:lstStyle/>
                    <a:p>
                      <a:pPr algn="r"/>
                      <a:r>
                        <a:rPr lang="fr-FR" dirty="0"/>
                        <a:t>102,515</a:t>
                      </a:r>
                    </a:p>
                  </a:txBody>
                  <a:tcPr anchor="ctr"/>
                </a:tc>
                <a:tc>
                  <a:txBody>
                    <a:bodyPr/>
                    <a:lstStyle/>
                    <a:p>
                      <a:pPr algn="r"/>
                      <a:r>
                        <a:rPr lang="fr-FR" dirty="0"/>
                        <a:t>410,06</a:t>
                      </a:r>
                    </a:p>
                  </a:txBody>
                  <a:tcPr anchor="ctr"/>
                </a:tc>
                <a:extLst>
                  <a:ext uri="{0D108BD9-81ED-4DB2-BD59-A6C34878D82A}">
                    <a16:rowId xmlns:a16="http://schemas.microsoft.com/office/drawing/2014/main" val="2113608369"/>
                  </a:ext>
                </a:extLst>
              </a:tr>
              <a:tr h="769299">
                <a:tc gridSpan="4">
                  <a:txBody>
                    <a:bodyPr/>
                    <a:lstStyle/>
                    <a:p>
                      <a:pPr algn="r"/>
                      <a:r>
                        <a:rPr lang="fr-FR" b="1" dirty="0"/>
                        <a:t>Valeur de l’indice multiplicateur</a:t>
                      </a:r>
                    </a:p>
                    <a:p>
                      <a:pPr algn="r"/>
                      <a:r>
                        <a:rPr lang="fr-FR" b="1" i="1" dirty="0"/>
                        <a:t>Soit un coefficient multiplicateur de :</a:t>
                      </a:r>
                    </a:p>
                  </a:txBody>
                  <a:tcPr anchor="ctr"/>
                </a:tc>
                <a:tc hMerge="1">
                  <a:txBody>
                    <a:bodyPr/>
                    <a:lstStyle/>
                    <a:p>
                      <a:pPr algn="r"/>
                      <a:endParaRPr lang="fr-FR" b="1" dirty="0"/>
                    </a:p>
                  </a:txBody>
                  <a:tcPr anchor="ctr"/>
                </a:tc>
                <a:tc hMerge="1">
                  <a:txBody>
                    <a:bodyPr/>
                    <a:lstStyle/>
                    <a:p>
                      <a:pPr algn="r"/>
                      <a:endParaRPr lang="fr-FR" b="1" dirty="0"/>
                    </a:p>
                  </a:txBody>
                  <a:tcPr anchor="ctr"/>
                </a:tc>
                <a:tc hMerge="1">
                  <a:txBody>
                    <a:bodyPr/>
                    <a:lstStyle/>
                    <a:p>
                      <a:pPr algn="r"/>
                      <a:endParaRPr lang="fr-FR" b="1" dirty="0"/>
                    </a:p>
                  </a:txBody>
                  <a:tcPr anchor="ctr"/>
                </a:tc>
                <a:tc>
                  <a:txBody>
                    <a:bodyPr/>
                    <a:lstStyle/>
                    <a:p>
                      <a:pPr algn="r"/>
                      <a:r>
                        <a:rPr lang="fr-FR" b="1" dirty="0"/>
                        <a:t>1 217,03</a:t>
                      </a:r>
                    </a:p>
                    <a:p>
                      <a:pPr algn="r"/>
                      <a:r>
                        <a:rPr lang="fr-FR" b="1" i="1" dirty="0"/>
                        <a:t>12,1703</a:t>
                      </a:r>
                    </a:p>
                  </a:txBody>
                  <a:tcPr anchor="ctr"/>
                </a:tc>
                <a:extLst>
                  <a:ext uri="{0D108BD9-81ED-4DB2-BD59-A6C34878D82A}">
                    <a16:rowId xmlns:a16="http://schemas.microsoft.com/office/drawing/2014/main" val="1076722468"/>
                  </a:ext>
                </a:extLst>
              </a:tr>
            </a:tbl>
          </a:graphicData>
        </a:graphic>
      </p:graphicFrame>
    </p:spTree>
    <p:extLst>
      <p:ext uri="{BB962C8B-B14F-4D97-AF65-F5344CB8AC3E}">
        <p14:creationId xmlns:p14="http://schemas.microsoft.com/office/powerpoint/2010/main" val="410893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3CA07-E7E4-4D13-9AA5-4B5B0B8B1835}"/>
              </a:ext>
            </a:extLst>
          </p:cNvPr>
          <p:cNvSpPr>
            <a:spLocks noGrp="1"/>
          </p:cNvSpPr>
          <p:nvPr>
            <p:ph type="title"/>
          </p:nvPr>
        </p:nvSpPr>
        <p:spPr>
          <a:xfrm>
            <a:off x="457200" y="154693"/>
            <a:ext cx="8229600" cy="1012974"/>
          </a:xfrm>
        </p:spPr>
        <p:txBody>
          <a:bodyPr/>
          <a:lstStyle/>
          <a:p>
            <a:r>
              <a:rPr lang="fr-FR" dirty="0">
                <a:solidFill>
                  <a:schemeClr val="accent2"/>
                </a:solidFill>
              </a:rPr>
              <a:t>Masse salariale de l’effectif stable</a:t>
            </a:r>
          </a:p>
        </p:txBody>
      </p:sp>
      <p:sp>
        <p:nvSpPr>
          <p:cNvPr id="3" name="Espace réservé du contenu 2">
            <a:extLst>
              <a:ext uri="{FF2B5EF4-FFF2-40B4-BE49-F238E27FC236}">
                <a16:creationId xmlns:a16="http://schemas.microsoft.com/office/drawing/2014/main" id="{0A7B9461-39D9-4E54-916E-F400BDD23C15}"/>
              </a:ext>
            </a:extLst>
          </p:cNvPr>
          <p:cNvSpPr>
            <a:spLocks noGrp="1"/>
          </p:cNvSpPr>
          <p:nvPr>
            <p:ph idx="1"/>
          </p:nvPr>
        </p:nvSpPr>
        <p:spPr>
          <a:xfrm>
            <a:off x="143508" y="1151310"/>
            <a:ext cx="8856984" cy="532656"/>
          </a:xfrm>
        </p:spPr>
        <p:txBody>
          <a:bodyPr>
            <a:normAutofit/>
          </a:bodyPr>
          <a:lstStyle/>
          <a:p>
            <a:pPr marL="0" indent="0">
              <a:buNone/>
            </a:pPr>
            <a:r>
              <a:rPr lang="fr-FR" sz="2800" dirty="0"/>
              <a:t>Masse salariale = Effectif x salaire déc. X coef. Multiplicateur</a:t>
            </a:r>
          </a:p>
          <a:p>
            <a:pPr marL="0" indent="0">
              <a:buNone/>
            </a:pPr>
            <a:endParaRPr lang="fr-FR" sz="2800" dirty="0"/>
          </a:p>
        </p:txBody>
      </p:sp>
      <p:sp>
        <p:nvSpPr>
          <p:cNvPr id="4" name="Espace réservé du pied de page 3">
            <a:extLst>
              <a:ext uri="{FF2B5EF4-FFF2-40B4-BE49-F238E27FC236}">
                <a16:creationId xmlns:a16="http://schemas.microsoft.com/office/drawing/2014/main" id="{1BE18679-010A-457D-A8EE-8C9F939A0CBD}"/>
              </a:ext>
            </a:extLst>
          </p:cNvPr>
          <p:cNvSpPr>
            <a:spLocks noGrp="1"/>
          </p:cNvSpPr>
          <p:nvPr>
            <p:ph type="ftr" sz="quarter" idx="11"/>
          </p:nvPr>
        </p:nvSpPr>
        <p:spPr/>
        <p:txBody>
          <a:bodyPr/>
          <a:lstStyle/>
          <a:p>
            <a:r>
              <a:rPr lang="fr-FR"/>
              <a:t>Séance 4 - budgets personnels + gestion des stocks</a:t>
            </a:r>
          </a:p>
        </p:txBody>
      </p:sp>
      <p:graphicFrame>
        <p:nvGraphicFramePr>
          <p:cNvPr id="5" name="Espace réservé du contenu 2">
            <a:extLst>
              <a:ext uri="{FF2B5EF4-FFF2-40B4-BE49-F238E27FC236}">
                <a16:creationId xmlns:a16="http://schemas.microsoft.com/office/drawing/2014/main" id="{F2AD7959-3597-4A85-BB1C-DB5FBD05905D}"/>
              </a:ext>
            </a:extLst>
          </p:cNvPr>
          <p:cNvGraphicFramePr>
            <a:graphicFrameLocks/>
          </p:cNvGraphicFramePr>
          <p:nvPr>
            <p:extLst>
              <p:ext uri="{D42A27DB-BD31-4B8C-83A1-F6EECF244321}">
                <p14:modId xmlns:p14="http://schemas.microsoft.com/office/powerpoint/2010/main" val="2344349711"/>
              </p:ext>
            </p:extLst>
          </p:nvPr>
        </p:nvGraphicFramePr>
        <p:xfrm>
          <a:off x="441792" y="2127684"/>
          <a:ext cx="7802615" cy="3821595"/>
        </p:xfrm>
        <a:graphic>
          <a:graphicData uri="http://schemas.openxmlformats.org/drawingml/2006/table">
            <a:tbl>
              <a:tblPr firstRow="1" bandRow="1">
                <a:tableStyleId>{5C22544A-7EE6-4342-B048-85BDC9FD1C3A}</a:tableStyleId>
              </a:tblPr>
              <a:tblGrid>
                <a:gridCol w="1560523">
                  <a:extLst>
                    <a:ext uri="{9D8B030D-6E8A-4147-A177-3AD203B41FA5}">
                      <a16:colId xmlns:a16="http://schemas.microsoft.com/office/drawing/2014/main" val="2957652054"/>
                    </a:ext>
                  </a:extLst>
                </a:gridCol>
                <a:gridCol w="1560523">
                  <a:extLst>
                    <a:ext uri="{9D8B030D-6E8A-4147-A177-3AD203B41FA5}">
                      <a16:colId xmlns:a16="http://schemas.microsoft.com/office/drawing/2014/main" val="1591868296"/>
                    </a:ext>
                  </a:extLst>
                </a:gridCol>
                <a:gridCol w="1560523">
                  <a:extLst>
                    <a:ext uri="{9D8B030D-6E8A-4147-A177-3AD203B41FA5}">
                      <a16:colId xmlns:a16="http://schemas.microsoft.com/office/drawing/2014/main" val="1495916358"/>
                    </a:ext>
                  </a:extLst>
                </a:gridCol>
                <a:gridCol w="1560523">
                  <a:extLst>
                    <a:ext uri="{9D8B030D-6E8A-4147-A177-3AD203B41FA5}">
                      <a16:colId xmlns:a16="http://schemas.microsoft.com/office/drawing/2014/main" val="3736597468"/>
                    </a:ext>
                  </a:extLst>
                </a:gridCol>
                <a:gridCol w="1560523">
                  <a:extLst>
                    <a:ext uri="{9D8B030D-6E8A-4147-A177-3AD203B41FA5}">
                      <a16:colId xmlns:a16="http://schemas.microsoft.com/office/drawing/2014/main" val="3167302128"/>
                    </a:ext>
                  </a:extLst>
                </a:gridCol>
              </a:tblGrid>
              <a:tr h="714360">
                <a:tc>
                  <a:txBody>
                    <a:bodyPr/>
                    <a:lstStyle/>
                    <a:p>
                      <a:pPr algn="ctr"/>
                      <a:r>
                        <a:rPr lang="fr-FR" dirty="0"/>
                        <a:t>Catégories</a:t>
                      </a:r>
                    </a:p>
                  </a:txBody>
                  <a:tcPr anchor="ctr"/>
                </a:tc>
                <a:tc>
                  <a:txBody>
                    <a:bodyPr/>
                    <a:lstStyle/>
                    <a:p>
                      <a:pPr algn="ctr"/>
                      <a:r>
                        <a:rPr lang="fr-FR" dirty="0"/>
                        <a:t>Effectif stable</a:t>
                      </a:r>
                    </a:p>
                  </a:txBody>
                  <a:tcPr anchor="ctr"/>
                </a:tc>
                <a:tc>
                  <a:txBody>
                    <a:bodyPr/>
                    <a:lstStyle/>
                    <a:p>
                      <a:pPr algn="ctr"/>
                      <a:r>
                        <a:rPr lang="fr-FR" dirty="0"/>
                        <a:t>Salaire décembre N</a:t>
                      </a:r>
                    </a:p>
                  </a:txBody>
                  <a:tcPr anchor="ctr"/>
                </a:tc>
                <a:tc>
                  <a:txBody>
                    <a:bodyPr/>
                    <a:lstStyle/>
                    <a:p>
                      <a:pPr algn="ctr"/>
                      <a:r>
                        <a:rPr lang="fr-FR" dirty="0"/>
                        <a:t>Coefficient Multiplicateur</a:t>
                      </a:r>
                    </a:p>
                  </a:txBody>
                  <a:tcPr anchor="ctr"/>
                </a:tc>
                <a:tc>
                  <a:txBody>
                    <a:bodyPr/>
                    <a:lstStyle/>
                    <a:p>
                      <a:pPr algn="ctr"/>
                      <a:r>
                        <a:rPr lang="fr-FR" dirty="0"/>
                        <a:t>Masse en €</a:t>
                      </a:r>
                    </a:p>
                  </a:txBody>
                  <a:tcPr anchor="ctr"/>
                </a:tc>
                <a:extLst>
                  <a:ext uri="{0D108BD9-81ED-4DB2-BD59-A6C34878D82A}">
                    <a16:rowId xmlns:a16="http://schemas.microsoft.com/office/drawing/2014/main" val="605673896"/>
                  </a:ext>
                </a:extLst>
              </a:tr>
              <a:tr h="621447">
                <a:tc>
                  <a:txBody>
                    <a:bodyPr/>
                    <a:lstStyle/>
                    <a:p>
                      <a:r>
                        <a:rPr lang="fr-FR" dirty="0"/>
                        <a:t>Direction</a:t>
                      </a:r>
                    </a:p>
                  </a:txBody>
                  <a:tcPr anchor="ctr"/>
                </a:tc>
                <a:tc>
                  <a:txBody>
                    <a:bodyPr/>
                    <a:lstStyle/>
                    <a:p>
                      <a:pPr algn="r"/>
                      <a:endParaRPr lang="fr-FR" dirty="0"/>
                    </a:p>
                  </a:txBody>
                  <a:tcPr anchor="ctr"/>
                </a:tc>
                <a:tc>
                  <a:txBody>
                    <a:bodyPr/>
                    <a:lstStyle/>
                    <a:p>
                      <a:pPr algn="r"/>
                      <a:endParaRPr lang="fr-FR"/>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77337350"/>
                  </a:ext>
                </a:extLst>
              </a:tr>
              <a:tr h="621447">
                <a:tc>
                  <a:txBody>
                    <a:bodyPr/>
                    <a:lstStyle/>
                    <a:p>
                      <a:r>
                        <a:rPr lang="fr-FR" dirty="0"/>
                        <a:t>Techniciens</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3724369129"/>
                  </a:ext>
                </a:extLst>
              </a:tr>
              <a:tr h="621447">
                <a:tc>
                  <a:txBody>
                    <a:bodyPr/>
                    <a:lstStyle/>
                    <a:p>
                      <a:r>
                        <a:rPr lang="fr-FR" dirty="0"/>
                        <a:t>Ouvriers</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780853449"/>
                  </a:ext>
                </a:extLst>
              </a:tr>
              <a:tr h="621447">
                <a:tc>
                  <a:txBody>
                    <a:bodyPr/>
                    <a:lstStyle/>
                    <a:p>
                      <a:r>
                        <a:rPr lang="fr-FR" dirty="0"/>
                        <a:t>Employés</a:t>
                      </a: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extLst>
                  <a:ext uri="{0D108BD9-81ED-4DB2-BD59-A6C34878D82A}">
                    <a16:rowId xmlns:a16="http://schemas.microsoft.com/office/drawing/2014/main" val="2113608369"/>
                  </a:ext>
                </a:extLst>
              </a:tr>
              <a:tr h="621447">
                <a:tc>
                  <a:txBody>
                    <a:bodyPr/>
                    <a:lstStyle/>
                    <a:p>
                      <a:r>
                        <a:rPr lang="fr-FR" b="1" dirty="0"/>
                        <a:t>TOTAL</a:t>
                      </a:r>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extLst>
                  <a:ext uri="{0D108BD9-81ED-4DB2-BD59-A6C34878D82A}">
                    <a16:rowId xmlns:a16="http://schemas.microsoft.com/office/drawing/2014/main" val="1076722468"/>
                  </a:ext>
                </a:extLst>
              </a:tr>
            </a:tbl>
          </a:graphicData>
        </a:graphic>
      </p:graphicFrame>
    </p:spTree>
    <p:extLst>
      <p:ext uri="{BB962C8B-B14F-4D97-AF65-F5344CB8AC3E}">
        <p14:creationId xmlns:p14="http://schemas.microsoft.com/office/powerpoint/2010/main" val="382056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3CA07-E7E4-4D13-9AA5-4B5B0B8B1835}"/>
              </a:ext>
            </a:extLst>
          </p:cNvPr>
          <p:cNvSpPr>
            <a:spLocks noGrp="1"/>
          </p:cNvSpPr>
          <p:nvPr>
            <p:ph type="title"/>
          </p:nvPr>
        </p:nvSpPr>
        <p:spPr>
          <a:xfrm>
            <a:off x="457200" y="154693"/>
            <a:ext cx="8229600" cy="1012974"/>
          </a:xfrm>
        </p:spPr>
        <p:txBody>
          <a:bodyPr/>
          <a:lstStyle/>
          <a:p>
            <a:r>
              <a:rPr lang="fr-FR" dirty="0">
                <a:solidFill>
                  <a:schemeClr val="accent2"/>
                </a:solidFill>
              </a:rPr>
              <a:t>Masse salariale de l’effectif stable</a:t>
            </a:r>
          </a:p>
        </p:txBody>
      </p:sp>
      <p:sp>
        <p:nvSpPr>
          <p:cNvPr id="4" name="Espace réservé du pied de page 3">
            <a:extLst>
              <a:ext uri="{FF2B5EF4-FFF2-40B4-BE49-F238E27FC236}">
                <a16:creationId xmlns:a16="http://schemas.microsoft.com/office/drawing/2014/main" id="{1BE18679-010A-457D-A8EE-8C9F939A0CBD}"/>
              </a:ext>
            </a:extLst>
          </p:cNvPr>
          <p:cNvSpPr>
            <a:spLocks noGrp="1"/>
          </p:cNvSpPr>
          <p:nvPr>
            <p:ph type="ftr" sz="quarter" idx="11"/>
          </p:nvPr>
        </p:nvSpPr>
        <p:spPr/>
        <p:txBody>
          <a:bodyPr/>
          <a:lstStyle/>
          <a:p>
            <a:r>
              <a:rPr lang="fr-FR"/>
              <a:t>Séance 4 - budgets personnels + gestion des stocks</a:t>
            </a:r>
          </a:p>
        </p:txBody>
      </p:sp>
      <p:graphicFrame>
        <p:nvGraphicFramePr>
          <p:cNvPr id="5" name="Espace réservé du contenu 2">
            <a:extLst>
              <a:ext uri="{FF2B5EF4-FFF2-40B4-BE49-F238E27FC236}">
                <a16:creationId xmlns:a16="http://schemas.microsoft.com/office/drawing/2014/main" id="{F2AD7959-3597-4A85-BB1C-DB5FBD05905D}"/>
              </a:ext>
            </a:extLst>
          </p:cNvPr>
          <p:cNvGraphicFramePr>
            <a:graphicFrameLocks/>
          </p:cNvGraphicFramePr>
          <p:nvPr>
            <p:extLst>
              <p:ext uri="{D42A27DB-BD31-4B8C-83A1-F6EECF244321}">
                <p14:modId xmlns:p14="http://schemas.microsoft.com/office/powerpoint/2010/main" val="1424221482"/>
              </p:ext>
            </p:extLst>
          </p:nvPr>
        </p:nvGraphicFramePr>
        <p:xfrm>
          <a:off x="457200" y="1167667"/>
          <a:ext cx="7802615" cy="3821595"/>
        </p:xfrm>
        <a:graphic>
          <a:graphicData uri="http://schemas.openxmlformats.org/drawingml/2006/table">
            <a:tbl>
              <a:tblPr firstRow="1" bandRow="1">
                <a:tableStyleId>{5C22544A-7EE6-4342-B048-85BDC9FD1C3A}</a:tableStyleId>
              </a:tblPr>
              <a:tblGrid>
                <a:gridCol w="1560523">
                  <a:extLst>
                    <a:ext uri="{9D8B030D-6E8A-4147-A177-3AD203B41FA5}">
                      <a16:colId xmlns:a16="http://schemas.microsoft.com/office/drawing/2014/main" val="2957652054"/>
                    </a:ext>
                  </a:extLst>
                </a:gridCol>
                <a:gridCol w="1560523">
                  <a:extLst>
                    <a:ext uri="{9D8B030D-6E8A-4147-A177-3AD203B41FA5}">
                      <a16:colId xmlns:a16="http://schemas.microsoft.com/office/drawing/2014/main" val="1591868296"/>
                    </a:ext>
                  </a:extLst>
                </a:gridCol>
                <a:gridCol w="1560523">
                  <a:extLst>
                    <a:ext uri="{9D8B030D-6E8A-4147-A177-3AD203B41FA5}">
                      <a16:colId xmlns:a16="http://schemas.microsoft.com/office/drawing/2014/main" val="1495916358"/>
                    </a:ext>
                  </a:extLst>
                </a:gridCol>
                <a:gridCol w="1560523">
                  <a:extLst>
                    <a:ext uri="{9D8B030D-6E8A-4147-A177-3AD203B41FA5}">
                      <a16:colId xmlns:a16="http://schemas.microsoft.com/office/drawing/2014/main" val="3736597468"/>
                    </a:ext>
                  </a:extLst>
                </a:gridCol>
                <a:gridCol w="1560523">
                  <a:extLst>
                    <a:ext uri="{9D8B030D-6E8A-4147-A177-3AD203B41FA5}">
                      <a16:colId xmlns:a16="http://schemas.microsoft.com/office/drawing/2014/main" val="3167302128"/>
                    </a:ext>
                  </a:extLst>
                </a:gridCol>
              </a:tblGrid>
              <a:tr h="714360">
                <a:tc>
                  <a:txBody>
                    <a:bodyPr/>
                    <a:lstStyle/>
                    <a:p>
                      <a:pPr algn="ctr"/>
                      <a:r>
                        <a:rPr lang="fr-FR" dirty="0"/>
                        <a:t>Catégories</a:t>
                      </a:r>
                    </a:p>
                  </a:txBody>
                  <a:tcPr anchor="ctr"/>
                </a:tc>
                <a:tc>
                  <a:txBody>
                    <a:bodyPr/>
                    <a:lstStyle/>
                    <a:p>
                      <a:pPr algn="ctr"/>
                      <a:r>
                        <a:rPr lang="fr-FR" dirty="0"/>
                        <a:t>Effectif stable</a:t>
                      </a:r>
                    </a:p>
                  </a:txBody>
                  <a:tcPr anchor="ctr"/>
                </a:tc>
                <a:tc>
                  <a:txBody>
                    <a:bodyPr/>
                    <a:lstStyle/>
                    <a:p>
                      <a:pPr algn="ctr"/>
                      <a:r>
                        <a:rPr lang="fr-FR" dirty="0"/>
                        <a:t>Salaire décembre N</a:t>
                      </a:r>
                    </a:p>
                  </a:txBody>
                  <a:tcPr anchor="ctr"/>
                </a:tc>
                <a:tc>
                  <a:txBody>
                    <a:bodyPr/>
                    <a:lstStyle/>
                    <a:p>
                      <a:pPr algn="ctr"/>
                      <a:r>
                        <a:rPr lang="fr-FR" dirty="0"/>
                        <a:t>Coefficient Multiplicateur</a:t>
                      </a:r>
                    </a:p>
                  </a:txBody>
                  <a:tcPr anchor="ctr"/>
                </a:tc>
                <a:tc>
                  <a:txBody>
                    <a:bodyPr/>
                    <a:lstStyle/>
                    <a:p>
                      <a:pPr algn="ctr"/>
                      <a:r>
                        <a:rPr lang="fr-FR" dirty="0"/>
                        <a:t>Masse en €</a:t>
                      </a:r>
                    </a:p>
                  </a:txBody>
                  <a:tcPr anchor="ctr"/>
                </a:tc>
                <a:extLst>
                  <a:ext uri="{0D108BD9-81ED-4DB2-BD59-A6C34878D82A}">
                    <a16:rowId xmlns:a16="http://schemas.microsoft.com/office/drawing/2014/main" val="605673896"/>
                  </a:ext>
                </a:extLst>
              </a:tr>
              <a:tr h="621447">
                <a:tc>
                  <a:txBody>
                    <a:bodyPr/>
                    <a:lstStyle/>
                    <a:p>
                      <a:r>
                        <a:rPr lang="fr-FR" dirty="0"/>
                        <a:t>Direction</a:t>
                      </a:r>
                    </a:p>
                  </a:txBody>
                  <a:tcPr anchor="ctr"/>
                </a:tc>
                <a:tc>
                  <a:txBody>
                    <a:bodyPr/>
                    <a:lstStyle/>
                    <a:p>
                      <a:pPr algn="r"/>
                      <a:r>
                        <a:rPr lang="fr-FR" dirty="0"/>
                        <a:t>5</a:t>
                      </a:r>
                    </a:p>
                  </a:txBody>
                  <a:tcPr anchor="ctr"/>
                </a:tc>
                <a:tc>
                  <a:txBody>
                    <a:bodyPr/>
                    <a:lstStyle/>
                    <a:p>
                      <a:pPr algn="r"/>
                      <a:r>
                        <a:rPr lang="fr-FR" dirty="0"/>
                        <a:t>6025</a:t>
                      </a:r>
                    </a:p>
                  </a:txBody>
                  <a:tcPr anchor="ctr"/>
                </a:tc>
                <a:tc>
                  <a:txBody>
                    <a:bodyPr/>
                    <a:lstStyle/>
                    <a:p>
                      <a:pPr algn="r"/>
                      <a:r>
                        <a:rPr lang="fr-FR" dirty="0"/>
                        <a:t>12,1703</a:t>
                      </a:r>
                    </a:p>
                  </a:txBody>
                  <a:tcPr anchor="ctr"/>
                </a:tc>
                <a:tc>
                  <a:txBody>
                    <a:bodyPr/>
                    <a:lstStyle/>
                    <a:p>
                      <a:pPr algn="r"/>
                      <a:r>
                        <a:rPr lang="fr-FR" dirty="0"/>
                        <a:t>366 630</a:t>
                      </a:r>
                    </a:p>
                  </a:txBody>
                  <a:tcPr anchor="ctr"/>
                </a:tc>
                <a:extLst>
                  <a:ext uri="{0D108BD9-81ED-4DB2-BD59-A6C34878D82A}">
                    <a16:rowId xmlns:a16="http://schemas.microsoft.com/office/drawing/2014/main" val="277337350"/>
                  </a:ext>
                </a:extLst>
              </a:tr>
              <a:tr h="621447">
                <a:tc>
                  <a:txBody>
                    <a:bodyPr/>
                    <a:lstStyle/>
                    <a:p>
                      <a:r>
                        <a:rPr lang="fr-FR" dirty="0"/>
                        <a:t>Techniciens</a:t>
                      </a:r>
                    </a:p>
                  </a:txBody>
                  <a:tcPr anchor="ctr"/>
                </a:tc>
                <a:tc>
                  <a:txBody>
                    <a:bodyPr/>
                    <a:lstStyle/>
                    <a:p>
                      <a:pPr algn="r"/>
                      <a:r>
                        <a:rPr lang="fr-FR" dirty="0"/>
                        <a:t>219</a:t>
                      </a:r>
                    </a:p>
                  </a:txBody>
                  <a:tcPr anchor="ctr"/>
                </a:tc>
                <a:tc>
                  <a:txBody>
                    <a:bodyPr/>
                    <a:lstStyle/>
                    <a:p>
                      <a:pPr algn="r"/>
                      <a:r>
                        <a:rPr lang="fr-FR" dirty="0"/>
                        <a:t>3975</a:t>
                      </a:r>
                    </a:p>
                  </a:txBody>
                  <a:tcPr anchor="ctr"/>
                </a:tc>
                <a:tc>
                  <a:txBody>
                    <a:bodyPr/>
                    <a:lstStyle/>
                    <a:p>
                      <a:pPr algn="r"/>
                      <a:r>
                        <a:rPr lang="fr-FR" dirty="0"/>
                        <a:t>12,1703</a:t>
                      </a:r>
                    </a:p>
                  </a:txBody>
                  <a:tcPr anchor="ctr"/>
                </a:tc>
                <a:tc>
                  <a:txBody>
                    <a:bodyPr/>
                    <a:lstStyle/>
                    <a:p>
                      <a:pPr algn="r"/>
                      <a:r>
                        <a:rPr lang="fr-FR" dirty="0"/>
                        <a:t>10 594 550</a:t>
                      </a:r>
                    </a:p>
                  </a:txBody>
                  <a:tcPr anchor="ctr"/>
                </a:tc>
                <a:extLst>
                  <a:ext uri="{0D108BD9-81ED-4DB2-BD59-A6C34878D82A}">
                    <a16:rowId xmlns:a16="http://schemas.microsoft.com/office/drawing/2014/main" val="3724369129"/>
                  </a:ext>
                </a:extLst>
              </a:tr>
              <a:tr h="621447">
                <a:tc>
                  <a:txBody>
                    <a:bodyPr/>
                    <a:lstStyle/>
                    <a:p>
                      <a:r>
                        <a:rPr lang="fr-FR" dirty="0"/>
                        <a:t>Ouvriers</a:t>
                      </a:r>
                    </a:p>
                  </a:txBody>
                  <a:tcPr anchor="ctr"/>
                </a:tc>
                <a:tc>
                  <a:txBody>
                    <a:bodyPr/>
                    <a:lstStyle/>
                    <a:p>
                      <a:pPr algn="r"/>
                      <a:r>
                        <a:rPr lang="fr-FR" dirty="0"/>
                        <a:t>86</a:t>
                      </a:r>
                    </a:p>
                  </a:txBody>
                  <a:tcPr anchor="ctr"/>
                </a:tc>
                <a:tc>
                  <a:txBody>
                    <a:bodyPr/>
                    <a:lstStyle/>
                    <a:p>
                      <a:pPr algn="r"/>
                      <a:r>
                        <a:rPr lang="fr-FR" dirty="0"/>
                        <a:t>1800</a:t>
                      </a:r>
                    </a:p>
                  </a:txBody>
                  <a:tcPr anchor="ctr"/>
                </a:tc>
                <a:tc>
                  <a:txBody>
                    <a:bodyPr/>
                    <a:lstStyle/>
                    <a:p>
                      <a:pPr algn="r"/>
                      <a:r>
                        <a:rPr lang="fr-FR" dirty="0"/>
                        <a:t>12,1703</a:t>
                      </a:r>
                    </a:p>
                  </a:txBody>
                  <a:tcPr anchor="ctr"/>
                </a:tc>
                <a:tc>
                  <a:txBody>
                    <a:bodyPr/>
                    <a:lstStyle/>
                    <a:p>
                      <a:pPr algn="r"/>
                      <a:r>
                        <a:rPr lang="fr-FR" dirty="0"/>
                        <a:t>1 883 962</a:t>
                      </a:r>
                    </a:p>
                  </a:txBody>
                  <a:tcPr anchor="ctr"/>
                </a:tc>
                <a:extLst>
                  <a:ext uri="{0D108BD9-81ED-4DB2-BD59-A6C34878D82A}">
                    <a16:rowId xmlns:a16="http://schemas.microsoft.com/office/drawing/2014/main" val="2780853449"/>
                  </a:ext>
                </a:extLst>
              </a:tr>
              <a:tr h="621447">
                <a:tc>
                  <a:txBody>
                    <a:bodyPr/>
                    <a:lstStyle/>
                    <a:p>
                      <a:r>
                        <a:rPr lang="fr-FR" dirty="0"/>
                        <a:t>Employés</a:t>
                      </a:r>
                    </a:p>
                  </a:txBody>
                  <a:tcPr anchor="ctr"/>
                </a:tc>
                <a:tc>
                  <a:txBody>
                    <a:bodyPr/>
                    <a:lstStyle/>
                    <a:p>
                      <a:pPr algn="r"/>
                      <a:r>
                        <a:rPr lang="fr-FR" dirty="0"/>
                        <a:t>43</a:t>
                      </a:r>
                    </a:p>
                  </a:txBody>
                  <a:tcPr anchor="ctr"/>
                </a:tc>
                <a:tc>
                  <a:txBody>
                    <a:bodyPr/>
                    <a:lstStyle/>
                    <a:p>
                      <a:pPr algn="r"/>
                      <a:r>
                        <a:rPr lang="fr-FR" dirty="0"/>
                        <a:t>1650</a:t>
                      </a:r>
                    </a:p>
                  </a:txBody>
                  <a:tcPr anchor="ctr"/>
                </a:tc>
                <a:tc>
                  <a:txBody>
                    <a:bodyPr/>
                    <a:lstStyle/>
                    <a:p>
                      <a:pPr algn="r"/>
                      <a:r>
                        <a:rPr lang="fr-FR" dirty="0"/>
                        <a:t>12,1703</a:t>
                      </a:r>
                    </a:p>
                  </a:txBody>
                  <a:tcPr anchor="ctr"/>
                </a:tc>
                <a:tc>
                  <a:txBody>
                    <a:bodyPr/>
                    <a:lstStyle/>
                    <a:p>
                      <a:pPr algn="r"/>
                      <a:r>
                        <a:rPr lang="fr-FR" dirty="0"/>
                        <a:t>863 482</a:t>
                      </a:r>
                    </a:p>
                  </a:txBody>
                  <a:tcPr anchor="ctr"/>
                </a:tc>
                <a:extLst>
                  <a:ext uri="{0D108BD9-81ED-4DB2-BD59-A6C34878D82A}">
                    <a16:rowId xmlns:a16="http://schemas.microsoft.com/office/drawing/2014/main" val="2113608369"/>
                  </a:ext>
                </a:extLst>
              </a:tr>
              <a:tr h="621447">
                <a:tc>
                  <a:txBody>
                    <a:bodyPr/>
                    <a:lstStyle/>
                    <a:p>
                      <a:r>
                        <a:rPr lang="fr-FR" b="1" dirty="0"/>
                        <a:t>TOTAL</a:t>
                      </a:r>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endParaRPr lang="fr-FR" b="1" dirty="0"/>
                    </a:p>
                  </a:txBody>
                  <a:tcPr anchor="ctr"/>
                </a:tc>
                <a:tc>
                  <a:txBody>
                    <a:bodyPr/>
                    <a:lstStyle/>
                    <a:p>
                      <a:pPr algn="r"/>
                      <a:r>
                        <a:rPr lang="fr-FR" b="1" dirty="0"/>
                        <a:t>13 708 626</a:t>
                      </a:r>
                    </a:p>
                  </a:txBody>
                  <a:tcPr anchor="ctr"/>
                </a:tc>
                <a:extLst>
                  <a:ext uri="{0D108BD9-81ED-4DB2-BD59-A6C34878D82A}">
                    <a16:rowId xmlns:a16="http://schemas.microsoft.com/office/drawing/2014/main" val="1076722468"/>
                  </a:ext>
                </a:extLst>
              </a:tr>
            </a:tbl>
          </a:graphicData>
        </a:graphic>
      </p:graphicFrame>
      <p:sp>
        <p:nvSpPr>
          <p:cNvPr id="8" name="Espace réservé du contenu 2">
            <a:extLst>
              <a:ext uri="{FF2B5EF4-FFF2-40B4-BE49-F238E27FC236}">
                <a16:creationId xmlns:a16="http://schemas.microsoft.com/office/drawing/2014/main" id="{19C99585-2C3D-49BB-B32F-A9927457F8CA}"/>
              </a:ext>
            </a:extLst>
          </p:cNvPr>
          <p:cNvSpPr>
            <a:spLocks noGrp="1"/>
          </p:cNvSpPr>
          <p:nvPr>
            <p:ph idx="1"/>
          </p:nvPr>
        </p:nvSpPr>
        <p:spPr>
          <a:xfrm>
            <a:off x="28267" y="5123187"/>
            <a:ext cx="8856984" cy="1296829"/>
          </a:xfrm>
        </p:spPr>
        <p:txBody>
          <a:bodyPr>
            <a:normAutofit lnSpcReduction="10000"/>
          </a:bodyPr>
          <a:lstStyle/>
          <a:p>
            <a:pPr marL="0" indent="0" algn="just">
              <a:buNone/>
            </a:pPr>
            <a:r>
              <a:rPr lang="fr-FR" sz="2800" dirty="0"/>
              <a:t>Il faut à présent intégrer l’influence des variations de personnels en deux temps: d’abord l’influence des départs, ensuite celle des arrivées.</a:t>
            </a:r>
          </a:p>
        </p:txBody>
      </p:sp>
    </p:spTree>
    <p:extLst>
      <p:ext uri="{BB962C8B-B14F-4D97-AF65-F5344CB8AC3E}">
        <p14:creationId xmlns:p14="http://schemas.microsoft.com/office/powerpoint/2010/main" val="89792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116632"/>
            <a:ext cx="8229600" cy="706090"/>
          </a:xfrm>
        </p:spPr>
        <p:txBody>
          <a:bodyPr>
            <a:normAutofit fontScale="90000"/>
          </a:bodyPr>
          <a:lstStyle/>
          <a:p>
            <a:r>
              <a:rPr lang="fr-FR" dirty="0">
                <a:solidFill>
                  <a:schemeClr val="accent2"/>
                </a:solidFill>
              </a:rPr>
              <a:t>Influence des départs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2212347270"/>
              </p:ext>
            </p:extLst>
          </p:nvPr>
        </p:nvGraphicFramePr>
        <p:xfrm>
          <a:off x="53752" y="980728"/>
          <a:ext cx="9036495" cy="5480240"/>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de départ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déc. N</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102,515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0259071"/>
                  </a:ext>
                </a:extLst>
              </a:tr>
              <a:tr h="405617">
                <a:tc>
                  <a:txBody>
                    <a:bodyPr/>
                    <a:lstStyle/>
                    <a:p>
                      <a:pPr algn="ctr"/>
                      <a:r>
                        <a:rPr lang="fr-FR" sz="1600" dirty="0"/>
                        <a:t>Ouvriers promus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3733440"/>
                  </a:ext>
                </a:extLst>
              </a:tr>
              <a:tr h="405617">
                <a:tc gridSpan="8">
                  <a:txBody>
                    <a:bodyPr/>
                    <a:lstStyle/>
                    <a:p>
                      <a:pPr algn="ctr"/>
                      <a:r>
                        <a:rPr lang="fr-FR" sz="1600"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dirty="0"/>
                        <a:t>Sous-total employés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803758"/>
                  </a:ext>
                </a:extLst>
              </a:tr>
              <a:tr h="405617">
                <a:tc gridSpan="8">
                  <a:txBody>
                    <a:bodyPr/>
                    <a:lstStyle/>
                    <a:p>
                      <a:pPr algn="ctr"/>
                      <a:r>
                        <a:rPr lang="fr-FR" sz="1600"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655423"/>
                  </a:ext>
                </a:extLst>
              </a:tr>
              <a:tr h="405617">
                <a:tc gridSpan="2">
                  <a:txBody>
                    <a:bodyPr/>
                    <a:lstStyle/>
                    <a:p>
                      <a:pPr algn="ctr"/>
                      <a:r>
                        <a:rPr lang="fr-FR" sz="1600"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318101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116632"/>
            <a:ext cx="8229600" cy="706090"/>
          </a:xfrm>
        </p:spPr>
        <p:txBody>
          <a:bodyPr>
            <a:normAutofit fontScale="90000"/>
          </a:bodyPr>
          <a:lstStyle/>
          <a:p>
            <a:r>
              <a:rPr lang="fr-FR" dirty="0">
                <a:solidFill>
                  <a:schemeClr val="accent2"/>
                </a:solidFill>
              </a:rPr>
              <a:t>Influence des départs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1359926899"/>
              </p:ext>
            </p:extLst>
          </p:nvPr>
        </p:nvGraphicFramePr>
        <p:xfrm>
          <a:off x="53752" y="980728"/>
          <a:ext cx="9036495" cy="5480240"/>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de départ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déc. N</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102,515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err="1"/>
                        <a:t>Juill</a:t>
                      </a: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7</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5</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2675</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7,05</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18 859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0259071"/>
                  </a:ext>
                </a:extLst>
              </a:tr>
              <a:tr h="405617">
                <a:tc>
                  <a:txBody>
                    <a:bodyPr/>
                    <a:lstStyle/>
                    <a:p>
                      <a:pPr algn="ctr"/>
                      <a:r>
                        <a:rPr lang="fr-FR" sz="1600" dirty="0"/>
                        <a:t>Ouvriers promus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3733440"/>
                  </a:ext>
                </a:extLst>
              </a:tr>
              <a:tr h="405617">
                <a:tc gridSpan="8">
                  <a:txBody>
                    <a:bodyPr/>
                    <a:lstStyle/>
                    <a:p>
                      <a:pPr algn="ctr"/>
                      <a:r>
                        <a:rPr lang="fr-FR" sz="1600"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dirty="0"/>
                        <a:t>Sous-total employés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803758"/>
                  </a:ext>
                </a:extLst>
              </a:tr>
              <a:tr h="405617">
                <a:tc gridSpan="8">
                  <a:txBody>
                    <a:bodyPr/>
                    <a:lstStyle/>
                    <a:p>
                      <a:pPr algn="ctr"/>
                      <a:r>
                        <a:rPr lang="fr-FR" sz="1600"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655423"/>
                  </a:ext>
                </a:extLst>
              </a:tr>
              <a:tr h="405617">
                <a:tc gridSpan="2">
                  <a:txBody>
                    <a:bodyPr/>
                    <a:lstStyle/>
                    <a:p>
                      <a:pPr algn="ctr"/>
                      <a:r>
                        <a:rPr lang="fr-FR" sz="1600"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269272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8CF3A8-7755-4173-A6A3-F2CBEE7CC963}"/>
              </a:ext>
            </a:extLst>
          </p:cNvPr>
          <p:cNvSpPr>
            <a:spLocks noGrp="1"/>
          </p:cNvSpPr>
          <p:nvPr>
            <p:ph type="title"/>
          </p:nvPr>
        </p:nvSpPr>
        <p:spPr/>
        <p:txBody>
          <a:bodyPr>
            <a:normAutofit fontScale="90000"/>
          </a:bodyPr>
          <a:lstStyle/>
          <a:p>
            <a:r>
              <a:rPr lang="fr-FR" dirty="0"/>
              <a:t>Plan global du cours (5 séances de 3h)</a:t>
            </a:r>
          </a:p>
        </p:txBody>
      </p:sp>
      <p:sp>
        <p:nvSpPr>
          <p:cNvPr id="3" name="Espace réservé du contenu 2">
            <a:extLst>
              <a:ext uri="{FF2B5EF4-FFF2-40B4-BE49-F238E27FC236}">
                <a16:creationId xmlns:a16="http://schemas.microsoft.com/office/drawing/2014/main" id="{574C9526-6F66-457C-AE51-D6276DC585C5}"/>
              </a:ext>
            </a:extLst>
          </p:cNvPr>
          <p:cNvSpPr>
            <a:spLocks noGrp="1"/>
          </p:cNvSpPr>
          <p:nvPr>
            <p:ph idx="1"/>
          </p:nvPr>
        </p:nvSpPr>
        <p:spPr/>
        <p:txBody>
          <a:bodyPr>
            <a:normAutofit fontScale="70000" lnSpcReduction="20000"/>
          </a:bodyPr>
          <a:lstStyle/>
          <a:p>
            <a:r>
              <a:rPr lang="fr-FR" dirty="0"/>
              <a:t>Séance 1:</a:t>
            </a:r>
          </a:p>
          <a:p>
            <a:pPr lvl="1"/>
            <a:r>
              <a:rPr lang="fr-FR" dirty="0"/>
              <a:t>Introduction à l’outil budgétaire; </a:t>
            </a:r>
          </a:p>
          <a:p>
            <a:pPr lvl="1"/>
            <a:r>
              <a:rPr lang="fr-FR" dirty="0"/>
              <a:t>Le contrôle budgétaire du résultat;</a:t>
            </a:r>
          </a:p>
          <a:p>
            <a:r>
              <a:rPr lang="fr-FR" dirty="0"/>
              <a:t>Séance 2:</a:t>
            </a:r>
          </a:p>
          <a:p>
            <a:pPr lvl="1"/>
            <a:r>
              <a:rPr lang="fr-FR" dirty="0"/>
              <a:t>Budgets commerciaux;</a:t>
            </a:r>
          </a:p>
          <a:p>
            <a:pPr lvl="1"/>
            <a:r>
              <a:rPr lang="fr-FR" dirty="0"/>
              <a:t>Budgets de production.</a:t>
            </a:r>
          </a:p>
          <a:p>
            <a:pPr lvl="1"/>
            <a:r>
              <a:rPr lang="fr-FR" dirty="0"/>
              <a:t>Budgets d’approvisionnement;</a:t>
            </a:r>
          </a:p>
          <a:p>
            <a:r>
              <a:rPr lang="fr-FR" dirty="0"/>
              <a:t>Séance 3:</a:t>
            </a:r>
          </a:p>
          <a:p>
            <a:pPr lvl="1"/>
            <a:r>
              <a:rPr lang="fr-FR" dirty="0"/>
              <a:t>Budgets de TVA, trésorerie</a:t>
            </a:r>
          </a:p>
          <a:p>
            <a:pPr lvl="1"/>
            <a:r>
              <a:rPr lang="fr-FR" dirty="0"/>
              <a:t>Budgets d’investissement.</a:t>
            </a:r>
          </a:p>
          <a:p>
            <a:r>
              <a:rPr lang="fr-FR" dirty="0"/>
              <a:t>Séance 4: </a:t>
            </a:r>
          </a:p>
          <a:p>
            <a:pPr lvl="1"/>
            <a:r>
              <a:rPr lang="fr-FR" dirty="0"/>
              <a:t>Budgets de personnels;</a:t>
            </a:r>
          </a:p>
          <a:p>
            <a:pPr lvl="1"/>
            <a:r>
              <a:rPr lang="fr-FR" dirty="0"/>
              <a:t>Evaluation des stocks.</a:t>
            </a:r>
          </a:p>
          <a:p>
            <a:r>
              <a:rPr lang="fr-FR" dirty="0"/>
              <a:t>Séance 5: Evaluation finale.</a:t>
            </a:r>
          </a:p>
        </p:txBody>
      </p:sp>
      <p:sp>
        <p:nvSpPr>
          <p:cNvPr id="4" name="Espace réservé du pied de page 3">
            <a:extLst>
              <a:ext uri="{FF2B5EF4-FFF2-40B4-BE49-F238E27FC236}">
                <a16:creationId xmlns:a16="http://schemas.microsoft.com/office/drawing/2014/main" id="{03D24945-AE91-48E3-B927-15ACCD5F345F}"/>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351075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116632"/>
            <a:ext cx="8229600" cy="706090"/>
          </a:xfrm>
        </p:spPr>
        <p:txBody>
          <a:bodyPr>
            <a:normAutofit fontScale="90000"/>
          </a:bodyPr>
          <a:lstStyle/>
          <a:p>
            <a:r>
              <a:rPr lang="fr-FR" dirty="0">
                <a:solidFill>
                  <a:schemeClr val="accent2"/>
                </a:solidFill>
              </a:rPr>
              <a:t>Influence des départs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1693742650"/>
              </p:ext>
            </p:extLst>
          </p:nvPr>
        </p:nvGraphicFramePr>
        <p:xfrm>
          <a:off x="53752" y="980728"/>
          <a:ext cx="9036495" cy="5480240"/>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de départ</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déc. N</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102,515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err="1"/>
                        <a:t>Juill</a:t>
                      </a: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7</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5</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2 675</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7,05</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18 859</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tcPr>
                </a:tc>
                <a:tc>
                  <a:txBody>
                    <a:bodyPr/>
                    <a:lstStyle/>
                    <a:p>
                      <a:pPr algn="ctr"/>
                      <a:r>
                        <a:rPr lang="fr-FR" sz="1600" dirty="0" err="1"/>
                        <a:t>Nov</a:t>
                      </a:r>
                      <a:endParaRPr lang="fr-FR" sz="1600" dirty="0"/>
                    </a:p>
                  </a:txBody>
                  <a:tcPr anchor="ctr"/>
                </a:tc>
                <a:tc>
                  <a:txBody>
                    <a:bodyPr/>
                    <a:lstStyle/>
                    <a:p>
                      <a:pPr algn="ctr"/>
                      <a:r>
                        <a:rPr lang="fr-FR" dirty="0"/>
                        <a:t>11</a:t>
                      </a:r>
                    </a:p>
                  </a:txBody>
                  <a:tcPr anchor="ctr"/>
                </a:tc>
                <a:tc>
                  <a:txBody>
                    <a:bodyPr/>
                    <a:lstStyle/>
                    <a:p>
                      <a:pPr algn="ctr"/>
                      <a:r>
                        <a:rPr lang="fr-FR" dirty="0"/>
                        <a:t>2</a:t>
                      </a:r>
                    </a:p>
                  </a:txBody>
                  <a:tcPr anchor="ctr"/>
                </a:tc>
                <a:tc>
                  <a:txBody>
                    <a:bodyPr/>
                    <a:lstStyle/>
                    <a:p>
                      <a:pPr algn="ctr"/>
                      <a:r>
                        <a:rPr lang="fr-FR" dirty="0"/>
                        <a:t>6</a:t>
                      </a:r>
                    </a:p>
                  </a:txBody>
                  <a:tcPr anchor="ctr"/>
                </a:tc>
                <a:tc>
                  <a:txBody>
                    <a:bodyPr/>
                    <a:lstStyle/>
                    <a:p>
                      <a:pPr algn="ctr"/>
                      <a:r>
                        <a:rPr lang="fr-FR" dirty="0"/>
                        <a:t>3</a:t>
                      </a:r>
                    </a:p>
                  </a:txBody>
                  <a:tcPr anchor="ctr"/>
                </a:tc>
                <a:tc>
                  <a:txBody>
                    <a:bodyPr/>
                    <a:lstStyle/>
                    <a:p>
                      <a:pPr algn="ctr"/>
                      <a:r>
                        <a:rPr lang="fr-FR" dirty="0"/>
                        <a:t>2 825</a:t>
                      </a:r>
                    </a:p>
                  </a:txBody>
                  <a:tcPr anchor="ctr"/>
                </a:tc>
                <a:tc>
                  <a:txBody>
                    <a:bodyPr/>
                    <a:lstStyle/>
                    <a:p>
                      <a:pPr algn="ctr"/>
                      <a:r>
                        <a:rPr lang="fr-FR" sz="1600" dirty="0"/>
                        <a:t>11,13545</a:t>
                      </a:r>
                    </a:p>
                  </a:txBody>
                  <a:tcPr anchor="ctr">
                    <a:lnR w="28575" cap="flat" cmpd="sng" algn="ctr">
                      <a:solidFill>
                        <a:schemeClr val="tx1"/>
                      </a:solidFill>
                      <a:prstDash val="solid"/>
                      <a:round/>
                      <a:headEnd type="none" w="med" len="med"/>
                      <a:tailEnd type="none" w="med" len="med"/>
                    </a:lnR>
                  </a:tcPr>
                </a:tc>
                <a:tc>
                  <a:txBody>
                    <a:bodyPr/>
                    <a:lstStyle/>
                    <a:p>
                      <a:pPr algn="ctr"/>
                      <a:r>
                        <a:rPr lang="fr-FR" dirty="0"/>
                        <a:t>31 458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0259071"/>
                  </a:ext>
                </a:extLst>
              </a:tr>
              <a:tr h="405617">
                <a:tc>
                  <a:txBody>
                    <a:bodyPr/>
                    <a:lstStyle/>
                    <a:p>
                      <a:pPr algn="ctr"/>
                      <a:r>
                        <a:rPr lang="fr-FR" sz="1600" dirty="0"/>
                        <a:t>Ouvriers promus</a:t>
                      </a:r>
                    </a:p>
                  </a:txBody>
                  <a:tcPr anchor="ctr">
                    <a:lnL w="28575" cap="flat" cmpd="sng" algn="ctr">
                      <a:solidFill>
                        <a:schemeClr val="tx1"/>
                      </a:solidFill>
                      <a:prstDash val="solid"/>
                      <a:round/>
                      <a:headEnd type="none" w="med" len="med"/>
                      <a:tailEnd type="none" w="med" len="med"/>
                    </a:lnL>
                  </a:tcPr>
                </a:tc>
                <a:tc>
                  <a:txBody>
                    <a:bodyPr/>
                    <a:lstStyle/>
                    <a:p>
                      <a:pPr algn="ctr"/>
                      <a:r>
                        <a:rPr lang="fr-FR" sz="1600" dirty="0" err="1"/>
                        <a:t>Fév</a:t>
                      </a:r>
                      <a:endParaRPr lang="fr-FR" sz="1600" dirty="0"/>
                    </a:p>
                  </a:txBody>
                  <a:tcPr anchor="ctr"/>
                </a:tc>
                <a:tc>
                  <a:txBody>
                    <a:bodyPr/>
                    <a:lstStyle/>
                    <a:p>
                      <a:pPr algn="ctr"/>
                      <a:r>
                        <a:rPr lang="fr-FR" dirty="0"/>
                        <a:t>4</a:t>
                      </a:r>
                    </a:p>
                  </a:txBody>
                  <a:tcPr anchor="ctr"/>
                </a:tc>
                <a:tc>
                  <a:txBody>
                    <a:bodyPr/>
                    <a:lstStyle/>
                    <a:p>
                      <a:pPr algn="ctr"/>
                      <a:r>
                        <a:rPr lang="fr-FR" dirty="0"/>
                        <a:t>4</a:t>
                      </a: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r>
                        <a:rPr lang="fr-FR" dirty="0"/>
                        <a:t>2 300</a:t>
                      </a:r>
                    </a:p>
                  </a:txBody>
                  <a:tcPr anchor="ctr"/>
                </a:tc>
                <a:tc>
                  <a:txBody>
                    <a:bodyPr/>
                    <a:lstStyle/>
                    <a:p>
                      <a:pPr algn="ctr"/>
                      <a:r>
                        <a:rPr lang="fr-FR" dirty="0"/>
                        <a:t>4</a:t>
                      </a:r>
                    </a:p>
                  </a:txBody>
                  <a:tcPr anchor="ctr">
                    <a:lnR w="28575" cap="flat" cmpd="sng" algn="ctr">
                      <a:solidFill>
                        <a:schemeClr val="tx1"/>
                      </a:solidFill>
                      <a:prstDash val="solid"/>
                      <a:round/>
                      <a:headEnd type="none" w="med" len="med"/>
                      <a:tailEnd type="none" w="med" len="med"/>
                    </a:lnR>
                  </a:tcPr>
                </a:tc>
                <a:tc>
                  <a:txBody>
                    <a:bodyPr/>
                    <a:lstStyle/>
                    <a:p>
                      <a:pPr algn="ctr"/>
                      <a:r>
                        <a:rPr lang="fr-FR" dirty="0"/>
                        <a:t>9 200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3733440"/>
                  </a:ext>
                </a:extLst>
              </a:tr>
              <a:tr h="405617">
                <a:tc gridSpan="8">
                  <a:txBody>
                    <a:bodyPr/>
                    <a:lstStyle/>
                    <a:p>
                      <a:pPr algn="ctr"/>
                      <a:r>
                        <a:rPr lang="fr-FR" sz="1600" b="1"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59 517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err="1"/>
                        <a:t>Juill</a:t>
                      </a: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7</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5</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1 950</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7,05</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13 748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Employés</a:t>
                      </a:r>
                    </a:p>
                  </a:txBody>
                  <a:tcPr anchor="ctr">
                    <a:lnL w="28575" cap="flat" cmpd="sng" algn="ctr">
                      <a:solidFill>
                        <a:schemeClr val="tx1"/>
                      </a:solidFill>
                      <a:prstDash val="solid"/>
                      <a:round/>
                      <a:headEnd type="none" w="med" len="med"/>
                      <a:tailEnd type="none" w="med" len="med"/>
                    </a:lnL>
                  </a:tcPr>
                </a:tc>
                <a:tc>
                  <a:txBody>
                    <a:bodyPr/>
                    <a:lstStyle/>
                    <a:p>
                      <a:pPr algn="ctr"/>
                      <a:r>
                        <a:rPr lang="fr-FR" sz="1600" dirty="0" err="1"/>
                        <a:t>Nov</a:t>
                      </a:r>
                      <a:endParaRPr lang="fr-FR" sz="1600" dirty="0"/>
                    </a:p>
                  </a:txBody>
                  <a:tcPr anchor="ctr"/>
                </a:tc>
                <a:tc>
                  <a:txBody>
                    <a:bodyPr/>
                    <a:lstStyle/>
                    <a:p>
                      <a:pPr algn="ctr"/>
                      <a:r>
                        <a:rPr lang="fr-FR" dirty="0"/>
                        <a:t>11</a:t>
                      </a:r>
                    </a:p>
                  </a:txBody>
                  <a:tcPr anchor="ctr"/>
                </a:tc>
                <a:tc>
                  <a:txBody>
                    <a:bodyPr/>
                    <a:lstStyle/>
                    <a:p>
                      <a:pPr algn="ctr"/>
                      <a:r>
                        <a:rPr lang="fr-FR" dirty="0"/>
                        <a:t>2</a:t>
                      </a:r>
                    </a:p>
                  </a:txBody>
                  <a:tcPr anchor="ctr"/>
                </a:tc>
                <a:tc>
                  <a:txBody>
                    <a:bodyPr/>
                    <a:lstStyle/>
                    <a:p>
                      <a:pPr algn="ctr"/>
                      <a:r>
                        <a:rPr lang="fr-FR" dirty="0"/>
                        <a:t>6</a:t>
                      </a:r>
                    </a:p>
                  </a:txBody>
                  <a:tcPr anchor="ctr"/>
                </a:tc>
                <a:tc>
                  <a:txBody>
                    <a:bodyPr/>
                    <a:lstStyle/>
                    <a:p>
                      <a:pPr algn="ctr"/>
                      <a:r>
                        <a:rPr lang="fr-FR" dirty="0"/>
                        <a:t>3</a:t>
                      </a:r>
                    </a:p>
                  </a:txBody>
                  <a:tcPr anchor="ctr"/>
                </a:tc>
                <a:tc>
                  <a:txBody>
                    <a:bodyPr/>
                    <a:lstStyle/>
                    <a:p>
                      <a:pPr algn="ctr"/>
                      <a:r>
                        <a:rPr lang="fr-FR" dirty="0"/>
                        <a:t>1 925</a:t>
                      </a:r>
                    </a:p>
                  </a:txBody>
                  <a:tcPr anchor="ctr"/>
                </a:tc>
                <a:tc>
                  <a:txBody>
                    <a:bodyPr/>
                    <a:lstStyle/>
                    <a:p>
                      <a:pPr algn="ctr"/>
                      <a:r>
                        <a:rPr lang="fr-FR" sz="1600" dirty="0"/>
                        <a:t>11,13545</a:t>
                      </a:r>
                    </a:p>
                  </a:txBody>
                  <a:tcPr anchor="ctr">
                    <a:lnR w="28575" cap="flat" cmpd="sng" algn="ctr">
                      <a:solidFill>
                        <a:schemeClr val="tx1"/>
                      </a:solidFill>
                      <a:prstDash val="solid"/>
                      <a:round/>
                      <a:headEnd type="none" w="med" len="med"/>
                      <a:tailEnd type="none" w="med" len="med"/>
                    </a:lnR>
                  </a:tcPr>
                </a:tc>
                <a:tc>
                  <a:txBody>
                    <a:bodyPr/>
                    <a:lstStyle/>
                    <a:p>
                      <a:pPr algn="ctr"/>
                      <a:r>
                        <a:rPr lang="fr-FR" dirty="0"/>
                        <a:t>21 436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b="1" dirty="0"/>
                        <a:t>Sous-total employés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35 184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a:t>août</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8</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6</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4 500</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8,06</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36 270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803758"/>
                  </a:ext>
                </a:extLst>
              </a:tr>
              <a:tr h="405617">
                <a:tc gridSpan="8">
                  <a:txBody>
                    <a:bodyPr/>
                    <a:lstStyle/>
                    <a:p>
                      <a:pPr algn="ctr"/>
                      <a:r>
                        <a:rPr lang="fr-FR" sz="1600" b="1"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36 270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8655423"/>
                  </a:ext>
                </a:extLst>
              </a:tr>
              <a:tr h="405617">
                <a:tc gridSpan="2">
                  <a:txBody>
                    <a:bodyPr/>
                    <a:lstStyle/>
                    <a:p>
                      <a:pPr algn="ctr"/>
                      <a:r>
                        <a:rPr lang="fr-FR" sz="1600" b="1"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r>
                        <a:rPr lang="fr-FR" b="1" dirty="0"/>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b="1"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130 971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2319061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404664"/>
            <a:ext cx="8229600" cy="706090"/>
          </a:xfrm>
        </p:spPr>
        <p:txBody>
          <a:bodyPr>
            <a:normAutofit fontScale="90000"/>
          </a:bodyPr>
          <a:lstStyle/>
          <a:p>
            <a:r>
              <a:rPr lang="fr-FR" dirty="0">
                <a:solidFill>
                  <a:schemeClr val="accent2"/>
                </a:solidFill>
              </a:rPr>
              <a:t>Influence des arrivées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887294063"/>
              </p:ext>
            </p:extLst>
          </p:nvPr>
        </p:nvGraphicFramePr>
        <p:xfrm>
          <a:off x="53752" y="1556792"/>
          <a:ext cx="9036495" cy="4089886"/>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d’arrivée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a:t>
                      </a:r>
                      <a:r>
                        <a:rPr lang="fr-FR" dirty="0" err="1"/>
                        <a:t>emb-auche</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gridSpan="8">
                  <a:txBody>
                    <a:bodyPr/>
                    <a:lstStyle/>
                    <a:p>
                      <a:pPr algn="ctr"/>
                      <a:r>
                        <a:rPr lang="fr-FR" sz="1600" b="1"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2685723"/>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b="1"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gridSpan="2">
                  <a:txBody>
                    <a:bodyPr/>
                    <a:lstStyle/>
                    <a:p>
                      <a:pPr algn="ctr"/>
                      <a:r>
                        <a:rPr lang="fr-FR" sz="1600" b="1"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b="1"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405555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404664"/>
            <a:ext cx="8229600" cy="706090"/>
          </a:xfrm>
        </p:spPr>
        <p:txBody>
          <a:bodyPr>
            <a:normAutofit fontScale="90000"/>
          </a:bodyPr>
          <a:lstStyle/>
          <a:p>
            <a:r>
              <a:rPr lang="fr-FR" dirty="0">
                <a:solidFill>
                  <a:schemeClr val="accent2"/>
                </a:solidFill>
              </a:rPr>
              <a:t>Influence des arrivées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3954379570"/>
              </p:ext>
            </p:extLst>
          </p:nvPr>
        </p:nvGraphicFramePr>
        <p:xfrm>
          <a:off x="53752" y="1556792"/>
          <a:ext cx="9036495" cy="4263389"/>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d’arrivée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a:t>
                      </a:r>
                      <a:r>
                        <a:rPr lang="fr-FR" dirty="0" err="1"/>
                        <a:t>emb-auche</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err="1"/>
                        <a:t>Avr</a:t>
                      </a: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9</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5</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4</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1 600</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9,06</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14 496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gridSpan="8">
                  <a:txBody>
                    <a:bodyPr/>
                    <a:lstStyle/>
                    <a:p>
                      <a:pPr algn="ctr"/>
                      <a:r>
                        <a:rPr lang="fr-FR" sz="1600" b="1"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Techniciens promus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2685723"/>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endParaRPr lang="fr-FR" sz="1600"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endParaRPr lang="fr-FR" dirty="0"/>
                    </a:p>
                  </a:txBody>
                  <a:tcPr anchor="ctr">
                    <a:lnR w="28575" cap="flat" cmpd="sng" algn="ctr">
                      <a:solidFill>
                        <a:schemeClr val="tx1"/>
                      </a:solidFill>
                      <a:prstDash val="solid"/>
                      <a:round/>
                      <a:headEnd type="none" w="med" len="med"/>
                      <a:tailEnd type="none" w="med" len="med"/>
                    </a:lnR>
                  </a:tcPr>
                </a:tc>
                <a:tc>
                  <a:txBody>
                    <a:bodyPr/>
                    <a:lstStyle/>
                    <a:p>
                      <a:pPr algn="ctr"/>
                      <a:endParaRPr lang="fr-F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b="1"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gridSpan="2">
                  <a:txBody>
                    <a:bodyPr/>
                    <a:lstStyle/>
                    <a:p>
                      <a:pPr algn="ctr"/>
                      <a:r>
                        <a:rPr lang="fr-FR" sz="1600" b="1"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endParaRPr lang="fr-FR"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b="1"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867007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404664"/>
            <a:ext cx="8229600" cy="706090"/>
          </a:xfrm>
        </p:spPr>
        <p:txBody>
          <a:bodyPr>
            <a:normAutofit fontScale="90000"/>
          </a:bodyPr>
          <a:lstStyle/>
          <a:p>
            <a:r>
              <a:rPr lang="fr-FR" dirty="0">
                <a:solidFill>
                  <a:schemeClr val="accent2"/>
                </a:solidFill>
              </a:rPr>
              <a:t>Influence des arrivées</a:t>
            </a:r>
          </a:p>
        </p:txBody>
      </p:sp>
      <p:graphicFrame>
        <p:nvGraphicFramePr>
          <p:cNvPr id="5" name="Tableau 4">
            <a:extLst>
              <a:ext uri="{FF2B5EF4-FFF2-40B4-BE49-F238E27FC236}">
                <a16:creationId xmlns:a16="http://schemas.microsoft.com/office/drawing/2014/main" id="{96D71FCF-BC02-4DA3-A1D7-0DA4A9A21D5E}"/>
              </a:ext>
            </a:extLst>
          </p:cNvPr>
          <p:cNvGraphicFramePr>
            <a:graphicFrameLocks noGrp="1"/>
          </p:cNvGraphicFramePr>
          <p:nvPr>
            <p:extLst>
              <p:ext uri="{D42A27DB-BD31-4B8C-83A1-F6EECF244321}">
                <p14:modId xmlns:p14="http://schemas.microsoft.com/office/powerpoint/2010/main" val="2210748301"/>
              </p:ext>
            </p:extLst>
          </p:nvPr>
        </p:nvGraphicFramePr>
        <p:xfrm>
          <a:off x="53752" y="1556792"/>
          <a:ext cx="9036495" cy="4436892"/>
        </p:xfrm>
        <a:graphic>
          <a:graphicData uri="http://schemas.openxmlformats.org/drawingml/2006/table">
            <a:tbl>
              <a:tblPr firstRow="1" bandRow="1">
                <a:tableStyleId>{5C22544A-7EE6-4342-B048-85BDC9FD1C3A}</a:tableStyleId>
              </a:tblPr>
              <a:tblGrid>
                <a:gridCol w="1187624">
                  <a:extLst>
                    <a:ext uri="{9D8B030D-6E8A-4147-A177-3AD203B41FA5}">
                      <a16:colId xmlns:a16="http://schemas.microsoft.com/office/drawing/2014/main" val="1005008917"/>
                    </a:ext>
                  </a:extLst>
                </a:gridCol>
                <a:gridCol w="820486">
                  <a:extLst>
                    <a:ext uri="{9D8B030D-6E8A-4147-A177-3AD203B41FA5}">
                      <a16:colId xmlns:a16="http://schemas.microsoft.com/office/drawing/2014/main" val="1656964839"/>
                    </a:ext>
                  </a:extLst>
                </a:gridCol>
                <a:gridCol w="1411762">
                  <a:extLst>
                    <a:ext uri="{9D8B030D-6E8A-4147-A177-3AD203B41FA5}">
                      <a16:colId xmlns:a16="http://schemas.microsoft.com/office/drawing/2014/main" val="533384945"/>
                    </a:ext>
                  </a:extLst>
                </a:gridCol>
                <a:gridCol w="864096">
                  <a:extLst>
                    <a:ext uri="{9D8B030D-6E8A-4147-A177-3AD203B41FA5}">
                      <a16:colId xmlns:a16="http://schemas.microsoft.com/office/drawing/2014/main" val="4221820204"/>
                    </a:ext>
                  </a:extLst>
                </a:gridCol>
                <a:gridCol w="864096">
                  <a:extLst>
                    <a:ext uri="{9D8B030D-6E8A-4147-A177-3AD203B41FA5}">
                      <a16:colId xmlns:a16="http://schemas.microsoft.com/office/drawing/2014/main" val="4211935293"/>
                    </a:ext>
                  </a:extLst>
                </a:gridCol>
                <a:gridCol w="876266">
                  <a:extLst>
                    <a:ext uri="{9D8B030D-6E8A-4147-A177-3AD203B41FA5}">
                      <a16:colId xmlns:a16="http://schemas.microsoft.com/office/drawing/2014/main" val="3841455807"/>
                    </a:ext>
                  </a:extLst>
                </a:gridCol>
                <a:gridCol w="1004055">
                  <a:extLst>
                    <a:ext uri="{9D8B030D-6E8A-4147-A177-3AD203B41FA5}">
                      <a16:colId xmlns:a16="http://schemas.microsoft.com/office/drawing/2014/main" val="815685238"/>
                    </a:ext>
                  </a:extLst>
                </a:gridCol>
                <a:gridCol w="1004055">
                  <a:extLst>
                    <a:ext uri="{9D8B030D-6E8A-4147-A177-3AD203B41FA5}">
                      <a16:colId xmlns:a16="http://schemas.microsoft.com/office/drawing/2014/main" val="1709149597"/>
                    </a:ext>
                  </a:extLst>
                </a:gridCol>
                <a:gridCol w="1004055">
                  <a:extLst>
                    <a:ext uri="{9D8B030D-6E8A-4147-A177-3AD203B41FA5}">
                      <a16:colId xmlns:a16="http://schemas.microsoft.com/office/drawing/2014/main" val="4008056506"/>
                    </a:ext>
                  </a:extLst>
                </a:gridCol>
              </a:tblGrid>
              <a:tr h="720080">
                <a:tc rowSpan="2">
                  <a:txBody>
                    <a:bodyPr/>
                    <a:lstStyle/>
                    <a:p>
                      <a:pPr algn="ctr"/>
                      <a:r>
                        <a:rPr lang="fr-FR" dirty="0"/>
                        <a:t>Catégories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Mois d’arrivée</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Durée </a:t>
                      </a:r>
                      <a:r>
                        <a:rPr lang="fr-FR" dirty="0" err="1"/>
                        <a:t>rémuné-ration</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3">
                  <a:txBody>
                    <a:bodyPr/>
                    <a:lstStyle/>
                    <a:p>
                      <a:pPr algn="ctr"/>
                      <a:r>
                        <a:rPr lang="fr-FR" dirty="0"/>
                        <a:t>Nombre de mois, payés à l’indice</a:t>
                      </a:r>
                    </a:p>
                  </a:txBody>
                  <a:tcPr anchor="ctr">
                    <a:lnT w="28575" cap="flat" cmpd="sng" algn="ctr">
                      <a:solidFill>
                        <a:schemeClr val="tx1"/>
                      </a:solidFill>
                      <a:prstDash val="solid"/>
                      <a:round/>
                      <a:headEnd type="none" w="med" len="med"/>
                      <a:tailEnd type="none" w="med" len="med"/>
                    </a:lnT>
                  </a:tcPr>
                </a:tc>
                <a:tc hMerge="1">
                  <a:txBody>
                    <a:bodyPr/>
                    <a:lstStyle/>
                    <a:p>
                      <a:endParaRPr lang="fr-FR" dirty="0"/>
                    </a:p>
                  </a:txBody>
                  <a:tcPr/>
                </a:tc>
                <a:tc hMerge="1">
                  <a:txBody>
                    <a:bodyPr/>
                    <a:lstStyle/>
                    <a:p>
                      <a:endParaRPr lang="fr-FR" dirty="0"/>
                    </a:p>
                  </a:txBody>
                  <a:tcPr/>
                </a:tc>
                <a:tc rowSpan="2">
                  <a:txBody>
                    <a:bodyPr/>
                    <a:lstStyle/>
                    <a:p>
                      <a:pPr algn="ctr"/>
                      <a:r>
                        <a:rPr lang="fr-FR" dirty="0"/>
                        <a:t>Salaire d’</a:t>
                      </a:r>
                      <a:r>
                        <a:rPr lang="fr-FR" dirty="0" err="1"/>
                        <a:t>emb-auche</a:t>
                      </a:r>
                      <a:endParaRPr lang="fr-FR" dirty="0"/>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Coeff.</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fr-FR" dirty="0"/>
                        <a:t>Total</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9870418"/>
                  </a:ext>
                </a:extLst>
              </a:tr>
              <a:tr h="432048">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tc>
                  <a:txBody>
                    <a:bodyPr/>
                    <a:lstStyle/>
                    <a:p>
                      <a:pPr algn="ctr"/>
                      <a:r>
                        <a:rPr lang="fr-FR" sz="1400" dirty="0"/>
                        <a:t>100</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a:t>
                      </a:r>
                    </a:p>
                  </a:txBody>
                  <a:tcPr anchor="ctr">
                    <a:lnB w="28575" cap="flat" cmpd="sng" algn="ctr">
                      <a:solidFill>
                        <a:schemeClr val="tx1"/>
                      </a:solidFill>
                      <a:prstDash val="solid"/>
                      <a:round/>
                      <a:headEnd type="none" w="med" len="med"/>
                      <a:tailEnd type="none" w="med" len="med"/>
                    </a:lnB>
                  </a:tcPr>
                </a:tc>
                <a:tc>
                  <a:txBody>
                    <a:bodyPr/>
                    <a:lstStyle/>
                    <a:p>
                      <a:pPr algn="ctr"/>
                      <a:r>
                        <a:rPr lang="fr-FR" sz="1400" dirty="0"/>
                        <a:t>101,5 </a:t>
                      </a:r>
                    </a:p>
                  </a:txBody>
                  <a:tcPr anchor="ctr">
                    <a:lnB w="28575" cap="flat" cmpd="sng" algn="ctr">
                      <a:solidFill>
                        <a:schemeClr val="tx1"/>
                      </a:solidFill>
                      <a:prstDash val="solid"/>
                      <a:round/>
                      <a:headEnd type="none" w="med" len="med"/>
                      <a:tailEnd type="none" w="med" len="med"/>
                    </a:lnB>
                  </a:tcPr>
                </a:tc>
                <a:tc vMerge="1">
                  <a:txBody>
                    <a:bodyPr/>
                    <a:lstStyle/>
                    <a:p>
                      <a:pPr algn="ctr"/>
                      <a:endParaRPr lang="fr-FR" dirty="0"/>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469486291"/>
                  </a:ext>
                </a:extLst>
              </a:tr>
              <a:tr h="504056">
                <a:tc>
                  <a:txBody>
                    <a:bodyPr/>
                    <a:lstStyle/>
                    <a:p>
                      <a:pPr algn="ctr"/>
                      <a:r>
                        <a:rPr lang="fr-FR" sz="1600" dirty="0"/>
                        <a:t>Ouvriers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err="1"/>
                        <a:t>Avr</a:t>
                      </a:r>
                      <a:endParaRPr lang="fr-FR" sz="1600"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9</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5</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4</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1 600</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9,06</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14 496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57564416"/>
                  </a:ext>
                </a:extLst>
              </a:tr>
              <a:tr h="405617">
                <a:tc gridSpan="8">
                  <a:txBody>
                    <a:bodyPr/>
                    <a:lstStyle/>
                    <a:p>
                      <a:pPr algn="ctr"/>
                      <a:r>
                        <a:rPr lang="fr-FR" sz="1600" b="1" dirty="0"/>
                        <a:t>Sous-total ouvriers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endParaRPr lang="fr-FR" b="1"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085546"/>
                  </a:ext>
                </a:extLst>
              </a:tr>
              <a:tr h="405617">
                <a:tc>
                  <a:txBody>
                    <a:bodyPr/>
                    <a:lstStyle/>
                    <a:p>
                      <a:pPr algn="ctr"/>
                      <a:r>
                        <a:rPr lang="fr-FR" sz="1600" dirty="0"/>
                        <a:t>Techniciens promus</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fr-FR" sz="1600" dirty="0"/>
                        <a:t>Mars</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20</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12</a:t>
                      </a:r>
                    </a:p>
                  </a:txBody>
                  <a:tcPr anchor="ctr">
                    <a:lnT w="28575" cap="flat" cmpd="sng" algn="ctr">
                      <a:solidFill>
                        <a:schemeClr val="tx1"/>
                      </a:solidFill>
                      <a:prstDash val="solid"/>
                      <a:round/>
                      <a:headEnd type="none" w="med" len="med"/>
                      <a:tailEnd type="none" w="med" len="med"/>
                    </a:lnT>
                  </a:tcPr>
                </a:tc>
                <a:tc>
                  <a:txBody>
                    <a:bodyPr/>
                    <a:lstStyle/>
                    <a:p>
                      <a:pPr algn="ctr"/>
                      <a:endParaRPr lang="fr-FR" dirty="0"/>
                    </a:p>
                  </a:txBody>
                  <a:tcPr anchor="ctr">
                    <a:lnT w="28575" cap="flat" cmpd="sng" algn="ctr">
                      <a:solidFill>
                        <a:schemeClr val="tx1"/>
                      </a:solidFill>
                      <a:prstDash val="solid"/>
                      <a:round/>
                      <a:headEnd type="none" w="med" len="med"/>
                      <a:tailEnd type="none" w="med" len="med"/>
                    </a:lnT>
                  </a:tcPr>
                </a:tc>
                <a:tc>
                  <a:txBody>
                    <a:bodyPr/>
                    <a:lstStyle/>
                    <a:p>
                      <a:pPr algn="ctr"/>
                      <a:r>
                        <a:rPr lang="fr-FR" dirty="0"/>
                        <a:t>8</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2 625</a:t>
                      </a:r>
                    </a:p>
                  </a:txBody>
                  <a:tcPr anchor="ctr">
                    <a:lnT w="28575" cap="flat" cmpd="sng" algn="ctr">
                      <a:solidFill>
                        <a:schemeClr val="tx1"/>
                      </a:solidFill>
                      <a:prstDash val="solid"/>
                      <a:round/>
                      <a:headEnd type="none" w="med" len="med"/>
                      <a:tailEnd type="none" w="med" len="med"/>
                    </a:lnT>
                  </a:tcPr>
                </a:tc>
                <a:tc>
                  <a:txBody>
                    <a:bodyPr/>
                    <a:lstStyle/>
                    <a:p>
                      <a:pPr algn="ctr"/>
                      <a:r>
                        <a:rPr lang="fr-FR" dirty="0"/>
                        <a:t>20,12</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fr-FR" dirty="0"/>
                        <a:t>52 815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1263540"/>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r>
                        <a:rPr lang="fr-FR" sz="1600" dirty="0"/>
                        <a:t>Juillet</a:t>
                      </a:r>
                    </a:p>
                  </a:txBody>
                  <a:tcPr anchor="ctr"/>
                </a:tc>
                <a:tc>
                  <a:txBody>
                    <a:bodyPr/>
                    <a:lstStyle/>
                    <a:p>
                      <a:pPr algn="ctr"/>
                      <a:r>
                        <a:rPr lang="fr-FR" dirty="0"/>
                        <a:t>6</a:t>
                      </a:r>
                    </a:p>
                  </a:txBody>
                  <a:tcPr anchor="ctr"/>
                </a:tc>
                <a:tc>
                  <a:txBody>
                    <a:bodyPr/>
                    <a:lstStyle/>
                    <a:p>
                      <a:pPr algn="ctr"/>
                      <a:r>
                        <a:rPr lang="fr-FR" dirty="0"/>
                        <a:t>2</a:t>
                      </a:r>
                    </a:p>
                  </a:txBody>
                  <a:tcPr anchor="ctr"/>
                </a:tc>
                <a:tc>
                  <a:txBody>
                    <a:bodyPr/>
                    <a:lstStyle/>
                    <a:p>
                      <a:pPr algn="ctr"/>
                      <a:endParaRPr lang="fr-FR" dirty="0"/>
                    </a:p>
                  </a:txBody>
                  <a:tcPr anchor="ctr"/>
                </a:tc>
                <a:tc>
                  <a:txBody>
                    <a:bodyPr/>
                    <a:lstStyle/>
                    <a:p>
                      <a:pPr algn="ctr"/>
                      <a:r>
                        <a:rPr lang="fr-FR" dirty="0"/>
                        <a:t>4</a:t>
                      </a:r>
                    </a:p>
                  </a:txBody>
                  <a:tcPr anchor="ctr"/>
                </a:tc>
                <a:tc>
                  <a:txBody>
                    <a:bodyPr/>
                    <a:lstStyle/>
                    <a:p>
                      <a:pPr algn="ctr"/>
                      <a:r>
                        <a:rPr lang="fr-FR" dirty="0"/>
                        <a:t>3 025</a:t>
                      </a:r>
                    </a:p>
                  </a:txBody>
                  <a:tcPr anchor="ctr"/>
                </a:tc>
                <a:tc>
                  <a:txBody>
                    <a:bodyPr/>
                    <a:lstStyle/>
                    <a:p>
                      <a:pPr algn="ctr"/>
                      <a:r>
                        <a:rPr lang="fr-FR" dirty="0"/>
                        <a:t>6,06</a:t>
                      </a:r>
                    </a:p>
                  </a:txBody>
                  <a:tcPr anchor="ctr">
                    <a:lnR w="28575" cap="flat" cmpd="sng" algn="ctr">
                      <a:solidFill>
                        <a:schemeClr val="tx1"/>
                      </a:solidFill>
                      <a:prstDash val="solid"/>
                      <a:round/>
                      <a:headEnd type="none" w="med" len="med"/>
                      <a:tailEnd type="none" w="med" len="med"/>
                    </a:lnR>
                  </a:tcPr>
                </a:tc>
                <a:tc>
                  <a:txBody>
                    <a:bodyPr/>
                    <a:lstStyle/>
                    <a:p>
                      <a:pPr algn="ctr"/>
                      <a:r>
                        <a:rPr lang="fr-FR" dirty="0"/>
                        <a:t>18 332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12685723"/>
                  </a:ext>
                </a:extLst>
              </a:tr>
              <a:tr h="405617">
                <a:tc>
                  <a:txBody>
                    <a:bodyPr/>
                    <a:lstStyle/>
                    <a:p>
                      <a:pPr algn="ctr"/>
                      <a:r>
                        <a:rPr lang="fr-FR" sz="1600" dirty="0"/>
                        <a:t>Techniciens</a:t>
                      </a:r>
                    </a:p>
                  </a:txBody>
                  <a:tcPr anchor="ctr">
                    <a:lnL w="28575" cap="flat" cmpd="sng" algn="ctr">
                      <a:solidFill>
                        <a:schemeClr val="tx1"/>
                      </a:solidFill>
                      <a:prstDash val="solid"/>
                      <a:round/>
                      <a:headEnd type="none" w="med" len="med"/>
                      <a:tailEnd type="none" w="med" len="med"/>
                    </a:lnL>
                  </a:tcPr>
                </a:tc>
                <a:tc>
                  <a:txBody>
                    <a:bodyPr/>
                    <a:lstStyle/>
                    <a:p>
                      <a:pPr algn="ctr"/>
                      <a:r>
                        <a:rPr lang="fr-FR" sz="1600" dirty="0"/>
                        <a:t>Décembre</a:t>
                      </a:r>
                    </a:p>
                  </a:txBody>
                  <a:tcPr anchor="ctr"/>
                </a:tc>
                <a:tc>
                  <a:txBody>
                    <a:bodyPr/>
                    <a:lstStyle/>
                    <a:p>
                      <a:pPr algn="ctr"/>
                      <a:r>
                        <a:rPr lang="fr-FR" dirty="0"/>
                        <a:t>1</a:t>
                      </a:r>
                    </a:p>
                  </a:txBody>
                  <a:tcPr anchor="ctr"/>
                </a:tc>
                <a:tc>
                  <a:txBody>
                    <a:bodyPr/>
                    <a:lstStyle/>
                    <a:p>
                      <a:pPr algn="ctr"/>
                      <a:r>
                        <a:rPr lang="fr-FR" dirty="0"/>
                        <a:t>1</a:t>
                      </a:r>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r>
                        <a:rPr lang="fr-FR" dirty="0"/>
                        <a:t>3 250</a:t>
                      </a:r>
                    </a:p>
                  </a:txBody>
                  <a:tcPr anchor="ctr"/>
                </a:tc>
                <a:tc>
                  <a:txBody>
                    <a:bodyPr/>
                    <a:lstStyle/>
                    <a:p>
                      <a:pPr algn="ctr"/>
                      <a:r>
                        <a:rPr lang="fr-FR" dirty="0"/>
                        <a:t>1</a:t>
                      </a:r>
                    </a:p>
                  </a:txBody>
                  <a:tcPr anchor="ctr">
                    <a:lnR w="28575" cap="flat" cmpd="sng" algn="ctr">
                      <a:solidFill>
                        <a:schemeClr val="tx1"/>
                      </a:solidFill>
                      <a:prstDash val="solid"/>
                      <a:round/>
                      <a:headEnd type="none" w="med" len="med"/>
                      <a:tailEnd type="none" w="med" len="med"/>
                    </a:lnR>
                  </a:tcPr>
                </a:tc>
                <a:tc>
                  <a:txBody>
                    <a:bodyPr/>
                    <a:lstStyle/>
                    <a:p>
                      <a:pPr algn="ctr"/>
                      <a:r>
                        <a:rPr lang="fr-FR" dirty="0"/>
                        <a:t>3 250</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401785"/>
                  </a:ext>
                </a:extLst>
              </a:tr>
              <a:tr h="405617">
                <a:tc gridSpan="8">
                  <a:txBody>
                    <a:bodyPr/>
                    <a:lstStyle/>
                    <a:p>
                      <a:pPr algn="ctr"/>
                      <a:r>
                        <a:rPr lang="fr-FR" sz="1600" b="1" dirty="0"/>
                        <a:t>Sous-total Techniciens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74 397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693078"/>
                  </a:ext>
                </a:extLst>
              </a:tr>
              <a:tr h="405617">
                <a:tc gridSpan="2">
                  <a:txBody>
                    <a:bodyPr/>
                    <a:lstStyle/>
                    <a:p>
                      <a:pPr algn="ctr"/>
                      <a:r>
                        <a:rPr lang="fr-FR" sz="1600" b="1" dirty="0"/>
                        <a:t>Durée rémunérations</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a:txBody>
                    <a:bodyPr/>
                    <a:lstStyle/>
                    <a:p>
                      <a:pPr algn="ctr"/>
                      <a:r>
                        <a:rPr lang="fr-FR" b="1" dirty="0"/>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fr-FR" b="1" dirty="0"/>
                        <a:t>Total général</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hMerge="1">
                  <a:txBody>
                    <a:bodyPr/>
                    <a:lstStyle/>
                    <a:p>
                      <a:pPr algn="ctr"/>
                      <a:endParaRPr lang="fr-FR" dirty="0"/>
                    </a:p>
                  </a:txBody>
                  <a:tcPr anchor="ctr"/>
                </a:tc>
                <a:tc>
                  <a:txBody>
                    <a:bodyPr/>
                    <a:lstStyle/>
                    <a:p>
                      <a:pPr algn="ctr"/>
                      <a:r>
                        <a:rPr lang="fr-FR" b="1" dirty="0"/>
                        <a:t>88 893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6774238"/>
                  </a:ext>
                </a:extLst>
              </a:tr>
            </a:tbl>
          </a:graphicData>
        </a:graphic>
      </p:graphicFrame>
    </p:spTree>
    <p:extLst>
      <p:ext uri="{BB962C8B-B14F-4D97-AF65-F5344CB8AC3E}">
        <p14:creationId xmlns:p14="http://schemas.microsoft.com/office/powerpoint/2010/main" val="1841688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404664"/>
            <a:ext cx="8229600" cy="706090"/>
          </a:xfrm>
        </p:spPr>
        <p:txBody>
          <a:bodyPr>
            <a:normAutofit fontScale="90000"/>
          </a:bodyPr>
          <a:lstStyle/>
          <a:p>
            <a:r>
              <a:rPr lang="fr-FR" dirty="0">
                <a:solidFill>
                  <a:schemeClr val="accent2"/>
                </a:solidFill>
              </a:rPr>
              <a:t>Synthèse de la masse salariale N+1</a:t>
            </a:r>
          </a:p>
        </p:txBody>
      </p:sp>
      <p:graphicFrame>
        <p:nvGraphicFramePr>
          <p:cNvPr id="3" name="Tableau 2">
            <a:extLst>
              <a:ext uri="{FF2B5EF4-FFF2-40B4-BE49-F238E27FC236}">
                <a16:creationId xmlns:a16="http://schemas.microsoft.com/office/drawing/2014/main" id="{16FAACB2-AE29-46BA-8D9C-E6D30CD6EA45}"/>
              </a:ext>
            </a:extLst>
          </p:cNvPr>
          <p:cNvGraphicFramePr>
            <a:graphicFrameLocks noGrp="1"/>
          </p:cNvGraphicFramePr>
          <p:nvPr>
            <p:extLst>
              <p:ext uri="{D42A27DB-BD31-4B8C-83A1-F6EECF244321}">
                <p14:modId xmlns:p14="http://schemas.microsoft.com/office/powerpoint/2010/main" val="4069747593"/>
              </p:ext>
            </p:extLst>
          </p:nvPr>
        </p:nvGraphicFramePr>
        <p:xfrm>
          <a:off x="179512" y="1397000"/>
          <a:ext cx="8964486" cy="5056338"/>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273184797"/>
                    </a:ext>
                  </a:extLst>
                </a:gridCol>
                <a:gridCol w="864096">
                  <a:extLst>
                    <a:ext uri="{9D8B030D-6E8A-4147-A177-3AD203B41FA5}">
                      <a16:colId xmlns:a16="http://schemas.microsoft.com/office/drawing/2014/main" val="451796771"/>
                    </a:ext>
                  </a:extLst>
                </a:gridCol>
                <a:gridCol w="1080120">
                  <a:extLst>
                    <a:ext uri="{9D8B030D-6E8A-4147-A177-3AD203B41FA5}">
                      <a16:colId xmlns:a16="http://schemas.microsoft.com/office/drawing/2014/main" val="3268959586"/>
                    </a:ext>
                  </a:extLst>
                </a:gridCol>
                <a:gridCol w="864096">
                  <a:extLst>
                    <a:ext uri="{9D8B030D-6E8A-4147-A177-3AD203B41FA5}">
                      <a16:colId xmlns:a16="http://schemas.microsoft.com/office/drawing/2014/main" val="1568791545"/>
                    </a:ext>
                  </a:extLst>
                </a:gridCol>
                <a:gridCol w="1008112">
                  <a:extLst>
                    <a:ext uri="{9D8B030D-6E8A-4147-A177-3AD203B41FA5}">
                      <a16:colId xmlns:a16="http://schemas.microsoft.com/office/drawing/2014/main" val="779170068"/>
                    </a:ext>
                  </a:extLst>
                </a:gridCol>
                <a:gridCol w="864096">
                  <a:extLst>
                    <a:ext uri="{9D8B030D-6E8A-4147-A177-3AD203B41FA5}">
                      <a16:colId xmlns:a16="http://schemas.microsoft.com/office/drawing/2014/main" val="762094168"/>
                    </a:ext>
                  </a:extLst>
                </a:gridCol>
                <a:gridCol w="1008112">
                  <a:extLst>
                    <a:ext uri="{9D8B030D-6E8A-4147-A177-3AD203B41FA5}">
                      <a16:colId xmlns:a16="http://schemas.microsoft.com/office/drawing/2014/main" val="4050693267"/>
                    </a:ext>
                  </a:extLst>
                </a:gridCol>
                <a:gridCol w="839640">
                  <a:extLst>
                    <a:ext uri="{9D8B030D-6E8A-4147-A177-3AD203B41FA5}">
                      <a16:colId xmlns:a16="http://schemas.microsoft.com/office/drawing/2014/main" val="3355528404"/>
                    </a:ext>
                  </a:extLst>
                </a:gridCol>
                <a:gridCol w="996054">
                  <a:extLst>
                    <a:ext uri="{9D8B030D-6E8A-4147-A177-3AD203B41FA5}">
                      <a16:colId xmlns:a16="http://schemas.microsoft.com/office/drawing/2014/main" val="619472843"/>
                    </a:ext>
                  </a:extLst>
                </a:gridCol>
              </a:tblGrid>
              <a:tr h="722334">
                <a:tc rowSpan="2">
                  <a:txBody>
                    <a:bodyPr/>
                    <a:lstStyle/>
                    <a:p>
                      <a:pPr algn="ctr"/>
                      <a:r>
                        <a:rPr lang="fr-FR" dirty="0"/>
                        <a:t>Catégories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fr-FR" dirty="0"/>
                        <a:t>Effectif stable</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Départs</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Arrivées</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Masse salariale N+1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987424814"/>
                  </a:ext>
                </a:extLst>
              </a:tr>
              <a:tr h="722334">
                <a:tc vMerge="1">
                  <a:txBody>
                    <a:bodyPr/>
                    <a:lstStyle/>
                    <a:p>
                      <a:endParaRPr lang="fr-FR" dirty="0"/>
                    </a:p>
                  </a:txBody>
                  <a:tcPr/>
                </a:tc>
                <a:tc>
                  <a:txBody>
                    <a:bodyPr/>
                    <a:lstStyle/>
                    <a:p>
                      <a:pPr algn="ctr"/>
                      <a:r>
                        <a:rPr lang="fr-FR" dirty="0"/>
                        <a:t>Effectif par an</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Effectif /mois</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Effectif /mois</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Effectif par an</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94332"/>
                  </a:ext>
                </a:extLst>
              </a:tr>
              <a:tr h="722334">
                <a:tc>
                  <a:txBody>
                    <a:bodyPr/>
                    <a:lstStyle/>
                    <a:p>
                      <a:pPr algn="ctr"/>
                      <a:r>
                        <a:rPr lang="fr-FR" dirty="0"/>
                        <a:t>Direction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endParaRPr lang="fr-FR" dirty="0"/>
                    </a:p>
                  </a:txBody>
                  <a:tcPr anchor="ctr">
                    <a:lnT w="12700" cap="flat" cmpd="sng" algn="ctr">
                      <a:solidFill>
                        <a:schemeClr val="tx1"/>
                      </a:solidFill>
                      <a:prstDash val="solid"/>
                      <a:round/>
                      <a:headEnd type="none" w="med" len="med"/>
                      <a:tailEnd type="none" w="med" len="med"/>
                    </a:lnT>
                  </a:tcPr>
                </a:tc>
                <a:tc>
                  <a:txBody>
                    <a:bodyPr/>
                    <a:lstStyle/>
                    <a:p>
                      <a:pPr algn="r"/>
                      <a:endParaRPr lang="fr-FR" dirty="0"/>
                    </a:p>
                  </a:txBody>
                  <a:tcPr anchor="ctr">
                    <a:lnT w="12700" cap="flat" cmpd="sng" algn="ctr">
                      <a:solidFill>
                        <a:schemeClr val="tx1"/>
                      </a:solidFill>
                      <a:prstDash val="solid"/>
                      <a:round/>
                      <a:headEnd type="none" w="med" len="med"/>
                      <a:tailEnd type="none" w="med" len="med"/>
                    </a:lnT>
                  </a:tcPr>
                </a:tc>
                <a:tc>
                  <a:txBody>
                    <a:bodyPr/>
                    <a:lstStyle/>
                    <a:p>
                      <a:pPr algn="r"/>
                      <a:endParaRPr lang="fr-FR" dirty="0"/>
                    </a:p>
                  </a:txBody>
                  <a:tcPr anchor="ctr">
                    <a:lnT w="12700" cap="flat" cmpd="sng" algn="ctr">
                      <a:solidFill>
                        <a:schemeClr val="tx1"/>
                      </a:solidFill>
                      <a:prstDash val="solid"/>
                      <a:round/>
                      <a:headEnd type="none" w="med" len="med"/>
                      <a:tailEnd type="none" w="med" len="med"/>
                    </a:lnT>
                  </a:tcPr>
                </a:tc>
                <a:tc>
                  <a:txBody>
                    <a:bodyPr/>
                    <a:lstStyle/>
                    <a:p>
                      <a:pPr algn="r"/>
                      <a:endParaRPr lang="fr-FR"/>
                    </a:p>
                  </a:txBody>
                  <a:tcPr anchor="ctr">
                    <a:lnT w="12700" cap="flat" cmpd="sng" algn="ctr">
                      <a:solidFill>
                        <a:schemeClr val="tx1"/>
                      </a:solidFill>
                      <a:prstDash val="solid"/>
                      <a:round/>
                      <a:headEnd type="none" w="med" len="med"/>
                      <a:tailEnd type="none" w="med" len="med"/>
                    </a:lnT>
                  </a:tcPr>
                </a:tc>
                <a:tc>
                  <a:txBody>
                    <a:bodyPr/>
                    <a:lstStyle/>
                    <a:p>
                      <a:pPr algn="r"/>
                      <a:endParaRPr lang="fr-FR"/>
                    </a:p>
                  </a:txBody>
                  <a:tcPr anchor="ctr">
                    <a:lnT w="12700" cap="flat" cmpd="sng" algn="ctr">
                      <a:solidFill>
                        <a:schemeClr val="tx1"/>
                      </a:solidFill>
                      <a:prstDash val="solid"/>
                      <a:round/>
                      <a:headEnd type="none" w="med" len="med"/>
                      <a:tailEnd type="none" w="med" len="med"/>
                    </a:lnT>
                  </a:tcPr>
                </a:tc>
                <a:tc>
                  <a:txBody>
                    <a:bodyPr/>
                    <a:lstStyle/>
                    <a:p>
                      <a:pPr algn="r"/>
                      <a:endParaRPr lang="fr-FR"/>
                    </a:p>
                  </a:txBody>
                  <a:tcPr anchor="ctr">
                    <a:lnT w="12700" cap="flat" cmpd="sng" algn="ctr">
                      <a:solidFill>
                        <a:schemeClr val="tx1"/>
                      </a:solidFill>
                      <a:prstDash val="solid"/>
                      <a:round/>
                      <a:headEnd type="none" w="med" len="med"/>
                      <a:tailEnd type="none" w="med" len="med"/>
                    </a:lnT>
                  </a:tcPr>
                </a:tc>
                <a:tc>
                  <a:txBody>
                    <a:bodyPr/>
                    <a:lstStyle/>
                    <a:p>
                      <a:pPr algn="r"/>
                      <a:endParaRPr lang="fr-FR"/>
                    </a:p>
                  </a:txBody>
                  <a:tcPr anchor="ctr">
                    <a:lnT w="12700" cap="flat" cmpd="sng" algn="ctr">
                      <a:solidFill>
                        <a:schemeClr val="tx1"/>
                      </a:solidFill>
                      <a:prstDash val="solid"/>
                      <a:round/>
                      <a:headEnd type="none" w="med" len="med"/>
                      <a:tailEnd type="none" w="med" len="med"/>
                    </a:lnT>
                  </a:tcPr>
                </a:tc>
                <a:tc>
                  <a:txBody>
                    <a:bodyPr/>
                    <a:lstStyle/>
                    <a:p>
                      <a:pPr algn="r"/>
                      <a:endParaRPr lang="fr-F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1636145"/>
                  </a:ext>
                </a:extLst>
              </a:tr>
              <a:tr h="722334">
                <a:tc>
                  <a:txBody>
                    <a:bodyPr/>
                    <a:lstStyle/>
                    <a:p>
                      <a:pPr algn="ctr"/>
                      <a:r>
                        <a:rPr lang="fr-FR" dirty="0"/>
                        <a:t>Techniciens</a:t>
                      </a:r>
                    </a:p>
                  </a:txBody>
                  <a:tcPr anchor="ctr">
                    <a:lnL w="12700" cap="flat" cmpd="sng" algn="ctr">
                      <a:solidFill>
                        <a:schemeClr val="tx1"/>
                      </a:solidFill>
                      <a:prstDash val="solid"/>
                      <a:round/>
                      <a:headEnd type="none" w="med" len="med"/>
                      <a:tailEnd type="none" w="med" len="med"/>
                    </a:lnL>
                  </a:tcP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7295922"/>
                  </a:ext>
                </a:extLst>
              </a:tr>
              <a:tr h="722334">
                <a:tc>
                  <a:txBody>
                    <a:bodyPr/>
                    <a:lstStyle/>
                    <a:p>
                      <a:pPr algn="ctr"/>
                      <a:r>
                        <a:rPr lang="fr-FR" dirty="0"/>
                        <a:t>Ouvriers</a:t>
                      </a:r>
                    </a:p>
                  </a:txBody>
                  <a:tcPr anchor="ctr">
                    <a:lnL w="12700" cap="flat" cmpd="sng" algn="ctr">
                      <a:solidFill>
                        <a:schemeClr val="tx1"/>
                      </a:solidFill>
                      <a:prstDash val="solid"/>
                      <a:round/>
                      <a:headEnd type="none" w="med" len="med"/>
                      <a:tailEnd type="none" w="med" len="med"/>
                    </a:lnL>
                  </a:tcPr>
                </a:tc>
                <a:tc>
                  <a:txBody>
                    <a:bodyPr/>
                    <a:lstStyle/>
                    <a:p>
                      <a:pPr algn="r"/>
                      <a:endParaRPr lang="fr-FR"/>
                    </a:p>
                  </a:txBody>
                  <a:tcPr anchor="ctr"/>
                </a:tc>
                <a:tc>
                  <a:txBody>
                    <a:bodyPr/>
                    <a:lstStyle/>
                    <a:p>
                      <a:pPr algn="r"/>
                      <a:endParaRPr lang="fr-FR"/>
                    </a:p>
                  </a:txBody>
                  <a:tcPr anchor="ctr"/>
                </a:tc>
                <a:tc>
                  <a:txBody>
                    <a:bodyPr/>
                    <a:lstStyle/>
                    <a:p>
                      <a:pPr algn="r"/>
                      <a:endParaRPr lang="fr-FR"/>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tc>
                <a:tc>
                  <a:txBody>
                    <a:bodyPr/>
                    <a:lstStyle/>
                    <a:p>
                      <a:pPr algn="r"/>
                      <a:endParaRPr lang="fr-FR"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6375639"/>
                  </a:ext>
                </a:extLst>
              </a:tr>
              <a:tr h="722334">
                <a:tc>
                  <a:txBody>
                    <a:bodyPr/>
                    <a:lstStyle/>
                    <a:p>
                      <a:pPr algn="ctr"/>
                      <a:r>
                        <a:rPr lang="fr-FR" dirty="0"/>
                        <a:t>Employés</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endParaRPr lang="fr-FR"/>
                    </a:p>
                  </a:txBody>
                  <a:tcPr anchor="ctr">
                    <a:lnB w="12700" cap="flat" cmpd="sng" algn="ctr">
                      <a:solidFill>
                        <a:schemeClr val="tx1"/>
                      </a:solidFill>
                      <a:prstDash val="solid"/>
                      <a:round/>
                      <a:headEnd type="none" w="med" len="med"/>
                      <a:tailEnd type="none" w="med" len="med"/>
                    </a:lnB>
                  </a:tcPr>
                </a:tc>
                <a:tc>
                  <a:txBody>
                    <a:bodyPr/>
                    <a:lstStyle/>
                    <a:p>
                      <a:pPr algn="r"/>
                      <a:endParaRPr lang="fr-FR"/>
                    </a:p>
                  </a:txBody>
                  <a:tcPr anchor="ctr">
                    <a:lnB w="12700" cap="flat" cmpd="sng" algn="ctr">
                      <a:solidFill>
                        <a:schemeClr val="tx1"/>
                      </a:solidFill>
                      <a:prstDash val="solid"/>
                      <a:round/>
                      <a:headEnd type="none" w="med" len="med"/>
                      <a:tailEnd type="none" w="med" len="med"/>
                    </a:lnB>
                  </a:tcPr>
                </a:tc>
                <a:tc>
                  <a:txBody>
                    <a:bodyPr/>
                    <a:lstStyle/>
                    <a:p>
                      <a:pPr algn="r"/>
                      <a:endParaRPr lang="fr-FR"/>
                    </a:p>
                  </a:txBody>
                  <a:tcPr anchor="ctr">
                    <a:lnB w="12700" cap="flat" cmpd="sng" algn="ctr">
                      <a:solidFill>
                        <a:schemeClr val="tx1"/>
                      </a:solidFill>
                      <a:prstDash val="solid"/>
                      <a:round/>
                      <a:headEnd type="none" w="med" len="med"/>
                      <a:tailEnd type="none" w="med" len="med"/>
                    </a:lnB>
                  </a:tcPr>
                </a:tc>
                <a:tc>
                  <a:txBody>
                    <a:bodyPr/>
                    <a:lstStyle/>
                    <a:p>
                      <a:pPr algn="r"/>
                      <a:endParaRPr lang="fr-FR"/>
                    </a:p>
                  </a:txBody>
                  <a:tcPr anchor="ctr">
                    <a:lnB w="12700" cap="flat" cmpd="sng" algn="ctr">
                      <a:solidFill>
                        <a:schemeClr val="tx1"/>
                      </a:solidFill>
                      <a:prstDash val="solid"/>
                      <a:round/>
                      <a:headEnd type="none" w="med" len="med"/>
                      <a:tailEnd type="none" w="med" len="med"/>
                    </a:lnB>
                  </a:tcPr>
                </a:tc>
                <a:tc>
                  <a:txBody>
                    <a:bodyPr/>
                    <a:lstStyle/>
                    <a:p>
                      <a:pPr algn="r"/>
                      <a:endParaRPr lang="fr-FR"/>
                    </a:p>
                  </a:txBody>
                  <a:tcPr anchor="ctr">
                    <a:lnB w="12700" cap="flat" cmpd="sng" algn="ctr">
                      <a:solidFill>
                        <a:schemeClr val="tx1"/>
                      </a:solidFill>
                      <a:prstDash val="solid"/>
                      <a:round/>
                      <a:headEnd type="none" w="med" len="med"/>
                      <a:tailEnd type="none" w="med" len="med"/>
                    </a:lnB>
                  </a:tcPr>
                </a:tc>
                <a:tc>
                  <a:txBody>
                    <a:bodyPr/>
                    <a:lstStyle/>
                    <a:p>
                      <a:pPr algn="r"/>
                      <a:endParaRPr lang="fr-FR" dirty="0"/>
                    </a:p>
                  </a:txBody>
                  <a:tcPr anchor="ctr">
                    <a:lnB w="12700" cap="flat" cmpd="sng" algn="ctr">
                      <a:solidFill>
                        <a:schemeClr val="tx1"/>
                      </a:solidFill>
                      <a:prstDash val="solid"/>
                      <a:round/>
                      <a:headEnd type="none" w="med" len="med"/>
                      <a:tailEnd type="none" w="med" len="med"/>
                    </a:lnB>
                  </a:tcPr>
                </a:tc>
                <a:tc>
                  <a:txBody>
                    <a:bodyPr/>
                    <a:lstStyle/>
                    <a:p>
                      <a:pPr algn="r"/>
                      <a:endParaRPr lang="fr-FR" dirty="0"/>
                    </a:p>
                  </a:txBody>
                  <a:tcPr anchor="ctr">
                    <a:lnB w="12700" cap="flat" cmpd="sng" algn="ctr">
                      <a:solidFill>
                        <a:schemeClr val="tx1"/>
                      </a:solidFill>
                      <a:prstDash val="solid"/>
                      <a:round/>
                      <a:headEnd type="none" w="med" len="med"/>
                      <a:tailEnd type="none" w="med" len="med"/>
                    </a:lnB>
                  </a:tcPr>
                </a:tc>
                <a:tc>
                  <a:txBody>
                    <a:bodyPr/>
                    <a:lstStyle/>
                    <a:p>
                      <a:pPr algn="r"/>
                      <a:endParaRPr lang="fr-FR"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374937"/>
                  </a:ext>
                </a:extLst>
              </a:tr>
              <a:tr h="722334">
                <a:tc>
                  <a:txBody>
                    <a:bodyPr/>
                    <a:lstStyle/>
                    <a:p>
                      <a:pPr algn="ctr"/>
                      <a:r>
                        <a:rPr lang="fr-FR" b="1" dirty="0"/>
                        <a:t>TOTAL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fr-FR" b="1"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851971"/>
                  </a:ext>
                </a:extLst>
              </a:tr>
            </a:tbl>
          </a:graphicData>
        </a:graphic>
      </p:graphicFrame>
    </p:spTree>
    <p:extLst>
      <p:ext uri="{BB962C8B-B14F-4D97-AF65-F5344CB8AC3E}">
        <p14:creationId xmlns:p14="http://schemas.microsoft.com/office/powerpoint/2010/main" val="627087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CE0D68-B1AE-44AF-AA9C-38B2C5ACA90F}"/>
              </a:ext>
            </a:extLst>
          </p:cNvPr>
          <p:cNvSpPr>
            <a:spLocks noGrp="1"/>
          </p:cNvSpPr>
          <p:nvPr>
            <p:ph type="title"/>
          </p:nvPr>
        </p:nvSpPr>
        <p:spPr>
          <a:xfrm>
            <a:off x="457199" y="404664"/>
            <a:ext cx="8229600" cy="706090"/>
          </a:xfrm>
        </p:spPr>
        <p:txBody>
          <a:bodyPr>
            <a:normAutofit fontScale="90000"/>
          </a:bodyPr>
          <a:lstStyle/>
          <a:p>
            <a:r>
              <a:rPr lang="fr-FR" dirty="0">
                <a:solidFill>
                  <a:schemeClr val="accent2"/>
                </a:solidFill>
              </a:rPr>
              <a:t>Synthèse de la masse salariale N+1</a:t>
            </a:r>
          </a:p>
        </p:txBody>
      </p:sp>
      <p:graphicFrame>
        <p:nvGraphicFramePr>
          <p:cNvPr id="3" name="Tableau 2">
            <a:extLst>
              <a:ext uri="{FF2B5EF4-FFF2-40B4-BE49-F238E27FC236}">
                <a16:creationId xmlns:a16="http://schemas.microsoft.com/office/drawing/2014/main" id="{16FAACB2-AE29-46BA-8D9C-E6D30CD6EA45}"/>
              </a:ext>
            </a:extLst>
          </p:cNvPr>
          <p:cNvGraphicFramePr>
            <a:graphicFrameLocks noGrp="1"/>
          </p:cNvGraphicFramePr>
          <p:nvPr>
            <p:extLst>
              <p:ext uri="{D42A27DB-BD31-4B8C-83A1-F6EECF244321}">
                <p14:modId xmlns:p14="http://schemas.microsoft.com/office/powerpoint/2010/main" val="2817254525"/>
              </p:ext>
            </p:extLst>
          </p:nvPr>
        </p:nvGraphicFramePr>
        <p:xfrm>
          <a:off x="179512" y="1397000"/>
          <a:ext cx="8964486" cy="5060844"/>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273184797"/>
                    </a:ext>
                  </a:extLst>
                </a:gridCol>
                <a:gridCol w="720080">
                  <a:extLst>
                    <a:ext uri="{9D8B030D-6E8A-4147-A177-3AD203B41FA5}">
                      <a16:colId xmlns:a16="http://schemas.microsoft.com/office/drawing/2014/main" val="451796771"/>
                    </a:ext>
                  </a:extLst>
                </a:gridCol>
                <a:gridCol w="1224136">
                  <a:extLst>
                    <a:ext uri="{9D8B030D-6E8A-4147-A177-3AD203B41FA5}">
                      <a16:colId xmlns:a16="http://schemas.microsoft.com/office/drawing/2014/main" val="3268959586"/>
                    </a:ext>
                  </a:extLst>
                </a:gridCol>
                <a:gridCol w="648072">
                  <a:extLst>
                    <a:ext uri="{9D8B030D-6E8A-4147-A177-3AD203B41FA5}">
                      <a16:colId xmlns:a16="http://schemas.microsoft.com/office/drawing/2014/main" val="1568791545"/>
                    </a:ext>
                  </a:extLst>
                </a:gridCol>
                <a:gridCol w="1224136">
                  <a:extLst>
                    <a:ext uri="{9D8B030D-6E8A-4147-A177-3AD203B41FA5}">
                      <a16:colId xmlns:a16="http://schemas.microsoft.com/office/drawing/2014/main" val="779170068"/>
                    </a:ext>
                  </a:extLst>
                </a:gridCol>
                <a:gridCol w="792088">
                  <a:extLst>
                    <a:ext uri="{9D8B030D-6E8A-4147-A177-3AD203B41FA5}">
                      <a16:colId xmlns:a16="http://schemas.microsoft.com/office/drawing/2014/main" val="762094168"/>
                    </a:ext>
                  </a:extLst>
                </a:gridCol>
                <a:gridCol w="1080120">
                  <a:extLst>
                    <a:ext uri="{9D8B030D-6E8A-4147-A177-3AD203B41FA5}">
                      <a16:colId xmlns:a16="http://schemas.microsoft.com/office/drawing/2014/main" val="4050693267"/>
                    </a:ext>
                  </a:extLst>
                </a:gridCol>
                <a:gridCol w="648072">
                  <a:extLst>
                    <a:ext uri="{9D8B030D-6E8A-4147-A177-3AD203B41FA5}">
                      <a16:colId xmlns:a16="http://schemas.microsoft.com/office/drawing/2014/main" val="3355528404"/>
                    </a:ext>
                  </a:extLst>
                </a:gridCol>
                <a:gridCol w="1187622">
                  <a:extLst>
                    <a:ext uri="{9D8B030D-6E8A-4147-A177-3AD203B41FA5}">
                      <a16:colId xmlns:a16="http://schemas.microsoft.com/office/drawing/2014/main" val="619472843"/>
                    </a:ext>
                  </a:extLst>
                </a:gridCol>
              </a:tblGrid>
              <a:tr h="722334">
                <a:tc rowSpan="2">
                  <a:txBody>
                    <a:bodyPr/>
                    <a:lstStyle/>
                    <a:p>
                      <a:pPr algn="ctr"/>
                      <a:r>
                        <a:rPr lang="fr-FR" dirty="0"/>
                        <a:t>Catégories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fr-FR" dirty="0"/>
                        <a:t>Effectif stable</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Départs</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Arrivées</a:t>
                      </a:r>
                    </a:p>
                  </a:txBody>
                  <a:tcPr anchor="ctr">
                    <a:lnT w="12700" cap="flat" cmpd="sng" algn="ctr">
                      <a:solidFill>
                        <a:schemeClr val="tx1"/>
                      </a:solidFill>
                      <a:prstDash val="solid"/>
                      <a:round/>
                      <a:headEnd type="none" w="med" len="med"/>
                      <a:tailEnd type="none" w="med" len="med"/>
                    </a:lnT>
                  </a:tcPr>
                </a:tc>
                <a:tc hMerge="1">
                  <a:txBody>
                    <a:bodyPr/>
                    <a:lstStyle/>
                    <a:p>
                      <a:endParaRPr lang="fr-FR" dirty="0"/>
                    </a:p>
                  </a:txBody>
                  <a:tcPr/>
                </a:tc>
                <a:tc gridSpan="2">
                  <a:txBody>
                    <a:bodyPr/>
                    <a:lstStyle/>
                    <a:p>
                      <a:pPr algn="ctr"/>
                      <a:r>
                        <a:rPr lang="fr-FR" dirty="0"/>
                        <a:t>Masse salariale N+1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fr-FR" dirty="0"/>
                    </a:p>
                  </a:txBody>
                  <a:tcPr/>
                </a:tc>
                <a:extLst>
                  <a:ext uri="{0D108BD9-81ED-4DB2-BD59-A6C34878D82A}">
                    <a16:rowId xmlns:a16="http://schemas.microsoft.com/office/drawing/2014/main" val="987424814"/>
                  </a:ext>
                </a:extLst>
              </a:tr>
              <a:tr h="722334">
                <a:tc vMerge="1">
                  <a:txBody>
                    <a:bodyPr/>
                    <a:lstStyle/>
                    <a:p>
                      <a:endParaRPr lang="fr-FR" dirty="0"/>
                    </a:p>
                  </a:txBody>
                  <a:tcPr/>
                </a:tc>
                <a:tc>
                  <a:txBody>
                    <a:bodyPr/>
                    <a:lstStyle/>
                    <a:p>
                      <a:pPr algn="ctr"/>
                      <a:r>
                        <a:rPr lang="fr-FR" dirty="0" err="1"/>
                        <a:t>Eff</a:t>
                      </a:r>
                      <a:r>
                        <a:rPr lang="fr-FR" dirty="0"/>
                        <a:t>./ an</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err="1"/>
                        <a:t>Eff</a:t>
                      </a:r>
                      <a:r>
                        <a:rPr lang="fr-FR" dirty="0"/>
                        <a:t>./mois</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err="1"/>
                        <a:t>Eff</a:t>
                      </a:r>
                      <a:r>
                        <a:rPr lang="fr-FR" dirty="0"/>
                        <a:t>. /mois</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err="1"/>
                        <a:t>Eff</a:t>
                      </a:r>
                      <a:r>
                        <a:rPr lang="fr-FR" dirty="0"/>
                        <a:t>./ an</a:t>
                      </a:r>
                    </a:p>
                  </a:txBody>
                  <a:tcPr anchor="ctr">
                    <a:lnB w="12700" cap="flat" cmpd="sng" algn="ctr">
                      <a:solidFill>
                        <a:schemeClr val="tx1"/>
                      </a:solidFill>
                      <a:prstDash val="solid"/>
                      <a:round/>
                      <a:headEnd type="none" w="med" len="med"/>
                      <a:tailEnd type="none" w="med" len="med"/>
                    </a:lnB>
                  </a:tcPr>
                </a:tc>
                <a:tc>
                  <a:txBody>
                    <a:bodyPr/>
                    <a:lstStyle/>
                    <a:p>
                      <a:pPr algn="ctr"/>
                      <a:r>
                        <a:rPr lang="fr-FR" dirty="0"/>
                        <a:t>Montant</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94332"/>
                  </a:ext>
                </a:extLst>
              </a:tr>
              <a:tr h="722334">
                <a:tc>
                  <a:txBody>
                    <a:bodyPr/>
                    <a:lstStyle/>
                    <a:p>
                      <a:pPr algn="ctr"/>
                      <a:r>
                        <a:rPr lang="fr-FR" dirty="0"/>
                        <a:t>Direction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fr-FR" sz="1600" dirty="0"/>
                        <a:t>5</a:t>
                      </a:r>
                    </a:p>
                  </a:txBody>
                  <a:tcPr anchor="ctr">
                    <a:lnT w="12700" cap="flat" cmpd="sng" algn="ctr">
                      <a:solidFill>
                        <a:schemeClr val="tx1"/>
                      </a:solidFill>
                      <a:prstDash val="solid"/>
                      <a:round/>
                      <a:headEnd type="none" w="med" len="med"/>
                      <a:tailEnd type="none" w="med" len="med"/>
                    </a:lnT>
                  </a:tcPr>
                </a:tc>
                <a:tc>
                  <a:txBody>
                    <a:bodyPr/>
                    <a:lstStyle/>
                    <a:p>
                      <a:pPr algn="r"/>
                      <a:r>
                        <a:rPr lang="fr-FR" dirty="0"/>
                        <a:t>366 630</a:t>
                      </a:r>
                    </a:p>
                  </a:txBody>
                  <a:tcPr anchor="ctr">
                    <a:lnT w="12700" cap="flat" cmpd="sng" algn="ctr">
                      <a:solidFill>
                        <a:schemeClr val="tx1"/>
                      </a:solidFill>
                      <a:prstDash val="solid"/>
                      <a:round/>
                      <a:headEnd type="none" w="med" len="med"/>
                      <a:tailEnd type="none" w="med" len="med"/>
                    </a:lnT>
                  </a:tcPr>
                </a:tc>
                <a:tc>
                  <a:txBody>
                    <a:bodyPr/>
                    <a:lstStyle/>
                    <a:p>
                      <a:pPr algn="r"/>
                      <a:endParaRPr lang="fr-FR" sz="1600" dirty="0"/>
                    </a:p>
                  </a:txBody>
                  <a:tcPr anchor="ctr">
                    <a:lnT w="12700" cap="flat" cmpd="sng" algn="ctr">
                      <a:solidFill>
                        <a:schemeClr val="tx1"/>
                      </a:solidFill>
                      <a:prstDash val="solid"/>
                      <a:round/>
                      <a:headEnd type="none" w="med" len="med"/>
                      <a:tailEnd type="none" w="med" len="med"/>
                    </a:lnT>
                  </a:tcPr>
                </a:tc>
                <a:tc>
                  <a:txBody>
                    <a:bodyPr/>
                    <a:lstStyle/>
                    <a:p>
                      <a:pPr algn="r"/>
                      <a:endParaRPr lang="fr-FR" sz="1600" dirty="0"/>
                    </a:p>
                  </a:txBody>
                  <a:tcPr anchor="ctr">
                    <a:lnT w="12700" cap="flat" cmpd="sng" algn="ctr">
                      <a:solidFill>
                        <a:schemeClr val="tx1"/>
                      </a:solidFill>
                      <a:prstDash val="solid"/>
                      <a:round/>
                      <a:headEnd type="none" w="med" len="med"/>
                      <a:tailEnd type="none" w="med" len="med"/>
                    </a:lnT>
                  </a:tcPr>
                </a:tc>
                <a:tc>
                  <a:txBody>
                    <a:bodyPr/>
                    <a:lstStyle/>
                    <a:p>
                      <a:pPr algn="r"/>
                      <a:endParaRPr lang="fr-FR" sz="1600"/>
                    </a:p>
                  </a:txBody>
                  <a:tcPr anchor="ctr">
                    <a:lnT w="12700" cap="flat" cmpd="sng" algn="ctr">
                      <a:solidFill>
                        <a:schemeClr val="tx1"/>
                      </a:solidFill>
                      <a:prstDash val="solid"/>
                      <a:round/>
                      <a:headEnd type="none" w="med" len="med"/>
                      <a:tailEnd type="none" w="med" len="med"/>
                    </a:lnT>
                  </a:tcPr>
                </a:tc>
                <a:tc>
                  <a:txBody>
                    <a:bodyPr/>
                    <a:lstStyle/>
                    <a:p>
                      <a:pPr algn="r"/>
                      <a:endParaRPr lang="fr-FR" sz="1600" dirty="0"/>
                    </a:p>
                  </a:txBody>
                  <a:tcPr anchor="ctr">
                    <a:lnT w="12700" cap="flat" cmpd="sng" algn="ctr">
                      <a:solidFill>
                        <a:schemeClr val="tx1"/>
                      </a:solidFill>
                      <a:prstDash val="solid"/>
                      <a:round/>
                      <a:headEnd type="none" w="med" len="med"/>
                      <a:tailEnd type="none" w="med" len="med"/>
                    </a:lnT>
                  </a:tcPr>
                </a:tc>
                <a:tc>
                  <a:txBody>
                    <a:bodyPr/>
                    <a:lstStyle/>
                    <a:p>
                      <a:pPr algn="r"/>
                      <a:r>
                        <a:rPr lang="fr-FR" sz="1600" dirty="0"/>
                        <a:t>5</a:t>
                      </a:r>
                    </a:p>
                  </a:txBody>
                  <a:tcPr anchor="ctr">
                    <a:lnT w="12700" cap="flat" cmpd="sng" algn="ctr">
                      <a:solidFill>
                        <a:schemeClr val="tx1"/>
                      </a:solidFill>
                      <a:prstDash val="solid"/>
                      <a:round/>
                      <a:headEnd type="none" w="med" len="med"/>
                      <a:tailEnd type="none" w="med" len="med"/>
                    </a:lnT>
                  </a:tcPr>
                </a:tc>
                <a:tc>
                  <a:txBody>
                    <a:bodyPr/>
                    <a:lstStyle/>
                    <a:p>
                      <a:pPr algn="r"/>
                      <a:r>
                        <a:rPr lang="fr-FR" sz="1600" dirty="0"/>
                        <a:t>366 630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1636145"/>
                  </a:ext>
                </a:extLst>
              </a:tr>
              <a:tr h="722334">
                <a:tc>
                  <a:txBody>
                    <a:bodyPr/>
                    <a:lstStyle/>
                    <a:p>
                      <a:pPr algn="ctr"/>
                      <a:r>
                        <a:rPr lang="fr-FR" dirty="0"/>
                        <a:t>Techniciens</a:t>
                      </a:r>
                    </a:p>
                  </a:txBody>
                  <a:tcPr anchor="ctr">
                    <a:lnL w="12700" cap="flat" cmpd="sng" algn="ctr">
                      <a:solidFill>
                        <a:schemeClr val="tx1"/>
                      </a:solidFill>
                      <a:prstDash val="solid"/>
                      <a:round/>
                      <a:headEnd type="none" w="med" len="med"/>
                      <a:tailEnd type="none" w="med" len="med"/>
                    </a:lnL>
                  </a:tcPr>
                </a:tc>
                <a:tc>
                  <a:txBody>
                    <a:bodyPr/>
                    <a:lstStyle/>
                    <a:p>
                      <a:pPr algn="r"/>
                      <a:r>
                        <a:rPr lang="fr-FR" sz="1600" dirty="0"/>
                        <a:t>219</a:t>
                      </a:r>
                    </a:p>
                  </a:txBody>
                  <a:tcPr anchor="ctr"/>
                </a:tc>
                <a:tc>
                  <a:txBody>
                    <a:bodyPr/>
                    <a:lstStyle/>
                    <a:p>
                      <a:pPr algn="r"/>
                      <a:r>
                        <a:rPr lang="fr-FR" dirty="0"/>
                        <a:t>10 594 550</a:t>
                      </a:r>
                    </a:p>
                  </a:txBody>
                  <a:tcPr anchor="ctr"/>
                </a:tc>
                <a:tc>
                  <a:txBody>
                    <a:bodyPr/>
                    <a:lstStyle/>
                    <a:p>
                      <a:pPr algn="r"/>
                      <a:r>
                        <a:rPr lang="fr-FR" sz="1600" dirty="0"/>
                        <a:t>8</a:t>
                      </a:r>
                    </a:p>
                  </a:txBody>
                  <a:tcPr anchor="ctr"/>
                </a:tc>
                <a:tc>
                  <a:txBody>
                    <a:bodyPr/>
                    <a:lstStyle/>
                    <a:p>
                      <a:pPr algn="r"/>
                      <a:r>
                        <a:rPr lang="fr-FR" sz="1600" dirty="0"/>
                        <a:t>36 270</a:t>
                      </a:r>
                    </a:p>
                  </a:txBody>
                  <a:tcPr anchor="ctr"/>
                </a:tc>
                <a:tc>
                  <a:txBody>
                    <a:bodyPr/>
                    <a:lstStyle/>
                    <a:p>
                      <a:pPr algn="r"/>
                      <a:r>
                        <a:rPr lang="fr-FR" sz="1600" dirty="0"/>
                        <a:t>27</a:t>
                      </a:r>
                    </a:p>
                  </a:txBody>
                  <a:tcPr anchor="ctr"/>
                </a:tc>
                <a:tc>
                  <a:txBody>
                    <a:bodyPr/>
                    <a:lstStyle/>
                    <a:p>
                      <a:pPr algn="r"/>
                      <a:r>
                        <a:rPr lang="fr-FR" sz="1600" dirty="0"/>
                        <a:t>74 397</a:t>
                      </a:r>
                    </a:p>
                  </a:txBody>
                  <a:tcPr anchor="ctr"/>
                </a:tc>
                <a:tc>
                  <a:txBody>
                    <a:bodyPr/>
                    <a:lstStyle/>
                    <a:p>
                      <a:pPr algn="r"/>
                      <a:r>
                        <a:rPr lang="fr-FR" sz="1300" dirty="0"/>
                        <a:t>221,92</a:t>
                      </a:r>
                    </a:p>
                  </a:txBody>
                  <a:tcPr anchor="ctr"/>
                </a:tc>
                <a:tc>
                  <a:txBody>
                    <a:bodyPr/>
                    <a:lstStyle/>
                    <a:p>
                      <a:pPr algn="r"/>
                      <a:r>
                        <a:rPr lang="fr-FR" sz="1600" dirty="0"/>
                        <a:t>10 705 217</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17295922"/>
                  </a:ext>
                </a:extLst>
              </a:tr>
              <a:tr h="726840">
                <a:tc>
                  <a:txBody>
                    <a:bodyPr/>
                    <a:lstStyle/>
                    <a:p>
                      <a:pPr algn="ctr"/>
                      <a:r>
                        <a:rPr lang="fr-FR" dirty="0"/>
                        <a:t>Ouvriers</a:t>
                      </a:r>
                    </a:p>
                  </a:txBody>
                  <a:tcPr anchor="ctr">
                    <a:lnL w="12700" cap="flat" cmpd="sng" algn="ctr">
                      <a:solidFill>
                        <a:schemeClr val="tx1"/>
                      </a:solidFill>
                      <a:prstDash val="solid"/>
                      <a:round/>
                      <a:headEnd type="none" w="med" len="med"/>
                      <a:tailEnd type="none" w="med" len="med"/>
                    </a:lnL>
                  </a:tcPr>
                </a:tc>
                <a:tc>
                  <a:txBody>
                    <a:bodyPr/>
                    <a:lstStyle/>
                    <a:p>
                      <a:pPr algn="r"/>
                      <a:r>
                        <a:rPr lang="fr-FR" sz="1600" dirty="0"/>
                        <a:t>86</a:t>
                      </a:r>
                    </a:p>
                  </a:txBody>
                  <a:tcPr anchor="ctr"/>
                </a:tc>
                <a:tc>
                  <a:txBody>
                    <a:bodyPr/>
                    <a:lstStyle/>
                    <a:p>
                      <a:pPr algn="r"/>
                      <a:r>
                        <a:rPr lang="fr-FR" dirty="0"/>
                        <a:t>1 883 962</a:t>
                      </a:r>
                    </a:p>
                  </a:txBody>
                  <a:tcPr anchor="ctr"/>
                </a:tc>
                <a:tc>
                  <a:txBody>
                    <a:bodyPr/>
                    <a:lstStyle/>
                    <a:p>
                      <a:pPr algn="r"/>
                      <a:r>
                        <a:rPr lang="fr-FR" sz="1600" dirty="0"/>
                        <a:t>22</a:t>
                      </a:r>
                    </a:p>
                  </a:txBody>
                  <a:tcPr anchor="ctr"/>
                </a:tc>
                <a:tc>
                  <a:txBody>
                    <a:bodyPr/>
                    <a:lstStyle/>
                    <a:p>
                      <a:pPr algn="r"/>
                      <a:r>
                        <a:rPr lang="fr-FR" sz="1600" dirty="0"/>
                        <a:t>59 517</a:t>
                      </a:r>
                    </a:p>
                  </a:txBody>
                  <a:tcPr anchor="ctr"/>
                </a:tc>
                <a:tc>
                  <a:txBody>
                    <a:bodyPr/>
                    <a:lstStyle/>
                    <a:p>
                      <a:pPr algn="r"/>
                      <a:r>
                        <a:rPr lang="fr-FR" sz="1600" dirty="0"/>
                        <a:t>9</a:t>
                      </a:r>
                    </a:p>
                  </a:txBody>
                  <a:tcPr anchor="ctr"/>
                </a:tc>
                <a:tc>
                  <a:txBody>
                    <a:bodyPr/>
                    <a:lstStyle/>
                    <a:p>
                      <a:pPr algn="r"/>
                      <a:r>
                        <a:rPr lang="fr-FR" sz="1600" dirty="0"/>
                        <a:t>14 496</a:t>
                      </a:r>
                    </a:p>
                  </a:txBody>
                  <a:tcPr anchor="ctr"/>
                </a:tc>
                <a:tc>
                  <a:txBody>
                    <a:bodyPr/>
                    <a:lstStyle/>
                    <a:p>
                      <a:pPr algn="r"/>
                      <a:r>
                        <a:rPr lang="fr-FR" sz="1600" dirty="0"/>
                        <a:t>88,58</a:t>
                      </a:r>
                    </a:p>
                  </a:txBody>
                  <a:tcPr anchor="ctr"/>
                </a:tc>
                <a:tc>
                  <a:txBody>
                    <a:bodyPr/>
                    <a:lstStyle/>
                    <a:p>
                      <a:pPr algn="r"/>
                      <a:r>
                        <a:rPr lang="fr-FR" sz="1600" dirty="0"/>
                        <a:t>1 957 975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56375639"/>
                  </a:ext>
                </a:extLst>
              </a:tr>
              <a:tr h="722334">
                <a:tc>
                  <a:txBody>
                    <a:bodyPr/>
                    <a:lstStyle/>
                    <a:p>
                      <a:pPr algn="ctr"/>
                      <a:r>
                        <a:rPr lang="fr-FR" dirty="0"/>
                        <a:t>Employés</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fr-FR" sz="1600" dirty="0"/>
                        <a:t>43</a:t>
                      </a:r>
                    </a:p>
                  </a:txBody>
                  <a:tcPr anchor="ctr">
                    <a:lnB w="12700" cap="flat" cmpd="sng" algn="ctr">
                      <a:solidFill>
                        <a:schemeClr val="tx1"/>
                      </a:solidFill>
                      <a:prstDash val="solid"/>
                      <a:round/>
                      <a:headEnd type="none" w="med" len="med"/>
                      <a:tailEnd type="none" w="med" len="med"/>
                    </a:lnB>
                  </a:tcPr>
                </a:tc>
                <a:tc>
                  <a:txBody>
                    <a:bodyPr/>
                    <a:lstStyle/>
                    <a:p>
                      <a:pPr algn="r"/>
                      <a:r>
                        <a:rPr lang="fr-FR" dirty="0"/>
                        <a:t>863 482</a:t>
                      </a:r>
                    </a:p>
                  </a:txBody>
                  <a:tcPr anchor="ctr">
                    <a:lnB w="12700" cap="flat" cmpd="sng" algn="ctr">
                      <a:solidFill>
                        <a:schemeClr val="tx1"/>
                      </a:solidFill>
                      <a:prstDash val="solid"/>
                      <a:round/>
                      <a:headEnd type="none" w="med" len="med"/>
                      <a:tailEnd type="none" w="med" len="med"/>
                    </a:lnB>
                  </a:tcPr>
                </a:tc>
                <a:tc>
                  <a:txBody>
                    <a:bodyPr/>
                    <a:lstStyle/>
                    <a:p>
                      <a:pPr algn="r"/>
                      <a:r>
                        <a:rPr lang="fr-FR" sz="1600" dirty="0"/>
                        <a:t>18</a:t>
                      </a:r>
                    </a:p>
                  </a:txBody>
                  <a:tcPr anchor="ctr">
                    <a:lnB w="12700" cap="flat" cmpd="sng" algn="ctr">
                      <a:solidFill>
                        <a:schemeClr val="tx1"/>
                      </a:solidFill>
                      <a:prstDash val="solid"/>
                      <a:round/>
                      <a:headEnd type="none" w="med" len="med"/>
                      <a:tailEnd type="none" w="med" len="med"/>
                    </a:lnB>
                  </a:tcPr>
                </a:tc>
                <a:tc>
                  <a:txBody>
                    <a:bodyPr/>
                    <a:lstStyle/>
                    <a:p>
                      <a:pPr algn="r"/>
                      <a:r>
                        <a:rPr lang="fr-FR" sz="1600" dirty="0"/>
                        <a:t>35 184</a:t>
                      </a:r>
                    </a:p>
                  </a:txBody>
                  <a:tcPr anchor="ctr">
                    <a:lnB w="12700" cap="flat" cmpd="sng" algn="ctr">
                      <a:solidFill>
                        <a:schemeClr val="tx1"/>
                      </a:solidFill>
                      <a:prstDash val="solid"/>
                      <a:round/>
                      <a:headEnd type="none" w="med" len="med"/>
                      <a:tailEnd type="none" w="med" len="med"/>
                    </a:lnB>
                  </a:tcPr>
                </a:tc>
                <a:tc>
                  <a:txBody>
                    <a:bodyPr/>
                    <a:lstStyle/>
                    <a:p>
                      <a:pPr algn="r"/>
                      <a:endParaRPr lang="fr-FR" sz="1600" dirty="0"/>
                    </a:p>
                  </a:txBody>
                  <a:tcPr anchor="ctr">
                    <a:lnB w="12700" cap="flat" cmpd="sng" algn="ctr">
                      <a:solidFill>
                        <a:schemeClr val="tx1"/>
                      </a:solidFill>
                      <a:prstDash val="solid"/>
                      <a:round/>
                      <a:headEnd type="none" w="med" len="med"/>
                      <a:tailEnd type="none" w="med" len="med"/>
                    </a:lnB>
                  </a:tcPr>
                </a:tc>
                <a:tc>
                  <a:txBody>
                    <a:bodyPr/>
                    <a:lstStyle/>
                    <a:p>
                      <a:pPr algn="r"/>
                      <a:endParaRPr lang="fr-FR" sz="1600" dirty="0"/>
                    </a:p>
                  </a:txBody>
                  <a:tcPr anchor="ctr">
                    <a:lnB w="12700" cap="flat" cmpd="sng" algn="ctr">
                      <a:solidFill>
                        <a:schemeClr val="tx1"/>
                      </a:solidFill>
                      <a:prstDash val="solid"/>
                      <a:round/>
                      <a:headEnd type="none" w="med" len="med"/>
                      <a:tailEnd type="none" w="med" len="med"/>
                    </a:lnB>
                  </a:tcPr>
                </a:tc>
                <a:tc>
                  <a:txBody>
                    <a:bodyPr/>
                    <a:lstStyle/>
                    <a:p>
                      <a:pPr algn="r"/>
                      <a:r>
                        <a:rPr lang="fr-FR" sz="1600" dirty="0"/>
                        <a:t>44,50</a:t>
                      </a:r>
                    </a:p>
                  </a:txBody>
                  <a:tcPr anchor="ctr">
                    <a:lnB w="12700" cap="flat" cmpd="sng" algn="ctr">
                      <a:solidFill>
                        <a:schemeClr val="tx1"/>
                      </a:solidFill>
                      <a:prstDash val="solid"/>
                      <a:round/>
                      <a:headEnd type="none" w="med" len="med"/>
                      <a:tailEnd type="none" w="med" len="med"/>
                    </a:lnB>
                  </a:tcPr>
                </a:tc>
                <a:tc>
                  <a:txBody>
                    <a:bodyPr/>
                    <a:lstStyle/>
                    <a:p>
                      <a:pPr algn="r"/>
                      <a:r>
                        <a:rPr lang="fr-FR" sz="1600" dirty="0"/>
                        <a:t>898 666</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374937"/>
                  </a:ext>
                </a:extLst>
              </a:tr>
              <a:tr h="722334">
                <a:tc>
                  <a:txBody>
                    <a:bodyPr/>
                    <a:lstStyle/>
                    <a:p>
                      <a:pPr algn="ctr"/>
                      <a:r>
                        <a:rPr lang="fr-FR" b="1" dirty="0"/>
                        <a:t>TOTAL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353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b="1" dirty="0"/>
                        <a:t>13 708 626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48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130 971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36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88 893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solidFill>
                            <a:srgbClr val="FF0000"/>
                          </a:solidFill>
                        </a:rPr>
                        <a:t>360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fr-FR" sz="1600" b="1" dirty="0"/>
                        <a:t>13 928 488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851971"/>
                  </a:ext>
                </a:extLst>
              </a:tr>
            </a:tbl>
          </a:graphicData>
        </a:graphic>
      </p:graphicFrame>
    </p:spTree>
    <p:extLst>
      <p:ext uri="{BB962C8B-B14F-4D97-AF65-F5344CB8AC3E}">
        <p14:creationId xmlns:p14="http://schemas.microsoft.com/office/powerpoint/2010/main" val="66171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88937-F1DE-401E-9A51-2908D9BCC6F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6938D4E-8BCC-4A60-9DB0-4C163432B0B9}"/>
              </a:ext>
            </a:extLst>
          </p:cNvPr>
          <p:cNvSpPr>
            <a:spLocks noGrp="1"/>
          </p:cNvSpPr>
          <p:nvPr>
            <p:ph idx="1"/>
          </p:nvPr>
        </p:nvSpPr>
        <p:spPr/>
        <p:txBody>
          <a:bodyPr/>
          <a:lstStyle/>
          <a:p>
            <a:pPr marL="0" indent="0" algn="just">
              <a:buNone/>
            </a:pPr>
            <a:r>
              <a:rPr lang="fr-FR" dirty="0"/>
              <a:t>Cette prévision de la masse salariale tient compte de l’ensemble des augmentations envisagées au cours de l’année prochaine. </a:t>
            </a:r>
          </a:p>
          <a:p>
            <a:pPr marL="0" indent="0" algn="just">
              <a:buNone/>
            </a:pPr>
            <a:endParaRPr lang="fr-FR" dirty="0"/>
          </a:p>
          <a:p>
            <a:pPr marL="0" indent="0" algn="just">
              <a:buNone/>
            </a:pPr>
            <a:r>
              <a:rPr lang="fr-FR" dirty="0"/>
              <a:t>Cependant, d’autres aspects intéressent le gestionnaire. Quelles sont les conséquences d’une décision en matière de politique salariale?</a:t>
            </a:r>
          </a:p>
          <a:p>
            <a:pPr marL="0" indent="0">
              <a:buNone/>
            </a:pPr>
            <a:endParaRPr lang="fr-FR" dirty="0"/>
          </a:p>
        </p:txBody>
      </p:sp>
      <p:sp>
        <p:nvSpPr>
          <p:cNvPr id="4" name="Espace réservé du pied de page 3">
            <a:extLst>
              <a:ext uri="{FF2B5EF4-FFF2-40B4-BE49-F238E27FC236}">
                <a16:creationId xmlns:a16="http://schemas.microsoft.com/office/drawing/2014/main" id="{597F5D01-C0EE-4F54-8F92-A47F161C6F8F}"/>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337452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4A5390-0B5E-4632-B4FF-BBD37648E4A5}"/>
              </a:ext>
            </a:extLst>
          </p:cNvPr>
          <p:cNvSpPr>
            <a:spLocks noGrp="1"/>
          </p:cNvSpPr>
          <p:nvPr>
            <p:ph type="title"/>
          </p:nvPr>
        </p:nvSpPr>
        <p:spPr/>
        <p:txBody>
          <a:bodyPr/>
          <a:lstStyle/>
          <a:p>
            <a:r>
              <a:rPr lang="fr-FR" dirty="0"/>
              <a:t>8.2. Notion d’effet report</a:t>
            </a:r>
          </a:p>
        </p:txBody>
      </p:sp>
      <p:sp>
        <p:nvSpPr>
          <p:cNvPr id="3" name="Espace réservé du contenu 2">
            <a:extLst>
              <a:ext uri="{FF2B5EF4-FFF2-40B4-BE49-F238E27FC236}">
                <a16:creationId xmlns:a16="http://schemas.microsoft.com/office/drawing/2014/main" id="{AA0BA6F5-F2E3-4443-88D4-CD05F6E25147}"/>
              </a:ext>
            </a:extLst>
          </p:cNvPr>
          <p:cNvSpPr>
            <a:spLocks noGrp="1"/>
          </p:cNvSpPr>
          <p:nvPr>
            <p:ph idx="1"/>
          </p:nvPr>
        </p:nvSpPr>
        <p:spPr/>
        <p:txBody>
          <a:bodyPr>
            <a:normAutofit fontScale="92500"/>
          </a:bodyPr>
          <a:lstStyle/>
          <a:p>
            <a:pPr marL="0" indent="0" algn="just">
              <a:buNone/>
            </a:pPr>
            <a:r>
              <a:rPr lang="fr-FR" dirty="0"/>
              <a:t>L’intérêt d’une démarche de prévision est d’anticiper des évolutions; cet aspect est fondamental dans la maîtrise de la masse salariale. </a:t>
            </a:r>
          </a:p>
          <a:p>
            <a:pPr marL="0" indent="0" algn="just">
              <a:buNone/>
            </a:pPr>
            <a:r>
              <a:rPr lang="fr-FR" dirty="0"/>
              <a:t>Il est donc essentiel que les décideurs puissent appréhender les conséquences de leur choix en matière d’augmentations salariales, pour l’année et les suivantes.</a:t>
            </a:r>
          </a:p>
          <a:p>
            <a:pPr marL="0" indent="0" algn="just">
              <a:buNone/>
            </a:pPr>
            <a:r>
              <a:rPr lang="fr-FR" dirty="0"/>
              <a:t>On peut calculer l’effet report en masse ou en indice</a:t>
            </a:r>
          </a:p>
        </p:txBody>
      </p:sp>
      <p:sp>
        <p:nvSpPr>
          <p:cNvPr id="4" name="Espace réservé du pied de page 3">
            <a:extLst>
              <a:ext uri="{FF2B5EF4-FFF2-40B4-BE49-F238E27FC236}">
                <a16:creationId xmlns:a16="http://schemas.microsoft.com/office/drawing/2014/main" id="{CB6F07C2-C647-4EB7-997C-5B435D50156E}"/>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1685042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C977B-AE52-467A-A673-540C12BF80D9}"/>
              </a:ext>
            </a:extLst>
          </p:cNvPr>
          <p:cNvSpPr>
            <a:spLocks noGrp="1"/>
          </p:cNvSpPr>
          <p:nvPr>
            <p:ph type="title"/>
          </p:nvPr>
        </p:nvSpPr>
        <p:spPr/>
        <p:txBody>
          <a:bodyPr/>
          <a:lstStyle/>
          <a:p>
            <a:r>
              <a:rPr lang="fr-FR" dirty="0"/>
              <a:t>Evolution en niveau</a:t>
            </a:r>
          </a:p>
        </p:txBody>
      </p:sp>
      <p:sp>
        <p:nvSpPr>
          <p:cNvPr id="4" name="Espace réservé du pied de page 3">
            <a:extLst>
              <a:ext uri="{FF2B5EF4-FFF2-40B4-BE49-F238E27FC236}">
                <a16:creationId xmlns:a16="http://schemas.microsoft.com/office/drawing/2014/main" id="{05F1B531-A190-4BCD-B441-5773BA5ABFDD}"/>
              </a:ext>
            </a:extLst>
          </p:cNvPr>
          <p:cNvSpPr>
            <a:spLocks noGrp="1"/>
          </p:cNvSpPr>
          <p:nvPr>
            <p:ph type="ftr" sz="quarter" idx="11"/>
          </p:nvPr>
        </p:nvSpPr>
        <p:spPr/>
        <p:txBody>
          <a:bodyPr/>
          <a:lstStyle/>
          <a:p>
            <a:r>
              <a:rPr lang="fr-FR"/>
              <a:t>Séance 4 - budgets personnels + gestion des stocks</a:t>
            </a:r>
          </a:p>
        </p:txBody>
      </p:sp>
      <p:pic>
        <p:nvPicPr>
          <p:cNvPr id="8" name="Image 7" descr="DCG 11 - Contrôle de gestion : Manuel et Applications Ed. 4 - ScholarVox Université - Mozilla Firefox">
            <a:extLst>
              <a:ext uri="{FF2B5EF4-FFF2-40B4-BE49-F238E27FC236}">
                <a16:creationId xmlns:a16="http://schemas.microsoft.com/office/drawing/2014/main" id="{3CF93341-F3AB-4935-BF3D-FAF53F987BAF}"/>
              </a:ext>
            </a:extLst>
          </p:cNvPr>
          <p:cNvPicPr>
            <a:picLocks noChangeAspect="1"/>
          </p:cNvPicPr>
          <p:nvPr/>
        </p:nvPicPr>
        <p:blipFill rotWithShape="1">
          <a:blip r:embed="rId2">
            <a:extLst>
              <a:ext uri="{28A0092B-C50C-407E-A947-70E740481C1C}">
                <a14:useLocalDpi xmlns:a14="http://schemas.microsoft.com/office/drawing/2010/main" val="0"/>
              </a:ext>
            </a:extLst>
          </a:blip>
          <a:srcRect l="25588" t="20642" b="39724"/>
          <a:stretch/>
        </p:blipFill>
        <p:spPr>
          <a:xfrm>
            <a:off x="0" y="1988839"/>
            <a:ext cx="9144000" cy="2612767"/>
          </a:xfrm>
          <a:prstGeom prst="rect">
            <a:avLst/>
          </a:prstGeom>
        </p:spPr>
      </p:pic>
    </p:spTree>
    <p:extLst>
      <p:ext uri="{BB962C8B-B14F-4D97-AF65-F5344CB8AC3E}">
        <p14:creationId xmlns:p14="http://schemas.microsoft.com/office/powerpoint/2010/main" val="1588187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9FC41F-C3C6-472E-88E5-CBA6F2C57CDB}"/>
              </a:ext>
            </a:extLst>
          </p:cNvPr>
          <p:cNvSpPr>
            <a:spLocks noGrp="1"/>
          </p:cNvSpPr>
          <p:nvPr>
            <p:ph idx="1"/>
          </p:nvPr>
        </p:nvSpPr>
        <p:spPr>
          <a:xfrm>
            <a:off x="457200" y="332656"/>
            <a:ext cx="8229600" cy="5793507"/>
          </a:xfrm>
        </p:spPr>
        <p:txBody>
          <a:bodyPr/>
          <a:lstStyle/>
          <a:p>
            <a:pPr marL="0" indent="0">
              <a:buNone/>
            </a:pPr>
            <a:r>
              <a:rPr lang="fr-FR" dirty="0"/>
              <a:t>Prenons l’exemple du personnel de direction dont l’effectif est stable sur les 2 ans.</a:t>
            </a:r>
          </a:p>
          <a:p>
            <a:r>
              <a:rPr lang="fr-FR" dirty="0"/>
              <a:t>Salaire moyen déc. N = 6 025 €</a:t>
            </a:r>
          </a:p>
          <a:p>
            <a:r>
              <a:rPr lang="fr-FR" dirty="0"/>
              <a:t>Salaire moyen déc. N+1 est à reconstituer compte tenu des </a:t>
            </a:r>
            <a:r>
              <a:rPr lang="fr-FR" dirty="0" err="1"/>
              <a:t>augm</a:t>
            </a:r>
            <a:r>
              <a:rPr lang="fr-FR" dirty="0"/>
              <a:t>. Prévues sur N+1</a:t>
            </a:r>
          </a:p>
          <a:p>
            <a:pPr marL="0" indent="0" algn="r">
              <a:buNone/>
            </a:pPr>
            <a:r>
              <a:rPr lang="fr-FR" dirty="0"/>
              <a:t>       = (6025 x 1,01) x 1,015+(6025 x 0,0097)</a:t>
            </a:r>
          </a:p>
          <a:p>
            <a:pPr marL="0" indent="0">
              <a:buNone/>
            </a:pPr>
            <a:r>
              <a:rPr lang="fr-FR" dirty="0"/>
              <a:t>                 = 6235 €</a:t>
            </a:r>
          </a:p>
          <a:p>
            <a:pPr marL="0" indent="0">
              <a:buNone/>
            </a:pPr>
            <a:endParaRPr lang="fr-FR" dirty="0"/>
          </a:p>
          <a:p>
            <a:pPr marL="0" indent="0">
              <a:buNone/>
            </a:pPr>
            <a:r>
              <a:rPr lang="fr-FR" dirty="0"/>
              <a:t>Evolution en niveau = 6235 / 6025 = 1,035</a:t>
            </a:r>
          </a:p>
        </p:txBody>
      </p:sp>
      <p:sp>
        <p:nvSpPr>
          <p:cNvPr id="4" name="Espace réservé du pied de page 3">
            <a:extLst>
              <a:ext uri="{FF2B5EF4-FFF2-40B4-BE49-F238E27FC236}">
                <a16:creationId xmlns:a16="http://schemas.microsoft.com/office/drawing/2014/main" id="{84D0520B-88C5-4E1D-81A5-04128873C8BB}"/>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390619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B8574-05CB-4B74-803B-88AF676539D3}"/>
              </a:ext>
            </a:extLst>
          </p:cNvPr>
          <p:cNvSpPr>
            <a:spLocks noGrp="1"/>
          </p:cNvSpPr>
          <p:nvPr>
            <p:ph type="title"/>
          </p:nvPr>
        </p:nvSpPr>
        <p:spPr/>
        <p:txBody>
          <a:bodyPr/>
          <a:lstStyle/>
          <a:p>
            <a:r>
              <a:rPr lang="fr-FR" dirty="0"/>
              <a:t>8. Budget de personnels</a:t>
            </a:r>
          </a:p>
        </p:txBody>
      </p:sp>
      <p:sp>
        <p:nvSpPr>
          <p:cNvPr id="3" name="Espace réservé du contenu 2">
            <a:extLst>
              <a:ext uri="{FF2B5EF4-FFF2-40B4-BE49-F238E27FC236}">
                <a16:creationId xmlns:a16="http://schemas.microsoft.com/office/drawing/2014/main" id="{A1C87F4D-2310-4BD1-8BA7-AD340FE34644}"/>
              </a:ext>
            </a:extLst>
          </p:cNvPr>
          <p:cNvSpPr>
            <a:spLocks noGrp="1"/>
          </p:cNvSpPr>
          <p:nvPr>
            <p:ph idx="1"/>
          </p:nvPr>
        </p:nvSpPr>
        <p:spPr/>
        <p:txBody>
          <a:bodyPr>
            <a:normAutofit lnSpcReduction="10000"/>
          </a:bodyPr>
          <a:lstStyle/>
          <a:p>
            <a:pPr algn="just"/>
            <a:r>
              <a:rPr lang="fr-FR" dirty="0"/>
              <a:t>Prévoir le budget du personnel : indispensable pour la finalisation de la budgétisation des différents services.</a:t>
            </a:r>
          </a:p>
          <a:p>
            <a:pPr algn="just"/>
            <a:r>
              <a:rPr lang="fr-FR" dirty="0"/>
              <a:t>La charge comptable « personnel » reste la ligne la plus importante du compte de résultat.</a:t>
            </a:r>
          </a:p>
          <a:p>
            <a:pPr algn="just"/>
            <a:r>
              <a:rPr lang="fr-FR" dirty="0"/>
              <a:t>Parfois des impératifs de négociation salariale conduisent à des impacts financiers qui s’imposent aux opérationnels.</a:t>
            </a:r>
          </a:p>
          <a:p>
            <a:endParaRPr lang="fr-FR" dirty="0"/>
          </a:p>
        </p:txBody>
      </p:sp>
      <p:sp>
        <p:nvSpPr>
          <p:cNvPr id="4" name="Espace réservé du pied de page 3">
            <a:extLst>
              <a:ext uri="{FF2B5EF4-FFF2-40B4-BE49-F238E27FC236}">
                <a16:creationId xmlns:a16="http://schemas.microsoft.com/office/drawing/2014/main" id="{4A9C2F71-A622-4930-9128-FEBEA3307A2F}"/>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202125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C977B-AE52-467A-A673-540C12BF80D9}"/>
              </a:ext>
            </a:extLst>
          </p:cNvPr>
          <p:cNvSpPr>
            <a:spLocks noGrp="1"/>
          </p:cNvSpPr>
          <p:nvPr>
            <p:ph type="title"/>
          </p:nvPr>
        </p:nvSpPr>
        <p:spPr/>
        <p:txBody>
          <a:bodyPr/>
          <a:lstStyle/>
          <a:p>
            <a:r>
              <a:rPr lang="fr-FR" dirty="0"/>
              <a:t>Evolution en masse</a:t>
            </a:r>
          </a:p>
        </p:txBody>
      </p:sp>
      <p:sp>
        <p:nvSpPr>
          <p:cNvPr id="4" name="Espace réservé du pied de page 3">
            <a:extLst>
              <a:ext uri="{FF2B5EF4-FFF2-40B4-BE49-F238E27FC236}">
                <a16:creationId xmlns:a16="http://schemas.microsoft.com/office/drawing/2014/main" id="{05F1B531-A190-4BCD-B441-5773BA5ABFDD}"/>
              </a:ext>
            </a:extLst>
          </p:cNvPr>
          <p:cNvSpPr>
            <a:spLocks noGrp="1"/>
          </p:cNvSpPr>
          <p:nvPr>
            <p:ph type="ftr" sz="quarter" idx="11"/>
          </p:nvPr>
        </p:nvSpPr>
        <p:spPr/>
        <p:txBody>
          <a:bodyPr/>
          <a:lstStyle/>
          <a:p>
            <a:r>
              <a:rPr lang="fr-FR"/>
              <a:t>Séance 4 - budgets personnels + gestion des stocks</a:t>
            </a:r>
          </a:p>
        </p:txBody>
      </p:sp>
      <p:pic>
        <p:nvPicPr>
          <p:cNvPr id="5" name="Image 4" descr="DCG 11 - Contrôle de gestion : Manuel et Applications Ed. 4 - ScholarVox Université - Mozilla Firefox">
            <a:extLst>
              <a:ext uri="{FF2B5EF4-FFF2-40B4-BE49-F238E27FC236}">
                <a16:creationId xmlns:a16="http://schemas.microsoft.com/office/drawing/2014/main" id="{B6BCC32E-E147-4633-B18C-7980A21500B7}"/>
              </a:ext>
            </a:extLst>
          </p:cNvPr>
          <p:cNvPicPr>
            <a:picLocks noChangeAspect="1"/>
          </p:cNvPicPr>
          <p:nvPr/>
        </p:nvPicPr>
        <p:blipFill rotWithShape="1">
          <a:blip r:embed="rId2">
            <a:extLst>
              <a:ext uri="{28A0092B-C50C-407E-A947-70E740481C1C}">
                <a14:useLocalDpi xmlns:a14="http://schemas.microsoft.com/office/drawing/2010/main" val="0"/>
              </a:ext>
            </a:extLst>
          </a:blip>
          <a:srcRect l="27562" t="31524" r="2352" b="55264"/>
          <a:stretch/>
        </p:blipFill>
        <p:spPr>
          <a:xfrm>
            <a:off x="-4508" y="1628800"/>
            <a:ext cx="9148508" cy="936104"/>
          </a:xfrm>
          <a:prstGeom prst="rect">
            <a:avLst/>
          </a:prstGeom>
        </p:spPr>
      </p:pic>
      <p:pic>
        <p:nvPicPr>
          <p:cNvPr id="7" name="Image 6" descr="DCG 11 - Contrôle de gestion : Manuel et Applications Ed. 4 - ScholarVox Université - Mozilla Firefox">
            <a:extLst>
              <a:ext uri="{FF2B5EF4-FFF2-40B4-BE49-F238E27FC236}">
                <a16:creationId xmlns:a16="http://schemas.microsoft.com/office/drawing/2014/main" id="{8E34DBA0-2858-4261-915D-B44B67690A19}"/>
              </a:ext>
            </a:extLst>
          </p:cNvPr>
          <p:cNvPicPr>
            <a:picLocks noChangeAspect="1"/>
          </p:cNvPicPr>
          <p:nvPr/>
        </p:nvPicPr>
        <p:blipFill rotWithShape="1">
          <a:blip r:embed="rId3">
            <a:extLst>
              <a:ext uri="{28A0092B-C50C-407E-A947-70E740481C1C}">
                <a14:useLocalDpi xmlns:a14="http://schemas.microsoft.com/office/drawing/2010/main" val="0"/>
              </a:ext>
            </a:extLst>
          </a:blip>
          <a:srcRect l="27163" t="47064" r="1176" b="33853"/>
          <a:stretch/>
        </p:blipFill>
        <p:spPr>
          <a:xfrm>
            <a:off x="32004" y="3347564"/>
            <a:ext cx="9148508" cy="1377580"/>
          </a:xfrm>
          <a:prstGeom prst="rect">
            <a:avLst/>
          </a:prstGeom>
        </p:spPr>
      </p:pic>
    </p:spTree>
    <p:extLst>
      <p:ext uri="{BB962C8B-B14F-4D97-AF65-F5344CB8AC3E}">
        <p14:creationId xmlns:p14="http://schemas.microsoft.com/office/powerpoint/2010/main" val="88327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19FC41F-C3C6-472E-88E5-CBA6F2C57CDB}"/>
              </a:ext>
            </a:extLst>
          </p:cNvPr>
          <p:cNvSpPr>
            <a:spLocks noGrp="1"/>
          </p:cNvSpPr>
          <p:nvPr>
            <p:ph idx="1"/>
          </p:nvPr>
        </p:nvSpPr>
        <p:spPr>
          <a:xfrm>
            <a:off x="457200" y="332656"/>
            <a:ext cx="8229600" cy="5793507"/>
          </a:xfrm>
        </p:spPr>
        <p:txBody>
          <a:bodyPr/>
          <a:lstStyle/>
          <a:p>
            <a:pPr marL="0" indent="0">
              <a:buNone/>
            </a:pPr>
            <a:r>
              <a:rPr lang="fr-FR" dirty="0"/>
              <a:t>Prenons encore l’exemple du personnel de direction.</a:t>
            </a:r>
          </a:p>
          <a:p>
            <a:r>
              <a:rPr lang="fr-FR" dirty="0"/>
              <a:t>Salaire moyen annuel N = 72 300 € (reconstitué)</a:t>
            </a:r>
          </a:p>
          <a:p>
            <a:r>
              <a:rPr lang="fr-FR" dirty="0"/>
              <a:t>Salaire moyen N+1 = 368 109 / 5 = 73 622€</a:t>
            </a:r>
          </a:p>
          <a:p>
            <a:r>
              <a:rPr lang="fr-FR" dirty="0"/>
              <a:t>  Indice de cette catégorie :</a:t>
            </a:r>
          </a:p>
          <a:p>
            <a:pPr lvl="1"/>
            <a:r>
              <a:rPr lang="fr-FR" dirty="0"/>
              <a:t>Indice moyen N+1 = </a:t>
            </a:r>
            <a:r>
              <a:rPr lang="fr-FR" b="1" u="sng" dirty="0">
                <a:solidFill>
                  <a:schemeClr val="accent2"/>
                </a:solidFill>
              </a:rPr>
              <a:t>1 217,03 </a:t>
            </a:r>
            <a:r>
              <a:rPr lang="fr-FR" dirty="0"/>
              <a:t>/ 12 = 101,42 Indice de référence : 100.</a:t>
            </a:r>
          </a:p>
          <a:p>
            <a:pPr marL="0" indent="0">
              <a:buNone/>
            </a:pPr>
            <a:r>
              <a:rPr lang="fr-FR" dirty="0"/>
              <a:t>Evolution en masse = 73 622 / 72 300 = 1,01828, soit en % : 1,83%</a:t>
            </a:r>
          </a:p>
        </p:txBody>
      </p:sp>
      <p:sp>
        <p:nvSpPr>
          <p:cNvPr id="4" name="Espace réservé du pied de page 3">
            <a:extLst>
              <a:ext uri="{FF2B5EF4-FFF2-40B4-BE49-F238E27FC236}">
                <a16:creationId xmlns:a16="http://schemas.microsoft.com/office/drawing/2014/main" id="{84D0520B-88C5-4E1D-81A5-04128873C8BB}"/>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18624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DDC84C-99EA-48B3-B438-774FFAF089DB}"/>
              </a:ext>
            </a:extLst>
          </p:cNvPr>
          <p:cNvSpPr>
            <a:spLocks noGrp="1"/>
          </p:cNvSpPr>
          <p:nvPr>
            <p:ph idx="1"/>
          </p:nvPr>
        </p:nvSpPr>
        <p:spPr/>
        <p:txBody>
          <a:bodyPr/>
          <a:lstStyle/>
          <a:p>
            <a:r>
              <a:rPr lang="fr-FR" dirty="0"/>
              <a:t>Pour une même augmentation en niveau, l’effet masse dépend de la date où l’augmentation aura été accordée (effet masse). </a:t>
            </a:r>
          </a:p>
          <a:p>
            <a:r>
              <a:rPr lang="fr-FR" dirty="0"/>
              <a:t>Plus l’augmentation est tardive et plus l’effet masse est faible.</a:t>
            </a:r>
          </a:p>
          <a:p>
            <a:r>
              <a:rPr lang="fr-FR" dirty="0"/>
              <a:t>Si les deux effets sont égaux, c’est que l’augmentation a été accordée au 1</a:t>
            </a:r>
            <a:r>
              <a:rPr lang="fr-FR" baseline="30000" dirty="0"/>
              <a:t>er</a:t>
            </a:r>
            <a:r>
              <a:rPr lang="fr-FR" dirty="0"/>
              <a:t> janvier.</a:t>
            </a:r>
          </a:p>
        </p:txBody>
      </p:sp>
      <p:sp>
        <p:nvSpPr>
          <p:cNvPr id="4" name="Espace réservé du pied de page 3">
            <a:extLst>
              <a:ext uri="{FF2B5EF4-FFF2-40B4-BE49-F238E27FC236}">
                <a16:creationId xmlns:a16="http://schemas.microsoft.com/office/drawing/2014/main" id="{DA60BAF8-A357-4870-A20C-78594DD48649}"/>
              </a:ext>
            </a:extLst>
          </p:cNvPr>
          <p:cNvSpPr>
            <a:spLocks noGrp="1"/>
          </p:cNvSpPr>
          <p:nvPr>
            <p:ph type="ftr" sz="quarter" idx="11"/>
          </p:nvPr>
        </p:nvSpPr>
        <p:spPr/>
        <p:txBody>
          <a:bodyPr/>
          <a:lstStyle/>
          <a:p>
            <a:r>
              <a:rPr lang="fr-FR"/>
              <a:t>Séance 4 - budgets personnels + gestion des stocks</a:t>
            </a:r>
          </a:p>
        </p:txBody>
      </p:sp>
      <p:sp>
        <p:nvSpPr>
          <p:cNvPr id="6" name="Titre 5">
            <a:extLst>
              <a:ext uri="{FF2B5EF4-FFF2-40B4-BE49-F238E27FC236}">
                <a16:creationId xmlns:a16="http://schemas.microsoft.com/office/drawing/2014/main" id="{0A9118F2-A5D9-4BD1-BB65-B46A5146A0B3}"/>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373825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9DDC84C-99EA-48B3-B438-774FFAF089DB}"/>
              </a:ext>
            </a:extLst>
          </p:cNvPr>
          <p:cNvSpPr>
            <a:spLocks noGrp="1"/>
          </p:cNvSpPr>
          <p:nvPr>
            <p:ph idx="1"/>
          </p:nvPr>
        </p:nvSpPr>
        <p:spPr>
          <a:xfrm>
            <a:off x="457200" y="1052736"/>
            <a:ext cx="8229600" cy="5073427"/>
          </a:xfrm>
        </p:spPr>
        <p:txBody>
          <a:bodyPr/>
          <a:lstStyle/>
          <a:p>
            <a:pPr marL="0" indent="0" algn="just">
              <a:buNone/>
            </a:pPr>
            <a:r>
              <a:rPr lang="fr-FR" dirty="0"/>
              <a:t>L’effet report représente l’évolution de la masse salariale de l’année simulée, compte tenu des augmentations attribuées dans le courant de l’année précédente.</a:t>
            </a:r>
          </a:p>
          <a:p>
            <a:pPr marL="0" indent="0">
              <a:buNone/>
            </a:pPr>
            <a:endParaRPr lang="fr-FR" dirty="0"/>
          </a:p>
          <a:p>
            <a:pPr marL="0" indent="0">
              <a:buNone/>
            </a:pPr>
            <a:endParaRPr lang="fr-FR" dirty="0"/>
          </a:p>
          <a:p>
            <a:pPr marL="0" indent="0">
              <a:buNone/>
            </a:pPr>
            <a:endParaRPr lang="fr-FR" dirty="0"/>
          </a:p>
          <a:p>
            <a:pPr marL="0" indent="0">
              <a:buNone/>
            </a:pPr>
            <a:r>
              <a:rPr lang="fr-FR" dirty="0"/>
              <a:t>Cet effet met en évidence l’augmentation minimale* de la masse salariale pour N+2.</a:t>
            </a:r>
          </a:p>
        </p:txBody>
      </p:sp>
      <p:sp>
        <p:nvSpPr>
          <p:cNvPr id="4" name="Espace réservé du pied de page 3">
            <a:extLst>
              <a:ext uri="{FF2B5EF4-FFF2-40B4-BE49-F238E27FC236}">
                <a16:creationId xmlns:a16="http://schemas.microsoft.com/office/drawing/2014/main" id="{DA60BAF8-A357-4870-A20C-78594DD48649}"/>
              </a:ext>
            </a:extLst>
          </p:cNvPr>
          <p:cNvSpPr>
            <a:spLocks noGrp="1"/>
          </p:cNvSpPr>
          <p:nvPr>
            <p:ph type="ftr" sz="quarter" idx="11"/>
          </p:nvPr>
        </p:nvSpPr>
        <p:spPr/>
        <p:txBody>
          <a:bodyPr/>
          <a:lstStyle/>
          <a:p>
            <a:r>
              <a:rPr lang="fr-FR"/>
              <a:t>Séance 4 - budgets personnels + gestion des stocks</a:t>
            </a:r>
          </a:p>
        </p:txBody>
      </p:sp>
      <p:sp>
        <p:nvSpPr>
          <p:cNvPr id="6" name="Titre 5">
            <a:extLst>
              <a:ext uri="{FF2B5EF4-FFF2-40B4-BE49-F238E27FC236}">
                <a16:creationId xmlns:a16="http://schemas.microsoft.com/office/drawing/2014/main" id="{0A9118F2-A5D9-4BD1-BB65-B46A5146A0B3}"/>
              </a:ext>
            </a:extLst>
          </p:cNvPr>
          <p:cNvSpPr>
            <a:spLocks noGrp="1"/>
          </p:cNvSpPr>
          <p:nvPr>
            <p:ph type="title"/>
          </p:nvPr>
        </p:nvSpPr>
        <p:spPr>
          <a:xfrm>
            <a:off x="457200" y="274638"/>
            <a:ext cx="8229600" cy="706090"/>
          </a:xfrm>
        </p:spPr>
        <p:txBody>
          <a:bodyPr>
            <a:normAutofit fontScale="90000"/>
          </a:bodyPr>
          <a:lstStyle/>
          <a:p>
            <a:r>
              <a:rPr lang="fr-FR" dirty="0"/>
              <a:t>Effet report</a:t>
            </a:r>
          </a:p>
        </p:txBody>
      </p:sp>
      <p:pic>
        <p:nvPicPr>
          <p:cNvPr id="5" name="Image 4" descr="DCG 11 - Contrôle de gestion : Manuel et Applications Ed. 4 - ScholarVox Université - Mozilla Firefox">
            <a:extLst>
              <a:ext uri="{FF2B5EF4-FFF2-40B4-BE49-F238E27FC236}">
                <a16:creationId xmlns:a16="http://schemas.microsoft.com/office/drawing/2014/main" id="{6981D5AE-D771-491B-9E31-858062D872CD}"/>
              </a:ext>
            </a:extLst>
          </p:cNvPr>
          <p:cNvPicPr>
            <a:picLocks noChangeAspect="1"/>
          </p:cNvPicPr>
          <p:nvPr/>
        </p:nvPicPr>
        <p:blipFill rotWithShape="1">
          <a:blip r:embed="rId3">
            <a:extLst>
              <a:ext uri="{28A0092B-C50C-407E-A947-70E740481C1C}">
                <a14:useLocalDpi xmlns:a14="http://schemas.microsoft.com/office/drawing/2010/main" val="0"/>
              </a:ext>
            </a:extLst>
          </a:blip>
          <a:srcRect l="27162" t="47064" r="1964" b="32385"/>
          <a:stretch/>
        </p:blipFill>
        <p:spPr>
          <a:xfrm>
            <a:off x="21436" y="3212976"/>
            <a:ext cx="8916583" cy="1387024"/>
          </a:xfrm>
          <a:prstGeom prst="rect">
            <a:avLst/>
          </a:prstGeom>
        </p:spPr>
      </p:pic>
    </p:spTree>
    <p:extLst>
      <p:ext uri="{BB962C8B-B14F-4D97-AF65-F5344CB8AC3E}">
        <p14:creationId xmlns:p14="http://schemas.microsoft.com/office/powerpoint/2010/main" val="183320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4973172-C8ED-4E2B-ABAC-600C21A2F29F}"/>
              </a:ext>
            </a:extLst>
          </p:cNvPr>
          <p:cNvSpPr>
            <a:spLocks noGrp="1"/>
          </p:cNvSpPr>
          <p:nvPr>
            <p:ph idx="1"/>
          </p:nvPr>
        </p:nvSpPr>
        <p:spPr>
          <a:xfrm>
            <a:off x="457200" y="332656"/>
            <a:ext cx="8229600" cy="5793507"/>
          </a:xfrm>
        </p:spPr>
        <p:txBody>
          <a:bodyPr/>
          <a:lstStyle/>
          <a:p>
            <a:pPr marL="0" indent="0">
              <a:buNone/>
            </a:pPr>
            <a:r>
              <a:rPr lang="fr-FR" dirty="0"/>
              <a:t>Effet report de la catégorie direction :</a:t>
            </a:r>
          </a:p>
          <a:p>
            <a:pPr marL="0" indent="0">
              <a:buNone/>
            </a:pPr>
            <a:r>
              <a:rPr lang="fr-FR" dirty="0"/>
              <a:t>= (6 236 x 12) / 73 622</a:t>
            </a:r>
          </a:p>
          <a:p>
            <a:pPr marL="0" indent="0">
              <a:buNone/>
            </a:pPr>
            <a:r>
              <a:rPr lang="fr-FR" dirty="0"/>
              <a:t>=1,0164</a:t>
            </a:r>
          </a:p>
          <a:p>
            <a:pPr marL="0" indent="0">
              <a:buNone/>
            </a:pPr>
            <a:r>
              <a:rPr lang="fr-FR" dirty="0"/>
              <a:t>En indice:</a:t>
            </a:r>
          </a:p>
          <a:p>
            <a:pPr marL="0" indent="0">
              <a:buNone/>
            </a:pPr>
            <a:r>
              <a:rPr lang="fr-FR" dirty="0"/>
              <a:t>= 103,5 / 101,828 = 101,64</a:t>
            </a:r>
          </a:p>
          <a:p>
            <a:pPr marL="0" indent="0">
              <a:buNone/>
            </a:pPr>
            <a:endParaRPr lang="fr-FR" dirty="0"/>
          </a:p>
          <a:p>
            <a:pPr marL="0" indent="0">
              <a:buNone/>
            </a:pPr>
            <a:r>
              <a:rPr lang="fr-FR" dirty="0"/>
              <a:t>On peut exprimer l’effet report en indice ou en %, soit 1,64%</a:t>
            </a:r>
          </a:p>
        </p:txBody>
      </p:sp>
      <p:sp>
        <p:nvSpPr>
          <p:cNvPr id="4" name="Espace réservé du pied de page 3">
            <a:extLst>
              <a:ext uri="{FF2B5EF4-FFF2-40B4-BE49-F238E27FC236}">
                <a16:creationId xmlns:a16="http://schemas.microsoft.com/office/drawing/2014/main" id="{2F216BEE-C0AE-4F5E-A5E9-2C6C5FEF7150}"/>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3711612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30A5F-F734-461D-8804-7933CDDF1AB5}"/>
              </a:ext>
            </a:extLst>
          </p:cNvPr>
          <p:cNvSpPr>
            <a:spLocks noGrp="1"/>
          </p:cNvSpPr>
          <p:nvPr>
            <p:ph type="title"/>
          </p:nvPr>
        </p:nvSpPr>
        <p:spPr/>
        <p:txBody>
          <a:bodyPr/>
          <a:lstStyle/>
          <a:p>
            <a:endParaRPr lang="fr-FR"/>
          </a:p>
        </p:txBody>
      </p:sp>
      <p:pic>
        <p:nvPicPr>
          <p:cNvPr id="8" name="Espace réservé du contenu 7" descr="DCG 11 - Contrôle de gestion : Manuel et Applications Ed. 4 - ScholarVox Université - Mozilla Firefox">
            <a:extLst>
              <a:ext uri="{FF2B5EF4-FFF2-40B4-BE49-F238E27FC236}">
                <a16:creationId xmlns:a16="http://schemas.microsoft.com/office/drawing/2014/main" id="{6138FC7B-6C38-45DB-9BD3-932D5CB919C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125" t="12438" r="2751" b="12535"/>
          <a:stretch/>
        </p:blipFill>
        <p:spPr>
          <a:xfrm>
            <a:off x="279884" y="1772816"/>
            <a:ext cx="8684604" cy="5056858"/>
          </a:xfrm>
        </p:spPr>
      </p:pic>
      <p:sp>
        <p:nvSpPr>
          <p:cNvPr id="4" name="Espace réservé du pied de page 3">
            <a:extLst>
              <a:ext uri="{FF2B5EF4-FFF2-40B4-BE49-F238E27FC236}">
                <a16:creationId xmlns:a16="http://schemas.microsoft.com/office/drawing/2014/main" id="{92C7AA3C-84E2-4441-AEDD-616FD19BE8AC}"/>
              </a:ext>
            </a:extLst>
          </p:cNvPr>
          <p:cNvSpPr>
            <a:spLocks noGrp="1"/>
          </p:cNvSpPr>
          <p:nvPr>
            <p:ph type="ftr" sz="quarter" idx="11"/>
          </p:nvPr>
        </p:nvSpPr>
        <p:spPr/>
        <p:txBody>
          <a:bodyPr/>
          <a:lstStyle/>
          <a:p>
            <a:r>
              <a:rPr lang="fr-FR"/>
              <a:t>Séance 4 - budgets personnels + gestion des stocks</a:t>
            </a:r>
          </a:p>
        </p:txBody>
      </p:sp>
    </p:spTree>
    <p:extLst>
      <p:ext uri="{BB962C8B-B14F-4D97-AF65-F5344CB8AC3E}">
        <p14:creationId xmlns:p14="http://schemas.microsoft.com/office/powerpoint/2010/main" val="3605203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BF6AAC-4816-4900-98F3-B4ACF9223D2C}"/>
              </a:ext>
            </a:extLst>
          </p:cNvPr>
          <p:cNvSpPr>
            <a:spLocks noGrp="1"/>
          </p:cNvSpPr>
          <p:nvPr>
            <p:ph type="title"/>
          </p:nvPr>
        </p:nvSpPr>
        <p:spPr>
          <a:xfrm>
            <a:off x="457200" y="274638"/>
            <a:ext cx="8229600" cy="706090"/>
          </a:xfrm>
        </p:spPr>
        <p:txBody>
          <a:bodyPr>
            <a:normAutofit fontScale="90000"/>
          </a:bodyPr>
          <a:lstStyle/>
          <a:p>
            <a:r>
              <a:rPr lang="fr-FR" dirty="0"/>
              <a:t>Conclusion</a:t>
            </a:r>
          </a:p>
        </p:txBody>
      </p:sp>
      <p:sp>
        <p:nvSpPr>
          <p:cNvPr id="3" name="Espace réservé du contenu 2">
            <a:extLst>
              <a:ext uri="{FF2B5EF4-FFF2-40B4-BE49-F238E27FC236}">
                <a16:creationId xmlns:a16="http://schemas.microsoft.com/office/drawing/2014/main" id="{D4B46BEB-BDEA-4C38-9F50-5CE00F56A040}"/>
              </a:ext>
            </a:extLst>
          </p:cNvPr>
          <p:cNvSpPr>
            <a:spLocks noGrp="1"/>
          </p:cNvSpPr>
          <p:nvPr>
            <p:ph idx="1"/>
          </p:nvPr>
        </p:nvSpPr>
        <p:spPr>
          <a:xfrm>
            <a:off x="107504" y="980728"/>
            <a:ext cx="8856984" cy="5145435"/>
          </a:xfrm>
        </p:spPr>
        <p:txBody>
          <a:bodyPr/>
          <a:lstStyle/>
          <a:p>
            <a:pPr marL="0" indent="0">
              <a:buNone/>
            </a:pPr>
            <a:r>
              <a:rPr lang="fr-FR" dirty="0"/>
              <a:t>De part leurs définitions respectives, on peut noter:</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Pour une même augmentation </a:t>
            </a:r>
            <a:r>
              <a:rPr lang="fr-FR" b="1" dirty="0"/>
              <a:t>masse</a:t>
            </a:r>
            <a:r>
              <a:rPr lang="fr-FR" dirty="0"/>
              <a:t>, le décideur a le choix du calendrier. Plus c’est tardif, plus l’augmentation en </a:t>
            </a:r>
            <a:r>
              <a:rPr lang="fr-FR" b="1" dirty="0"/>
              <a:t>niveau </a:t>
            </a:r>
            <a:r>
              <a:rPr lang="fr-FR" dirty="0"/>
              <a:t>sera élevée, et plus l’effet </a:t>
            </a:r>
            <a:r>
              <a:rPr lang="fr-FR" b="1" dirty="0"/>
              <a:t>report</a:t>
            </a:r>
            <a:r>
              <a:rPr lang="fr-FR" dirty="0"/>
              <a:t> sera important.</a:t>
            </a:r>
          </a:p>
        </p:txBody>
      </p:sp>
      <p:sp>
        <p:nvSpPr>
          <p:cNvPr id="4" name="Espace réservé du pied de page 3">
            <a:extLst>
              <a:ext uri="{FF2B5EF4-FFF2-40B4-BE49-F238E27FC236}">
                <a16:creationId xmlns:a16="http://schemas.microsoft.com/office/drawing/2014/main" id="{53B315B3-0939-4F20-963F-A9C3DDFDE233}"/>
              </a:ext>
            </a:extLst>
          </p:cNvPr>
          <p:cNvSpPr>
            <a:spLocks noGrp="1"/>
          </p:cNvSpPr>
          <p:nvPr>
            <p:ph type="ftr" sz="quarter" idx="11"/>
          </p:nvPr>
        </p:nvSpPr>
        <p:spPr/>
        <p:txBody>
          <a:bodyPr/>
          <a:lstStyle/>
          <a:p>
            <a:r>
              <a:rPr lang="fr-FR"/>
              <a:t>Séance 4 - budgets personnels + gestion des stocks</a:t>
            </a:r>
          </a:p>
        </p:txBody>
      </p:sp>
      <p:pic>
        <p:nvPicPr>
          <p:cNvPr id="6" name="Image 5" descr="DCG 11 - Contrôle de gestion : Manuel et Applications Ed. 4 - ScholarVox Université - Mozilla Firefox">
            <a:extLst>
              <a:ext uri="{FF2B5EF4-FFF2-40B4-BE49-F238E27FC236}">
                <a16:creationId xmlns:a16="http://schemas.microsoft.com/office/drawing/2014/main" id="{FA43E1F8-2710-49E0-84EF-4516CF23EE82}"/>
              </a:ext>
            </a:extLst>
          </p:cNvPr>
          <p:cNvPicPr>
            <a:picLocks noChangeAspect="1"/>
          </p:cNvPicPr>
          <p:nvPr/>
        </p:nvPicPr>
        <p:blipFill rotWithShape="1">
          <a:blip r:embed="rId2">
            <a:extLst>
              <a:ext uri="{28A0092B-C50C-407E-A947-70E740481C1C}">
                <a14:useLocalDpi xmlns:a14="http://schemas.microsoft.com/office/drawing/2010/main" val="0"/>
              </a:ext>
            </a:extLst>
          </a:blip>
          <a:srcRect l="38188" t="50000" r="12988" b="32385"/>
          <a:stretch/>
        </p:blipFill>
        <p:spPr>
          <a:xfrm>
            <a:off x="107504" y="1679999"/>
            <a:ext cx="9036496" cy="1749001"/>
          </a:xfrm>
          <a:prstGeom prst="rect">
            <a:avLst/>
          </a:prstGeom>
        </p:spPr>
      </p:pic>
    </p:spTree>
    <p:extLst>
      <p:ext uri="{BB962C8B-B14F-4D97-AF65-F5344CB8AC3E}">
        <p14:creationId xmlns:p14="http://schemas.microsoft.com/office/powerpoint/2010/main" val="1165534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98B14-F2EB-4134-883E-D85292C3CF13}"/>
              </a:ext>
            </a:extLst>
          </p:cNvPr>
          <p:cNvSpPr>
            <a:spLocks noGrp="1"/>
          </p:cNvSpPr>
          <p:nvPr>
            <p:ph type="title"/>
          </p:nvPr>
        </p:nvSpPr>
        <p:spPr/>
        <p:txBody>
          <a:bodyPr/>
          <a:lstStyle/>
          <a:p>
            <a:r>
              <a:rPr lang="fr-FR" dirty="0"/>
              <a:t>9. La valorisation des stocks</a:t>
            </a:r>
          </a:p>
        </p:txBody>
      </p:sp>
      <p:sp>
        <p:nvSpPr>
          <p:cNvPr id="3" name="Espace réservé du contenu 2">
            <a:extLst>
              <a:ext uri="{FF2B5EF4-FFF2-40B4-BE49-F238E27FC236}">
                <a16:creationId xmlns:a16="http://schemas.microsoft.com/office/drawing/2014/main" id="{E9528963-0D0C-4AE8-8D20-78208ACDB1D0}"/>
              </a:ext>
            </a:extLst>
          </p:cNvPr>
          <p:cNvSpPr>
            <a:spLocks noGrp="1"/>
          </p:cNvSpPr>
          <p:nvPr>
            <p:ph idx="1"/>
          </p:nvPr>
        </p:nvSpPr>
        <p:spPr/>
        <p:txBody>
          <a:bodyPr/>
          <a:lstStyle/>
          <a:p>
            <a:pPr marL="514350" indent="-514350" algn="just">
              <a:buAutoNum type="alphaUcPeriod"/>
            </a:pPr>
            <a:r>
              <a:rPr lang="fr-FR" u="sng" dirty="0"/>
              <a:t>Méthodes d’inventaire.</a:t>
            </a:r>
          </a:p>
          <a:p>
            <a:pPr marL="0" indent="0" algn="just">
              <a:buNone/>
            </a:pPr>
            <a:r>
              <a:rPr lang="fr-FR" dirty="0"/>
              <a:t>En comptabilité financière, l’inventaire des stocks est effectué une fois par exercice comptable (</a:t>
            </a:r>
            <a:r>
              <a:rPr lang="fr-FR" b="1" dirty="0"/>
              <a:t>inventaire physique, réel</a:t>
            </a:r>
            <a:r>
              <a:rPr lang="fr-FR" dirty="0"/>
              <a:t>).</a:t>
            </a:r>
          </a:p>
          <a:p>
            <a:pPr marL="0" indent="0" algn="just">
              <a:buNone/>
            </a:pPr>
            <a:endParaRPr lang="fr-FR" dirty="0"/>
          </a:p>
          <a:p>
            <a:pPr marL="0" indent="0" algn="just">
              <a:buNone/>
            </a:pPr>
            <a:r>
              <a:rPr lang="fr-FR" dirty="0"/>
              <a:t>En comptabilité de gestion, l’inventaire est effectué après chaque mouvement d’entrée ou de sortie (</a:t>
            </a:r>
            <a:r>
              <a:rPr lang="fr-FR" b="1" dirty="0"/>
              <a:t>inventaire théorique</a:t>
            </a:r>
            <a:r>
              <a:rPr lang="fr-FR" dirty="0"/>
              <a:t>).</a:t>
            </a:r>
          </a:p>
        </p:txBody>
      </p:sp>
      <p:sp>
        <p:nvSpPr>
          <p:cNvPr id="4" name="Espace réservé du pied de page 3">
            <a:extLst>
              <a:ext uri="{FF2B5EF4-FFF2-40B4-BE49-F238E27FC236}">
                <a16:creationId xmlns:a16="http://schemas.microsoft.com/office/drawing/2014/main" id="{C54334E9-3EB0-431F-8C4B-DD8CAC234435}"/>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5497832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0676658-0A60-4200-86E2-8A4F8BB67332}"/>
              </a:ext>
            </a:extLst>
          </p:cNvPr>
          <p:cNvSpPr>
            <a:spLocks noGrp="1"/>
          </p:cNvSpPr>
          <p:nvPr>
            <p:ph idx="1"/>
          </p:nvPr>
        </p:nvSpPr>
        <p:spPr>
          <a:xfrm>
            <a:off x="457200" y="692696"/>
            <a:ext cx="8229600" cy="5433467"/>
          </a:xfrm>
        </p:spPr>
        <p:txBody>
          <a:bodyPr/>
          <a:lstStyle/>
          <a:p>
            <a:pPr marL="0" indent="0" algn="ctr">
              <a:buNone/>
            </a:pPr>
            <a:r>
              <a:rPr lang="fr-FR" b="1" dirty="0"/>
              <a:t>Stock final = Stock initial + entrée – sortie</a:t>
            </a:r>
          </a:p>
          <a:p>
            <a:pPr marL="0" indent="0" algn="ctr">
              <a:buNone/>
            </a:pPr>
            <a:endParaRPr lang="fr-FR" dirty="0"/>
          </a:p>
          <a:p>
            <a:pPr marL="0" indent="0" algn="just">
              <a:buNone/>
            </a:pPr>
            <a:r>
              <a:rPr lang="fr-FR" dirty="0"/>
              <a:t>A la fin de chaque exercice comptable, l’inventaire réel et l’inventaire théorique sont rapprochés pour faire apparaître des différences d’inventaire:</a:t>
            </a:r>
          </a:p>
          <a:p>
            <a:pPr marL="0" indent="0" algn="just">
              <a:buNone/>
            </a:pPr>
            <a:endParaRPr lang="fr-FR" dirty="0"/>
          </a:p>
          <a:p>
            <a:pPr algn="just"/>
            <a:r>
              <a:rPr lang="fr-FR" dirty="0"/>
              <a:t>Soit Stock Réel &gt; Stock théorique =&gt; écart FAV</a:t>
            </a:r>
          </a:p>
          <a:p>
            <a:pPr algn="just"/>
            <a:r>
              <a:rPr lang="fr-FR" dirty="0"/>
              <a:t>Soit Stock Réel &lt; Stock théorique =&gt; écart DEF</a:t>
            </a:r>
          </a:p>
          <a:p>
            <a:pPr marL="0" indent="0" algn="just">
              <a:buNone/>
            </a:pPr>
            <a:endParaRPr lang="fr-FR" dirty="0"/>
          </a:p>
          <a:p>
            <a:pPr marL="0" indent="0" algn="just">
              <a:buNone/>
            </a:pPr>
            <a:endParaRPr lang="fr-FR" dirty="0"/>
          </a:p>
        </p:txBody>
      </p:sp>
      <p:sp>
        <p:nvSpPr>
          <p:cNvPr id="4" name="Espace réservé du pied de page 3">
            <a:extLst>
              <a:ext uri="{FF2B5EF4-FFF2-40B4-BE49-F238E27FC236}">
                <a16:creationId xmlns:a16="http://schemas.microsoft.com/office/drawing/2014/main" id="{EF486DAB-587E-4BBA-85D8-CE998650089A}"/>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3941798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F2C09-EEE9-4407-B7D6-BC0F334ADA5D}"/>
              </a:ext>
            </a:extLst>
          </p:cNvPr>
          <p:cNvSpPr>
            <a:spLocks noGrp="1"/>
          </p:cNvSpPr>
          <p:nvPr>
            <p:ph type="title"/>
          </p:nvPr>
        </p:nvSpPr>
        <p:spPr/>
        <p:txBody>
          <a:bodyPr/>
          <a:lstStyle/>
          <a:p>
            <a:r>
              <a:rPr lang="fr-FR" dirty="0"/>
              <a:t>B. </a:t>
            </a:r>
            <a:r>
              <a:rPr lang="fr-FR" u="sng" dirty="0"/>
              <a:t>Evaluation des entrées</a:t>
            </a:r>
          </a:p>
        </p:txBody>
      </p:sp>
      <p:sp>
        <p:nvSpPr>
          <p:cNvPr id="3" name="Espace réservé du contenu 2">
            <a:extLst>
              <a:ext uri="{FF2B5EF4-FFF2-40B4-BE49-F238E27FC236}">
                <a16:creationId xmlns:a16="http://schemas.microsoft.com/office/drawing/2014/main" id="{520FCF80-7C56-408B-AA9A-39CAA1B89CD2}"/>
              </a:ext>
            </a:extLst>
          </p:cNvPr>
          <p:cNvSpPr>
            <a:spLocks noGrp="1"/>
          </p:cNvSpPr>
          <p:nvPr>
            <p:ph idx="1"/>
          </p:nvPr>
        </p:nvSpPr>
        <p:spPr/>
        <p:txBody>
          <a:bodyPr>
            <a:normAutofit/>
          </a:bodyPr>
          <a:lstStyle/>
          <a:p>
            <a:pPr marL="0" indent="0">
              <a:buNone/>
            </a:pPr>
            <a:r>
              <a:rPr lang="fr-FR" dirty="0"/>
              <a:t>Pour les MP et autres approvisionnements, les entrées en stock sont évaluées au coût d’achat HT.</a:t>
            </a:r>
          </a:p>
          <a:p>
            <a:pPr marL="0" indent="0" algn="ctr">
              <a:buNone/>
            </a:pPr>
            <a:r>
              <a:rPr lang="fr-FR" b="1" dirty="0"/>
              <a:t>Coût d’achat HT = prix d’achat + frais d’achat (directs et indirects)</a:t>
            </a:r>
          </a:p>
          <a:p>
            <a:pPr marL="0" indent="0">
              <a:buNone/>
            </a:pPr>
            <a:r>
              <a:rPr lang="fr-FR" dirty="0"/>
              <a:t>Pour les produits en cours et finis, les entrées en stock sont évaluées au coût de production HT.</a:t>
            </a:r>
          </a:p>
          <a:p>
            <a:pPr marL="0" indent="0" algn="ctr">
              <a:buNone/>
            </a:pPr>
            <a:r>
              <a:rPr lang="fr-FR" b="1" dirty="0"/>
              <a:t>CP HT = CD (MP et MOD) + CI</a:t>
            </a:r>
          </a:p>
        </p:txBody>
      </p:sp>
      <p:sp>
        <p:nvSpPr>
          <p:cNvPr id="4" name="Espace réservé du pied de page 3">
            <a:extLst>
              <a:ext uri="{FF2B5EF4-FFF2-40B4-BE49-F238E27FC236}">
                <a16:creationId xmlns:a16="http://schemas.microsoft.com/office/drawing/2014/main" id="{542D69B2-18E7-4E34-87FA-B19A76DE9CC3}"/>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330113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B8574-05CB-4B74-803B-88AF676539D3}"/>
              </a:ext>
            </a:extLst>
          </p:cNvPr>
          <p:cNvSpPr>
            <a:spLocks noGrp="1"/>
          </p:cNvSpPr>
          <p:nvPr>
            <p:ph type="title"/>
          </p:nvPr>
        </p:nvSpPr>
        <p:spPr/>
        <p:txBody>
          <a:bodyPr/>
          <a:lstStyle/>
          <a:p>
            <a:r>
              <a:rPr lang="fr-FR" dirty="0"/>
              <a:t>8.1. Calcul de la masse salariale</a:t>
            </a:r>
          </a:p>
        </p:txBody>
      </p:sp>
      <p:sp>
        <p:nvSpPr>
          <p:cNvPr id="3" name="Espace réservé du contenu 2">
            <a:extLst>
              <a:ext uri="{FF2B5EF4-FFF2-40B4-BE49-F238E27FC236}">
                <a16:creationId xmlns:a16="http://schemas.microsoft.com/office/drawing/2014/main" id="{A1C87F4D-2310-4BD1-8BA7-AD340FE34644}"/>
              </a:ext>
            </a:extLst>
          </p:cNvPr>
          <p:cNvSpPr>
            <a:spLocks noGrp="1"/>
          </p:cNvSpPr>
          <p:nvPr>
            <p:ph idx="1"/>
          </p:nvPr>
        </p:nvSpPr>
        <p:spPr>
          <a:xfrm>
            <a:off x="457200" y="1628800"/>
            <a:ext cx="8229600" cy="4525963"/>
          </a:xfrm>
        </p:spPr>
        <p:txBody>
          <a:bodyPr>
            <a:noAutofit/>
          </a:bodyPr>
          <a:lstStyle/>
          <a:p>
            <a:r>
              <a:rPr lang="fr-FR" sz="3600" dirty="0"/>
              <a:t>Prévoir la masse salariale d’une année (par rapport à une précédente) doit tenir compte:</a:t>
            </a:r>
          </a:p>
          <a:p>
            <a:pPr lvl="1"/>
            <a:r>
              <a:rPr lang="fr-FR" sz="3000" dirty="0"/>
              <a:t>Des augmentations de salaires dite générales</a:t>
            </a:r>
          </a:p>
          <a:p>
            <a:pPr lvl="1"/>
            <a:r>
              <a:rPr lang="fr-FR" sz="3000" dirty="0"/>
              <a:t>Des augmentations de salaires dites individuelles</a:t>
            </a:r>
          </a:p>
          <a:p>
            <a:pPr lvl="1"/>
            <a:r>
              <a:rPr lang="fr-FR" sz="3000" dirty="0"/>
              <a:t>Des mouvements de personnes en entrées ou en sorties.</a:t>
            </a:r>
          </a:p>
        </p:txBody>
      </p:sp>
      <p:sp>
        <p:nvSpPr>
          <p:cNvPr id="4" name="Espace réservé du pied de page 3">
            <a:extLst>
              <a:ext uri="{FF2B5EF4-FFF2-40B4-BE49-F238E27FC236}">
                <a16:creationId xmlns:a16="http://schemas.microsoft.com/office/drawing/2014/main" id="{4A9C2F71-A622-4930-9128-FEBEA3307A2F}"/>
              </a:ext>
            </a:extLst>
          </p:cNvPr>
          <p:cNvSpPr>
            <a:spLocks noGrp="1"/>
          </p:cNvSpPr>
          <p:nvPr>
            <p:ph type="ftr" sz="quarter" idx="11"/>
          </p:nvPr>
        </p:nvSpPr>
        <p:spPr/>
        <p:txBody>
          <a:bodyPr/>
          <a:lstStyle/>
          <a:p>
            <a:r>
              <a:rPr lang="fr-FR" dirty="0"/>
              <a:t>Séance 4 - budgets personnels + gestion des stocks</a:t>
            </a:r>
          </a:p>
        </p:txBody>
      </p:sp>
    </p:spTree>
    <p:extLst>
      <p:ext uri="{BB962C8B-B14F-4D97-AF65-F5344CB8AC3E}">
        <p14:creationId xmlns:p14="http://schemas.microsoft.com/office/powerpoint/2010/main" val="36449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0F2C09-EEE9-4407-B7D6-BC0F334ADA5D}"/>
              </a:ext>
            </a:extLst>
          </p:cNvPr>
          <p:cNvSpPr>
            <a:spLocks noGrp="1"/>
          </p:cNvSpPr>
          <p:nvPr>
            <p:ph type="title"/>
          </p:nvPr>
        </p:nvSpPr>
        <p:spPr/>
        <p:txBody>
          <a:bodyPr/>
          <a:lstStyle/>
          <a:p>
            <a:r>
              <a:rPr lang="fr-FR" dirty="0"/>
              <a:t>C. </a:t>
            </a:r>
            <a:r>
              <a:rPr lang="fr-FR" u="sng" dirty="0"/>
              <a:t>Evaluation des sorties</a:t>
            </a:r>
          </a:p>
        </p:txBody>
      </p:sp>
      <p:sp>
        <p:nvSpPr>
          <p:cNvPr id="3" name="Espace réservé du contenu 2">
            <a:extLst>
              <a:ext uri="{FF2B5EF4-FFF2-40B4-BE49-F238E27FC236}">
                <a16:creationId xmlns:a16="http://schemas.microsoft.com/office/drawing/2014/main" id="{520FCF80-7C56-408B-AA9A-39CAA1B89CD2}"/>
              </a:ext>
            </a:extLst>
          </p:cNvPr>
          <p:cNvSpPr>
            <a:spLocks noGrp="1"/>
          </p:cNvSpPr>
          <p:nvPr>
            <p:ph idx="1"/>
          </p:nvPr>
        </p:nvSpPr>
        <p:spPr/>
        <p:txBody>
          <a:bodyPr>
            <a:normAutofit/>
          </a:bodyPr>
          <a:lstStyle/>
          <a:p>
            <a:pPr marL="0" indent="0" algn="just">
              <a:buNone/>
            </a:pPr>
            <a:r>
              <a:rPr lang="fr-FR" dirty="0"/>
              <a:t>Pour valoriser les sorties de stocks, il existe plusieurs méthodes, dont deux, qui sont préconisées par le PCG:</a:t>
            </a:r>
          </a:p>
          <a:p>
            <a:pPr algn="just"/>
            <a:r>
              <a:rPr lang="fr-FR" dirty="0"/>
              <a:t>La méthode du </a:t>
            </a:r>
            <a:r>
              <a:rPr lang="fr-FR" b="1" dirty="0"/>
              <a:t>coût unitaire moyen pondéré (CUMP)</a:t>
            </a:r>
            <a:endParaRPr lang="fr-FR" dirty="0"/>
          </a:p>
          <a:p>
            <a:pPr algn="just"/>
            <a:r>
              <a:rPr lang="fr-FR" dirty="0"/>
              <a:t>Et la méthode du </a:t>
            </a:r>
            <a:r>
              <a:rPr lang="fr-FR" b="1" dirty="0"/>
              <a:t>Premier Entré Premier Sorti (PEPS, FIFO en anglais)</a:t>
            </a:r>
            <a:r>
              <a:rPr lang="fr-FR" dirty="0"/>
              <a:t>, ou autrement nommé la méthode de l’épuisement des stocks.</a:t>
            </a:r>
          </a:p>
        </p:txBody>
      </p:sp>
      <p:sp>
        <p:nvSpPr>
          <p:cNvPr id="4" name="Espace réservé du pied de page 3">
            <a:extLst>
              <a:ext uri="{FF2B5EF4-FFF2-40B4-BE49-F238E27FC236}">
                <a16:creationId xmlns:a16="http://schemas.microsoft.com/office/drawing/2014/main" id="{542D69B2-18E7-4E34-87FA-B19A76DE9CC3}"/>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2584876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6B2E7C9-3663-4E8C-9744-A75131A75472}"/>
              </a:ext>
            </a:extLst>
          </p:cNvPr>
          <p:cNvSpPr>
            <a:spLocks noGrp="1"/>
          </p:cNvSpPr>
          <p:nvPr>
            <p:ph idx="1"/>
          </p:nvPr>
        </p:nvSpPr>
        <p:spPr>
          <a:xfrm>
            <a:off x="457200" y="1777902"/>
            <a:ext cx="8229600" cy="3456384"/>
          </a:xfrm>
        </p:spPr>
        <p:txBody>
          <a:bodyPr/>
          <a:lstStyle/>
          <a:p>
            <a:pPr marL="0" indent="0" algn="just">
              <a:buNone/>
            </a:pPr>
            <a:r>
              <a:rPr lang="fr-FR" dirty="0"/>
              <a:t>Il existe aussi d’autres méthodes moins usitées :</a:t>
            </a:r>
          </a:p>
          <a:p>
            <a:pPr algn="just"/>
            <a:r>
              <a:rPr lang="fr-FR" dirty="0"/>
              <a:t>Calcul du CUMP après chaque entrée: méthode précise mais fastidieuse</a:t>
            </a:r>
          </a:p>
          <a:p>
            <a:pPr algn="just"/>
            <a:r>
              <a:rPr lang="fr-FR" dirty="0"/>
              <a:t>DEPS (Dernier Entré Premier Sorti) ou LIFO en anglais)</a:t>
            </a:r>
          </a:p>
        </p:txBody>
      </p:sp>
      <p:sp>
        <p:nvSpPr>
          <p:cNvPr id="4" name="Espace réservé du pied de page 3">
            <a:extLst>
              <a:ext uri="{FF2B5EF4-FFF2-40B4-BE49-F238E27FC236}">
                <a16:creationId xmlns:a16="http://schemas.microsoft.com/office/drawing/2014/main" id="{09CEAC01-9B78-473C-B5DD-D7FB919B7211}"/>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419167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709D0A-614B-4FAB-8CC7-BC2EE99EFB08}"/>
              </a:ext>
            </a:extLst>
          </p:cNvPr>
          <p:cNvSpPr>
            <a:spLocks noGrp="1"/>
          </p:cNvSpPr>
          <p:nvPr>
            <p:ph type="title"/>
          </p:nvPr>
        </p:nvSpPr>
        <p:spPr/>
        <p:txBody>
          <a:bodyPr>
            <a:normAutofit fontScale="90000"/>
          </a:bodyPr>
          <a:lstStyle/>
          <a:p>
            <a:r>
              <a:rPr lang="fr-FR" dirty="0"/>
              <a:t>D. </a:t>
            </a:r>
            <a:r>
              <a:rPr lang="fr-FR" u="sng" dirty="0"/>
              <a:t>Présentation des comptes de stocks</a:t>
            </a:r>
          </a:p>
        </p:txBody>
      </p:sp>
      <p:pic>
        <p:nvPicPr>
          <p:cNvPr id="6" name="Espace réservé du contenu 5">
            <a:extLst>
              <a:ext uri="{FF2B5EF4-FFF2-40B4-BE49-F238E27FC236}">
                <a16:creationId xmlns:a16="http://schemas.microsoft.com/office/drawing/2014/main" id="{476FDDE2-B61C-461C-9DD3-9D3DA591DE5B}"/>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880" t="8843" r="3344" b="5538"/>
          <a:stretch/>
        </p:blipFill>
        <p:spPr>
          <a:xfrm>
            <a:off x="1547664" y="1501454"/>
            <a:ext cx="6552728" cy="4535298"/>
          </a:xfrm>
        </p:spPr>
      </p:pic>
      <p:sp>
        <p:nvSpPr>
          <p:cNvPr id="4" name="Espace réservé du pied de page 3">
            <a:extLst>
              <a:ext uri="{FF2B5EF4-FFF2-40B4-BE49-F238E27FC236}">
                <a16:creationId xmlns:a16="http://schemas.microsoft.com/office/drawing/2014/main" id="{E6C37FFD-6C20-4DB9-ADCF-E8275529ABB7}"/>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66034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0DCA6-9C59-4E93-A66C-5815ECCD9C10}"/>
              </a:ext>
            </a:extLst>
          </p:cNvPr>
          <p:cNvSpPr>
            <a:spLocks noGrp="1"/>
          </p:cNvSpPr>
          <p:nvPr>
            <p:ph type="title"/>
          </p:nvPr>
        </p:nvSpPr>
        <p:spPr/>
        <p:txBody>
          <a:bodyPr/>
          <a:lstStyle/>
          <a:p>
            <a:r>
              <a:rPr lang="fr-FR" dirty="0"/>
              <a:t>E. </a:t>
            </a:r>
            <a:r>
              <a:rPr lang="fr-FR" u="sng" dirty="0"/>
              <a:t>Variations de stocks</a:t>
            </a:r>
          </a:p>
        </p:txBody>
      </p:sp>
      <p:sp>
        <p:nvSpPr>
          <p:cNvPr id="3" name="Espace réservé du contenu 2">
            <a:extLst>
              <a:ext uri="{FF2B5EF4-FFF2-40B4-BE49-F238E27FC236}">
                <a16:creationId xmlns:a16="http://schemas.microsoft.com/office/drawing/2014/main" id="{04B51F16-8B5E-4089-BE31-CB062546DC8B}"/>
              </a:ext>
            </a:extLst>
          </p:cNvPr>
          <p:cNvSpPr>
            <a:spLocks noGrp="1"/>
          </p:cNvSpPr>
          <p:nvPr>
            <p:ph idx="1"/>
          </p:nvPr>
        </p:nvSpPr>
        <p:spPr/>
        <p:txBody>
          <a:bodyPr/>
          <a:lstStyle/>
          <a:p>
            <a:r>
              <a:rPr lang="fr-FR" dirty="0"/>
              <a:t>Marchandises, MP et approvisionnements</a:t>
            </a:r>
          </a:p>
          <a:p>
            <a:pPr marL="0" indent="0">
              <a:buNone/>
            </a:pPr>
            <a:r>
              <a:rPr lang="fr-FR" dirty="0"/>
              <a:t>Variation de stocks = SI – SF</a:t>
            </a:r>
          </a:p>
          <a:p>
            <a:pPr marL="0" indent="0">
              <a:buNone/>
            </a:pPr>
            <a:endParaRPr lang="fr-FR" dirty="0"/>
          </a:p>
          <a:p>
            <a:r>
              <a:rPr lang="fr-FR" dirty="0"/>
              <a:t>Produits finis, produits en-cours</a:t>
            </a:r>
          </a:p>
          <a:p>
            <a:pPr marL="0" indent="0">
              <a:buNone/>
            </a:pPr>
            <a:r>
              <a:rPr lang="fr-FR" dirty="0"/>
              <a:t>Production stockée = SF - SI</a:t>
            </a:r>
          </a:p>
        </p:txBody>
      </p:sp>
      <p:sp>
        <p:nvSpPr>
          <p:cNvPr id="4" name="Espace réservé du pied de page 3">
            <a:extLst>
              <a:ext uri="{FF2B5EF4-FFF2-40B4-BE49-F238E27FC236}">
                <a16:creationId xmlns:a16="http://schemas.microsoft.com/office/drawing/2014/main" id="{CAED3F08-85C2-433B-9385-494318266153}"/>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86990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493C6-322C-40B0-8740-1682677DA9EA}"/>
              </a:ext>
            </a:extLst>
          </p:cNvPr>
          <p:cNvSpPr>
            <a:spLocks noGrp="1"/>
          </p:cNvSpPr>
          <p:nvPr>
            <p:ph type="title"/>
          </p:nvPr>
        </p:nvSpPr>
        <p:spPr/>
        <p:txBody>
          <a:bodyPr/>
          <a:lstStyle/>
          <a:p>
            <a:r>
              <a:rPr lang="fr-FR" dirty="0">
                <a:solidFill>
                  <a:schemeClr val="accent2"/>
                </a:solidFill>
              </a:rPr>
              <a:t>Application</a:t>
            </a:r>
          </a:p>
        </p:txBody>
      </p:sp>
      <p:sp>
        <p:nvSpPr>
          <p:cNvPr id="3" name="Espace réservé du contenu 2">
            <a:extLst>
              <a:ext uri="{FF2B5EF4-FFF2-40B4-BE49-F238E27FC236}">
                <a16:creationId xmlns:a16="http://schemas.microsoft.com/office/drawing/2014/main" id="{4EAA28A1-EAA1-43B0-9197-D5E5EF486814}"/>
              </a:ext>
            </a:extLst>
          </p:cNvPr>
          <p:cNvSpPr>
            <a:spLocks noGrp="1"/>
          </p:cNvSpPr>
          <p:nvPr>
            <p:ph idx="1"/>
          </p:nvPr>
        </p:nvSpPr>
        <p:spPr/>
        <p:txBody>
          <a:bodyPr>
            <a:normAutofit lnSpcReduction="10000"/>
          </a:bodyPr>
          <a:lstStyle/>
          <a:p>
            <a:pPr marL="0" indent="0">
              <a:buNone/>
            </a:pPr>
            <a:r>
              <a:rPr lang="fr-FR" dirty="0">
                <a:solidFill>
                  <a:schemeClr val="accent2"/>
                </a:solidFill>
              </a:rPr>
              <a:t>La Société MONTOYAS a réalisé les opérations suivantes au cours du mois de janvier N:</a:t>
            </a:r>
          </a:p>
          <a:p>
            <a:pPr>
              <a:buFont typeface="Wingdings" panose="05000000000000000000" pitchFamily="2" charset="2"/>
              <a:buChar char="§"/>
            </a:pPr>
            <a:r>
              <a:rPr lang="fr-FR" dirty="0">
                <a:solidFill>
                  <a:schemeClr val="accent2"/>
                </a:solidFill>
              </a:rPr>
              <a:t>01/01 : SI		= 3000 art. 105€/u</a:t>
            </a:r>
          </a:p>
          <a:p>
            <a:pPr>
              <a:buFont typeface="Wingdings" panose="05000000000000000000" pitchFamily="2" charset="2"/>
              <a:buChar char="§"/>
            </a:pPr>
            <a:r>
              <a:rPr lang="fr-FR" dirty="0">
                <a:solidFill>
                  <a:schemeClr val="accent2"/>
                </a:solidFill>
              </a:rPr>
              <a:t>04/01 : Sortie n°28	= 1700 art.</a:t>
            </a:r>
          </a:p>
          <a:p>
            <a:pPr>
              <a:buFont typeface="Wingdings" panose="05000000000000000000" pitchFamily="2" charset="2"/>
              <a:buChar char="§"/>
            </a:pPr>
            <a:r>
              <a:rPr lang="fr-FR" dirty="0">
                <a:solidFill>
                  <a:schemeClr val="accent2"/>
                </a:solidFill>
              </a:rPr>
              <a:t>12/01 : Entrée n°6	= 5000 art. 108€/u</a:t>
            </a:r>
          </a:p>
          <a:p>
            <a:pPr>
              <a:buFont typeface="Wingdings" panose="05000000000000000000" pitchFamily="2" charset="2"/>
              <a:buChar char="§"/>
            </a:pPr>
            <a:r>
              <a:rPr lang="fr-FR" dirty="0">
                <a:solidFill>
                  <a:schemeClr val="accent2"/>
                </a:solidFill>
              </a:rPr>
              <a:t>17/01 : Sortie n°29	= 2000 art. </a:t>
            </a:r>
          </a:p>
          <a:p>
            <a:pPr>
              <a:buFont typeface="Wingdings" panose="05000000000000000000" pitchFamily="2" charset="2"/>
              <a:buChar char="§"/>
            </a:pPr>
            <a:r>
              <a:rPr lang="fr-FR" dirty="0">
                <a:solidFill>
                  <a:schemeClr val="accent2"/>
                </a:solidFill>
              </a:rPr>
              <a:t>20/01 : Sortie n°30	= 1500 art.</a:t>
            </a:r>
          </a:p>
          <a:p>
            <a:pPr>
              <a:buFont typeface="Wingdings" panose="05000000000000000000" pitchFamily="2" charset="2"/>
              <a:buChar char="§"/>
            </a:pPr>
            <a:r>
              <a:rPr lang="fr-FR" dirty="0">
                <a:solidFill>
                  <a:schemeClr val="accent2"/>
                </a:solidFill>
              </a:rPr>
              <a:t>26/01 : Entrée n°7	= 3000 art. 112€/u</a:t>
            </a:r>
          </a:p>
        </p:txBody>
      </p:sp>
      <p:sp>
        <p:nvSpPr>
          <p:cNvPr id="4" name="Espace réservé du pied de page 3">
            <a:extLst>
              <a:ext uri="{FF2B5EF4-FFF2-40B4-BE49-F238E27FC236}">
                <a16:creationId xmlns:a16="http://schemas.microsoft.com/office/drawing/2014/main" id="{46D83E92-8EE8-43C6-AE95-8990581BA7C4}"/>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477440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35BE27-2018-4E60-93F6-5A8A730EB878}"/>
              </a:ext>
            </a:extLst>
          </p:cNvPr>
          <p:cNvSpPr>
            <a:spLocks noGrp="1"/>
          </p:cNvSpPr>
          <p:nvPr>
            <p:ph type="title"/>
          </p:nvPr>
        </p:nvSpPr>
        <p:spPr/>
        <p:txBody>
          <a:bodyPr/>
          <a:lstStyle/>
          <a:p>
            <a:r>
              <a:rPr lang="fr-FR" dirty="0">
                <a:solidFill>
                  <a:schemeClr val="accent2"/>
                </a:solidFill>
              </a:rPr>
              <a:t>Travail à faire</a:t>
            </a:r>
          </a:p>
        </p:txBody>
      </p:sp>
      <p:sp>
        <p:nvSpPr>
          <p:cNvPr id="3" name="Espace réservé du contenu 2">
            <a:extLst>
              <a:ext uri="{FF2B5EF4-FFF2-40B4-BE49-F238E27FC236}">
                <a16:creationId xmlns:a16="http://schemas.microsoft.com/office/drawing/2014/main" id="{8819EE58-F374-40AD-9239-1466879FCA74}"/>
              </a:ext>
            </a:extLst>
          </p:cNvPr>
          <p:cNvSpPr>
            <a:spLocks noGrp="1"/>
          </p:cNvSpPr>
          <p:nvPr>
            <p:ph idx="1"/>
          </p:nvPr>
        </p:nvSpPr>
        <p:spPr/>
        <p:txBody>
          <a:bodyPr>
            <a:normAutofit fontScale="92500"/>
          </a:bodyPr>
          <a:lstStyle/>
          <a:p>
            <a:pPr marL="0" indent="0" algn="just">
              <a:buNone/>
            </a:pPr>
            <a:r>
              <a:rPr lang="fr-FR" dirty="0"/>
              <a:t>Nous allons comparer les 4 méthodes de calcul de valorisation du stocks.</a:t>
            </a:r>
          </a:p>
          <a:p>
            <a:pPr algn="just"/>
            <a:r>
              <a:rPr lang="fr-FR" dirty="0"/>
              <a:t>Présenter la fiche de stock selon méthode CUMP en fin de période</a:t>
            </a:r>
          </a:p>
          <a:p>
            <a:pPr algn="just"/>
            <a:r>
              <a:rPr lang="fr-FR" dirty="0"/>
              <a:t>Présenter la fiche de stock selon méthode CUMP après chaque entrée</a:t>
            </a:r>
          </a:p>
          <a:p>
            <a:pPr algn="just"/>
            <a:r>
              <a:rPr lang="fr-FR" dirty="0"/>
              <a:t>Présenter la fiche de stock selon la méthode PEPS</a:t>
            </a:r>
          </a:p>
          <a:p>
            <a:pPr algn="just"/>
            <a:r>
              <a:rPr lang="fr-FR" dirty="0"/>
              <a:t>Présenter la fiche de stock selon la méthode DEPS</a:t>
            </a:r>
          </a:p>
        </p:txBody>
      </p:sp>
      <p:sp>
        <p:nvSpPr>
          <p:cNvPr id="4" name="Espace réservé du pied de page 3">
            <a:extLst>
              <a:ext uri="{FF2B5EF4-FFF2-40B4-BE49-F238E27FC236}">
                <a16:creationId xmlns:a16="http://schemas.microsoft.com/office/drawing/2014/main" id="{D586B42C-B9D6-426E-ACD4-2EB216E9FF33}"/>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38872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CUMP fin de période</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lstStyle/>
          <a:p>
            <a:pPr marL="0" indent="0" algn="just">
              <a:buNone/>
            </a:pPr>
            <a:r>
              <a:rPr lang="fr-FR" dirty="0"/>
              <a:t>Principe: il s’agit de la méthode classique. Les sorties sont évaluées au coût unitaire moyen pondéré des entrées, stock initial inclus. Il est calculé en fin de période de la façon suivante :</a:t>
            </a:r>
          </a:p>
          <a:p>
            <a:pPr marL="0" indent="0" algn="just">
              <a:buNone/>
            </a:pPr>
            <a:endParaRPr lang="fr-FR" dirty="0"/>
          </a:p>
          <a:p>
            <a:pPr marL="0" indent="0" algn="just">
              <a:buNone/>
            </a:pPr>
            <a:r>
              <a:rPr lang="fr-FR" dirty="0"/>
              <a:t>		Valeurs des entrées + valeur du SI</a:t>
            </a:r>
          </a:p>
          <a:p>
            <a:pPr marL="0" indent="0" algn="just">
              <a:buNone/>
            </a:pPr>
            <a:r>
              <a:rPr lang="fr-FR" dirty="0"/>
              <a:t>CUMP = --------------------------------------------------</a:t>
            </a:r>
          </a:p>
          <a:p>
            <a:pPr marL="0" indent="0" algn="just">
              <a:buNone/>
            </a:pPr>
            <a:r>
              <a:rPr lang="fr-FR" dirty="0"/>
              <a:t>		Quantités entrées + quantités SI</a:t>
            </a:r>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3865002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CUMP fin de période</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lstStyle/>
          <a:p>
            <a:pPr marL="0" indent="0" algn="just">
              <a:buNone/>
            </a:pPr>
            <a:r>
              <a:rPr lang="fr-FR" u="sng" dirty="0"/>
              <a:t>Avantage de la méthode </a:t>
            </a:r>
            <a:r>
              <a:rPr lang="fr-FR" dirty="0"/>
              <a:t>: en cas de fluctuation des cours, les prix sont nivelés.</a:t>
            </a:r>
          </a:p>
          <a:p>
            <a:pPr marL="0" indent="0" algn="just">
              <a:buNone/>
            </a:pPr>
            <a:endParaRPr lang="fr-FR" dirty="0"/>
          </a:p>
          <a:p>
            <a:pPr marL="0" indent="0" algn="just">
              <a:buNone/>
            </a:pPr>
            <a:r>
              <a:rPr lang="fr-FR" u="sng" dirty="0"/>
              <a:t>Inconvénient de la méthode </a:t>
            </a:r>
            <a:r>
              <a:rPr lang="fr-FR" dirty="0"/>
              <a:t>: les sorties de stock ne peuvent être évaluées qu’en fin de période.</a:t>
            </a:r>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554851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fontScale="90000"/>
          </a:bodyPr>
          <a:lstStyle/>
          <a:p>
            <a:r>
              <a:rPr lang="fr-FR" dirty="0">
                <a:solidFill>
                  <a:schemeClr val="accent2"/>
                </a:solidFill>
              </a:rPr>
              <a:t>Fiche de stock – CUMP fin de période</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graphicFrame>
        <p:nvGraphicFramePr>
          <p:cNvPr id="8" name="Espace réservé du contenu 4">
            <a:extLst>
              <a:ext uri="{FF2B5EF4-FFF2-40B4-BE49-F238E27FC236}">
                <a16:creationId xmlns:a16="http://schemas.microsoft.com/office/drawing/2014/main" id="{58A06EA6-8761-4E51-BD47-00969B451AE3}"/>
              </a:ext>
            </a:extLst>
          </p:cNvPr>
          <p:cNvGraphicFramePr>
            <a:graphicFrameLocks/>
          </p:cNvGraphicFramePr>
          <p:nvPr>
            <p:extLst/>
          </p:nvPr>
        </p:nvGraphicFramePr>
        <p:xfrm>
          <a:off x="227956" y="1556792"/>
          <a:ext cx="8736532" cy="337820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847408">
                  <a:extLst>
                    <a:ext uri="{9D8B030D-6E8A-4147-A177-3AD203B41FA5}">
                      <a16:colId xmlns:a16="http://schemas.microsoft.com/office/drawing/2014/main" val="192476674"/>
                    </a:ext>
                  </a:extLst>
                </a:gridCol>
                <a:gridCol w="864096">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Coût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Coût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Coût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5345374"/>
                  </a:ext>
                </a:extLst>
              </a:tr>
              <a:tr h="370840">
                <a:tc>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6402108"/>
                  </a:ext>
                </a:extLst>
              </a:tr>
              <a:tr h="370840">
                <a:tc>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402756"/>
                  </a:ext>
                </a:extLst>
              </a:tr>
              <a:tr h="370840">
                <a:tc>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7086667"/>
                  </a:ext>
                </a:extLst>
              </a:tr>
              <a:tr h="370840">
                <a:tc>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6121492"/>
                  </a:ext>
                </a:extLst>
              </a:tr>
              <a:tr h="370840">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15411223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fontScale="90000"/>
          </a:bodyPr>
          <a:lstStyle/>
          <a:p>
            <a:r>
              <a:rPr lang="fr-FR" dirty="0">
                <a:solidFill>
                  <a:schemeClr val="accent2"/>
                </a:solidFill>
              </a:rPr>
              <a:t>Fiche de stock – CUMP fin de période</a:t>
            </a:r>
          </a:p>
        </p:txBody>
      </p:sp>
      <p:graphicFrame>
        <p:nvGraphicFramePr>
          <p:cNvPr id="5" name="Espace réservé du contenu 4">
            <a:extLst>
              <a:ext uri="{FF2B5EF4-FFF2-40B4-BE49-F238E27FC236}">
                <a16:creationId xmlns:a16="http://schemas.microsoft.com/office/drawing/2014/main" id="{2A276ED8-691A-46E2-892E-CBF9A4767423}"/>
              </a:ext>
            </a:extLst>
          </p:cNvPr>
          <p:cNvGraphicFramePr>
            <a:graphicFrameLocks noGrp="1"/>
          </p:cNvGraphicFramePr>
          <p:nvPr>
            <p:ph idx="1"/>
            <p:extLst/>
          </p:nvPr>
        </p:nvGraphicFramePr>
        <p:xfrm>
          <a:off x="227956" y="1556792"/>
          <a:ext cx="8736532" cy="337820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978204">
                  <a:extLst>
                    <a:ext uri="{9D8B030D-6E8A-4147-A177-3AD203B41FA5}">
                      <a16:colId xmlns:a16="http://schemas.microsoft.com/office/drawing/2014/main" val="192476674"/>
                    </a:ext>
                  </a:extLst>
                </a:gridCol>
                <a:gridCol w="733300">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4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4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a:txBody>
                    <a:bodyPr/>
                    <a:lstStyle/>
                    <a:p>
                      <a:pPr algn="ctr"/>
                      <a:r>
                        <a:rPr lang="fr-FR" sz="14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6300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70840">
                <a:tc>
                  <a:txBody>
                    <a:bodyPr/>
                    <a:lstStyle/>
                    <a:p>
                      <a:pPr algn="ctr"/>
                      <a:r>
                        <a:rPr lang="fr-FR" sz="14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4300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402756"/>
                  </a:ext>
                </a:extLst>
              </a:tr>
              <a:tr h="370840">
                <a:tc>
                  <a:txBody>
                    <a:bodyPr/>
                    <a:lstStyle/>
                    <a:p>
                      <a:pPr algn="ctr"/>
                      <a:r>
                        <a:rPr lang="fr-FR" sz="14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2800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a:txBody>
                    <a:bodyPr/>
                    <a:lstStyle/>
                    <a:p>
                      <a:pPr algn="ctr"/>
                      <a:r>
                        <a:rPr lang="fr-FR" sz="14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70840">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b="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fr-FR" sz="1400" b="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5200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fr-FR" sz="1400" b="0" i="1" u="sng" dirty="0"/>
                        <a:t>563,018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b="0" i="1" u="sng" dirty="0"/>
                        <a:t>108,27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fr-FR" sz="1400" b="0" i="1" u="sng" dirty="0"/>
                        <a:t>627,981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692858237"/>
                  </a:ext>
                </a:extLst>
              </a:tr>
            </a:tbl>
          </a:graphicData>
        </a:graphic>
      </p:graphicFrame>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84664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B8574-05CB-4B74-803B-88AF676539D3}"/>
              </a:ext>
            </a:extLst>
          </p:cNvPr>
          <p:cNvSpPr>
            <a:spLocks noGrp="1"/>
          </p:cNvSpPr>
          <p:nvPr>
            <p:ph type="title"/>
          </p:nvPr>
        </p:nvSpPr>
        <p:spPr/>
        <p:txBody>
          <a:bodyPr/>
          <a:lstStyle/>
          <a:p>
            <a:r>
              <a:rPr lang="fr-FR" dirty="0"/>
              <a:t>Principe de calcul</a:t>
            </a:r>
          </a:p>
        </p:txBody>
      </p:sp>
      <p:sp>
        <p:nvSpPr>
          <p:cNvPr id="3" name="Espace réservé du contenu 2">
            <a:extLst>
              <a:ext uri="{FF2B5EF4-FFF2-40B4-BE49-F238E27FC236}">
                <a16:creationId xmlns:a16="http://schemas.microsoft.com/office/drawing/2014/main" id="{A1C87F4D-2310-4BD1-8BA7-AD340FE34644}"/>
              </a:ext>
            </a:extLst>
          </p:cNvPr>
          <p:cNvSpPr>
            <a:spLocks noGrp="1"/>
          </p:cNvSpPr>
          <p:nvPr>
            <p:ph idx="1"/>
          </p:nvPr>
        </p:nvSpPr>
        <p:spPr>
          <a:xfrm>
            <a:off x="457200" y="1628800"/>
            <a:ext cx="8229600" cy="4525963"/>
          </a:xfrm>
        </p:spPr>
        <p:txBody>
          <a:bodyPr>
            <a:noAutofit/>
          </a:bodyPr>
          <a:lstStyle/>
          <a:p>
            <a:r>
              <a:rPr lang="fr-FR" sz="3600" dirty="0"/>
              <a:t>La base de calcul s’appuie un recensement exhaustif des éléments de salaires stables de décembre N (budget N+1):</a:t>
            </a:r>
          </a:p>
          <a:p>
            <a:pPr lvl="1"/>
            <a:r>
              <a:rPr lang="fr-FR" sz="2600" dirty="0"/>
              <a:t>Éléments fixes de rémunération</a:t>
            </a:r>
          </a:p>
          <a:p>
            <a:pPr lvl="1"/>
            <a:r>
              <a:rPr lang="fr-FR" sz="2600" dirty="0"/>
              <a:t>Toutes les primes évolutives (ancienneté, assiduité, etc.)</a:t>
            </a:r>
          </a:p>
        </p:txBody>
      </p:sp>
      <p:sp>
        <p:nvSpPr>
          <p:cNvPr id="4" name="Espace réservé du pied de page 3">
            <a:extLst>
              <a:ext uri="{FF2B5EF4-FFF2-40B4-BE49-F238E27FC236}">
                <a16:creationId xmlns:a16="http://schemas.microsoft.com/office/drawing/2014/main" id="{4A9C2F71-A622-4930-9128-FEBEA3307A2F}"/>
              </a:ext>
            </a:extLst>
          </p:cNvPr>
          <p:cNvSpPr>
            <a:spLocks noGrp="1"/>
          </p:cNvSpPr>
          <p:nvPr>
            <p:ph type="ftr" sz="quarter" idx="11"/>
          </p:nvPr>
        </p:nvSpPr>
        <p:spPr/>
        <p:txBody>
          <a:bodyPr/>
          <a:lstStyle/>
          <a:p>
            <a:r>
              <a:rPr lang="fr-FR" dirty="0"/>
              <a:t>Séance 4 - budgets personnels + gestion des stocks</a:t>
            </a:r>
          </a:p>
        </p:txBody>
      </p:sp>
    </p:spTree>
    <p:extLst>
      <p:ext uri="{BB962C8B-B14F-4D97-AF65-F5344CB8AC3E}">
        <p14:creationId xmlns:p14="http://schemas.microsoft.com/office/powerpoint/2010/main" val="420271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CUMP après chaque entrée</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normAutofit/>
          </a:bodyPr>
          <a:lstStyle/>
          <a:p>
            <a:pPr marL="0" indent="0" algn="just">
              <a:buNone/>
            </a:pPr>
            <a:r>
              <a:rPr lang="fr-FR" dirty="0"/>
              <a:t>Principe: il s’agit de la variante du CUMP fin de période. Le CUMP est ici calculé après chaque entrée, entre les deux entrées, toutes les sorties sont évaluées au dernier CUMP connu :</a:t>
            </a:r>
          </a:p>
          <a:p>
            <a:pPr marL="0" indent="0" algn="just">
              <a:buNone/>
            </a:pPr>
            <a:endParaRPr lang="fr-FR" dirty="0"/>
          </a:p>
          <a:p>
            <a:pPr marL="0" indent="0" algn="just">
              <a:buNone/>
            </a:pPr>
            <a:r>
              <a:rPr lang="fr-FR" dirty="0"/>
              <a:t>		Val. entrée + Val. Stock précédent</a:t>
            </a:r>
          </a:p>
          <a:p>
            <a:pPr marL="0" indent="0" algn="just">
              <a:buNone/>
            </a:pPr>
            <a:r>
              <a:rPr lang="fr-FR" dirty="0"/>
              <a:t>CUMP = --------------------------------------------------</a:t>
            </a:r>
          </a:p>
          <a:p>
            <a:pPr marL="0" indent="0" algn="just">
              <a:buNone/>
            </a:pPr>
            <a:r>
              <a:rPr lang="fr-FR" dirty="0"/>
              <a:t>		</a:t>
            </a:r>
            <a:r>
              <a:rPr lang="fr-FR" dirty="0" err="1"/>
              <a:t>Qtté</a:t>
            </a:r>
            <a:r>
              <a:rPr lang="fr-FR" dirty="0"/>
              <a:t> entrée + </a:t>
            </a:r>
            <a:r>
              <a:rPr lang="fr-FR" dirty="0" err="1"/>
              <a:t>Qtté</a:t>
            </a:r>
            <a:r>
              <a:rPr lang="fr-FR" dirty="0"/>
              <a:t> Stock précédent</a:t>
            </a:r>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732392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CUMP après chaque entrée</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lstStyle/>
          <a:p>
            <a:pPr marL="0" indent="0" algn="just">
              <a:buNone/>
            </a:pPr>
            <a:r>
              <a:rPr lang="fr-FR" u="sng" dirty="0"/>
              <a:t>Avantage de la méthode </a:t>
            </a:r>
            <a:r>
              <a:rPr lang="fr-FR" dirty="0"/>
              <a:t>: les sorties de stock peuvent être évaluées à tout moment.</a:t>
            </a:r>
          </a:p>
          <a:p>
            <a:pPr marL="0" indent="0" algn="just">
              <a:buNone/>
            </a:pPr>
            <a:endParaRPr lang="fr-FR" dirty="0"/>
          </a:p>
          <a:p>
            <a:pPr marL="0" indent="0" algn="just">
              <a:buNone/>
            </a:pPr>
            <a:r>
              <a:rPr lang="fr-FR" u="sng" dirty="0"/>
              <a:t>Inconvénient de la méthode </a:t>
            </a:r>
            <a:r>
              <a:rPr lang="fr-FR" dirty="0"/>
              <a:t>: les sorties de stock sont évaluées à des coûts différents au cours d’une même période.</a:t>
            </a:r>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878489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fontScale="90000"/>
          </a:bodyPr>
          <a:lstStyle/>
          <a:p>
            <a:r>
              <a:rPr lang="fr-FR" dirty="0">
                <a:solidFill>
                  <a:schemeClr val="accent2"/>
                </a:solidFill>
              </a:rPr>
              <a:t>Fiche de stock – CUMP après chaque entrée</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7DB83C53-D28F-43C3-A35A-DF65269E7957}"/>
              </a:ext>
            </a:extLst>
          </p:cNvPr>
          <p:cNvSpPr>
            <a:spLocks noGrp="1"/>
          </p:cNvSpPr>
          <p:nvPr>
            <p:ph idx="1"/>
          </p:nvPr>
        </p:nvSpPr>
        <p:spPr/>
        <p:txBody>
          <a:bodyPr/>
          <a:lstStyle/>
          <a:p>
            <a:endParaRPr lang="fr-FR" dirty="0"/>
          </a:p>
        </p:txBody>
      </p:sp>
      <p:graphicFrame>
        <p:nvGraphicFramePr>
          <p:cNvPr id="7" name="Espace réservé du contenu 4">
            <a:extLst>
              <a:ext uri="{FF2B5EF4-FFF2-40B4-BE49-F238E27FC236}">
                <a16:creationId xmlns:a16="http://schemas.microsoft.com/office/drawing/2014/main" id="{CAA58D21-086D-4E99-8B14-3326201E7B7F}"/>
              </a:ext>
            </a:extLst>
          </p:cNvPr>
          <p:cNvGraphicFramePr>
            <a:graphicFrameLocks/>
          </p:cNvGraphicFramePr>
          <p:nvPr>
            <p:extLst/>
          </p:nvPr>
        </p:nvGraphicFramePr>
        <p:xfrm>
          <a:off x="539552" y="1556792"/>
          <a:ext cx="8064897" cy="3378200"/>
        </p:xfrm>
        <a:graphic>
          <a:graphicData uri="http://schemas.openxmlformats.org/drawingml/2006/table">
            <a:tbl>
              <a:tblPr firstRow="1" bandRow="1">
                <a:tableStyleId>{2A488322-F2BA-4B5B-9748-0D474271808F}</a:tableStyleId>
              </a:tblPr>
              <a:tblGrid>
                <a:gridCol w="690630">
                  <a:extLst>
                    <a:ext uri="{9D8B030D-6E8A-4147-A177-3AD203B41FA5}">
                      <a16:colId xmlns:a16="http://schemas.microsoft.com/office/drawing/2014/main" val="426484934"/>
                    </a:ext>
                  </a:extLst>
                </a:gridCol>
                <a:gridCol w="690630">
                  <a:extLst>
                    <a:ext uri="{9D8B030D-6E8A-4147-A177-3AD203B41FA5}">
                      <a16:colId xmlns:a16="http://schemas.microsoft.com/office/drawing/2014/main" val="4242468810"/>
                    </a:ext>
                  </a:extLst>
                </a:gridCol>
                <a:gridCol w="690630">
                  <a:extLst>
                    <a:ext uri="{9D8B030D-6E8A-4147-A177-3AD203B41FA5}">
                      <a16:colId xmlns:a16="http://schemas.microsoft.com/office/drawing/2014/main" val="967310254"/>
                    </a:ext>
                  </a:extLst>
                </a:gridCol>
                <a:gridCol w="690630">
                  <a:extLst>
                    <a:ext uri="{9D8B030D-6E8A-4147-A177-3AD203B41FA5}">
                      <a16:colId xmlns:a16="http://schemas.microsoft.com/office/drawing/2014/main" val="3648785256"/>
                    </a:ext>
                  </a:extLst>
                </a:gridCol>
                <a:gridCol w="903003">
                  <a:extLst>
                    <a:ext uri="{9D8B030D-6E8A-4147-A177-3AD203B41FA5}">
                      <a16:colId xmlns:a16="http://schemas.microsoft.com/office/drawing/2014/main" val="192476674"/>
                    </a:ext>
                  </a:extLst>
                </a:gridCol>
                <a:gridCol w="676926">
                  <a:extLst>
                    <a:ext uri="{9D8B030D-6E8A-4147-A177-3AD203B41FA5}">
                      <a16:colId xmlns:a16="http://schemas.microsoft.com/office/drawing/2014/main" val="3483607498"/>
                    </a:ext>
                  </a:extLst>
                </a:gridCol>
                <a:gridCol w="664723">
                  <a:extLst>
                    <a:ext uri="{9D8B030D-6E8A-4147-A177-3AD203B41FA5}">
                      <a16:colId xmlns:a16="http://schemas.microsoft.com/office/drawing/2014/main" val="2554388570"/>
                    </a:ext>
                  </a:extLst>
                </a:gridCol>
                <a:gridCol w="731195">
                  <a:extLst>
                    <a:ext uri="{9D8B030D-6E8A-4147-A177-3AD203B41FA5}">
                      <a16:colId xmlns:a16="http://schemas.microsoft.com/office/drawing/2014/main" val="1785315400"/>
                    </a:ext>
                  </a:extLst>
                </a:gridCol>
                <a:gridCol w="664723">
                  <a:extLst>
                    <a:ext uri="{9D8B030D-6E8A-4147-A177-3AD203B41FA5}">
                      <a16:colId xmlns:a16="http://schemas.microsoft.com/office/drawing/2014/main" val="3882970458"/>
                    </a:ext>
                  </a:extLst>
                </a:gridCol>
                <a:gridCol w="797710">
                  <a:extLst>
                    <a:ext uri="{9D8B030D-6E8A-4147-A177-3AD203B41FA5}">
                      <a16:colId xmlns:a16="http://schemas.microsoft.com/office/drawing/2014/main" val="1351512697"/>
                    </a:ext>
                  </a:extLst>
                </a:gridCol>
                <a:gridCol w="864097">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70840">
                <a:tc>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402756"/>
                  </a:ext>
                </a:extLst>
              </a:tr>
              <a:tr h="370840">
                <a:tc>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70840">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3073858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fontScale="90000"/>
          </a:bodyPr>
          <a:lstStyle/>
          <a:p>
            <a:r>
              <a:rPr lang="fr-FR" dirty="0">
                <a:solidFill>
                  <a:schemeClr val="accent2"/>
                </a:solidFill>
              </a:rPr>
              <a:t>Fiche de stock – CUMP après chaque entrée</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4D40A2F9-013A-4BED-9932-FFDF71EC97F1}"/>
              </a:ext>
            </a:extLst>
          </p:cNvPr>
          <p:cNvSpPr>
            <a:spLocks noGrp="1"/>
          </p:cNvSpPr>
          <p:nvPr>
            <p:ph idx="1"/>
          </p:nvPr>
        </p:nvSpPr>
        <p:spPr/>
        <p:txBody>
          <a:bodyPr/>
          <a:lstStyle/>
          <a:p>
            <a:endParaRPr lang="fr-FR" dirty="0"/>
          </a:p>
        </p:txBody>
      </p:sp>
      <p:graphicFrame>
        <p:nvGraphicFramePr>
          <p:cNvPr id="7" name="Espace réservé du contenu 4">
            <a:extLst>
              <a:ext uri="{FF2B5EF4-FFF2-40B4-BE49-F238E27FC236}">
                <a16:creationId xmlns:a16="http://schemas.microsoft.com/office/drawing/2014/main" id="{95C12CEA-0D26-45E0-B3B8-2E2E76813CBC}"/>
              </a:ext>
            </a:extLst>
          </p:cNvPr>
          <p:cNvGraphicFramePr>
            <a:graphicFrameLocks/>
          </p:cNvGraphicFramePr>
          <p:nvPr>
            <p:extLst/>
          </p:nvPr>
        </p:nvGraphicFramePr>
        <p:xfrm>
          <a:off x="539552" y="1556792"/>
          <a:ext cx="8064895" cy="3246525"/>
        </p:xfrm>
        <a:graphic>
          <a:graphicData uri="http://schemas.openxmlformats.org/drawingml/2006/table">
            <a:tbl>
              <a:tblPr firstRow="1" bandRow="1">
                <a:tableStyleId>{2A488322-F2BA-4B5B-9748-0D474271808F}</a:tableStyleId>
              </a:tblPr>
              <a:tblGrid>
                <a:gridCol w="690630">
                  <a:extLst>
                    <a:ext uri="{9D8B030D-6E8A-4147-A177-3AD203B41FA5}">
                      <a16:colId xmlns:a16="http://schemas.microsoft.com/office/drawing/2014/main" val="426484934"/>
                    </a:ext>
                  </a:extLst>
                </a:gridCol>
                <a:gridCol w="690630">
                  <a:extLst>
                    <a:ext uri="{9D8B030D-6E8A-4147-A177-3AD203B41FA5}">
                      <a16:colId xmlns:a16="http://schemas.microsoft.com/office/drawing/2014/main" val="4242468810"/>
                    </a:ext>
                  </a:extLst>
                </a:gridCol>
                <a:gridCol w="690630">
                  <a:extLst>
                    <a:ext uri="{9D8B030D-6E8A-4147-A177-3AD203B41FA5}">
                      <a16:colId xmlns:a16="http://schemas.microsoft.com/office/drawing/2014/main" val="967310254"/>
                    </a:ext>
                  </a:extLst>
                </a:gridCol>
                <a:gridCol w="690630">
                  <a:extLst>
                    <a:ext uri="{9D8B030D-6E8A-4147-A177-3AD203B41FA5}">
                      <a16:colId xmlns:a16="http://schemas.microsoft.com/office/drawing/2014/main" val="3648785256"/>
                    </a:ext>
                  </a:extLst>
                </a:gridCol>
                <a:gridCol w="903002">
                  <a:extLst>
                    <a:ext uri="{9D8B030D-6E8A-4147-A177-3AD203B41FA5}">
                      <a16:colId xmlns:a16="http://schemas.microsoft.com/office/drawing/2014/main" val="192476674"/>
                    </a:ext>
                  </a:extLst>
                </a:gridCol>
                <a:gridCol w="676926">
                  <a:extLst>
                    <a:ext uri="{9D8B030D-6E8A-4147-A177-3AD203B41FA5}">
                      <a16:colId xmlns:a16="http://schemas.microsoft.com/office/drawing/2014/main" val="3483607498"/>
                    </a:ext>
                  </a:extLst>
                </a:gridCol>
                <a:gridCol w="664723">
                  <a:extLst>
                    <a:ext uri="{9D8B030D-6E8A-4147-A177-3AD203B41FA5}">
                      <a16:colId xmlns:a16="http://schemas.microsoft.com/office/drawing/2014/main" val="2554388570"/>
                    </a:ext>
                  </a:extLst>
                </a:gridCol>
                <a:gridCol w="731194">
                  <a:extLst>
                    <a:ext uri="{9D8B030D-6E8A-4147-A177-3AD203B41FA5}">
                      <a16:colId xmlns:a16="http://schemas.microsoft.com/office/drawing/2014/main" val="1785315400"/>
                    </a:ext>
                  </a:extLst>
                </a:gridCol>
                <a:gridCol w="664723">
                  <a:extLst>
                    <a:ext uri="{9D8B030D-6E8A-4147-A177-3AD203B41FA5}">
                      <a16:colId xmlns:a16="http://schemas.microsoft.com/office/drawing/2014/main" val="3882970458"/>
                    </a:ext>
                  </a:extLst>
                </a:gridCol>
                <a:gridCol w="664723">
                  <a:extLst>
                    <a:ext uri="{9D8B030D-6E8A-4147-A177-3AD203B41FA5}">
                      <a16:colId xmlns:a16="http://schemas.microsoft.com/office/drawing/2014/main" val="1351512697"/>
                    </a:ext>
                  </a:extLst>
                </a:gridCol>
                <a:gridCol w="997084">
                  <a:extLst>
                    <a:ext uri="{9D8B030D-6E8A-4147-A177-3AD203B41FA5}">
                      <a16:colId xmlns:a16="http://schemas.microsoft.com/office/drawing/2014/main" val="1788388551"/>
                    </a:ext>
                  </a:extLst>
                </a:gridCol>
              </a:tblGrid>
              <a:tr h="360725">
                <a:tc rowSpan="2">
                  <a:txBody>
                    <a:bodyPr/>
                    <a:lstStyle/>
                    <a:p>
                      <a:pPr algn="ctr"/>
                      <a:r>
                        <a:rPr lang="fr-FR" sz="12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2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2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2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60725">
                <a:tc vMerge="1">
                  <a:txBody>
                    <a:bodyPr/>
                    <a:lstStyle/>
                    <a:p>
                      <a:endParaRPr lang="fr-FR" dirty="0"/>
                    </a:p>
                  </a:txBody>
                  <a:tcPr/>
                </a:tc>
                <a:tc vMerge="1">
                  <a:txBody>
                    <a:bodyPr/>
                    <a:lstStyle/>
                    <a:p>
                      <a:endParaRPr lang="fr-FR" dirty="0"/>
                    </a:p>
                  </a:txBody>
                  <a:tcPr/>
                </a:tc>
                <a:tc>
                  <a:txBody>
                    <a:bodyPr/>
                    <a:lstStyle/>
                    <a:p>
                      <a:pPr algn="ctr"/>
                      <a:r>
                        <a:rPr lang="fr-FR" sz="100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Montant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0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60725">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60725">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178,50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60725">
                <a:tc>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6300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fr-FR" sz="1200" dirty="0"/>
                        <a:t>676,50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60725">
                <a:tc>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fr-FR" sz="1200" dirty="0"/>
                        <a:t>214,761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4300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461,738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402756"/>
                  </a:ext>
                </a:extLst>
              </a:tr>
              <a:tr h="360725">
                <a:tc>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r>
                        <a:rPr lang="fr-FR" sz="1200" dirty="0"/>
                        <a:t>161,071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2800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300,666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60725">
                <a:tc>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109,77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200" dirty="0"/>
                        <a:t>636,666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60725">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5200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554,333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109,77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fr-FR" sz="1200" i="1" u="sng" dirty="0"/>
                        <a:t>636,666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3162939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PEPS (FIFO)</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lstStyle/>
          <a:p>
            <a:pPr marL="0" indent="0" algn="just">
              <a:buNone/>
            </a:pPr>
            <a:r>
              <a:rPr lang="fr-FR" dirty="0"/>
              <a:t>Principe : Les sorties de stocks sont évaluées à leur coût réel d’entrée, et non à un coût moyen.</a:t>
            </a:r>
          </a:p>
          <a:p>
            <a:pPr marL="0" indent="0" algn="just">
              <a:buNone/>
            </a:pPr>
            <a:endParaRPr lang="fr-FR" dirty="0"/>
          </a:p>
          <a:p>
            <a:pPr marL="0" indent="0" algn="just">
              <a:buNone/>
            </a:pPr>
            <a:r>
              <a:rPr lang="fr-FR" dirty="0"/>
              <a:t>Le coût réel retenu est celui du bien le plus ancien. Ceci représente l’inconvénient de répercuter avec retard les variations de prix sur les coûts.</a:t>
            </a:r>
          </a:p>
          <a:p>
            <a:pPr marL="0" indent="0" algn="just">
              <a:buNone/>
            </a:pPr>
            <a:endParaRPr lang="fr-FR" dirty="0"/>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084811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a:bodyPr>
          <a:lstStyle/>
          <a:p>
            <a:r>
              <a:rPr lang="fr-FR" dirty="0">
                <a:solidFill>
                  <a:schemeClr val="accent2"/>
                </a:solidFill>
              </a:rPr>
              <a:t>Fiche de stock – PEPS (FIFO)</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B2521BF5-0F57-49AF-AB5B-DF8C05FEFE04}"/>
              </a:ext>
            </a:extLst>
          </p:cNvPr>
          <p:cNvSpPr>
            <a:spLocks noGrp="1"/>
          </p:cNvSpPr>
          <p:nvPr>
            <p:ph idx="1"/>
          </p:nvPr>
        </p:nvSpPr>
        <p:spPr/>
        <p:txBody>
          <a:bodyPr/>
          <a:lstStyle/>
          <a:p>
            <a:endParaRPr lang="fr-FR"/>
          </a:p>
        </p:txBody>
      </p:sp>
      <p:graphicFrame>
        <p:nvGraphicFramePr>
          <p:cNvPr id="8" name="Espace réservé du contenu 4">
            <a:extLst>
              <a:ext uri="{FF2B5EF4-FFF2-40B4-BE49-F238E27FC236}">
                <a16:creationId xmlns:a16="http://schemas.microsoft.com/office/drawing/2014/main" id="{8C47149D-75A5-4902-86B8-615556234B8F}"/>
              </a:ext>
            </a:extLst>
          </p:cNvPr>
          <p:cNvGraphicFramePr>
            <a:graphicFrameLocks/>
          </p:cNvGraphicFramePr>
          <p:nvPr>
            <p:extLst/>
          </p:nvPr>
        </p:nvGraphicFramePr>
        <p:xfrm>
          <a:off x="227956" y="1556792"/>
          <a:ext cx="8736532" cy="445008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978204">
                  <a:extLst>
                    <a:ext uri="{9D8B030D-6E8A-4147-A177-3AD203B41FA5}">
                      <a16:colId xmlns:a16="http://schemas.microsoft.com/office/drawing/2014/main" val="192476674"/>
                    </a:ext>
                  </a:extLst>
                </a:gridCol>
                <a:gridCol w="733300">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rowSpan="2">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402756"/>
                  </a:ext>
                </a:extLst>
              </a:tr>
              <a:tr h="370840">
                <a:tc rowSpan="2">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218339"/>
                  </a:ext>
                </a:extLst>
              </a:tr>
              <a:tr h="370840">
                <a:tc>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954945"/>
                  </a:ext>
                </a:extLst>
              </a:tr>
              <a:tr h="370840">
                <a:tc rowSpan="2">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401774"/>
                  </a:ext>
                </a:extLst>
              </a:tr>
              <a:tr h="370840">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70840">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12330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p:txBody>
          <a:bodyPr>
            <a:normAutofit/>
          </a:bodyPr>
          <a:lstStyle/>
          <a:p>
            <a:r>
              <a:rPr lang="fr-FR" dirty="0">
                <a:solidFill>
                  <a:schemeClr val="accent2"/>
                </a:solidFill>
              </a:rPr>
              <a:t>Fiche de stock – PEPS (FIFO)</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CC342A2D-F719-4C7F-BD7D-C310C0249F50}"/>
              </a:ext>
            </a:extLst>
          </p:cNvPr>
          <p:cNvSpPr>
            <a:spLocks noGrp="1"/>
          </p:cNvSpPr>
          <p:nvPr>
            <p:ph idx="1"/>
          </p:nvPr>
        </p:nvSpPr>
        <p:spPr/>
        <p:txBody>
          <a:bodyPr/>
          <a:lstStyle/>
          <a:p>
            <a:endParaRPr lang="fr-FR"/>
          </a:p>
        </p:txBody>
      </p:sp>
      <p:graphicFrame>
        <p:nvGraphicFramePr>
          <p:cNvPr id="7" name="Espace réservé du contenu 4">
            <a:extLst>
              <a:ext uri="{FF2B5EF4-FFF2-40B4-BE49-F238E27FC236}">
                <a16:creationId xmlns:a16="http://schemas.microsoft.com/office/drawing/2014/main" id="{604D8C07-023D-49ED-9A59-FFA6E3424861}"/>
              </a:ext>
            </a:extLst>
          </p:cNvPr>
          <p:cNvGraphicFramePr>
            <a:graphicFrameLocks/>
          </p:cNvGraphicFramePr>
          <p:nvPr>
            <p:extLst/>
          </p:nvPr>
        </p:nvGraphicFramePr>
        <p:xfrm>
          <a:off x="227956" y="1556792"/>
          <a:ext cx="8736532" cy="445008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978204">
                  <a:extLst>
                    <a:ext uri="{9D8B030D-6E8A-4147-A177-3AD203B41FA5}">
                      <a16:colId xmlns:a16="http://schemas.microsoft.com/office/drawing/2014/main" val="192476674"/>
                    </a:ext>
                  </a:extLst>
                </a:gridCol>
                <a:gridCol w="733300">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178,50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rowSpan="2">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4106402108"/>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566402756"/>
                  </a:ext>
                </a:extLst>
              </a:tr>
              <a:tr h="370840">
                <a:tc rowSpan="2">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rowSpan="2">
                  <a:txBody>
                    <a:bodyPr/>
                    <a:lstStyle/>
                    <a:p>
                      <a:pPr algn="ctr"/>
                      <a:r>
                        <a:rPr lang="fr-FR" sz="1400" dirty="0"/>
                        <a:t>5000-700= 4300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464,4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218339"/>
                  </a:ext>
                </a:extLst>
              </a:tr>
              <a:tr h="370840">
                <a:tc>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162,00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2800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954945"/>
                  </a:ext>
                </a:extLst>
              </a:tr>
              <a:tr h="370840">
                <a:tc rowSpan="2">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2800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401774"/>
                  </a:ext>
                </a:extLst>
              </a:tr>
              <a:tr h="370840">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896121492"/>
                  </a:ext>
                </a:extLst>
              </a:tr>
              <a:tr h="370840">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552,6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638,40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2786557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9B609-9F12-4A3E-93F7-2EE20677223F}"/>
              </a:ext>
            </a:extLst>
          </p:cNvPr>
          <p:cNvSpPr>
            <a:spLocks noGrp="1"/>
          </p:cNvSpPr>
          <p:nvPr>
            <p:ph type="title"/>
          </p:nvPr>
        </p:nvSpPr>
        <p:spPr/>
        <p:txBody>
          <a:bodyPr/>
          <a:lstStyle/>
          <a:p>
            <a:r>
              <a:rPr lang="fr-FR" dirty="0">
                <a:solidFill>
                  <a:schemeClr val="accent2"/>
                </a:solidFill>
              </a:rPr>
              <a:t>DEPS (LIFO)</a:t>
            </a:r>
          </a:p>
        </p:txBody>
      </p:sp>
      <p:sp>
        <p:nvSpPr>
          <p:cNvPr id="3" name="Espace réservé du contenu 2">
            <a:extLst>
              <a:ext uri="{FF2B5EF4-FFF2-40B4-BE49-F238E27FC236}">
                <a16:creationId xmlns:a16="http://schemas.microsoft.com/office/drawing/2014/main" id="{792FCBA4-D9DF-4AF7-BFCE-03D46976A1C7}"/>
              </a:ext>
            </a:extLst>
          </p:cNvPr>
          <p:cNvSpPr>
            <a:spLocks noGrp="1"/>
          </p:cNvSpPr>
          <p:nvPr>
            <p:ph idx="1"/>
          </p:nvPr>
        </p:nvSpPr>
        <p:spPr/>
        <p:txBody>
          <a:bodyPr/>
          <a:lstStyle/>
          <a:p>
            <a:pPr marL="0" indent="0" algn="just">
              <a:buNone/>
            </a:pPr>
            <a:r>
              <a:rPr lang="fr-FR" dirty="0"/>
              <a:t>Principe : Les sorties de stocks sont évaluées à leur coût réel d’entrée, et non à un coût moyen.</a:t>
            </a:r>
          </a:p>
          <a:p>
            <a:pPr marL="0" indent="0" algn="just">
              <a:buNone/>
            </a:pPr>
            <a:endParaRPr lang="fr-FR" dirty="0"/>
          </a:p>
          <a:p>
            <a:pPr marL="0" indent="0" algn="just">
              <a:buNone/>
            </a:pPr>
            <a:r>
              <a:rPr lang="fr-FR" dirty="0"/>
              <a:t>Le coût réel retenu est celui du bien le plus récent. </a:t>
            </a:r>
          </a:p>
        </p:txBody>
      </p:sp>
      <p:sp>
        <p:nvSpPr>
          <p:cNvPr id="4" name="Espace réservé du pied de page 3">
            <a:extLst>
              <a:ext uri="{FF2B5EF4-FFF2-40B4-BE49-F238E27FC236}">
                <a16:creationId xmlns:a16="http://schemas.microsoft.com/office/drawing/2014/main" id="{0DEEDFFE-6C14-4865-B9EF-0E3B982B0320}"/>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152021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a:xfrm>
            <a:off x="469796" y="118249"/>
            <a:ext cx="8229600" cy="816154"/>
          </a:xfrm>
        </p:spPr>
        <p:txBody>
          <a:bodyPr>
            <a:normAutofit/>
          </a:bodyPr>
          <a:lstStyle/>
          <a:p>
            <a:r>
              <a:rPr lang="fr-FR" dirty="0">
                <a:solidFill>
                  <a:schemeClr val="accent2"/>
                </a:solidFill>
              </a:rPr>
              <a:t>Fiche de stock –DEPS (LIFO)</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46A00019-1593-4C08-8840-F6C09DF0F0BA}"/>
              </a:ext>
            </a:extLst>
          </p:cNvPr>
          <p:cNvSpPr>
            <a:spLocks noGrp="1"/>
          </p:cNvSpPr>
          <p:nvPr>
            <p:ph idx="1"/>
          </p:nvPr>
        </p:nvSpPr>
        <p:spPr/>
        <p:txBody>
          <a:bodyPr/>
          <a:lstStyle/>
          <a:p>
            <a:endParaRPr lang="fr-FR"/>
          </a:p>
        </p:txBody>
      </p:sp>
      <p:graphicFrame>
        <p:nvGraphicFramePr>
          <p:cNvPr id="8" name="Espace réservé du contenu 4">
            <a:extLst>
              <a:ext uri="{FF2B5EF4-FFF2-40B4-BE49-F238E27FC236}">
                <a16:creationId xmlns:a16="http://schemas.microsoft.com/office/drawing/2014/main" id="{C4A132C7-C858-4824-BDA2-3A2BE9EF7716}"/>
              </a:ext>
            </a:extLst>
          </p:cNvPr>
          <p:cNvGraphicFramePr>
            <a:graphicFrameLocks/>
          </p:cNvGraphicFramePr>
          <p:nvPr>
            <p:extLst/>
          </p:nvPr>
        </p:nvGraphicFramePr>
        <p:xfrm>
          <a:off x="203734" y="1049497"/>
          <a:ext cx="8736532" cy="519176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978204">
                  <a:extLst>
                    <a:ext uri="{9D8B030D-6E8A-4147-A177-3AD203B41FA5}">
                      <a16:colId xmlns:a16="http://schemas.microsoft.com/office/drawing/2014/main" val="192476674"/>
                    </a:ext>
                  </a:extLst>
                </a:gridCol>
                <a:gridCol w="733300">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rowSpan="2">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6402756"/>
                  </a:ext>
                </a:extLst>
              </a:tr>
              <a:tr h="370840">
                <a:tc rowSpan="2">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218339"/>
                  </a:ext>
                </a:extLst>
              </a:tr>
              <a:tr h="370840">
                <a:tc rowSpan="2">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954945"/>
                  </a:ext>
                </a:extLst>
              </a:tr>
              <a:tr h="370840">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6852653"/>
                  </a:ext>
                </a:extLst>
              </a:tr>
              <a:tr h="370840">
                <a:tc rowSpan="3">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401774"/>
                  </a:ext>
                </a:extLst>
              </a:tr>
              <a:tr h="370840">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70840">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9059644"/>
                  </a:ext>
                </a:extLst>
              </a:tr>
              <a:tr h="370840">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2198400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C6118-A9B4-4B2C-938E-79C3F8956B24}"/>
              </a:ext>
            </a:extLst>
          </p:cNvPr>
          <p:cNvSpPr>
            <a:spLocks noGrp="1"/>
          </p:cNvSpPr>
          <p:nvPr>
            <p:ph type="title"/>
          </p:nvPr>
        </p:nvSpPr>
        <p:spPr>
          <a:xfrm>
            <a:off x="469796" y="118249"/>
            <a:ext cx="8229600" cy="816154"/>
          </a:xfrm>
        </p:spPr>
        <p:txBody>
          <a:bodyPr>
            <a:normAutofit/>
          </a:bodyPr>
          <a:lstStyle/>
          <a:p>
            <a:r>
              <a:rPr lang="fr-FR" dirty="0">
                <a:solidFill>
                  <a:schemeClr val="accent2"/>
                </a:solidFill>
              </a:rPr>
              <a:t>Fiche de stock –DEPS (LIFO)</a:t>
            </a:r>
          </a:p>
        </p:txBody>
      </p:sp>
      <p:sp>
        <p:nvSpPr>
          <p:cNvPr id="4" name="Espace réservé du pied de page 3">
            <a:extLst>
              <a:ext uri="{FF2B5EF4-FFF2-40B4-BE49-F238E27FC236}">
                <a16:creationId xmlns:a16="http://schemas.microsoft.com/office/drawing/2014/main" id="{27520D4A-37C2-4360-86F8-8A74DF9A00E7}"/>
              </a:ext>
            </a:extLst>
          </p:cNvPr>
          <p:cNvSpPr>
            <a:spLocks noGrp="1"/>
          </p:cNvSpPr>
          <p:nvPr>
            <p:ph type="ftr" sz="quarter" idx="11"/>
          </p:nvPr>
        </p:nvSpPr>
        <p:spPr/>
        <p:txBody>
          <a:bodyPr/>
          <a:lstStyle/>
          <a:p>
            <a:r>
              <a:rPr lang="fr-FR"/>
              <a:t>Séance 5  - Comptabilité de gestion 2</a:t>
            </a:r>
          </a:p>
        </p:txBody>
      </p:sp>
      <p:sp>
        <p:nvSpPr>
          <p:cNvPr id="6" name="Espace réservé du contenu 5">
            <a:extLst>
              <a:ext uri="{FF2B5EF4-FFF2-40B4-BE49-F238E27FC236}">
                <a16:creationId xmlns:a16="http://schemas.microsoft.com/office/drawing/2014/main" id="{46A00019-1593-4C08-8840-F6C09DF0F0BA}"/>
              </a:ext>
            </a:extLst>
          </p:cNvPr>
          <p:cNvSpPr>
            <a:spLocks noGrp="1"/>
          </p:cNvSpPr>
          <p:nvPr>
            <p:ph idx="1"/>
          </p:nvPr>
        </p:nvSpPr>
        <p:spPr/>
        <p:txBody>
          <a:bodyPr/>
          <a:lstStyle/>
          <a:p>
            <a:endParaRPr lang="fr-FR"/>
          </a:p>
        </p:txBody>
      </p:sp>
      <p:graphicFrame>
        <p:nvGraphicFramePr>
          <p:cNvPr id="8" name="Espace réservé du contenu 4">
            <a:extLst>
              <a:ext uri="{FF2B5EF4-FFF2-40B4-BE49-F238E27FC236}">
                <a16:creationId xmlns:a16="http://schemas.microsoft.com/office/drawing/2014/main" id="{C4A132C7-C858-4824-BDA2-3A2BE9EF7716}"/>
              </a:ext>
            </a:extLst>
          </p:cNvPr>
          <p:cNvGraphicFramePr>
            <a:graphicFrameLocks/>
          </p:cNvGraphicFramePr>
          <p:nvPr>
            <p:extLst/>
          </p:nvPr>
        </p:nvGraphicFramePr>
        <p:xfrm>
          <a:off x="203734" y="1049497"/>
          <a:ext cx="8736532" cy="5191760"/>
        </p:xfrm>
        <a:graphic>
          <a:graphicData uri="http://schemas.openxmlformats.org/drawingml/2006/table">
            <a:tbl>
              <a:tblPr firstRow="1" bandRow="1">
                <a:tableStyleId>{2A488322-F2BA-4B5B-9748-0D474271808F}</a:tableStyleId>
              </a:tblPr>
              <a:tblGrid>
                <a:gridCol w="748145">
                  <a:extLst>
                    <a:ext uri="{9D8B030D-6E8A-4147-A177-3AD203B41FA5}">
                      <a16:colId xmlns:a16="http://schemas.microsoft.com/office/drawing/2014/main" val="426484934"/>
                    </a:ext>
                  </a:extLst>
                </a:gridCol>
                <a:gridCol w="748145">
                  <a:extLst>
                    <a:ext uri="{9D8B030D-6E8A-4147-A177-3AD203B41FA5}">
                      <a16:colId xmlns:a16="http://schemas.microsoft.com/office/drawing/2014/main" val="4242468810"/>
                    </a:ext>
                  </a:extLst>
                </a:gridCol>
                <a:gridCol w="748145">
                  <a:extLst>
                    <a:ext uri="{9D8B030D-6E8A-4147-A177-3AD203B41FA5}">
                      <a16:colId xmlns:a16="http://schemas.microsoft.com/office/drawing/2014/main" val="967310254"/>
                    </a:ext>
                  </a:extLst>
                </a:gridCol>
                <a:gridCol w="748145">
                  <a:extLst>
                    <a:ext uri="{9D8B030D-6E8A-4147-A177-3AD203B41FA5}">
                      <a16:colId xmlns:a16="http://schemas.microsoft.com/office/drawing/2014/main" val="3648785256"/>
                    </a:ext>
                  </a:extLst>
                </a:gridCol>
                <a:gridCol w="978204">
                  <a:extLst>
                    <a:ext uri="{9D8B030D-6E8A-4147-A177-3AD203B41FA5}">
                      <a16:colId xmlns:a16="http://schemas.microsoft.com/office/drawing/2014/main" val="192476674"/>
                    </a:ext>
                  </a:extLst>
                </a:gridCol>
                <a:gridCol w="733300">
                  <a:extLst>
                    <a:ext uri="{9D8B030D-6E8A-4147-A177-3AD203B41FA5}">
                      <a16:colId xmlns:a16="http://schemas.microsoft.com/office/drawing/2014/main" val="3483607498"/>
                    </a:ext>
                  </a:extLst>
                </a:gridCol>
                <a:gridCol w="720080">
                  <a:extLst>
                    <a:ext uri="{9D8B030D-6E8A-4147-A177-3AD203B41FA5}">
                      <a16:colId xmlns:a16="http://schemas.microsoft.com/office/drawing/2014/main" val="2554388570"/>
                    </a:ext>
                  </a:extLst>
                </a:gridCol>
                <a:gridCol w="792088">
                  <a:extLst>
                    <a:ext uri="{9D8B030D-6E8A-4147-A177-3AD203B41FA5}">
                      <a16:colId xmlns:a16="http://schemas.microsoft.com/office/drawing/2014/main" val="1785315400"/>
                    </a:ext>
                  </a:extLst>
                </a:gridCol>
                <a:gridCol w="720080">
                  <a:extLst>
                    <a:ext uri="{9D8B030D-6E8A-4147-A177-3AD203B41FA5}">
                      <a16:colId xmlns:a16="http://schemas.microsoft.com/office/drawing/2014/main" val="3882970458"/>
                    </a:ext>
                  </a:extLst>
                </a:gridCol>
                <a:gridCol w="720080">
                  <a:extLst>
                    <a:ext uri="{9D8B030D-6E8A-4147-A177-3AD203B41FA5}">
                      <a16:colId xmlns:a16="http://schemas.microsoft.com/office/drawing/2014/main" val="1351512697"/>
                    </a:ext>
                  </a:extLst>
                </a:gridCol>
                <a:gridCol w="1080120">
                  <a:extLst>
                    <a:ext uri="{9D8B030D-6E8A-4147-A177-3AD203B41FA5}">
                      <a16:colId xmlns:a16="http://schemas.microsoft.com/office/drawing/2014/main" val="1788388551"/>
                    </a:ext>
                  </a:extLst>
                </a:gridCol>
              </a:tblGrid>
              <a:tr h="370840">
                <a:tc rowSpan="2">
                  <a:txBody>
                    <a:bodyPr/>
                    <a:lstStyle/>
                    <a:p>
                      <a:pPr algn="ctr"/>
                      <a:r>
                        <a:rPr lang="fr-FR" sz="1400"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N° de bons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fr-FR" sz="1400" dirty="0"/>
                        <a:t>ENTREES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SORTIES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tc gridSpan="3">
                  <a:txBody>
                    <a:bodyPr/>
                    <a:lstStyle/>
                    <a:p>
                      <a:pPr algn="ctr"/>
                      <a:r>
                        <a:rPr lang="fr-FR" sz="1400" dirty="0"/>
                        <a:t>STOCKS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692038123"/>
                  </a:ext>
                </a:extLst>
              </a:tr>
              <a:tr h="370840">
                <a:tc vMerge="1">
                  <a:txBody>
                    <a:bodyPr/>
                    <a:lstStyle/>
                    <a:p>
                      <a:endParaRPr lang="fr-FR" dirty="0"/>
                    </a:p>
                  </a:txBody>
                  <a:tcPr/>
                </a:tc>
                <a:tc vMerge="1">
                  <a:txBody>
                    <a:bodyPr/>
                    <a:lstStyle/>
                    <a:p>
                      <a:endParaRPr lang="fr-FR" dirty="0"/>
                    </a:p>
                  </a:txBody>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Quantité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Px unit.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050" dirty="0"/>
                        <a:t>Montant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253677"/>
                  </a:ext>
                </a:extLst>
              </a:tr>
              <a:tr h="370840">
                <a:tc>
                  <a:txBody>
                    <a:bodyPr/>
                    <a:lstStyle/>
                    <a:p>
                      <a:pPr algn="ctr"/>
                      <a:r>
                        <a:rPr lang="fr-FR" sz="1200" dirty="0"/>
                        <a:t>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6192872"/>
                  </a:ext>
                </a:extLst>
              </a:tr>
              <a:tr h="370840">
                <a:tc>
                  <a:txBody>
                    <a:bodyPr/>
                    <a:lstStyle/>
                    <a:p>
                      <a:pPr algn="ctr"/>
                      <a:r>
                        <a:rPr lang="fr-FR" sz="1200" dirty="0"/>
                        <a:t>04/01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dirty="0"/>
                        <a:t>BS 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178,50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345374"/>
                  </a:ext>
                </a:extLst>
              </a:tr>
              <a:tr h="370840">
                <a:tc rowSpan="2">
                  <a:txBody>
                    <a:bodyPr/>
                    <a:lstStyle/>
                    <a:p>
                      <a:pPr algn="ctr"/>
                      <a:r>
                        <a:rPr lang="fr-FR" sz="1200" dirty="0"/>
                        <a:t>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BE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402108"/>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540,00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566402756"/>
                  </a:ext>
                </a:extLst>
              </a:tr>
              <a:tr h="370840">
                <a:tc rowSpan="2">
                  <a:txBody>
                    <a:bodyPr/>
                    <a:lstStyle/>
                    <a:p>
                      <a:pPr algn="ctr"/>
                      <a:r>
                        <a:rPr lang="fr-FR" sz="1200" dirty="0"/>
                        <a:t>17/01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2000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rowSpan="2">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rowSpan="2">
                  <a:txBody>
                    <a:bodyPr/>
                    <a:lstStyle/>
                    <a:p>
                      <a:pPr algn="ctr"/>
                      <a:r>
                        <a:rPr lang="fr-FR" sz="1400" dirty="0"/>
                        <a:t>216,00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7086667"/>
                  </a:ext>
                </a:extLst>
              </a:tr>
              <a:tr h="370840">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fr-FR" sz="1400" dirty="0"/>
                        <a:t>324,00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2291218339"/>
                  </a:ext>
                </a:extLst>
              </a:tr>
              <a:tr h="370840">
                <a:tc rowSpan="2">
                  <a:txBody>
                    <a:bodyPr/>
                    <a:lstStyle/>
                    <a:p>
                      <a:pPr algn="ctr"/>
                      <a:r>
                        <a:rPr lang="fr-FR" sz="1200" dirty="0"/>
                        <a:t>20/01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200" dirty="0"/>
                        <a:t>BS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fr-FR" sz="1400" dirty="0"/>
                        <a:t>162,00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4954945"/>
                  </a:ext>
                </a:extLst>
              </a:tr>
              <a:tr h="370840">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162,00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6852653"/>
                  </a:ext>
                </a:extLst>
              </a:tr>
              <a:tr h="370840">
                <a:tc rowSpan="3">
                  <a:txBody>
                    <a:bodyPr/>
                    <a:lstStyle/>
                    <a:p>
                      <a:pPr algn="ctr"/>
                      <a:r>
                        <a:rPr lang="fr-FR" sz="1200" dirty="0"/>
                        <a:t>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BE 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fr-FR" sz="12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3">
                  <a:txBody>
                    <a:bodyPr/>
                    <a:lstStyle/>
                    <a:p>
                      <a:pPr algn="ctr"/>
                      <a:r>
                        <a:rPr lang="fr-FR" sz="12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3">
                  <a:txBody>
                    <a:bodyPr/>
                    <a:lstStyle/>
                    <a:p>
                      <a:pPr algn="ctr"/>
                      <a:r>
                        <a:rPr lang="fr-FR" sz="12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136,50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401774"/>
                  </a:ext>
                </a:extLst>
              </a:tr>
              <a:tr h="370840">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fr-F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162,00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121492"/>
                  </a:ext>
                </a:extLst>
              </a:tr>
              <a:tr h="370840">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fr-FR"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dirty="0"/>
                        <a:t>3000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fr-FR" sz="1400" dirty="0"/>
                        <a:t>336,00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419059644"/>
                  </a:ext>
                </a:extLst>
              </a:tr>
              <a:tr h="370840">
                <a:tc>
                  <a:txBody>
                    <a:bodyPr/>
                    <a:lstStyle/>
                    <a:p>
                      <a:pPr algn="ctr"/>
                      <a:endParaRPr lang="fr-FR" sz="14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2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200" i="1" u="sng" dirty="0"/>
                        <a:t>1191,00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i="1" u="sng" dirty="0"/>
                        <a:t>5200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i="1" u="sng" dirty="0"/>
                        <a:t>556,50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i="1" u="sng" dirty="0"/>
                        <a:t>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fr-FR" sz="1400" i="1" u="sng"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400" i="1" u="sng" dirty="0"/>
                        <a:t>634,50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692858237"/>
                  </a:ext>
                </a:extLst>
              </a:tr>
            </a:tbl>
          </a:graphicData>
        </a:graphic>
      </p:graphicFrame>
    </p:spTree>
    <p:extLst>
      <p:ext uri="{BB962C8B-B14F-4D97-AF65-F5344CB8AC3E}">
        <p14:creationId xmlns:p14="http://schemas.microsoft.com/office/powerpoint/2010/main" val="166290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1C87F4D-2310-4BD1-8BA7-AD340FE34644}"/>
              </a:ext>
            </a:extLst>
          </p:cNvPr>
          <p:cNvSpPr>
            <a:spLocks noGrp="1"/>
          </p:cNvSpPr>
          <p:nvPr>
            <p:ph idx="1"/>
          </p:nvPr>
        </p:nvSpPr>
        <p:spPr>
          <a:xfrm>
            <a:off x="457200" y="1484784"/>
            <a:ext cx="8229600" cy="4176464"/>
          </a:xfrm>
        </p:spPr>
        <p:txBody>
          <a:bodyPr>
            <a:noAutofit/>
          </a:bodyPr>
          <a:lstStyle/>
          <a:p>
            <a:pPr algn="just"/>
            <a:r>
              <a:rPr lang="fr-FR" sz="4000" dirty="0"/>
              <a:t>Cette masse salariale dite « de base » évolue en fonction de plusieurs paramètres:</a:t>
            </a:r>
          </a:p>
          <a:p>
            <a:pPr lvl="1" algn="just"/>
            <a:r>
              <a:rPr lang="fr-FR" sz="2400" dirty="0"/>
              <a:t>Ceux liés à la politique sociale (augmentations générales ou individuelles)</a:t>
            </a:r>
          </a:p>
          <a:p>
            <a:pPr lvl="1" algn="just"/>
            <a:r>
              <a:rPr lang="fr-FR" sz="2400" dirty="0"/>
              <a:t>Ceux liés à l’évolution de l’emploi comme les variations d’effectifs.</a:t>
            </a:r>
          </a:p>
        </p:txBody>
      </p:sp>
      <p:sp>
        <p:nvSpPr>
          <p:cNvPr id="4" name="Espace réservé du pied de page 3">
            <a:extLst>
              <a:ext uri="{FF2B5EF4-FFF2-40B4-BE49-F238E27FC236}">
                <a16:creationId xmlns:a16="http://schemas.microsoft.com/office/drawing/2014/main" id="{4A9C2F71-A622-4930-9128-FEBEA3307A2F}"/>
              </a:ext>
            </a:extLst>
          </p:cNvPr>
          <p:cNvSpPr>
            <a:spLocks noGrp="1"/>
          </p:cNvSpPr>
          <p:nvPr>
            <p:ph type="ftr" sz="quarter" idx="11"/>
          </p:nvPr>
        </p:nvSpPr>
        <p:spPr/>
        <p:txBody>
          <a:bodyPr/>
          <a:lstStyle/>
          <a:p>
            <a:r>
              <a:rPr lang="fr-FR" dirty="0"/>
              <a:t>Séance 4 - budgets personnels + gestion des stocks</a:t>
            </a:r>
          </a:p>
        </p:txBody>
      </p:sp>
    </p:spTree>
    <p:extLst>
      <p:ext uri="{BB962C8B-B14F-4D97-AF65-F5344CB8AC3E}">
        <p14:creationId xmlns:p14="http://schemas.microsoft.com/office/powerpoint/2010/main" val="47408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8BA75-A205-4AEB-BA73-E342E513E354}"/>
              </a:ext>
            </a:extLst>
          </p:cNvPr>
          <p:cNvSpPr>
            <a:spLocks noGrp="1"/>
          </p:cNvSpPr>
          <p:nvPr>
            <p:ph type="title"/>
          </p:nvPr>
        </p:nvSpPr>
        <p:spPr/>
        <p:txBody>
          <a:bodyPr>
            <a:normAutofit fontScale="90000"/>
          </a:bodyPr>
          <a:lstStyle/>
          <a:p>
            <a:r>
              <a:rPr lang="fr-FR" dirty="0"/>
              <a:t>Récapitulatif des différentes méthodes</a:t>
            </a:r>
          </a:p>
        </p:txBody>
      </p:sp>
      <p:graphicFrame>
        <p:nvGraphicFramePr>
          <p:cNvPr id="5" name="Espace réservé du contenu 4">
            <a:extLst>
              <a:ext uri="{FF2B5EF4-FFF2-40B4-BE49-F238E27FC236}">
                <a16:creationId xmlns:a16="http://schemas.microsoft.com/office/drawing/2014/main" id="{DFD81657-AAB1-4FE0-BC22-70AD6360D761}"/>
              </a:ext>
            </a:extLst>
          </p:cNvPr>
          <p:cNvGraphicFramePr>
            <a:graphicFrameLocks noGrp="1"/>
          </p:cNvGraphicFramePr>
          <p:nvPr>
            <p:ph idx="1"/>
            <p:extLst/>
          </p:nvPr>
        </p:nvGraphicFramePr>
        <p:xfrm>
          <a:off x="457200" y="2438896"/>
          <a:ext cx="8229600" cy="1854200"/>
        </p:xfrm>
        <a:graphic>
          <a:graphicData uri="http://schemas.openxmlformats.org/drawingml/2006/table">
            <a:tbl>
              <a:tblPr firstRow="1" bandRow="1">
                <a:tableStyleId>{2A488322-F2BA-4B5B-9748-0D474271808F}</a:tableStyleId>
              </a:tblPr>
              <a:tblGrid>
                <a:gridCol w="2743200">
                  <a:extLst>
                    <a:ext uri="{9D8B030D-6E8A-4147-A177-3AD203B41FA5}">
                      <a16:colId xmlns:a16="http://schemas.microsoft.com/office/drawing/2014/main" val="3925417159"/>
                    </a:ext>
                  </a:extLst>
                </a:gridCol>
                <a:gridCol w="2743200">
                  <a:extLst>
                    <a:ext uri="{9D8B030D-6E8A-4147-A177-3AD203B41FA5}">
                      <a16:colId xmlns:a16="http://schemas.microsoft.com/office/drawing/2014/main" val="805516219"/>
                    </a:ext>
                  </a:extLst>
                </a:gridCol>
                <a:gridCol w="2743200">
                  <a:extLst>
                    <a:ext uri="{9D8B030D-6E8A-4147-A177-3AD203B41FA5}">
                      <a16:colId xmlns:a16="http://schemas.microsoft.com/office/drawing/2014/main" val="1657250871"/>
                    </a:ext>
                  </a:extLst>
                </a:gridCol>
              </a:tblGrid>
              <a:tr h="370840">
                <a:tc>
                  <a:txBody>
                    <a:bodyPr/>
                    <a:lstStyle/>
                    <a:p>
                      <a:pPr algn="ctr"/>
                      <a:r>
                        <a:rPr lang="fr-FR" dirty="0"/>
                        <a:t>Méthode</a:t>
                      </a:r>
                    </a:p>
                  </a:txBody>
                  <a:tcPr anchor="ctr"/>
                </a:tc>
                <a:tc>
                  <a:txBody>
                    <a:bodyPr/>
                    <a:lstStyle/>
                    <a:p>
                      <a:pPr algn="ctr"/>
                      <a:r>
                        <a:rPr lang="fr-FR" dirty="0"/>
                        <a:t>Valeur du SF</a:t>
                      </a:r>
                    </a:p>
                  </a:txBody>
                  <a:tcPr anchor="ctr"/>
                </a:tc>
                <a:tc>
                  <a:txBody>
                    <a:bodyPr/>
                    <a:lstStyle/>
                    <a:p>
                      <a:pPr algn="ctr"/>
                      <a:r>
                        <a:rPr lang="fr-FR" dirty="0"/>
                        <a:t>Prix unitaire du SF</a:t>
                      </a:r>
                    </a:p>
                  </a:txBody>
                  <a:tcPr anchor="ctr"/>
                </a:tc>
                <a:extLst>
                  <a:ext uri="{0D108BD9-81ED-4DB2-BD59-A6C34878D82A}">
                    <a16:rowId xmlns:a16="http://schemas.microsoft.com/office/drawing/2014/main" val="1719934715"/>
                  </a:ext>
                </a:extLst>
              </a:tr>
              <a:tr h="370840">
                <a:tc>
                  <a:txBody>
                    <a:bodyPr/>
                    <a:lstStyle/>
                    <a:p>
                      <a:pPr algn="ctr"/>
                      <a:r>
                        <a:rPr lang="fr-FR" dirty="0"/>
                        <a:t>CUMP fin de période</a:t>
                      </a:r>
                    </a:p>
                  </a:txBody>
                  <a:tcPr anchor="ctr"/>
                </a:tc>
                <a:tc>
                  <a:txBody>
                    <a:bodyPr/>
                    <a:lstStyle/>
                    <a:p>
                      <a:pPr algn="ctr"/>
                      <a:r>
                        <a:rPr lang="fr-FR" dirty="0"/>
                        <a:t>627 981,82 €</a:t>
                      </a:r>
                    </a:p>
                  </a:txBody>
                  <a:tcPr anchor="ctr"/>
                </a:tc>
                <a:tc>
                  <a:txBody>
                    <a:bodyPr/>
                    <a:lstStyle/>
                    <a:p>
                      <a:pPr algn="ctr"/>
                      <a:r>
                        <a:rPr lang="fr-FR" dirty="0"/>
                        <a:t>108,27</a:t>
                      </a:r>
                    </a:p>
                  </a:txBody>
                  <a:tcPr anchor="ctr"/>
                </a:tc>
                <a:extLst>
                  <a:ext uri="{0D108BD9-81ED-4DB2-BD59-A6C34878D82A}">
                    <a16:rowId xmlns:a16="http://schemas.microsoft.com/office/drawing/2014/main" val="1685011270"/>
                  </a:ext>
                </a:extLst>
              </a:tr>
              <a:tr h="370840">
                <a:tc>
                  <a:txBody>
                    <a:bodyPr/>
                    <a:lstStyle/>
                    <a:p>
                      <a:pPr algn="ctr"/>
                      <a:r>
                        <a:rPr lang="fr-FR" dirty="0"/>
                        <a:t>CUMP après chaque entrée</a:t>
                      </a:r>
                    </a:p>
                  </a:txBody>
                  <a:tcPr anchor="ctr"/>
                </a:tc>
                <a:tc>
                  <a:txBody>
                    <a:bodyPr/>
                    <a:lstStyle/>
                    <a:p>
                      <a:pPr algn="ctr"/>
                      <a:r>
                        <a:rPr lang="fr-FR" dirty="0"/>
                        <a:t>636 666,67 €</a:t>
                      </a:r>
                    </a:p>
                  </a:txBody>
                  <a:tcPr anchor="ctr"/>
                </a:tc>
                <a:tc>
                  <a:txBody>
                    <a:bodyPr/>
                    <a:lstStyle/>
                    <a:p>
                      <a:pPr algn="ctr"/>
                      <a:r>
                        <a:rPr lang="fr-FR" dirty="0"/>
                        <a:t>109,77</a:t>
                      </a:r>
                    </a:p>
                  </a:txBody>
                  <a:tcPr anchor="ctr"/>
                </a:tc>
                <a:extLst>
                  <a:ext uri="{0D108BD9-81ED-4DB2-BD59-A6C34878D82A}">
                    <a16:rowId xmlns:a16="http://schemas.microsoft.com/office/drawing/2014/main" val="441553402"/>
                  </a:ext>
                </a:extLst>
              </a:tr>
              <a:tr h="370840">
                <a:tc>
                  <a:txBody>
                    <a:bodyPr/>
                    <a:lstStyle/>
                    <a:p>
                      <a:pPr algn="ctr"/>
                      <a:r>
                        <a:rPr lang="fr-FR" dirty="0"/>
                        <a:t>PEPS (FIFO)</a:t>
                      </a:r>
                    </a:p>
                  </a:txBody>
                  <a:tcPr anchor="ctr"/>
                </a:tc>
                <a:tc>
                  <a:txBody>
                    <a:bodyPr/>
                    <a:lstStyle/>
                    <a:p>
                      <a:pPr algn="ctr"/>
                      <a:r>
                        <a:rPr lang="fr-FR" dirty="0"/>
                        <a:t>638 400,00 €</a:t>
                      </a:r>
                    </a:p>
                  </a:txBody>
                  <a:tcPr anchor="ctr"/>
                </a:tc>
                <a:tc>
                  <a:txBody>
                    <a:bodyPr/>
                    <a:lstStyle/>
                    <a:p>
                      <a:pPr algn="ctr"/>
                      <a:r>
                        <a:rPr lang="fr-FR" dirty="0"/>
                        <a:t>-</a:t>
                      </a:r>
                    </a:p>
                  </a:txBody>
                  <a:tcPr anchor="ctr"/>
                </a:tc>
                <a:extLst>
                  <a:ext uri="{0D108BD9-81ED-4DB2-BD59-A6C34878D82A}">
                    <a16:rowId xmlns:a16="http://schemas.microsoft.com/office/drawing/2014/main" val="4032851693"/>
                  </a:ext>
                </a:extLst>
              </a:tr>
              <a:tr h="370840">
                <a:tc>
                  <a:txBody>
                    <a:bodyPr/>
                    <a:lstStyle/>
                    <a:p>
                      <a:pPr algn="ctr"/>
                      <a:r>
                        <a:rPr lang="fr-FR" dirty="0"/>
                        <a:t>DEPS (LIFO)</a:t>
                      </a:r>
                    </a:p>
                  </a:txBody>
                  <a:tcPr anchor="ctr"/>
                </a:tc>
                <a:tc>
                  <a:txBody>
                    <a:bodyPr/>
                    <a:lstStyle/>
                    <a:p>
                      <a:pPr algn="ctr"/>
                      <a:r>
                        <a:rPr lang="fr-FR" dirty="0"/>
                        <a:t>634 500,00€</a:t>
                      </a:r>
                    </a:p>
                  </a:txBody>
                  <a:tcPr anchor="ctr"/>
                </a:tc>
                <a:tc>
                  <a:txBody>
                    <a:bodyPr/>
                    <a:lstStyle/>
                    <a:p>
                      <a:pPr algn="ctr"/>
                      <a:r>
                        <a:rPr lang="fr-FR" dirty="0"/>
                        <a:t>-</a:t>
                      </a:r>
                    </a:p>
                  </a:txBody>
                  <a:tcPr anchor="ctr"/>
                </a:tc>
                <a:extLst>
                  <a:ext uri="{0D108BD9-81ED-4DB2-BD59-A6C34878D82A}">
                    <a16:rowId xmlns:a16="http://schemas.microsoft.com/office/drawing/2014/main" val="1871825354"/>
                  </a:ext>
                </a:extLst>
              </a:tr>
            </a:tbl>
          </a:graphicData>
        </a:graphic>
      </p:graphicFrame>
      <p:sp>
        <p:nvSpPr>
          <p:cNvPr id="4" name="Espace réservé du pied de page 3">
            <a:extLst>
              <a:ext uri="{FF2B5EF4-FFF2-40B4-BE49-F238E27FC236}">
                <a16:creationId xmlns:a16="http://schemas.microsoft.com/office/drawing/2014/main" id="{DEAE2D28-837E-4E85-AA14-671D45AC91F8}"/>
              </a:ext>
            </a:extLst>
          </p:cNvPr>
          <p:cNvSpPr>
            <a:spLocks noGrp="1"/>
          </p:cNvSpPr>
          <p:nvPr>
            <p:ph type="ftr" sz="quarter" idx="11"/>
          </p:nvPr>
        </p:nvSpPr>
        <p:spPr/>
        <p:txBody>
          <a:bodyPr/>
          <a:lstStyle/>
          <a:p>
            <a:r>
              <a:rPr lang="fr-FR"/>
              <a:t>Séance 5  - Comptabilité de gestion 2</a:t>
            </a:r>
          </a:p>
        </p:txBody>
      </p:sp>
    </p:spTree>
    <p:extLst>
      <p:ext uri="{BB962C8B-B14F-4D97-AF65-F5344CB8AC3E}">
        <p14:creationId xmlns:p14="http://schemas.microsoft.com/office/powerpoint/2010/main" val="318844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88C21B5-38ED-4ED9-BB76-E8749B99A707}"/>
              </a:ext>
            </a:extLst>
          </p:cNvPr>
          <p:cNvSpPr>
            <a:spLocks noGrp="1"/>
          </p:cNvSpPr>
          <p:nvPr>
            <p:ph type="ftr" sz="quarter" idx="11"/>
          </p:nvPr>
        </p:nvSpPr>
        <p:spPr/>
        <p:txBody>
          <a:bodyPr/>
          <a:lstStyle/>
          <a:p>
            <a:r>
              <a:rPr lang="fr-FR"/>
              <a:t>Séance 4 - budgets personnels + gestion des stocks</a:t>
            </a:r>
          </a:p>
        </p:txBody>
      </p:sp>
      <p:pic>
        <p:nvPicPr>
          <p:cNvPr id="7" name="Image 6" descr="DCG 11 - Contrôle de gestion : Manuel et Applications Ed. 4 - ScholarVox Université - Mozilla Firefox">
            <a:extLst>
              <a:ext uri="{FF2B5EF4-FFF2-40B4-BE49-F238E27FC236}">
                <a16:creationId xmlns:a16="http://schemas.microsoft.com/office/drawing/2014/main" id="{2049ABCD-EC0B-48E8-9897-FFF4FEE70BAA}"/>
              </a:ext>
            </a:extLst>
          </p:cNvPr>
          <p:cNvPicPr>
            <a:picLocks noChangeAspect="1"/>
          </p:cNvPicPr>
          <p:nvPr/>
        </p:nvPicPr>
        <p:blipFill rotWithShape="1">
          <a:blip r:embed="rId3">
            <a:extLst>
              <a:ext uri="{28A0092B-C50C-407E-A947-70E740481C1C}">
                <a14:useLocalDpi xmlns:a14="http://schemas.microsoft.com/office/drawing/2010/main" val="0"/>
              </a:ext>
            </a:extLst>
          </a:blip>
          <a:srcRect l="29525" t="13302" r="2751" b="8898"/>
          <a:stretch/>
        </p:blipFill>
        <p:spPr>
          <a:xfrm>
            <a:off x="251519" y="332656"/>
            <a:ext cx="8646395" cy="5328592"/>
          </a:xfrm>
          <a:prstGeom prst="rect">
            <a:avLst/>
          </a:prstGeom>
        </p:spPr>
      </p:pic>
    </p:spTree>
    <p:extLst>
      <p:ext uri="{BB962C8B-B14F-4D97-AF65-F5344CB8AC3E}">
        <p14:creationId xmlns:p14="http://schemas.microsoft.com/office/powerpoint/2010/main" val="267437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descr="DCG 11 - Contrôle de gestion : Manuel et Applications Ed. 4 - ScholarVox Université - Mozilla Firefox">
            <a:extLst>
              <a:ext uri="{FF2B5EF4-FFF2-40B4-BE49-F238E27FC236}">
                <a16:creationId xmlns:a16="http://schemas.microsoft.com/office/drawing/2014/main" id="{BD826621-C1EC-421E-A52C-D24443FFE52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4625" t="33640" b="42103"/>
          <a:stretch/>
        </p:blipFill>
        <p:spPr>
          <a:xfrm>
            <a:off x="0" y="1052736"/>
            <a:ext cx="9144001" cy="1634844"/>
          </a:xfrm>
        </p:spPr>
      </p:pic>
      <p:sp>
        <p:nvSpPr>
          <p:cNvPr id="4" name="Espace réservé du pied de page 3">
            <a:extLst>
              <a:ext uri="{FF2B5EF4-FFF2-40B4-BE49-F238E27FC236}">
                <a16:creationId xmlns:a16="http://schemas.microsoft.com/office/drawing/2014/main" id="{CB6FCD5A-65D6-4A33-A020-C00A26063BD5}"/>
              </a:ext>
            </a:extLst>
          </p:cNvPr>
          <p:cNvSpPr>
            <a:spLocks noGrp="1"/>
          </p:cNvSpPr>
          <p:nvPr>
            <p:ph type="ftr" sz="quarter" idx="11"/>
          </p:nvPr>
        </p:nvSpPr>
        <p:spPr/>
        <p:txBody>
          <a:bodyPr/>
          <a:lstStyle/>
          <a:p>
            <a:r>
              <a:rPr lang="fr-FR"/>
              <a:t>Séance 4 - budgets personnels + gestion des stocks</a:t>
            </a:r>
          </a:p>
        </p:txBody>
      </p:sp>
      <p:pic>
        <p:nvPicPr>
          <p:cNvPr id="9" name="Espace réservé du contenu 7" descr="DCG 11 - Contrôle de gestion : Manuel et Applications Ed. 4 - ScholarVox Université - Mozilla Firefox">
            <a:extLst>
              <a:ext uri="{FF2B5EF4-FFF2-40B4-BE49-F238E27FC236}">
                <a16:creationId xmlns:a16="http://schemas.microsoft.com/office/drawing/2014/main" id="{5CE64585-2A83-43CE-9BED-9D516EEF7C65}"/>
              </a:ext>
            </a:extLst>
          </p:cNvPr>
          <p:cNvPicPr>
            <a:picLocks noChangeAspect="1"/>
          </p:cNvPicPr>
          <p:nvPr/>
        </p:nvPicPr>
        <p:blipFill rotWithShape="1">
          <a:blip r:embed="rId3">
            <a:extLst>
              <a:ext uri="{28A0092B-C50C-407E-A947-70E740481C1C}">
                <a14:useLocalDpi xmlns:a14="http://schemas.microsoft.com/office/drawing/2010/main" val="0"/>
              </a:ext>
            </a:extLst>
          </a:blip>
          <a:srcRect l="24625" t="56685" b="19059"/>
          <a:stretch/>
        </p:blipFill>
        <p:spPr>
          <a:xfrm>
            <a:off x="0" y="3415443"/>
            <a:ext cx="9144000" cy="1479340"/>
          </a:xfrm>
          <a:prstGeom prst="rect">
            <a:avLst/>
          </a:prstGeom>
        </p:spPr>
      </p:pic>
    </p:spTree>
    <p:extLst>
      <p:ext uri="{BB962C8B-B14F-4D97-AF65-F5344CB8AC3E}">
        <p14:creationId xmlns:p14="http://schemas.microsoft.com/office/powerpoint/2010/main" val="366015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1F2DF-B089-46BF-850F-E65FB547E41A}"/>
              </a:ext>
            </a:extLst>
          </p:cNvPr>
          <p:cNvSpPr>
            <a:spLocks noGrp="1"/>
          </p:cNvSpPr>
          <p:nvPr>
            <p:ph type="title"/>
          </p:nvPr>
        </p:nvSpPr>
        <p:spPr/>
        <p:txBody>
          <a:bodyPr/>
          <a:lstStyle/>
          <a:p>
            <a:r>
              <a:rPr lang="fr-FR" dirty="0">
                <a:solidFill>
                  <a:schemeClr val="accent2"/>
                </a:solidFill>
              </a:rPr>
              <a:t>Application (voir document)</a:t>
            </a:r>
          </a:p>
        </p:txBody>
      </p:sp>
      <p:sp>
        <p:nvSpPr>
          <p:cNvPr id="4" name="Espace réservé du pied de page 3">
            <a:extLst>
              <a:ext uri="{FF2B5EF4-FFF2-40B4-BE49-F238E27FC236}">
                <a16:creationId xmlns:a16="http://schemas.microsoft.com/office/drawing/2014/main" id="{E2C02C9E-ED0A-454F-8FF8-BC7D7F780D09}"/>
              </a:ext>
            </a:extLst>
          </p:cNvPr>
          <p:cNvSpPr>
            <a:spLocks noGrp="1"/>
          </p:cNvSpPr>
          <p:nvPr>
            <p:ph type="ftr" sz="quarter" idx="11"/>
          </p:nvPr>
        </p:nvSpPr>
        <p:spPr/>
        <p:txBody>
          <a:bodyPr/>
          <a:lstStyle/>
          <a:p>
            <a:r>
              <a:rPr lang="fr-FR"/>
              <a:t>Séance 4 - budgets personnels + gestion des stocks</a:t>
            </a:r>
          </a:p>
        </p:txBody>
      </p:sp>
      <p:sp>
        <p:nvSpPr>
          <p:cNvPr id="7" name="Espace réservé du contenu 6">
            <a:extLst>
              <a:ext uri="{FF2B5EF4-FFF2-40B4-BE49-F238E27FC236}">
                <a16:creationId xmlns:a16="http://schemas.microsoft.com/office/drawing/2014/main" id="{4ECD18DF-F473-4D12-85FE-0C7D8B70F109}"/>
              </a:ext>
            </a:extLst>
          </p:cNvPr>
          <p:cNvSpPr>
            <a:spLocks noGrp="1"/>
          </p:cNvSpPr>
          <p:nvPr>
            <p:ph idx="1"/>
          </p:nvPr>
        </p:nvSpPr>
        <p:spPr/>
        <p:txBody>
          <a:bodyPr>
            <a:normAutofit lnSpcReduction="10000"/>
          </a:bodyPr>
          <a:lstStyle/>
          <a:p>
            <a:r>
              <a:rPr lang="fr-FR" dirty="0"/>
              <a:t>Pour obtenir la masse salariale de N+1, nous avons donc deux calculs possible. C’est pourquoi nous allons chercher à calculer successivement:</a:t>
            </a:r>
          </a:p>
          <a:p>
            <a:pPr lvl="1"/>
            <a:r>
              <a:rPr lang="fr-FR" dirty="0"/>
              <a:t>La masse de l’effectif stable</a:t>
            </a:r>
          </a:p>
          <a:p>
            <a:pPr lvl="2"/>
            <a:r>
              <a:rPr lang="fr-FR" dirty="0"/>
              <a:t>Effectif stable par catégorie</a:t>
            </a:r>
          </a:p>
          <a:p>
            <a:pPr lvl="2"/>
            <a:r>
              <a:rPr lang="fr-FR" dirty="0"/>
              <a:t>Indice multiplicateur des salaires</a:t>
            </a:r>
          </a:p>
          <a:p>
            <a:pPr lvl="1"/>
            <a:r>
              <a:rPr lang="fr-FR" dirty="0"/>
              <a:t>L’influence des </a:t>
            </a:r>
            <a:r>
              <a:rPr lang="fr-FR" dirty="0" err="1"/>
              <a:t>mvts</a:t>
            </a:r>
            <a:r>
              <a:rPr lang="fr-FR" dirty="0"/>
              <a:t> de personnels :</a:t>
            </a:r>
          </a:p>
          <a:p>
            <a:pPr lvl="2"/>
            <a:r>
              <a:rPr lang="fr-FR" dirty="0"/>
              <a:t>Influence des départs</a:t>
            </a:r>
          </a:p>
          <a:p>
            <a:pPr lvl="2"/>
            <a:r>
              <a:rPr lang="fr-FR" dirty="0"/>
              <a:t>Influence des arrivées.</a:t>
            </a:r>
          </a:p>
        </p:txBody>
      </p:sp>
    </p:spTree>
    <p:extLst>
      <p:ext uri="{BB962C8B-B14F-4D97-AF65-F5344CB8AC3E}">
        <p14:creationId xmlns:p14="http://schemas.microsoft.com/office/powerpoint/2010/main" val="1541555751"/>
      </p:ext>
    </p:extLst>
  </p:cSld>
  <p:clrMapOvr>
    <a:masterClrMapping/>
  </p:clrMapOvr>
</p:sld>
</file>

<file path=ppt/theme/theme1.xml><?xml version="1.0" encoding="utf-8"?>
<a:theme xmlns:a="http://schemas.openxmlformats.org/drawingml/2006/main" name="ThèmeGE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ThèmeGEA</Template>
  <TotalTime>3007</TotalTime>
  <Words>3976</Words>
  <Application>Microsoft Office PowerPoint</Application>
  <PresentationFormat>Affichage à l'écran (4:3)</PresentationFormat>
  <Paragraphs>1136</Paragraphs>
  <Slides>60</Slides>
  <Notes>21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60</vt:i4>
      </vt:variant>
    </vt:vector>
  </HeadingPairs>
  <TitlesOfParts>
    <vt:vector size="64" baseType="lpstr">
      <vt:lpstr>Arial</vt:lpstr>
      <vt:lpstr>Calibri</vt:lpstr>
      <vt:lpstr>Wingdings</vt:lpstr>
      <vt:lpstr>ThèmeGEA</vt:lpstr>
      <vt:lpstr>Techniques budgétaires ESIR – INMAN S7.</vt:lpstr>
      <vt:lpstr>Plan global du cours (5 séances de 3h)</vt:lpstr>
      <vt:lpstr>8. Budget de personnels</vt:lpstr>
      <vt:lpstr>8.1. Calcul de la masse salariale</vt:lpstr>
      <vt:lpstr>Principe de calcul</vt:lpstr>
      <vt:lpstr>Présentation PowerPoint</vt:lpstr>
      <vt:lpstr>Présentation PowerPoint</vt:lpstr>
      <vt:lpstr>Présentation PowerPoint</vt:lpstr>
      <vt:lpstr>Application (voir document)</vt:lpstr>
      <vt:lpstr>Masse salariale de l’effectif stable</vt:lpstr>
      <vt:lpstr>Effectifs par catégorie en fin d’année N+1</vt:lpstr>
      <vt:lpstr>Effectifs par catégorie en fin d’année N+1</vt:lpstr>
      <vt:lpstr>Indice multiplicateur</vt:lpstr>
      <vt:lpstr>Calcul de l’indice multiplicateur pour effectif stable</vt:lpstr>
      <vt:lpstr>Calcul de l’indice multiplicateur pour effectif stable</vt:lpstr>
      <vt:lpstr>Masse salariale de l’effectif stable</vt:lpstr>
      <vt:lpstr>Masse salariale de l’effectif stable</vt:lpstr>
      <vt:lpstr>Influence des départs</vt:lpstr>
      <vt:lpstr>Influence des départs</vt:lpstr>
      <vt:lpstr>Influence des départs</vt:lpstr>
      <vt:lpstr>Influence des arrivées</vt:lpstr>
      <vt:lpstr>Influence des arrivées</vt:lpstr>
      <vt:lpstr>Influence des arrivées</vt:lpstr>
      <vt:lpstr>Synthèse de la masse salariale N+1</vt:lpstr>
      <vt:lpstr>Synthèse de la masse salariale N+1</vt:lpstr>
      <vt:lpstr>Présentation PowerPoint</vt:lpstr>
      <vt:lpstr>8.2. Notion d’effet report</vt:lpstr>
      <vt:lpstr>Evolution en niveau</vt:lpstr>
      <vt:lpstr>Présentation PowerPoint</vt:lpstr>
      <vt:lpstr>Evolution en masse</vt:lpstr>
      <vt:lpstr>Présentation PowerPoint</vt:lpstr>
      <vt:lpstr>Présentation PowerPoint</vt:lpstr>
      <vt:lpstr>Effet report</vt:lpstr>
      <vt:lpstr>Présentation PowerPoint</vt:lpstr>
      <vt:lpstr>Présentation PowerPoint</vt:lpstr>
      <vt:lpstr>Conclusion</vt:lpstr>
      <vt:lpstr>9. La valorisation des stocks</vt:lpstr>
      <vt:lpstr>Présentation PowerPoint</vt:lpstr>
      <vt:lpstr>B. Evaluation des entrées</vt:lpstr>
      <vt:lpstr>C. Evaluation des sorties</vt:lpstr>
      <vt:lpstr>Présentation PowerPoint</vt:lpstr>
      <vt:lpstr>D. Présentation des comptes de stocks</vt:lpstr>
      <vt:lpstr>E. Variations de stocks</vt:lpstr>
      <vt:lpstr>Application</vt:lpstr>
      <vt:lpstr>Travail à faire</vt:lpstr>
      <vt:lpstr>CUMP fin de période</vt:lpstr>
      <vt:lpstr>CUMP fin de période</vt:lpstr>
      <vt:lpstr>Fiche de stock – CUMP fin de période</vt:lpstr>
      <vt:lpstr>Fiche de stock – CUMP fin de période</vt:lpstr>
      <vt:lpstr>CUMP après chaque entrée</vt:lpstr>
      <vt:lpstr>CUMP après chaque entrée</vt:lpstr>
      <vt:lpstr>Fiche de stock – CUMP après chaque entrée</vt:lpstr>
      <vt:lpstr>Fiche de stock – CUMP après chaque entrée</vt:lpstr>
      <vt:lpstr>PEPS (FIFO)</vt:lpstr>
      <vt:lpstr>Fiche de stock – PEPS (FIFO)</vt:lpstr>
      <vt:lpstr>Fiche de stock – PEPS (FIFO)</vt:lpstr>
      <vt:lpstr>DEPS (LIFO)</vt:lpstr>
      <vt:lpstr>Fiche de stock –DEPS (LIFO)</vt:lpstr>
      <vt:lpstr>Fiche de stock –DEPS (LIFO)</vt:lpstr>
      <vt:lpstr>Récapitulatif des différentes méthodes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dc:creator>
  <cp:lastModifiedBy>Léo</cp:lastModifiedBy>
  <cp:revision>147</cp:revision>
  <cp:lastPrinted>2017-11-15T14:02:51Z</cp:lastPrinted>
  <dcterms:created xsi:type="dcterms:W3CDTF">2015-01-02T11:07:14Z</dcterms:created>
  <dcterms:modified xsi:type="dcterms:W3CDTF">2018-01-29T09:49:54Z</dcterms:modified>
</cp:coreProperties>
</file>