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D9612-7155-389B-83E5-E4609FE39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A3B134-2BA7-AEED-B1DD-96EFBCB99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66A374-9CCB-3DAC-86A4-85F43A19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78A6-765D-4BBA-A088-CD6A525E4116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A6A47E-5DB2-E46A-3F98-6B5C14A1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0A97FB-D55E-DD9B-21CD-9E916B5A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5FEF-BE82-4359-9138-CBE0AACC4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75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7C632-2A3D-7739-6B89-BFEF9EEE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0C475A-B38E-7321-F769-359128A41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08AB49-553B-22BF-D1B4-A81E19291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78A6-765D-4BBA-A088-CD6A525E4116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7E36F3-A65B-9C6D-4DC3-933246B4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A735B9-05CE-DD90-A3E0-805101D6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5FEF-BE82-4359-9138-CBE0AACC4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60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232861-DD88-EF0F-2B50-A2C494536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1C82F5-05B6-2DD0-7031-8B5130626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F480AC-3474-F68A-9CED-2481FB17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78A6-765D-4BBA-A088-CD6A525E4116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F8270B-3233-3679-DFF7-1E56722C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1A61FB-20ED-1F96-ECD0-D1C5A905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5FEF-BE82-4359-9138-CBE0AACC4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31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33482-2DCF-1169-788E-BF92FB7C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6625BD-DB26-F6FB-F692-D2524B970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69277E-EA0A-026B-FBF1-98B1EB27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78A6-765D-4BBA-A088-CD6A525E4116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2558DD-03A9-0E49-B37D-7A0F894C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9E0149-A5C3-03F1-F0FD-CB85FAC4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5FEF-BE82-4359-9138-CBE0AACC4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07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90125-031C-CD20-99FD-11A8EAF9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55BD0B-13A9-97E9-2EF3-7119EC401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5B5E6E-97D9-5560-8FC8-83ED9AF07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78A6-765D-4BBA-A088-CD6A525E4116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397453-C8B4-9692-D039-0EB6EC65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98590F-2FEE-37BE-D24F-33E6BA7E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5FEF-BE82-4359-9138-CBE0AACC4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75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9083B-2EAB-7B3B-FA05-EFB845B7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E1D48B-BE2A-6697-5C9E-4B128B322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2FF782-9D76-6A8A-0E0E-33166E463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AD1BD3-FB72-4297-7102-E35F5A63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78A6-765D-4BBA-A088-CD6A525E4116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3E9DD0-3B9E-53CD-BB5D-B5F48B8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F9F547-5F07-DDFD-23F6-5757CF7A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5FEF-BE82-4359-9138-CBE0AACC4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98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472E9-35ED-2300-AE5A-B3552302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20DFF9-E5EC-AE27-4249-0DBDD3814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9B8DAC-D97F-90D2-34DD-12E6D8420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66F6C1-4E52-781A-C876-C2D3DF71E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A2AEF5-3501-ED7A-11D5-D1E4D7013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FC53732-61FC-9940-3424-71B5B76E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78A6-765D-4BBA-A088-CD6A525E4116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FB9ADC8-441C-5EF3-F17F-12F8038F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2014BDA-431C-A6CE-B334-33695515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5FEF-BE82-4359-9138-CBE0AACC4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99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141FB-79EC-57B4-64F5-F65D2E4C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8025CC-0846-79A9-6EE2-820957FD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78A6-765D-4BBA-A088-CD6A525E4116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D9B7CB-9982-16E2-636E-2982D5D4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B7B4F6-421D-0973-81AD-54CF0071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5FEF-BE82-4359-9138-CBE0AACC4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90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F07E176-D0C2-7BAA-91E5-58AB1683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78A6-765D-4BBA-A088-CD6A525E4116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CDA8A6-0D5A-38B9-A98D-E4407A84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F590B5-0B7F-5B7B-3B71-A1B260A7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5FEF-BE82-4359-9138-CBE0AACC4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78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DF3F2-3621-486E-47D6-ED635D0A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50E0A-DC2D-5F1C-6926-26FEC7F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63598B-CCA5-DFCA-3380-86E2F8011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711909-3057-190B-E50A-E087334A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78A6-765D-4BBA-A088-CD6A525E4116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D70A66-EC9B-4D45-CA7D-C8E4BF4E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8DB86C-5A0B-8C04-166C-79BE719B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5FEF-BE82-4359-9138-CBE0AACC4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89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70663-6F7E-C7BC-8DFD-C22367BF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B78428A-0D78-DBD8-1480-634278D30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EE0E1B-7340-AB30-5D48-AD610B6F8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894096-1A80-931B-E678-8EC604A9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78A6-765D-4BBA-A088-CD6A525E4116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E75C10-52C2-E010-EF63-58A62530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1E9ADA-881D-7C6C-EBDB-F97B8E88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5FEF-BE82-4359-9138-CBE0AACC4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9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4A5A09C-B899-35F9-35DC-257F26A5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385F80-3046-EA03-547A-D03A32107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AE7766-91F3-D21C-BD1F-B85857E52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A78A6-765D-4BBA-A088-CD6A525E4116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E0585-A50D-8510-7FEE-55E1FB6B9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98063B-CAEC-B602-7596-3B3748EDF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5FEF-BE82-4359-9138-CBE0AACC4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20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9232155-2B77-DAE5-2B3F-2483418977EA}"/>
              </a:ext>
            </a:extLst>
          </p:cNvPr>
          <p:cNvGrpSpPr/>
          <p:nvPr/>
        </p:nvGrpSpPr>
        <p:grpSpPr>
          <a:xfrm>
            <a:off x="130026" y="1"/>
            <a:ext cx="11931948" cy="6175272"/>
            <a:chOff x="130026" y="1"/>
            <a:chExt cx="11931948" cy="6175272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D36F210B-71F8-7DFC-2EEC-1CC2BF4C7798}"/>
                </a:ext>
              </a:extLst>
            </p:cNvPr>
            <p:cNvGrpSpPr/>
            <p:nvPr/>
          </p:nvGrpSpPr>
          <p:grpSpPr>
            <a:xfrm>
              <a:off x="130026" y="613273"/>
              <a:ext cx="11931948" cy="5562000"/>
              <a:chOff x="130026" y="514797"/>
              <a:chExt cx="11931948" cy="5562000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4AD5B304-F603-FB82-64A6-73DB28B3FD7D}"/>
                  </a:ext>
                </a:extLst>
              </p:cNvPr>
              <p:cNvSpPr/>
              <p:nvPr/>
            </p:nvSpPr>
            <p:spPr>
              <a:xfrm>
                <a:off x="130026" y="514797"/>
                <a:ext cx="2330296" cy="556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C67EACCB-9190-C941-07FB-2602C30916C7}"/>
                  </a:ext>
                </a:extLst>
              </p:cNvPr>
              <p:cNvSpPr/>
              <p:nvPr/>
            </p:nvSpPr>
            <p:spPr>
              <a:xfrm>
                <a:off x="9731678" y="514797"/>
                <a:ext cx="2330296" cy="556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pt-BR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CDAE3085-259A-A6A6-5F34-5B9F1C665140}"/>
                  </a:ext>
                </a:extLst>
              </p:cNvPr>
              <p:cNvSpPr/>
              <p:nvPr/>
            </p:nvSpPr>
            <p:spPr>
              <a:xfrm>
                <a:off x="2574868" y="514797"/>
                <a:ext cx="7042262" cy="556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pt-BR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9AF0BEC2-E49D-8C1F-AA0E-B1E70C4C27E2}"/>
                  </a:ext>
                </a:extLst>
              </p:cNvPr>
              <p:cNvSpPr/>
              <p:nvPr/>
            </p:nvSpPr>
            <p:spPr>
              <a:xfrm>
                <a:off x="130026" y="514797"/>
                <a:ext cx="11931948" cy="5562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pt-BR" sz="16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774EE751-2DA5-480A-1CB7-E4EAB64A73C5}"/>
                </a:ext>
              </a:extLst>
            </p:cNvPr>
            <p:cNvGrpSpPr/>
            <p:nvPr/>
          </p:nvGrpSpPr>
          <p:grpSpPr>
            <a:xfrm>
              <a:off x="130026" y="1"/>
              <a:ext cx="11931948" cy="546926"/>
              <a:chOff x="130026" y="196951"/>
              <a:chExt cx="11931948" cy="546926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F09B30E-1257-D81A-5220-5C5CC06120EF}"/>
                  </a:ext>
                </a:extLst>
              </p:cNvPr>
              <p:cNvSpPr/>
              <p:nvPr/>
            </p:nvSpPr>
            <p:spPr>
              <a:xfrm>
                <a:off x="130026" y="196951"/>
                <a:ext cx="2330296" cy="5469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r>
                  <a:rPr lang="pt-BR" b="1" dirty="0">
                    <a:solidFill>
                      <a:schemeClr val="tx1"/>
                    </a:solidFill>
                  </a:rPr>
                  <a:t>Preparação dos Dados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65F6499-40D7-B272-4490-D7C6861000A1}"/>
                  </a:ext>
                </a:extLst>
              </p:cNvPr>
              <p:cNvSpPr/>
              <p:nvPr/>
            </p:nvSpPr>
            <p:spPr>
              <a:xfrm>
                <a:off x="2574868" y="196951"/>
                <a:ext cx="7042262" cy="5469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r>
                  <a:rPr lang="pt-BR" b="1" dirty="0">
                    <a:solidFill>
                      <a:schemeClr val="tx1"/>
                    </a:solidFill>
                  </a:rPr>
                  <a:t>Preparação do Modelo</a:t>
                </a:r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D7DCF638-ECEE-8A98-1FD6-279A0CA692C1}"/>
                  </a:ext>
                </a:extLst>
              </p:cNvPr>
              <p:cNvSpPr/>
              <p:nvPr/>
            </p:nvSpPr>
            <p:spPr>
              <a:xfrm>
                <a:off x="9731678" y="196951"/>
                <a:ext cx="2330296" cy="5469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r>
                  <a:rPr lang="pt-BR" b="1" dirty="0">
                    <a:solidFill>
                      <a:schemeClr val="tx1"/>
                    </a:solidFill>
                  </a:rPr>
                  <a:t>Treino e Teste</a:t>
                </a:r>
              </a:p>
            </p:txBody>
          </p:sp>
        </p:grpSp>
        <p:sp>
          <p:nvSpPr>
            <p:cNvPr id="2" name="Cilindro 1">
              <a:extLst>
                <a:ext uri="{FF2B5EF4-FFF2-40B4-BE49-F238E27FC236}">
                  <a16:creationId xmlns:a16="http://schemas.microsoft.com/office/drawing/2014/main" id="{CFE388B9-08E1-012F-EE4A-118092CF7E85}"/>
                </a:ext>
              </a:extLst>
            </p:cNvPr>
            <p:cNvSpPr/>
            <p:nvPr/>
          </p:nvSpPr>
          <p:spPr>
            <a:xfrm>
              <a:off x="657714" y="926939"/>
              <a:ext cx="1243424" cy="921144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Resoluções do STF - JSON</a:t>
              </a:r>
            </a:p>
          </p:txBody>
        </p:sp>
        <p:sp>
          <p:nvSpPr>
            <p:cNvPr id="10" name="Fluxograma: Preparação 9">
              <a:extLst>
                <a:ext uri="{FF2B5EF4-FFF2-40B4-BE49-F238E27FC236}">
                  <a16:creationId xmlns:a16="http://schemas.microsoft.com/office/drawing/2014/main" id="{B598D2EE-D851-EA6E-9F22-7871B67A94A1}"/>
                </a:ext>
              </a:extLst>
            </p:cNvPr>
            <p:cNvSpPr/>
            <p:nvPr/>
          </p:nvSpPr>
          <p:spPr>
            <a:xfrm>
              <a:off x="602487" y="2485636"/>
              <a:ext cx="1353879" cy="761278"/>
            </a:xfrm>
            <a:prstGeom prst="flowChartPrepara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Limpar Dados</a:t>
              </a:r>
            </a:p>
          </p:txBody>
        </p:sp>
        <p:sp>
          <p:nvSpPr>
            <p:cNvPr id="11" name="Fluxograma: Cartão 10">
              <a:extLst>
                <a:ext uri="{FF2B5EF4-FFF2-40B4-BE49-F238E27FC236}">
                  <a16:creationId xmlns:a16="http://schemas.microsoft.com/office/drawing/2014/main" id="{C5156603-967F-E4B5-4876-582D4216CCE4}"/>
                </a:ext>
              </a:extLst>
            </p:cNvPr>
            <p:cNvSpPr/>
            <p:nvPr/>
          </p:nvSpPr>
          <p:spPr>
            <a:xfrm>
              <a:off x="10238855" y="3795160"/>
              <a:ext cx="1284447" cy="836356"/>
            </a:xfrm>
            <a:prstGeom prst="flowChartPunchedCar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/>
                <a:t>Train</a:t>
              </a:r>
              <a:r>
                <a:rPr lang="pt-BR" sz="1200" dirty="0"/>
                <a:t> Model</a:t>
              </a:r>
            </a:p>
          </p:txBody>
        </p:sp>
        <p:sp>
          <p:nvSpPr>
            <p:cNvPr id="4" name="Fluxograma: Preparação 3">
              <a:extLst>
                <a:ext uri="{FF2B5EF4-FFF2-40B4-BE49-F238E27FC236}">
                  <a16:creationId xmlns:a16="http://schemas.microsoft.com/office/drawing/2014/main" id="{1F662B11-4E1C-D3CA-614F-1ADEE2BC11A3}"/>
                </a:ext>
              </a:extLst>
            </p:cNvPr>
            <p:cNvSpPr/>
            <p:nvPr/>
          </p:nvSpPr>
          <p:spPr>
            <a:xfrm>
              <a:off x="10214712" y="2481997"/>
              <a:ext cx="1332732" cy="795591"/>
            </a:xfrm>
            <a:prstGeom prst="flowChartPrepara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Treinar modelo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D78FCA90-44A0-C520-E20F-E19A3DE88BA1}"/>
                </a:ext>
              </a:extLst>
            </p:cNvPr>
            <p:cNvCxnSpPr>
              <a:cxnSpLocks/>
              <a:stCxn id="2" idx="3"/>
              <a:endCxn id="10" idx="0"/>
            </p:cNvCxnSpPr>
            <p:nvPr/>
          </p:nvCxnSpPr>
          <p:spPr>
            <a:xfrm>
              <a:off x="1279426" y="1848083"/>
              <a:ext cx="1" cy="637553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Conector de Seta Reta 73">
              <a:extLst>
                <a:ext uri="{FF2B5EF4-FFF2-40B4-BE49-F238E27FC236}">
                  <a16:creationId xmlns:a16="http://schemas.microsoft.com/office/drawing/2014/main" id="{DF00A05A-F2E1-21F9-F850-33B51775EB2B}"/>
                </a:ext>
              </a:extLst>
            </p:cNvPr>
            <p:cNvCxnSpPr>
              <a:cxnSpLocks/>
              <a:stCxn id="12" idx="2"/>
              <a:endCxn id="6" idx="0"/>
            </p:cNvCxnSpPr>
            <p:nvPr/>
          </p:nvCxnSpPr>
          <p:spPr>
            <a:xfrm>
              <a:off x="6080251" y="2597042"/>
              <a:ext cx="1" cy="54806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de Seta Reta 83">
              <a:extLst>
                <a:ext uri="{FF2B5EF4-FFF2-40B4-BE49-F238E27FC236}">
                  <a16:creationId xmlns:a16="http://schemas.microsoft.com/office/drawing/2014/main" id="{C34AAD29-ACD1-87AA-7561-727A71C912D1}"/>
                </a:ext>
              </a:extLst>
            </p:cNvPr>
            <p:cNvCxnSpPr>
              <a:cxnSpLocks/>
              <a:stCxn id="8" idx="3"/>
              <a:endCxn id="4" idx="1"/>
            </p:cNvCxnSpPr>
            <p:nvPr/>
          </p:nvCxnSpPr>
          <p:spPr>
            <a:xfrm flipV="1">
              <a:off x="9130475" y="2879793"/>
              <a:ext cx="1084237" cy="2732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de Seta Reta 85">
              <a:extLst>
                <a:ext uri="{FF2B5EF4-FFF2-40B4-BE49-F238E27FC236}">
                  <a16:creationId xmlns:a16="http://schemas.microsoft.com/office/drawing/2014/main" id="{784459DB-8FA0-194E-2908-09E9F7F03902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>
              <a:off x="10881078" y="3277588"/>
              <a:ext cx="1" cy="51757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de Seta Reta 275">
              <a:extLst>
                <a:ext uri="{FF2B5EF4-FFF2-40B4-BE49-F238E27FC236}">
                  <a16:creationId xmlns:a16="http://schemas.microsoft.com/office/drawing/2014/main" id="{0D6BF38F-31A7-48FA-2C32-16CF38E140C5}"/>
                </a:ext>
              </a:extLst>
            </p:cNvPr>
            <p:cNvCxnSpPr>
              <a:cxnSpLocks/>
              <a:stCxn id="11" idx="1"/>
              <a:endCxn id="9" idx="3"/>
            </p:cNvCxnSpPr>
            <p:nvPr/>
          </p:nvCxnSpPr>
          <p:spPr>
            <a:xfrm flipH="1">
              <a:off x="9136013" y="4213338"/>
              <a:ext cx="1102842" cy="382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uxograma: Cartão 11">
              <a:extLst>
                <a:ext uri="{FF2B5EF4-FFF2-40B4-BE49-F238E27FC236}">
                  <a16:creationId xmlns:a16="http://schemas.microsoft.com/office/drawing/2014/main" id="{EF59B9C1-3EFF-51E0-91C6-E67D63074973}"/>
                </a:ext>
              </a:extLst>
            </p:cNvPr>
            <p:cNvSpPr/>
            <p:nvPr/>
          </p:nvSpPr>
          <p:spPr>
            <a:xfrm>
              <a:off x="5497205" y="1801451"/>
              <a:ext cx="1166092" cy="795591"/>
            </a:xfrm>
            <a:prstGeom prst="flowChartPunchedCar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Entity </a:t>
              </a:r>
              <a:r>
                <a:rPr lang="pt-BR" sz="1200" dirty="0" err="1"/>
                <a:t>Ruler</a:t>
              </a:r>
              <a:endParaRPr lang="pt-BR" sz="1200" dirty="0"/>
            </a:p>
          </p:txBody>
        </p:sp>
        <p:sp>
          <p:nvSpPr>
            <p:cNvPr id="6" name="Fluxograma: Preparação 5">
              <a:extLst>
                <a:ext uri="{FF2B5EF4-FFF2-40B4-BE49-F238E27FC236}">
                  <a16:creationId xmlns:a16="http://schemas.microsoft.com/office/drawing/2014/main" id="{2D0027F0-FBE7-F731-B48F-B0DC9C9013EC}"/>
                </a:ext>
              </a:extLst>
            </p:cNvPr>
            <p:cNvSpPr/>
            <p:nvPr/>
          </p:nvSpPr>
          <p:spPr>
            <a:xfrm>
              <a:off x="5388296" y="3145108"/>
              <a:ext cx="1383911" cy="795591"/>
            </a:xfrm>
            <a:prstGeom prst="flowChartPrepara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Preparar Bases</a:t>
              </a:r>
            </a:p>
          </p:txBody>
        </p:sp>
        <p:sp>
          <p:nvSpPr>
            <p:cNvPr id="8" name="Fluxograma: Documento 7">
              <a:extLst>
                <a:ext uri="{FF2B5EF4-FFF2-40B4-BE49-F238E27FC236}">
                  <a16:creationId xmlns:a16="http://schemas.microsoft.com/office/drawing/2014/main" id="{AD85CE17-F032-06EE-AF4E-2EE6878F18BA}"/>
                </a:ext>
              </a:extLst>
            </p:cNvPr>
            <p:cNvSpPr/>
            <p:nvPr/>
          </p:nvSpPr>
          <p:spPr>
            <a:xfrm>
              <a:off x="7846028" y="2518445"/>
              <a:ext cx="1284447" cy="777352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Base de treino</a:t>
              </a:r>
            </a:p>
          </p:txBody>
        </p:sp>
        <p:sp>
          <p:nvSpPr>
            <p:cNvPr id="9" name="Fluxograma: Documento 8">
              <a:extLst>
                <a:ext uri="{FF2B5EF4-FFF2-40B4-BE49-F238E27FC236}">
                  <a16:creationId xmlns:a16="http://schemas.microsoft.com/office/drawing/2014/main" id="{4098D75E-025A-C461-1602-FC99D33DE110}"/>
                </a:ext>
              </a:extLst>
            </p:cNvPr>
            <p:cNvSpPr/>
            <p:nvPr/>
          </p:nvSpPr>
          <p:spPr>
            <a:xfrm>
              <a:off x="7851566" y="3828488"/>
              <a:ext cx="1284447" cy="777352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Base de teste</a:t>
              </a:r>
            </a:p>
          </p:txBody>
        </p:sp>
        <p:sp>
          <p:nvSpPr>
            <p:cNvPr id="16" name="Fluxograma: Operação Manual 15">
              <a:extLst>
                <a:ext uri="{FF2B5EF4-FFF2-40B4-BE49-F238E27FC236}">
                  <a16:creationId xmlns:a16="http://schemas.microsoft.com/office/drawing/2014/main" id="{1FAAB09C-1495-11B8-501C-4CE165BDC368}"/>
                </a:ext>
              </a:extLst>
            </p:cNvPr>
            <p:cNvSpPr/>
            <p:nvPr/>
          </p:nvSpPr>
          <p:spPr>
            <a:xfrm>
              <a:off x="3024489" y="1832941"/>
              <a:ext cx="1502872" cy="777352"/>
            </a:xfrm>
            <a:prstGeom prst="flowChartManualOperat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 sz="1200" dirty="0"/>
            </a:p>
            <a:p>
              <a:pPr algn="ctr"/>
              <a:r>
                <a:rPr lang="pt-BR" sz="1200" dirty="0"/>
                <a:t>Identificar Classificar Entidades</a:t>
              </a:r>
            </a:p>
            <a:p>
              <a:pPr algn="r"/>
              <a:endParaRPr lang="pt-BR" sz="1200" dirty="0"/>
            </a:p>
          </p:txBody>
        </p:sp>
        <p:sp>
          <p:nvSpPr>
            <p:cNvPr id="22" name="Fluxograma: Preparação 21">
              <a:extLst>
                <a:ext uri="{FF2B5EF4-FFF2-40B4-BE49-F238E27FC236}">
                  <a16:creationId xmlns:a16="http://schemas.microsoft.com/office/drawing/2014/main" id="{560478E3-0A93-73DA-8839-B468DA9DFB20}"/>
                </a:ext>
              </a:extLst>
            </p:cNvPr>
            <p:cNvSpPr/>
            <p:nvPr/>
          </p:nvSpPr>
          <p:spPr>
            <a:xfrm>
              <a:off x="3184298" y="3148639"/>
              <a:ext cx="1356670" cy="795591"/>
            </a:xfrm>
            <a:prstGeom prst="flowChartPrepara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  <a:p>
              <a:pPr algn="ctr"/>
              <a:r>
                <a:rPr lang="pt-BR" sz="1200" dirty="0" err="1"/>
                <a:t>Tokenizar</a:t>
              </a:r>
              <a:endParaRPr lang="pt-BR" sz="1200" dirty="0"/>
            </a:p>
            <a:p>
              <a:pPr algn="ctr"/>
              <a:r>
                <a:rPr lang="pt-BR" sz="1200" dirty="0"/>
                <a:t>Separar Sentenças</a:t>
              </a:r>
            </a:p>
            <a:p>
              <a:pPr algn="ctr"/>
              <a:endParaRPr lang="pt-BR" sz="1200" dirty="0"/>
            </a:p>
          </p:txBody>
        </p:sp>
        <p:sp>
          <p:nvSpPr>
            <p:cNvPr id="282" name="Fluxograma: Terminação 281">
              <a:extLst>
                <a:ext uri="{FF2B5EF4-FFF2-40B4-BE49-F238E27FC236}">
                  <a16:creationId xmlns:a16="http://schemas.microsoft.com/office/drawing/2014/main" id="{BB6F18D9-EF0E-5BD0-B47B-C4E6EF06B4D9}"/>
                </a:ext>
              </a:extLst>
            </p:cNvPr>
            <p:cNvSpPr/>
            <p:nvPr/>
          </p:nvSpPr>
          <p:spPr>
            <a:xfrm>
              <a:off x="10150565" y="5154556"/>
              <a:ext cx="1461027" cy="666111"/>
            </a:xfrm>
            <a:prstGeom prst="flowChartTermina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Métricas e Avaliação do Modelo</a:t>
              </a:r>
            </a:p>
          </p:txBody>
        </p:sp>
        <p:cxnSp>
          <p:nvCxnSpPr>
            <p:cNvPr id="317" name="Conector: Curvo 316">
              <a:extLst>
                <a:ext uri="{FF2B5EF4-FFF2-40B4-BE49-F238E27FC236}">
                  <a16:creationId xmlns:a16="http://schemas.microsoft.com/office/drawing/2014/main" id="{A8DB3289-E4C3-2356-735D-F8608A21BA90}"/>
                </a:ext>
              </a:extLst>
            </p:cNvPr>
            <p:cNvCxnSpPr>
              <a:cxnSpLocks/>
              <a:stCxn id="16" idx="3"/>
              <a:endCxn id="12" idx="1"/>
            </p:cNvCxnSpPr>
            <p:nvPr/>
          </p:nvCxnSpPr>
          <p:spPr>
            <a:xfrm flipV="1">
              <a:off x="4377074" y="2199247"/>
              <a:ext cx="1120131" cy="22370"/>
            </a:xfrm>
            <a:prstGeom prst="curved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5762DCA9-836A-6F77-CBF5-5DE10E2F47D5}"/>
                </a:ext>
              </a:extLst>
            </p:cNvPr>
            <p:cNvCxnSpPr>
              <a:cxnSpLocks/>
              <a:stCxn id="22" idx="3"/>
              <a:endCxn id="6" idx="1"/>
            </p:cNvCxnSpPr>
            <p:nvPr/>
          </p:nvCxnSpPr>
          <p:spPr>
            <a:xfrm flipV="1">
              <a:off x="4540968" y="3542904"/>
              <a:ext cx="847328" cy="353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: Angulado 24">
              <a:extLst>
                <a:ext uri="{FF2B5EF4-FFF2-40B4-BE49-F238E27FC236}">
                  <a16:creationId xmlns:a16="http://schemas.microsoft.com/office/drawing/2014/main" id="{7B043740-6884-3AC4-0D1E-52CC8B5CE742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 flipV="1">
              <a:off x="1956366" y="2221617"/>
              <a:ext cx="1218410" cy="644658"/>
            </a:xfrm>
            <a:prstGeom prst="bentConnector3">
              <a:avLst>
                <a:gd name="adj1" fmla="val 458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: Angulado 30">
              <a:extLst>
                <a:ext uri="{FF2B5EF4-FFF2-40B4-BE49-F238E27FC236}">
                  <a16:creationId xmlns:a16="http://schemas.microsoft.com/office/drawing/2014/main" id="{0329C4A5-E352-427F-BFDB-C748F1DB8BC2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6772207" y="2907121"/>
              <a:ext cx="1073821" cy="63578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: Angulado 33">
              <a:extLst>
                <a:ext uri="{FF2B5EF4-FFF2-40B4-BE49-F238E27FC236}">
                  <a16:creationId xmlns:a16="http://schemas.microsoft.com/office/drawing/2014/main" id="{1A84471E-F5D1-307D-5377-1C7E4E8F3B4A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6772207" y="3542904"/>
              <a:ext cx="1079359" cy="6742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: Angulado 36">
              <a:extLst>
                <a:ext uri="{FF2B5EF4-FFF2-40B4-BE49-F238E27FC236}">
                  <a16:creationId xmlns:a16="http://schemas.microsoft.com/office/drawing/2014/main" id="{3EAFA1CD-7828-E067-BAE0-9EAED52A1DBE}"/>
                </a:ext>
              </a:extLst>
            </p:cNvPr>
            <p:cNvCxnSpPr>
              <a:cxnSpLocks/>
              <a:stCxn id="9" idx="2"/>
              <a:endCxn id="282" idx="1"/>
            </p:cNvCxnSpPr>
            <p:nvPr/>
          </p:nvCxnSpPr>
          <p:spPr>
            <a:xfrm rot="16200000" flipH="1">
              <a:off x="8855595" y="4192642"/>
              <a:ext cx="933164" cy="16567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: Angulado 131">
              <a:extLst>
                <a:ext uri="{FF2B5EF4-FFF2-40B4-BE49-F238E27FC236}">
                  <a16:creationId xmlns:a16="http://schemas.microsoft.com/office/drawing/2014/main" id="{5F36F45B-635A-1F4F-47FB-B3A2BB5AFD87}"/>
                </a:ext>
              </a:extLst>
            </p:cNvPr>
            <p:cNvCxnSpPr>
              <a:cxnSpLocks/>
              <a:stCxn id="10" idx="3"/>
              <a:endCxn id="22" idx="1"/>
            </p:cNvCxnSpPr>
            <p:nvPr/>
          </p:nvCxnSpPr>
          <p:spPr>
            <a:xfrm>
              <a:off x="1956366" y="2866275"/>
              <a:ext cx="1227932" cy="680160"/>
            </a:xfrm>
            <a:prstGeom prst="bentConnector3">
              <a:avLst>
                <a:gd name="adj1" fmla="val 4573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166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36F210B-71F8-7DFC-2EEC-1CC2BF4C7798}"/>
              </a:ext>
            </a:extLst>
          </p:cNvPr>
          <p:cNvGrpSpPr/>
          <p:nvPr/>
        </p:nvGrpSpPr>
        <p:grpSpPr>
          <a:xfrm>
            <a:off x="130026" y="613273"/>
            <a:ext cx="11931948" cy="5562000"/>
            <a:chOff x="130026" y="514797"/>
            <a:chExt cx="11931948" cy="556200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4AD5B304-F603-FB82-64A6-73DB28B3FD7D}"/>
                </a:ext>
              </a:extLst>
            </p:cNvPr>
            <p:cNvSpPr/>
            <p:nvPr/>
          </p:nvSpPr>
          <p:spPr>
            <a:xfrm>
              <a:off x="130026" y="514797"/>
              <a:ext cx="2330296" cy="556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sz="16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67EACCB-9190-C941-07FB-2602C30916C7}"/>
                </a:ext>
              </a:extLst>
            </p:cNvPr>
            <p:cNvSpPr/>
            <p:nvPr/>
          </p:nvSpPr>
          <p:spPr>
            <a:xfrm>
              <a:off x="9731678" y="514797"/>
              <a:ext cx="2330296" cy="556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CDAE3085-259A-A6A6-5F34-5B9F1C665140}"/>
                </a:ext>
              </a:extLst>
            </p:cNvPr>
            <p:cNvSpPr/>
            <p:nvPr/>
          </p:nvSpPr>
          <p:spPr>
            <a:xfrm>
              <a:off x="2574868" y="514797"/>
              <a:ext cx="7042262" cy="556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pt-BR" sz="1600" dirty="0">
                <a:solidFill>
                  <a:schemeClr val="accent1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9AF0BEC2-E49D-8C1F-AA0E-B1E70C4C27E2}"/>
                </a:ext>
              </a:extLst>
            </p:cNvPr>
            <p:cNvSpPr/>
            <p:nvPr/>
          </p:nvSpPr>
          <p:spPr>
            <a:xfrm>
              <a:off x="130026" y="514797"/>
              <a:ext cx="11931948" cy="5562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pt-BR" sz="1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74EE751-2DA5-480A-1CB7-E4EAB64A73C5}"/>
              </a:ext>
            </a:extLst>
          </p:cNvPr>
          <p:cNvGrpSpPr/>
          <p:nvPr/>
        </p:nvGrpSpPr>
        <p:grpSpPr>
          <a:xfrm>
            <a:off x="130026" y="1"/>
            <a:ext cx="11931948" cy="546926"/>
            <a:chOff x="130026" y="196951"/>
            <a:chExt cx="11931948" cy="546926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7F09B30E-1257-D81A-5220-5C5CC06120EF}"/>
                </a:ext>
              </a:extLst>
            </p:cNvPr>
            <p:cNvSpPr/>
            <p:nvPr/>
          </p:nvSpPr>
          <p:spPr>
            <a:xfrm>
              <a:off x="130026" y="196951"/>
              <a:ext cx="2330296" cy="5469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pt-BR" b="1" dirty="0">
                  <a:solidFill>
                    <a:schemeClr val="tx1"/>
                  </a:solidFill>
                </a:rPr>
                <a:t>Preparação dos Dados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765F6499-40D7-B272-4490-D7C6861000A1}"/>
                </a:ext>
              </a:extLst>
            </p:cNvPr>
            <p:cNvSpPr/>
            <p:nvPr/>
          </p:nvSpPr>
          <p:spPr>
            <a:xfrm>
              <a:off x="2574868" y="196951"/>
              <a:ext cx="7042262" cy="5469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pt-BR" b="1" dirty="0">
                  <a:solidFill>
                    <a:schemeClr val="tx1"/>
                  </a:solidFill>
                </a:rPr>
                <a:t>Preparação do Modelo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7DCF638-ECEE-8A98-1FD6-279A0CA692C1}"/>
                </a:ext>
              </a:extLst>
            </p:cNvPr>
            <p:cNvSpPr/>
            <p:nvPr/>
          </p:nvSpPr>
          <p:spPr>
            <a:xfrm>
              <a:off x="9731678" y="196951"/>
              <a:ext cx="2330296" cy="5469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pt-BR" b="1" dirty="0">
                  <a:solidFill>
                    <a:schemeClr val="tx1"/>
                  </a:solidFill>
                </a:rPr>
                <a:t>Treino e Teste</a:t>
              </a:r>
            </a:p>
          </p:txBody>
        </p:sp>
      </p:grpSp>
      <p:sp>
        <p:nvSpPr>
          <p:cNvPr id="2" name="Cilindro 1">
            <a:extLst>
              <a:ext uri="{FF2B5EF4-FFF2-40B4-BE49-F238E27FC236}">
                <a16:creationId xmlns:a16="http://schemas.microsoft.com/office/drawing/2014/main" id="{CFE388B9-08E1-012F-EE4A-118092CF7E85}"/>
              </a:ext>
            </a:extLst>
          </p:cNvPr>
          <p:cNvSpPr/>
          <p:nvPr/>
        </p:nvSpPr>
        <p:spPr>
          <a:xfrm>
            <a:off x="657714" y="926939"/>
            <a:ext cx="1243424" cy="921144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Resoluções do STF - JSON</a:t>
            </a:r>
          </a:p>
        </p:txBody>
      </p:sp>
      <p:sp>
        <p:nvSpPr>
          <p:cNvPr id="10" name="Fluxograma: Preparação 9">
            <a:extLst>
              <a:ext uri="{FF2B5EF4-FFF2-40B4-BE49-F238E27FC236}">
                <a16:creationId xmlns:a16="http://schemas.microsoft.com/office/drawing/2014/main" id="{B598D2EE-D851-EA6E-9F22-7871B67A94A1}"/>
              </a:ext>
            </a:extLst>
          </p:cNvPr>
          <p:cNvSpPr/>
          <p:nvPr/>
        </p:nvSpPr>
        <p:spPr>
          <a:xfrm>
            <a:off x="602487" y="2485636"/>
            <a:ext cx="1353879" cy="761278"/>
          </a:xfrm>
          <a:prstGeom prst="flowChartPrepara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Limpar Dados</a:t>
            </a:r>
          </a:p>
        </p:txBody>
      </p:sp>
      <p:sp>
        <p:nvSpPr>
          <p:cNvPr id="11" name="Fluxograma: Cartão 10">
            <a:extLst>
              <a:ext uri="{FF2B5EF4-FFF2-40B4-BE49-F238E27FC236}">
                <a16:creationId xmlns:a16="http://schemas.microsoft.com/office/drawing/2014/main" id="{C5156603-967F-E4B5-4876-582D4216CCE4}"/>
              </a:ext>
            </a:extLst>
          </p:cNvPr>
          <p:cNvSpPr/>
          <p:nvPr/>
        </p:nvSpPr>
        <p:spPr>
          <a:xfrm>
            <a:off x="10238855" y="3795160"/>
            <a:ext cx="1284447" cy="836356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Train</a:t>
            </a:r>
            <a:r>
              <a:rPr lang="pt-BR" sz="1200" dirty="0"/>
              <a:t> Model</a:t>
            </a:r>
          </a:p>
        </p:txBody>
      </p:sp>
      <p:sp>
        <p:nvSpPr>
          <p:cNvPr id="4" name="Fluxograma: Preparação 3">
            <a:extLst>
              <a:ext uri="{FF2B5EF4-FFF2-40B4-BE49-F238E27FC236}">
                <a16:creationId xmlns:a16="http://schemas.microsoft.com/office/drawing/2014/main" id="{1F662B11-4E1C-D3CA-614F-1ADEE2BC11A3}"/>
              </a:ext>
            </a:extLst>
          </p:cNvPr>
          <p:cNvSpPr/>
          <p:nvPr/>
        </p:nvSpPr>
        <p:spPr>
          <a:xfrm>
            <a:off x="10214712" y="2481997"/>
            <a:ext cx="1332732" cy="795591"/>
          </a:xfrm>
          <a:prstGeom prst="flowChartPrepara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Treinar modelo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78FCA90-44A0-C520-E20F-E19A3DE88BA1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>
            <a:off x="1279426" y="1848083"/>
            <a:ext cx="1" cy="6375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DF00A05A-F2E1-21F9-F850-33B51775EB2B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6080251" y="2597042"/>
            <a:ext cx="1" cy="54806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C34AAD29-ACD1-87AA-7561-727A71C912D1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9130475" y="2879793"/>
            <a:ext cx="1084237" cy="2732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784459DB-8FA0-194E-2908-09E9F7F03902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10881078" y="3277588"/>
            <a:ext cx="1" cy="51757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ector de Seta Reta 275">
            <a:extLst>
              <a:ext uri="{FF2B5EF4-FFF2-40B4-BE49-F238E27FC236}">
                <a16:creationId xmlns:a16="http://schemas.microsoft.com/office/drawing/2014/main" id="{0D6BF38F-31A7-48FA-2C32-16CF38E140C5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9136013" y="4213338"/>
            <a:ext cx="1102842" cy="382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Cartão 11">
            <a:extLst>
              <a:ext uri="{FF2B5EF4-FFF2-40B4-BE49-F238E27FC236}">
                <a16:creationId xmlns:a16="http://schemas.microsoft.com/office/drawing/2014/main" id="{EF59B9C1-3EFF-51E0-91C6-E67D63074973}"/>
              </a:ext>
            </a:extLst>
          </p:cNvPr>
          <p:cNvSpPr/>
          <p:nvPr/>
        </p:nvSpPr>
        <p:spPr>
          <a:xfrm>
            <a:off x="5497205" y="1801451"/>
            <a:ext cx="1166092" cy="795591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Entity </a:t>
            </a:r>
            <a:r>
              <a:rPr lang="pt-BR" sz="1200" dirty="0" err="1"/>
              <a:t>Ruler</a:t>
            </a:r>
            <a:endParaRPr lang="pt-BR" sz="1200" dirty="0"/>
          </a:p>
        </p:txBody>
      </p:sp>
      <p:sp>
        <p:nvSpPr>
          <p:cNvPr id="6" name="Fluxograma: Preparação 5">
            <a:extLst>
              <a:ext uri="{FF2B5EF4-FFF2-40B4-BE49-F238E27FC236}">
                <a16:creationId xmlns:a16="http://schemas.microsoft.com/office/drawing/2014/main" id="{2D0027F0-FBE7-F731-B48F-B0DC9C9013EC}"/>
              </a:ext>
            </a:extLst>
          </p:cNvPr>
          <p:cNvSpPr/>
          <p:nvPr/>
        </p:nvSpPr>
        <p:spPr>
          <a:xfrm>
            <a:off x="5388296" y="3145108"/>
            <a:ext cx="1383911" cy="795591"/>
          </a:xfrm>
          <a:prstGeom prst="flowChartPrepara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Preparar Bases</a:t>
            </a:r>
          </a:p>
        </p:txBody>
      </p:sp>
      <p:sp>
        <p:nvSpPr>
          <p:cNvPr id="8" name="Fluxograma: Documento 7">
            <a:extLst>
              <a:ext uri="{FF2B5EF4-FFF2-40B4-BE49-F238E27FC236}">
                <a16:creationId xmlns:a16="http://schemas.microsoft.com/office/drawing/2014/main" id="{AD85CE17-F032-06EE-AF4E-2EE6878F18BA}"/>
              </a:ext>
            </a:extLst>
          </p:cNvPr>
          <p:cNvSpPr/>
          <p:nvPr/>
        </p:nvSpPr>
        <p:spPr>
          <a:xfrm>
            <a:off x="7846028" y="2518445"/>
            <a:ext cx="1284447" cy="777352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Base de treino</a:t>
            </a:r>
          </a:p>
        </p:txBody>
      </p:sp>
      <p:sp>
        <p:nvSpPr>
          <p:cNvPr id="9" name="Fluxograma: Documento 8">
            <a:extLst>
              <a:ext uri="{FF2B5EF4-FFF2-40B4-BE49-F238E27FC236}">
                <a16:creationId xmlns:a16="http://schemas.microsoft.com/office/drawing/2014/main" id="{4098D75E-025A-C461-1602-FC99D33DE110}"/>
              </a:ext>
            </a:extLst>
          </p:cNvPr>
          <p:cNvSpPr/>
          <p:nvPr/>
        </p:nvSpPr>
        <p:spPr>
          <a:xfrm>
            <a:off x="7851566" y="3828488"/>
            <a:ext cx="1284447" cy="777352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Base de teste</a:t>
            </a:r>
          </a:p>
        </p:txBody>
      </p:sp>
      <p:sp>
        <p:nvSpPr>
          <p:cNvPr id="16" name="Fluxograma: Operação Manual 15">
            <a:extLst>
              <a:ext uri="{FF2B5EF4-FFF2-40B4-BE49-F238E27FC236}">
                <a16:creationId xmlns:a16="http://schemas.microsoft.com/office/drawing/2014/main" id="{1FAAB09C-1495-11B8-501C-4CE165BDC368}"/>
              </a:ext>
            </a:extLst>
          </p:cNvPr>
          <p:cNvSpPr/>
          <p:nvPr/>
        </p:nvSpPr>
        <p:spPr>
          <a:xfrm>
            <a:off x="3024489" y="1832941"/>
            <a:ext cx="1502872" cy="777352"/>
          </a:xfrm>
          <a:prstGeom prst="flowChartManualOper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sz="1200" dirty="0"/>
          </a:p>
          <a:p>
            <a:pPr algn="ctr"/>
            <a:r>
              <a:rPr lang="pt-BR" sz="1200" dirty="0"/>
              <a:t>Identificar Classificar Entidades</a:t>
            </a:r>
          </a:p>
          <a:p>
            <a:pPr algn="r"/>
            <a:endParaRPr lang="pt-BR" sz="1200" dirty="0"/>
          </a:p>
        </p:txBody>
      </p:sp>
      <p:sp>
        <p:nvSpPr>
          <p:cNvPr id="22" name="Fluxograma: Preparação 21">
            <a:extLst>
              <a:ext uri="{FF2B5EF4-FFF2-40B4-BE49-F238E27FC236}">
                <a16:creationId xmlns:a16="http://schemas.microsoft.com/office/drawing/2014/main" id="{560478E3-0A93-73DA-8839-B468DA9DFB20}"/>
              </a:ext>
            </a:extLst>
          </p:cNvPr>
          <p:cNvSpPr/>
          <p:nvPr/>
        </p:nvSpPr>
        <p:spPr>
          <a:xfrm>
            <a:off x="3184298" y="3148639"/>
            <a:ext cx="1356670" cy="795591"/>
          </a:xfrm>
          <a:prstGeom prst="flowChartPrepara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200" dirty="0"/>
          </a:p>
          <a:p>
            <a:pPr algn="ctr"/>
            <a:r>
              <a:rPr lang="pt-BR" sz="1200" dirty="0" err="1"/>
              <a:t>Tokenizar</a:t>
            </a:r>
            <a:endParaRPr lang="pt-BR" sz="1200" dirty="0"/>
          </a:p>
          <a:p>
            <a:pPr algn="ctr"/>
            <a:r>
              <a:rPr lang="pt-BR" sz="1200" dirty="0"/>
              <a:t>Separar Sentenças</a:t>
            </a:r>
          </a:p>
          <a:p>
            <a:pPr algn="ctr"/>
            <a:endParaRPr lang="pt-BR" sz="1200" dirty="0"/>
          </a:p>
        </p:txBody>
      </p:sp>
      <p:sp>
        <p:nvSpPr>
          <p:cNvPr id="282" name="Fluxograma: Terminação 281">
            <a:extLst>
              <a:ext uri="{FF2B5EF4-FFF2-40B4-BE49-F238E27FC236}">
                <a16:creationId xmlns:a16="http://schemas.microsoft.com/office/drawing/2014/main" id="{BB6F18D9-EF0E-5BD0-B47B-C4E6EF06B4D9}"/>
              </a:ext>
            </a:extLst>
          </p:cNvPr>
          <p:cNvSpPr/>
          <p:nvPr/>
        </p:nvSpPr>
        <p:spPr>
          <a:xfrm>
            <a:off x="10150565" y="5154556"/>
            <a:ext cx="1461027" cy="666111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Métricas e Avaliação do Modelo</a:t>
            </a:r>
          </a:p>
        </p:txBody>
      </p:sp>
      <p:cxnSp>
        <p:nvCxnSpPr>
          <p:cNvPr id="317" name="Conector: Curvo 316">
            <a:extLst>
              <a:ext uri="{FF2B5EF4-FFF2-40B4-BE49-F238E27FC236}">
                <a16:creationId xmlns:a16="http://schemas.microsoft.com/office/drawing/2014/main" id="{A8DB3289-E4C3-2356-735D-F8608A21BA90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 flipV="1">
            <a:off x="4377074" y="2199247"/>
            <a:ext cx="1120131" cy="22370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762DCA9-836A-6F77-CBF5-5DE10E2F47D5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 flipV="1">
            <a:off x="4540968" y="3542904"/>
            <a:ext cx="847328" cy="353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7B043740-6884-3AC4-0D1E-52CC8B5CE742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1956366" y="2221617"/>
            <a:ext cx="1218410" cy="644658"/>
          </a:xfrm>
          <a:prstGeom prst="bentConnector3">
            <a:avLst>
              <a:gd name="adj1" fmla="val 45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0329C4A5-E352-427F-BFDB-C748F1DB8BC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6772207" y="2907121"/>
            <a:ext cx="1073821" cy="6357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1A84471E-F5D1-307D-5377-1C7E4E8F3B4A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772207" y="3542904"/>
            <a:ext cx="1079359" cy="674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3EAFA1CD-7828-E067-BAE0-9EAED52A1DBE}"/>
              </a:ext>
            </a:extLst>
          </p:cNvPr>
          <p:cNvCxnSpPr>
            <a:cxnSpLocks/>
            <a:stCxn id="9" idx="2"/>
            <a:endCxn id="282" idx="1"/>
          </p:cNvCxnSpPr>
          <p:nvPr/>
        </p:nvCxnSpPr>
        <p:spPr>
          <a:xfrm rot="16200000" flipH="1">
            <a:off x="8855595" y="4192642"/>
            <a:ext cx="933164" cy="16567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: Angulado 131">
            <a:extLst>
              <a:ext uri="{FF2B5EF4-FFF2-40B4-BE49-F238E27FC236}">
                <a16:creationId xmlns:a16="http://schemas.microsoft.com/office/drawing/2014/main" id="{5F36F45B-635A-1F4F-47FB-B3A2BB5AFD87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1956366" y="2866275"/>
            <a:ext cx="1227932" cy="680160"/>
          </a:xfrm>
          <a:prstGeom prst="bentConnector3">
            <a:avLst>
              <a:gd name="adj1" fmla="val 45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184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4618</TotalTime>
  <Words>82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VIEIRA</dc:creator>
  <cp:lastModifiedBy>LEONARDO VIEIRA</cp:lastModifiedBy>
  <cp:revision>13</cp:revision>
  <dcterms:created xsi:type="dcterms:W3CDTF">2023-01-24T10:16:10Z</dcterms:created>
  <dcterms:modified xsi:type="dcterms:W3CDTF">2023-02-07T10:37:47Z</dcterms:modified>
</cp:coreProperties>
</file>