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01" r:id="rId2"/>
    <p:sldId id="257" r:id="rId3"/>
    <p:sldId id="258" r:id="rId4"/>
    <p:sldId id="291" r:id="rId5"/>
    <p:sldId id="311" r:id="rId6"/>
    <p:sldId id="260" r:id="rId7"/>
    <p:sldId id="313" r:id="rId8"/>
    <p:sldId id="303" r:id="rId9"/>
    <p:sldId id="314" r:id="rId10"/>
    <p:sldId id="318" r:id="rId11"/>
    <p:sldId id="307" r:id="rId12"/>
    <p:sldId id="306" r:id="rId13"/>
    <p:sldId id="316" r:id="rId14"/>
    <p:sldId id="317" r:id="rId15"/>
    <p:sldId id="320" r:id="rId16"/>
    <p:sldId id="310" r:id="rId17"/>
    <p:sldId id="312" r:id="rId18"/>
    <p:sldId id="319" r:id="rId19"/>
    <p:sldId id="259" r:id="rId20"/>
    <p:sldId id="265" r:id="rId21"/>
    <p:sldId id="321" r:id="rId22"/>
    <p:sldId id="275" r:id="rId23"/>
  </p:sldIdLst>
  <p:sldSz cx="10693400" cy="7562850"/>
  <p:notesSz cx="10693400" cy="75628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2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60" y="114"/>
      </p:cViewPr>
      <p:guideLst>
        <p:guide orient="horz" pos="2862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11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02915012826567E-2"/>
          <c:y val="2.1544397691552881E-2"/>
          <c:w val="0.90480632522047655"/>
          <c:h val="0.86503644209500152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3.1494516482295618E-3"/>
                  <c:y val="-3.73088887559503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4F8-4F9A-A34B-DA2B425063EC}"/>
                </c:ext>
              </c:extLst>
            </c:dLbl>
            <c:dLbl>
              <c:idx val="1"/>
              <c:layout>
                <c:manualLayout>
                  <c:x val="3.1494516482295618E-3"/>
                  <c:y val="-3.39171715963184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4F8-4F9A-A34B-DA2B425063EC}"/>
                </c:ext>
              </c:extLst>
            </c:dLbl>
            <c:dLbl>
              <c:idx val="2"/>
              <c:layout>
                <c:manualLayout>
                  <c:x val="-5.7739279875120431E-17"/>
                  <c:y val="-3.39171715963184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4F8-4F9A-A34B-DA2B425063EC}"/>
                </c:ext>
              </c:extLst>
            </c:dLbl>
            <c:dLbl>
              <c:idx val="3"/>
              <c:layout>
                <c:manualLayout>
                  <c:x val="-1.5747258241147809E-3"/>
                  <c:y val="-3.39171715963184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4F8-4F9A-A34B-DA2B425063EC}"/>
                </c:ext>
              </c:extLst>
            </c:dLbl>
            <c:dLbl>
              <c:idx val="4"/>
              <c:layout>
                <c:manualLayout>
                  <c:x val="-3.1494516482296771E-3"/>
                  <c:y val="-0.1356686863852734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4F8-4F9A-A34B-DA2B425063EC}"/>
                </c:ext>
              </c:extLst>
            </c:dLbl>
            <c:dLbl>
              <c:idx val="5"/>
              <c:layout>
                <c:manualLayout>
                  <c:x val="-2.0471435713492268E-2"/>
                  <c:y val="-0.3629137360806064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4F8-4F9A-A34B-DA2B425063E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Sheet1!$A$2:$A$8</c:f>
              <c:numCache>
                <c:formatCode>General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19</c:v>
                </c:pt>
                <c:pt idx="5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F6-4001-AC2A-AAE6C4FDA7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006528"/>
        <c:axId val="58008320"/>
      </c:areaChart>
      <c:catAx>
        <c:axId val="58006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08320"/>
        <c:crosses val="autoZero"/>
        <c:auto val="1"/>
        <c:lblAlgn val="ctr"/>
        <c:lblOffset val="100"/>
        <c:noMultiLvlLbl val="0"/>
      </c:catAx>
      <c:valAx>
        <c:axId val="5800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065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83ED5-58B9-4B91-99B1-90670C001627}" type="datetimeFigureOut">
              <a:rPr lang="ko-KR" altLang="en-US" smtClean="0"/>
              <a:t>2019-02-11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210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481" y="2344483"/>
            <a:ext cx="9094788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962" y="4235196"/>
            <a:ext cx="7489825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987" y="1739455"/>
            <a:ext cx="4654391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10371" y="1739455"/>
            <a:ext cx="4654391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2/11/2019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2/11/2019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2/11/2019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Layout-01">
    <p:bg>
      <p:bgPr>
        <a:solidFill>
          <a:srgbClr val="121D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>
          <a:xfrm>
            <a:off x="5078779" y="-10503"/>
            <a:ext cx="581146" cy="2897424"/>
          </a:xfrm>
          <a:custGeom>
            <a:avLst/>
            <a:gdLst>
              <a:gd name="connsiteX0" fmla="*/ 408509 w 744040"/>
              <a:gd name="connsiteY0" fmla="*/ 0 h 3933825"/>
              <a:gd name="connsiteX1" fmla="*/ 8459 w 744040"/>
              <a:gd name="connsiteY1" fmla="*/ 1162050 h 3933825"/>
              <a:gd name="connsiteX2" fmla="*/ 741884 w 744040"/>
              <a:gd name="connsiteY2" fmla="*/ 2543175 h 3933825"/>
              <a:gd name="connsiteX3" fmla="*/ 189434 w 744040"/>
              <a:gd name="connsiteY3" fmla="*/ 3933825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040" h="3933825">
                <a:moveTo>
                  <a:pt x="408509" y="0"/>
                </a:moveTo>
                <a:cubicBezTo>
                  <a:pt x="180702" y="369093"/>
                  <a:pt x="-47104" y="738187"/>
                  <a:pt x="8459" y="1162050"/>
                </a:cubicBezTo>
                <a:cubicBezTo>
                  <a:pt x="64022" y="1585913"/>
                  <a:pt x="711722" y="2081213"/>
                  <a:pt x="741884" y="2543175"/>
                </a:cubicBezTo>
                <a:cubicBezTo>
                  <a:pt x="772046" y="3005137"/>
                  <a:pt x="480740" y="3469481"/>
                  <a:pt x="189434" y="3933825"/>
                </a:cubicBezTo>
              </a:path>
            </a:pathLst>
          </a:custGeom>
          <a:ln w="285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85" dirty="0"/>
          </a:p>
        </p:txBody>
      </p:sp>
      <p:sp>
        <p:nvSpPr>
          <p:cNvPr id="4" name="Freeform 3"/>
          <p:cNvSpPr/>
          <p:nvPr userDrawn="1"/>
        </p:nvSpPr>
        <p:spPr>
          <a:xfrm rot="10800000">
            <a:off x="5056501" y="4665427"/>
            <a:ext cx="581146" cy="2897424"/>
          </a:xfrm>
          <a:custGeom>
            <a:avLst/>
            <a:gdLst>
              <a:gd name="connsiteX0" fmla="*/ 408509 w 744040"/>
              <a:gd name="connsiteY0" fmla="*/ 0 h 3933825"/>
              <a:gd name="connsiteX1" fmla="*/ 8459 w 744040"/>
              <a:gd name="connsiteY1" fmla="*/ 1162050 h 3933825"/>
              <a:gd name="connsiteX2" fmla="*/ 741884 w 744040"/>
              <a:gd name="connsiteY2" fmla="*/ 2543175 h 3933825"/>
              <a:gd name="connsiteX3" fmla="*/ 189434 w 744040"/>
              <a:gd name="connsiteY3" fmla="*/ 3933825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040" h="3933825">
                <a:moveTo>
                  <a:pt x="408509" y="0"/>
                </a:moveTo>
                <a:cubicBezTo>
                  <a:pt x="180702" y="369093"/>
                  <a:pt x="-47104" y="738187"/>
                  <a:pt x="8459" y="1162050"/>
                </a:cubicBezTo>
                <a:cubicBezTo>
                  <a:pt x="64022" y="1585913"/>
                  <a:pt x="711722" y="2081213"/>
                  <a:pt x="741884" y="2543175"/>
                </a:cubicBezTo>
                <a:cubicBezTo>
                  <a:pt x="772046" y="3005137"/>
                  <a:pt x="480740" y="3469481"/>
                  <a:pt x="189434" y="3933825"/>
                </a:cubicBezTo>
              </a:path>
            </a:pathLst>
          </a:custGeom>
          <a:ln w="285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85" dirty="0"/>
          </a:p>
        </p:txBody>
      </p:sp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0" y="3146155"/>
            <a:ext cx="10693400" cy="58812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411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PORTFOLIO PESENTAITION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90" y="3773758"/>
            <a:ext cx="10693400" cy="237629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544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90" y="4063656"/>
            <a:ext cx="10693400" cy="237629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544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Main author’s name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802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378348" y="414865"/>
            <a:ext cx="9852495" cy="71467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970" b="0" baseline="0">
                <a:solidFill>
                  <a:srgbClr val="FFCC01"/>
                </a:solidFill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78726" y="1160935"/>
            <a:ext cx="9852409" cy="17819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158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305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987" y="302514"/>
            <a:ext cx="9629775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987" y="1739455"/>
            <a:ext cx="9629775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7915" y="7033450"/>
            <a:ext cx="3423920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987" y="7033450"/>
            <a:ext cx="246094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03820" y="7033450"/>
            <a:ext cx="246094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3193305"/>
            <a:ext cx="10083800" cy="588120"/>
          </a:xfrm>
        </p:spPr>
        <p:txBody>
          <a:bodyPr/>
          <a:lstStyle/>
          <a:p>
            <a:r>
              <a:rPr lang="ko-KR" altLang="en-US" sz="2978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국내 미 상장 코인의 첫 상장</a:t>
            </a:r>
            <a:r>
              <a:rPr lang="en-US" altLang="ko-KR" sz="2978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978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수익성 예측</a:t>
            </a:r>
            <a:endParaRPr lang="en-US" sz="2978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05828" y="3863939"/>
            <a:ext cx="10083800" cy="21791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2019.02.15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9900" y="4568116"/>
            <a:ext cx="4267200" cy="2518968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이형남</a:t>
            </a:r>
            <a:endParaRPr lang="en-US" altLang="ko-KR"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https://leohnlee.github.io</a:t>
            </a:r>
          </a:p>
          <a:p>
            <a:r>
              <a:rPr 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leohnlee@gmail.com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BAFBD14-60F4-440D-8B7D-1CEBB0FE74FC}"/>
              </a:ext>
            </a:extLst>
          </p:cNvPr>
          <p:cNvSpPr txBox="1">
            <a:spLocks/>
          </p:cNvSpPr>
          <p:nvPr/>
        </p:nvSpPr>
        <p:spPr>
          <a:xfrm>
            <a:off x="5956300" y="4585409"/>
            <a:ext cx="4267200" cy="2518968"/>
          </a:xfrm>
          <a:prstGeom prst="rect">
            <a:avLst/>
          </a:prstGeom>
        </p:spPr>
        <p:txBody>
          <a:bodyPr wrap="square" lIns="108000" tIns="0" rIns="0" bIns="0" anchor="ctr">
            <a:normAutofit/>
          </a:bodyPr>
          <a:lstStyle>
            <a:lvl1pPr marL="0" indent="0" algn="ctr">
              <a:buNone/>
              <a:defRPr sz="1544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1800" kern="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박준성</a:t>
            </a:r>
            <a:endParaRPr lang="en-US" altLang="ko-KR" sz="1800" kern="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atinLnBrk="0"/>
            <a:endParaRPr lang="en-US" sz="1800" kern="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atinLnBrk="0"/>
            <a:r>
              <a:rPr lang="en-US" sz="1800" kern="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pjseong01@naver.com</a:t>
            </a:r>
          </a:p>
          <a:p>
            <a:pPr latinLnBrk="0"/>
            <a:endParaRPr lang="en-US" sz="1800" kern="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19A7D67-300A-44DC-9C49-0DD45401EA18}"/>
              </a:ext>
            </a:extLst>
          </p:cNvPr>
          <p:cNvSpPr txBox="1">
            <a:spLocks/>
          </p:cNvSpPr>
          <p:nvPr/>
        </p:nvSpPr>
        <p:spPr>
          <a:xfrm>
            <a:off x="292100" y="4173109"/>
            <a:ext cx="10083800" cy="217916"/>
          </a:xfrm>
          <a:prstGeom prst="rect">
            <a:avLst/>
          </a:prstGeom>
        </p:spPr>
        <p:txBody>
          <a:bodyPr wrap="square" lIns="108000" tIns="0" rIns="0" bIns="0" anchor="ctr">
            <a:noAutofit/>
          </a:bodyPr>
          <a:lstStyle>
            <a:lvl1pPr marL="0" indent="0" algn="ctr">
              <a:buNone/>
              <a:defRPr sz="1544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sz="1800" kern="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#FF0000</a:t>
            </a:r>
          </a:p>
        </p:txBody>
      </p:sp>
    </p:spTree>
    <p:extLst>
      <p:ext uri="{BB962C8B-B14F-4D97-AF65-F5344CB8AC3E}">
        <p14:creationId xmlns:p14="http://schemas.microsoft.com/office/powerpoint/2010/main" val="3318188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64680" y="483743"/>
            <a:ext cx="307975" cy="514350"/>
          </a:xfrm>
          <a:custGeom>
            <a:avLst/>
            <a:gdLst/>
            <a:ahLst/>
            <a:cxnLst/>
            <a:rect l="l" t="t" r="r" b="b"/>
            <a:pathLst>
              <a:path w="307975" h="514350">
                <a:moveTo>
                  <a:pt x="298960" y="85725"/>
                </a:moveTo>
                <a:lnTo>
                  <a:pt x="149504" y="85725"/>
                </a:lnTo>
                <a:lnTo>
                  <a:pt x="160048" y="86651"/>
                </a:lnTo>
                <a:lnTo>
                  <a:pt x="169049" y="89423"/>
                </a:lnTo>
                <a:lnTo>
                  <a:pt x="192066" y="126281"/>
                </a:lnTo>
                <a:lnTo>
                  <a:pt x="192709" y="136525"/>
                </a:lnTo>
                <a:lnTo>
                  <a:pt x="192259" y="149996"/>
                </a:lnTo>
                <a:lnTo>
                  <a:pt x="181201" y="193482"/>
                </a:lnTo>
                <a:lnTo>
                  <a:pt x="107670" y="278511"/>
                </a:lnTo>
                <a:lnTo>
                  <a:pt x="84524" y="305202"/>
                </a:lnTo>
                <a:lnTo>
                  <a:pt x="45434" y="358681"/>
                </a:lnTo>
                <a:lnTo>
                  <a:pt x="16587" y="412497"/>
                </a:lnTo>
                <a:lnTo>
                  <a:pt x="1843" y="468366"/>
                </a:lnTo>
                <a:lnTo>
                  <a:pt x="0" y="497204"/>
                </a:lnTo>
                <a:lnTo>
                  <a:pt x="0" y="514350"/>
                </a:lnTo>
                <a:lnTo>
                  <a:pt x="307924" y="514350"/>
                </a:lnTo>
                <a:lnTo>
                  <a:pt x="307924" y="421767"/>
                </a:lnTo>
                <a:lnTo>
                  <a:pt x="130301" y="421767"/>
                </a:lnTo>
                <a:lnTo>
                  <a:pt x="131673" y="414909"/>
                </a:lnTo>
                <a:lnTo>
                  <a:pt x="153619" y="380480"/>
                </a:lnTo>
                <a:lnTo>
                  <a:pt x="179336" y="351154"/>
                </a:lnTo>
                <a:lnTo>
                  <a:pt x="242773" y="288798"/>
                </a:lnTo>
                <a:lnTo>
                  <a:pt x="258718" y="270867"/>
                </a:lnTo>
                <a:lnTo>
                  <a:pt x="283406" y="236577"/>
                </a:lnTo>
                <a:lnTo>
                  <a:pt x="303466" y="184308"/>
                </a:lnTo>
                <a:lnTo>
                  <a:pt x="307238" y="141350"/>
                </a:lnTo>
                <a:lnTo>
                  <a:pt x="304795" y="108463"/>
                </a:lnTo>
                <a:lnTo>
                  <a:pt x="298960" y="85725"/>
                </a:lnTo>
                <a:close/>
              </a:path>
              <a:path w="307975" h="514350">
                <a:moveTo>
                  <a:pt x="158419" y="0"/>
                </a:moveTo>
                <a:lnTo>
                  <a:pt x="90697" y="10286"/>
                </a:lnTo>
                <a:lnTo>
                  <a:pt x="41148" y="41148"/>
                </a:lnTo>
                <a:lnTo>
                  <a:pt x="10801" y="91233"/>
                </a:lnTo>
                <a:lnTo>
                  <a:pt x="685" y="159130"/>
                </a:lnTo>
                <a:lnTo>
                  <a:pt x="685" y="185927"/>
                </a:lnTo>
                <a:lnTo>
                  <a:pt x="109728" y="185927"/>
                </a:lnTo>
                <a:lnTo>
                  <a:pt x="109728" y="152907"/>
                </a:lnTo>
                <a:lnTo>
                  <a:pt x="110185" y="144779"/>
                </a:lnTo>
                <a:lnTo>
                  <a:pt x="118757" y="105918"/>
                </a:lnTo>
                <a:lnTo>
                  <a:pt x="128244" y="94361"/>
                </a:lnTo>
                <a:lnTo>
                  <a:pt x="133731" y="89026"/>
                </a:lnTo>
                <a:lnTo>
                  <a:pt x="140817" y="86232"/>
                </a:lnTo>
                <a:lnTo>
                  <a:pt x="149504" y="85725"/>
                </a:lnTo>
                <a:lnTo>
                  <a:pt x="298960" y="85725"/>
                </a:lnTo>
                <a:lnTo>
                  <a:pt x="297465" y="79898"/>
                </a:lnTo>
                <a:lnTo>
                  <a:pt x="268147" y="35687"/>
                </a:lnTo>
                <a:lnTo>
                  <a:pt x="221170" y="8937"/>
                </a:lnTo>
                <a:lnTo>
                  <a:pt x="191766" y="2236"/>
                </a:lnTo>
                <a:lnTo>
                  <a:pt x="158419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5678" y="1207483"/>
            <a:ext cx="364490" cy="358140"/>
          </a:xfrm>
          <a:custGeom>
            <a:avLst/>
            <a:gdLst/>
            <a:ahLst/>
            <a:cxnLst/>
            <a:rect l="l" t="t" r="r" b="b"/>
            <a:pathLst>
              <a:path w="364490" h="358140">
                <a:moveTo>
                  <a:pt x="361861" y="0"/>
                </a:moveTo>
                <a:lnTo>
                  <a:pt x="0" y="358139"/>
                </a:lnTo>
                <a:lnTo>
                  <a:pt x="364236" y="353313"/>
                </a:lnTo>
                <a:lnTo>
                  <a:pt x="361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3776" y="71170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45" y="0"/>
                </a:moveTo>
                <a:lnTo>
                  <a:pt x="0" y="360044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CBA4F0-4598-4C10-B8A6-5C6F3EAC3E94}"/>
              </a:ext>
            </a:extLst>
          </p:cNvPr>
          <p:cNvSpPr txBox="1"/>
          <p:nvPr/>
        </p:nvSpPr>
        <p:spPr>
          <a:xfrm>
            <a:off x="773645" y="7343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5322DA-E8EE-4624-9050-619C94E4FE15}"/>
              </a:ext>
            </a:extLst>
          </p:cNvPr>
          <p:cNvSpPr txBox="1"/>
          <p:nvPr/>
        </p:nvSpPr>
        <p:spPr>
          <a:xfrm>
            <a:off x="3898900" y="715984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EDA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5280D2-FA32-4239-A6FB-9AC1057972AF}"/>
              </a:ext>
            </a:extLst>
          </p:cNvPr>
          <p:cNvSpPr/>
          <p:nvPr/>
        </p:nvSpPr>
        <p:spPr>
          <a:xfrm>
            <a:off x="481838" y="1343025"/>
            <a:ext cx="9729724" cy="4104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3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국제와 국내의 상장 이후의 추세가 비슷하면 </a:t>
            </a:r>
            <a:endParaRPr lang="en-US" altLang="ko-KR" sz="3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3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국제 데이터로도 학습 가능하지 않을까</a:t>
            </a:r>
            <a:r>
              <a:rPr lang="en-US" altLang="ko-KR" sz="3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r>
              <a:rPr lang="ko-KR" altLang="en-US" sz="3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3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endParaRPr lang="en-US" altLang="ko-KR" sz="3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endParaRPr lang="en-US" altLang="ko-KR" sz="3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endParaRPr lang="en-US" altLang="ko-KR" sz="3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endParaRPr lang="en-US" altLang="ko-KR" sz="2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B52E9C-1995-46C8-9BC9-E13A9FBAE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2867025"/>
            <a:ext cx="9067800" cy="442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64680" y="483743"/>
            <a:ext cx="307975" cy="514350"/>
          </a:xfrm>
          <a:custGeom>
            <a:avLst/>
            <a:gdLst/>
            <a:ahLst/>
            <a:cxnLst/>
            <a:rect l="l" t="t" r="r" b="b"/>
            <a:pathLst>
              <a:path w="307975" h="514350">
                <a:moveTo>
                  <a:pt x="298960" y="85725"/>
                </a:moveTo>
                <a:lnTo>
                  <a:pt x="149504" y="85725"/>
                </a:lnTo>
                <a:lnTo>
                  <a:pt x="160048" y="86651"/>
                </a:lnTo>
                <a:lnTo>
                  <a:pt x="169049" y="89423"/>
                </a:lnTo>
                <a:lnTo>
                  <a:pt x="192066" y="126281"/>
                </a:lnTo>
                <a:lnTo>
                  <a:pt x="192709" y="136525"/>
                </a:lnTo>
                <a:lnTo>
                  <a:pt x="192259" y="149996"/>
                </a:lnTo>
                <a:lnTo>
                  <a:pt x="181201" y="193482"/>
                </a:lnTo>
                <a:lnTo>
                  <a:pt x="107670" y="278511"/>
                </a:lnTo>
                <a:lnTo>
                  <a:pt x="84524" y="305202"/>
                </a:lnTo>
                <a:lnTo>
                  <a:pt x="45434" y="358681"/>
                </a:lnTo>
                <a:lnTo>
                  <a:pt x="16587" y="412497"/>
                </a:lnTo>
                <a:lnTo>
                  <a:pt x="1843" y="468366"/>
                </a:lnTo>
                <a:lnTo>
                  <a:pt x="0" y="497204"/>
                </a:lnTo>
                <a:lnTo>
                  <a:pt x="0" y="514350"/>
                </a:lnTo>
                <a:lnTo>
                  <a:pt x="307924" y="514350"/>
                </a:lnTo>
                <a:lnTo>
                  <a:pt x="307924" y="421767"/>
                </a:lnTo>
                <a:lnTo>
                  <a:pt x="130301" y="421767"/>
                </a:lnTo>
                <a:lnTo>
                  <a:pt x="131673" y="414909"/>
                </a:lnTo>
                <a:lnTo>
                  <a:pt x="153619" y="380480"/>
                </a:lnTo>
                <a:lnTo>
                  <a:pt x="179336" y="351154"/>
                </a:lnTo>
                <a:lnTo>
                  <a:pt x="242773" y="288798"/>
                </a:lnTo>
                <a:lnTo>
                  <a:pt x="258718" y="270867"/>
                </a:lnTo>
                <a:lnTo>
                  <a:pt x="283406" y="236577"/>
                </a:lnTo>
                <a:lnTo>
                  <a:pt x="303466" y="184308"/>
                </a:lnTo>
                <a:lnTo>
                  <a:pt x="307238" y="141350"/>
                </a:lnTo>
                <a:lnTo>
                  <a:pt x="304795" y="108463"/>
                </a:lnTo>
                <a:lnTo>
                  <a:pt x="298960" y="85725"/>
                </a:lnTo>
                <a:close/>
              </a:path>
              <a:path w="307975" h="514350">
                <a:moveTo>
                  <a:pt x="158419" y="0"/>
                </a:moveTo>
                <a:lnTo>
                  <a:pt x="90697" y="10286"/>
                </a:lnTo>
                <a:lnTo>
                  <a:pt x="41148" y="41148"/>
                </a:lnTo>
                <a:lnTo>
                  <a:pt x="10801" y="91233"/>
                </a:lnTo>
                <a:lnTo>
                  <a:pt x="685" y="159130"/>
                </a:lnTo>
                <a:lnTo>
                  <a:pt x="685" y="185927"/>
                </a:lnTo>
                <a:lnTo>
                  <a:pt x="109728" y="185927"/>
                </a:lnTo>
                <a:lnTo>
                  <a:pt x="109728" y="152907"/>
                </a:lnTo>
                <a:lnTo>
                  <a:pt x="110185" y="144779"/>
                </a:lnTo>
                <a:lnTo>
                  <a:pt x="118757" y="105918"/>
                </a:lnTo>
                <a:lnTo>
                  <a:pt x="128244" y="94361"/>
                </a:lnTo>
                <a:lnTo>
                  <a:pt x="133731" y="89026"/>
                </a:lnTo>
                <a:lnTo>
                  <a:pt x="140817" y="86232"/>
                </a:lnTo>
                <a:lnTo>
                  <a:pt x="149504" y="85725"/>
                </a:lnTo>
                <a:lnTo>
                  <a:pt x="298960" y="85725"/>
                </a:lnTo>
                <a:lnTo>
                  <a:pt x="297465" y="79898"/>
                </a:lnTo>
                <a:lnTo>
                  <a:pt x="268147" y="35687"/>
                </a:lnTo>
                <a:lnTo>
                  <a:pt x="221170" y="8937"/>
                </a:lnTo>
                <a:lnTo>
                  <a:pt x="191766" y="2236"/>
                </a:lnTo>
                <a:lnTo>
                  <a:pt x="158419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3776" y="71170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45" y="0"/>
                </a:moveTo>
                <a:lnTo>
                  <a:pt x="0" y="360044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CBA4F0-4598-4C10-B8A6-5C6F3EAC3E94}"/>
              </a:ext>
            </a:extLst>
          </p:cNvPr>
          <p:cNvSpPr txBox="1"/>
          <p:nvPr/>
        </p:nvSpPr>
        <p:spPr>
          <a:xfrm>
            <a:off x="773645" y="7343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AA2213-0504-40DB-ADE9-052A06DB28B5}"/>
              </a:ext>
            </a:extLst>
          </p:cNvPr>
          <p:cNvSpPr txBox="1"/>
          <p:nvPr/>
        </p:nvSpPr>
        <p:spPr>
          <a:xfrm>
            <a:off x="3898900" y="715984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Modeling</a:t>
            </a:r>
            <a:endParaRPr lang="ko-KR" altLang="en-US" sz="280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09D718-C8D7-4C48-AAE7-13B371FE954B}"/>
              </a:ext>
            </a:extLst>
          </p:cNvPr>
          <p:cNvSpPr/>
          <p:nvPr/>
        </p:nvSpPr>
        <p:spPr>
          <a:xfrm>
            <a:off x="2527300" y="1876425"/>
            <a:ext cx="5638800" cy="1905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GRU</a:t>
            </a:r>
          </a:p>
        </p:txBody>
      </p:sp>
      <p:sp>
        <p:nvSpPr>
          <p:cNvPr id="5" name="화살표: 위쪽 4">
            <a:extLst>
              <a:ext uri="{FF2B5EF4-FFF2-40B4-BE49-F238E27FC236}">
                <a16:creationId xmlns:a16="http://schemas.microsoft.com/office/drawing/2014/main" id="{864DECF3-7570-4246-953A-5D1DA8E9161A}"/>
              </a:ext>
            </a:extLst>
          </p:cNvPr>
          <p:cNvSpPr/>
          <p:nvPr/>
        </p:nvSpPr>
        <p:spPr>
          <a:xfrm>
            <a:off x="5118100" y="4176235"/>
            <a:ext cx="457200" cy="484821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97992F-BDD3-4A19-93AF-4A7BF928DD7A}"/>
              </a:ext>
            </a:extLst>
          </p:cNvPr>
          <p:cNvSpPr/>
          <p:nvPr/>
        </p:nvSpPr>
        <p:spPr>
          <a:xfrm>
            <a:off x="2527300" y="5076825"/>
            <a:ext cx="5638800" cy="1905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1077178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64680" y="483743"/>
            <a:ext cx="307975" cy="514350"/>
          </a:xfrm>
          <a:custGeom>
            <a:avLst/>
            <a:gdLst/>
            <a:ahLst/>
            <a:cxnLst/>
            <a:rect l="l" t="t" r="r" b="b"/>
            <a:pathLst>
              <a:path w="307975" h="514350">
                <a:moveTo>
                  <a:pt x="298960" y="85725"/>
                </a:moveTo>
                <a:lnTo>
                  <a:pt x="149504" y="85725"/>
                </a:lnTo>
                <a:lnTo>
                  <a:pt x="160048" y="86651"/>
                </a:lnTo>
                <a:lnTo>
                  <a:pt x="169049" y="89423"/>
                </a:lnTo>
                <a:lnTo>
                  <a:pt x="192066" y="126281"/>
                </a:lnTo>
                <a:lnTo>
                  <a:pt x="192709" y="136525"/>
                </a:lnTo>
                <a:lnTo>
                  <a:pt x="192259" y="149996"/>
                </a:lnTo>
                <a:lnTo>
                  <a:pt x="181201" y="193482"/>
                </a:lnTo>
                <a:lnTo>
                  <a:pt x="107670" y="278511"/>
                </a:lnTo>
                <a:lnTo>
                  <a:pt x="84524" y="305202"/>
                </a:lnTo>
                <a:lnTo>
                  <a:pt x="45434" y="358681"/>
                </a:lnTo>
                <a:lnTo>
                  <a:pt x="16587" y="412497"/>
                </a:lnTo>
                <a:lnTo>
                  <a:pt x="1843" y="468366"/>
                </a:lnTo>
                <a:lnTo>
                  <a:pt x="0" y="497204"/>
                </a:lnTo>
                <a:lnTo>
                  <a:pt x="0" y="514350"/>
                </a:lnTo>
                <a:lnTo>
                  <a:pt x="307924" y="514350"/>
                </a:lnTo>
                <a:lnTo>
                  <a:pt x="307924" y="421767"/>
                </a:lnTo>
                <a:lnTo>
                  <a:pt x="130301" y="421767"/>
                </a:lnTo>
                <a:lnTo>
                  <a:pt x="131673" y="414909"/>
                </a:lnTo>
                <a:lnTo>
                  <a:pt x="153619" y="380480"/>
                </a:lnTo>
                <a:lnTo>
                  <a:pt x="179336" y="351154"/>
                </a:lnTo>
                <a:lnTo>
                  <a:pt x="242773" y="288798"/>
                </a:lnTo>
                <a:lnTo>
                  <a:pt x="258718" y="270867"/>
                </a:lnTo>
                <a:lnTo>
                  <a:pt x="283406" y="236577"/>
                </a:lnTo>
                <a:lnTo>
                  <a:pt x="303466" y="184308"/>
                </a:lnTo>
                <a:lnTo>
                  <a:pt x="307238" y="141350"/>
                </a:lnTo>
                <a:lnTo>
                  <a:pt x="304795" y="108463"/>
                </a:lnTo>
                <a:lnTo>
                  <a:pt x="298960" y="85725"/>
                </a:lnTo>
                <a:close/>
              </a:path>
              <a:path w="307975" h="514350">
                <a:moveTo>
                  <a:pt x="158419" y="0"/>
                </a:moveTo>
                <a:lnTo>
                  <a:pt x="90697" y="10286"/>
                </a:lnTo>
                <a:lnTo>
                  <a:pt x="41148" y="41148"/>
                </a:lnTo>
                <a:lnTo>
                  <a:pt x="10801" y="91233"/>
                </a:lnTo>
                <a:lnTo>
                  <a:pt x="685" y="159130"/>
                </a:lnTo>
                <a:lnTo>
                  <a:pt x="685" y="185927"/>
                </a:lnTo>
                <a:lnTo>
                  <a:pt x="109728" y="185927"/>
                </a:lnTo>
                <a:lnTo>
                  <a:pt x="109728" y="152907"/>
                </a:lnTo>
                <a:lnTo>
                  <a:pt x="110185" y="144779"/>
                </a:lnTo>
                <a:lnTo>
                  <a:pt x="118757" y="105918"/>
                </a:lnTo>
                <a:lnTo>
                  <a:pt x="128244" y="94361"/>
                </a:lnTo>
                <a:lnTo>
                  <a:pt x="133731" y="89026"/>
                </a:lnTo>
                <a:lnTo>
                  <a:pt x="140817" y="86232"/>
                </a:lnTo>
                <a:lnTo>
                  <a:pt x="149504" y="85725"/>
                </a:lnTo>
                <a:lnTo>
                  <a:pt x="298960" y="85725"/>
                </a:lnTo>
                <a:lnTo>
                  <a:pt x="297465" y="79898"/>
                </a:lnTo>
                <a:lnTo>
                  <a:pt x="268147" y="35687"/>
                </a:lnTo>
                <a:lnTo>
                  <a:pt x="221170" y="8937"/>
                </a:lnTo>
                <a:lnTo>
                  <a:pt x="191766" y="2236"/>
                </a:lnTo>
                <a:lnTo>
                  <a:pt x="158419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3776" y="71170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45" y="0"/>
                </a:moveTo>
                <a:lnTo>
                  <a:pt x="0" y="360044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CBA4F0-4598-4C10-B8A6-5C6F3EAC3E94}"/>
              </a:ext>
            </a:extLst>
          </p:cNvPr>
          <p:cNvSpPr txBox="1"/>
          <p:nvPr/>
        </p:nvSpPr>
        <p:spPr>
          <a:xfrm>
            <a:off x="773645" y="7343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ABD78C-15E8-4868-8D62-9999E733EC46}"/>
              </a:ext>
            </a:extLst>
          </p:cNvPr>
          <p:cNvSpPr txBox="1"/>
          <p:nvPr/>
        </p:nvSpPr>
        <p:spPr>
          <a:xfrm>
            <a:off x="3327400" y="721408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Modeling</a:t>
            </a:r>
            <a:endParaRPr lang="ko-KR" altLang="en-US" sz="280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288A61-54D3-4ACA-A9BC-30E3583B7636}"/>
              </a:ext>
            </a:extLst>
          </p:cNvPr>
          <p:cNvSpPr/>
          <p:nvPr/>
        </p:nvSpPr>
        <p:spPr>
          <a:xfrm>
            <a:off x="4296697" y="2651637"/>
            <a:ext cx="1755878" cy="381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Ch1</a:t>
            </a:r>
          </a:p>
          <a:p>
            <a:pPr algn="ctr"/>
            <a:r>
              <a:rPr lang="en-US" dirty="0"/>
              <a:t>Price (180, 4)</a:t>
            </a:r>
          </a:p>
          <a:p>
            <a:pPr algn="ctr"/>
            <a:r>
              <a:rPr lang="en-US" dirty="0"/>
              <a:t>Hi, Open, </a:t>
            </a:r>
          </a:p>
          <a:p>
            <a:pPr algn="ctr"/>
            <a:r>
              <a:rPr lang="en-US" dirty="0"/>
              <a:t>Close, 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5CE418-09DD-4C33-A104-26C075B0A7DC}"/>
              </a:ext>
            </a:extLst>
          </p:cNvPr>
          <p:cNvSpPr txBox="1"/>
          <p:nvPr/>
        </p:nvSpPr>
        <p:spPr>
          <a:xfrm>
            <a:off x="2070100" y="1724025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Input Size : (180, 6) =&gt; (3, 180, 4)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7EFF77-5C74-46AE-97A0-29564895E7B8}"/>
              </a:ext>
            </a:extLst>
          </p:cNvPr>
          <p:cNvSpPr/>
          <p:nvPr/>
        </p:nvSpPr>
        <p:spPr>
          <a:xfrm>
            <a:off x="6287933" y="2638425"/>
            <a:ext cx="1755878" cy="381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Ch2</a:t>
            </a:r>
          </a:p>
          <a:p>
            <a:pPr algn="ctr"/>
            <a:r>
              <a:rPr lang="en-US" dirty="0"/>
              <a:t>Amount (180, 4)</a:t>
            </a:r>
          </a:p>
          <a:p>
            <a:pPr algn="ctr"/>
            <a:r>
              <a:rPr lang="en-US" dirty="0"/>
              <a:t>Amount * 4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CA6A3D-E3E7-463C-A987-0CF1366924D4}"/>
              </a:ext>
            </a:extLst>
          </p:cNvPr>
          <p:cNvSpPr/>
          <p:nvPr/>
        </p:nvSpPr>
        <p:spPr>
          <a:xfrm>
            <a:off x="8239022" y="2638425"/>
            <a:ext cx="1755878" cy="381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Ch3</a:t>
            </a:r>
          </a:p>
          <a:p>
            <a:pPr algn="ctr"/>
            <a:r>
              <a:rPr lang="en-US" dirty="0"/>
              <a:t>Count (180, 4)</a:t>
            </a:r>
          </a:p>
          <a:p>
            <a:pPr algn="ctr"/>
            <a:r>
              <a:rPr lang="en-US" dirty="0"/>
              <a:t>Count * 4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BC2F94B-D63A-4C81-A0A0-475434522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041129"/>
              </p:ext>
            </p:extLst>
          </p:nvPr>
        </p:nvGraphicFramePr>
        <p:xfrm>
          <a:off x="618667" y="2651637"/>
          <a:ext cx="2810334" cy="3796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389">
                  <a:extLst>
                    <a:ext uri="{9D8B030D-6E8A-4147-A177-3AD203B41FA5}">
                      <a16:colId xmlns:a16="http://schemas.microsoft.com/office/drawing/2014/main" val="1682244295"/>
                    </a:ext>
                  </a:extLst>
                </a:gridCol>
                <a:gridCol w="468389">
                  <a:extLst>
                    <a:ext uri="{9D8B030D-6E8A-4147-A177-3AD203B41FA5}">
                      <a16:colId xmlns:a16="http://schemas.microsoft.com/office/drawing/2014/main" val="3703065982"/>
                    </a:ext>
                  </a:extLst>
                </a:gridCol>
                <a:gridCol w="468389">
                  <a:extLst>
                    <a:ext uri="{9D8B030D-6E8A-4147-A177-3AD203B41FA5}">
                      <a16:colId xmlns:a16="http://schemas.microsoft.com/office/drawing/2014/main" val="186511955"/>
                    </a:ext>
                  </a:extLst>
                </a:gridCol>
                <a:gridCol w="468389">
                  <a:extLst>
                    <a:ext uri="{9D8B030D-6E8A-4147-A177-3AD203B41FA5}">
                      <a16:colId xmlns:a16="http://schemas.microsoft.com/office/drawing/2014/main" val="1966489104"/>
                    </a:ext>
                  </a:extLst>
                </a:gridCol>
                <a:gridCol w="468389">
                  <a:extLst>
                    <a:ext uri="{9D8B030D-6E8A-4147-A177-3AD203B41FA5}">
                      <a16:colId xmlns:a16="http://schemas.microsoft.com/office/drawing/2014/main" val="2279870073"/>
                    </a:ext>
                  </a:extLst>
                </a:gridCol>
                <a:gridCol w="468389">
                  <a:extLst>
                    <a:ext uri="{9D8B030D-6E8A-4147-A177-3AD203B41FA5}">
                      <a16:colId xmlns:a16="http://schemas.microsoft.com/office/drawing/2014/main" val="1564598214"/>
                    </a:ext>
                  </a:extLst>
                </a:gridCol>
              </a:tblGrid>
              <a:tr h="4745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756366"/>
                  </a:ext>
                </a:extLst>
              </a:tr>
              <a:tr h="474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478091"/>
                  </a:ext>
                </a:extLst>
              </a:tr>
              <a:tr h="474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268403"/>
                  </a:ext>
                </a:extLst>
              </a:tr>
              <a:tr h="474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87190"/>
                  </a:ext>
                </a:extLst>
              </a:tr>
              <a:tr h="474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823704"/>
                  </a:ext>
                </a:extLst>
              </a:tr>
              <a:tr h="474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492072"/>
                  </a:ext>
                </a:extLst>
              </a:tr>
              <a:tr h="474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425639"/>
                  </a:ext>
                </a:extLst>
              </a:tr>
              <a:tr h="474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07830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7646351-2549-493C-9195-EA0965617906}"/>
              </a:ext>
            </a:extLst>
          </p:cNvPr>
          <p:cNvSpPr txBox="1"/>
          <p:nvPr/>
        </p:nvSpPr>
        <p:spPr>
          <a:xfrm>
            <a:off x="839305" y="6505354"/>
            <a:ext cx="3033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Local Feature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0E5DC0-DCB7-48EE-A196-2215F1CDEE1D}"/>
              </a:ext>
            </a:extLst>
          </p:cNvPr>
          <p:cNvSpPr txBox="1"/>
          <p:nvPr/>
        </p:nvSpPr>
        <p:spPr>
          <a:xfrm>
            <a:off x="5529621" y="6505353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Global Feature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B0636A0-D306-4AAF-9E5C-369D64EA1317}"/>
              </a:ext>
            </a:extLst>
          </p:cNvPr>
          <p:cNvSpPr/>
          <p:nvPr/>
        </p:nvSpPr>
        <p:spPr>
          <a:xfrm>
            <a:off x="3521513" y="4391025"/>
            <a:ext cx="702597" cy="304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95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64680" y="483743"/>
            <a:ext cx="307975" cy="514350"/>
          </a:xfrm>
          <a:custGeom>
            <a:avLst/>
            <a:gdLst/>
            <a:ahLst/>
            <a:cxnLst/>
            <a:rect l="l" t="t" r="r" b="b"/>
            <a:pathLst>
              <a:path w="307975" h="514350">
                <a:moveTo>
                  <a:pt x="298960" y="85725"/>
                </a:moveTo>
                <a:lnTo>
                  <a:pt x="149504" y="85725"/>
                </a:lnTo>
                <a:lnTo>
                  <a:pt x="160048" y="86651"/>
                </a:lnTo>
                <a:lnTo>
                  <a:pt x="169049" y="89423"/>
                </a:lnTo>
                <a:lnTo>
                  <a:pt x="192066" y="126281"/>
                </a:lnTo>
                <a:lnTo>
                  <a:pt x="192709" y="136525"/>
                </a:lnTo>
                <a:lnTo>
                  <a:pt x="192259" y="149996"/>
                </a:lnTo>
                <a:lnTo>
                  <a:pt x="181201" y="193482"/>
                </a:lnTo>
                <a:lnTo>
                  <a:pt x="107670" y="278511"/>
                </a:lnTo>
                <a:lnTo>
                  <a:pt x="84524" y="305202"/>
                </a:lnTo>
                <a:lnTo>
                  <a:pt x="45434" y="358681"/>
                </a:lnTo>
                <a:lnTo>
                  <a:pt x="16587" y="412497"/>
                </a:lnTo>
                <a:lnTo>
                  <a:pt x="1843" y="468366"/>
                </a:lnTo>
                <a:lnTo>
                  <a:pt x="0" y="497204"/>
                </a:lnTo>
                <a:lnTo>
                  <a:pt x="0" y="514350"/>
                </a:lnTo>
                <a:lnTo>
                  <a:pt x="307924" y="514350"/>
                </a:lnTo>
                <a:lnTo>
                  <a:pt x="307924" y="421767"/>
                </a:lnTo>
                <a:lnTo>
                  <a:pt x="130301" y="421767"/>
                </a:lnTo>
                <a:lnTo>
                  <a:pt x="131673" y="414909"/>
                </a:lnTo>
                <a:lnTo>
                  <a:pt x="153619" y="380480"/>
                </a:lnTo>
                <a:lnTo>
                  <a:pt x="179336" y="351154"/>
                </a:lnTo>
                <a:lnTo>
                  <a:pt x="242773" y="288798"/>
                </a:lnTo>
                <a:lnTo>
                  <a:pt x="258718" y="270867"/>
                </a:lnTo>
                <a:lnTo>
                  <a:pt x="283406" y="236577"/>
                </a:lnTo>
                <a:lnTo>
                  <a:pt x="303466" y="184308"/>
                </a:lnTo>
                <a:lnTo>
                  <a:pt x="307238" y="141350"/>
                </a:lnTo>
                <a:lnTo>
                  <a:pt x="304795" y="108463"/>
                </a:lnTo>
                <a:lnTo>
                  <a:pt x="298960" y="85725"/>
                </a:lnTo>
                <a:close/>
              </a:path>
              <a:path w="307975" h="514350">
                <a:moveTo>
                  <a:pt x="158419" y="0"/>
                </a:moveTo>
                <a:lnTo>
                  <a:pt x="90697" y="10286"/>
                </a:lnTo>
                <a:lnTo>
                  <a:pt x="41148" y="41148"/>
                </a:lnTo>
                <a:lnTo>
                  <a:pt x="10801" y="91233"/>
                </a:lnTo>
                <a:lnTo>
                  <a:pt x="685" y="159130"/>
                </a:lnTo>
                <a:lnTo>
                  <a:pt x="685" y="185927"/>
                </a:lnTo>
                <a:lnTo>
                  <a:pt x="109728" y="185927"/>
                </a:lnTo>
                <a:lnTo>
                  <a:pt x="109728" y="152907"/>
                </a:lnTo>
                <a:lnTo>
                  <a:pt x="110185" y="144779"/>
                </a:lnTo>
                <a:lnTo>
                  <a:pt x="118757" y="105918"/>
                </a:lnTo>
                <a:lnTo>
                  <a:pt x="128244" y="94361"/>
                </a:lnTo>
                <a:lnTo>
                  <a:pt x="133731" y="89026"/>
                </a:lnTo>
                <a:lnTo>
                  <a:pt x="140817" y="86232"/>
                </a:lnTo>
                <a:lnTo>
                  <a:pt x="149504" y="85725"/>
                </a:lnTo>
                <a:lnTo>
                  <a:pt x="298960" y="85725"/>
                </a:lnTo>
                <a:lnTo>
                  <a:pt x="297465" y="79898"/>
                </a:lnTo>
                <a:lnTo>
                  <a:pt x="268147" y="35687"/>
                </a:lnTo>
                <a:lnTo>
                  <a:pt x="221170" y="8937"/>
                </a:lnTo>
                <a:lnTo>
                  <a:pt x="191766" y="2236"/>
                </a:lnTo>
                <a:lnTo>
                  <a:pt x="158419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3776" y="71170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45" y="0"/>
                </a:moveTo>
                <a:lnTo>
                  <a:pt x="0" y="360044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CBA4F0-4598-4C10-B8A6-5C6F3EAC3E94}"/>
              </a:ext>
            </a:extLst>
          </p:cNvPr>
          <p:cNvSpPr txBox="1"/>
          <p:nvPr/>
        </p:nvSpPr>
        <p:spPr>
          <a:xfrm>
            <a:off x="773645" y="7343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AA2213-0504-40DB-ADE9-052A06DB28B5}"/>
              </a:ext>
            </a:extLst>
          </p:cNvPr>
          <p:cNvSpPr txBox="1"/>
          <p:nvPr/>
        </p:nvSpPr>
        <p:spPr>
          <a:xfrm>
            <a:off x="3898900" y="715984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Modeling</a:t>
            </a:r>
            <a:endParaRPr lang="ko-KR" altLang="en-US" sz="280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1967C6-96AA-4F4E-88A9-1968046E4147}"/>
              </a:ext>
            </a:extLst>
          </p:cNvPr>
          <p:cNvSpPr/>
          <p:nvPr/>
        </p:nvSpPr>
        <p:spPr>
          <a:xfrm>
            <a:off x="509094" y="5861511"/>
            <a:ext cx="9788155" cy="9853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CNN 1 </a:t>
            </a:r>
            <a:r>
              <a:rPr lang="en-US" dirty="0"/>
              <a:t>Conv2d(3X3, 1 stride, 1 zero-padding), </a:t>
            </a:r>
            <a:r>
              <a:rPr lang="en-US" dirty="0" err="1"/>
              <a:t>ReLU</a:t>
            </a:r>
            <a:r>
              <a:rPr lang="en-US" dirty="0"/>
              <a:t>, (3,180,4) =&gt; (256,180,4)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F73BF6-65D9-4F73-B47B-EC8C50072ED5}"/>
              </a:ext>
            </a:extLst>
          </p:cNvPr>
          <p:cNvSpPr/>
          <p:nvPr/>
        </p:nvSpPr>
        <p:spPr>
          <a:xfrm>
            <a:off x="534494" y="3532192"/>
            <a:ext cx="9788155" cy="9853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CNN 2 </a:t>
            </a:r>
            <a:r>
              <a:rPr lang="en-US" dirty="0"/>
              <a:t>Conv2d(3X3, 1 stride, 1 zero-padding), </a:t>
            </a:r>
            <a:r>
              <a:rPr lang="en-US" dirty="0" err="1"/>
              <a:t>ReLU</a:t>
            </a:r>
            <a:r>
              <a:rPr lang="en-US" dirty="0"/>
              <a:t>, (128,180,2) =&gt; (32,180,2)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9930E5-D49E-4239-8EEF-8F739F7C9155}"/>
              </a:ext>
            </a:extLst>
          </p:cNvPr>
          <p:cNvSpPr/>
          <p:nvPr/>
        </p:nvSpPr>
        <p:spPr>
          <a:xfrm>
            <a:off x="501310" y="1436399"/>
            <a:ext cx="9788155" cy="733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FC </a:t>
            </a:r>
            <a:r>
              <a:rPr lang="en-US" dirty="0"/>
              <a:t>X10 layer, (180, 16) =&gt; (180, 1)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B121558-4E1B-4D4C-B853-552ADA8A807D}"/>
              </a:ext>
            </a:extLst>
          </p:cNvPr>
          <p:cNvSpPr/>
          <p:nvPr/>
        </p:nvSpPr>
        <p:spPr>
          <a:xfrm>
            <a:off x="524252" y="4795657"/>
            <a:ext cx="9788155" cy="733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MaxPooling</a:t>
            </a:r>
            <a:r>
              <a:rPr lang="en-US" sz="3600" dirty="0"/>
              <a:t> (2X2) </a:t>
            </a:r>
            <a:r>
              <a:rPr lang="en-US" dirty="0"/>
              <a:t>(180, 256, 4) =&gt; (180, 128, 2)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38492A-2A84-4F23-8A6D-828C752F1AFF}"/>
              </a:ext>
            </a:extLst>
          </p:cNvPr>
          <p:cNvSpPr/>
          <p:nvPr/>
        </p:nvSpPr>
        <p:spPr>
          <a:xfrm>
            <a:off x="492297" y="2473864"/>
            <a:ext cx="9788155" cy="733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MaxPooling</a:t>
            </a:r>
            <a:r>
              <a:rPr lang="en-US" sz="3600" dirty="0"/>
              <a:t> (2X2) </a:t>
            </a:r>
            <a:r>
              <a:rPr lang="en-US" dirty="0"/>
              <a:t>(180, 32, 2) =&gt; (180, 16, 1)</a:t>
            </a:r>
          </a:p>
        </p:txBody>
      </p:sp>
      <p:sp>
        <p:nvSpPr>
          <p:cNvPr id="2" name="화살표: 위쪽 1">
            <a:extLst>
              <a:ext uri="{FF2B5EF4-FFF2-40B4-BE49-F238E27FC236}">
                <a16:creationId xmlns:a16="http://schemas.microsoft.com/office/drawing/2014/main" id="{660BB381-482C-409C-B31A-52A4FE8E9906}"/>
              </a:ext>
            </a:extLst>
          </p:cNvPr>
          <p:cNvSpPr/>
          <p:nvPr/>
        </p:nvSpPr>
        <p:spPr>
          <a:xfrm>
            <a:off x="698500" y="1800225"/>
            <a:ext cx="685800" cy="432622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32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64680" y="483743"/>
            <a:ext cx="307975" cy="514350"/>
          </a:xfrm>
          <a:custGeom>
            <a:avLst/>
            <a:gdLst/>
            <a:ahLst/>
            <a:cxnLst/>
            <a:rect l="l" t="t" r="r" b="b"/>
            <a:pathLst>
              <a:path w="307975" h="514350">
                <a:moveTo>
                  <a:pt x="298960" y="85725"/>
                </a:moveTo>
                <a:lnTo>
                  <a:pt x="149504" y="85725"/>
                </a:lnTo>
                <a:lnTo>
                  <a:pt x="160048" y="86651"/>
                </a:lnTo>
                <a:lnTo>
                  <a:pt x="169049" y="89423"/>
                </a:lnTo>
                <a:lnTo>
                  <a:pt x="192066" y="126281"/>
                </a:lnTo>
                <a:lnTo>
                  <a:pt x="192709" y="136525"/>
                </a:lnTo>
                <a:lnTo>
                  <a:pt x="192259" y="149996"/>
                </a:lnTo>
                <a:lnTo>
                  <a:pt x="181201" y="193482"/>
                </a:lnTo>
                <a:lnTo>
                  <a:pt x="107670" y="278511"/>
                </a:lnTo>
                <a:lnTo>
                  <a:pt x="84524" y="305202"/>
                </a:lnTo>
                <a:lnTo>
                  <a:pt x="45434" y="358681"/>
                </a:lnTo>
                <a:lnTo>
                  <a:pt x="16587" y="412497"/>
                </a:lnTo>
                <a:lnTo>
                  <a:pt x="1843" y="468366"/>
                </a:lnTo>
                <a:lnTo>
                  <a:pt x="0" y="497204"/>
                </a:lnTo>
                <a:lnTo>
                  <a:pt x="0" y="514350"/>
                </a:lnTo>
                <a:lnTo>
                  <a:pt x="307924" y="514350"/>
                </a:lnTo>
                <a:lnTo>
                  <a:pt x="307924" y="421767"/>
                </a:lnTo>
                <a:lnTo>
                  <a:pt x="130301" y="421767"/>
                </a:lnTo>
                <a:lnTo>
                  <a:pt x="131673" y="414909"/>
                </a:lnTo>
                <a:lnTo>
                  <a:pt x="153619" y="380480"/>
                </a:lnTo>
                <a:lnTo>
                  <a:pt x="179336" y="351154"/>
                </a:lnTo>
                <a:lnTo>
                  <a:pt x="242773" y="288798"/>
                </a:lnTo>
                <a:lnTo>
                  <a:pt x="258718" y="270867"/>
                </a:lnTo>
                <a:lnTo>
                  <a:pt x="283406" y="236577"/>
                </a:lnTo>
                <a:lnTo>
                  <a:pt x="303466" y="184308"/>
                </a:lnTo>
                <a:lnTo>
                  <a:pt x="307238" y="141350"/>
                </a:lnTo>
                <a:lnTo>
                  <a:pt x="304795" y="108463"/>
                </a:lnTo>
                <a:lnTo>
                  <a:pt x="298960" y="85725"/>
                </a:lnTo>
                <a:close/>
              </a:path>
              <a:path w="307975" h="514350">
                <a:moveTo>
                  <a:pt x="158419" y="0"/>
                </a:moveTo>
                <a:lnTo>
                  <a:pt x="90697" y="10286"/>
                </a:lnTo>
                <a:lnTo>
                  <a:pt x="41148" y="41148"/>
                </a:lnTo>
                <a:lnTo>
                  <a:pt x="10801" y="91233"/>
                </a:lnTo>
                <a:lnTo>
                  <a:pt x="685" y="159130"/>
                </a:lnTo>
                <a:lnTo>
                  <a:pt x="685" y="185927"/>
                </a:lnTo>
                <a:lnTo>
                  <a:pt x="109728" y="185927"/>
                </a:lnTo>
                <a:lnTo>
                  <a:pt x="109728" y="152907"/>
                </a:lnTo>
                <a:lnTo>
                  <a:pt x="110185" y="144779"/>
                </a:lnTo>
                <a:lnTo>
                  <a:pt x="118757" y="105918"/>
                </a:lnTo>
                <a:lnTo>
                  <a:pt x="128244" y="94361"/>
                </a:lnTo>
                <a:lnTo>
                  <a:pt x="133731" y="89026"/>
                </a:lnTo>
                <a:lnTo>
                  <a:pt x="140817" y="86232"/>
                </a:lnTo>
                <a:lnTo>
                  <a:pt x="149504" y="85725"/>
                </a:lnTo>
                <a:lnTo>
                  <a:pt x="298960" y="85725"/>
                </a:lnTo>
                <a:lnTo>
                  <a:pt x="297465" y="79898"/>
                </a:lnTo>
                <a:lnTo>
                  <a:pt x="268147" y="35687"/>
                </a:lnTo>
                <a:lnTo>
                  <a:pt x="221170" y="8937"/>
                </a:lnTo>
                <a:lnTo>
                  <a:pt x="191766" y="2236"/>
                </a:lnTo>
                <a:lnTo>
                  <a:pt x="158419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3776" y="71170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45" y="0"/>
                </a:moveTo>
                <a:lnTo>
                  <a:pt x="0" y="360044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CBA4F0-4598-4C10-B8A6-5C6F3EAC3E94}"/>
              </a:ext>
            </a:extLst>
          </p:cNvPr>
          <p:cNvSpPr txBox="1"/>
          <p:nvPr/>
        </p:nvSpPr>
        <p:spPr>
          <a:xfrm>
            <a:off x="773645" y="7343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F12907-7E26-4CD6-8B1D-9086F19445F5}"/>
              </a:ext>
            </a:extLst>
          </p:cNvPr>
          <p:cNvSpPr txBox="1"/>
          <p:nvPr/>
        </p:nvSpPr>
        <p:spPr>
          <a:xfrm>
            <a:off x="3327400" y="721408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Modeling</a:t>
            </a:r>
            <a:endParaRPr lang="ko-KR" altLang="en-US" sz="280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B3D48A-597C-48F6-BC55-0B51D30A0451}"/>
              </a:ext>
            </a:extLst>
          </p:cNvPr>
          <p:cNvSpPr txBox="1"/>
          <p:nvPr/>
        </p:nvSpPr>
        <p:spPr>
          <a:xfrm>
            <a:off x="546100" y="1724025"/>
            <a:ext cx="952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 Convolution Continuous Date</a:t>
            </a:r>
          </a:p>
          <a:p>
            <a:r>
              <a:rPr lang="en-US" sz="3600" dirty="0"/>
              <a:t>- Transpose : 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6"/>
                </a:solidFill>
              </a:rPr>
              <a:t>channels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6"/>
                </a:solidFill>
              </a:rPr>
              <a:t>date</a:t>
            </a:r>
            <a:r>
              <a:rPr lang="en-US" sz="2400" dirty="0"/>
              <a:t>, features) =&gt; (</a:t>
            </a:r>
            <a:r>
              <a:rPr lang="en-US" sz="2400" dirty="0">
                <a:solidFill>
                  <a:schemeClr val="accent6"/>
                </a:solidFill>
              </a:rPr>
              <a:t>date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6"/>
                </a:solidFill>
              </a:rPr>
              <a:t>channels</a:t>
            </a:r>
            <a:r>
              <a:rPr lang="en-US" sz="2400" dirty="0"/>
              <a:t>, features)</a:t>
            </a:r>
          </a:p>
          <a:p>
            <a:r>
              <a:rPr lang="en-US" sz="3600" dirty="0"/>
              <a:t>- </a:t>
            </a:r>
            <a:r>
              <a:rPr lang="en-US" sz="3600" dirty="0" err="1"/>
              <a:t>MaxPooling</a:t>
            </a:r>
            <a:r>
              <a:rPr lang="en-US" sz="3600" dirty="0"/>
              <a:t> Daily</a:t>
            </a:r>
          </a:p>
        </p:txBody>
      </p:sp>
      <p:sp>
        <p:nvSpPr>
          <p:cNvPr id="3" name="정육면체 2">
            <a:extLst>
              <a:ext uri="{FF2B5EF4-FFF2-40B4-BE49-F238E27FC236}">
                <a16:creationId xmlns:a16="http://schemas.microsoft.com/office/drawing/2014/main" id="{E48FE9B0-1A43-464F-AFAE-3A20A7E5826D}"/>
              </a:ext>
            </a:extLst>
          </p:cNvPr>
          <p:cNvSpPr/>
          <p:nvPr/>
        </p:nvSpPr>
        <p:spPr>
          <a:xfrm>
            <a:off x="1936748" y="3725811"/>
            <a:ext cx="2781300" cy="3406190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EF019E6B-C8E8-48A0-B47D-DF1EACA2BB4A}"/>
              </a:ext>
            </a:extLst>
          </p:cNvPr>
          <p:cNvSpPr/>
          <p:nvPr/>
        </p:nvSpPr>
        <p:spPr>
          <a:xfrm>
            <a:off x="5975352" y="3705225"/>
            <a:ext cx="2781300" cy="3406190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DBAE4E-32EE-4320-80B7-26BC158D0502}"/>
              </a:ext>
            </a:extLst>
          </p:cNvPr>
          <p:cNvSpPr txBox="1"/>
          <p:nvPr/>
        </p:nvSpPr>
        <p:spPr>
          <a:xfrm>
            <a:off x="1314819" y="5520154"/>
            <a:ext cx="1754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180 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9B0AED-3D39-423F-9295-902891EBB66E}"/>
              </a:ext>
            </a:extLst>
          </p:cNvPr>
          <p:cNvSpPr txBox="1"/>
          <p:nvPr/>
        </p:nvSpPr>
        <p:spPr>
          <a:xfrm>
            <a:off x="5696633" y="3781425"/>
            <a:ext cx="1754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180 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6DFC5D-F111-4FB3-B117-16EDFDD25139}"/>
              </a:ext>
            </a:extLst>
          </p:cNvPr>
          <p:cNvSpPr txBox="1"/>
          <p:nvPr/>
        </p:nvSpPr>
        <p:spPr>
          <a:xfrm>
            <a:off x="3201529" y="4195274"/>
            <a:ext cx="1754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 Features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84DD59-F97E-4604-A974-0B17F353918C}"/>
              </a:ext>
            </a:extLst>
          </p:cNvPr>
          <p:cNvSpPr txBox="1"/>
          <p:nvPr/>
        </p:nvSpPr>
        <p:spPr>
          <a:xfrm>
            <a:off x="7226643" y="4195273"/>
            <a:ext cx="1754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 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E2C848-008B-4E41-A4DB-E2A69031159E}"/>
              </a:ext>
            </a:extLst>
          </p:cNvPr>
          <p:cNvSpPr txBox="1"/>
          <p:nvPr/>
        </p:nvSpPr>
        <p:spPr>
          <a:xfrm>
            <a:off x="1269999" y="3806755"/>
            <a:ext cx="1931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256 channels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0EEC4B-4817-4EAF-87E3-13048A72C653}"/>
              </a:ext>
            </a:extLst>
          </p:cNvPr>
          <p:cNvSpPr txBox="1"/>
          <p:nvPr/>
        </p:nvSpPr>
        <p:spPr>
          <a:xfrm>
            <a:off x="5194300" y="5520154"/>
            <a:ext cx="1893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256 channels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D7D51C-69D5-4813-BB0D-64402201802B}"/>
              </a:ext>
            </a:extLst>
          </p:cNvPr>
          <p:cNvSpPr/>
          <p:nvPr/>
        </p:nvSpPr>
        <p:spPr>
          <a:xfrm>
            <a:off x="1981568" y="4441752"/>
            <a:ext cx="1087896" cy="9894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790F52-A900-492A-A089-EECE06CA8C49}"/>
              </a:ext>
            </a:extLst>
          </p:cNvPr>
          <p:cNvSpPr/>
          <p:nvPr/>
        </p:nvSpPr>
        <p:spPr>
          <a:xfrm>
            <a:off x="5999522" y="4426107"/>
            <a:ext cx="1087896" cy="9894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42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64680" y="483743"/>
            <a:ext cx="307975" cy="514350"/>
          </a:xfrm>
          <a:custGeom>
            <a:avLst/>
            <a:gdLst/>
            <a:ahLst/>
            <a:cxnLst/>
            <a:rect l="l" t="t" r="r" b="b"/>
            <a:pathLst>
              <a:path w="307975" h="514350">
                <a:moveTo>
                  <a:pt x="298960" y="85725"/>
                </a:moveTo>
                <a:lnTo>
                  <a:pt x="149504" y="85725"/>
                </a:lnTo>
                <a:lnTo>
                  <a:pt x="160048" y="86651"/>
                </a:lnTo>
                <a:lnTo>
                  <a:pt x="169049" y="89423"/>
                </a:lnTo>
                <a:lnTo>
                  <a:pt x="192066" y="126281"/>
                </a:lnTo>
                <a:lnTo>
                  <a:pt x="192709" y="136525"/>
                </a:lnTo>
                <a:lnTo>
                  <a:pt x="192259" y="149996"/>
                </a:lnTo>
                <a:lnTo>
                  <a:pt x="181201" y="193482"/>
                </a:lnTo>
                <a:lnTo>
                  <a:pt x="107670" y="278511"/>
                </a:lnTo>
                <a:lnTo>
                  <a:pt x="84524" y="305202"/>
                </a:lnTo>
                <a:lnTo>
                  <a:pt x="45434" y="358681"/>
                </a:lnTo>
                <a:lnTo>
                  <a:pt x="16587" y="412497"/>
                </a:lnTo>
                <a:lnTo>
                  <a:pt x="1843" y="468366"/>
                </a:lnTo>
                <a:lnTo>
                  <a:pt x="0" y="497204"/>
                </a:lnTo>
                <a:lnTo>
                  <a:pt x="0" y="514350"/>
                </a:lnTo>
                <a:lnTo>
                  <a:pt x="307924" y="514350"/>
                </a:lnTo>
                <a:lnTo>
                  <a:pt x="307924" y="421767"/>
                </a:lnTo>
                <a:lnTo>
                  <a:pt x="130301" y="421767"/>
                </a:lnTo>
                <a:lnTo>
                  <a:pt x="131673" y="414909"/>
                </a:lnTo>
                <a:lnTo>
                  <a:pt x="153619" y="380480"/>
                </a:lnTo>
                <a:lnTo>
                  <a:pt x="179336" y="351154"/>
                </a:lnTo>
                <a:lnTo>
                  <a:pt x="242773" y="288798"/>
                </a:lnTo>
                <a:lnTo>
                  <a:pt x="258718" y="270867"/>
                </a:lnTo>
                <a:lnTo>
                  <a:pt x="283406" y="236577"/>
                </a:lnTo>
                <a:lnTo>
                  <a:pt x="303466" y="184308"/>
                </a:lnTo>
                <a:lnTo>
                  <a:pt x="307238" y="141350"/>
                </a:lnTo>
                <a:lnTo>
                  <a:pt x="304795" y="108463"/>
                </a:lnTo>
                <a:lnTo>
                  <a:pt x="298960" y="85725"/>
                </a:lnTo>
                <a:close/>
              </a:path>
              <a:path w="307975" h="514350">
                <a:moveTo>
                  <a:pt x="158419" y="0"/>
                </a:moveTo>
                <a:lnTo>
                  <a:pt x="90697" y="10286"/>
                </a:lnTo>
                <a:lnTo>
                  <a:pt x="41148" y="41148"/>
                </a:lnTo>
                <a:lnTo>
                  <a:pt x="10801" y="91233"/>
                </a:lnTo>
                <a:lnTo>
                  <a:pt x="685" y="159130"/>
                </a:lnTo>
                <a:lnTo>
                  <a:pt x="685" y="185927"/>
                </a:lnTo>
                <a:lnTo>
                  <a:pt x="109728" y="185927"/>
                </a:lnTo>
                <a:lnTo>
                  <a:pt x="109728" y="152907"/>
                </a:lnTo>
                <a:lnTo>
                  <a:pt x="110185" y="144779"/>
                </a:lnTo>
                <a:lnTo>
                  <a:pt x="118757" y="105918"/>
                </a:lnTo>
                <a:lnTo>
                  <a:pt x="128244" y="94361"/>
                </a:lnTo>
                <a:lnTo>
                  <a:pt x="133731" y="89026"/>
                </a:lnTo>
                <a:lnTo>
                  <a:pt x="140817" y="86232"/>
                </a:lnTo>
                <a:lnTo>
                  <a:pt x="149504" y="85725"/>
                </a:lnTo>
                <a:lnTo>
                  <a:pt x="298960" y="85725"/>
                </a:lnTo>
                <a:lnTo>
                  <a:pt x="297465" y="79898"/>
                </a:lnTo>
                <a:lnTo>
                  <a:pt x="268147" y="35687"/>
                </a:lnTo>
                <a:lnTo>
                  <a:pt x="221170" y="8937"/>
                </a:lnTo>
                <a:lnTo>
                  <a:pt x="191766" y="2236"/>
                </a:lnTo>
                <a:lnTo>
                  <a:pt x="158419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3776" y="71170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45" y="0"/>
                </a:moveTo>
                <a:lnTo>
                  <a:pt x="0" y="360044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CBA4F0-4598-4C10-B8A6-5C6F3EAC3E94}"/>
              </a:ext>
            </a:extLst>
          </p:cNvPr>
          <p:cNvSpPr txBox="1"/>
          <p:nvPr/>
        </p:nvSpPr>
        <p:spPr>
          <a:xfrm>
            <a:off x="773645" y="7343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AA2213-0504-40DB-ADE9-052A06DB28B5}"/>
              </a:ext>
            </a:extLst>
          </p:cNvPr>
          <p:cNvSpPr txBox="1"/>
          <p:nvPr/>
        </p:nvSpPr>
        <p:spPr>
          <a:xfrm>
            <a:off x="3898900" y="715984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Modeling</a:t>
            </a:r>
            <a:endParaRPr lang="ko-KR" altLang="en-US" sz="280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34068D-B981-480B-B591-7F37DA52C67C}"/>
              </a:ext>
            </a:extLst>
          </p:cNvPr>
          <p:cNvSpPr/>
          <p:nvPr/>
        </p:nvSpPr>
        <p:spPr>
          <a:xfrm>
            <a:off x="452621" y="5782266"/>
            <a:ext cx="9788155" cy="10462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GRU 1 </a:t>
            </a:r>
            <a:r>
              <a:rPr lang="en-US" dirty="0"/>
              <a:t>X100 layer, (180, 1) =&gt; (180, 1)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F8FED5-2BB1-49AC-81EE-5FAFD3E7B4C4}"/>
              </a:ext>
            </a:extLst>
          </p:cNvPr>
          <p:cNvSpPr/>
          <p:nvPr/>
        </p:nvSpPr>
        <p:spPr>
          <a:xfrm>
            <a:off x="464680" y="4776884"/>
            <a:ext cx="9788155" cy="778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FC </a:t>
            </a:r>
            <a:r>
              <a:rPr lang="en-US" dirty="0"/>
              <a:t>X5 layer, (180, 1) =&gt; (180, 1)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62D698-D242-4104-B8A1-F8721758853D}"/>
              </a:ext>
            </a:extLst>
          </p:cNvPr>
          <p:cNvSpPr/>
          <p:nvPr/>
        </p:nvSpPr>
        <p:spPr>
          <a:xfrm>
            <a:off x="493776" y="3503673"/>
            <a:ext cx="9788155" cy="10462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GRU 2 </a:t>
            </a:r>
            <a:r>
              <a:rPr lang="en-US" dirty="0"/>
              <a:t>X100 layer, (180, 1) =&gt; (90, 1)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0C9645B-1F27-4FF3-8797-B5810E7E8966}"/>
              </a:ext>
            </a:extLst>
          </p:cNvPr>
          <p:cNvSpPr/>
          <p:nvPr/>
        </p:nvSpPr>
        <p:spPr>
          <a:xfrm>
            <a:off x="452620" y="2498260"/>
            <a:ext cx="9788155" cy="778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FC </a:t>
            </a:r>
            <a:r>
              <a:rPr lang="en-US" dirty="0"/>
              <a:t>X5 layer, (90, 1) =&gt; (90, 1)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70FE476-0F93-4363-9ED8-171BBE1D1EF7}"/>
              </a:ext>
            </a:extLst>
          </p:cNvPr>
          <p:cNvSpPr/>
          <p:nvPr/>
        </p:nvSpPr>
        <p:spPr>
          <a:xfrm>
            <a:off x="464680" y="1478724"/>
            <a:ext cx="9788155" cy="778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RMSE, Adam</a:t>
            </a:r>
            <a:endParaRPr lang="en-US" dirty="0"/>
          </a:p>
        </p:txBody>
      </p: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7460FBE4-7C3C-499D-B031-BD7AF3BC8DE7}"/>
              </a:ext>
            </a:extLst>
          </p:cNvPr>
          <p:cNvSpPr/>
          <p:nvPr/>
        </p:nvSpPr>
        <p:spPr>
          <a:xfrm>
            <a:off x="853821" y="1757900"/>
            <a:ext cx="685800" cy="432622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12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64680" y="483743"/>
            <a:ext cx="307975" cy="514350"/>
          </a:xfrm>
          <a:custGeom>
            <a:avLst/>
            <a:gdLst/>
            <a:ahLst/>
            <a:cxnLst/>
            <a:rect l="l" t="t" r="r" b="b"/>
            <a:pathLst>
              <a:path w="307975" h="514350">
                <a:moveTo>
                  <a:pt x="298960" y="85725"/>
                </a:moveTo>
                <a:lnTo>
                  <a:pt x="149504" y="85725"/>
                </a:lnTo>
                <a:lnTo>
                  <a:pt x="160048" y="86651"/>
                </a:lnTo>
                <a:lnTo>
                  <a:pt x="169049" y="89423"/>
                </a:lnTo>
                <a:lnTo>
                  <a:pt x="192066" y="126281"/>
                </a:lnTo>
                <a:lnTo>
                  <a:pt x="192709" y="136525"/>
                </a:lnTo>
                <a:lnTo>
                  <a:pt x="192259" y="149996"/>
                </a:lnTo>
                <a:lnTo>
                  <a:pt x="181201" y="193482"/>
                </a:lnTo>
                <a:lnTo>
                  <a:pt x="107670" y="278511"/>
                </a:lnTo>
                <a:lnTo>
                  <a:pt x="84524" y="305202"/>
                </a:lnTo>
                <a:lnTo>
                  <a:pt x="45434" y="358681"/>
                </a:lnTo>
                <a:lnTo>
                  <a:pt x="16587" y="412497"/>
                </a:lnTo>
                <a:lnTo>
                  <a:pt x="1843" y="468366"/>
                </a:lnTo>
                <a:lnTo>
                  <a:pt x="0" y="497204"/>
                </a:lnTo>
                <a:lnTo>
                  <a:pt x="0" y="514350"/>
                </a:lnTo>
                <a:lnTo>
                  <a:pt x="307924" y="514350"/>
                </a:lnTo>
                <a:lnTo>
                  <a:pt x="307924" y="421767"/>
                </a:lnTo>
                <a:lnTo>
                  <a:pt x="130301" y="421767"/>
                </a:lnTo>
                <a:lnTo>
                  <a:pt x="131673" y="414909"/>
                </a:lnTo>
                <a:lnTo>
                  <a:pt x="153619" y="380480"/>
                </a:lnTo>
                <a:lnTo>
                  <a:pt x="179336" y="351154"/>
                </a:lnTo>
                <a:lnTo>
                  <a:pt x="242773" y="288798"/>
                </a:lnTo>
                <a:lnTo>
                  <a:pt x="258718" y="270867"/>
                </a:lnTo>
                <a:lnTo>
                  <a:pt x="283406" y="236577"/>
                </a:lnTo>
                <a:lnTo>
                  <a:pt x="303466" y="184308"/>
                </a:lnTo>
                <a:lnTo>
                  <a:pt x="307238" y="141350"/>
                </a:lnTo>
                <a:lnTo>
                  <a:pt x="304795" y="108463"/>
                </a:lnTo>
                <a:lnTo>
                  <a:pt x="298960" y="85725"/>
                </a:lnTo>
                <a:close/>
              </a:path>
              <a:path w="307975" h="514350">
                <a:moveTo>
                  <a:pt x="158419" y="0"/>
                </a:moveTo>
                <a:lnTo>
                  <a:pt x="90697" y="10286"/>
                </a:lnTo>
                <a:lnTo>
                  <a:pt x="41148" y="41148"/>
                </a:lnTo>
                <a:lnTo>
                  <a:pt x="10801" y="91233"/>
                </a:lnTo>
                <a:lnTo>
                  <a:pt x="685" y="159130"/>
                </a:lnTo>
                <a:lnTo>
                  <a:pt x="685" y="185927"/>
                </a:lnTo>
                <a:lnTo>
                  <a:pt x="109728" y="185927"/>
                </a:lnTo>
                <a:lnTo>
                  <a:pt x="109728" y="152907"/>
                </a:lnTo>
                <a:lnTo>
                  <a:pt x="110185" y="144779"/>
                </a:lnTo>
                <a:lnTo>
                  <a:pt x="118757" y="105918"/>
                </a:lnTo>
                <a:lnTo>
                  <a:pt x="128244" y="94361"/>
                </a:lnTo>
                <a:lnTo>
                  <a:pt x="133731" y="89026"/>
                </a:lnTo>
                <a:lnTo>
                  <a:pt x="140817" y="86232"/>
                </a:lnTo>
                <a:lnTo>
                  <a:pt x="149504" y="85725"/>
                </a:lnTo>
                <a:lnTo>
                  <a:pt x="298960" y="85725"/>
                </a:lnTo>
                <a:lnTo>
                  <a:pt x="297465" y="79898"/>
                </a:lnTo>
                <a:lnTo>
                  <a:pt x="268147" y="35687"/>
                </a:lnTo>
                <a:lnTo>
                  <a:pt x="221170" y="8937"/>
                </a:lnTo>
                <a:lnTo>
                  <a:pt x="191766" y="2236"/>
                </a:lnTo>
                <a:lnTo>
                  <a:pt x="158419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3776" y="707136"/>
            <a:ext cx="364490" cy="358140"/>
          </a:xfrm>
          <a:custGeom>
            <a:avLst/>
            <a:gdLst/>
            <a:ahLst/>
            <a:cxnLst/>
            <a:rect l="l" t="t" r="r" b="b"/>
            <a:pathLst>
              <a:path w="364490" h="358140">
                <a:moveTo>
                  <a:pt x="361861" y="0"/>
                </a:moveTo>
                <a:lnTo>
                  <a:pt x="0" y="358139"/>
                </a:lnTo>
                <a:lnTo>
                  <a:pt x="364236" y="353313"/>
                </a:lnTo>
                <a:lnTo>
                  <a:pt x="361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3776" y="71170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45" y="0"/>
                </a:moveTo>
                <a:lnTo>
                  <a:pt x="0" y="360044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CBA4F0-4598-4C10-B8A6-5C6F3EAC3E94}"/>
              </a:ext>
            </a:extLst>
          </p:cNvPr>
          <p:cNvSpPr txBox="1"/>
          <p:nvPr/>
        </p:nvSpPr>
        <p:spPr>
          <a:xfrm>
            <a:off x="773645" y="7343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AE86B2-B162-43F6-8CF4-5A94B920C08A}"/>
              </a:ext>
            </a:extLst>
          </p:cNvPr>
          <p:cNvSpPr txBox="1"/>
          <p:nvPr/>
        </p:nvSpPr>
        <p:spPr>
          <a:xfrm>
            <a:off x="3898900" y="715984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Validate</a:t>
            </a:r>
            <a:endParaRPr lang="ko-KR" altLang="en-US" sz="280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0BDCF0-1A42-4A61-8DF0-512D331F1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" y="1800225"/>
            <a:ext cx="10040538" cy="470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1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C8FF57-6BA2-408E-9B39-739F3F0E21E2}"/>
              </a:ext>
            </a:extLst>
          </p:cNvPr>
          <p:cNvSpPr/>
          <p:nvPr/>
        </p:nvSpPr>
        <p:spPr>
          <a:xfrm>
            <a:off x="0" y="0"/>
            <a:ext cx="10693400" cy="7562850"/>
          </a:xfrm>
          <a:prstGeom prst="rect">
            <a:avLst/>
          </a:prstGeom>
          <a:solidFill>
            <a:srgbClr val="12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8C98D9-DDC6-4DA4-90E7-24C0B82660D0}"/>
              </a:ext>
            </a:extLst>
          </p:cNvPr>
          <p:cNvSpPr txBox="1"/>
          <p:nvPr/>
        </p:nvSpPr>
        <p:spPr>
          <a:xfrm>
            <a:off x="1384300" y="3019425"/>
            <a:ext cx="2441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775324-C95A-4530-9F78-01BB1A30D350}"/>
              </a:ext>
            </a:extLst>
          </p:cNvPr>
          <p:cNvSpPr txBox="1"/>
          <p:nvPr/>
        </p:nvSpPr>
        <p:spPr>
          <a:xfrm>
            <a:off x="5803900" y="2562225"/>
            <a:ext cx="5029200" cy="188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 Prediction</a:t>
            </a:r>
            <a:endParaRPr lang="ko-KR" alt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비즈니스 모델로의 확장</a:t>
            </a:r>
            <a:endParaRPr lang="en-US" altLang="ko-KR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B2B 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</a:t>
            </a:r>
            <a:endParaRPr lang="en-US" altLang="ko-KR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B2C 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</a:t>
            </a:r>
          </a:p>
        </p:txBody>
      </p:sp>
    </p:spTree>
    <p:extLst>
      <p:ext uri="{BB962C8B-B14F-4D97-AF65-F5344CB8AC3E}">
        <p14:creationId xmlns:p14="http://schemas.microsoft.com/office/powerpoint/2010/main" val="4154572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>
            <a:extLst>
              <a:ext uri="{FF2B5EF4-FFF2-40B4-BE49-F238E27FC236}">
                <a16:creationId xmlns:a16="http://schemas.microsoft.com/office/drawing/2014/main" id="{34B3A5E2-58AB-4C62-BB02-69CC9C5B9124}"/>
              </a:ext>
            </a:extLst>
          </p:cNvPr>
          <p:cNvSpPr/>
          <p:nvPr/>
        </p:nvSpPr>
        <p:spPr>
          <a:xfrm>
            <a:off x="493776" y="707136"/>
            <a:ext cx="364490" cy="358140"/>
          </a:xfrm>
          <a:custGeom>
            <a:avLst/>
            <a:gdLst/>
            <a:ahLst/>
            <a:cxnLst/>
            <a:rect l="l" t="t" r="r" b="b"/>
            <a:pathLst>
              <a:path w="364490" h="358140">
                <a:moveTo>
                  <a:pt x="361861" y="0"/>
                </a:moveTo>
                <a:lnTo>
                  <a:pt x="0" y="358139"/>
                </a:lnTo>
                <a:lnTo>
                  <a:pt x="364236" y="353313"/>
                </a:lnTo>
                <a:lnTo>
                  <a:pt x="361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AAB29AA2-EFF0-4B23-8067-CD463C3BE979}"/>
              </a:ext>
            </a:extLst>
          </p:cNvPr>
          <p:cNvSpPr/>
          <p:nvPr/>
        </p:nvSpPr>
        <p:spPr>
          <a:xfrm>
            <a:off x="493776" y="71170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45" y="0"/>
                </a:moveTo>
                <a:lnTo>
                  <a:pt x="0" y="360044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5EAD6F-FB90-47EE-981A-B84422C1533B}"/>
              </a:ext>
            </a:extLst>
          </p:cNvPr>
          <p:cNvSpPr txBox="1"/>
          <p:nvPr/>
        </p:nvSpPr>
        <p:spPr>
          <a:xfrm>
            <a:off x="773645" y="73433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0A52463-CA90-40F4-8DB6-4E13F24C9AE6}"/>
              </a:ext>
            </a:extLst>
          </p:cNvPr>
          <p:cNvSpPr/>
          <p:nvPr/>
        </p:nvSpPr>
        <p:spPr>
          <a:xfrm>
            <a:off x="461937" y="483743"/>
            <a:ext cx="308610" cy="527050"/>
          </a:xfrm>
          <a:custGeom>
            <a:avLst/>
            <a:gdLst/>
            <a:ahLst/>
            <a:cxnLst/>
            <a:rect l="l" t="t" r="r" b="b"/>
            <a:pathLst>
              <a:path w="308609" h="527050">
                <a:moveTo>
                  <a:pt x="108356" y="349123"/>
                </a:moveTo>
                <a:lnTo>
                  <a:pt x="0" y="349123"/>
                </a:lnTo>
                <a:lnTo>
                  <a:pt x="685" y="384048"/>
                </a:lnTo>
                <a:lnTo>
                  <a:pt x="13115" y="445214"/>
                </a:lnTo>
                <a:lnTo>
                  <a:pt x="42176" y="490093"/>
                </a:lnTo>
                <a:lnTo>
                  <a:pt x="87696" y="517525"/>
                </a:lnTo>
                <a:lnTo>
                  <a:pt x="149504" y="526669"/>
                </a:lnTo>
                <a:lnTo>
                  <a:pt x="185680" y="524311"/>
                </a:lnTo>
                <a:lnTo>
                  <a:pt x="244659" y="505452"/>
                </a:lnTo>
                <a:lnTo>
                  <a:pt x="285464" y="467705"/>
                </a:lnTo>
                <a:lnTo>
                  <a:pt x="298505" y="440944"/>
                </a:lnTo>
                <a:lnTo>
                  <a:pt x="142189" y="440944"/>
                </a:lnTo>
                <a:lnTo>
                  <a:pt x="134302" y="438657"/>
                </a:lnTo>
                <a:lnTo>
                  <a:pt x="111442" y="401700"/>
                </a:lnTo>
                <a:lnTo>
                  <a:pt x="109042" y="364871"/>
                </a:lnTo>
                <a:lnTo>
                  <a:pt x="108585" y="357504"/>
                </a:lnTo>
                <a:lnTo>
                  <a:pt x="108374" y="352710"/>
                </a:lnTo>
                <a:lnTo>
                  <a:pt x="108356" y="349123"/>
                </a:lnTo>
                <a:close/>
              </a:path>
              <a:path w="308609" h="527050">
                <a:moveTo>
                  <a:pt x="290239" y="87122"/>
                </a:moveTo>
                <a:lnTo>
                  <a:pt x="146761" y="87122"/>
                </a:lnTo>
                <a:lnTo>
                  <a:pt x="157219" y="88003"/>
                </a:lnTo>
                <a:lnTo>
                  <a:pt x="165963" y="90646"/>
                </a:lnTo>
                <a:lnTo>
                  <a:pt x="186666" y="128258"/>
                </a:lnTo>
                <a:lnTo>
                  <a:pt x="187223" y="139953"/>
                </a:lnTo>
                <a:lnTo>
                  <a:pt x="186880" y="147933"/>
                </a:lnTo>
                <a:lnTo>
                  <a:pt x="174879" y="187594"/>
                </a:lnTo>
                <a:lnTo>
                  <a:pt x="141274" y="207518"/>
                </a:lnTo>
                <a:lnTo>
                  <a:pt x="106984" y="210566"/>
                </a:lnTo>
                <a:lnTo>
                  <a:pt x="94640" y="210566"/>
                </a:lnTo>
                <a:lnTo>
                  <a:pt x="94640" y="293497"/>
                </a:lnTo>
                <a:lnTo>
                  <a:pt x="115900" y="293497"/>
                </a:lnTo>
                <a:lnTo>
                  <a:pt x="124451" y="293590"/>
                </a:lnTo>
                <a:lnTo>
                  <a:pt x="168021" y="302514"/>
                </a:lnTo>
                <a:lnTo>
                  <a:pt x="190995" y="342114"/>
                </a:lnTo>
                <a:lnTo>
                  <a:pt x="194053" y="384048"/>
                </a:lnTo>
                <a:lnTo>
                  <a:pt x="193624" y="391795"/>
                </a:lnTo>
                <a:lnTo>
                  <a:pt x="179565" y="431292"/>
                </a:lnTo>
                <a:lnTo>
                  <a:pt x="173850" y="435101"/>
                </a:lnTo>
                <a:lnTo>
                  <a:pt x="168135" y="439039"/>
                </a:lnTo>
                <a:lnTo>
                  <a:pt x="160934" y="440944"/>
                </a:lnTo>
                <a:lnTo>
                  <a:pt x="298505" y="440944"/>
                </a:lnTo>
                <a:lnTo>
                  <a:pt x="306038" y="410833"/>
                </a:lnTo>
                <a:lnTo>
                  <a:pt x="308610" y="375157"/>
                </a:lnTo>
                <a:lnTo>
                  <a:pt x="307438" y="352710"/>
                </a:lnTo>
                <a:lnTo>
                  <a:pt x="298001" y="311953"/>
                </a:lnTo>
                <a:lnTo>
                  <a:pt x="278756" y="278038"/>
                </a:lnTo>
                <a:lnTo>
                  <a:pt x="247380" y="255266"/>
                </a:lnTo>
                <a:lnTo>
                  <a:pt x="226999" y="248285"/>
                </a:lnTo>
                <a:lnTo>
                  <a:pt x="226999" y="246888"/>
                </a:lnTo>
                <a:lnTo>
                  <a:pt x="270333" y="215223"/>
                </a:lnTo>
                <a:lnTo>
                  <a:pt x="292150" y="170719"/>
                </a:lnTo>
                <a:lnTo>
                  <a:pt x="296265" y="132334"/>
                </a:lnTo>
                <a:lnTo>
                  <a:pt x="293843" y="100641"/>
                </a:lnTo>
                <a:lnTo>
                  <a:pt x="290239" y="87122"/>
                </a:lnTo>
                <a:close/>
              </a:path>
              <a:path w="308609" h="527050">
                <a:moveTo>
                  <a:pt x="149504" y="0"/>
                </a:moveTo>
                <a:lnTo>
                  <a:pt x="109577" y="4875"/>
                </a:lnTo>
                <a:lnTo>
                  <a:pt x="71237" y="19145"/>
                </a:lnTo>
                <a:lnTo>
                  <a:pt x="38576" y="42271"/>
                </a:lnTo>
                <a:lnTo>
                  <a:pt x="14401" y="73025"/>
                </a:lnTo>
                <a:lnTo>
                  <a:pt x="1800" y="110440"/>
                </a:lnTo>
                <a:lnTo>
                  <a:pt x="0" y="161925"/>
                </a:lnTo>
                <a:lnTo>
                  <a:pt x="109728" y="161925"/>
                </a:lnTo>
                <a:lnTo>
                  <a:pt x="109839" y="156067"/>
                </a:lnTo>
                <a:lnTo>
                  <a:pt x="109956" y="154304"/>
                </a:lnTo>
                <a:lnTo>
                  <a:pt x="110413" y="151638"/>
                </a:lnTo>
                <a:lnTo>
                  <a:pt x="110522" y="139953"/>
                </a:lnTo>
                <a:lnTo>
                  <a:pt x="110756" y="134493"/>
                </a:lnTo>
                <a:lnTo>
                  <a:pt x="112128" y="120776"/>
                </a:lnTo>
                <a:lnTo>
                  <a:pt x="113614" y="114173"/>
                </a:lnTo>
                <a:lnTo>
                  <a:pt x="115900" y="108076"/>
                </a:lnTo>
                <a:lnTo>
                  <a:pt x="118186" y="101853"/>
                </a:lnTo>
                <a:lnTo>
                  <a:pt x="121843" y="96900"/>
                </a:lnTo>
                <a:lnTo>
                  <a:pt x="131902" y="89026"/>
                </a:lnTo>
                <a:lnTo>
                  <a:pt x="138531" y="87122"/>
                </a:lnTo>
                <a:lnTo>
                  <a:pt x="290239" y="87122"/>
                </a:lnTo>
                <a:lnTo>
                  <a:pt x="286578" y="73390"/>
                </a:lnTo>
                <a:lnTo>
                  <a:pt x="257517" y="32257"/>
                </a:lnTo>
                <a:lnTo>
                  <a:pt x="211140" y="8080"/>
                </a:lnTo>
                <a:lnTo>
                  <a:pt x="182229" y="2022"/>
                </a:lnTo>
                <a:lnTo>
                  <a:pt x="14950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9DA6C6-8409-4713-B05E-3A7BFBE6AA9D}"/>
              </a:ext>
            </a:extLst>
          </p:cNvPr>
          <p:cNvSpPr txBox="1"/>
          <p:nvPr/>
        </p:nvSpPr>
        <p:spPr>
          <a:xfrm>
            <a:off x="3632200" y="715984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 결과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D6D16E0-7141-43E0-8FC1-BBA23272D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49" y="2523626"/>
            <a:ext cx="9374701" cy="432324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C9EE33A-14C7-4C03-9EB2-CA011B833502}"/>
              </a:ext>
            </a:extLst>
          </p:cNvPr>
          <p:cNvSpPr/>
          <p:nvPr/>
        </p:nvSpPr>
        <p:spPr>
          <a:xfrm>
            <a:off x="481838" y="1343025"/>
            <a:ext cx="9729724" cy="4104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3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TOMO : 1</a:t>
            </a:r>
            <a:r>
              <a:rPr lang="en-US" altLang="ko-KR" sz="3600" b="1" baseline="30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</a:t>
            </a:r>
            <a:r>
              <a:rPr lang="en-US" altLang="ko-KR" sz="3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/ 25 coins</a:t>
            </a:r>
          </a:p>
          <a:p>
            <a:pPr algn="ctr">
              <a:lnSpc>
                <a:spcPct val="130000"/>
              </a:lnSpc>
            </a:pPr>
            <a:endParaRPr lang="en-US" altLang="ko-KR" sz="3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endParaRPr lang="en-US" altLang="ko-KR" sz="3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endParaRPr lang="en-US" altLang="ko-KR" sz="3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endParaRPr lang="en-US" altLang="ko-KR" sz="2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6095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493776" y="707136"/>
            <a:ext cx="364490" cy="358140"/>
          </a:xfrm>
          <a:custGeom>
            <a:avLst/>
            <a:gdLst/>
            <a:ahLst/>
            <a:cxnLst/>
            <a:rect l="l" t="t" r="r" b="b"/>
            <a:pathLst>
              <a:path w="364490" h="358140">
                <a:moveTo>
                  <a:pt x="361861" y="0"/>
                </a:moveTo>
                <a:lnTo>
                  <a:pt x="0" y="358139"/>
                </a:lnTo>
                <a:lnTo>
                  <a:pt x="364236" y="353313"/>
                </a:lnTo>
                <a:lnTo>
                  <a:pt x="361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3776" y="71170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45" y="0"/>
                </a:moveTo>
                <a:lnTo>
                  <a:pt x="0" y="360044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52514" y="2638425"/>
            <a:ext cx="2724185" cy="2618458"/>
          </a:xfrm>
          <a:custGeom>
            <a:avLst/>
            <a:gdLst/>
            <a:ahLst/>
            <a:cxnLst/>
            <a:rect l="l" t="t" r="r" b="b"/>
            <a:pathLst>
              <a:path w="1728470" h="1728470">
                <a:moveTo>
                  <a:pt x="0" y="864108"/>
                </a:moveTo>
                <a:lnTo>
                  <a:pt x="1278" y="816693"/>
                </a:lnTo>
                <a:lnTo>
                  <a:pt x="5070" y="769948"/>
                </a:lnTo>
                <a:lnTo>
                  <a:pt x="11308" y="723937"/>
                </a:lnTo>
                <a:lnTo>
                  <a:pt x="19928" y="678726"/>
                </a:lnTo>
                <a:lnTo>
                  <a:pt x="30864" y="634382"/>
                </a:lnTo>
                <a:lnTo>
                  <a:pt x="44049" y="590970"/>
                </a:lnTo>
                <a:lnTo>
                  <a:pt x="59418" y="548556"/>
                </a:lnTo>
                <a:lnTo>
                  <a:pt x="76905" y="507206"/>
                </a:lnTo>
                <a:lnTo>
                  <a:pt x="96444" y="466986"/>
                </a:lnTo>
                <a:lnTo>
                  <a:pt x="117968" y="427961"/>
                </a:lnTo>
                <a:lnTo>
                  <a:pt x="141413" y="390198"/>
                </a:lnTo>
                <a:lnTo>
                  <a:pt x="166713" y="353763"/>
                </a:lnTo>
                <a:lnTo>
                  <a:pt x="193801" y="318720"/>
                </a:lnTo>
                <a:lnTo>
                  <a:pt x="222611" y="285137"/>
                </a:lnTo>
                <a:lnTo>
                  <a:pt x="253079" y="253079"/>
                </a:lnTo>
                <a:lnTo>
                  <a:pt x="285137" y="222611"/>
                </a:lnTo>
                <a:lnTo>
                  <a:pt x="318720" y="193801"/>
                </a:lnTo>
                <a:lnTo>
                  <a:pt x="353763" y="166713"/>
                </a:lnTo>
                <a:lnTo>
                  <a:pt x="390198" y="141413"/>
                </a:lnTo>
                <a:lnTo>
                  <a:pt x="427961" y="117968"/>
                </a:lnTo>
                <a:lnTo>
                  <a:pt x="466986" y="96444"/>
                </a:lnTo>
                <a:lnTo>
                  <a:pt x="507206" y="76905"/>
                </a:lnTo>
                <a:lnTo>
                  <a:pt x="548556" y="59418"/>
                </a:lnTo>
                <a:lnTo>
                  <a:pt x="590970" y="44049"/>
                </a:lnTo>
                <a:lnTo>
                  <a:pt x="634382" y="30864"/>
                </a:lnTo>
                <a:lnTo>
                  <a:pt x="678726" y="19928"/>
                </a:lnTo>
                <a:lnTo>
                  <a:pt x="723937" y="11308"/>
                </a:lnTo>
                <a:lnTo>
                  <a:pt x="769948" y="5070"/>
                </a:lnTo>
                <a:lnTo>
                  <a:pt x="816693" y="1278"/>
                </a:lnTo>
                <a:lnTo>
                  <a:pt x="864108" y="0"/>
                </a:lnTo>
                <a:lnTo>
                  <a:pt x="911522" y="1278"/>
                </a:lnTo>
                <a:lnTo>
                  <a:pt x="958267" y="5070"/>
                </a:lnTo>
                <a:lnTo>
                  <a:pt x="1004278" y="11308"/>
                </a:lnTo>
                <a:lnTo>
                  <a:pt x="1049489" y="19928"/>
                </a:lnTo>
                <a:lnTo>
                  <a:pt x="1093833" y="30864"/>
                </a:lnTo>
                <a:lnTo>
                  <a:pt x="1137245" y="44049"/>
                </a:lnTo>
                <a:lnTo>
                  <a:pt x="1179659" y="59418"/>
                </a:lnTo>
                <a:lnTo>
                  <a:pt x="1221009" y="76905"/>
                </a:lnTo>
                <a:lnTo>
                  <a:pt x="1261229" y="96444"/>
                </a:lnTo>
                <a:lnTo>
                  <a:pt x="1300254" y="117968"/>
                </a:lnTo>
                <a:lnTo>
                  <a:pt x="1338017" y="141413"/>
                </a:lnTo>
                <a:lnTo>
                  <a:pt x="1374452" y="166713"/>
                </a:lnTo>
                <a:lnTo>
                  <a:pt x="1409495" y="193801"/>
                </a:lnTo>
                <a:lnTo>
                  <a:pt x="1443078" y="222611"/>
                </a:lnTo>
                <a:lnTo>
                  <a:pt x="1475136" y="253079"/>
                </a:lnTo>
                <a:lnTo>
                  <a:pt x="1505604" y="285137"/>
                </a:lnTo>
                <a:lnTo>
                  <a:pt x="1534414" y="318720"/>
                </a:lnTo>
                <a:lnTo>
                  <a:pt x="1561502" y="353763"/>
                </a:lnTo>
                <a:lnTo>
                  <a:pt x="1586802" y="390198"/>
                </a:lnTo>
                <a:lnTo>
                  <a:pt x="1610247" y="427961"/>
                </a:lnTo>
                <a:lnTo>
                  <a:pt x="1631771" y="466986"/>
                </a:lnTo>
                <a:lnTo>
                  <a:pt x="1651310" y="507206"/>
                </a:lnTo>
                <a:lnTo>
                  <a:pt x="1668797" y="548556"/>
                </a:lnTo>
                <a:lnTo>
                  <a:pt x="1684166" y="590970"/>
                </a:lnTo>
                <a:lnTo>
                  <a:pt x="1697351" y="634382"/>
                </a:lnTo>
                <a:lnTo>
                  <a:pt x="1708287" y="678726"/>
                </a:lnTo>
                <a:lnTo>
                  <a:pt x="1716907" y="723937"/>
                </a:lnTo>
                <a:lnTo>
                  <a:pt x="1723145" y="769948"/>
                </a:lnTo>
                <a:lnTo>
                  <a:pt x="1726937" y="816693"/>
                </a:lnTo>
                <a:lnTo>
                  <a:pt x="1728215" y="864108"/>
                </a:lnTo>
                <a:lnTo>
                  <a:pt x="1726937" y="911522"/>
                </a:lnTo>
                <a:lnTo>
                  <a:pt x="1723145" y="958267"/>
                </a:lnTo>
                <a:lnTo>
                  <a:pt x="1716907" y="1004278"/>
                </a:lnTo>
                <a:lnTo>
                  <a:pt x="1708287" y="1049489"/>
                </a:lnTo>
                <a:lnTo>
                  <a:pt x="1697351" y="1093833"/>
                </a:lnTo>
                <a:lnTo>
                  <a:pt x="1684166" y="1137245"/>
                </a:lnTo>
                <a:lnTo>
                  <a:pt x="1668797" y="1179659"/>
                </a:lnTo>
                <a:lnTo>
                  <a:pt x="1651310" y="1221009"/>
                </a:lnTo>
                <a:lnTo>
                  <a:pt x="1631771" y="1261229"/>
                </a:lnTo>
                <a:lnTo>
                  <a:pt x="1610247" y="1300254"/>
                </a:lnTo>
                <a:lnTo>
                  <a:pt x="1586802" y="1338017"/>
                </a:lnTo>
                <a:lnTo>
                  <a:pt x="1561502" y="1374452"/>
                </a:lnTo>
                <a:lnTo>
                  <a:pt x="1534414" y="1409495"/>
                </a:lnTo>
                <a:lnTo>
                  <a:pt x="1505604" y="1443078"/>
                </a:lnTo>
                <a:lnTo>
                  <a:pt x="1475136" y="1475136"/>
                </a:lnTo>
                <a:lnTo>
                  <a:pt x="1443078" y="1505604"/>
                </a:lnTo>
                <a:lnTo>
                  <a:pt x="1409495" y="1534414"/>
                </a:lnTo>
                <a:lnTo>
                  <a:pt x="1374452" y="1561502"/>
                </a:lnTo>
                <a:lnTo>
                  <a:pt x="1338017" y="1586802"/>
                </a:lnTo>
                <a:lnTo>
                  <a:pt x="1300254" y="1610247"/>
                </a:lnTo>
                <a:lnTo>
                  <a:pt x="1261229" y="1631771"/>
                </a:lnTo>
                <a:lnTo>
                  <a:pt x="1221009" y="1651310"/>
                </a:lnTo>
                <a:lnTo>
                  <a:pt x="1179659" y="1668797"/>
                </a:lnTo>
                <a:lnTo>
                  <a:pt x="1137245" y="1684166"/>
                </a:lnTo>
                <a:lnTo>
                  <a:pt x="1093833" y="1697351"/>
                </a:lnTo>
                <a:lnTo>
                  <a:pt x="1049489" y="1708287"/>
                </a:lnTo>
                <a:lnTo>
                  <a:pt x="1004278" y="1716907"/>
                </a:lnTo>
                <a:lnTo>
                  <a:pt x="958267" y="1723145"/>
                </a:lnTo>
                <a:lnTo>
                  <a:pt x="911522" y="1726937"/>
                </a:lnTo>
                <a:lnTo>
                  <a:pt x="864108" y="1728216"/>
                </a:lnTo>
                <a:lnTo>
                  <a:pt x="816693" y="1726937"/>
                </a:lnTo>
                <a:lnTo>
                  <a:pt x="769948" y="1723145"/>
                </a:lnTo>
                <a:lnTo>
                  <a:pt x="723937" y="1716907"/>
                </a:lnTo>
                <a:lnTo>
                  <a:pt x="678726" y="1708287"/>
                </a:lnTo>
                <a:lnTo>
                  <a:pt x="634382" y="1697351"/>
                </a:lnTo>
                <a:lnTo>
                  <a:pt x="590970" y="1684166"/>
                </a:lnTo>
                <a:lnTo>
                  <a:pt x="548556" y="1668797"/>
                </a:lnTo>
                <a:lnTo>
                  <a:pt x="507206" y="1651310"/>
                </a:lnTo>
                <a:lnTo>
                  <a:pt x="466986" y="1631771"/>
                </a:lnTo>
                <a:lnTo>
                  <a:pt x="427961" y="1610247"/>
                </a:lnTo>
                <a:lnTo>
                  <a:pt x="390198" y="1586802"/>
                </a:lnTo>
                <a:lnTo>
                  <a:pt x="353763" y="1561502"/>
                </a:lnTo>
                <a:lnTo>
                  <a:pt x="318720" y="1534414"/>
                </a:lnTo>
                <a:lnTo>
                  <a:pt x="285137" y="1505604"/>
                </a:lnTo>
                <a:lnTo>
                  <a:pt x="253079" y="1475136"/>
                </a:lnTo>
                <a:lnTo>
                  <a:pt x="222611" y="1443078"/>
                </a:lnTo>
                <a:lnTo>
                  <a:pt x="193801" y="1409495"/>
                </a:lnTo>
                <a:lnTo>
                  <a:pt x="166713" y="1374452"/>
                </a:lnTo>
                <a:lnTo>
                  <a:pt x="141413" y="1338017"/>
                </a:lnTo>
                <a:lnTo>
                  <a:pt x="117968" y="1300254"/>
                </a:lnTo>
                <a:lnTo>
                  <a:pt x="96444" y="1261229"/>
                </a:lnTo>
                <a:lnTo>
                  <a:pt x="76905" y="1221009"/>
                </a:lnTo>
                <a:lnTo>
                  <a:pt x="59418" y="1179659"/>
                </a:lnTo>
                <a:lnTo>
                  <a:pt x="44049" y="1137245"/>
                </a:lnTo>
                <a:lnTo>
                  <a:pt x="30864" y="1093833"/>
                </a:lnTo>
                <a:lnTo>
                  <a:pt x="19928" y="1049489"/>
                </a:lnTo>
                <a:lnTo>
                  <a:pt x="11308" y="1004278"/>
                </a:lnTo>
                <a:lnTo>
                  <a:pt x="5070" y="958267"/>
                </a:lnTo>
                <a:lnTo>
                  <a:pt x="1278" y="911522"/>
                </a:lnTo>
                <a:lnTo>
                  <a:pt x="0" y="864108"/>
                </a:lnTo>
                <a:close/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10" name="object 10"/>
          <p:cNvSpPr/>
          <p:nvPr/>
        </p:nvSpPr>
        <p:spPr>
          <a:xfrm>
            <a:off x="4057293" y="3857410"/>
            <a:ext cx="482274" cy="184932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036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16" name="object 16"/>
          <p:cNvSpPr/>
          <p:nvPr/>
        </p:nvSpPr>
        <p:spPr>
          <a:xfrm>
            <a:off x="7355499" y="2638425"/>
            <a:ext cx="505801" cy="511972"/>
          </a:xfrm>
          <a:custGeom>
            <a:avLst/>
            <a:gdLst/>
            <a:ahLst/>
            <a:cxnLst/>
            <a:rect l="l" t="t" r="r" b="b"/>
            <a:pathLst>
              <a:path w="246379" h="246379">
                <a:moveTo>
                  <a:pt x="0" y="245872"/>
                </a:moveTo>
                <a:lnTo>
                  <a:pt x="245871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17" name="object 17"/>
          <p:cNvSpPr/>
          <p:nvPr/>
        </p:nvSpPr>
        <p:spPr>
          <a:xfrm>
            <a:off x="7399618" y="4508672"/>
            <a:ext cx="472484" cy="614646"/>
          </a:xfrm>
          <a:custGeom>
            <a:avLst/>
            <a:gdLst/>
            <a:ahLst/>
            <a:cxnLst/>
            <a:rect l="l" t="t" r="r" b="b"/>
            <a:pathLst>
              <a:path w="246379" h="246379">
                <a:moveTo>
                  <a:pt x="0" y="0"/>
                </a:moveTo>
                <a:lnTo>
                  <a:pt x="245871" y="245872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CBA4F0-4598-4C10-B8A6-5C6F3EAC3E94}"/>
              </a:ext>
            </a:extLst>
          </p:cNvPr>
          <p:cNvSpPr txBox="1"/>
          <p:nvPr/>
        </p:nvSpPr>
        <p:spPr>
          <a:xfrm>
            <a:off x="773645" y="73433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20916F-DECA-4610-B1C1-87B4165C2075}"/>
              </a:ext>
            </a:extLst>
          </p:cNvPr>
          <p:cNvSpPr txBox="1"/>
          <p:nvPr/>
        </p:nvSpPr>
        <p:spPr>
          <a:xfrm>
            <a:off x="1398567" y="3349654"/>
            <a:ext cx="24320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On-Chain</a:t>
            </a:r>
          </a:p>
          <a:p>
            <a:pPr algn="ctr"/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endParaRPr lang="ko-KR" altLang="en-US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D04951-7BDB-43B5-AA1E-8BAF30D3A5DB}"/>
              </a:ext>
            </a:extLst>
          </p:cNvPr>
          <p:cNvSpPr txBox="1"/>
          <p:nvPr/>
        </p:nvSpPr>
        <p:spPr>
          <a:xfrm>
            <a:off x="4620161" y="3212125"/>
            <a:ext cx="29917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Analyze</a:t>
            </a:r>
          </a:p>
          <a:p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With </a:t>
            </a:r>
            <a:r>
              <a:rPr lang="en-US" altLang="ko-KR" sz="3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Lyze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A63DDB-21D2-41B7-9910-4DDEA76BAC2D}"/>
              </a:ext>
            </a:extLst>
          </p:cNvPr>
          <p:cNvSpPr txBox="1"/>
          <p:nvPr/>
        </p:nvSpPr>
        <p:spPr>
          <a:xfrm>
            <a:off x="8166100" y="1930539"/>
            <a:ext cx="1148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B2B</a:t>
            </a:r>
            <a:endParaRPr lang="ko-KR" altLang="en-US" sz="4000" dirty="0">
              <a:solidFill>
                <a:schemeClr val="accent6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2704F8-EE62-44F5-A87C-5761022AC1FA}"/>
              </a:ext>
            </a:extLst>
          </p:cNvPr>
          <p:cNvSpPr txBox="1"/>
          <p:nvPr/>
        </p:nvSpPr>
        <p:spPr>
          <a:xfrm>
            <a:off x="8161291" y="5256883"/>
            <a:ext cx="11528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B2C</a:t>
            </a:r>
            <a:endParaRPr lang="ko-KR" altLang="en-US" sz="4000" dirty="0">
              <a:solidFill>
                <a:schemeClr val="accent6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8C8893BE-95D5-42E3-818D-40D8668D1CB6}"/>
              </a:ext>
            </a:extLst>
          </p:cNvPr>
          <p:cNvSpPr/>
          <p:nvPr/>
        </p:nvSpPr>
        <p:spPr>
          <a:xfrm>
            <a:off x="461937" y="483743"/>
            <a:ext cx="308610" cy="527050"/>
          </a:xfrm>
          <a:custGeom>
            <a:avLst/>
            <a:gdLst/>
            <a:ahLst/>
            <a:cxnLst/>
            <a:rect l="l" t="t" r="r" b="b"/>
            <a:pathLst>
              <a:path w="308609" h="527050">
                <a:moveTo>
                  <a:pt x="108356" y="349123"/>
                </a:moveTo>
                <a:lnTo>
                  <a:pt x="0" y="349123"/>
                </a:lnTo>
                <a:lnTo>
                  <a:pt x="685" y="384048"/>
                </a:lnTo>
                <a:lnTo>
                  <a:pt x="13115" y="445214"/>
                </a:lnTo>
                <a:lnTo>
                  <a:pt x="42176" y="490093"/>
                </a:lnTo>
                <a:lnTo>
                  <a:pt x="87696" y="517525"/>
                </a:lnTo>
                <a:lnTo>
                  <a:pt x="149504" y="526669"/>
                </a:lnTo>
                <a:lnTo>
                  <a:pt x="185680" y="524311"/>
                </a:lnTo>
                <a:lnTo>
                  <a:pt x="244659" y="505452"/>
                </a:lnTo>
                <a:lnTo>
                  <a:pt x="285464" y="467705"/>
                </a:lnTo>
                <a:lnTo>
                  <a:pt x="298505" y="440944"/>
                </a:lnTo>
                <a:lnTo>
                  <a:pt x="142189" y="440944"/>
                </a:lnTo>
                <a:lnTo>
                  <a:pt x="134302" y="438657"/>
                </a:lnTo>
                <a:lnTo>
                  <a:pt x="111442" y="401700"/>
                </a:lnTo>
                <a:lnTo>
                  <a:pt x="109042" y="364871"/>
                </a:lnTo>
                <a:lnTo>
                  <a:pt x="108585" y="357504"/>
                </a:lnTo>
                <a:lnTo>
                  <a:pt x="108374" y="352710"/>
                </a:lnTo>
                <a:lnTo>
                  <a:pt x="108356" y="349123"/>
                </a:lnTo>
                <a:close/>
              </a:path>
              <a:path w="308609" h="527050">
                <a:moveTo>
                  <a:pt x="290239" y="87122"/>
                </a:moveTo>
                <a:lnTo>
                  <a:pt x="146761" y="87122"/>
                </a:lnTo>
                <a:lnTo>
                  <a:pt x="157219" y="88003"/>
                </a:lnTo>
                <a:lnTo>
                  <a:pt x="165963" y="90646"/>
                </a:lnTo>
                <a:lnTo>
                  <a:pt x="186666" y="128258"/>
                </a:lnTo>
                <a:lnTo>
                  <a:pt x="187223" y="139953"/>
                </a:lnTo>
                <a:lnTo>
                  <a:pt x="186880" y="147933"/>
                </a:lnTo>
                <a:lnTo>
                  <a:pt x="174879" y="187594"/>
                </a:lnTo>
                <a:lnTo>
                  <a:pt x="141274" y="207518"/>
                </a:lnTo>
                <a:lnTo>
                  <a:pt x="106984" y="210566"/>
                </a:lnTo>
                <a:lnTo>
                  <a:pt x="94640" y="210566"/>
                </a:lnTo>
                <a:lnTo>
                  <a:pt x="94640" y="293497"/>
                </a:lnTo>
                <a:lnTo>
                  <a:pt x="115900" y="293497"/>
                </a:lnTo>
                <a:lnTo>
                  <a:pt x="124451" y="293590"/>
                </a:lnTo>
                <a:lnTo>
                  <a:pt x="168021" y="302514"/>
                </a:lnTo>
                <a:lnTo>
                  <a:pt x="190995" y="342114"/>
                </a:lnTo>
                <a:lnTo>
                  <a:pt x="194053" y="384048"/>
                </a:lnTo>
                <a:lnTo>
                  <a:pt x="193624" y="391795"/>
                </a:lnTo>
                <a:lnTo>
                  <a:pt x="179565" y="431292"/>
                </a:lnTo>
                <a:lnTo>
                  <a:pt x="173850" y="435101"/>
                </a:lnTo>
                <a:lnTo>
                  <a:pt x="168135" y="439039"/>
                </a:lnTo>
                <a:lnTo>
                  <a:pt x="160934" y="440944"/>
                </a:lnTo>
                <a:lnTo>
                  <a:pt x="298505" y="440944"/>
                </a:lnTo>
                <a:lnTo>
                  <a:pt x="306038" y="410833"/>
                </a:lnTo>
                <a:lnTo>
                  <a:pt x="308610" y="375157"/>
                </a:lnTo>
                <a:lnTo>
                  <a:pt x="307438" y="352710"/>
                </a:lnTo>
                <a:lnTo>
                  <a:pt x="298001" y="311953"/>
                </a:lnTo>
                <a:lnTo>
                  <a:pt x="278756" y="278038"/>
                </a:lnTo>
                <a:lnTo>
                  <a:pt x="247380" y="255266"/>
                </a:lnTo>
                <a:lnTo>
                  <a:pt x="226999" y="248285"/>
                </a:lnTo>
                <a:lnTo>
                  <a:pt x="226999" y="246888"/>
                </a:lnTo>
                <a:lnTo>
                  <a:pt x="270333" y="215223"/>
                </a:lnTo>
                <a:lnTo>
                  <a:pt x="292150" y="170719"/>
                </a:lnTo>
                <a:lnTo>
                  <a:pt x="296265" y="132334"/>
                </a:lnTo>
                <a:lnTo>
                  <a:pt x="293843" y="100641"/>
                </a:lnTo>
                <a:lnTo>
                  <a:pt x="290239" y="87122"/>
                </a:lnTo>
                <a:close/>
              </a:path>
              <a:path w="308609" h="527050">
                <a:moveTo>
                  <a:pt x="149504" y="0"/>
                </a:moveTo>
                <a:lnTo>
                  <a:pt x="109577" y="4875"/>
                </a:lnTo>
                <a:lnTo>
                  <a:pt x="71237" y="19145"/>
                </a:lnTo>
                <a:lnTo>
                  <a:pt x="38576" y="42271"/>
                </a:lnTo>
                <a:lnTo>
                  <a:pt x="14401" y="73025"/>
                </a:lnTo>
                <a:lnTo>
                  <a:pt x="1800" y="110440"/>
                </a:lnTo>
                <a:lnTo>
                  <a:pt x="0" y="161925"/>
                </a:lnTo>
                <a:lnTo>
                  <a:pt x="109728" y="161925"/>
                </a:lnTo>
                <a:lnTo>
                  <a:pt x="109839" y="156067"/>
                </a:lnTo>
                <a:lnTo>
                  <a:pt x="109956" y="154304"/>
                </a:lnTo>
                <a:lnTo>
                  <a:pt x="110413" y="151638"/>
                </a:lnTo>
                <a:lnTo>
                  <a:pt x="110522" y="139953"/>
                </a:lnTo>
                <a:lnTo>
                  <a:pt x="110756" y="134493"/>
                </a:lnTo>
                <a:lnTo>
                  <a:pt x="112128" y="120776"/>
                </a:lnTo>
                <a:lnTo>
                  <a:pt x="113614" y="114173"/>
                </a:lnTo>
                <a:lnTo>
                  <a:pt x="115900" y="108076"/>
                </a:lnTo>
                <a:lnTo>
                  <a:pt x="118186" y="101853"/>
                </a:lnTo>
                <a:lnTo>
                  <a:pt x="121843" y="96900"/>
                </a:lnTo>
                <a:lnTo>
                  <a:pt x="131902" y="89026"/>
                </a:lnTo>
                <a:lnTo>
                  <a:pt x="138531" y="87122"/>
                </a:lnTo>
                <a:lnTo>
                  <a:pt x="290239" y="87122"/>
                </a:lnTo>
                <a:lnTo>
                  <a:pt x="286578" y="73390"/>
                </a:lnTo>
                <a:lnTo>
                  <a:pt x="257517" y="32257"/>
                </a:lnTo>
                <a:lnTo>
                  <a:pt x="211140" y="8080"/>
                </a:lnTo>
                <a:lnTo>
                  <a:pt x="182229" y="2022"/>
                </a:lnTo>
                <a:lnTo>
                  <a:pt x="14950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F6FC49-B6A1-436A-84D0-94697181D375}"/>
              </a:ext>
            </a:extLst>
          </p:cNvPr>
          <p:cNvSpPr txBox="1"/>
          <p:nvPr/>
        </p:nvSpPr>
        <p:spPr>
          <a:xfrm>
            <a:off x="3632200" y="715984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비즈니스 모델 제안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E6868190-0096-4486-A77F-83C2BBB29B89}"/>
              </a:ext>
            </a:extLst>
          </p:cNvPr>
          <p:cNvSpPr txBox="1"/>
          <p:nvPr/>
        </p:nvSpPr>
        <p:spPr>
          <a:xfrm>
            <a:off x="1170313" y="1080135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1838" y="2126572"/>
            <a:ext cx="347114" cy="993431"/>
          </a:xfrm>
          <a:custGeom>
            <a:avLst/>
            <a:gdLst/>
            <a:ahLst/>
            <a:cxnLst/>
            <a:rect l="l" t="t" r="r" b="b"/>
            <a:pathLst>
              <a:path w="213994" h="503554">
                <a:moveTo>
                  <a:pt x="213969" y="0"/>
                </a:moveTo>
                <a:lnTo>
                  <a:pt x="136474" y="0"/>
                </a:lnTo>
                <a:lnTo>
                  <a:pt x="133838" y="10267"/>
                </a:lnTo>
                <a:lnTo>
                  <a:pt x="130044" y="19748"/>
                </a:lnTo>
                <a:lnTo>
                  <a:pt x="104155" y="50053"/>
                </a:lnTo>
                <a:lnTo>
                  <a:pt x="66522" y="68627"/>
                </a:lnTo>
                <a:lnTo>
                  <a:pt x="22974" y="76644"/>
                </a:lnTo>
                <a:lnTo>
                  <a:pt x="0" y="77596"/>
                </a:lnTo>
                <a:lnTo>
                  <a:pt x="0" y="156463"/>
                </a:lnTo>
                <a:lnTo>
                  <a:pt x="104927" y="156463"/>
                </a:lnTo>
                <a:lnTo>
                  <a:pt x="104927" y="503427"/>
                </a:lnTo>
                <a:lnTo>
                  <a:pt x="213969" y="503427"/>
                </a:lnTo>
                <a:lnTo>
                  <a:pt x="21396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017392" y="2566037"/>
            <a:ext cx="591226" cy="704046"/>
          </a:xfrm>
          <a:custGeom>
            <a:avLst/>
            <a:gdLst/>
            <a:ahLst/>
            <a:cxnLst/>
            <a:rect l="l" t="t" r="r" b="b"/>
            <a:pathLst>
              <a:path w="364490" h="356870">
                <a:moveTo>
                  <a:pt x="361861" y="0"/>
                </a:moveTo>
                <a:lnTo>
                  <a:pt x="0" y="356616"/>
                </a:lnTo>
                <a:lnTo>
                  <a:pt x="364235" y="351917"/>
                </a:lnTo>
                <a:lnTo>
                  <a:pt x="361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019864" y="2572050"/>
            <a:ext cx="584016" cy="710309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360045" y="0"/>
                </a:moveTo>
                <a:lnTo>
                  <a:pt x="0" y="360045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4184057" y="2105025"/>
            <a:ext cx="499555" cy="1014728"/>
          </a:xfrm>
          <a:custGeom>
            <a:avLst/>
            <a:gdLst/>
            <a:ahLst/>
            <a:cxnLst/>
            <a:rect l="l" t="t" r="r" b="b"/>
            <a:pathLst>
              <a:path w="307975" h="514350">
                <a:moveTo>
                  <a:pt x="298976" y="85725"/>
                </a:moveTo>
                <a:lnTo>
                  <a:pt x="149478" y="85725"/>
                </a:lnTo>
                <a:lnTo>
                  <a:pt x="160049" y="86651"/>
                </a:lnTo>
                <a:lnTo>
                  <a:pt x="169084" y="89423"/>
                </a:lnTo>
                <a:lnTo>
                  <a:pt x="192143" y="126281"/>
                </a:lnTo>
                <a:lnTo>
                  <a:pt x="192786" y="136525"/>
                </a:lnTo>
                <a:lnTo>
                  <a:pt x="192333" y="149996"/>
                </a:lnTo>
                <a:lnTo>
                  <a:pt x="181232" y="193482"/>
                </a:lnTo>
                <a:lnTo>
                  <a:pt x="107695" y="278384"/>
                </a:lnTo>
                <a:lnTo>
                  <a:pt x="84524" y="305149"/>
                </a:lnTo>
                <a:lnTo>
                  <a:pt x="45420" y="358679"/>
                </a:lnTo>
                <a:lnTo>
                  <a:pt x="16609" y="412497"/>
                </a:lnTo>
                <a:lnTo>
                  <a:pt x="1853" y="468366"/>
                </a:lnTo>
                <a:lnTo>
                  <a:pt x="0" y="497204"/>
                </a:lnTo>
                <a:lnTo>
                  <a:pt x="0" y="514350"/>
                </a:lnTo>
                <a:lnTo>
                  <a:pt x="307975" y="514350"/>
                </a:lnTo>
                <a:lnTo>
                  <a:pt x="307975" y="421766"/>
                </a:lnTo>
                <a:lnTo>
                  <a:pt x="130301" y="421766"/>
                </a:lnTo>
                <a:lnTo>
                  <a:pt x="131699" y="414909"/>
                </a:lnTo>
                <a:lnTo>
                  <a:pt x="153658" y="380426"/>
                </a:lnTo>
                <a:lnTo>
                  <a:pt x="179324" y="351154"/>
                </a:lnTo>
                <a:lnTo>
                  <a:pt x="242824" y="288671"/>
                </a:lnTo>
                <a:lnTo>
                  <a:pt x="258758" y="270813"/>
                </a:lnTo>
                <a:lnTo>
                  <a:pt x="283436" y="236575"/>
                </a:lnTo>
                <a:lnTo>
                  <a:pt x="303482" y="184292"/>
                </a:lnTo>
                <a:lnTo>
                  <a:pt x="307213" y="141224"/>
                </a:lnTo>
                <a:lnTo>
                  <a:pt x="304782" y="108410"/>
                </a:lnTo>
                <a:lnTo>
                  <a:pt x="298976" y="85725"/>
                </a:lnTo>
                <a:close/>
              </a:path>
              <a:path w="307975" h="514350">
                <a:moveTo>
                  <a:pt x="158495" y="0"/>
                </a:moveTo>
                <a:lnTo>
                  <a:pt x="90725" y="10287"/>
                </a:lnTo>
                <a:lnTo>
                  <a:pt x="41147" y="41148"/>
                </a:lnTo>
                <a:lnTo>
                  <a:pt x="10858" y="91233"/>
                </a:lnTo>
                <a:lnTo>
                  <a:pt x="762" y="159130"/>
                </a:lnTo>
                <a:lnTo>
                  <a:pt x="762" y="185927"/>
                </a:lnTo>
                <a:lnTo>
                  <a:pt x="109727" y="185927"/>
                </a:lnTo>
                <a:lnTo>
                  <a:pt x="109727" y="152908"/>
                </a:lnTo>
                <a:lnTo>
                  <a:pt x="110236" y="144779"/>
                </a:lnTo>
                <a:lnTo>
                  <a:pt x="112013" y="128270"/>
                </a:lnTo>
                <a:lnTo>
                  <a:pt x="113792" y="120523"/>
                </a:lnTo>
                <a:lnTo>
                  <a:pt x="116331" y="113157"/>
                </a:lnTo>
                <a:lnTo>
                  <a:pt x="118744" y="105917"/>
                </a:lnTo>
                <a:lnTo>
                  <a:pt x="122808" y="99567"/>
                </a:lnTo>
                <a:lnTo>
                  <a:pt x="128269" y="94361"/>
                </a:lnTo>
                <a:lnTo>
                  <a:pt x="133731" y="89026"/>
                </a:lnTo>
                <a:lnTo>
                  <a:pt x="140843" y="86233"/>
                </a:lnTo>
                <a:lnTo>
                  <a:pt x="149478" y="85725"/>
                </a:lnTo>
                <a:lnTo>
                  <a:pt x="298976" y="85725"/>
                </a:lnTo>
                <a:lnTo>
                  <a:pt x="297481" y="79883"/>
                </a:lnTo>
                <a:lnTo>
                  <a:pt x="268224" y="35687"/>
                </a:lnTo>
                <a:lnTo>
                  <a:pt x="221170" y="8937"/>
                </a:lnTo>
                <a:lnTo>
                  <a:pt x="191785" y="2236"/>
                </a:lnTo>
                <a:lnTo>
                  <a:pt x="15849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4250802" y="2566037"/>
            <a:ext cx="591226" cy="704046"/>
          </a:xfrm>
          <a:custGeom>
            <a:avLst/>
            <a:gdLst/>
            <a:ahLst/>
            <a:cxnLst/>
            <a:rect l="l" t="t" r="r" b="b"/>
            <a:pathLst>
              <a:path w="364489" h="356870">
                <a:moveTo>
                  <a:pt x="361823" y="0"/>
                </a:moveTo>
                <a:lnTo>
                  <a:pt x="0" y="356616"/>
                </a:lnTo>
                <a:lnTo>
                  <a:pt x="364236" y="351917"/>
                </a:lnTo>
                <a:lnTo>
                  <a:pt x="362906" y="150826"/>
                </a:lnTo>
                <a:lnTo>
                  <a:pt x="3618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255747" y="2572050"/>
            <a:ext cx="584016" cy="710309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360044" y="0"/>
                </a:moveTo>
                <a:lnTo>
                  <a:pt x="0" y="360045"/>
                </a:lnTo>
              </a:path>
            </a:pathLst>
          </a:custGeom>
          <a:ln w="914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7259051" y="2126572"/>
            <a:ext cx="500585" cy="1039783"/>
          </a:xfrm>
          <a:custGeom>
            <a:avLst/>
            <a:gdLst/>
            <a:ahLst/>
            <a:cxnLst/>
            <a:rect l="l" t="t" r="r" b="b"/>
            <a:pathLst>
              <a:path w="308610" h="527050">
                <a:moveTo>
                  <a:pt x="108330" y="349123"/>
                </a:moveTo>
                <a:lnTo>
                  <a:pt x="0" y="349123"/>
                </a:lnTo>
                <a:lnTo>
                  <a:pt x="634" y="384048"/>
                </a:lnTo>
                <a:lnTo>
                  <a:pt x="13112" y="445198"/>
                </a:lnTo>
                <a:lnTo>
                  <a:pt x="42163" y="489965"/>
                </a:lnTo>
                <a:lnTo>
                  <a:pt x="87677" y="517509"/>
                </a:lnTo>
                <a:lnTo>
                  <a:pt x="149478" y="526668"/>
                </a:lnTo>
                <a:lnTo>
                  <a:pt x="185648" y="524311"/>
                </a:lnTo>
                <a:lnTo>
                  <a:pt x="244651" y="505452"/>
                </a:lnTo>
                <a:lnTo>
                  <a:pt x="285464" y="467687"/>
                </a:lnTo>
                <a:lnTo>
                  <a:pt x="298493" y="440943"/>
                </a:lnTo>
                <a:lnTo>
                  <a:pt x="142239" y="440943"/>
                </a:lnTo>
                <a:lnTo>
                  <a:pt x="134238" y="438658"/>
                </a:lnTo>
                <a:lnTo>
                  <a:pt x="122808" y="429513"/>
                </a:lnTo>
                <a:lnTo>
                  <a:pt x="118617" y="423672"/>
                </a:lnTo>
                <a:lnTo>
                  <a:pt x="115950" y="416305"/>
                </a:lnTo>
                <a:lnTo>
                  <a:pt x="113156" y="408939"/>
                </a:lnTo>
                <a:lnTo>
                  <a:pt x="109092" y="364871"/>
                </a:lnTo>
                <a:lnTo>
                  <a:pt x="108584" y="357504"/>
                </a:lnTo>
                <a:lnTo>
                  <a:pt x="108349" y="352678"/>
                </a:lnTo>
                <a:lnTo>
                  <a:pt x="108330" y="349123"/>
                </a:lnTo>
                <a:close/>
              </a:path>
              <a:path w="308610" h="527050">
                <a:moveTo>
                  <a:pt x="290256" y="87122"/>
                </a:moveTo>
                <a:lnTo>
                  <a:pt x="146812" y="87122"/>
                </a:lnTo>
                <a:lnTo>
                  <a:pt x="157216" y="88003"/>
                </a:lnTo>
                <a:lnTo>
                  <a:pt x="165941" y="90646"/>
                </a:lnTo>
                <a:lnTo>
                  <a:pt x="186648" y="128240"/>
                </a:lnTo>
                <a:lnTo>
                  <a:pt x="187197" y="139953"/>
                </a:lnTo>
                <a:lnTo>
                  <a:pt x="186862" y="147879"/>
                </a:lnTo>
                <a:lnTo>
                  <a:pt x="174863" y="187594"/>
                </a:lnTo>
                <a:lnTo>
                  <a:pt x="141223" y="207517"/>
                </a:lnTo>
                <a:lnTo>
                  <a:pt x="106933" y="210565"/>
                </a:lnTo>
                <a:lnTo>
                  <a:pt x="94614" y="210565"/>
                </a:lnTo>
                <a:lnTo>
                  <a:pt x="94614" y="293497"/>
                </a:lnTo>
                <a:lnTo>
                  <a:pt x="115950" y="293497"/>
                </a:lnTo>
                <a:lnTo>
                  <a:pt x="124452" y="293590"/>
                </a:lnTo>
                <a:lnTo>
                  <a:pt x="168020" y="302513"/>
                </a:lnTo>
                <a:lnTo>
                  <a:pt x="191002" y="342058"/>
                </a:lnTo>
                <a:lnTo>
                  <a:pt x="194032" y="384048"/>
                </a:lnTo>
                <a:lnTo>
                  <a:pt x="193675" y="391667"/>
                </a:lnTo>
                <a:lnTo>
                  <a:pt x="192658" y="399288"/>
                </a:lnTo>
                <a:lnTo>
                  <a:pt x="191769" y="406908"/>
                </a:lnTo>
                <a:lnTo>
                  <a:pt x="189864" y="413765"/>
                </a:lnTo>
                <a:lnTo>
                  <a:pt x="186816" y="419988"/>
                </a:lnTo>
                <a:lnTo>
                  <a:pt x="183895" y="426212"/>
                </a:lnTo>
                <a:lnTo>
                  <a:pt x="179577" y="431164"/>
                </a:lnTo>
                <a:lnTo>
                  <a:pt x="168147" y="439038"/>
                </a:lnTo>
                <a:lnTo>
                  <a:pt x="160908" y="440943"/>
                </a:lnTo>
                <a:lnTo>
                  <a:pt x="298493" y="440943"/>
                </a:lnTo>
                <a:lnTo>
                  <a:pt x="306038" y="410779"/>
                </a:lnTo>
                <a:lnTo>
                  <a:pt x="308609" y="375158"/>
                </a:lnTo>
                <a:lnTo>
                  <a:pt x="307426" y="352678"/>
                </a:lnTo>
                <a:lnTo>
                  <a:pt x="297947" y="311953"/>
                </a:lnTo>
                <a:lnTo>
                  <a:pt x="278705" y="278020"/>
                </a:lnTo>
                <a:lnTo>
                  <a:pt x="247360" y="255212"/>
                </a:lnTo>
                <a:lnTo>
                  <a:pt x="226948" y="248285"/>
                </a:lnTo>
                <a:lnTo>
                  <a:pt x="226948" y="246887"/>
                </a:lnTo>
                <a:lnTo>
                  <a:pt x="270329" y="215169"/>
                </a:lnTo>
                <a:lnTo>
                  <a:pt x="292179" y="170703"/>
                </a:lnTo>
                <a:lnTo>
                  <a:pt x="296290" y="132334"/>
                </a:lnTo>
                <a:lnTo>
                  <a:pt x="293864" y="100641"/>
                </a:lnTo>
                <a:lnTo>
                  <a:pt x="290256" y="87122"/>
                </a:lnTo>
                <a:close/>
              </a:path>
              <a:path w="308610" h="527050">
                <a:moveTo>
                  <a:pt x="149478" y="0"/>
                </a:moveTo>
                <a:lnTo>
                  <a:pt x="109581" y="4875"/>
                </a:lnTo>
                <a:lnTo>
                  <a:pt x="71231" y="19145"/>
                </a:lnTo>
                <a:lnTo>
                  <a:pt x="38568" y="42271"/>
                </a:lnTo>
                <a:lnTo>
                  <a:pt x="14350" y="73025"/>
                </a:lnTo>
                <a:lnTo>
                  <a:pt x="1777" y="110440"/>
                </a:lnTo>
                <a:lnTo>
                  <a:pt x="0" y="161798"/>
                </a:lnTo>
                <a:lnTo>
                  <a:pt x="109727" y="161798"/>
                </a:lnTo>
                <a:lnTo>
                  <a:pt x="109854" y="156019"/>
                </a:lnTo>
                <a:lnTo>
                  <a:pt x="109981" y="154304"/>
                </a:lnTo>
                <a:lnTo>
                  <a:pt x="110240" y="152405"/>
                </a:lnTo>
                <a:lnTo>
                  <a:pt x="110362" y="142493"/>
                </a:lnTo>
                <a:lnTo>
                  <a:pt x="110743" y="134492"/>
                </a:lnTo>
                <a:lnTo>
                  <a:pt x="111378" y="127635"/>
                </a:lnTo>
                <a:lnTo>
                  <a:pt x="112140" y="120650"/>
                </a:lnTo>
                <a:lnTo>
                  <a:pt x="113664" y="114173"/>
                </a:lnTo>
                <a:lnTo>
                  <a:pt x="115950" y="108076"/>
                </a:lnTo>
                <a:lnTo>
                  <a:pt x="118237" y="101853"/>
                </a:lnTo>
                <a:lnTo>
                  <a:pt x="121792" y="96774"/>
                </a:lnTo>
                <a:lnTo>
                  <a:pt x="126872" y="92963"/>
                </a:lnTo>
                <a:lnTo>
                  <a:pt x="131952" y="89026"/>
                </a:lnTo>
                <a:lnTo>
                  <a:pt x="138556" y="87122"/>
                </a:lnTo>
                <a:lnTo>
                  <a:pt x="290256" y="87122"/>
                </a:lnTo>
                <a:lnTo>
                  <a:pt x="286591" y="73390"/>
                </a:lnTo>
                <a:lnTo>
                  <a:pt x="257555" y="32258"/>
                </a:lnTo>
                <a:lnTo>
                  <a:pt x="211137" y="8080"/>
                </a:lnTo>
                <a:lnTo>
                  <a:pt x="182225" y="2022"/>
                </a:lnTo>
                <a:lnTo>
                  <a:pt x="14947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7152962" y="2566037"/>
            <a:ext cx="591226" cy="704046"/>
          </a:xfrm>
          <a:custGeom>
            <a:avLst/>
            <a:gdLst/>
            <a:ahLst/>
            <a:cxnLst/>
            <a:rect l="l" t="t" r="r" b="b"/>
            <a:pathLst>
              <a:path w="364489" h="356870">
                <a:moveTo>
                  <a:pt x="361823" y="0"/>
                </a:moveTo>
                <a:lnTo>
                  <a:pt x="0" y="356616"/>
                </a:lnTo>
                <a:lnTo>
                  <a:pt x="364236" y="351917"/>
                </a:lnTo>
                <a:lnTo>
                  <a:pt x="362906" y="150826"/>
                </a:lnTo>
                <a:lnTo>
                  <a:pt x="3618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7155435" y="2572050"/>
            <a:ext cx="584016" cy="710309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360045" y="0"/>
                </a:moveTo>
                <a:lnTo>
                  <a:pt x="0" y="360045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A8F5E0-ECFC-45C6-A246-BC9773AAD351}"/>
              </a:ext>
            </a:extLst>
          </p:cNvPr>
          <p:cNvSpPr txBox="1"/>
          <p:nvPr/>
        </p:nvSpPr>
        <p:spPr>
          <a:xfrm>
            <a:off x="1541069" y="2780492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개요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59141E-26E0-4508-9984-E1ADD03D6521}"/>
              </a:ext>
            </a:extLst>
          </p:cNvPr>
          <p:cNvSpPr txBox="1"/>
          <p:nvPr/>
        </p:nvSpPr>
        <p:spPr>
          <a:xfrm>
            <a:off x="4732382" y="275543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분석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5F8B2E-CB45-4C2C-A7DB-8C122CE497FF}"/>
              </a:ext>
            </a:extLst>
          </p:cNvPr>
          <p:cNvSpPr txBox="1"/>
          <p:nvPr/>
        </p:nvSpPr>
        <p:spPr>
          <a:xfrm>
            <a:off x="7812170" y="2755437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3A08F7-E71A-4D5E-A184-851151D2FD69}"/>
              </a:ext>
            </a:extLst>
          </p:cNvPr>
          <p:cNvSpPr txBox="1"/>
          <p:nvPr/>
        </p:nvSpPr>
        <p:spPr>
          <a:xfrm>
            <a:off x="1548907" y="3627536"/>
            <a:ext cx="1778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배경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문제설정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F2D9EB-CF0D-45E8-A4D4-6339F14943B4}"/>
              </a:ext>
            </a:extLst>
          </p:cNvPr>
          <p:cNvSpPr txBox="1"/>
          <p:nvPr/>
        </p:nvSpPr>
        <p:spPr>
          <a:xfrm>
            <a:off x="4747250" y="3544011"/>
            <a:ext cx="1778893" cy="167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분석환경</a:t>
            </a:r>
            <a:endParaRPr lang="en-US" altLang="ko-KR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EDA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Preparing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Modeling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Validate</a:t>
            </a:r>
            <a:endParaRPr lang="ko-KR" altLang="en-US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08375E-0217-4F00-9312-EA28A7808F94}"/>
              </a:ext>
            </a:extLst>
          </p:cNvPr>
          <p:cNvSpPr txBox="1"/>
          <p:nvPr/>
        </p:nvSpPr>
        <p:spPr>
          <a:xfrm>
            <a:off x="7874702" y="3476625"/>
            <a:ext cx="2083693" cy="89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 결과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비즈니스 모델 제안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object 3">
            <a:extLst>
              <a:ext uri="{FF2B5EF4-FFF2-40B4-BE49-F238E27FC236}">
                <a16:creationId xmlns:a16="http://schemas.microsoft.com/office/drawing/2014/main" id="{9CA6EDFB-EF4A-40FB-9003-E3CC0F04B199}"/>
              </a:ext>
            </a:extLst>
          </p:cNvPr>
          <p:cNvSpPr/>
          <p:nvPr/>
        </p:nvSpPr>
        <p:spPr>
          <a:xfrm>
            <a:off x="461937" y="483743"/>
            <a:ext cx="308610" cy="527050"/>
          </a:xfrm>
          <a:custGeom>
            <a:avLst/>
            <a:gdLst/>
            <a:ahLst/>
            <a:cxnLst/>
            <a:rect l="l" t="t" r="r" b="b"/>
            <a:pathLst>
              <a:path w="308609" h="527050">
                <a:moveTo>
                  <a:pt x="108356" y="349123"/>
                </a:moveTo>
                <a:lnTo>
                  <a:pt x="0" y="349123"/>
                </a:lnTo>
                <a:lnTo>
                  <a:pt x="685" y="384048"/>
                </a:lnTo>
                <a:lnTo>
                  <a:pt x="13115" y="445214"/>
                </a:lnTo>
                <a:lnTo>
                  <a:pt x="42176" y="490093"/>
                </a:lnTo>
                <a:lnTo>
                  <a:pt x="87696" y="517525"/>
                </a:lnTo>
                <a:lnTo>
                  <a:pt x="149504" y="526669"/>
                </a:lnTo>
                <a:lnTo>
                  <a:pt x="185680" y="524311"/>
                </a:lnTo>
                <a:lnTo>
                  <a:pt x="244659" y="505452"/>
                </a:lnTo>
                <a:lnTo>
                  <a:pt x="285464" y="467705"/>
                </a:lnTo>
                <a:lnTo>
                  <a:pt x="298505" y="440944"/>
                </a:lnTo>
                <a:lnTo>
                  <a:pt x="142189" y="440944"/>
                </a:lnTo>
                <a:lnTo>
                  <a:pt x="134302" y="438657"/>
                </a:lnTo>
                <a:lnTo>
                  <a:pt x="111442" y="401700"/>
                </a:lnTo>
                <a:lnTo>
                  <a:pt x="109042" y="364871"/>
                </a:lnTo>
                <a:lnTo>
                  <a:pt x="108585" y="357504"/>
                </a:lnTo>
                <a:lnTo>
                  <a:pt x="108374" y="352710"/>
                </a:lnTo>
                <a:lnTo>
                  <a:pt x="108356" y="349123"/>
                </a:lnTo>
                <a:close/>
              </a:path>
              <a:path w="308609" h="527050">
                <a:moveTo>
                  <a:pt x="290239" y="87122"/>
                </a:moveTo>
                <a:lnTo>
                  <a:pt x="146761" y="87122"/>
                </a:lnTo>
                <a:lnTo>
                  <a:pt x="157219" y="88003"/>
                </a:lnTo>
                <a:lnTo>
                  <a:pt x="165963" y="90646"/>
                </a:lnTo>
                <a:lnTo>
                  <a:pt x="186666" y="128258"/>
                </a:lnTo>
                <a:lnTo>
                  <a:pt x="187223" y="139953"/>
                </a:lnTo>
                <a:lnTo>
                  <a:pt x="186880" y="147933"/>
                </a:lnTo>
                <a:lnTo>
                  <a:pt x="174879" y="187594"/>
                </a:lnTo>
                <a:lnTo>
                  <a:pt x="141274" y="207518"/>
                </a:lnTo>
                <a:lnTo>
                  <a:pt x="106984" y="210566"/>
                </a:lnTo>
                <a:lnTo>
                  <a:pt x="94640" y="210566"/>
                </a:lnTo>
                <a:lnTo>
                  <a:pt x="94640" y="293497"/>
                </a:lnTo>
                <a:lnTo>
                  <a:pt x="115900" y="293497"/>
                </a:lnTo>
                <a:lnTo>
                  <a:pt x="124451" y="293590"/>
                </a:lnTo>
                <a:lnTo>
                  <a:pt x="168021" y="302514"/>
                </a:lnTo>
                <a:lnTo>
                  <a:pt x="190995" y="342114"/>
                </a:lnTo>
                <a:lnTo>
                  <a:pt x="194053" y="384048"/>
                </a:lnTo>
                <a:lnTo>
                  <a:pt x="193624" y="391795"/>
                </a:lnTo>
                <a:lnTo>
                  <a:pt x="179565" y="431292"/>
                </a:lnTo>
                <a:lnTo>
                  <a:pt x="173850" y="435101"/>
                </a:lnTo>
                <a:lnTo>
                  <a:pt x="168135" y="439039"/>
                </a:lnTo>
                <a:lnTo>
                  <a:pt x="160934" y="440944"/>
                </a:lnTo>
                <a:lnTo>
                  <a:pt x="298505" y="440944"/>
                </a:lnTo>
                <a:lnTo>
                  <a:pt x="306038" y="410833"/>
                </a:lnTo>
                <a:lnTo>
                  <a:pt x="308610" y="375157"/>
                </a:lnTo>
                <a:lnTo>
                  <a:pt x="307438" y="352710"/>
                </a:lnTo>
                <a:lnTo>
                  <a:pt x="298001" y="311953"/>
                </a:lnTo>
                <a:lnTo>
                  <a:pt x="278756" y="278038"/>
                </a:lnTo>
                <a:lnTo>
                  <a:pt x="247380" y="255266"/>
                </a:lnTo>
                <a:lnTo>
                  <a:pt x="226999" y="248285"/>
                </a:lnTo>
                <a:lnTo>
                  <a:pt x="226999" y="246888"/>
                </a:lnTo>
                <a:lnTo>
                  <a:pt x="270333" y="215223"/>
                </a:lnTo>
                <a:lnTo>
                  <a:pt x="292150" y="170719"/>
                </a:lnTo>
                <a:lnTo>
                  <a:pt x="296265" y="132334"/>
                </a:lnTo>
                <a:lnTo>
                  <a:pt x="293843" y="100641"/>
                </a:lnTo>
                <a:lnTo>
                  <a:pt x="290239" y="87122"/>
                </a:lnTo>
                <a:close/>
              </a:path>
              <a:path w="308609" h="527050">
                <a:moveTo>
                  <a:pt x="149504" y="0"/>
                </a:moveTo>
                <a:lnTo>
                  <a:pt x="109577" y="4875"/>
                </a:lnTo>
                <a:lnTo>
                  <a:pt x="71237" y="19145"/>
                </a:lnTo>
                <a:lnTo>
                  <a:pt x="38576" y="42271"/>
                </a:lnTo>
                <a:lnTo>
                  <a:pt x="14401" y="73025"/>
                </a:lnTo>
                <a:lnTo>
                  <a:pt x="1800" y="110440"/>
                </a:lnTo>
                <a:lnTo>
                  <a:pt x="0" y="161925"/>
                </a:lnTo>
                <a:lnTo>
                  <a:pt x="109728" y="161925"/>
                </a:lnTo>
                <a:lnTo>
                  <a:pt x="109839" y="156067"/>
                </a:lnTo>
                <a:lnTo>
                  <a:pt x="109956" y="154304"/>
                </a:lnTo>
                <a:lnTo>
                  <a:pt x="110413" y="151638"/>
                </a:lnTo>
                <a:lnTo>
                  <a:pt x="110522" y="139953"/>
                </a:lnTo>
                <a:lnTo>
                  <a:pt x="110756" y="134493"/>
                </a:lnTo>
                <a:lnTo>
                  <a:pt x="112128" y="120776"/>
                </a:lnTo>
                <a:lnTo>
                  <a:pt x="113614" y="114173"/>
                </a:lnTo>
                <a:lnTo>
                  <a:pt x="115900" y="108076"/>
                </a:lnTo>
                <a:lnTo>
                  <a:pt x="118186" y="101853"/>
                </a:lnTo>
                <a:lnTo>
                  <a:pt x="121843" y="96900"/>
                </a:lnTo>
                <a:lnTo>
                  <a:pt x="131902" y="89026"/>
                </a:lnTo>
                <a:lnTo>
                  <a:pt x="138531" y="87122"/>
                </a:lnTo>
                <a:lnTo>
                  <a:pt x="290239" y="87122"/>
                </a:lnTo>
                <a:lnTo>
                  <a:pt x="286578" y="73390"/>
                </a:lnTo>
                <a:lnTo>
                  <a:pt x="257517" y="32257"/>
                </a:lnTo>
                <a:lnTo>
                  <a:pt x="211140" y="8080"/>
                </a:lnTo>
                <a:lnTo>
                  <a:pt x="182229" y="2022"/>
                </a:lnTo>
                <a:lnTo>
                  <a:pt x="14950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5">
            <a:extLst>
              <a:ext uri="{FF2B5EF4-FFF2-40B4-BE49-F238E27FC236}">
                <a16:creationId xmlns:a16="http://schemas.microsoft.com/office/drawing/2014/main" id="{FDE773AE-9E8A-4F26-9872-FF991E29BEDE}"/>
              </a:ext>
            </a:extLst>
          </p:cNvPr>
          <p:cNvSpPr/>
          <p:nvPr/>
        </p:nvSpPr>
        <p:spPr>
          <a:xfrm>
            <a:off x="493776" y="71170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45" y="0"/>
                </a:moveTo>
                <a:lnTo>
                  <a:pt x="0" y="360044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6CF6DFC7-9D4D-44E1-9062-D429B0F2DA97}"/>
              </a:ext>
            </a:extLst>
          </p:cNvPr>
          <p:cNvSpPr txBox="1"/>
          <p:nvPr/>
        </p:nvSpPr>
        <p:spPr>
          <a:xfrm>
            <a:off x="798377" y="73979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DB674C4-D151-4394-BF5F-BF67E2F2E4D3}"/>
              </a:ext>
            </a:extLst>
          </p:cNvPr>
          <p:cNvSpPr txBox="1"/>
          <p:nvPr/>
        </p:nvSpPr>
        <p:spPr>
          <a:xfrm>
            <a:off x="2482336" y="711708"/>
            <a:ext cx="5353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비즈니스 모델 제안</a:t>
            </a:r>
            <a:r>
              <a:rPr lang="en-US" altLang="ko-KR" sz="28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B2B</a:t>
            </a:r>
            <a:endParaRPr lang="ko-KR" altLang="en-US" sz="28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B685AB-C93D-441C-9518-1AF16B01A77A}"/>
              </a:ext>
            </a:extLst>
          </p:cNvPr>
          <p:cNvSpPr txBox="1"/>
          <p:nvPr/>
        </p:nvSpPr>
        <p:spPr>
          <a:xfrm>
            <a:off x="853821" y="1571625"/>
            <a:ext cx="8610600" cy="4992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거래소에게 상장 컨설팅 서비스 제공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미상장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코인에 대한 예상 거래량 제공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신규 코인 발굴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코인 거래량 인덱스 개발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정기적인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미상장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신규 코인 등급 평가 및 발표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-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리서치 기관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(e.g.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코인원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Diar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기준 지표로 활용하도록 데이터 제공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object 3">
            <a:extLst>
              <a:ext uri="{FF2B5EF4-FFF2-40B4-BE49-F238E27FC236}">
                <a16:creationId xmlns:a16="http://schemas.microsoft.com/office/drawing/2014/main" id="{9CA6EDFB-EF4A-40FB-9003-E3CC0F04B199}"/>
              </a:ext>
            </a:extLst>
          </p:cNvPr>
          <p:cNvSpPr/>
          <p:nvPr/>
        </p:nvSpPr>
        <p:spPr>
          <a:xfrm>
            <a:off x="461937" y="483743"/>
            <a:ext cx="308610" cy="527050"/>
          </a:xfrm>
          <a:custGeom>
            <a:avLst/>
            <a:gdLst/>
            <a:ahLst/>
            <a:cxnLst/>
            <a:rect l="l" t="t" r="r" b="b"/>
            <a:pathLst>
              <a:path w="308609" h="527050">
                <a:moveTo>
                  <a:pt x="108356" y="349123"/>
                </a:moveTo>
                <a:lnTo>
                  <a:pt x="0" y="349123"/>
                </a:lnTo>
                <a:lnTo>
                  <a:pt x="685" y="384048"/>
                </a:lnTo>
                <a:lnTo>
                  <a:pt x="13115" y="445214"/>
                </a:lnTo>
                <a:lnTo>
                  <a:pt x="42176" y="490093"/>
                </a:lnTo>
                <a:lnTo>
                  <a:pt x="87696" y="517525"/>
                </a:lnTo>
                <a:lnTo>
                  <a:pt x="149504" y="526669"/>
                </a:lnTo>
                <a:lnTo>
                  <a:pt x="185680" y="524311"/>
                </a:lnTo>
                <a:lnTo>
                  <a:pt x="244659" y="505452"/>
                </a:lnTo>
                <a:lnTo>
                  <a:pt x="285464" y="467705"/>
                </a:lnTo>
                <a:lnTo>
                  <a:pt x="298505" y="440944"/>
                </a:lnTo>
                <a:lnTo>
                  <a:pt x="142189" y="440944"/>
                </a:lnTo>
                <a:lnTo>
                  <a:pt x="134302" y="438657"/>
                </a:lnTo>
                <a:lnTo>
                  <a:pt x="111442" y="401700"/>
                </a:lnTo>
                <a:lnTo>
                  <a:pt x="109042" y="364871"/>
                </a:lnTo>
                <a:lnTo>
                  <a:pt x="108585" y="357504"/>
                </a:lnTo>
                <a:lnTo>
                  <a:pt x="108374" y="352710"/>
                </a:lnTo>
                <a:lnTo>
                  <a:pt x="108356" y="349123"/>
                </a:lnTo>
                <a:close/>
              </a:path>
              <a:path w="308609" h="527050">
                <a:moveTo>
                  <a:pt x="290239" y="87122"/>
                </a:moveTo>
                <a:lnTo>
                  <a:pt x="146761" y="87122"/>
                </a:lnTo>
                <a:lnTo>
                  <a:pt x="157219" y="88003"/>
                </a:lnTo>
                <a:lnTo>
                  <a:pt x="165963" y="90646"/>
                </a:lnTo>
                <a:lnTo>
                  <a:pt x="186666" y="128258"/>
                </a:lnTo>
                <a:lnTo>
                  <a:pt x="187223" y="139953"/>
                </a:lnTo>
                <a:lnTo>
                  <a:pt x="186880" y="147933"/>
                </a:lnTo>
                <a:lnTo>
                  <a:pt x="174879" y="187594"/>
                </a:lnTo>
                <a:lnTo>
                  <a:pt x="141274" y="207518"/>
                </a:lnTo>
                <a:lnTo>
                  <a:pt x="106984" y="210566"/>
                </a:lnTo>
                <a:lnTo>
                  <a:pt x="94640" y="210566"/>
                </a:lnTo>
                <a:lnTo>
                  <a:pt x="94640" y="293497"/>
                </a:lnTo>
                <a:lnTo>
                  <a:pt x="115900" y="293497"/>
                </a:lnTo>
                <a:lnTo>
                  <a:pt x="124451" y="293590"/>
                </a:lnTo>
                <a:lnTo>
                  <a:pt x="168021" y="302514"/>
                </a:lnTo>
                <a:lnTo>
                  <a:pt x="190995" y="342114"/>
                </a:lnTo>
                <a:lnTo>
                  <a:pt x="194053" y="384048"/>
                </a:lnTo>
                <a:lnTo>
                  <a:pt x="193624" y="391795"/>
                </a:lnTo>
                <a:lnTo>
                  <a:pt x="179565" y="431292"/>
                </a:lnTo>
                <a:lnTo>
                  <a:pt x="173850" y="435101"/>
                </a:lnTo>
                <a:lnTo>
                  <a:pt x="168135" y="439039"/>
                </a:lnTo>
                <a:lnTo>
                  <a:pt x="160934" y="440944"/>
                </a:lnTo>
                <a:lnTo>
                  <a:pt x="298505" y="440944"/>
                </a:lnTo>
                <a:lnTo>
                  <a:pt x="306038" y="410833"/>
                </a:lnTo>
                <a:lnTo>
                  <a:pt x="308610" y="375157"/>
                </a:lnTo>
                <a:lnTo>
                  <a:pt x="307438" y="352710"/>
                </a:lnTo>
                <a:lnTo>
                  <a:pt x="298001" y="311953"/>
                </a:lnTo>
                <a:lnTo>
                  <a:pt x="278756" y="278038"/>
                </a:lnTo>
                <a:lnTo>
                  <a:pt x="247380" y="255266"/>
                </a:lnTo>
                <a:lnTo>
                  <a:pt x="226999" y="248285"/>
                </a:lnTo>
                <a:lnTo>
                  <a:pt x="226999" y="246888"/>
                </a:lnTo>
                <a:lnTo>
                  <a:pt x="270333" y="215223"/>
                </a:lnTo>
                <a:lnTo>
                  <a:pt x="292150" y="170719"/>
                </a:lnTo>
                <a:lnTo>
                  <a:pt x="296265" y="132334"/>
                </a:lnTo>
                <a:lnTo>
                  <a:pt x="293843" y="100641"/>
                </a:lnTo>
                <a:lnTo>
                  <a:pt x="290239" y="87122"/>
                </a:lnTo>
                <a:close/>
              </a:path>
              <a:path w="308609" h="527050">
                <a:moveTo>
                  <a:pt x="149504" y="0"/>
                </a:moveTo>
                <a:lnTo>
                  <a:pt x="109577" y="4875"/>
                </a:lnTo>
                <a:lnTo>
                  <a:pt x="71237" y="19145"/>
                </a:lnTo>
                <a:lnTo>
                  <a:pt x="38576" y="42271"/>
                </a:lnTo>
                <a:lnTo>
                  <a:pt x="14401" y="73025"/>
                </a:lnTo>
                <a:lnTo>
                  <a:pt x="1800" y="110440"/>
                </a:lnTo>
                <a:lnTo>
                  <a:pt x="0" y="161925"/>
                </a:lnTo>
                <a:lnTo>
                  <a:pt x="109728" y="161925"/>
                </a:lnTo>
                <a:lnTo>
                  <a:pt x="109839" y="156067"/>
                </a:lnTo>
                <a:lnTo>
                  <a:pt x="109956" y="154304"/>
                </a:lnTo>
                <a:lnTo>
                  <a:pt x="110413" y="151638"/>
                </a:lnTo>
                <a:lnTo>
                  <a:pt x="110522" y="139953"/>
                </a:lnTo>
                <a:lnTo>
                  <a:pt x="110756" y="134493"/>
                </a:lnTo>
                <a:lnTo>
                  <a:pt x="112128" y="120776"/>
                </a:lnTo>
                <a:lnTo>
                  <a:pt x="113614" y="114173"/>
                </a:lnTo>
                <a:lnTo>
                  <a:pt x="115900" y="108076"/>
                </a:lnTo>
                <a:lnTo>
                  <a:pt x="118186" y="101853"/>
                </a:lnTo>
                <a:lnTo>
                  <a:pt x="121843" y="96900"/>
                </a:lnTo>
                <a:lnTo>
                  <a:pt x="131902" y="89026"/>
                </a:lnTo>
                <a:lnTo>
                  <a:pt x="138531" y="87122"/>
                </a:lnTo>
                <a:lnTo>
                  <a:pt x="290239" y="87122"/>
                </a:lnTo>
                <a:lnTo>
                  <a:pt x="286578" y="73390"/>
                </a:lnTo>
                <a:lnTo>
                  <a:pt x="257517" y="32257"/>
                </a:lnTo>
                <a:lnTo>
                  <a:pt x="211140" y="8080"/>
                </a:lnTo>
                <a:lnTo>
                  <a:pt x="182229" y="2022"/>
                </a:lnTo>
                <a:lnTo>
                  <a:pt x="14950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5">
            <a:extLst>
              <a:ext uri="{FF2B5EF4-FFF2-40B4-BE49-F238E27FC236}">
                <a16:creationId xmlns:a16="http://schemas.microsoft.com/office/drawing/2014/main" id="{FDE773AE-9E8A-4F26-9872-FF991E29BEDE}"/>
              </a:ext>
            </a:extLst>
          </p:cNvPr>
          <p:cNvSpPr/>
          <p:nvPr/>
        </p:nvSpPr>
        <p:spPr>
          <a:xfrm>
            <a:off x="493776" y="71170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45" y="0"/>
                </a:moveTo>
                <a:lnTo>
                  <a:pt x="0" y="360044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6CF6DFC7-9D4D-44E1-9062-D429B0F2DA97}"/>
              </a:ext>
            </a:extLst>
          </p:cNvPr>
          <p:cNvSpPr txBox="1"/>
          <p:nvPr/>
        </p:nvSpPr>
        <p:spPr>
          <a:xfrm>
            <a:off x="798377" y="73979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B685AB-C93D-441C-9518-1AF16B01A77A}"/>
              </a:ext>
            </a:extLst>
          </p:cNvPr>
          <p:cNvSpPr txBox="1"/>
          <p:nvPr/>
        </p:nvSpPr>
        <p:spPr>
          <a:xfrm>
            <a:off x="853821" y="1571625"/>
            <a:ext cx="8610600" cy="4576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리스크 </a:t>
            </a:r>
            <a:r>
              <a:rPr lang="ko-KR" altLang="en-US" sz="2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햇지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거래량 예측을 통한 과열되어 있는 종목 경보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평가 기관으로서 자리매김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미상장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신규 코인 등급 예측으로 미래에 대한 정보 제공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167498-0487-4208-A16D-864670C74BE1}"/>
              </a:ext>
            </a:extLst>
          </p:cNvPr>
          <p:cNvSpPr txBox="1"/>
          <p:nvPr/>
        </p:nvSpPr>
        <p:spPr>
          <a:xfrm>
            <a:off x="2482336" y="711708"/>
            <a:ext cx="5353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비즈니스 모델 제안</a:t>
            </a:r>
            <a:r>
              <a:rPr lang="en-US" altLang="ko-KR" sz="28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B2C</a:t>
            </a:r>
            <a:endParaRPr lang="ko-KR" altLang="en-US" sz="28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3162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3990" y="2286"/>
            <a:ext cx="10693908" cy="7560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13F7A14-269F-4B42-A65D-90A3802A28EE}"/>
              </a:ext>
            </a:extLst>
          </p:cNvPr>
          <p:cNvSpPr txBox="1"/>
          <p:nvPr/>
        </p:nvSpPr>
        <p:spPr>
          <a:xfrm>
            <a:off x="3454400" y="3171825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</a:rPr>
              <a:t> Thank you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474281" y="494792"/>
            <a:ext cx="213995" cy="503555"/>
          </a:xfrm>
          <a:custGeom>
            <a:avLst/>
            <a:gdLst/>
            <a:ahLst/>
            <a:cxnLst/>
            <a:rect l="l" t="t" r="r" b="b"/>
            <a:pathLst>
              <a:path w="213995" h="503555">
                <a:moveTo>
                  <a:pt x="213969" y="0"/>
                </a:moveTo>
                <a:lnTo>
                  <a:pt x="136474" y="0"/>
                </a:lnTo>
                <a:lnTo>
                  <a:pt x="133838" y="10211"/>
                </a:lnTo>
                <a:lnTo>
                  <a:pt x="130044" y="19684"/>
                </a:lnTo>
                <a:lnTo>
                  <a:pt x="104155" y="49942"/>
                </a:lnTo>
                <a:lnTo>
                  <a:pt x="66522" y="68516"/>
                </a:lnTo>
                <a:lnTo>
                  <a:pt x="22974" y="76517"/>
                </a:lnTo>
                <a:lnTo>
                  <a:pt x="0" y="77470"/>
                </a:lnTo>
                <a:lnTo>
                  <a:pt x="0" y="156337"/>
                </a:lnTo>
                <a:lnTo>
                  <a:pt x="104927" y="156337"/>
                </a:lnTo>
                <a:lnTo>
                  <a:pt x="104927" y="503300"/>
                </a:lnTo>
                <a:lnTo>
                  <a:pt x="213969" y="503300"/>
                </a:lnTo>
                <a:lnTo>
                  <a:pt x="213969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493776" y="707136"/>
            <a:ext cx="364490" cy="358140"/>
          </a:xfrm>
          <a:custGeom>
            <a:avLst/>
            <a:gdLst/>
            <a:ahLst/>
            <a:cxnLst/>
            <a:rect l="l" t="t" r="r" b="b"/>
            <a:pathLst>
              <a:path w="364490" h="358140">
                <a:moveTo>
                  <a:pt x="361861" y="0"/>
                </a:moveTo>
                <a:lnTo>
                  <a:pt x="0" y="358139"/>
                </a:lnTo>
                <a:lnTo>
                  <a:pt x="364236" y="353313"/>
                </a:lnTo>
                <a:lnTo>
                  <a:pt x="361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493776" y="71170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45" y="0"/>
                </a:moveTo>
                <a:lnTo>
                  <a:pt x="0" y="360044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51FC99-158B-48B0-B11C-B844067DEF44}"/>
              </a:ext>
            </a:extLst>
          </p:cNvPr>
          <p:cNvSpPr txBox="1"/>
          <p:nvPr/>
        </p:nvSpPr>
        <p:spPr>
          <a:xfrm>
            <a:off x="773645" y="73433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1574FE-A986-4764-8B6F-E02F9FA2AFB6}"/>
              </a:ext>
            </a:extLst>
          </p:cNvPr>
          <p:cNvSpPr txBox="1"/>
          <p:nvPr/>
        </p:nvSpPr>
        <p:spPr>
          <a:xfrm>
            <a:off x="3937000" y="629015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배경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FC587D1-24CD-4B0B-A827-36313BCBA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9770"/>
            <a:ext cx="10693400" cy="331150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63B82BD-F4C2-4C52-A0EB-88A9C6E10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06" y="1360024"/>
            <a:ext cx="10028789" cy="25224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898" y="1325238"/>
            <a:ext cx="9852495" cy="714679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오픈 년도 별 국내 거래소 추이</a:t>
            </a:r>
            <a:endParaRPr 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542815908"/>
              </p:ext>
            </p:extLst>
          </p:nvPr>
        </p:nvGraphicFramePr>
        <p:xfrm>
          <a:off x="1811495" y="2046482"/>
          <a:ext cx="7835300" cy="3908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bject 7">
            <a:extLst>
              <a:ext uri="{FF2B5EF4-FFF2-40B4-BE49-F238E27FC236}">
                <a16:creationId xmlns:a16="http://schemas.microsoft.com/office/drawing/2014/main" id="{ABE1456B-DF44-4F6F-B264-1D843749CEC3}"/>
              </a:ext>
            </a:extLst>
          </p:cNvPr>
          <p:cNvSpPr/>
          <p:nvPr/>
        </p:nvSpPr>
        <p:spPr>
          <a:xfrm>
            <a:off x="474281" y="494792"/>
            <a:ext cx="213995" cy="503555"/>
          </a:xfrm>
          <a:custGeom>
            <a:avLst/>
            <a:gdLst/>
            <a:ahLst/>
            <a:cxnLst/>
            <a:rect l="l" t="t" r="r" b="b"/>
            <a:pathLst>
              <a:path w="213995" h="503555">
                <a:moveTo>
                  <a:pt x="213969" y="0"/>
                </a:moveTo>
                <a:lnTo>
                  <a:pt x="136474" y="0"/>
                </a:lnTo>
                <a:lnTo>
                  <a:pt x="133838" y="10211"/>
                </a:lnTo>
                <a:lnTo>
                  <a:pt x="130044" y="19684"/>
                </a:lnTo>
                <a:lnTo>
                  <a:pt x="104155" y="49942"/>
                </a:lnTo>
                <a:lnTo>
                  <a:pt x="66522" y="68516"/>
                </a:lnTo>
                <a:lnTo>
                  <a:pt x="22974" y="76517"/>
                </a:lnTo>
                <a:lnTo>
                  <a:pt x="0" y="77470"/>
                </a:lnTo>
                <a:lnTo>
                  <a:pt x="0" y="156337"/>
                </a:lnTo>
                <a:lnTo>
                  <a:pt x="104927" y="156337"/>
                </a:lnTo>
                <a:lnTo>
                  <a:pt x="104927" y="503300"/>
                </a:lnTo>
                <a:lnTo>
                  <a:pt x="213969" y="503300"/>
                </a:lnTo>
                <a:lnTo>
                  <a:pt x="213969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0479940D-2C80-4DFA-8605-445F5AC42DA5}"/>
              </a:ext>
            </a:extLst>
          </p:cNvPr>
          <p:cNvSpPr/>
          <p:nvPr/>
        </p:nvSpPr>
        <p:spPr>
          <a:xfrm>
            <a:off x="493776" y="707136"/>
            <a:ext cx="364490" cy="358140"/>
          </a:xfrm>
          <a:custGeom>
            <a:avLst/>
            <a:gdLst/>
            <a:ahLst/>
            <a:cxnLst/>
            <a:rect l="l" t="t" r="r" b="b"/>
            <a:pathLst>
              <a:path w="364490" h="358140">
                <a:moveTo>
                  <a:pt x="361861" y="0"/>
                </a:moveTo>
                <a:lnTo>
                  <a:pt x="0" y="358139"/>
                </a:lnTo>
                <a:lnTo>
                  <a:pt x="364236" y="353313"/>
                </a:lnTo>
                <a:lnTo>
                  <a:pt x="361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C9C57E7C-1B2E-4017-A8F1-DBE0F635A293}"/>
              </a:ext>
            </a:extLst>
          </p:cNvPr>
          <p:cNvSpPr/>
          <p:nvPr/>
        </p:nvSpPr>
        <p:spPr>
          <a:xfrm>
            <a:off x="493776" y="71170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45" y="0"/>
                </a:moveTo>
                <a:lnTo>
                  <a:pt x="0" y="360044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9F9A90-37E3-4BF2-996D-7D05D0BAFEBE}"/>
              </a:ext>
            </a:extLst>
          </p:cNvPr>
          <p:cNvSpPr txBox="1"/>
          <p:nvPr/>
        </p:nvSpPr>
        <p:spPr>
          <a:xfrm>
            <a:off x="773645" y="73433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CB367E-187D-49B7-9B5B-0EF915AD9CC9}"/>
              </a:ext>
            </a:extLst>
          </p:cNvPr>
          <p:cNvSpPr txBox="1"/>
          <p:nvPr/>
        </p:nvSpPr>
        <p:spPr>
          <a:xfrm>
            <a:off x="3937000" y="629015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695536-4E2D-44B2-920A-A5303AEBB14E}"/>
              </a:ext>
            </a:extLst>
          </p:cNvPr>
          <p:cNvSpPr txBox="1"/>
          <p:nvPr/>
        </p:nvSpPr>
        <p:spPr>
          <a:xfrm>
            <a:off x="474281" y="5954737"/>
            <a:ext cx="9522079" cy="1286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Bitcoin.com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따르면 국내외  거래소는 총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개가 넘음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        -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거래소의 주 수익원은 거래 수수료로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거래량의 확보는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거래소의 생존과 직결되어 있음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        -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실제 국내 거래소에서 어떤 코인을 상장시키면 좋을지 의뢰를 많이 받았음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38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">
            <a:extLst>
              <a:ext uri="{FF2B5EF4-FFF2-40B4-BE49-F238E27FC236}">
                <a16:creationId xmlns:a16="http://schemas.microsoft.com/office/drawing/2014/main" id="{B36C4ABE-238E-4A38-8892-7DD548865091}"/>
              </a:ext>
            </a:extLst>
          </p:cNvPr>
          <p:cNvSpPr/>
          <p:nvPr/>
        </p:nvSpPr>
        <p:spPr>
          <a:xfrm>
            <a:off x="474281" y="494792"/>
            <a:ext cx="213995" cy="503555"/>
          </a:xfrm>
          <a:custGeom>
            <a:avLst/>
            <a:gdLst/>
            <a:ahLst/>
            <a:cxnLst/>
            <a:rect l="l" t="t" r="r" b="b"/>
            <a:pathLst>
              <a:path w="213995" h="503555">
                <a:moveTo>
                  <a:pt x="213969" y="0"/>
                </a:moveTo>
                <a:lnTo>
                  <a:pt x="136474" y="0"/>
                </a:lnTo>
                <a:lnTo>
                  <a:pt x="133838" y="10211"/>
                </a:lnTo>
                <a:lnTo>
                  <a:pt x="130044" y="19684"/>
                </a:lnTo>
                <a:lnTo>
                  <a:pt x="104155" y="49942"/>
                </a:lnTo>
                <a:lnTo>
                  <a:pt x="66522" y="68516"/>
                </a:lnTo>
                <a:lnTo>
                  <a:pt x="22974" y="76517"/>
                </a:lnTo>
                <a:lnTo>
                  <a:pt x="0" y="77470"/>
                </a:lnTo>
                <a:lnTo>
                  <a:pt x="0" y="156337"/>
                </a:lnTo>
                <a:lnTo>
                  <a:pt x="104927" y="156337"/>
                </a:lnTo>
                <a:lnTo>
                  <a:pt x="104927" y="503300"/>
                </a:lnTo>
                <a:lnTo>
                  <a:pt x="213969" y="503300"/>
                </a:lnTo>
                <a:lnTo>
                  <a:pt x="213969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003B691F-197A-478B-92A2-79BC3F2E7665}"/>
              </a:ext>
            </a:extLst>
          </p:cNvPr>
          <p:cNvSpPr/>
          <p:nvPr/>
        </p:nvSpPr>
        <p:spPr>
          <a:xfrm>
            <a:off x="493776" y="707136"/>
            <a:ext cx="364490" cy="358140"/>
          </a:xfrm>
          <a:custGeom>
            <a:avLst/>
            <a:gdLst/>
            <a:ahLst/>
            <a:cxnLst/>
            <a:rect l="l" t="t" r="r" b="b"/>
            <a:pathLst>
              <a:path w="364490" h="358140">
                <a:moveTo>
                  <a:pt x="361861" y="0"/>
                </a:moveTo>
                <a:lnTo>
                  <a:pt x="0" y="358139"/>
                </a:lnTo>
                <a:lnTo>
                  <a:pt x="364236" y="353313"/>
                </a:lnTo>
                <a:lnTo>
                  <a:pt x="361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1DD0E2BC-6475-4D1E-B22A-04F2C2734AF2}"/>
              </a:ext>
            </a:extLst>
          </p:cNvPr>
          <p:cNvSpPr/>
          <p:nvPr/>
        </p:nvSpPr>
        <p:spPr>
          <a:xfrm>
            <a:off x="493776" y="71170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45" y="0"/>
                </a:moveTo>
                <a:lnTo>
                  <a:pt x="0" y="360044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C2DFE-5CA7-49A0-8741-BD2065CEBBB6}"/>
              </a:ext>
            </a:extLst>
          </p:cNvPr>
          <p:cNvSpPr txBox="1"/>
          <p:nvPr/>
        </p:nvSpPr>
        <p:spPr>
          <a:xfrm>
            <a:off x="773645" y="73433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8DD74-6398-4B1F-817C-3E479011ED70}"/>
              </a:ext>
            </a:extLst>
          </p:cNvPr>
          <p:cNvSpPr txBox="1"/>
          <p:nvPr/>
        </p:nvSpPr>
        <p:spPr>
          <a:xfrm>
            <a:off x="3498850" y="629015"/>
            <a:ext cx="3695700" cy="61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8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 설정</a:t>
            </a:r>
            <a:endParaRPr lang="en-US" altLang="ko-KR" sz="2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A0FB1A-4CB8-4FE3-9370-98E4D696C387}"/>
              </a:ext>
            </a:extLst>
          </p:cNvPr>
          <p:cNvSpPr/>
          <p:nvPr/>
        </p:nvSpPr>
        <p:spPr>
          <a:xfrm>
            <a:off x="1115800" y="1729197"/>
            <a:ext cx="8461800" cy="4104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3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어떤 코인이 상장 이후 많은 거래량을 가질까</a:t>
            </a:r>
            <a:r>
              <a:rPr lang="en-US" altLang="ko-KR" sz="3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3147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C8FF57-6BA2-408E-9B39-739F3F0E21E2}"/>
              </a:ext>
            </a:extLst>
          </p:cNvPr>
          <p:cNvSpPr/>
          <p:nvPr/>
        </p:nvSpPr>
        <p:spPr>
          <a:xfrm>
            <a:off x="0" y="0"/>
            <a:ext cx="10693400" cy="7562850"/>
          </a:xfrm>
          <a:prstGeom prst="rect">
            <a:avLst/>
          </a:prstGeom>
          <a:solidFill>
            <a:srgbClr val="12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8C98D9-DDC6-4DA4-90E7-24C0B82660D0}"/>
              </a:ext>
            </a:extLst>
          </p:cNvPr>
          <p:cNvSpPr txBox="1"/>
          <p:nvPr/>
        </p:nvSpPr>
        <p:spPr>
          <a:xfrm>
            <a:off x="1384300" y="3019425"/>
            <a:ext cx="2441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775324-C95A-4530-9F78-01BB1A30D350}"/>
              </a:ext>
            </a:extLst>
          </p:cNvPr>
          <p:cNvSpPr txBox="1"/>
          <p:nvPr/>
        </p:nvSpPr>
        <p:spPr>
          <a:xfrm>
            <a:off x="6108700" y="2181225"/>
            <a:ext cx="5029200" cy="2346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분석환경</a:t>
            </a:r>
            <a:endParaRPr lang="en-US" altLang="ko-KR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Preparing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Modeling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Validate</a:t>
            </a:r>
            <a:endParaRPr lang="ko-KR" altLang="en-US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64680" y="483743"/>
            <a:ext cx="307975" cy="514350"/>
          </a:xfrm>
          <a:custGeom>
            <a:avLst/>
            <a:gdLst/>
            <a:ahLst/>
            <a:cxnLst/>
            <a:rect l="l" t="t" r="r" b="b"/>
            <a:pathLst>
              <a:path w="307975" h="514350">
                <a:moveTo>
                  <a:pt x="298960" y="85725"/>
                </a:moveTo>
                <a:lnTo>
                  <a:pt x="149504" y="85725"/>
                </a:lnTo>
                <a:lnTo>
                  <a:pt x="160048" y="86651"/>
                </a:lnTo>
                <a:lnTo>
                  <a:pt x="169049" y="89423"/>
                </a:lnTo>
                <a:lnTo>
                  <a:pt x="192066" y="126281"/>
                </a:lnTo>
                <a:lnTo>
                  <a:pt x="192709" y="136525"/>
                </a:lnTo>
                <a:lnTo>
                  <a:pt x="192259" y="149996"/>
                </a:lnTo>
                <a:lnTo>
                  <a:pt x="181201" y="193482"/>
                </a:lnTo>
                <a:lnTo>
                  <a:pt x="107670" y="278511"/>
                </a:lnTo>
                <a:lnTo>
                  <a:pt x="84524" y="305202"/>
                </a:lnTo>
                <a:lnTo>
                  <a:pt x="45434" y="358681"/>
                </a:lnTo>
                <a:lnTo>
                  <a:pt x="16587" y="412497"/>
                </a:lnTo>
                <a:lnTo>
                  <a:pt x="1843" y="468366"/>
                </a:lnTo>
                <a:lnTo>
                  <a:pt x="0" y="497204"/>
                </a:lnTo>
                <a:lnTo>
                  <a:pt x="0" y="514350"/>
                </a:lnTo>
                <a:lnTo>
                  <a:pt x="307924" y="514350"/>
                </a:lnTo>
                <a:lnTo>
                  <a:pt x="307924" y="421767"/>
                </a:lnTo>
                <a:lnTo>
                  <a:pt x="130301" y="421767"/>
                </a:lnTo>
                <a:lnTo>
                  <a:pt x="131673" y="414909"/>
                </a:lnTo>
                <a:lnTo>
                  <a:pt x="153619" y="380480"/>
                </a:lnTo>
                <a:lnTo>
                  <a:pt x="179336" y="351154"/>
                </a:lnTo>
                <a:lnTo>
                  <a:pt x="242773" y="288798"/>
                </a:lnTo>
                <a:lnTo>
                  <a:pt x="258718" y="270867"/>
                </a:lnTo>
                <a:lnTo>
                  <a:pt x="283406" y="236577"/>
                </a:lnTo>
                <a:lnTo>
                  <a:pt x="303466" y="184308"/>
                </a:lnTo>
                <a:lnTo>
                  <a:pt x="307238" y="141350"/>
                </a:lnTo>
                <a:lnTo>
                  <a:pt x="304795" y="108463"/>
                </a:lnTo>
                <a:lnTo>
                  <a:pt x="298960" y="85725"/>
                </a:lnTo>
                <a:close/>
              </a:path>
              <a:path w="307975" h="514350">
                <a:moveTo>
                  <a:pt x="158419" y="0"/>
                </a:moveTo>
                <a:lnTo>
                  <a:pt x="90697" y="10286"/>
                </a:lnTo>
                <a:lnTo>
                  <a:pt x="41148" y="41148"/>
                </a:lnTo>
                <a:lnTo>
                  <a:pt x="10801" y="91233"/>
                </a:lnTo>
                <a:lnTo>
                  <a:pt x="685" y="159130"/>
                </a:lnTo>
                <a:lnTo>
                  <a:pt x="685" y="185927"/>
                </a:lnTo>
                <a:lnTo>
                  <a:pt x="109728" y="185927"/>
                </a:lnTo>
                <a:lnTo>
                  <a:pt x="109728" y="152907"/>
                </a:lnTo>
                <a:lnTo>
                  <a:pt x="110185" y="144779"/>
                </a:lnTo>
                <a:lnTo>
                  <a:pt x="118757" y="105918"/>
                </a:lnTo>
                <a:lnTo>
                  <a:pt x="128244" y="94361"/>
                </a:lnTo>
                <a:lnTo>
                  <a:pt x="133731" y="89026"/>
                </a:lnTo>
                <a:lnTo>
                  <a:pt x="140817" y="86232"/>
                </a:lnTo>
                <a:lnTo>
                  <a:pt x="149504" y="85725"/>
                </a:lnTo>
                <a:lnTo>
                  <a:pt x="298960" y="85725"/>
                </a:lnTo>
                <a:lnTo>
                  <a:pt x="297465" y="79898"/>
                </a:lnTo>
                <a:lnTo>
                  <a:pt x="268147" y="35687"/>
                </a:lnTo>
                <a:lnTo>
                  <a:pt x="221170" y="8937"/>
                </a:lnTo>
                <a:lnTo>
                  <a:pt x="191766" y="2236"/>
                </a:lnTo>
                <a:lnTo>
                  <a:pt x="158419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493776" y="71170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45" y="0"/>
                </a:moveTo>
                <a:lnTo>
                  <a:pt x="0" y="360044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CBA4F0-4598-4C10-B8A6-5C6F3EAC3E94}"/>
              </a:ext>
            </a:extLst>
          </p:cNvPr>
          <p:cNvSpPr txBox="1"/>
          <p:nvPr/>
        </p:nvSpPr>
        <p:spPr>
          <a:xfrm>
            <a:off x="773645" y="7343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5322DA-E8EE-4624-9050-619C94E4FE15}"/>
              </a:ext>
            </a:extLst>
          </p:cNvPr>
          <p:cNvSpPr txBox="1"/>
          <p:nvPr/>
        </p:nvSpPr>
        <p:spPr>
          <a:xfrm>
            <a:off x="3898900" y="715984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환경</a:t>
            </a:r>
            <a:endParaRPr lang="en-US" altLang="ko-KR" sz="280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9B679C-56D1-4B12-883D-11024304999F}"/>
              </a:ext>
            </a:extLst>
          </p:cNvPr>
          <p:cNvSpPr/>
          <p:nvPr/>
        </p:nvSpPr>
        <p:spPr>
          <a:xfrm>
            <a:off x="3136900" y="2115369"/>
            <a:ext cx="4419600" cy="4104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3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Hardware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RTX 2070 : </a:t>
            </a:r>
            <a:r>
              <a:rPr lang="en-US" altLang="ko-KR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cuda</a:t>
            </a:r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core 2304, 8g </a:t>
            </a:r>
            <a:r>
              <a:rPr lang="en-US" altLang="ko-KR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GRam</a:t>
            </a:r>
            <a:endParaRPr lang="en-US" altLang="ko-KR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Ryzen 2700 : 3.2ghz, 8core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DDR4 32g Ram</a:t>
            </a:r>
          </a:p>
          <a:p>
            <a:pPr algn="ctr">
              <a:lnSpc>
                <a:spcPct val="130000"/>
              </a:lnSpc>
            </a:pPr>
            <a:endParaRPr lang="en-US" altLang="ko-KR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3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Software</a:t>
            </a:r>
          </a:p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  Python 3.7 : anaconda3 </a:t>
            </a:r>
            <a:r>
              <a:rPr lang="ko-KR" altLang="en-US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배포판</a:t>
            </a:r>
            <a:endParaRPr lang="en-US" altLang="ko-KR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Pytorch</a:t>
            </a:r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1.0 -cuda100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Cuda</a:t>
            </a:r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10.0, </a:t>
            </a:r>
            <a:r>
              <a:rPr lang="en-US" altLang="ko-KR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CuDNN</a:t>
            </a:r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7.4.1</a:t>
            </a:r>
          </a:p>
          <a:p>
            <a:pPr marL="285750" indent="-285750" algn="ctr">
              <a:lnSpc>
                <a:spcPct val="130000"/>
              </a:lnSpc>
              <a:buFontTx/>
              <a:buChar char="-"/>
            </a:pPr>
            <a:endParaRPr lang="en-US" altLang="ko-KR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9192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64680" y="483743"/>
            <a:ext cx="307975" cy="514350"/>
          </a:xfrm>
          <a:custGeom>
            <a:avLst/>
            <a:gdLst/>
            <a:ahLst/>
            <a:cxnLst/>
            <a:rect l="l" t="t" r="r" b="b"/>
            <a:pathLst>
              <a:path w="307975" h="514350">
                <a:moveTo>
                  <a:pt x="298960" y="85725"/>
                </a:moveTo>
                <a:lnTo>
                  <a:pt x="149504" y="85725"/>
                </a:lnTo>
                <a:lnTo>
                  <a:pt x="160048" y="86651"/>
                </a:lnTo>
                <a:lnTo>
                  <a:pt x="169049" y="89423"/>
                </a:lnTo>
                <a:lnTo>
                  <a:pt x="192066" y="126281"/>
                </a:lnTo>
                <a:lnTo>
                  <a:pt x="192709" y="136525"/>
                </a:lnTo>
                <a:lnTo>
                  <a:pt x="192259" y="149996"/>
                </a:lnTo>
                <a:lnTo>
                  <a:pt x="181201" y="193482"/>
                </a:lnTo>
                <a:lnTo>
                  <a:pt x="107670" y="278511"/>
                </a:lnTo>
                <a:lnTo>
                  <a:pt x="84524" y="305202"/>
                </a:lnTo>
                <a:lnTo>
                  <a:pt x="45434" y="358681"/>
                </a:lnTo>
                <a:lnTo>
                  <a:pt x="16587" y="412497"/>
                </a:lnTo>
                <a:lnTo>
                  <a:pt x="1843" y="468366"/>
                </a:lnTo>
                <a:lnTo>
                  <a:pt x="0" y="497204"/>
                </a:lnTo>
                <a:lnTo>
                  <a:pt x="0" y="514350"/>
                </a:lnTo>
                <a:lnTo>
                  <a:pt x="307924" y="514350"/>
                </a:lnTo>
                <a:lnTo>
                  <a:pt x="307924" y="421767"/>
                </a:lnTo>
                <a:lnTo>
                  <a:pt x="130301" y="421767"/>
                </a:lnTo>
                <a:lnTo>
                  <a:pt x="131673" y="414909"/>
                </a:lnTo>
                <a:lnTo>
                  <a:pt x="153619" y="380480"/>
                </a:lnTo>
                <a:lnTo>
                  <a:pt x="179336" y="351154"/>
                </a:lnTo>
                <a:lnTo>
                  <a:pt x="242773" y="288798"/>
                </a:lnTo>
                <a:lnTo>
                  <a:pt x="258718" y="270867"/>
                </a:lnTo>
                <a:lnTo>
                  <a:pt x="283406" y="236577"/>
                </a:lnTo>
                <a:lnTo>
                  <a:pt x="303466" y="184308"/>
                </a:lnTo>
                <a:lnTo>
                  <a:pt x="307238" y="141350"/>
                </a:lnTo>
                <a:lnTo>
                  <a:pt x="304795" y="108463"/>
                </a:lnTo>
                <a:lnTo>
                  <a:pt x="298960" y="85725"/>
                </a:lnTo>
                <a:close/>
              </a:path>
              <a:path w="307975" h="514350">
                <a:moveTo>
                  <a:pt x="158419" y="0"/>
                </a:moveTo>
                <a:lnTo>
                  <a:pt x="90697" y="10286"/>
                </a:lnTo>
                <a:lnTo>
                  <a:pt x="41148" y="41148"/>
                </a:lnTo>
                <a:lnTo>
                  <a:pt x="10801" y="91233"/>
                </a:lnTo>
                <a:lnTo>
                  <a:pt x="685" y="159130"/>
                </a:lnTo>
                <a:lnTo>
                  <a:pt x="685" y="185927"/>
                </a:lnTo>
                <a:lnTo>
                  <a:pt x="109728" y="185927"/>
                </a:lnTo>
                <a:lnTo>
                  <a:pt x="109728" y="152907"/>
                </a:lnTo>
                <a:lnTo>
                  <a:pt x="110185" y="144779"/>
                </a:lnTo>
                <a:lnTo>
                  <a:pt x="118757" y="105918"/>
                </a:lnTo>
                <a:lnTo>
                  <a:pt x="128244" y="94361"/>
                </a:lnTo>
                <a:lnTo>
                  <a:pt x="133731" y="89026"/>
                </a:lnTo>
                <a:lnTo>
                  <a:pt x="140817" y="86232"/>
                </a:lnTo>
                <a:lnTo>
                  <a:pt x="149504" y="85725"/>
                </a:lnTo>
                <a:lnTo>
                  <a:pt x="298960" y="85725"/>
                </a:lnTo>
                <a:lnTo>
                  <a:pt x="297465" y="79898"/>
                </a:lnTo>
                <a:lnTo>
                  <a:pt x="268147" y="35687"/>
                </a:lnTo>
                <a:lnTo>
                  <a:pt x="221170" y="8937"/>
                </a:lnTo>
                <a:lnTo>
                  <a:pt x="191766" y="2236"/>
                </a:lnTo>
                <a:lnTo>
                  <a:pt x="158419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3776" y="71170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45" y="0"/>
                </a:moveTo>
                <a:lnTo>
                  <a:pt x="0" y="360044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CBA4F0-4598-4C10-B8A6-5C6F3EAC3E94}"/>
              </a:ext>
            </a:extLst>
          </p:cNvPr>
          <p:cNvSpPr txBox="1"/>
          <p:nvPr/>
        </p:nvSpPr>
        <p:spPr>
          <a:xfrm>
            <a:off x="773645" y="7343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5322DA-E8EE-4624-9050-619C94E4FE15}"/>
              </a:ext>
            </a:extLst>
          </p:cNvPr>
          <p:cNvSpPr txBox="1"/>
          <p:nvPr/>
        </p:nvSpPr>
        <p:spPr>
          <a:xfrm>
            <a:off x="3898900" y="715984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EDA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7DD2116-21DD-4E65-9F5C-6D41BEF24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299" y="2935585"/>
            <a:ext cx="838200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689301-6EE6-4629-92C0-99472972DADE}"/>
              </a:ext>
            </a:extLst>
          </p:cNvPr>
          <p:cNvSpPr/>
          <p:nvPr/>
        </p:nvSpPr>
        <p:spPr>
          <a:xfrm>
            <a:off x="250300" y="2287537"/>
            <a:ext cx="10210802" cy="4104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3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Price Data</a:t>
            </a:r>
          </a:p>
          <a:p>
            <a:pPr algn="ctr">
              <a:lnSpc>
                <a:spcPct val="130000"/>
              </a:lnSpc>
            </a:pPr>
            <a:endParaRPr lang="en-US" altLang="ko-KR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Price : high, open, close, low</a:t>
            </a:r>
          </a:p>
          <a:p>
            <a:pPr marL="342900" indent="-342900" algn="ctr">
              <a:lnSpc>
                <a:spcPct val="130000"/>
              </a:lnSpc>
              <a:buFontTx/>
              <a:buChar char="-"/>
            </a:pPr>
            <a:r>
              <a:rPr lang="en-US" altLang="ko-KR" sz="2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Amount(Volume)</a:t>
            </a:r>
          </a:p>
          <a:p>
            <a:pPr marL="342900" indent="-342900" algn="ctr">
              <a:lnSpc>
                <a:spcPct val="130000"/>
              </a:lnSpc>
              <a:buFontTx/>
              <a:buChar char="-"/>
            </a:pPr>
            <a:endParaRPr lang="en-US" altLang="ko-KR" sz="2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3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Raw Data</a:t>
            </a:r>
          </a:p>
          <a:p>
            <a:pPr algn="ctr">
              <a:lnSpc>
                <a:spcPct val="130000"/>
              </a:lnSpc>
            </a:pPr>
            <a:endParaRPr lang="en-US" altLang="ko-KR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ctr">
              <a:lnSpc>
                <a:spcPct val="130000"/>
              </a:lnSpc>
              <a:buFontTx/>
              <a:buChar char="-"/>
            </a:pPr>
            <a:r>
              <a:rPr lang="en-US" altLang="ko-KR" sz="2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Count By Date</a:t>
            </a:r>
          </a:p>
          <a:p>
            <a:pPr marL="342900" indent="-342900" algn="ctr">
              <a:lnSpc>
                <a:spcPct val="130000"/>
              </a:lnSpc>
              <a:buFontTx/>
              <a:buChar char="-"/>
            </a:pPr>
            <a:endParaRPr lang="en-US" altLang="ko-KR" sz="2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3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Date</a:t>
            </a:r>
          </a:p>
          <a:p>
            <a:pPr algn="ctr">
              <a:lnSpc>
                <a:spcPct val="13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상장 직전 </a:t>
            </a:r>
            <a:r>
              <a:rPr lang="en-US" altLang="ko-KR" sz="2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2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개월 자료로 상장 이후 </a:t>
            </a:r>
            <a:r>
              <a:rPr lang="en-US" altLang="ko-KR" sz="2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개월을 예측</a:t>
            </a:r>
            <a:endParaRPr lang="en-US" altLang="ko-KR" sz="2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endParaRPr lang="en-US" altLang="ko-KR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A4D3041-2A43-44B7-B401-DCCDA0224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990398"/>
              </p:ext>
            </p:extLst>
          </p:nvPr>
        </p:nvGraphicFramePr>
        <p:xfrm>
          <a:off x="519937" y="4506963"/>
          <a:ext cx="9653526" cy="401320"/>
        </p:xfrm>
        <a:graphic>
          <a:graphicData uri="http://schemas.openxmlformats.org/drawingml/2006/table">
            <a:tbl>
              <a:tblPr/>
              <a:tblGrid>
                <a:gridCol w="1608921">
                  <a:extLst>
                    <a:ext uri="{9D8B030D-6E8A-4147-A177-3AD203B41FA5}">
                      <a16:colId xmlns:a16="http://schemas.microsoft.com/office/drawing/2014/main" val="2487079114"/>
                    </a:ext>
                  </a:extLst>
                </a:gridCol>
                <a:gridCol w="1608921">
                  <a:extLst>
                    <a:ext uri="{9D8B030D-6E8A-4147-A177-3AD203B41FA5}">
                      <a16:colId xmlns:a16="http://schemas.microsoft.com/office/drawing/2014/main" val="4036590143"/>
                    </a:ext>
                  </a:extLst>
                </a:gridCol>
                <a:gridCol w="1608921">
                  <a:extLst>
                    <a:ext uri="{9D8B030D-6E8A-4147-A177-3AD203B41FA5}">
                      <a16:colId xmlns:a16="http://schemas.microsoft.com/office/drawing/2014/main" val="2518809090"/>
                    </a:ext>
                  </a:extLst>
                </a:gridCol>
                <a:gridCol w="1608921">
                  <a:extLst>
                    <a:ext uri="{9D8B030D-6E8A-4147-A177-3AD203B41FA5}">
                      <a16:colId xmlns:a16="http://schemas.microsoft.com/office/drawing/2014/main" val="120660524"/>
                    </a:ext>
                  </a:extLst>
                </a:gridCol>
                <a:gridCol w="1608921">
                  <a:extLst>
                    <a:ext uri="{9D8B030D-6E8A-4147-A177-3AD203B41FA5}">
                      <a16:colId xmlns:a16="http://schemas.microsoft.com/office/drawing/2014/main" val="1139399904"/>
                    </a:ext>
                  </a:extLst>
                </a:gridCol>
                <a:gridCol w="1608921">
                  <a:extLst>
                    <a:ext uri="{9D8B030D-6E8A-4147-A177-3AD203B41FA5}">
                      <a16:colId xmlns:a16="http://schemas.microsoft.com/office/drawing/2014/main" val="195834008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</a:rPr>
                        <a:t>TXID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</a:rPr>
                        <a:t>Timestamp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</a:rPr>
                        <a:t>From Address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</a:rPr>
                        <a:t>To Address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</a:rPr>
                        <a:t>Amount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902635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4069DDE-BD3A-460D-A3B0-B5CE206D7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410868"/>
              </p:ext>
            </p:extLst>
          </p:nvPr>
        </p:nvGraphicFramePr>
        <p:xfrm>
          <a:off x="402701" y="2010099"/>
          <a:ext cx="9905999" cy="401320"/>
        </p:xfrm>
        <a:graphic>
          <a:graphicData uri="http://schemas.openxmlformats.org/drawingml/2006/table">
            <a:tbl>
              <a:tblPr/>
              <a:tblGrid>
                <a:gridCol w="876771">
                  <a:extLst>
                    <a:ext uri="{9D8B030D-6E8A-4147-A177-3AD203B41FA5}">
                      <a16:colId xmlns:a16="http://schemas.microsoft.com/office/drawing/2014/main" val="1846458369"/>
                    </a:ext>
                  </a:extLst>
                </a:gridCol>
                <a:gridCol w="1922750">
                  <a:extLst>
                    <a:ext uri="{9D8B030D-6E8A-4147-A177-3AD203B41FA5}">
                      <a16:colId xmlns:a16="http://schemas.microsoft.com/office/drawing/2014/main" val="2007649248"/>
                    </a:ext>
                  </a:extLst>
                </a:gridCol>
                <a:gridCol w="1153649">
                  <a:extLst>
                    <a:ext uri="{9D8B030D-6E8A-4147-A177-3AD203B41FA5}">
                      <a16:colId xmlns:a16="http://schemas.microsoft.com/office/drawing/2014/main" val="1015892386"/>
                    </a:ext>
                  </a:extLst>
                </a:gridCol>
                <a:gridCol w="969064">
                  <a:extLst>
                    <a:ext uri="{9D8B030D-6E8A-4147-A177-3AD203B41FA5}">
                      <a16:colId xmlns:a16="http://schemas.microsoft.com/office/drawing/2014/main" val="3290438626"/>
                    </a:ext>
                  </a:extLst>
                </a:gridCol>
                <a:gridCol w="753719">
                  <a:extLst>
                    <a:ext uri="{9D8B030D-6E8A-4147-A177-3AD203B41FA5}">
                      <a16:colId xmlns:a16="http://schemas.microsoft.com/office/drawing/2014/main" val="747121728"/>
                    </a:ext>
                  </a:extLst>
                </a:gridCol>
                <a:gridCol w="692190">
                  <a:extLst>
                    <a:ext uri="{9D8B030D-6E8A-4147-A177-3AD203B41FA5}">
                      <a16:colId xmlns:a16="http://schemas.microsoft.com/office/drawing/2014/main" val="2520197039"/>
                    </a:ext>
                  </a:extLst>
                </a:gridCol>
                <a:gridCol w="1107503">
                  <a:extLst>
                    <a:ext uri="{9D8B030D-6E8A-4147-A177-3AD203B41FA5}">
                      <a16:colId xmlns:a16="http://schemas.microsoft.com/office/drawing/2014/main" val="2314545319"/>
                    </a:ext>
                  </a:extLst>
                </a:gridCol>
                <a:gridCol w="953682">
                  <a:extLst>
                    <a:ext uri="{9D8B030D-6E8A-4147-A177-3AD203B41FA5}">
                      <a16:colId xmlns:a16="http://schemas.microsoft.com/office/drawing/2014/main" val="2481533716"/>
                    </a:ext>
                  </a:extLst>
                </a:gridCol>
                <a:gridCol w="1476671">
                  <a:extLst>
                    <a:ext uri="{9D8B030D-6E8A-4147-A177-3AD203B41FA5}">
                      <a16:colId xmlns:a16="http://schemas.microsoft.com/office/drawing/2014/main" val="26556234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Ticker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Contract Address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DateTime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OPEN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CLOSE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Volume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Market cap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438018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B252822E-D9F5-434F-9D67-9A7E80A8C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2811760"/>
            <a:ext cx="1069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28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64680" y="483743"/>
            <a:ext cx="307975" cy="514350"/>
          </a:xfrm>
          <a:custGeom>
            <a:avLst/>
            <a:gdLst/>
            <a:ahLst/>
            <a:cxnLst/>
            <a:rect l="l" t="t" r="r" b="b"/>
            <a:pathLst>
              <a:path w="307975" h="514350">
                <a:moveTo>
                  <a:pt x="298960" y="85725"/>
                </a:moveTo>
                <a:lnTo>
                  <a:pt x="149504" y="85725"/>
                </a:lnTo>
                <a:lnTo>
                  <a:pt x="160048" y="86651"/>
                </a:lnTo>
                <a:lnTo>
                  <a:pt x="169049" y="89423"/>
                </a:lnTo>
                <a:lnTo>
                  <a:pt x="192066" y="126281"/>
                </a:lnTo>
                <a:lnTo>
                  <a:pt x="192709" y="136525"/>
                </a:lnTo>
                <a:lnTo>
                  <a:pt x="192259" y="149996"/>
                </a:lnTo>
                <a:lnTo>
                  <a:pt x="181201" y="193482"/>
                </a:lnTo>
                <a:lnTo>
                  <a:pt x="107670" y="278511"/>
                </a:lnTo>
                <a:lnTo>
                  <a:pt x="84524" y="305202"/>
                </a:lnTo>
                <a:lnTo>
                  <a:pt x="45434" y="358681"/>
                </a:lnTo>
                <a:lnTo>
                  <a:pt x="16587" y="412497"/>
                </a:lnTo>
                <a:lnTo>
                  <a:pt x="1843" y="468366"/>
                </a:lnTo>
                <a:lnTo>
                  <a:pt x="0" y="497204"/>
                </a:lnTo>
                <a:lnTo>
                  <a:pt x="0" y="514350"/>
                </a:lnTo>
                <a:lnTo>
                  <a:pt x="307924" y="514350"/>
                </a:lnTo>
                <a:lnTo>
                  <a:pt x="307924" y="421767"/>
                </a:lnTo>
                <a:lnTo>
                  <a:pt x="130301" y="421767"/>
                </a:lnTo>
                <a:lnTo>
                  <a:pt x="131673" y="414909"/>
                </a:lnTo>
                <a:lnTo>
                  <a:pt x="153619" y="380480"/>
                </a:lnTo>
                <a:lnTo>
                  <a:pt x="179336" y="351154"/>
                </a:lnTo>
                <a:lnTo>
                  <a:pt x="242773" y="288798"/>
                </a:lnTo>
                <a:lnTo>
                  <a:pt x="258718" y="270867"/>
                </a:lnTo>
                <a:lnTo>
                  <a:pt x="283406" y="236577"/>
                </a:lnTo>
                <a:lnTo>
                  <a:pt x="303466" y="184308"/>
                </a:lnTo>
                <a:lnTo>
                  <a:pt x="307238" y="141350"/>
                </a:lnTo>
                <a:lnTo>
                  <a:pt x="304795" y="108463"/>
                </a:lnTo>
                <a:lnTo>
                  <a:pt x="298960" y="85725"/>
                </a:lnTo>
                <a:close/>
              </a:path>
              <a:path w="307975" h="514350">
                <a:moveTo>
                  <a:pt x="158419" y="0"/>
                </a:moveTo>
                <a:lnTo>
                  <a:pt x="90697" y="10286"/>
                </a:lnTo>
                <a:lnTo>
                  <a:pt x="41148" y="41148"/>
                </a:lnTo>
                <a:lnTo>
                  <a:pt x="10801" y="91233"/>
                </a:lnTo>
                <a:lnTo>
                  <a:pt x="685" y="159130"/>
                </a:lnTo>
                <a:lnTo>
                  <a:pt x="685" y="185927"/>
                </a:lnTo>
                <a:lnTo>
                  <a:pt x="109728" y="185927"/>
                </a:lnTo>
                <a:lnTo>
                  <a:pt x="109728" y="152907"/>
                </a:lnTo>
                <a:lnTo>
                  <a:pt x="110185" y="144779"/>
                </a:lnTo>
                <a:lnTo>
                  <a:pt x="118757" y="105918"/>
                </a:lnTo>
                <a:lnTo>
                  <a:pt x="128244" y="94361"/>
                </a:lnTo>
                <a:lnTo>
                  <a:pt x="133731" y="89026"/>
                </a:lnTo>
                <a:lnTo>
                  <a:pt x="140817" y="86232"/>
                </a:lnTo>
                <a:lnTo>
                  <a:pt x="149504" y="85725"/>
                </a:lnTo>
                <a:lnTo>
                  <a:pt x="298960" y="85725"/>
                </a:lnTo>
                <a:lnTo>
                  <a:pt x="297465" y="79898"/>
                </a:lnTo>
                <a:lnTo>
                  <a:pt x="268147" y="35687"/>
                </a:lnTo>
                <a:lnTo>
                  <a:pt x="221170" y="8937"/>
                </a:lnTo>
                <a:lnTo>
                  <a:pt x="191766" y="2236"/>
                </a:lnTo>
                <a:lnTo>
                  <a:pt x="158419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3776" y="71170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45" y="0"/>
                </a:moveTo>
                <a:lnTo>
                  <a:pt x="0" y="360044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CBA4F0-4598-4C10-B8A6-5C6F3EAC3E94}"/>
              </a:ext>
            </a:extLst>
          </p:cNvPr>
          <p:cNvSpPr txBox="1"/>
          <p:nvPr/>
        </p:nvSpPr>
        <p:spPr>
          <a:xfrm>
            <a:off x="773645" y="7343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5322DA-E8EE-4624-9050-619C94E4FE15}"/>
              </a:ext>
            </a:extLst>
          </p:cNvPr>
          <p:cNvSpPr txBox="1"/>
          <p:nvPr/>
        </p:nvSpPr>
        <p:spPr>
          <a:xfrm>
            <a:off x="3898900" y="715984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EDA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2BDB0D-1A1F-43F9-8DA2-C9BE7A9BFEF2}"/>
              </a:ext>
            </a:extLst>
          </p:cNvPr>
          <p:cNvSpPr/>
          <p:nvPr/>
        </p:nvSpPr>
        <p:spPr>
          <a:xfrm>
            <a:off x="1314819" y="2257425"/>
            <a:ext cx="8080800" cy="4104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3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상장 이후 결과를 알기 위해 </a:t>
            </a:r>
            <a:endParaRPr lang="en-US" altLang="ko-KR" sz="3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3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국내 거래소 </a:t>
            </a:r>
            <a:r>
              <a:rPr lang="ko-KR" altLang="en-US" sz="36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일자별</a:t>
            </a:r>
            <a:r>
              <a:rPr lang="ko-KR" altLang="en-US" sz="3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거래량을 알 수 있을까</a:t>
            </a:r>
            <a:r>
              <a:rPr lang="en-US" altLang="ko-KR" sz="3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algn="ctr">
              <a:lnSpc>
                <a:spcPct val="130000"/>
              </a:lnSpc>
            </a:pPr>
            <a:endParaRPr lang="en-US" altLang="ko-KR" sz="3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ctr">
              <a:lnSpc>
                <a:spcPct val="130000"/>
              </a:lnSpc>
              <a:buFont typeface="Symbol" panose="05050102010706020507" pitchFamily="18" charset="2"/>
              <a:buChar char="Þ"/>
            </a:pPr>
            <a:r>
              <a:rPr lang="ko-KR" altLang="en-US" sz="24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업비트</a:t>
            </a:r>
            <a:r>
              <a:rPr lang="en-US" altLang="ko-KR" sz="2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코인제스트에서</a:t>
            </a:r>
            <a:r>
              <a:rPr lang="ko-KR" altLang="en-US" sz="2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크롤링</a:t>
            </a:r>
            <a:endParaRPr lang="en-US" altLang="ko-KR" sz="2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ctr">
              <a:lnSpc>
                <a:spcPct val="130000"/>
              </a:lnSpc>
              <a:buFont typeface="Symbol" panose="05050102010706020507" pitchFamily="18" charset="2"/>
              <a:buChar char="Þ"/>
            </a:pPr>
            <a:r>
              <a:rPr lang="ko-KR" altLang="en-US" sz="2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조건을 만족하는 코인은 극소수</a:t>
            </a:r>
            <a:endParaRPr lang="en-US" altLang="ko-KR" sz="2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최초 상장 여부</a:t>
            </a:r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상장 시기 등</a:t>
            </a:r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42900" indent="-342900" algn="ctr">
              <a:lnSpc>
                <a:spcPct val="130000"/>
              </a:lnSpc>
              <a:buFont typeface="Symbol" panose="05050102010706020507" pitchFamily="18" charset="2"/>
              <a:buChar char="Þ"/>
            </a:pPr>
            <a:endParaRPr lang="en-US" altLang="ko-KR" sz="2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226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</TotalTime>
  <Words>659</Words>
  <Application>Microsoft Office PowerPoint</Application>
  <PresentationFormat>사용자 지정</PresentationFormat>
  <Paragraphs>188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나눔고딕</vt:lpstr>
      <vt:lpstr>나눔스퀘어</vt:lpstr>
      <vt:lpstr>나눔스퀘어 Bold</vt:lpstr>
      <vt:lpstr>나눔스퀘어 ExtraBold</vt:lpstr>
      <vt:lpstr>맑은 고딕</vt:lpstr>
      <vt:lpstr>Arial</vt:lpstr>
      <vt:lpstr>Calibri</vt:lpstr>
      <vt:lpstr>Symbol</vt:lpstr>
      <vt:lpstr>Office Theme</vt:lpstr>
      <vt:lpstr>국내 미 상장 코인의 첫 상장 수익성 예측</vt:lpstr>
      <vt:lpstr>PowerPoint 프레젠테이션</vt:lpstr>
      <vt:lpstr>PowerPoint 프레젠테이션</vt:lpstr>
      <vt:lpstr>오픈 년도 별 국내 거래소 추이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pc0001</dc:creator>
  <cp:lastModifiedBy>YOUNG 2</cp:lastModifiedBy>
  <cp:revision>92</cp:revision>
  <dcterms:created xsi:type="dcterms:W3CDTF">2019-01-25T07:46:56Z</dcterms:created>
  <dcterms:modified xsi:type="dcterms:W3CDTF">2019-02-11T14:38:08Z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2019-01-25T00:00:00Z</vt:filetime>
  </property>
</Properties>
</file>