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71" r:id="rId4"/>
    <p:sldId id="260" r:id="rId5"/>
    <p:sldId id="270" r:id="rId6"/>
    <p:sldId id="272" r:id="rId7"/>
    <p:sldId id="257" r:id="rId8"/>
    <p:sldId id="261" r:id="rId9"/>
    <p:sldId id="267" r:id="rId10"/>
    <p:sldId id="266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Häberle" initials="LH" lastIdx="3" clrIdx="0">
    <p:extLst>
      <p:ext uri="{19B8F6BF-5375-455C-9EA6-DF929625EA0E}">
        <p15:presenceInfo xmlns:p15="http://schemas.microsoft.com/office/powerpoint/2012/main" userId="S::haeberl1@hs-albsig.de::43c30450-f51b-4d16-9eb9-2da84268bc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33" autoAdjust="0"/>
  </p:normalViewPr>
  <p:slideViewPr>
    <p:cSldViewPr snapToGrid="0">
      <p:cViewPr varScale="1">
        <p:scale>
          <a:sx n="73" d="100"/>
          <a:sy n="73" d="100"/>
        </p:scale>
        <p:origin x="9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4394-2225-4A69-8A63-38F154662922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F18B-A40F-4080-B04F-9DD4E05065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Separate Datenbank DB Auftrag, weil:</a:t>
            </a:r>
          </a:p>
          <a:p>
            <a:r>
              <a:rPr lang="de-DE" dirty="0"/>
              <a:t>Eindeutige Auftragsnummer vergeben. In DB Auftragsspezifikation kann 1 Auftragsnummer in mehreren Zeilen vorkommen -&gt; Generierung neuer Auftragsnummer in DB Auftragsspezifikation schwierig. Deshalb Umweg über separate Datenbank DB Auftrag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F18B-A40F-4080-B04F-9DD4E05065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4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015F-62D3-AE44-D620-52168629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3E73E-C50E-2B3C-1513-2F5C15F5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2F853-936E-F6D6-9CE1-97F406D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97EBA-FF8B-194F-C1C9-0B70D664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0292-1F94-8AC2-FDA4-34B7EB2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8A66D-97D6-90BC-62FE-1209DA1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52809F-831F-9740-B0E2-9AF23B2A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C621B-E677-1FE7-7CAB-FB92519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999EA-4693-56D2-F0C8-C902DE6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52802-B0DA-5269-5888-2F140514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A7329-A259-AA08-4D99-1388A66DC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CDE-CDB7-47F6-A3E8-0188EE78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84102-8AD8-04E2-FEA9-F3CD58AD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08CE5-A4EA-6767-83E3-03148D79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6BC6E-AAD5-6A09-F8A2-D92F8944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1A80-0B51-FB20-13AE-F476B1F6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66351-C15E-8E53-045A-E12BC9D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8271-9DFE-5B9C-04D8-48B5441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69A0-D216-9FB5-2E4D-A169B8D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D133C-B215-4EE2-CA7E-DB69F74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36793-3A08-966B-EC27-A4E4AF42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96ED-CDA4-A099-FCA6-2C7EAC47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A793-E79E-D43F-4803-5C5526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5DF3A-65DA-C19F-1650-5AC2FED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86B34-B826-8F37-B7C0-F11848D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B28E4-F588-4F89-EBE5-802E8C8F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70BC6-FAFC-2ED5-2257-4A7CC398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E6554A-7F89-1F38-6460-A2A7233E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3FFFA-0B55-7BC1-1E0E-BE778DF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F09F9-91C3-A277-55CB-6AC45D05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F91283-7225-92FC-5D41-E13DD4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3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99F66-E75E-2C68-7704-5EBACBC9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42CAB-CE00-B8F1-CED2-B961A4B7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0CD82-4542-F396-A5A1-939A0C3E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5F9C-7200-689C-E103-F582E3DE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450D2-F9B0-4771-C9CC-E5B70633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D557D-5F2B-A1E5-1DD0-0A6B856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E1F852-14F0-3005-6586-7AE47053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613C5C-413A-9A1B-21F8-72C8D80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7090-EB59-DFEA-5283-A1FAF534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554A0-F4D9-ECCE-9E13-F56CACA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A309EB-DE1D-ABA3-2C43-C29B2C1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DDB70-37E5-A049-F365-330A2973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BB977-4A9D-573A-E727-A22A113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5EED7-4D36-6C54-6A9E-0B33AF8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B8D32E-BFD3-294C-10A5-62D332F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AE9B-CB59-2C1A-5278-98058A9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0A59A-9FFB-1488-7FA8-980E960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DC87-CECE-B6A9-AC0C-E9941095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3CADC-28ED-E087-5727-0164F19F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773201-AA29-13DE-51AF-6CD1A04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79029-D58D-66F8-9488-699BC6F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3AA30-0DD3-282D-63A0-ADCECFC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CCC22-10A5-550B-55A8-E839E9BC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D21C8-53E7-24DB-994C-320BA763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C937C-EEBF-B0FE-05CB-ABE4080F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11FB5-D23B-D3AE-05EB-0EBB4F3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2A737-1A9B-F2DB-F416-C7D4CA3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3410A-ECF5-C656-3C87-E124F6C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A5A87-A26F-C980-F3B2-34600D9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F8DAF-AE12-455A-9A35-D2F9714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7A24-1F51-49AA-8D5E-F32A3D087F9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FEF7D-0E21-FA27-9CFC-2F03F288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6A9D5-14DB-B1C5-F160-F2EFEFA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6A1B9DD-FE98-1C25-F1DE-EB7451B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" y="0"/>
            <a:ext cx="1213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>
            <a:extLst>
              <a:ext uri="{FF2B5EF4-FFF2-40B4-BE49-F238E27FC236}">
                <a16:creationId xmlns:a16="http://schemas.microsoft.com/office/drawing/2014/main" id="{26915238-A465-2B5E-87B2-821881DF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" y="4809898"/>
            <a:ext cx="591670" cy="591670"/>
          </a:xfrm>
          <a:prstGeom prst="rect">
            <a:avLst/>
          </a:prstGeom>
        </p:spPr>
      </p:pic>
      <p:graphicFrame>
        <p:nvGraphicFramePr>
          <p:cNvPr id="2" name="Tabelle 18">
            <a:extLst>
              <a:ext uri="{FF2B5EF4-FFF2-40B4-BE49-F238E27FC236}">
                <a16:creationId xmlns:a16="http://schemas.microsoft.com/office/drawing/2014/main" id="{94AD156C-46CA-E8A8-22C7-861EC102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8681"/>
              </p:ext>
            </p:extLst>
          </p:nvPr>
        </p:nvGraphicFramePr>
        <p:xfrm>
          <a:off x="949492" y="1516380"/>
          <a:ext cx="4689213" cy="5189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56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464806">
                  <a:extLst>
                    <a:ext uri="{9D8B030D-6E8A-4147-A177-3AD203B41FA5}">
                      <a16:colId xmlns:a16="http://schemas.microsoft.com/office/drawing/2014/main" val="3007116845"/>
                    </a:ext>
                  </a:extLst>
                </a:gridCol>
                <a:gridCol w="656604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84656">
                <a:tc gridSpan="9"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14148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Mat </a:t>
                      </a:r>
                    </a:p>
                    <a:p>
                      <a:pPr algn="ctr"/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/>
                        <a:t>Kd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Gela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sert</a:t>
                      </a:r>
                      <a:r>
                        <a:rPr lang="de-DE" sz="1050" u="none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alisiert</a:t>
                      </a:r>
                      <a:r>
                        <a:rPr lang="de-DE" sz="1050" u="none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</a:t>
                      </a:r>
                    </a:p>
                    <a:p>
                      <a:pPr algn="ctr"/>
                      <a:r>
                        <a:rPr lang="de-DE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9873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9382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/>
                        <a:t>GB(L)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8558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568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434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GB(XL)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Y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226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0246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599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01239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1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i="1" u="none" dirty="0">
                          <a:solidFill>
                            <a:srgbClr val="C00000"/>
                          </a:solidFill>
                        </a:rPr>
                        <a:t>Kd1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i="1" u="none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i="1" u="none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4750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86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964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78302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28156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119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545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19211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4265"/>
                  </a:ext>
                </a:extLst>
              </a:tr>
            </a:tbl>
          </a:graphicData>
        </a:graphic>
      </p:graphicFrame>
      <p:graphicFrame>
        <p:nvGraphicFramePr>
          <p:cNvPr id="16" name="Tabelle 18">
            <a:extLst>
              <a:ext uri="{FF2B5EF4-FFF2-40B4-BE49-F238E27FC236}">
                <a16:creationId xmlns:a16="http://schemas.microsoft.com/office/drawing/2014/main" id="{187C1EBC-65A6-A7C9-5C13-578E4D9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79046"/>
              </p:ext>
            </p:extLst>
          </p:nvPr>
        </p:nvGraphicFramePr>
        <p:xfrm>
          <a:off x="6716282" y="1773308"/>
          <a:ext cx="92016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05664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8489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52182"/>
                  </a:ext>
                </a:extLst>
              </a:tr>
            </a:tbl>
          </a:graphicData>
        </a:graphic>
      </p:graphicFrame>
      <p:graphicFrame>
        <p:nvGraphicFramePr>
          <p:cNvPr id="30" name="Tabelle 18">
            <a:extLst>
              <a:ext uri="{FF2B5EF4-FFF2-40B4-BE49-F238E27FC236}">
                <a16:creationId xmlns:a16="http://schemas.microsoft.com/office/drawing/2014/main" id="{92E39D2E-1FC1-8A3A-54CB-FDE616C2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48378"/>
              </p:ext>
            </p:extLst>
          </p:nvPr>
        </p:nvGraphicFramePr>
        <p:xfrm>
          <a:off x="9347790" y="2693670"/>
          <a:ext cx="240347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16137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strike="sngStrike" dirty="0"/>
                        <a:t>2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strike="sngStrike" dirty="0"/>
                        <a:t>1</a:t>
                      </a:r>
                      <a:r>
                        <a:rPr lang="de-DE" sz="1050" u="non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62682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011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8018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195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11061"/>
                  </a:ext>
                </a:extLst>
              </a:tr>
            </a:tbl>
          </a:graphicData>
        </a:graphic>
      </p:graphicFrame>
      <p:sp>
        <p:nvSpPr>
          <p:cNvPr id="48" name="Rechteck 47">
            <a:extLst>
              <a:ext uri="{FF2B5EF4-FFF2-40B4-BE49-F238E27FC236}">
                <a16:creationId xmlns:a16="http://schemas.microsoft.com/office/drawing/2014/main" id="{2EEE28DC-92D1-5737-C40B-7F3B7FC15883}"/>
              </a:ext>
            </a:extLst>
          </p:cNvPr>
          <p:cNvSpPr/>
          <p:nvPr/>
        </p:nvSpPr>
        <p:spPr>
          <a:xfrm>
            <a:off x="9341207" y="3337464"/>
            <a:ext cx="2410059" cy="2589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CF0A87F-1D75-D408-4AAF-F4DEE5C40575}"/>
              </a:ext>
            </a:extLst>
          </p:cNvPr>
          <p:cNvSpPr txBox="1"/>
          <p:nvPr/>
        </p:nvSpPr>
        <p:spPr>
          <a:xfrm>
            <a:off x="11712825" y="3199593"/>
            <a:ext cx="106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Löschen wenn Anz =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DBF14A-A8EC-13E8-BA4C-0F466CD3F5B5}"/>
              </a:ext>
            </a:extLst>
          </p:cNvPr>
          <p:cNvSpPr/>
          <p:nvPr/>
        </p:nvSpPr>
        <p:spPr>
          <a:xfrm>
            <a:off x="923269" y="4408837"/>
            <a:ext cx="4715436" cy="2969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DEDF3F7-C6E2-AE1B-D6EA-65050A794349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H="1">
            <a:off x="916684" y="3180174"/>
            <a:ext cx="8604485" cy="1390560"/>
          </a:xfrm>
          <a:prstGeom prst="bentConnector3">
            <a:avLst>
              <a:gd name="adj1" fmla="val -2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3C4852A-0461-1590-7404-AA8598C34B49}"/>
              </a:ext>
            </a:extLst>
          </p:cNvPr>
          <p:cNvSpPr/>
          <p:nvPr/>
        </p:nvSpPr>
        <p:spPr>
          <a:xfrm>
            <a:off x="6732418" y="2426152"/>
            <a:ext cx="904024" cy="296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318C3-3B90-815D-0951-4EF77CFE8F6A}"/>
              </a:ext>
            </a:extLst>
          </p:cNvPr>
          <p:cNvSpPr txBox="1"/>
          <p:nvPr/>
        </p:nvSpPr>
        <p:spPr>
          <a:xfrm>
            <a:off x="184611" y="152400"/>
            <a:ext cx="72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Ablauf Verheiraten Material &lt;-&gt; Kunde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7943C5-7B9D-0039-8B71-55DDC4C132E2}"/>
              </a:ext>
            </a:extLst>
          </p:cNvPr>
          <p:cNvSpPr txBox="1"/>
          <p:nvPr/>
        </p:nvSpPr>
        <p:spPr>
          <a:xfrm>
            <a:off x="-54647" y="5231162"/>
            <a:ext cx="9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Scannen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8344FF5-600A-25DF-B1EA-4399E7E29DE6}"/>
              </a:ext>
            </a:extLst>
          </p:cNvPr>
          <p:cNvCxnSpPr>
            <a:cxnSpLocks/>
            <a:endCxn id="55" idx="3"/>
          </p:cNvCxnSpPr>
          <p:nvPr/>
        </p:nvCxnSpPr>
        <p:spPr>
          <a:xfrm rot="10800000" flipV="1">
            <a:off x="5638705" y="3587200"/>
            <a:ext cx="3875882" cy="970087"/>
          </a:xfrm>
          <a:prstGeom prst="bentConnector3">
            <a:avLst>
              <a:gd name="adj1" fmla="val 3240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DEA76E5-1B6D-4C5A-CC04-A30766339105}"/>
              </a:ext>
            </a:extLst>
          </p:cNvPr>
          <p:cNvSpPr/>
          <p:nvPr/>
        </p:nvSpPr>
        <p:spPr>
          <a:xfrm>
            <a:off x="916685" y="4408837"/>
            <a:ext cx="412377" cy="323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0F6702D-E1A2-BAEB-6733-F86EA4123E2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788955" y="2567787"/>
            <a:ext cx="943463" cy="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7266E53-133F-62C8-0A79-31D4FD8599A3}"/>
              </a:ext>
            </a:extLst>
          </p:cNvPr>
          <p:cNvSpPr txBox="1"/>
          <p:nvPr/>
        </p:nvSpPr>
        <p:spPr>
          <a:xfrm>
            <a:off x="5776929" y="2037936"/>
            <a:ext cx="93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gewählter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Auftrag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5A67C8-6006-C395-CD0F-4C9EE757D4E3}"/>
              </a:ext>
            </a:extLst>
          </p:cNvPr>
          <p:cNvSpPr txBox="1"/>
          <p:nvPr/>
        </p:nvSpPr>
        <p:spPr>
          <a:xfrm>
            <a:off x="7604572" y="1863524"/>
            <a:ext cx="170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Löschen wenn keine Einträge mehr in </a:t>
            </a:r>
          </a:p>
          <a:p>
            <a:r>
              <a:rPr lang="de-DE" sz="1200" b="1" dirty="0">
                <a:solidFill>
                  <a:srgbClr val="FF0000"/>
                </a:solidFill>
              </a:rPr>
              <a:t>DB </a:t>
            </a:r>
            <a:r>
              <a:rPr lang="de-DE" sz="1200" b="1" dirty="0" err="1">
                <a:solidFill>
                  <a:srgbClr val="FF0000"/>
                </a:solidFill>
              </a:rPr>
              <a:t>Auftragspezifikation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3EF979AF-A9C6-5B08-9118-DB99AFFA4FD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636442" y="2574603"/>
            <a:ext cx="1704049" cy="4036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4869AC3A-D839-1343-EF35-EFAF8AC64821}"/>
              </a:ext>
            </a:extLst>
          </p:cNvPr>
          <p:cNvSpPr txBox="1"/>
          <p:nvPr/>
        </p:nvSpPr>
        <p:spPr>
          <a:xfrm>
            <a:off x="8576965" y="2744921"/>
            <a:ext cx="66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err="1">
                <a:solidFill>
                  <a:srgbClr val="FF0000"/>
                </a:solidFill>
              </a:rPr>
              <a:t>Auftr</a:t>
            </a:r>
            <a:r>
              <a:rPr lang="de-DE" sz="1000" u="sng" dirty="0">
                <a:solidFill>
                  <a:srgbClr val="FF0000"/>
                </a:solidFill>
              </a:rPr>
              <a:t> ID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EDB9DDC-4C4D-5C3A-7A08-CDC17844816A}"/>
              </a:ext>
            </a:extLst>
          </p:cNvPr>
          <p:cNvSpPr txBox="1"/>
          <p:nvPr/>
        </p:nvSpPr>
        <p:spPr>
          <a:xfrm>
            <a:off x="8606864" y="2982786"/>
            <a:ext cx="66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GB(L)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8C65F70-23EF-81E1-CA76-4ED27A7FEF54}"/>
              </a:ext>
            </a:extLst>
          </p:cNvPr>
          <p:cNvCxnSpPr>
            <a:cxnSpLocks/>
            <a:stCxn id="58" idx="0"/>
            <a:endCxn id="26" idx="3"/>
          </p:cNvCxnSpPr>
          <p:nvPr/>
        </p:nvCxnSpPr>
        <p:spPr>
          <a:xfrm flipV="1">
            <a:off x="327708" y="4685212"/>
            <a:ext cx="649368" cy="12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1680264B-6888-F69C-0FFE-304CDBB3C992}"/>
              </a:ext>
            </a:extLst>
          </p:cNvPr>
          <p:cNvCxnSpPr>
            <a:cxnSpLocks/>
          </p:cNvCxnSpPr>
          <p:nvPr/>
        </p:nvCxnSpPr>
        <p:spPr>
          <a:xfrm flipH="1">
            <a:off x="5490832" y="2574602"/>
            <a:ext cx="2171118" cy="2005385"/>
          </a:xfrm>
          <a:prstGeom prst="bentConnector3">
            <a:avLst>
              <a:gd name="adj1" fmla="val -149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23BD9C6D-36AF-605F-43B8-3F89F27A2FEB}"/>
              </a:ext>
            </a:extLst>
          </p:cNvPr>
          <p:cNvSpPr txBox="1"/>
          <p:nvPr/>
        </p:nvSpPr>
        <p:spPr>
          <a:xfrm>
            <a:off x="7238876" y="4012542"/>
            <a:ext cx="1056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FF0000"/>
                </a:solidFill>
              </a:rPr>
              <a:t>Auftr</a:t>
            </a:r>
            <a:r>
              <a:rPr lang="de-DE" sz="1000" dirty="0">
                <a:solidFill>
                  <a:srgbClr val="FF0000"/>
                </a:solidFill>
              </a:rPr>
              <a:t>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FF0000"/>
                </a:solidFill>
              </a:rPr>
              <a:t>Kd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Nr</a:t>
            </a:r>
            <a:endParaRPr lang="de-DE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C00000"/>
                </a:solidFill>
              </a:rPr>
              <a:t>Perso</a:t>
            </a:r>
            <a:r>
              <a:rPr lang="de-DE" sz="1000" dirty="0">
                <a:solidFill>
                  <a:srgbClr val="C0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03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ylinder 7">
            <a:extLst>
              <a:ext uri="{FF2B5EF4-FFF2-40B4-BE49-F238E27FC236}">
                <a16:creationId xmlns:a16="http://schemas.microsoft.com/office/drawing/2014/main" id="{6A2B706A-35E8-BE86-12A2-8B5C8B9AC4B2}"/>
              </a:ext>
            </a:extLst>
          </p:cNvPr>
          <p:cNvSpPr/>
          <p:nvPr/>
        </p:nvSpPr>
        <p:spPr>
          <a:xfrm>
            <a:off x="599793" y="1324607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B69B941A-BD77-AD24-8E0B-A94DDB4C4C6E}"/>
              </a:ext>
            </a:extLst>
          </p:cNvPr>
          <p:cNvSpPr/>
          <p:nvPr/>
        </p:nvSpPr>
        <p:spPr>
          <a:xfrm>
            <a:off x="404775" y="1460074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6A4C7C40-F50B-A216-D717-B77E832D84FB}"/>
              </a:ext>
            </a:extLst>
          </p:cNvPr>
          <p:cNvSpPr/>
          <p:nvPr/>
        </p:nvSpPr>
        <p:spPr>
          <a:xfrm>
            <a:off x="684318" y="1595541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A70F9A-6974-B3FB-96F5-50A44D935F24}"/>
              </a:ext>
            </a:extLst>
          </p:cNvPr>
          <p:cNvSpPr/>
          <p:nvPr/>
        </p:nvSpPr>
        <p:spPr>
          <a:xfrm>
            <a:off x="7652493" y="187694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81081CA-3440-E881-2BB1-D07EB3096E4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993524" y="2220232"/>
            <a:ext cx="2712027" cy="1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FA5841-A5E1-4E25-E6B8-642351F80FB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891195" y="2238066"/>
            <a:ext cx="761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FD366C5-9AC7-3367-08D8-1D6539869782}"/>
              </a:ext>
            </a:extLst>
          </p:cNvPr>
          <p:cNvSpPr/>
          <p:nvPr/>
        </p:nvSpPr>
        <p:spPr>
          <a:xfrm>
            <a:off x="1937939" y="1937048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B63C15-592E-ED02-0169-958CD9F63214}"/>
              </a:ext>
            </a:extLst>
          </p:cNvPr>
          <p:cNvSpPr/>
          <p:nvPr/>
        </p:nvSpPr>
        <p:spPr>
          <a:xfrm>
            <a:off x="5705551" y="195488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pic>
        <p:nvPicPr>
          <p:cNvPr id="16" name="Grafik 15" descr="Computer">
            <a:extLst>
              <a:ext uri="{FF2B5EF4-FFF2-40B4-BE49-F238E27FC236}">
                <a16:creationId xmlns:a16="http://schemas.microsoft.com/office/drawing/2014/main" id="{AD5FC6A8-2F57-46AB-189E-D58B39E5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809" y="754890"/>
            <a:ext cx="914400" cy="914400"/>
          </a:xfrm>
          <a:prstGeom prst="rect">
            <a:avLst/>
          </a:prstGeom>
        </p:spPr>
      </p:pic>
      <p:pic>
        <p:nvPicPr>
          <p:cNvPr id="17" name="Grafik 16" descr="Computer">
            <a:extLst>
              <a:ext uri="{FF2B5EF4-FFF2-40B4-BE49-F238E27FC236}">
                <a16:creationId xmlns:a16="http://schemas.microsoft.com/office/drawing/2014/main" id="{F62AC9DF-548C-54FB-1F28-220D543C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878" y="3726612"/>
            <a:ext cx="914400" cy="9144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25D9F75-43A8-6472-D11E-925B2A755652}"/>
              </a:ext>
            </a:extLst>
          </p:cNvPr>
          <p:cNvSpPr/>
          <p:nvPr/>
        </p:nvSpPr>
        <p:spPr>
          <a:xfrm>
            <a:off x="7558989" y="5285864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CD3148-6A88-57EC-F529-7D1ABD7F85D2}"/>
              </a:ext>
            </a:extLst>
          </p:cNvPr>
          <p:cNvSpPr/>
          <p:nvPr/>
        </p:nvSpPr>
        <p:spPr>
          <a:xfrm>
            <a:off x="4318682" y="4486869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CEB247-2B3D-5FA7-A56B-2D006B9B56FF}"/>
              </a:ext>
            </a:extLst>
          </p:cNvPr>
          <p:cNvSpPr txBox="1"/>
          <p:nvPr/>
        </p:nvSpPr>
        <p:spPr>
          <a:xfrm>
            <a:off x="7065192" y="561920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E69C9AC-C34C-653F-DA59-F48862D983AD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5301514" y="4770053"/>
            <a:ext cx="1142585" cy="43192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8B3A6F1-0CCA-2B46-8BE4-14A1591DDAAC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7182646" y="5549681"/>
            <a:ext cx="37634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C1CA76D-B562-9FE3-D4C7-8D420A03523D}"/>
              </a:ext>
            </a:extLst>
          </p:cNvPr>
          <p:cNvSpPr/>
          <p:nvPr/>
        </p:nvSpPr>
        <p:spPr>
          <a:xfrm>
            <a:off x="2692147" y="4470774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2FE8B8D-A9B0-2BBB-2FA3-6567A6E802F9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3674979" y="4753958"/>
            <a:ext cx="643703" cy="160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aute 38">
            <a:extLst>
              <a:ext uri="{FF2B5EF4-FFF2-40B4-BE49-F238E27FC236}">
                <a16:creationId xmlns:a16="http://schemas.microsoft.com/office/drawing/2014/main" id="{C3152813-69A4-A005-40C9-061F87360E08}"/>
              </a:ext>
            </a:extLst>
          </p:cNvPr>
          <p:cNvSpPr/>
          <p:nvPr/>
        </p:nvSpPr>
        <p:spPr>
          <a:xfrm>
            <a:off x="5705551" y="5201973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9528523-3972-7355-7524-8567F1FC10AC}"/>
              </a:ext>
            </a:extLst>
          </p:cNvPr>
          <p:cNvSpPr txBox="1"/>
          <p:nvPr/>
        </p:nvSpPr>
        <p:spPr>
          <a:xfrm>
            <a:off x="5407611" y="562039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C4AE1CE-3B9E-9964-A4FD-7B60BE214994}"/>
              </a:ext>
            </a:extLst>
          </p:cNvPr>
          <p:cNvSpPr/>
          <p:nvPr/>
        </p:nvSpPr>
        <p:spPr>
          <a:xfrm>
            <a:off x="10604934" y="5285864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307C384-4404-6276-855F-DEEFC18D275F}"/>
              </a:ext>
            </a:extLst>
          </p:cNvPr>
          <p:cNvSpPr txBox="1"/>
          <p:nvPr/>
        </p:nvSpPr>
        <p:spPr>
          <a:xfrm>
            <a:off x="9906959" y="5619200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4249366-B5FB-FD02-09AD-C678A19135F5}"/>
              </a:ext>
            </a:extLst>
          </p:cNvPr>
          <p:cNvSpPr txBox="1"/>
          <p:nvPr/>
        </p:nvSpPr>
        <p:spPr>
          <a:xfrm>
            <a:off x="8974478" y="561451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43045906-7ECD-236A-EEFA-DC4A93239325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flipV="1">
            <a:off x="10230785" y="5285864"/>
            <a:ext cx="966971" cy="258238"/>
          </a:xfrm>
          <a:prstGeom prst="bentConnector4">
            <a:avLst>
              <a:gd name="adj1" fmla="val 19346"/>
              <a:gd name="adj2" fmla="val 188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EB43D91D-68A2-46ED-012E-96F58D4B429D}"/>
              </a:ext>
            </a:extLst>
          </p:cNvPr>
          <p:cNvSpPr/>
          <p:nvPr/>
        </p:nvSpPr>
        <p:spPr>
          <a:xfrm>
            <a:off x="9086575" y="5334668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B37D6F1-0B12-2391-71BD-3A45F04C5F18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 flipV="1">
            <a:off x="8643797" y="5334668"/>
            <a:ext cx="1014883" cy="215013"/>
          </a:xfrm>
          <a:prstGeom prst="bentConnector4">
            <a:avLst>
              <a:gd name="adj1" fmla="val 21814"/>
              <a:gd name="adj2" fmla="val 2290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32A0AE5B-4668-5554-E43E-15BBB39E041D}"/>
              </a:ext>
            </a:extLst>
          </p:cNvPr>
          <p:cNvSpPr/>
          <p:nvPr/>
        </p:nvSpPr>
        <p:spPr>
          <a:xfrm>
            <a:off x="0" y="-1"/>
            <a:ext cx="4523978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637B8D8-77D8-9A96-6DA9-C0BB091B383B}"/>
              </a:ext>
            </a:extLst>
          </p:cNvPr>
          <p:cNvSpPr/>
          <p:nvPr/>
        </p:nvSpPr>
        <p:spPr>
          <a:xfrm>
            <a:off x="4523978" y="-6649"/>
            <a:ext cx="7668022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460B855-899B-61CF-E666-32308B4E1677}"/>
              </a:ext>
            </a:extLst>
          </p:cNvPr>
          <p:cNvSpPr/>
          <p:nvPr/>
        </p:nvSpPr>
        <p:spPr>
          <a:xfrm>
            <a:off x="0" y="3124740"/>
            <a:ext cx="12192000" cy="373325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474F9CE-83B9-30FF-7E90-F2A121D7F995}"/>
              </a:ext>
            </a:extLst>
          </p:cNvPr>
          <p:cNvSpPr txBox="1"/>
          <p:nvPr/>
        </p:nvSpPr>
        <p:spPr>
          <a:xfrm>
            <a:off x="0" y="21651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1 Zuschneiden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12CDF9B-080F-8A28-065B-0E5021B30B77}"/>
              </a:ext>
            </a:extLst>
          </p:cNvPr>
          <p:cNvSpPr txBox="1"/>
          <p:nvPr/>
        </p:nvSpPr>
        <p:spPr>
          <a:xfrm>
            <a:off x="4673600" y="8503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2 Fertigung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4B56904-967F-C1A0-598F-ABAEB5CED91F}"/>
              </a:ext>
            </a:extLst>
          </p:cNvPr>
          <p:cNvSpPr txBox="1"/>
          <p:nvPr/>
        </p:nvSpPr>
        <p:spPr>
          <a:xfrm>
            <a:off x="-206" y="3244334"/>
            <a:ext cx="27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3 QM &amp; Versand</a:t>
            </a:r>
          </a:p>
        </p:txBody>
      </p:sp>
      <p:pic>
        <p:nvPicPr>
          <p:cNvPr id="63" name="Grafik 62" descr="Webcam">
            <a:extLst>
              <a:ext uri="{FF2B5EF4-FFF2-40B4-BE49-F238E27FC236}">
                <a16:creationId xmlns:a16="http://schemas.microsoft.com/office/drawing/2014/main" id="{D87D97B4-6A8A-4892-4752-9A9A1F45C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7157" y="3579960"/>
            <a:ext cx="914400" cy="914400"/>
          </a:xfrm>
          <a:prstGeom prst="rect">
            <a:avLst/>
          </a:prstGeom>
        </p:spPr>
      </p:pic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B138B6-F179-11BA-54D8-1D9B23D56BB8}"/>
              </a:ext>
            </a:extLst>
          </p:cNvPr>
          <p:cNvCxnSpPr>
            <a:cxnSpLocks/>
          </p:cNvCxnSpPr>
          <p:nvPr/>
        </p:nvCxnSpPr>
        <p:spPr>
          <a:xfrm flipH="1">
            <a:off x="3623733" y="4347070"/>
            <a:ext cx="10498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7A78CFE7-C07D-6805-BE36-1DAFF44A0828}"/>
              </a:ext>
            </a:extLst>
          </p:cNvPr>
          <p:cNvSpPr/>
          <p:nvPr/>
        </p:nvSpPr>
        <p:spPr>
          <a:xfrm>
            <a:off x="3947554" y="2733300"/>
            <a:ext cx="1152848" cy="7781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?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00912F6C-50E3-013D-A405-836DE4A3BAB8}"/>
              </a:ext>
            </a:extLst>
          </p:cNvPr>
          <p:cNvCxnSpPr>
            <a:stCxn id="3" idx="3"/>
            <a:endCxn id="80" idx="0"/>
          </p:cNvCxnSpPr>
          <p:nvPr/>
        </p:nvCxnSpPr>
        <p:spPr>
          <a:xfrm>
            <a:off x="2917698" y="1212090"/>
            <a:ext cx="1606280" cy="1521210"/>
          </a:xfrm>
          <a:prstGeom prst="bentConnector2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DCC762ED-2A2E-6483-F50D-9E47E957EF01}"/>
              </a:ext>
            </a:extLst>
          </p:cNvPr>
          <p:cNvCxnSpPr>
            <a:cxnSpLocks/>
            <a:stCxn id="16" idx="3"/>
            <a:endCxn id="80" idx="3"/>
          </p:cNvCxnSpPr>
          <p:nvPr/>
        </p:nvCxnSpPr>
        <p:spPr>
          <a:xfrm flipH="1">
            <a:off x="5100402" y="1212090"/>
            <a:ext cx="2561807" cy="1910281"/>
          </a:xfrm>
          <a:prstGeom prst="bentConnector3">
            <a:avLst>
              <a:gd name="adj1" fmla="val -6616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B324D13B-B397-504D-1C17-B76F34C59E36}"/>
              </a:ext>
            </a:extLst>
          </p:cNvPr>
          <p:cNvCxnSpPr>
            <a:cxnSpLocks/>
            <a:stCxn id="17" idx="3"/>
            <a:endCxn id="80" idx="1"/>
          </p:cNvCxnSpPr>
          <p:nvPr/>
        </p:nvCxnSpPr>
        <p:spPr>
          <a:xfrm flipV="1">
            <a:off x="3654278" y="3122371"/>
            <a:ext cx="293276" cy="1061441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C4FB881-E9D5-D851-F5FE-CFED8A6A4675}"/>
              </a:ext>
            </a:extLst>
          </p:cNvPr>
          <p:cNvSpPr/>
          <p:nvPr/>
        </p:nvSpPr>
        <p:spPr>
          <a:xfrm>
            <a:off x="160388" y="360101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92CF66-361B-A775-9BF5-060D9EBD2F37}"/>
              </a:ext>
            </a:extLst>
          </p:cNvPr>
          <p:cNvSpPr txBox="1"/>
          <p:nvPr/>
        </p:nvSpPr>
        <p:spPr>
          <a:xfrm>
            <a:off x="93001" y="760835"/>
            <a:ext cx="142783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pic>
        <p:nvPicPr>
          <p:cNvPr id="3" name="Grafik 2" descr="Computer">
            <a:extLst>
              <a:ext uri="{FF2B5EF4-FFF2-40B4-BE49-F238E27FC236}">
                <a16:creationId xmlns:a16="http://schemas.microsoft.com/office/drawing/2014/main" id="{B27D56ED-A334-C8E5-2834-0726188D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298" y="754890"/>
            <a:ext cx="914400" cy="91440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D1CB571-FFC3-476B-7E04-AA1B7618FAD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1208248" y="589819"/>
            <a:ext cx="1252250" cy="1650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84B06F4-A3EB-55F0-7F2D-7F294DA0619F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flipH="1" flipV="1">
            <a:off x="2460498" y="1669290"/>
            <a:ext cx="5234" cy="267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9CC3874-A0D3-0C34-49E6-00013920A8C3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6151695" y="1358768"/>
            <a:ext cx="742792" cy="4494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6175148F-E641-4C24-EB78-9203FD82FF50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16200000" flipV="1">
            <a:off x="7164134" y="795766"/>
            <a:ext cx="664857" cy="1497506"/>
          </a:xfrm>
          <a:prstGeom prst="bentConnector4">
            <a:avLst>
              <a:gd name="adj1" fmla="val 15617"/>
              <a:gd name="adj2" fmla="val 1152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3AA9EE8-E322-E78E-C036-071059B0A6CA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 flipH="1" flipV="1">
            <a:off x="2739878" y="4183812"/>
            <a:ext cx="9050700" cy="1463171"/>
          </a:xfrm>
          <a:prstGeom prst="bentConnector5">
            <a:avLst>
              <a:gd name="adj1" fmla="val -2526"/>
              <a:gd name="adj2" fmla="val -54689"/>
              <a:gd name="adj3" fmla="val 1114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EFCD128-4003-0641-90B9-626EC5A18B77}"/>
              </a:ext>
            </a:extLst>
          </p:cNvPr>
          <p:cNvSpPr/>
          <p:nvPr/>
        </p:nvSpPr>
        <p:spPr>
          <a:xfrm>
            <a:off x="2585616" y="4432915"/>
            <a:ext cx="6164494" cy="157518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8" name="Grafik 87" descr="Datenbank">
            <a:extLst>
              <a:ext uri="{FF2B5EF4-FFF2-40B4-BE49-F238E27FC236}">
                <a16:creationId xmlns:a16="http://schemas.microsoft.com/office/drawing/2014/main" id="{1BAA6DA0-9B17-C9A1-0E6A-4E7D1CEAE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6354" y="3156466"/>
            <a:ext cx="705633" cy="705633"/>
          </a:xfrm>
          <a:prstGeom prst="rect">
            <a:avLst/>
          </a:prstGeom>
        </p:spPr>
      </p:pic>
      <p:pic>
        <p:nvPicPr>
          <p:cNvPr id="89" name="Grafik 88" descr="Datenbank">
            <a:extLst>
              <a:ext uri="{FF2B5EF4-FFF2-40B4-BE49-F238E27FC236}">
                <a16:creationId xmlns:a16="http://schemas.microsoft.com/office/drawing/2014/main" id="{BC27C59F-1B4F-448E-B163-EFBA540A4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9470" y="3165257"/>
            <a:ext cx="705633" cy="705633"/>
          </a:xfrm>
          <a:prstGeom prst="rect">
            <a:avLst/>
          </a:prstGeom>
        </p:spPr>
      </p:pic>
      <p:pic>
        <p:nvPicPr>
          <p:cNvPr id="90" name="Grafik 89" descr="Datenbank">
            <a:extLst>
              <a:ext uri="{FF2B5EF4-FFF2-40B4-BE49-F238E27FC236}">
                <a16:creationId xmlns:a16="http://schemas.microsoft.com/office/drawing/2014/main" id="{AE011E57-22C6-025B-87B8-6522A8A17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0754" y="3176253"/>
            <a:ext cx="705633" cy="7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ylinder 7">
            <a:extLst>
              <a:ext uri="{FF2B5EF4-FFF2-40B4-BE49-F238E27FC236}">
                <a16:creationId xmlns:a16="http://schemas.microsoft.com/office/drawing/2014/main" id="{6A2B706A-35E8-BE86-12A2-8B5C8B9AC4B2}"/>
              </a:ext>
            </a:extLst>
          </p:cNvPr>
          <p:cNvSpPr/>
          <p:nvPr/>
        </p:nvSpPr>
        <p:spPr>
          <a:xfrm>
            <a:off x="599793" y="1324607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B69B941A-BD77-AD24-8E0B-A94DDB4C4C6E}"/>
              </a:ext>
            </a:extLst>
          </p:cNvPr>
          <p:cNvSpPr/>
          <p:nvPr/>
        </p:nvSpPr>
        <p:spPr>
          <a:xfrm>
            <a:off x="404775" y="1460074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6A4C7C40-F50B-A216-D717-B77E832D84FB}"/>
              </a:ext>
            </a:extLst>
          </p:cNvPr>
          <p:cNvSpPr/>
          <p:nvPr/>
        </p:nvSpPr>
        <p:spPr>
          <a:xfrm>
            <a:off x="684318" y="1595541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A70F9A-6974-B3FB-96F5-50A44D935F24}"/>
              </a:ext>
            </a:extLst>
          </p:cNvPr>
          <p:cNvSpPr/>
          <p:nvPr/>
        </p:nvSpPr>
        <p:spPr>
          <a:xfrm>
            <a:off x="7652493" y="187694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81081CA-3440-E881-2BB1-D07EB3096E4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993524" y="2220232"/>
            <a:ext cx="2712027" cy="1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FA5841-A5E1-4E25-E6B8-642351F80FB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891195" y="2238066"/>
            <a:ext cx="761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FD366C5-9AC7-3367-08D8-1D6539869782}"/>
              </a:ext>
            </a:extLst>
          </p:cNvPr>
          <p:cNvSpPr/>
          <p:nvPr/>
        </p:nvSpPr>
        <p:spPr>
          <a:xfrm>
            <a:off x="1937939" y="1937048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B63C15-592E-ED02-0169-958CD9F63214}"/>
              </a:ext>
            </a:extLst>
          </p:cNvPr>
          <p:cNvSpPr/>
          <p:nvPr/>
        </p:nvSpPr>
        <p:spPr>
          <a:xfrm>
            <a:off x="5705551" y="195488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pic>
        <p:nvPicPr>
          <p:cNvPr id="17" name="Grafik 16" descr="Computer">
            <a:extLst>
              <a:ext uri="{FF2B5EF4-FFF2-40B4-BE49-F238E27FC236}">
                <a16:creationId xmlns:a16="http://schemas.microsoft.com/office/drawing/2014/main" id="{F62AC9DF-548C-54FB-1F28-220D543C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878" y="3726612"/>
            <a:ext cx="914400" cy="9144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25D9F75-43A8-6472-D11E-925B2A755652}"/>
              </a:ext>
            </a:extLst>
          </p:cNvPr>
          <p:cNvSpPr/>
          <p:nvPr/>
        </p:nvSpPr>
        <p:spPr>
          <a:xfrm>
            <a:off x="7558989" y="5285864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CD3148-6A88-57EC-F529-7D1ABD7F85D2}"/>
              </a:ext>
            </a:extLst>
          </p:cNvPr>
          <p:cNvSpPr/>
          <p:nvPr/>
        </p:nvSpPr>
        <p:spPr>
          <a:xfrm>
            <a:off x="4318682" y="4486869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CEB247-2B3D-5FA7-A56B-2D006B9B56FF}"/>
              </a:ext>
            </a:extLst>
          </p:cNvPr>
          <p:cNvSpPr txBox="1"/>
          <p:nvPr/>
        </p:nvSpPr>
        <p:spPr>
          <a:xfrm>
            <a:off x="7065192" y="561920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E69C9AC-C34C-653F-DA59-F48862D983AD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5301514" y="4770053"/>
            <a:ext cx="1142585" cy="43192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8B3A6F1-0CCA-2B46-8BE4-14A1591DDAAC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7182646" y="5549681"/>
            <a:ext cx="37634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C1CA76D-B562-9FE3-D4C7-8D420A03523D}"/>
              </a:ext>
            </a:extLst>
          </p:cNvPr>
          <p:cNvSpPr/>
          <p:nvPr/>
        </p:nvSpPr>
        <p:spPr>
          <a:xfrm>
            <a:off x="2692147" y="4470774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2FE8B8D-A9B0-2BBB-2FA3-6567A6E802F9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3674979" y="4753958"/>
            <a:ext cx="643703" cy="160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aute 38">
            <a:extLst>
              <a:ext uri="{FF2B5EF4-FFF2-40B4-BE49-F238E27FC236}">
                <a16:creationId xmlns:a16="http://schemas.microsoft.com/office/drawing/2014/main" id="{C3152813-69A4-A005-40C9-061F87360E08}"/>
              </a:ext>
            </a:extLst>
          </p:cNvPr>
          <p:cNvSpPr/>
          <p:nvPr/>
        </p:nvSpPr>
        <p:spPr>
          <a:xfrm>
            <a:off x="5705551" y="5201973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9528523-3972-7355-7524-8567F1FC10AC}"/>
              </a:ext>
            </a:extLst>
          </p:cNvPr>
          <p:cNvSpPr txBox="1"/>
          <p:nvPr/>
        </p:nvSpPr>
        <p:spPr>
          <a:xfrm>
            <a:off x="5407611" y="562039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C4AE1CE-3B9E-9964-A4FD-7B60BE214994}"/>
              </a:ext>
            </a:extLst>
          </p:cNvPr>
          <p:cNvSpPr/>
          <p:nvPr/>
        </p:nvSpPr>
        <p:spPr>
          <a:xfrm>
            <a:off x="10604934" y="5285864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307C384-4404-6276-855F-DEEFC18D275F}"/>
              </a:ext>
            </a:extLst>
          </p:cNvPr>
          <p:cNvSpPr txBox="1"/>
          <p:nvPr/>
        </p:nvSpPr>
        <p:spPr>
          <a:xfrm>
            <a:off x="9906959" y="5619200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4249366-B5FB-FD02-09AD-C678A19135F5}"/>
              </a:ext>
            </a:extLst>
          </p:cNvPr>
          <p:cNvSpPr txBox="1"/>
          <p:nvPr/>
        </p:nvSpPr>
        <p:spPr>
          <a:xfrm>
            <a:off x="8974478" y="561451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43045906-7ECD-236A-EEFA-DC4A93239325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flipV="1">
            <a:off x="10230785" y="5285864"/>
            <a:ext cx="966971" cy="258238"/>
          </a:xfrm>
          <a:prstGeom prst="bentConnector4">
            <a:avLst>
              <a:gd name="adj1" fmla="val 19346"/>
              <a:gd name="adj2" fmla="val 188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EB43D91D-68A2-46ED-012E-96F58D4B429D}"/>
              </a:ext>
            </a:extLst>
          </p:cNvPr>
          <p:cNvSpPr/>
          <p:nvPr/>
        </p:nvSpPr>
        <p:spPr>
          <a:xfrm>
            <a:off x="9086575" y="5334668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B37D6F1-0B12-2391-71BD-3A45F04C5F18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 flipV="1">
            <a:off x="8643797" y="5334668"/>
            <a:ext cx="1014883" cy="215013"/>
          </a:xfrm>
          <a:prstGeom prst="bentConnector4">
            <a:avLst>
              <a:gd name="adj1" fmla="val 21814"/>
              <a:gd name="adj2" fmla="val 2290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32A0AE5B-4668-5554-E43E-15BBB39E041D}"/>
              </a:ext>
            </a:extLst>
          </p:cNvPr>
          <p:cNvSpPr/>
          <p:nvPr/>
        </p:nvSpPr>
        <p:spPr>
          <a:xfrm>
            <a:off x="0" y="-1"/>
            <a:ext cx="4523978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637B8D8-77D8-9A96-6DA9-C0BB091B383B}"/>
              </a:ext>
            </a:extLst>
          </p:cNvPr>
          <p:cNvSpPr/>
          <p:nvPr/>
        </p:nvSpPr>
        <p:spPr>
          <a:xfrm>
            <a:off x="4523978" y="-6649"/>
            <a:ext cx="7668022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460B855-899B-61CF-E666-32308B4E1677}"/>
              </a:ext>
            </a:extLst>
          </p:cNvPr>
          <p:cNvSpPr/>
          <p:nvPr/>
        </p:nvSpPr>
        <p:spPr>
          <a:xfrm>
            <a:off x="0" y="3124740"/>
            <a:ext cx="12192000" cy="373325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474F9CE-83B9-30FF-7E90-F2A121D7F995}"/>
              </a:ext>
            </a:extLst>
          </p:cNvPr>
          <p:cNvSpPr txBox="1"/>
          <p:nvPr/>
        </p:nvSpPr>
        <p:spPr>
          <a:xfrm>
            <a:off x="0" y="21651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1 Zuschneiden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12CDF9B-080F-8A28-065B-0E5021B30B77}"/>
              </a:ext>
            </a:extLst>
          </p:cNvPr>
          <p:cNvSpPr txBox="1"/>
          <p:nvPr/>
        </p:nvSpPr>
        <p:spPr>
          <a:xfrm>
            <a:off x="4673600" y="8503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2 Fertigung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4B56904-967F-C1A0-598F-ABAEB5CED91F}"/>
              </a:ext>
            </a:extLst>
          </p:cNvPr>
          <p:cNvSpPr txBox="1"/>
          <p:nvPr/>
        </p:nvSpPr>
        <p:spPr>
          <a:xfrm>
            <a:off x="-206" y="3244334"/>
            <a:ext cx="27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3 QM &amp; Versand</a:t>
            </a:r>
          </a:p>
        </p:txBody>
      </p:sp>
      <p:pic>
        <p:nvPicPr>
          <p:cNvPr id="63" name="Grafik 62" descr="Webcam">
            <a:extLst>
              <a:ext uri="{FF2B5EF4-FFF2-40B4-BE49-F238E27FC236}">
                <a16:creationId xmlns:a16="http://schemas.microsoft.com/office/drawing/2014/main" id="{D87D97B4-6A8A-4892-4752-9A9A1F45C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6400" y="3572469"/>
            <a:ext cx="914400" cy="914400"/>
          </a:xfrm>
          <a:prstGeom prst="rect">
            <a:avLst/>
          </a:prstGeom>
        </p:spPr>
      </p:pic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B138B6-F179-11BA-54D8-1D9B23D56BB8}"/>
              </a:ext>
            </a:extLst>
          </p:cNvPr>
          <p:cNvCxnSpPr>
            <a:cxnSpLocks/>
          </p:cNvCxnSpPr>
          <p:nvPr/>
        </p:nvCxnSpPr>
        <p:spPr>
          <a:xfrm flipH="1">
            <a:off x="3623733" y="4347070"/>
            <a:ext cx="10498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00912F6C-50E3-013D-A405-836DE4A3BAB8}"/>
              </a:ext>
            </a:extLst>
          </p:cNvPr>
          <p:cNvCxnSpPr>
            <a:cxnSpLocks/>
            <a:stCxn id="26" idx="3"/>
            <a:endCxn id="21" idx="0"/>
          </p:cNvCxnSpPr>
          <p:nvPr/>
        </p:nvCxnSpPr>
        <p:spPr>
          <a:xfrm>
            <a:off x="2918730" y="1240370"/>
            <a:ext cx="365808" cy="2083912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DCC762ED-2A2E-6483-F50D-9E47E957EF01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4066021" y="1190158"/>
            <a:ext cx="3586472" cy="2318533"/>
          </a:xfrm>
          <a:prstGeom prst="bentConnector3">
            <a:avLst>
              <a:gd name="adj1" fmla="val -4627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C4FB881-E9D5-D851-F5FE-CFED8A6A4675}"/>
              </a:ext>
            </a:extLst>
          </p:cNvPr>
          <p:cNvSpPr/>
          <p:nvPr/>
        </p:nvSpPr>
        <p:spPr>
          <a:xfrm>
            <a:off x="160388" y="360101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92CF66-361B-A775-9BF5-060D9EBD2F37}"/>
              </a:ext>
            </a:extLst>
          </p:cNvPr>
          <p:cNvSpPr txBox="1"/>
          <p:nvPr/>
        </p:nvSpPr>
        <p:spPr>
          <a:xfrm>
            <a:off x="93001" y="760835"/>
            <a:ext cx="142783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D1CB571-FFC3-476B-7E04-AA1B7618FADB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1208248" y="589819"/>
            <a:ext cx="1253282" cy="1933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84B06F4-A3EB-55F0-7F2D-7F294DA0619F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2461530" y="1697570"/>
            <a:ext cx="4202" cy="239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9CC3874-A0D3-0C34-49E6-00013920A8C3}"/>
              </a:ext>
            </a:extLst>
          </p:cNvPr>
          <p:cNvCxnSpPr>
            <a:cxnSpLocks/>
            <a:stCxn id="15" idx="0"/>
            <a:endCxn id="64" idx="1"/>
          </p:cNvCxnSpPr>
          <p:nvPr/>
        </p:nvCxnSpPr>
        <p:spPr>
          <a:xfrm rot="5400000" flipH="1" flipV="1">
            <a:off x="6135871" y="1352660"/>
            <a:ext cx="764724" cy="4397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6175148F-E641-4C24-EB78-9203FD82FF50}"/>
              </a:ext>
            </a:extLst>
          </p:cNvPr>
          <p:cNvCxnSpPr>
            <a:cxnSpLocks/>
            <a:stCxn id="11" idx="0"/>
            <a:endCxn id="64" idx="1"/>
          </p:cNvCxnSpPr>
          <p:nvPr/>
        </p:nvCxnSpPr>
        <p:spPr>
          <a:xfrm rot="16200000" flipV="1">
            <a:off x="7148310" y="779942"/>
            <a:ext cx="686789" cy="1507222"/>
          </a:xfrm>
          <a:prstGeom prst="bentConnector4">
            <a:avLst>
              <a:gd name="adj1" fmla="val 16715"/>
              <a:gd name="adj2" fmla="val 11516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3AA9EE8-E322-E78E-C036-071059B0A6CA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 flipH="1" flipV="1">
            <a:off x="2739878" y="4183812"/>
            <a:ext cx="9050700" cy="1463171"/>
          </a:xfrm>
          <a:prstGeom prst="bentConnector5">
            <a:avLst>
              <a:gd name="adj1" fmla="val -2526"/>
              <a:gd name="adj2" fmla="val -54689"/>
              <a:gd name="adj3" fmla="val 1114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EFCD128-4003-0641-90B9-626EC5A18B77}"/>
              </a:ext>
            </a:extLst>
          </p:cNvPr>
          <p:cNvSpPr/>
          <p:nvPr/>
        </p:nvSpPr>
        <p:spPr>
          <a:xfrm>
            <a:off x="2585616" y="4432915"/>
            <a:ext cx="6164494" cy="157518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Datenbank">
            <a:extLst>
              <a:ext uri="{FF2B5EF4-FFF2-40B4-BE49-F238E27FC236}">
                <a16:creationId xmlns:a16="http://schemas.microsoft.com/office/drawing/2014/main" id="{E1BC2C72-1E02-FB31-B955-3B1B10478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3822" y="3330483"/>
            <a:ext cx="628164" cy="628164"/>
          </a:xfrm>
          <a:prstGeom prst="rect">
            <a:avLst/>
          </a:prstGeom>
        </p:spPr>
      </p:pic>
      <p:pic>
        <p:nvPicPr>
          <p:cNvPr id="19" name="Grafik 18" descr="Datenbank">
            <a:extLst>
              <a:ext uri="{FF2B5EF4-FFF2-40B4-BE49-F238E27FC236}">
                <a16:creationId xmlns:a16="http://schemas.microsoft.com/office/drawing/2014/main" id="{4F9B09D3-68D4-DAAF-1664-355EBC65B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5616" y="3324283"/>
            <a:ext cx="628164" cy="628164"/>
          </a:xfrm>
          <a:prstGeom prst="rect">
            <a:avLst/>
          </a:prstGeom>
        </p:spPr>
      </p:pic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EBE49DCD-7D31-2189-9079-64BEBA59B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6424" y="3324457"/>
            <a:ext cx="628164" cy="628164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5BC046D-8F18-53BC-6120-BB7246C66D56}"/>
              </a:ext>
            </a:extLst>
          </p:cNvPr>
          <p:cNvSpPr/>
          <p:nvPr/>
        </p:nvSpPr>
        <p:spPr>
          <a:xfrm>
            <a:off x="2503055" y="3324282"/>
            <a:ext cx="1562966" cy="1107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Browserfenster">
            <a:extLst>
              <a:ext uri="{FF2B5EF4-FFF2-40B4-BE49-F238E27FC236}">
                <a16:creationId xmlns:a16="http://schemas.microsoft.com/office/drawing/2014/main" id="{F0FE824A-9EEE-B4D3-AAD7-78CA91005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4330" y="783170"/>
            <a:ext cx="914400" cy="914400"/>
          </a:xfrm>
          <a:prstGeom prst="rect">
            <a:avLst/>
          </a:prstGeom>
        </p:spPr>
      </p:pic>
      <p:pic>
        <p:nvPicPr>
          <p:cNvPr id="64" name="Grafik 63" descr="Browserfenster">
            <a:extLst>
              <a:ext uri="{FF2B5EF4-FFF2-40B4-BE49-F238E27FC236}">
                <a16:creationId xmlns:a16="http://schemas.microsoft.com/office/drawing/2014/main" id="{50515267-AA13-E2B7-A112-D55EA1F8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093" y="7329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2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46142" y="2864484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48774" y="2433596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254251" y="4007480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2880784" y="3304748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567517" y="2432464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40515"/>
              </p:ext>
            </p:extLst>
          </p:nvPr>
        </p:nvGraphicFramePr>
        <p:xfrm>
          <a:off x="9072125" y="1353902"/>
          <a:ext cx="2836537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9834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34110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067866864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96972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2231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/>
                        <a:t>lsr </a:t>
                      </a:r>
                      <a:r>
                        <a:rPr lang="de-DE" sz="1050" u="sn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 flipV="1">
            <a:off x="651874" y="4664441"/>
            <a:ext cx="33197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70407" y="2305682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86209" y="2174877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 </a:t>
            </a:r>
            <a:r>
              <a:rPr lang="de-DE" dirty="0" err="1"/>
              <a:t>Nr</a:t>
            </a:r>
            <a:r>
              <a:rPr lang="de-DE" dirty="0"/>
              <a:t> wird im ersten Produktionsschritt festgelegt über zusätzlichen Touchscreen o.ä.</a:t>
            </a:r>
          </a:p>
        </p:txBody>
      </p:sp>
      <p:graphicFrame>
        <p:nvGraphicFramePr>
          <p:cNvPr id="10" name="Tabelle 18">
            <a:extLst>
              <a:ext uri="{FF2B5EF4-FFF2-40B4-BE49-F238E27FC236}">
                <a16:creationId xmlns:a16="http://schemas.microsoft.com/office/drawing/2014/main" id="{DF1D9F7D-1A87-D082-9229-7697DE05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6066"/>
              </p:ext>
            </p:extLst>
          </p:nvPr>
        </p:nvGraphicFramePr>
        <p:xfrm>
          <a:off x="5571128" y="1597022"/>
          <a:ext cx="231743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14894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162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68068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24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43BA80C-EECD-1754-82FF-07CCB0184BB0}"/>
              </a:ext>
            </a:extLst>
          </p:cNvPr>
          <p:cNvSpPr/>
          <p:nvPr/>
        </p:nvSpPr>
        <p:spPr>
          <a:xfrm>
            <a:off x="8677031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Ausschneiden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594741-C99D-F5AF-2262-3FDC21655DC8}"/>
              </a:ext>
            </a:extLst>
          </p:cNvPr>
          <p:cNvSpPr/>
          <p:nvPr/>
        </p:nvSpPr>
        <p:spPr>
          <a:xfrm>
            <a:off x="10599957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627697-C678-BC97-FCCB-AEF62B74BB1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066124" y="4995035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C5EC0A-30F1-8ACB-C929-B05E0BA02DF1}"/>
              </a:ext>
            </a:extLst>
          </p:cNvPr>
          <p:cNvCxnSpPr>
            <a:cxnSpLocks/>
          </p:cNvCxnSpPr>
          <p:nvPr/>
        </p:nvCxnSpPr>
        <p:spPr>
          <a:xfrm>
            <a:off x="7939748" y="4998941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70E3904-9363-F8F7-4E65-F24E98FDEAAF}"/>
              </a:ext>
            </a:extLst>
          </p:cNvPr>
          <p:cNvCxnSpPr>
            <a:cxnSpLocks/>
          </p:cNvCxnSpPr>
          <p:nvPr/>
        </p:nvCxnSpPr>
        <p:spPr>
          <a:xfrm>
            <a:off x="9862675" y="4995034"/>
            <a:ext cx="737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EA93BF6-DBF5-4F1C-37A3-996A8A0D06FB}"/>
              </a:ext>
            </a:extLst>
          </p:cNvPr>
          <p:cNvSpPr/>
          <p:nvPr/>
        </p:nvSpPr>
        <p:spPr>
          <a:xfrm>
            <a:off x="5010539" y="4729780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76AD26F-7FDF-A629-0B0A-D5B055D03872}"/>
              </a:ext>
            </a:extLst>
          </p:cNvPr>
          <p:cNvSpPr/>
          <p:nvPr/>
        </p:nvSpPr>
        <p:spPr>
          <a:xfrm>
            <a:off x="6754104" y="4711851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3B374CD-B2B4-7810-4133-6CD23EB9E802}"/>
              </a:ext>
            </a:extLst>
          </p:cNvPr>
          <p:cNvCxnSpPr>
            <a:cxnSpLocks/>
            <a:stCxn id="24" idx="0"/>
            <a:endCxn id="10" idx="1"/>
          </p:cNvCxnSpPr>
          <p:nvPr/>
        </p:nvCxnSpPr>
        <p:spPr>
          <a:xfrm rot="5400000" flipH="1" flipV="1">
            <a:off x="4615944" y="2994167"/>
            <a:ext cx="1643668" cy="26669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0053975-34F9-CF9C-D220-60350B297D1D}"/>
              </a:ext>
            </a:extLst>
          </p:cNvPr>
          <p:cNvSpPr txBox="1"/>
          <p:nvPr/>
        </p:nvSpPr>
        <p:spPr>
          <a:xfrm>
            <a:off x="5266234" y="3157008"/>
            <a:ext cx="11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Laden der verfügbaren</a:t>
            </a:r>
          </a:p>
          <a:p>
            <a:r>
              <a:rPr lang="de-DE" sz="1200" dirty="0"/>
              <a:t>Materialien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B58F439A-5E5C-BE66-D508-0297CC7A7E2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61629" y="3516953"/>
            <a:ext cx="3981120" cy="889597"/>
          </a:xfrm>
          <a:prstGeom prst="bentConnector3">
            <a:avLst>
              <a:gd name="adj1" fmla="val 100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Monitor">
            <a:extLst>
              <a:ext uri="{FF2B5EF4-FFF2-40B4-BE49-F238E27FC236}">
                <a16:creationId xmlns:a16="http://schemas.microsoft.com/office/drawing/2014/main" id="{5385CC77-D9AD-F1D4-88F1-A9E52D93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229" y="3949350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4B1AE7B-A2A6-FA26-BE59-866372C92A67}"/>
              </a:ext>
            </a:extLst>
          </p:cNvPr>
          <p:cNvSpPr txBox="1"/>
          <p:nvPr/>
        </p:nvSpPr>
        <p:spPr>
          <a:xfrm>
            <a:off x="5755338" y="4012699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Material auswählen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0911A42-78D4-A67B-9DF1-47817C10C010}"/>
              </a:ext>
            </a:extLst>
          </p:cNvPr>
          <p:cNvSpPr txBox="1"/>
          <p:nvPr/>
        </p:nvSpPr>
        <p:spPr>
          <a:xfrm>
            <a:off x="8885419" y="3984277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Datenbank befüllen</a:t>
            </a:r>
          </a:p>
        </p:txBody>
      </p:sp>
    </p:spTree>
    <p:extLst>
      <p:ext uri="{BB962C8B-B14F-4D97-AF65-F5344CB8AC3E}">
        <p14:creationId xmlns:p14="http://schemas.microsoft.com/office/powerpoint/2010/main" val="138930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C3DC31-F790-6AD0-4BE3-202CC13F2E1F}"/>
              </a:ext>
            </a:extLst>
          </p:cNvPr>
          <p:cNvSpPr/>
          <p:nvPr/>
        </p:nvSpPr>
        <p:spPr>
          <a:xfrm>
            <a:off x="36468" y="312209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kommt an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7D86D3-4F59-F799-122F-FBC4C2CC12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132477" y="541927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38A780E-1D1C-EAD6-1A3A-20202A0C98DC}"/>
              </a:ext>
            </a:extLst>
          </p:cNvPr>
          <p:cNvSpPr/>
          <p:nvPr/>
        </p:nvSpPr>
        <p:spPr>
          <a:xfrm>
            <a:off x="1430446" y="312209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57337D-6D80-4AA2-6110-C06C0818F6E0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2478306" y="541927"/>
            <a:ext cx="565621" cy="4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524CE296-077D-7CD8-4419-5BAE1D1F96CC}"/>
              </a:ext>
            </a:extLst>
          </p:cNvPr>
          <p:cNvSpPr/>
          <p:nvPr/>
        </p:nvSpPr>
        <p:spPr>
          <a:xfrm>
            <a:off x="11038741" y="21461"/>
            <a:ext cx="1126364" cy="475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Registrierung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ECF8C92-56EF-B7EB-6573-23210E8EE83F}"/>
              </a:ext>
            </a:extLst>
          </p:cNvPr>
          <p:cNvCxnSpPr>
            <a:cxnSpLocks/>
            <a:stCxn id="49" idx="1"/>
            <a:endCxn id="57" idx="3"/>
          </p:cNvCxnSpPr>
          <p:nvPr/>
        </p:nvCxnSpPr>
        <p:spPr>
          <a:xfrm flipH="1">
            <a:off x="10624258" y="259364"/>
            <a:ext cx="414483" cy="24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C3FC982C-9E32-57CD-C575-1A23B87C74B2}"/>
              </a:ext>
            </a:extLst>
          </p:cNvPr>
          <p:cNvSpPr/>
          <p:nvPr/>
        </p:nvSpPr>
        <p:spPr>
          <a:xfrm>
            <a:off x="9656069" y="89452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E84ED847-7AEA-A786-4EA6-8930BEE2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13" y="2176872"/>
            <a:ext cx="591670" cy="59167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3834A953-E241-C44E-5031-DEA3850618E2}"/>
              </a:ext>
            </a:extLst>
          </p:cNvPr>
          <p:cNvSpPr/>
          <p:nvPr/>
        </p:nvSpPr>
        <p:spPr>
          <a:xfrm>
            <a:off x="4838035" y="387410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679B9AA-885E-D928-9A37-B0B83FC4A996}"/>
              </a:ext>
            </a:extLst>
          </p:cNvPr>
          <p:cNvSpPr/>
          <p:nvPr/>
        </p:nvSpPr>
        <p:spPr>
          <a:xfrm>
            <a:off x="10846680" y="3992393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0C9DC6A9-83B0-A229-191E-56F88C167A0D}"/>
              </a:ext>
            </a:extLst>
          </p:cNvPr>
          <p:cNvCxnSpPr>
            <a:cxnSpLocks/>
            <a:stCxn id="296" idx="3"/>
            <a:endCxn id="297" idx="1"/>
          </p:cNvCxnSpPr>
          <p:nvPr/>
        </p:nvCxnSpPr>
        <p:spPr>
          <a:xfrm flipV="1">
            <a:off x="2203113" y="4243760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7C48642-EE5C-FEAA-D9C0-7154CF114B35}"/>
              </a:ext>
            </a:extLst>
          </p:cNvPr>
          <p:cNvCxnSpPr>
            <a:cxnSpLocks/>
            <a:stCxn id="297" idx="3"/>
            <a:endCxn id="102" idx="1"/>
          </p:cNvCxnSpPr>
          <p:nvPr/>
        </p:nvCxnSpPr>
        <p:spPr>
          <a:xfrm flipV="1">
            <a:off x="4076737" y="4235226"/>
            <a:ext cx="761298" cy="8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CA71FAFE-B5E9-B6B0-7BC5-EA5831E4BCAA}"/>
              </a:ext>
            </a:extLst>
          </p:cNvPr>
          <p:cNvSpPr txBox="1"/>
          <p:nvPr/>
        </p:nvSpPr>
        <p:spPr>
          <a:xfrm>
            <a:off x="-53036" y="-113540"/>
            <a:ext cx="477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Datenspeicherung &amp; -verarbeitung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44746433-88DB-20DE-56BE-C708EDBAADC1}"/>
              </a:ext>
            </a:extLst>
          </p:cNvPr>
          <p:cNvSpPr txBox="1"/>
          <p:nvPr/>
        </p:nvSpPr>
        <p:spPr>
          <a:xfrm>
            <a:off x="87206" y="5409624"/>
            <a:ext cx="219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6"/>
                </a:solidFill>
              </a:rPr>
              <a:t>Versand + QM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64E376B-D303-2B8F-B427-797944A5B772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33101" y="974643"/>
            <a:ext cx="1209124" cy="352610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55288-904B-352E-67EB-0F108BD1BA83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022295" y="893233"/>
            <a:ext cx="1251906" cy="439452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Verbinder: gewinkelt 228">
            <a:extLst>
              <a:ext uri="{FF2B5EF4-FFF2-40B4-BE49-F238E27FC236}">
                <a16:creationId xmlns:a16="http://schemas.microsoft.com/office/drawing/2014/main" id="{A4D93180-3EEA-155A-8EEF-5E3498DD21FA}"/>
              </a:ext>
            </a:extLst>
          </p:cNvPr>
          <p:cNvCxnSpPr>
            <a:cxnSpLocks/>
            <a:stCxn id="91" idx="2"/>
            <a:endCxn id="102" idx="0"/>
          </p:cNvCxnSpPr>
          <p:nvPr/>
        </p:nvCxnSpPr>
        <p:spPr>
          <a:xfrm rot="16200000" flipH="1">
            <a:off x="3630920" y="2074169"/>
            <a:ext cx="1105565" cy="2494309"/>
          </a:xfrm>
          <a:prstGeom prst="bentConnector3">
            <a:avLst>
              <a:gd name="adj1" fmla="val 159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>
            <a:extLst>
              <a:ext uri="{FF2B5EF4-FFF2-40B4-BE49-F238E27FC236}">
                <a16:creationId xmlns:a16="http://schemas.microsoft.com/office/drawing/2014/main" id="{72600EBD-BC97-068C-B42F-2E4C5F15ECB2}"/>
              </a:ext>
            </a:extLst>
          </p:cNvPr>
          <p:cNvSpPr/>
          <p:nvPr/>
        </p:nvSpPr>
        <p:spPr>
          <a:xfrm>
            <a:off x="8175770" y="5866933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6CBC6DDA-A104-071F-58F3-109FB792568C}"/>
              </a:ext>
            </a:extLst>
          </p:cNvPr>
          <p:cNvSpPr/>
          <p:nvPr/>
        </p:nvSpPr>
        <p:spPr>
          <a:xfrm>
            <a:off x="11118954" y="6130750"/>
            <a:ext cx="987437" cy="480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DYMO</a:t>
            </a: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318A0FCC-6A26-7697-7D2E-2C0B37463A8A}"/>
              </a:ext>
            </a:extLst>
          </p:cNvPr>
          <p:cNvSpPr/>
          <p:nvPr/>
        </p:nvSpPr>
        <p:spPr>
          <a:xfrm>
            <a:off x="1348332" y="6326580"/>
            <a:ext cx="1166668" cy="478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277" name="Verbinder: gewinkelt 276">
            <a:extLst>
              <a:ext uri="{FF2B5EF4-FFF2-40B4-BE49-F238E27FC236}">
                <a16:creationId xmlns:a16="http://schemas.microsoft.com/office/drawing/2014/main" id="{290D427B-D6D7-31A1-1A0F-8A2C4EB82926}"/>
              </a:ext>
            </a:extLst>
          </p:cNvPr>
          <p:cNvCxnSpPr>
            <a:cxnSpLocks/>
            <a:stCxn id="454" idx="1"/>
            <a:endCxn id="275" idx="3"/>
          </p:cNvCxnSpPr>
          <p:nvPr/>
        </p:nvCxnSpPr>
        <p:spPr>
          <a:xfrm rot="10800000" flipV="1">
            <a:off x="2515000" y="6125676"/>
            <a:ext cx="3948824" cy="440222"/>
          </a:xfrm>
          <a:prstGeom prst="bentConnector3">
            <a:avLst>
              <a:gd name="adj1" fmla="val 113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D158853B-442B-93E0-6C12-62D65258BF3E}"/>
              </a:ext>
            </a:extLst>
          </p:cNvPr>
          <p:cNvSpPr/>
          <p:nvPr/>
        </p:nvSpPr>
        <p:spPr>
          <a:xfrm>
            <a:off x="1147528" y="3978505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5567DC84-64EA-E8CF-86AD-27BA3E003A3A}"/>
              </a:ext>
            </a:extLst>
          </p:cNvPr>
          <p:cNvSpPr/>
          <p:nvPr/>
        </p:nvSpPr>
        <p:spPr>
          <a:xfrm>
            <a:off x="2891093" y="3960576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sp>
        <p:nvSpPr>
          <p:cNvPr id="356" name="Textfeld 355">
            <a:extLst>
              <a:ext uri="{FF2B5EF4-FFF2-40B4-BE49-F238E27FC236}">
                <a16:creationId xmlns:a16="http://schemas.microsoft.com/office/drawing/2014/main" id="{29FE6B88-C881-C4D9-2EB8-B52204D56E92}"/>
              </a:ext>
            </a:extLst>
          </p:cNvPr>
          <p:cNvSpPr txBox="1"/>
          <p:nvPr/>
        </p:nvSpPr>
        <p:spPr>
          <a:xfrm>
            <a:off x="10463822" y="4318235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357" name="Textfeld 356">
            <a:extLst>
              <a:ext uri="{FF2B5EF4-FFF2-40B4-BE49-F238E27FC236}">
                <a16:creationId xmlns:a16="http://schemas.microsoft.com/office/drawing/2014/main" id="{88B30D5C-4449-315A-38F8-BF7FCBC332F8}"/>
              </a:ext>
            </a:extLst>
          </p:cNvPr>
          <p:cNvSpPr txBox="1"/>
          <p:nvPr/>
        </p:nvSpPr>
        <p:spPr>
          <a:xfrm>
            <a:off x="9568059" y="4294574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394" name="Verbinder: gewinkelt 393">
            <a:extLst>
              <a:ext uri="{FF2B5EF4-FFF2-40B4-BE49-F238E27FC236}">
                <a16:creationId xmlns:a16="http://schemas.microsoft.com/office/drawing/2014/main" id="{63A6CF80-1150-BE09-987C-FE08AE9A137D}"/>
              </a:ext>
            </a:extLst>
          </p:cNvPr>
          <p:cNvCxnSpPr>
            <a:cxnSpLocks/>
            <a:stCxn id="24" idx="3"/>
            <a:endCxn id="296" idx="1"/>
          </p:cNvCxnSpPr>
          <p:nvPr/>
        </p:nvCxnSpPr>
        <p:spPr>
          <a:xfrm flipH="1">
            <a:off x="1147528" y="541927"/>
            <a:ext cx="1330778" cy="3719762"/>
          </a:xfrm>
          <a:prstGeom prst="bentConnector5">
            <a:avLst>
              <a:gd name="adj1" fmla="val -17178"/>
              <a:gd name="adj2" fmla="val 49281"/>
              <a:gd name="adj3" fmla="val 1171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>
            <a:extLst>
              <a:ext uri="{FF2B5EF4-FFF2-40B4-BE49-F238E27FC236}">
                <a16:creationId xmlns:a16="http://schemas.microsoft.com/office/drawing/2014/main" id="{42662E14-CBE6-5FD9-CEA5-DA7A0114CF03}"/>
              </a:ext>
            </a:extLst>
          </p:cNvPr>
          <p:cNvCxnSpPr/>
          <p:nvPr/>
        </p:nvCxnSpPr>
        <p:spPr>
          <a:xfrm>
            <a:off x="-2233" y="2735568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>
            <a:extLst>
              <a:ext uri="{FF2B5EF4-FFF2-40B4-BE49-F238E27FC236}">
                <a16:creationId xmlns:a16="http://schemas.microsoft.com/office/drawing/2014/main" id="{ED9F3767-E3EA-BC4D-F0E4-DC20B1FD35D1}"/>
              </a:ext>
            </a:extLst>
          </p:cNvPr>
          <p:cNvCxnSpPr/>
          <p:nvPr/>
        </p:nvCxnSpPr>
        <p:spPr>
          <a:xfrm>
            <a:off x="0" y="5113773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>
            <a:extLst>
              <a:ext uri="{FF2B5EF4-FFF2-40B4-BE49-F238E27FC236}">
                <a16:creationId xmlns:a16="http://schemas.microsoft.com/office/drawing/2014/main" id="{0F06E502-F782-F5EE-9BD4-26938B0443DC}"/>
              </a:ext>
            </a:extLst>
          </p:cNvPr>
          <p:cNvSpPr txBox="1"/>
          <p:nvPr/>
        </p:nvSpPr>
        <p:spPr>
          <a:xfrm>
            <a:off x="2097548" y="2462844"/>
            <a:ext cx="77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QR-Code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03AC381-E59E-155B-15F6-8DF6CBA6EF36}"/>
              </a:ext>
            </a:extLst>
          </p:cNvPr>
          <p:cNvCxnSpPr>
            <a:cxnSpLocks/>
            <a:stCxn id="57" idx="1"/>
            <a:endCxn id="21" idx="3"/>
          </p:cNvCxnSpPr>
          <p:nvPr/>
        </p:nvCxnSpPr>
        <p:spPr>
          <a:xfrm flipH="1">
            <a:off x="8762677" y="283543"/>
            <a:ext cx="893392" cy="203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hteck 537">
            <a:extLst>
              <a:ext uri="{FF2B5EF4-FFF2-40B4-BE49-F238E27FC236}">
                <a16:creationId xmlns:a16="http://schemas.microsoft.com/office/drawing/2014/main" id="{3CFB3AD1-7560-A976-A335-8B0C0FF8C99C}"/>
              </a:ext>
            </a:extLst>
          </p:cNvPr>
          <p:cNvSpPr/>
          <p:nvPr/>
        </p:nvSpPr>
        <p:spPr>
          <a:xfrm>
            <a:off x="11029168" y="554543"/>
            <a:ext cx="1126364" cy="429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bestellt</a:t>
            </a:r>
          </a:p>
        </p:txBody>
      </p:sp>
      <p:sp>
        <p:nvSpPr>
          <p:cNvPr id="539" name="Rechteck 538">
            <a:extLst>
              <a:ext uri="{FF2B5EF4-FFF2-40B4-BE49-F238E27FC236}">
                <a16:creationId xmlns:a16="http://schemas.microsoft.com/office/drawing/2014/main" id="{540B14C5-DAB3-DD40-95D2-69A0EBA49AB2}"/>
              </a:ext>
            </a:extLst>
          </p:cNvPr>
          <p:cNvSpPr/>
          <p:nvPr/>
        </p:nvSpPr>
        <p:spPr>
          <a:xfrm>
            <a:off x="9791670" y="717864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cxnSp>
        <p:nvCxnSpPr>
          <p:cNvPr id="540" name="Gerade Verbindung mit Pfeil 539">
            <a:extLst>
              <a:ext uri="{FF2B5EF4-FFF2-40B4-BE49-F238E27FC236}">
                <a16:creationId xmlns:a16="http://schemas.microsoft.com/office/drawing/2014/main" id="{35837524-EAAA-C1B9-740C-311673927C66}"/>
              </a:ext>
            </a:extLst>
          </p:cNvPr>
          <p:cNvCxnSpPr>
            <a:cxnSpLocks/>
            <a:stCxn id="538" idx="1"/>
            <a:endCxn id="539" idx="3"/>
          </p:cNvCxnSpPr>
          <p:nvPr/>
        </p:nvCxnSpPr>
        <p:spPr>
          <a:xfrm flipH="1">
            <a:off x="10759859" y="769094"/>
            <a:ext cx="269309" cy="14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7542F39-95A0-82C2-D4EA-5E59FF9A8185}"/>
              </a:ext>
            </a:extLst>
          </p:cNvPr>
          <p:cNvSpPr txBox="1"/>
          <p:nvPr/>
        </p:nvSpPr>
        <p:spPr>
          <a:xfrm>
            <a:off x="9768746" y="1104165"/>
            <a:ext cx="139015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 (Größe)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Personalisierung Y/N</a:t>
            </a:r>
          </a:p>
        </p:txBody>
      </p:sp>
      <p:graphicFrame>
        <p:nvGraphicFramePr>
          <p:cNvPr id="9" name="Tabelle 18">
            <a:extLst>
              <a:ext uri="{FF2B5EF4-FFF2-40B4-BE49-F238E27FC236}">
                <a16:creationId xmlns:a16="http://schemas.microsoft.com/office/drawing/2014/main" id="{10AE5E09-3351-5544-FE3D-6B00A789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14265"/>
              </p:ext>
            </p:extLst>
          </p:nvPr>
        </p:nvGraphicFramePr>
        <p:xfrm>
          <a:off x="3043927" y="214916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1" name="Tabelle 18">
            <a:extLst>
              <a:ext uri="{FF2B5EF4-FFF2-40B4-BE49-F238E27FC236}">
                <a16:creationId xmlns:a16="http://schemas.microsoft.com/office/drawing/2014/main" id="{F611EF48-1A5F-C900-1399-23EF861C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27333"/>
              </p:ext>
            </p:extLst>
          </p:nvPr>
        </p:nvGraphicFramePr>
        <p:xfrm>
          <a:off x="6867974" y="155536"/>
          <a:ext cx="1894703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60238">
                  <a:extLst>
                    <a:ext uri="{9D8B030D-6E8A-4147-A177-3AD203B41FA5}">
                      <a16:colId xmlns:a16="http://schemas.microsoft.com/office/drawing/2014/main" val="2876403318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Kunde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</a:t>
                      </a:r>
                    </a:p>
                    <a:p>
                      <a:pPr algn="ctr"/>
                      <a:r>
                        <a:rPr lang="de-DE" sz="1050" u="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 err="1"/>
                        <a:t>nal</a:t>
                      </a:r>
                      <a:r>
                        <a:rPr lang="de-DE" sz="105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8" name="Tabelle 18">
            <a:extLst>
              <a:ext uri="{FF2B5EF4-FFF2-40B4-BE49-F238E27FC236}">
                <a16:creationId xmlns:a16="http://schemas.microsoft.com/office/drawing/2014/main" id="{1272E952-3864-788B-23BB-F5E4667D8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88552"/>
              </p:ext>
            </p:extLst>
          </p:nvPr>
        </p:nvGraphicFramePr>
        <p:xfrm>
          <a:off x="3232384" y="1741371"/>
          <a:ext cx="4642145" cy="922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273037032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476567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  <a:gridCol w="484800">
                  <a:extLst>
                    <a:ext uri="{9D8B030D-6E8A-4147-A177-3AD203B41FA5}">
                      <a16:colId xmlns:a16="http://schemas.microsoft.com/office/drawing/2014/main" val="2057586482"/>
                    </a:ext>
                  </a:extLst>
                </a:gridCol>
              </a:tblGrid>
              <a:tr h="351044">
                <a:tc gridSpan="10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Produktion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Kd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endParaRPr lang="de-DE" sz="1050" u="non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endParaRPr lang="de-DE" sz="1050" u="non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fehler</a:t>
                      </a:r>
                      <a:r>
                        <a:rPr lang="de-DE" sz="1050" u="non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Sicht</a:t>
                      </a:r>
                    </a:p>
                    <a:p>
                      <a:pPr algn="ctr"/>
                      <a:r>
                        <a:rPr lang="de-DE" sz="1050" dirty="0"/>
                        <a:t>Prüf 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Prod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ng</a:t>
                      </a:r>
                      <a:r>
                        <a:rPr lang="de-DE" sz="1050" u="none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Sicht</a:t>
                      </a:r>
                    </a:p>
                    <a:p>
                      <a:pPr algn="ctr"/>
                      <a:r>
                        <a:rPr lang="de-DE" sz="1050" dirty="0"/>
                        <a:t>Prüf</a:t>
                      </a:r>
                    </a:p>
                    <a:p>
                      <a:pPr algn="ctr"/>
                      <a:r>
                        <a:rPr lang="de-DE" sz="1050" dirty="0"/>
                        <a:t>Pers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After</a:t>
                      </a:r>
                    </a:p>
                    <a:p>
                      <a:pPr algn="ctr"/>
                      <a:r>
                        <a:rPr lang="de-DE" sz="105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sp>
        <p:nvSpPr>
          <p:cNvPr id="226" name="Bogen 225">
            <a:extLst>
              <a:ext uri="{FF2B5EF4-FFF2-40B4-BE49-F238E27FC236}">
                <a16:creationId xmlns:a16="http://schemas.microsoft.com/office/drawing/2014/main" id="{8B506BA4-F309-CF64-04E5-1626B0602F13}"/>
              </a:ext>
            </a:extLst>
          </p:cNvPr>
          <p:cNvSpPr/>
          <p:nvPr/>
        </p:nvSpPr>
        <p:spPr>
          <a:xfrm flipH="1">
            <a:off x="3042227" y="2390659"/>
            <a:ext cx="627113" cy="266888"/>
          </a:xfrm>
          <a:prstGeom prst="arc">
            <a:avLst>
              <a:gd name="adj1" fmla="val 16696436"/>
              <a:gd name="adj2" fmla="val 203114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8FCB69C1-7E64-81B7-7EED-0B51C04BA041}"/>
              </a:ext>
            </a:extLst>
          </p:cNvPr>
          <p:cNvSpPr txBox="1"/>
          <p:nvPr/>
        </p:nvSpPr>
        <p:spPr>
          <a:xfrm>
            <a:off x="-31399" y="2743807"/>
            <a:ext cx="169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Produktion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6AE12-0AF5-28FD-1AA4-3F476AE4FE71}"/>
              </a:ext>
            </a:extLst>
          </p:cNvPr>
          <p:cNvSpPr/>
          <p:nvPr/>
        </p:nvSpPr>
        <p:spPr>
          <a:xfrm>
            <a:off x="3251261" y="3071257"/>
            <a:ext cx="1510664" cy="5663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Manuelle Eingabe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6641FBB-7FBD-916C-D5B5-70BF740D17AA}"/>
              </a:ext>
            </a:extLst>
          </p:cNvPr>
          <p:cNvCxnSpPr>
            <a:cxnSpLocks/>
            <a:stCxn id="296" idx="0"/>
            <a:endCxn id="6" idx="1"/>
          </p:cNvCxnSpPr>
          <p:nvPr/>
        </p:nvCxnSpPr>
        <p:spPr>
          <a:xfrm rot="5400000" flipH="1" flipV="1">
            <a:off x="2151259" y="2878503"/>
            <a:ext cx="624064" cy="157594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B50F5C0-C029-E075-C0F0-0E764E25C0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1925" y="2657547"/>
            <a:ext cx="964767" cy="696894"/>
          </a:xfrm>
          <a:prstGeom prst="bentConnector3">
            <a:avLst>
              <a:gd name="adj1" fmla="val -22"/>
            </a:avLst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6916838A-7F3D-67A3-2A6D-23C6A47DF5BC}"/>
              </a:ext>
            </a:extLst>
          </p:cNvPr>
          <p:cNvSpPr/>
          <p:nvPr/>
        </p:nvSpPr>
        <p:spPr>
          <a:xfrm>
            <a:off x="4854996" y="5672026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4F457B8-3B2D-A960-3AF1-E1E258F65626}"/>
              </a:ext>
            </a:extLst>
          </p:cNvPr>
          <p:cNvCxnSpPr>
            <a:cxnSpLocks/>
            <a:stCxn id="62" idx="3"/>
            <a:endCxn id="103" idx="0"/>
          </p:cNvCxnSpPr>
          <p:nvPr/>
        </p:nvCxnSpPr>
        <p:spPr>
          <a:xfrm flipV="1">
            <a:off x="10712268" y="3992393"/>
            <a:ext cx="727234" cy="262922"/>
          </a:xfrm>
          <a:prstGeom prst="bentConnector4">
            <a:avLst>
              <a:gd name="adj1" fmla="val 9241"/>
              <a:gd name="adj2" fmla="val 186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aute 61">
            <a:extLst>
              <a:ext uri="{FF2B5EF4-FFF2-40B4-BE49-F238E27FC236}">
                <a16:creationId xmlns:a16="http://schemas.microsoft.com/office/drawing/2014/main" id="{F995B240-B66E-526B-BD83-AD88FDB6675C}"/>
              </a:ext>
            </a:extLst>
          </p:cNvPr>
          <p:cNvSpPr/>
          <p:nvPr/>
        </p:nvSpPr>
        <p:spPr>
          <a:xfrm>
            <a:off x="9568058" y="4045881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sp>
        <p:nvSpPr>
          <p:cNvPr id="454" name="Raute 453">
            <a:extLst>
              <a:ext uri="{FF2B5EF4-FFF2-40B4-BE49-F238E27FC236}">
                <a16:creationId xmlns:a16="http://schemas.microsoft.com/office/drawing/2014/main" id="{4D2A51B8-1C84-4A06-C4B1-3C97E435AF13}"/>
              </a:ext>
            </a:extLst>
          </p:cNvPr>
          <p:cNvSpPr/>
          <p:nvPr/>
        </p:nvSpPr>
        <p:spPr>
          <a:xfrm>
            <a:off x="6463824" y="5777968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60" name="Textfeld 459">
            <a:extLst>
              <a:ext uri="{FF2B5EF4-FFF2-40B4-BE49-F238E27FC236}">
                <a16:creationId xmlns:a16="http://schemas.microsoft.com/office/drawing/2014/main" id="{1E7513C6-59DB-32DC-AE97-923747B81572}"/>
              </a:ext>
            </a:extLst>
          </p:cNvPr>
          <p:cNvSpPr txBox="1"/>
          <p:nvPr/>
        </p:nvSpPr>
        <p:spPr>
          <a:xfrm>
            <a:off x="7784316" y="6152315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504" name="Gerade Verbindung mit Pfeil 503">
            <a:extLst>
              <a:ext uri="{FF2B5EF4-FFF2-40B4-BE49-F238E27FC236}">
                <a16:creationId xmlns:a16="http://schemas.microsoft.com/office/drawing/2014/main" id="{AFCA94A4-6D84-379C-FBB1-A7E4F080BF55}"/>
              </a:ext>
            </a:extLst>
          </p:cNvPr>
          <p:cNvCxnSpPr>
            <a:cxnSpLocks/>
            <a:stCxn id="454" idx="3"/>
            <a:endCxn id="238" idx="1"/>
          </p:cNvCxnSpPr>
          <p:nvPr/>
        </p:nvCxnSpPr>
        <p:spPr>
          <a:xfrm>
            <a:off x="7940919" y="6125676"/>
            <a:ext cx="234851" cy="50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E662792-B526-EBA8-291C-7024BC9A4813}"/>
              </a:ext>
            </a:extLst>
          </p:cNvPr>
          <p:cNvCxnSpPr>
            <a:cxnSpLocks/>
            <a:stCxn id="103" idx="2"/>
            <a:endCxn id="22" idx="0"/>
          </p:cNvCxnSpPr>
          <p:nvPr/>
        </p:nvCxnSpPr>
        <p:spPr>
          <a:xfrm rot="5400000">
            <a:off x="10878029" y="4857473"/>
            <a:ext cx="704316" cy="41863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9EA6A318-2D5D-E0C0-3D7B-BA8668CC283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568058" y="4255315"/>
            <a:ext cx="1550895" cy="2115359"/>
          </a:xfrm>
          <a:prstGeom prst="bentConnector3">
            <a:avLst>
              <a:gd name="adj1" fmla="val 22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D48FA65-67BB-C61A-E94F-EDB0C25B1558}"/>
              </a:ext>
            </a:extLst>
          </p:cNvPr>
          <p:cNvSpPr txBox="1"/>
          <p:nvPr/>
        </p:nvSpPr>
        <p:spPr>
          <a:xfrm>
            <a:off x="5971076" y="6339776"/>
            <a:ext cx="115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ID wird übersprungen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4C74498-8AA7-CFC1-FF07-910CCCFF6888}"/>
              </a:ext>
            </a:extLst>
          </p:cNvPr>
          <p:cNvCxnSpPr>
            <a:cxnSpLocks/>
            <a:stCxn id="297" idx="0"/>
            <a:endCxn id="6" idx="1"/>
          </p:cNvCxnSpPr>
          <p:nvPr/>
        </p:nvCxnSpPr>
        <p:spPr>
          <a:xfrm rot="16200000" flipV="1">
            <a:off x="3064521" y="3541182"/>
            <a:ext cx="606135" cy="232654"/>
          </a:xfrm>
          <a:prstGeom prst="bentConnector4">
            <a:avLst>
              <a:gd name="adj1" fmla="val 22449"/>
              <a:gd name="adj2" fmla="val 35306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9CBF4B8-8AA4-2034-BD57-2E30A9CC61FA}"/>
              </a:ext>
            </a:extLst>
          </p:cNvPr>
          <p:cNvCxnSpPr>
            <a:cxnSpLocks/>
            <a:stCxn id="102" idx="0"/>
            <a:endCxn id="6" idx="1"/>
          </p:cNvCxnSpPr>
          <p:nvPr/>
        </p:nvCxnSpPr>
        <p:spPr>
          <a:xfrm rot="16200000" flipV="1">
            <a:off x="4081226" y="2524476"/>
            <a:ext cx="519666" cy="2179596"/>
          </a:xfrm>
          <a:prstGeom prst="bentConnector4">
            <a:avLst>
              <a:gd name="adj1" fmla="val 29270"/>
              <a:gd name="adj2" fmla="val 11048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800FD9-809D-FE74-F288-23B0B2F9F3D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 flipH="1">
            <a:off x="2931422" y="4235226"/>
            <a:ext cx="3092257" cy="1719984"/>
          </a:xfrm>
          <a:prstGeom prst="bentConnector5">
            <a:avLst>
              <a:gd name="adj1" fmla="val -3286"/>
              <a:gd name="adj2" fmla="val 52266"/>
              <a:gd name="adj3" fmla="val 1073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A6CDA03-86B2-AC63-2C5C-DF0AA01EE523}"/>
              </a:ext>
            </a:extLst>
          </p:cNvPr>
          <p:cNvCxnSpPr>
            <a:cxnSpLocks/>
            <a:stCxn id="454" idx="3"/>
          </p:cNvCxnSpPr>
          <p:nvPr/>
        </p:nvCxnSpPr>
        <p:spPr>
          <a:xfrm flipH="1" flipV="1">
            <a:off x="6304664" y="2636965"/>
            <a:ext cx="1636255" cy="3488711"/>
          </a:xfrm>
          <a:prstGeom prst="bentConnector4">
            <a:avLst>
              <a:gd name="adj1" fmla="val -13971"/>
              <a:gd name="adj2" fmla="val 54983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1C2AEF73-6868-685A-2D60-708ED32BA186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 flipH="1">
            <a:off x="8605781" y="1880910"/>
            <a:ext cx="1466139" cy="4201302"/>
          </a:xfrm>
          <a:prstGeom prst="bentConnector4">
            <a:avLst>
              <a:gd name="adj1" fmla="val -15592"/>
              <a:gd name="adj2" fmla="val -16300"/>
            </a:avLst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6E9DA8C6-9222-31EE-4D7C-297D87AA3B2E}"/>
              </a:ext>
            </a:extLst>
          </p:cNvPr>
          <p:cNvCxnSpPr>
            <a:cxnSpLocks/>
          </p:cNvCxnSpPr>
          <p:nvPr/>
        </p:nvCxnSpPr>
        <p:spPr>
          <a:xfrm flipV="1">
            <a:off x="7238198" y="2631891"/>
            <a:ext cx="0" cy="618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E5F880BD-7461-E417-2ABA-FBFFA7753525}"/>
              </a:ext>
            </a:extLst>
          </p:cNvPr>
          <p:cNvSpPr/>
          <p:nvPr/>
        </p:nvSpPr>
        <p:spPr>
          <a:xfrm>
            <a:off x="36468" y="1190756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Produktionsauftrag</a:t>
            </a:r>
          </a:p>
        </p:txBody>
      </p:sp>
      <p:sp>
        <p:nvSpPr>
          <p:cNvPr id="548" name="Rechteck 547">
            <a:extLst>
              <a:ext uri="{FF2B5EF4-FFF2-40B4-BE49-F238E27FC236}">
                <a16:creationId xmlns:a16="http://schemas.microsoft.com/office/drawing/2014/main" id="{F58BEF81-AF4D-A7B6-2236-05925613F0AA}"/>
              </a:ext>
            </a:extLst>
          </p:cNvPr>
          <p:cNvSpPr/>
          <p:nvPr/>
        </p:nvSpPr>
        <p:spPr>
          <a:xfrm>
            <a:off x="1430446" y="1190756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cxnSp>
        <p:nvCxnSpPr>
          <p:cNvPr id="549" name="Gerade Verbindung mit Pfeil 548">
            <a:extLst>
              <a:ext uri="{FF2B5EF4-FFF2-40B4-BE49-F238E27FC236}">
                <a16:creationId xmlns:a16="http://schemas.microsoft.com/office/drawing/2014/main" id="{6DD81836-6EFF-09F6-97CD-BCAEBE16BB08}"/>
              </a:ext>
            </a:extLst>
          </p:cNvPr>
          <p:cNvCxnSpPr>
            <a:cxnSpLocks/>
            <a:stCxn id="546" idx="3"/>
            <a:endCxn id="548" idx="1"/>
          </p:cNvCxnSpPr>
          <p:nvPr/>
        </p:nvCxnSpPr>
        <p:spPr>
          <a:xfrm flipV="1">
            <a:off x="1132477" y="1420474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feld 554">
            <a:extLst>
              <a:ext uri="{FF2B5EF4-FFF2-40B4-BE49-F238E27FC236}">
                <a16:creationId xmlns:a16="http://schemas.microsoft.com/office/drawing/2014/main" id="{E239B28D-8212-A24F-5F4B-0CF5927E1F3E}"/>
              </a:ext>
            </a:extLst>
          </p:cNvPr>
          <p:cNvSpPr txBox="1"/>
          <p:nvPr/>
        </p:nvSpPr>
        <p:spPr>
          <a:xfrm>
            <a:off x="1188993" y="1649076"/>
            <a:ext cx="1427836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cxnSp>
        <p:nvCxnSpPr>
          <p:cNvPr id="556" name="Verbinder: gewinkelt 555">
            <a:extLst>
              <a:ext uri="{FF2B5EF4-FFF2-40B4-BE49-F238E27FC236}">
                <a16:creationId xmlns:a16="http://schemas.microsoft.com/office/drawing/2014/main" id="{EDC86EAD-E4A9-02F2-1C36-FA5311CF9794}"/>
              </a:ext>
            </a:extLst>
          </p:cNvPr>
          <p:cNvCxnSpPr>
            <a:cxnSpLocks/>
            <a:stCxn id="548" idx="3"/>
            <a:endCxn id="28" idx="1"/>
          </p:cNvCxnSpPr>
          <p:nvPr/>
        </p:nvCxnSpPr>
        <p:spPr>
          <a:xfrm>
            <a:off x="2478306" y="1420474"/>
            <a:ext cx="754078" cy="7821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feld 560">
            <a:extLst>
              <a:ext uri="{FF2B5EF4-FFF2-40B4-BE49-F238E27FC236}">
                <a16:creationId xmlns:a16="http://schemas.microsoft.com/office/drawing/2014/main" id="{3CE94DA3-D185-E329-4D4D-1F8772DC9DEB}"/>
              </a:ext>
            </a:extLst>
          </p:cNvPr>
          <p:cNvSpPr txBox="1"/>
          <p:nvPr/>
        </p:nvSpPr>
        <p:spPr>
          <a:xfrm>
            <a:off x="2812916" y="1203932"/>
            <a:ext cx="1501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Prod</a:t>
            </a:r>
            <a:r>
              <a:rPr lang="de-DE" sz="900" dirty="0"/>
              <a:t> </a:t>
            </a:r>
            <a:r>
              <a:rPr lang="de-DE" sz="900" dirty="0" err="1"/>
              <a:t>Spez</a:t>
            </a:r>
            <a:endParaRPr lang="de-DE" sz="900" dirty="0"/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83FFDE1C-106B-375B-3150-EBD45660D958}"/>
              </a:ext>
            </a:extLst>
          </p:cNvPr>
          <p:cNvSpPr txBox="1"/>
          <p:nvPr/>
        </p:nvSpPr>
        <p:spPr>
          <a:xfrm>
            <a:off x="7818845" y="1698624"/>
            <a:ext cx="1501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Kd</a:t>
            </a:r>
            <a:r>
              <a:rPr lang="de-DE" sz="900" dirty="0"/>
              <a:t>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Auftr</a:t>
            </a:r>
            <a:r>
              <a:rPr lang="de-DE" sz="900" dirty="0"/>
              <a:t>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Personalisierung ?</a:t>
            </a:r>
          </a:p>
        </p:txBody>
      </p:sp>
      <p:graphicFrame>
        <p:nvGraphicFramePr>
          <p:cNvPr id="136" name="Tabelle 18">
            <a:extLst>
              <a:ext uri="{FF2B5EF4-FFF2-40B4-BE49-F238E27FC236}">
                <a16:creationId xmlns:a16="http://schemas.microsoft.com/office/drawing/2014/main" id="{F758D336-2E98-59E3-FDB3-BE0A6F5C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1405"/>
              </p:ext>
            </p:extLst>
          </p:nvPr>
        </p:nvGraphicFramePr>
        <p:xfrm>
          <a:off x="8373833" y="999915"/>
          <a:ext cx="920160" cy="665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216229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19FF0939-CD03-30CF-C73D-FCE7025FC2F1}"/>
              </a:ext>
            </a:extLst>
          </p:cNvPr>
          <p:cNvCxnSpPr>
            <a:cxnSpLocks/>
            <a:stCxn id="539" idx="1"/>
            <a:endCxn id="136" idx="1"/>
          </p:cNvCxnSpPr>
          <p:nvPr/>
        </p:nvCxnSpPr>
        <p:spPr>
          <a:xfrm rot="10800000" flipV="1">
            <a:off x="8373834" y="911955"/>
            <a:ext cx="1417837" cy="420724"/>
          </a:xfrm>
          <a:prstGeom prst="bentConnector3">
            <a:avLst>
              <a:gd name="adj1" fmla="val 116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2022EC5D-8667-FE7F-BB2E-274D1B55F479}"/>
              </a:ext>
            </a:extLst>
          </p:cNvPr>
          <p:cNvCxnSpPr>
            <a:cxnSpLocks/>
            <a:stCxn id="136" idx="3"/>
            <a:endCxn id="258" idx="1"/>
          </p:cNvCxnSpPr>
          <p:nvPr/>
        </p:nvCxnSpPr>
        <p:spPr>
          <a:xfrm>
            <a:off x="9293993" y="1332679"/>
            <a:ext cx="474753" cy="7683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feld 458">
            <a:extLst>
              <a:ext uri="{FF2B5EF4-FFF2-40B4-BE49-F238E27FC236}">
                <a16:creationId xmlns:a16="http://schemas.microsoft.com/office/drawing/2014/main" id="{F20A99DA-5E74-4B64-B92C-F4F744CA42E8}"/>
              </a:ext>
            </a:extLst>
          </p:cNvPr>
          <p:cNvSpPr txBox="1"/>
          <p:nvPr/>
        </p:nvSpPr>
        <p:spPr>
          <a:xfrm>
            <a:off x="6023679" y="6072412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8275F5-E239-450D-80B8-7C7021967650}"/>
              </a:ext>
            </a:extLst>
          </p:cNvPr>
          <p:cNvSpPr/>
          <p:nvPr/>
        </p:nvSpPr>
        <p:spPr>
          <a:xfrm>
            <a:off x="2822480" y="5409624"/>
            <a:ext cx="7020768" cy="144837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7B8B94F-A5EE-A6D4-B486-E1098164D30B}"/>
              </a:ext>
            </a:extLst>
          </p:cNvPr>
          <p:cNvSpPr txBox="1"/>
          <p:nvPr/>
        </p:nvSpPr>
        <p:spPr>
          <a:xfrm>
            <a:off x="2756611" y="5174082"/>
            <a:ext cx="115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1 Vorgang</a:t>
            </a:r>
          </a:p>
        </p:txBody>
      </p:sp>
      <p:graphicFrame>
        <p:nvGraphicFramePr>
          <p:cNvPr id="258" name="Tabelle 18">
            <a:extLst>
              <a:ext uri="{FF2B5EF4-FFF2-40B4-BE49-F238E27FC236}">
                <a16:creationId xmlns:a16="http://schemas.microsoft.com/office/drawing/2014/main" id="{9615712B-91FF-6772-9A60-9A831BEEC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45318"/>
              </p:ext>
            </p:extLst>
          </p:nvPr>
        </p:nvGraphicFramePr>
        <p:xfrm>
          <a:off x="9768746" y="1762231"/>
          <a:ext cx="2338587" cy="67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605143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222560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619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Persng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AC9B45DB-B5F2-9352-CEB5-ADB206EC2F13}"/>
              </a:ext>
            </a:extLst>
          </p:cNvPr>
          <p:cNvCxnSpPr>
            <a:cxnSpLocks/>
            <a:stCxn id="258" idx="3"/>
            <a:endCxn id="28" idx="3"/>
          </p:cNvCxnSpPr>
          <p:nvPr/>
        </p:nvCxnSpPr>
        <p:spPr>
          <a:xfrm flipH="1">
            <a:off x="7874529" y="2101057"/>
            <a:ext cx="4232804" cy="101586"/>
          </a:xfrm>
          <a:prstGeom prst="bentConnector5">
            <a:avLst>
              <a:gd name="adj1" fmla="val -1801"/>
              <a:gd name="adj2" fmla="val 558567"/>
              <a:gd name="adj3" fmla="val 618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88E0903C-DA32-6F3C-CBEA-BF0A497DEBBD}"/>
              </a:ext>
            </a:extLst>
          </p:cNvPr>
          <p:cNvSpPr/>
          <p:nvPr/>
        </p:nvSpPr>
        <p:spPr>
          <a:xfrm>
            <a:off x="2931422" y="5672026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A5300E-6813-C47A-553B-BE40F9C5E03F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3914254" y="5955210"/>
            <a:ext cx="94074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F24948E-349B-AB72-5864-75AE4302B3FE}"/>
              </a:ext>
            </a:extLst>
          </p:cNvPr>
          <p:cNvSpPr txBox="1"/>
          <p:nvPr/>
        </p:nvSpPr>
        <p:spPr>
          <a:xfrm>
            <a:off x="11297532" y="963347"/>
            <a:ext cx="86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Shop ?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25ED7E1-4DEF-B1A9-0ACB-2947085F7387}"/>
              </a:ext>
            </a:extLst>
          </p:cNvPr>
          <p:cNvCxnSpPr>
            <a:cxnSpLocks/>
            <a:stCxn id="22" idx="1"/>
            <a:endCxn id="275" idx="3"/>
          </p:cNvCxnSpPr>
          <p:nvPr/>
        </p:nvCxnSpPr>
        <p:spPr>
          <a:xfrm rot="10800000" flipV="1">
            <a:off x="2515000" y="5628380"/>
            <a:ext cx="7933766" cy="937518"/>
          </a:xfrm>
          <a:prstGeom prst="bentConnector3">
            <a:avLst>
              <a:gd name="adj1" fmla="val 220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8DB6D2C-7F78-F3CE-E529-9A686A13E771}"/>
              </a:ext>
            </a:extLst>
          </p:cNvPr>
          <p:cNvSpPr txBox="1"/>
          <p:nvPr/>
        </p:nvSpPr>
        <p:spPr>
          <a:xfrm>
            <a:off x="10448767" y="5667639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CD27552A-6BDB-9348-433D-394880526A32}"/>
              </a:ext>
            </a:extLst>
          </p:cNvPr>
          <p:cNvSpPr/>
          <p:nvPr/>
        </p:nvSpPr>
        <p:spPr>
          <a:xfrm>
            <a:off x="10448766" y="5418946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OK ?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AC81784-15F6-3760-C8A4-7364BE502B3B}"/>
              </a:ext>
            </a:extLst>
          </p:cNvPr>
          <p:cNvCxnSpPr>
            <a:cxnSpLocks/>
            <a:stCxn id="22" idx="3"/>
            <a:endCxn id="270" idx="1"/>
          </p:cNvCxnSpPr>
          <p:nvPr/>
        </p:nvCxnSpPr>
        <p:spPr>
          <a:xfrm flipH="1">
            <a:off x="11118954" y="5628380"/>
            <a:ext cx="474022" cy="742411"/>
          </a:xfrm>
          <a:prstGeom prst="bentConnector5">
            <a:avLst>
              <a:gd name="adj1" fmla="val -48226"/>
              <a:gd name="adj2" fmla="val 47939"/>
              <a:gd name="adj3" fmla="val 14822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C120B59D-45FA-5F93-CABF-9B7CC9ECCA2B}"/>
              </a:ext>
            </a:extLst>
          </p:cNvPr>
          <p:cNvSpPr txBox="1"/>
          <p:nvPr/>
        </p:nvSpPr>
        <p:spPr>
          <a:xfrm>
            <a:off x="11453061" y="530657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09BF6D9C-BE0B-3B23-4807-F3E86A330557}"/>
              </a:ext>
            </a:extLst>
          </p:cNvPr>
          <p:cNvCxnSpPr>
            <a:cxnSpLocks/>
            <a:stCxn id="238" idx="3"/>
            <a:endCxn id="28" idx="3"/>
          </p:cNvCxnSpPr>
          <p:nvPr/>
        </p:nvCxnSpPr>
        <p:spPr>
          <a:xfrm flipH="1" flipV="1">
            <a:off x="7874529" y="2202643"/>
            <a:ext cx="1386049" cy="3928107"/>
          </a:xfrm>
          <a:prstGeom prst="bentConnector3">
            <a:avLst>
              <a:gd name="adj1" fmla="val -16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Verbinder: gewinkelt 470">
            <a:extLst>
              <a:ext uri="{FF2B5EF4-FFF2-40B4-BE49-F238E27FC236}">
                <a16:creationId xmlns:a16="http://schemas.microsoft.com/office/drawing/2014/main" id="{9740EE95-302A-B4D8-1EAF-B58FEAE70EA2}"/>
              </a:ext>
            </a:extLst>
          </p:cNvPr>
          <p:cNvCxnSpPr>
            <a:cxnSpLocks/>
            <a:stCxn id="238" idx="3"/>
            <a:endCxn id="62" idx="0"/>
          </p:cNvCxnSpPr>
          <p:nvPr/>
        </p:nvCxnSpPr>
        <p:spPr>
          <a:xfrm flipV="1">
            <a:off x="9260578" y="4045881"/>
            <a:ext cx="879585" cy="2084869"/>
          </a:xfrm>
          <a:prstGeom prst="bentConnector4">
            <a:avLst>
              <a:gd name="adj1" fmla="val 11740"/>
              <a:gd name="adj2" fmla="val 11096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5BB9312C-B9FA-D157-6BED-AAE836A2C1D7}"/>
              </a:ext>
            </a:extLst>
          </p:cNvPr>
          <p:cNvCxnSpPr>
            <a:cxnSpLocks/>
          </p:cNvCxnSpPr>
          <p:nvPr/>
        </p:nvCxnSpPr>
        <p:spPr>
          <a:xfrm rot="10800000">
            <a:off x="6304789" y="2657547"/>
            <a:ext cx="157506" cy="346812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er: gewinkelt 464">
            <a:extLst>
              <a:ext uri="{FF2B5EF4-FFF2-40B4-BE49-F238E27FC236}">
                <a16:creationId xmlns:a16="http://schemas.microsoft.com/office/drawing/2014/main" id="{4F1FE497-F212-369C-905F-975DA4DBDC8B}"/>
              </a:ext>
            </a:extLst>
          </p:cNvPr>
          <p:cNvCxnSpPr>
            <a:cxnSpLocks/>
            <a:stCxn id="40" idx="3"/>
            <a:endCxn id="454" idx="0"/>
          </p:cNvCxnSpPr>
          <p:nvPr/>
        </p:nvCxnSpPr>
        <p:spPr>
          <a:xfrm flipV="1">
            <a:off x="5837828" y="5777968"/>
            <a:ext cx="1364544" cy="177242"/>
          </a:xfrm>
          <a:prstGeom prst="bentConnector4">
            <a:avLst>
              <a:gd name="adj1" fmla="val 8667"/>
              <a:gd name="adj2" fmla="val 22664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9B34F80-524F-D4A6-221A-6148C0BAB040}"/>
              </a:ext>
            </a:extLst>
          </p:cNvPr>
          <p:cNvSpPr txBox="1"/>
          <p:nvPr/>
        </p:nvSpPr>
        <p:spPr>
          <a:xfrm>
            <a:off x="295564" y="323273"/>
            <a:ext cx="11591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Datenbank Management System PostgreSQL: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Max Größe einer Tabelle: 32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 Tabelle wird aufgeteilt auf sog. </a:t>
            </a:r>
            <a:r>
              <a:rPr lang="de-DE" i="1" dirty="0" err="1"/>
              <a:t>pages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Max. </a:t>
            </a:r>
            <a:r>
              <a:rPr lang="de-DE" dirty="0" err="1"/>
              <a:t>pages</a:t>
            </a:r>
            <a:r>
              <a:rPr lang="de-DE" dirty="0"/>
              <a:t>: 4.294.950.911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page</a:t>
            </a:r>
            <a:r>
              <a:rPr lang="de-DE" dirty="0"/>
              <a:t> = 8 </a:t>
            </a:r>
            <a:r>
              <a:rPr lang="de-DE" dirty="0" err="1"/>
              <a:t>kByte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Max. Anzahl Zeilen pro Tabelle = abhängig von Anzahl Spalten und Datentyp, die in 4.294.950.911 </a:t>
            </a:r>
            <a:r>
              <a:rPr lang="de-DE" dirty="0" err="1"/>
              <a:t>pages</a:t>
            </a:r>
            <a:r>
              <a:rPr lang="de-DE" dirty="0"/>
              <a:t> passen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90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000" dirty="0"/>
              <a:t>Alle Produkte auf Vorrat mit QR-Code (nur DB Material) Platzhalter für Kundeninfos DB Kunde</a:t>
            </a:r>
          </a:p>
          <a:p>
            <a:r>
              <a:rPr lang="de-DE" sz="1000" dirty="0"/>
              <a:t>QR-Code = ID </a:t>
            </a:r>
          </a:p>
          <a:p>
            <a:r>
              <a:rPr lang="de-DE" sz="1000" dirty="0"/>
              <a:t>DB Material erweitern : Produktspezifikation (Welcher Geldbeutel)</a:t>
            </a:r>
          </a:p>
          <a:p>
            <a:r>
              <a:rPr lang="de-DE" sz="1000" dirty="0"/>
              <a:t>Nicht nur Geldbeutel, auch andere Produkte !</a:t>
            </a:r>
          </a:p>
          <a:p>
            <a:r>
              <a:rPr lang="de-DE" sz="1000" dirty="0"/>
              <a:t>Material Verwendung kann im Vorfeld festgelegt bzw. zugeordnet werden</a:t>
            </a:r>
          </a:p>
          <a:p>
            <a:r>
              <a:rPr lang="de-DE" sz="1000" dirty="0"/>
              <a:t>Möglichkeit zur manuellen Eingabe nach jedem Verarbeitungsschritt ! (Aktualisieren der Datenbank für Produkte DB Geldbeutel) -&gt; ggf. Zeile(n) aus DB Geldbeutel löschen wenn Fehler bspw. im Zuschnitt</a:t>
            </a:r>
          </a:p>
          <a:p>
            <a:r>
              <a:rPr lang="de-DE" sz="1000" dirty="0"/>
              <a:t>2 Varianten: </a:t>
            </a:r>
          </a:p>
          <a:p>
            <a:pPr lvl="1"/>
            <a:r>
              <a:rPr lang="de-DE" sz="1000" dirty="0"/>
              <a:t>1)  Ware ist OK -&gt; Einfügen Kundendaten in DB Geldbeutel</a:t>
            </a:r>
          </a:p>
          <a:p>
            <a:pPr lvl="1"/>
            <a:r>
              <a:rPr lang="de-DE" sz="1000" dirty="0"/>
              <a:t>2) Ware ist NOK -&gt; B-Ware -&gt; überspringen </a:t>
            </a:r>
          </a:p>
          <a:p>
            <a:r>
              <a:rPr lang="de-DE" sz="1000" dirty="0"/>
              <a:t>Überprüfung Produktspezifikation &lt;-&gt; Kundenbestellung: Passt ID zu Bestellung ?</a:t>
            </a:r>
          </a:p>
          <a:p>
            <a:r>
              <a:rPr lang="de-DE" sz="1000" dirty="0"/>
              <a:t>Problem: Kunde bestellt mehrere unterschiedliche Produkte ? -&gt; Wie wird Materialdatenbank mit Kundendatenbank verheiratet ?</a:t>
            </a:r>
          </a:p>
          <a:p>
            <a:r>
              <a:rPr lang="de-DE" sz="1000" dirty="0"/>
              <a:t>Neues Flussdiagramm erstellen für Verheiraten Kundendaten &lt;-&gt; Material: Welche Szenarien ? ( Aus Sicht des Webshops ) -&gt; überprüfen ob Zuordnung und Verheiraten funktioniert für alle möglichen Fälle</a:t>
            </a:r>
          </a:p>
          <a:p>
            <a:r>
              <a:rPr lang="de-DE" sz="1000" dirty="0" err="1"/>
              <a:t>Bsp</a:t>
            </a:r>
            <a:r>
              <a:rPr lang="de-DE" sz="1000" dirty="0"/>
              <a:t>: 3 unterschiedliche Produkte werden gekauft </a:t>
            </a:r>
          </a:p>
          <a:p>
            <a:endParaRPr lang="de-DE" sz="1000" dirty="0"/>
          </a:p>
          <a:p>
            <a:pPr marL="0" indent="0">
              <a:buNone/>
            </a:pPr>
            <a:r>
              <a:rPr lang="de-DE" sz="1000" dirty="0"/>
              <a:t>Besprechung Thesis (14.09.2023):</a:t>
            </a:r>
          </a:p>
          <a:p>
            <a:r>
              <a:rPr lang="de-DE" sz="1000" dirty="0"/>
              <a:t>Welche </a:t>
            </a:r>
            <a:r>
              <a:rPr lang="de-DE" sz="1000" dirty="0" err="1"/>
              <a:t>Techologien</a:t>
            </a:r>
            <a:r>
              <a:rPr lang="de-DE" sz="1000" dirty="0"/>
              <a:t> verwenden ? Begründung überlegen (SQLite, ….) Begründete technische Entscheidungen (Tabellen + Bewertung)</a:t>
            </a:r>
          </a:p>
          <a:p>
            <a:r>
              <a:rPr lang="de-DE" sz="1000" dirty="0"/>
              <a:t>Datum in QR-Code </a:t>
            </a:r>
          </a:p>
          <a:p>
            <a:r>
              <a:rPr lang="de-DE" sz="1000" dirty="0"/>
              <a:t>Verhunzte Produkte auch mit QR-Code versehen ? Häufigkeit für Fehler in Produktion ?</a:t>
            </a:r>
          </a:p>
          <a:p>
            <a:r>
              <a:rPr lang="de-DE" sz="1000" dirty="0"/>
              <a:t>Frage: Fehlercode in QR-Code </a:t>
            </a:r>
          </a:p>
          <a:p>
            <a:r>
              <a:rPr lang="de-DE" sz="1000" dirty="0"/>
              <a:t>Datum in QR-Code ? Recherchieren : Welche Informationen sind am sinnvollsten im QR-Code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290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dirty="0"/>
              <a:t>25.09.2023</a:t>
            </a:r>
          </a:p>
          <a:p>
            <a:r>
              <a:rPr lang="de-DE" sz="1000" dirty="0"/>
              <a:t>In DB Produktion: Spalte für Nein,  Umtausch, Reklamation, sonstiges… für nach Versand</a:t>
            </a:r>
          </a:p>
          <a:p>
            <a:r>
              <a:rPr lang="de-DE" sz="1000" dirty="0"/>
              <a:t>DB Produktion, Spalte OK: OK, kaputt, B-Ware</a:t>
            </a:r>
          </a:p>
          <a:p>
            <a:r>
              <a:rPr lang="de-DE" sz="1000" dirty="0"/>
              <a:t>DB Produktion: Zeile bei Fehler in Produktion nicht löschen ! Sondern Information in Spalte OK hinterlegen !</a:t>
            </a:r>
          </a:p>
          <a:p>
            <a:r>
              <a:rPr lang="de-DE" sz="1000" dirty="0"/>
              <a:t>Ausschuss noch auftrennen in B-Ware, Abfall</a:t>
            </a:r>
          </a:p>
          <a:p>
            <a:r>
              <a:rPr lang="de-DE" sz="1000" dirty="0"/>
              <a:t>Kunden-Auswahl im Versand wird nicht benötigt ! Aufträge werden nacheinander abgearbeitet !</a:t>
            </a:r>
          </a:p>
          <a:p>
            <a:r>
              <a:rPr lang="de-DE" sz="1000" dirty="0"/>
              <a:t>Speichergröße Datenbanken ? Bilder speichern für Personalisierung ? Ablaufdatum für Daten ?</a:t>
            </a:r>
          </a:p>
          <a:p>
            <a:pPr marL="0" indent="0">
              <a:buNone/>
            </a:pPr>
            <a:r>
              <a:rPr lang="de-DE" sz="1000" dirty="0"/>
              <a:t>	-&gt; PostgreSQL: </a:t>
            </a:r>
          </a:p>
          <a:p>
            <a:r>
              <a:rPr lang="de-DE" sz="1000" dirty="0"/>
              <a:t>Möglichkeit einbauen zur Überprüfen der Daten in Versand + QM</a:t>
            </a:r>
          </a:p>
          <a:p>
            <a:r>
              <a:rPr lang="de-DE" sz="1000" dirty="0"/>
              <a:t>Manuelle Alternative einbauen</a:t>
            </a:r>
          </a:p>
          <a:p>
            <a:r>
              <a:rPr lang="de-DE" sz="1000" dirty="0"/>
              <a:t>Umsetzung : 1 PC mit DB</a:t>
            </a:r>
          </a:p>
          <a:p>
            <a:r>
              <a:rPr lang="de-DE" sz="1000" dirty="0"/>
              <a:t>AMAZON Web Server ? Cloud ?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36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dirty="0"/>
              <a:t>02.10.2023</a:t>
            </a:r>
          </a:p>
          <a:p>
            <a:r>
              <a:rPr lang="de-DE" sz="1000" dirty="0"/>
              <a:t>Roadmap: Start </a:t>
            </a:r>
            <a:r>
              <a:rPr lang="de-DE" sz="1000" dirty="0">
                <a:sym typeface="Wingdings" panose="05000000000000000000" pitchFamily="2" charset="2"/>
              </a:rPr>
              <a:t> Ziel</a:t>
            </a:r>
          </a:p>
          <a:p>
            <a:r>
              <a:rPr lang="de-DE" sz="1000" dirty="0">
                <a:sym typeface="Wingdings" panose="05000000000000000000" pitchFamily="2" charset="2"/>
              </a:rPr>
              <a:t>Absprechen mit Herr </a:t>
            </a:r>
            <a:r>
              <a:rPr lang="de-DE" sz="1000" dirty="0" err="1">
                <a:sym typeface="Wingdings" panose="05000000000000000000" pitchFamily="2" charset="2"/>
              </a:rPr>
              <a:t>Rembold</a:t>
            </a:r>
            <a:endParaRPr lang="de-DE" sz="1000" dirty="0">
              <a:sym typeface="Wingdings" panose="05000000000000000000" pitchFamily="2" charset="2"/>
            </a:endParaRPr>
          </a:p>
          <a:p>
            <a:r>
              <a:rPr lang="de-DE" sz="1000" dirty="0">
                <a:sym typeface="Wingdings" panose="05000000000000000000" pitchFamily="2" charset="2"/>
              </a:rPr>
              <a:t>Meilensteine ? Definieren, Zeitpunkte setzen</a:t>
            </a:r>
          </a:p>
          <a:p>
            <a:pPr marL="0" indent="0">
              <a:buNone/>
            </a:pPr>
            <a:endParaRPr lang="de-DE" sz="1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000" dirty="0">
                <a:sym typeface="Wingdings" panose="05000000000000000000" pitchFamily="2" charset="2"/>
              </a:rPr>
              <a:t>09.10.2023</a:t>
            </a:r>
          </a:p>
          <a:p>
            <a:r>
              <a:rPr lang="de-DE" sz="1000" dirty="0">
                <a:sym typeface="Wingdings" panose="05000000000000000000" pitchFamily="2" charset="2"/>
              </a:rPr>
              <a:t>QR-Code Abmessungen: 17 mm x 17 mm</a:t>
            </a:r>
          </a:p>
          <a:p>
            <a:r>
              <a:rPr lang="de-DE" sz="1000" dirty="0">
                <a:sym typeface="Wingdings" panose="05000000000000000000" pitchFamily="2" charset="2"/>
              </a:rPr>
              <a:t>QR-Code als Datei in Ordner speichern</a:t>
            </a:r>
          </a:p>
          <a:p>
            <a:r>
              <a:rPr lang="de-DE" sz="1000" dirty="0">
                <a:sym typeface="Wingdings" panose="05000000000000000000" pitchFamily="2" charset="2"/>
              </a:rPr>
              <a:t>Datensicherung der Daten aus Datenbanken ?</a:t>
            </a:r>
          </a:p>
          <a:p>
            <a:r>
              <a:rPr lang="de-DE" sz="1000" dirty="0">
                <a:sym typeface="Wingdings" panose="05000000000000000000" pitchFamily="2" charset="2"/>
              </a:rPr>
              <a:t>Datenschutz ? -&gt;  Risikobetrachtung wenn </a:t>
            </a:r>
            <a:r>
              <a:rPr lang="de-DE" sz="1000">
                <a:sym typeface="Wingdings" panose="05000000000000000000" pitchFamily="2" charset="2"/>
              </a:rPr>
              <a:t>Online-Betrieb </a:t>
            </a:r>
            <a:endParaRPr lang="de-DE" sz="1000" dirty="0">
              <a:sym typeface="Wingdings" panose="05000000000000000000" pitchFamily="2" charset="2"/>
            </a:endParaRPr>
          </a:p>
          <a:p>
            <a:endParaRPr lang="de-DE" sz="1000" dirty="0">
              <a:sym typeface="Wingdings" panose="05000000000000000000" pitchFamily="2" charset="2"/>
            </a:endParaRP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9135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1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29268" y="3386668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31900" y="2955780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422103" y="4529665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3048636" y="3826933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735369" y="2954649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646A3E-6C5D-49F1-56A3-BD947AB1DB2E}"/>
              </a:ext>
            </a:extLst>
          </p:cNvPr>
          <p:cNvSpPr txBox="1"/>
          <p:nvPr/>
        </p:nvSpPr>
        <p:spPr>
          <a:xfrm>
            <a:off x="5296536" y="3983559"/>
            <a:ext cx="145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St aus Mat 1</a:t>
            </a:r>
          </a:p>
          <a:p>
            <a:r>
              <a:rPr lang="de-DE" sz="1400" dirty="0"/>
              <a:t>200 St aus Mat 2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842"/>
              </p:ext>
            </p:extLst>
          </p:nvPr>
        </p:nvGraphicFramePr>
        <p:xfrm>
          <a:off x="8238067" y="2558740"/>
          <a:ext cx="2683298" cy="28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5254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A184F57-9857-67D7-A93B-9CF5A37EA7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1067" y="4245169"/>
            <a:ext cx="995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C7F504A-6614-7794-6424-5AC80639D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47933" y="4245169"/>
            <a:ext cx="10576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>
            <a:off x="635000" y="5186626"/>
            <a:ext cx="424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53533" y="2827866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69335" y="2697061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F8C68F7-A7DD-E469-CE9D-20946855A229}"/>
              </a:ext>
            </a:extLst>
          </p:cNvPr>
          <p:cNvSpPr txBox="1"/>
          <p:nvPr/>
        </p:nvSpPr>
        <p:spPr>
          <a:xfrm>
            <a:off x="8322733" y="214522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der Anzahl an Fertigprodukten und Zuweisung der Material-</a:t>
            </a:r>
            <a:r>
              <a:rPr lang="de-DE" dirty="0" err="1"/>
              <a:t>Nr</a:t>
            </a:r>
            <a:r>
              <a:rPr lang="de-DE" dirty="0"/>
              <a:t> vor Produktionsstart</a:t>
            </a:r>
          </a:p>
        </p:txBody>
      </p:sp>
    </p:spTree>
    <p:extLst>
      <p:ext uri="{BB962C8B-B14F-4D97-AF65-F5344CB8AC3E}">
        <p14:creationId xmlns:p14="http://schemas.microsoft.com/office/powerpoint/2010/main" val="48007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64079BA-624F-055B-10D9-A74A8E7DAD26}"/>
              </a:ext>
            </a:extLst>
          </p:cNvPr>
          <p:cNvSpPr txBox="1"/>
          <p:nvPr/>
        </p:nvSpPr>
        <p:spPr>
          <a:xfrm>
            <a:off x="184612" y="152400"/>
            <a:ext cx="419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Bestellszenario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B43702-3ED9-AA2A-E948-2E6C92877894}"/>
              </a:ext>
            </a:extLst>
          </p:cNvPr>
          <p:cNvSpPr txBox="1"/>
          <p:nvPr/>
        </p:nvSpPr>
        <p:spPr>
          <a:xfrm>
            <a:off x="6096000" y="1206744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/>
              <a:t>Vorproduktion von 18 Stück: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QR-Code aus </a:t>
            </a:r>
            <a:r>
              <a:rPr lang="de-DE" sz="1600" u="sng" dirty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Verwendung von 2 unterschiedlichen Material Chargen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Produktspezifikation: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GB = Geldbeutel in 3 Größen L, XL, XXL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Tasche</a:t>
            </a:r>
          </a:p>
          <a:p>
            <a:pPr>
              <a:lnSpc>
                <a:spcPct val="150000"/>
              </a:lnSpc>
            </a:pP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600" dirty="0"/>
              <a:t>Datenbank enthält alle Stücke, die bereits produziert wurden</a:t>
            </a:r>
          </a:p>
          <a:p>
            <a:endParaRPr lang="de-DE" sz="1600" dirty="0"/>
          </a:p>
          <a:p>
            <a:endParaRPr lang="de-DE" sz="1600" dirty="0"/>
          </a:p>
        </p:txBody>
      </p:sp>
      <p:graphicFrame>
        <p:nvGraphicFramePr>
          <p:cNvPr id="7" name="Tabelle 18">
            <a:extLst>
              <a:ext uri="{FF2B5EF4-FFF2-40B4-BE49-F238E27FC236}">
                <a16:creationId xmlns:a16="http://schemas.microsoft.com/office/drawing/2014/main" id="{25D61951-FC02-0266-98D8-8755E512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23439"/>
              </p:ext>
            </p:extLst>
          </p:nvPr>
        </p:nvGraphicFramePr>
        <p:xfrm>
          <a:off x="184612" y="1206744"/>
          <a:ext cx="5494947" cy="5305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56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655508">
                  <a:extLst>
                    <a:ext uri="{9D8B030D-6E8A-4147-A177-3AD203B41FA5}">
                      <a16:colId xmlns:a16="http://schemas.microsoft.com/office/drawing/2014/main" val="300711684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70540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63389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9"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DB Produktion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Mat </a:t>
                      </a: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/>
                        <a:t>Kd </a:t>
                      </a: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Bestell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Gelasert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Personalisierung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Personalisiert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9873"/>
                  </a:ext>
                </a:extLst>
              </a:tr>
              <a:tr h="215365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938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/>
                        <a:t>GB(L)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GB(XL)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Y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0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7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2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1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4265"/>
                  </a:ext>
                </a:extLst>
              </a:tr>
            </a:tbl>
          </a:graphicData>
        </a:graphic>
      </p:graphicFrame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22C4BB1-F791-450C-4994-2787A67C7AD6}"/>
              </a:ext>
            </a:extLst>
          </p:cNvPr>
          <p:cNvCxnSpPr/>
          <p:nvPr/>
        </p:nvCxnSpPr>
        <p:spPr>
          <a:xfrm>
            <a:off x="184612" y="3985404"/>
            <a:ext cx="54949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2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8">
            <a:extLst>
              <a:ext uri="{FF2B5EF4-FFF2-40B4-BE49-F238E27FC236}">
                <a16:creationId xmlns:a16="http://schemas.microsoft.com/office/drawing/2014/main" id="{187C1EBC-65A6-A7C9-5C13-578E4D9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8489"/>
              </p:ext>
            </p:extLst>
          </p:nvPr>
        </p:nvGraphicFramePr>
        <p:xfrm>
          <a:off x="8933422" y="208751"/>
          <a:ext cx="92016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19513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1930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05664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8489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52182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804CADA9-CC0D-ADC0-5B67-65CF24BAA3E9}"/>
              </a:ext>
            </a:extLst>
          </p:cNvPr>
          <p:cNvSpPr/>
          <p:nvPr/>
        </p:nvSpPr>
        <p:spPr>
          <a:xfrm>
            <a:off x="5052401" y="1998761"/>
            <a:ext cx="1055585" cy="439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001 auswählen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318C3-3B90-815D-0951-4EF77CFE8F6A}"/>
              </a:ext>
            </a:extLst>
          </p:cNvPr>
          <p:cNvSpPr txBox="1"/>
          <p:nvPr/>
        </p:nvSpPr>
        <p:spPr>
          <a:xfrm>
            <a:off x="184611" y="125506"/>
            <a:ext cx="462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Ablauf Versand</a:t>
            </a:r>
          </a:p>
        </p:txBody>
      </p:sp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A86E5502-E531-B134-C50C-7656ADAE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838" y="4405528"/>
            <a:ext cx="914400" cy="91440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84DBE7E-6534-66B7-C977-28F2A7A4FD5B}"/>
              </a:ext>
            </a:extLst>
          </p:cNvPr>
          <p:cNvGrpSpPr/>
          <p:nvPr/>
        </p:nvGrpSpPr>
        <p:grpSpPr>
          <a:xfrm>
            <a:off x="326290" y="2860340"/>
            <a:ext cx="837048" cy="1114417"/>
            <a:chOff x="8161865" y="2609433"/>
            <a:chExt cx="1727199" cy="1727199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51E9BF5-C68B-AC80-3310-5CD78EB3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D9C2EFC-79CD-B758-EC27-DCAB856840CF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GB(L)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321C436-609E-0C41-8ED1-813C7383273A}"/>
              </a:ext>
            </a:extLst>
          </p:cNvPr>
          <p:cNvGrpSpPr/>
          <p:nvPr/>
        </p:nvGrpSpPr>
        <p:grpSpPr>
          <a:xfrm>
            <a:off x="326290" y="4763406"/>
            <a:ext cx="837048" cy="1114417"/>
            <a:chOff x="8161865" y="2609433"/>
            <a:chExt cx="1727199" cy="1727199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B25B10B6-663C-229D-C7A5-16775AC10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209028-A87F-B731-35D4-A99725828EBC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GB(XXL)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C3D9D30-741E-4A09-2BE0-127E4D6472A1}"/>
              </a:ext>
            </a:extLst>
          </p:cNvPr>
          <p:cNvGrpSpPr/>
          <p:nvPr/>
        </p:nvGrpSpPr>
        <p:grpSpPr>
          <a:xfrm>
            <a:off x="326290" y="3806500"/>
            <a:ext cx="837048" cy="1114417"/>
            <a:chOff x="8161865" y="2609433"/>
            <a:chExt cx="1727199" cy="1727199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5C6BB3A9-7B61-0531-EA24-FA35B372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9548ACE-6C9A-E175-766E-ED865C658C9B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GB(XL)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8FBBF9E-2207-911E-78BA-4844E066521D}"/>
              </a:ext>
            </a:extLst>
          </p:cNvPr>
          <p:cNvGrpSpPr/>
          <p:nvPr/>
        </p:nvGrpSpPr>
        <p:grpSpPr>
          <a:xfrm>
            <a:off x="326290" y="5709566"/>
            <a:ext cx="837048" cy="1114417"/>
            <a:chOff x="8161865" y="2609433"/>
            <a:chExt cx="1727199" cy="1727199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449640A1-843B-6DD1-C747-703D0C6B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A8484B7-362F-1A12-5BD0-6F0AAD11D102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Tasche</a:t>
              </a:r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79ECC56-429A-F812-0BC2-A2590E08F905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>
            <a:off x="1163338" y="3417549"/>
            <a:ext cx="1790700" cy="987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C76573F-3E46-FFDB-1CE9-498270C2A228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1163338" y="4363709"/>
            <a:ext cx="1333500" cy="499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D3FB15-A823-D4C7-18A0-E1376FFBB5A5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 flipV="1">
            <a:off x="1163338" y="4862728"/>
            <a:ext cx="1333500" cy="457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2DAD689-9DE1-4AF7-4AC7-AD570CBE6A82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 flipV="1">
            <a:off x="1163338" y="5319928"/>
            <a:ext cx="1790700" cy="946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1A7FDE8-6532-E5E0-A34F-42E3A8F93DBA}"/>
              </a:ext>
            </a:extLst>
          </p:cNvPr>
          <p:cNvCxnSpPr>
            <a:cxnSpLocks/>
            <a:stCxn id="10" idx="3"/>
            <a:endCxn id="83" idx="1"/>
          </p:cNvCxnSpPr>
          <p:nvPr/>
        </p:nvCxnSpPr>
        <p:spPr>
          <a:xfrm>
            <a:off x="3411238" y="4862728"/>
            <a:ext cx="419100" cy="87854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6BB7957-F63E-8361-0686-442A92ACAD8B}"/>
              </a:ext>
            </a:extLst>
          </p:cNvPr>
          <p:cNvSpPr txBox="1"/>
          <p:nvPr/>
        </p:nvSpPr>
        <p:spPr>
          <a:xfrm>
            <a:off x="1541457" y="3362659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E0E3E3A-B9C4-6D03-D7F0-CCD2870DB05B}"/>
              </a:ext>
            </a:extLst>
          </p:cNvPr>
          <p:cNvSpPr txBox="1"/>
          <p:nvPr/>
        </p:nvSpPr>
        <p:spPr>
          <a:xfrm>
            <a:off x="1558882" y="4232229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1D67B6A-D68D-E0F8-6981-759D1C13E3DA}"/>
              </a:ext>
            </a:extLst>
          </p:cNvPr>
          <p:cNvSpPr txBox="1"/>
          <p:nvPr/>
        </p:nvSpPr>
        <p:spPr>
          <a:xfrm>
            <a:off x="1558882" y="4809513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804C793-8B4F-D161-4BDA-66A90322C903}"/>
              </a:ext>
            </a:extLst>
          </p:cNvPr>
          <p:cNvSpPr txBox="1"/>
          <p:nvPr/>
        </p:nvSpPr>
        <p:spPr>
          <a:xfrm>
            <a:off x="1595240" y="5641036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914AA08-C6C1-94A8-9A8E-B7FF43E59D8F}"/>
              </a:ext>
            </a:extLst>
          </p:cNvPr>
          <p:cNvSpPr/>
          <p:nvPr/>
        </p:nvSpPr>
        <p:spPr>
          <a:xfrm>
            <a:off x="7303946" y="5606036"/>
            <a:ext cx="1397530" cy="6001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Verheiraten Material &lt;-&gt; Kunde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389C2D-5F93-0813-EA9D-C38CDC7F9009}"/>
              </a:ext>
            </a:extLst>
          </p:cNvPr>
          <p:cNvSpPr/>
          <p:nvPr/>
        </p:nvSpPr>
        <p:spPr>
          <a:xfrm>
            <a:off x="3830338" y="5458085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84" name="Raute 83">
            <a:extLst>
              <a:ext uri="{FF2B5EF4-FFF2-40B4-BE49-F238E27FC236}">
                <a16:creationId xmlns:a16="http://schemas.microsoft.com/office/drawing/2014/main" id="{D078E95E-7BB8-15E0-DD9F-8877F7F5C0F1}"/>
              </a:ext>
            </a:extLst>
          </p:cNvPr>
          <p:cNvSpPr/>
          <p:nvPr/>
        </p:nvSpPr>
        <p:spPr>
          <a:xfrm>
            <a:off x="5439166" y="5564027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84BC8E2-8C57-7FCC-86AA-3E4B6EB1C8BD}"/>
              </a:ext>
            </a:extLst>
          </p:cNvPr>
          <p:cNvSpPr txBox="1"/>
          <p:nvPr/>
        </p:nvSpPr>
        <p:spPr>
          <a:xfrm>
            <a:off x="6759658" y="5993617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92810AE9-472F-2D3B-B175-4AEE4DF4BFD9}"/>
              </a:ext>
            </a:extLst>
          </p:cNvPr>
          <p:cNvCxnSpPr>
            <a:cxnSpLocks/>
            <a:stCxn id="83" idx="3"/>
            <a:endCxn id="84" idx="0"/>
          </p:cNvCxnSpPr>
          <p:nvPr/>
        </p:nvCxnSpPr>
        <p:spPr>
          <a:xfrm flipV="1">
            <a:off x="4813170" y="5564027"/>
            <a:ext cx="1364544" cy="177242"/>
          </a:xfrm>
          <a:prstGeom prst="bentConnector4">
            <a:avLst>
              <a:gd name="adj1" fmla="val 37209"/>
              <a:gd name="adj2" fmla="val 22664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691E77E-DEDA-B355-8918-706743956422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 flipV="1">
            <a:off x="6916261" y="5906094"/>
            <a:ext cx="387685" cy="564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DA5671E0-E701-99F7-DB58-53435DCE64D9}"/>
              </a:ext>
            </a:extLst>
          </p:cNvPr>
          <p:cNvSpPr txBox="1"/>
          <p:nvPr/>
        </p:nvSpPr>
        <p:spPr>
          <a:xfrm>
            <a:off x="4930653" y="6272460"/>
            <a:ext cx="115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ID wird übersprungen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25D2E40E-7328-0065-DB28-F28C8473B7B3}"/>
              </a:ext>
            </a:extLst>
          </p:cNvPr>
          <p:cNvSpPr txBox="1"/>
          <p:nvPr/>
        </p:nvSpPr>
        <p:spPr>
          <a:xfrm>
            <a:off x="5088721" y="592179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Nein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8278FF7-EB9E-45D6-C2C8-D8142FDA7704}"/>
              </a:ext>
            </a:extLst>
          </p:cNvPr>
          <p:cNvSpPr txBox="1"/>
          <p:nvPr/>
        </p:nvSpPr>
        <p:spPr>
          <a:xfrm>
            <a:off x="2270030" y="2696081"/>
            <a:ext cx="315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Visualisierung der Auftragsspezifikation zu 001</a:t>
            </a:r>
          </a:p>
        </p:txBody>
      </p:sp>
      <p:graphicFrame>
        <p:nvGraphicFramePr>
          <p:cNvPr id="100" name="Tabelle 99">
            <a:extLst>
              <a:ext uri="{FF2B5EF4-FFF2-40B4-BE49-F238E27FC236}">
                <a16:creationId xmlns:a16="http://schemas.microsoft.com/office/drawing/2014/main" id="{68631EDB-5C26-BB2F-0FC1-FD196165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07489"/>
              </p:ext>
            </p:extLst>
          </p:nvPr>
        </p:nvGraphicFramePr>
        <p:xfrm>
          <a:off x="4122913" y="3022698"/>
          <a:ext cx="2913759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22">
                  <a:extLst>
                    <a:ext uri="{9D8B030D-6E8A-4147-A177-3AD203B41FA5}">
                      <a16:colId xmlns:a16="http://schemas.microsoft.com/office/drawing/2014/main" val="3355008374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3285131548"/>
                    </a:ext>
                  </a:extLst>
                </a:gridCol>
                <a:gridCol w="772646">
                  <a:extLst>
                    <a:ext uri="{9D8B030D-6E8A-4147-A177-3AD203B41FA5}">
                      <a16:colId xmlns:a16="http://schemas.microsoft.com/office/drawing/2014/main" val="2876714927"/>
                    </a:ext>
                  </a:extLst>
                </a:gridCol>
                <a:gridCol w="889716">
                  <a:extLst>
                    <a:ext uri="{9D8B030D-6E8A-4147-A177-3AD203B41FA5}">
                      <a16:colId xmlns:a16="http://schemas.microsoft.com/office/drawing/2014/main" val="1002178435"/>
                    </a:ext>
                  </a:extLst>
                </a:gridCol>
              </a:tblGrid>
              <a:tr h="376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Personalisierung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50091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19158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54598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30629"/>
                  </a:ext>
                </a:extLst>
              </a:tr>
            </a:tbl>
          </a:graphicData>
        </a:graphic>
      </p:graphicFrame>
      <p:graphicFrame>
        <p:nvGraphicFramePr>
          <p:cNvPr id="103" name="Tabelle 18">
            <a:extLst>
              <a:ext uri="{FF2B5EF4-FFF2-40B4-BE49-F238E27FC236}">
                <a16:creationId xmlns:a16="http://schemas.microsoft.com/office/drawing/2014/main" id="{009762AC-37AA-AB82-DC39-A3D9DC9DF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6849"/>
              </p:ext>
            </p:extLst>
          </p:nvPr>
        </p:nvGraphicFramePr>
        <p:xfrm>
          <a:off x="8933422" y="2246732"/>
          <a:ext cx="240347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16137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strike="sngStrike" dirty="0"/>
                        <a:t>2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strike="sngStrike" dirty="0"/>
                        <a:t>1</a:t>
                      </a:r>
                      <a:r>
                        <a:rPr lang="de-DE" sz="1050" u="non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62682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011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8018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195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11061"/>
                  </a:ext>
                </a:extLst>
              </a:tr>
            </a:tbl>
          </a:graphicData>
        </a:graphic>
      </p:graphicFrame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114AC683-9B30-CB46-E34E-87B19669A56F}"/>
              </a:ext>
            </a:extLst>
          </p:cNvPr>
          <p:cNvCxnSpPr>
            <a:cxnSpLocks/>
            <a:stCxn id="103" idx="2"/>
            <a:endCxn id="100" idx="0"/>
          </p:cNvCxnSpPr>
          <p:nvPr/>
        </p:nvCxnSpPr>
        <p:spPr>
          <a:xfrm rot="5400000" flipH="1">
            <a:off x="7285339" y="1317151"/>
            <a:ext cx="1144274" cy="4555368"/>
          </a:xfrm>
          <a:prstGeom prst="bentConnector5">
            <a:avLst>
              <a:gd name="adj1" fmla="val -19978"/>
              <a:gd name="adj2" fmla="val 47200"/>
              <a:gd name="adj3" fmla="val 119978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47104E90-0061-9CBB-835F-981C602414C2}"/>
              </a:ext>
            </a:extLst>
          </p:cNvPr>
          <p:cNvCxnSpPr>
            <a:cxnSpLocks/>
            <a:stCxn id="100" idx="2"/>
            <a:endCxn id="10" idx="0"/>
          </p:cNvCxnSpPr>
          <p:nvPr/>
        </p:nvCxnSpPr>
        <p:spPr>
          <a:xfrm rot="5400000">
            <a:off x="4158430" y="2984166"/>
            <a:ext cx="216970" cy="262575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3772669-0134-1E15-91C3-A2EE484E434C}"/>
              </a:ext>
            </a:extLst>
          </p:cNvPr>
          <p:cNvSpPr txBox="1"/>
          <p:nvPr/>
        </p:nvSpPr>
        <p:spPr>
          <a:xfrm>
            <a:off x="3720597" y="123942"/>
            <a:ext cx="270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Visualisierung der Aufträge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F2AEE0D-D2E9-1B4A-47BC-9F008AF6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4015"/>
              </p:ext>
            </p:extLst>
          </p:nvPr>
        </p:nvGraphicFramePr>
        <p:xfrm>
          <a:off x="5332571" y="476395"/>
          <a:ext cx="494439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3277562274"/>
                    </a:ext>
                  </a:extLst>
                </a:gridCol>
              </a:tblGrid>
              <a:tr h="31930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83820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44423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03182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4163"/>
                  </a:ext>
                </a:extLst>
              </a:tr>
            </a:tbl>
          </a:graphicData>
        </a:graphic>
      </p:graphicFrame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F7E654C-0CF6-6BDC-6492-ECF607532152}"/>
              </a:ext>
            </a:extLst>
          </p:cNvPr>
          <p:cNvCxnSpPr>
            <a:cxnSpLocks/>
            <a:stCxn id="125" idx="2"/>
            <a:endCxn id="24" idx="0"/>
          </p:cNvCxnSpPr>
          <p:nvPr/>
        </p:nvCxnSpPr>
        <p:spPr>
          <a:xfrm>
            <a:off x="5579790" y="1642255"/>
            <a:ext cx="404" cy="3565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64EFECCD-20FA-ED79-96D2-7AD4FC6D9E75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5579792" y="2438255"/>
            <a:ext cx="402" cy="58444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1B272D88-6642-33D3-0F16-F64C524ADD04}"/>
              </a:ext>
            </a:extLst>
          </p:cNvPr>
          <p:cNvCxnSpPr>
            <a:cxnSpLocks/>
            <a:stCxn id="16" idx="2"/>
            <a:endCxn id="125" idx="0"/>
          </p:cNvCxnSpPr>
          <p:nvPr/>
        </p:nvCxnSpPr>
        <p:spPr>
          <a:xfrm rot="5400000" flipH="1">
            <a:off x="6911808" y="-855623"/>
            <a:ext cx="1149676" cy="3813712"/>
          </a:xfrm>
          <a:prstGeom prst="bentConnector5">
            <a:avLst>
              <a:gd name="adj1" fmla="val -19884"/>
              <a:gd name="adj2" fmla="val 52791"/>
              <a:gd name="adj3" fmla="val 119884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aute 143">
            <a:extLst>
              <a:ext uri="{FF2B5EF4-FFF2-40B4-BE49-F238E27FC236}">
                <a16:creationId xmlns:a16="http://schemas.microsoft.com/office/drawing/2014/main" id="{D5C956A5-63AD-6251-E49A-726C0B3B3CD5}"/>
              </a:ext>
            </a:extLst>
          </p:cNvPr>
          <p:cNvSpPr/>
          <p:nvPr/>
        </p:nvSpPr>
        <p:spPr>
          <a:xfrm>
            <a:off x="9452550" y="5696660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9AA3FDF7-743F-F14F-7267-55E11BCC9BF8}"/>
              </a:ext>
            </a:extLst>
          </p:cNvPr>
          <p:cNvCxnSpPr>
            <a:cxnSpLocks/>
            <a:stCxn id="82" idx="3"/>
            <a:endCxn id="144" idx="1"/>
          </p:cNvCxnSpPr>
          <p:nvPr/>
        </p:nvCxnSpPr>
        <p:spPr>
          <a:xfrm>
            <a:off x="8701476" y="5906094"/>
            <a:ext cx="751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er: gewinkelt 149">
            <a:extLst>
              <a:ext uri="{FF2B5EF4-FFF2-40B4-BE49-F238E27FC236}">
                <a16:creationId xmlns:a16="http://schemas.microsoft.com/office/drawing/2014/main" id="{4B4E1D06-8938-C195-A614-57FF969A58D7}"/>
              </a:ext>
            </a:extLst>
          </p:cNvPr>
          <p:cNvCxnSpPr>
            <a:cxnSpLocks/>
            <a:stCxn id="100" idx="2"/>
            <a:endCxn id="144" idx="0"/>
          </p:cNvCxnSpPr>
          <p:nvPr/>
        </p:nvCxnSpPr>
        <p:spPr>
          <a:xfrm rot="16200000" flipH="1">
            <a:off x="7048172" y="2720177"/>
            <a:ext cx="1508102" cy="4444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C96EB7A-9E05-C027-6670-65004DBB70D2}"/>
              </a:ext>
            </a:extLst>
          </p:cNvPr>
          <p:cNvSpPr txBox="1"/>
          <p:nvPr/>
        </p:nvSpPr>
        <p:spPr>
          <a:xfrm>
            <a:off x="8546234" y="6165554"/>
            <a:ext cx="147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dirty="0" err="1"/>
              <a:t>Prod</a:t>
            </a:r>
            <a:r>
              <a:rPr lang="de-DE" sz="1200" dirty="0"/>
              <a:t>. Datum)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(Kauf Datum)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(Versand Datum)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AC3865-0029-9CA9-E676-6FCB06B93D94}"/>
              </a:ext>
            </a:extLst>
          </p:cNvPr>
          <p:cNvSpPr/>
          <p:nvPr/>
        </p:nvSpPr>
        <p:spPr>
          <a:xfrm>
            <a:off x="1999898" y="6249402"/>
            <a:ext cx="1166668" cy="478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33C4DD05-7AC5-19B4-7BAE-1438D6644B57}"/>
              </a:ext>
            </a:extLst>
          </p:cNvPr>
          <p:cNvCxnSpPr>
            <a:cxnSpLocks/>
            <a:stCxn id="84" idx="1"/>
            <a:endCxn id="4" idx="3"/>
          </p:cNvCxnSpPr>
          <p:nvPr/>
        </p:nvCxnSpPr>
        <p:spPr>
          <a:xfrm rot="10800000" flipV="1">
            <a:off x="3166566" y="5911734"/>
            <a:ext cx="2272600" cy="576985"/>
          </a:xfrm>
          <a:prstGeom prst="bentConnector3">
            <a:avLst>
              <a:gd name="adj1" fmla="val 211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D5FD71F-9CC6-01C2-2689-F3FDC99115FF}"/>
              </a:ext>
            </a:extLst>
          </p:cNvPr>
          <p:cNvSpPr txBox="1"/>
          <p:nvPr/>
        </p:nvSpPr>
        <p:spPr>
          <a:xfrm>
            <a:off x="7100838" y="6165554"/>
            <a:ext cx="150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Kd</a:t>
            </a:r>
            <a:r>
              <a:rPr lang="de-DE" dirty="0"/>
              <a:t> </a:t>
            </a:r>
            <a:r>
              <a:rPr lang="de-DE" dirty="0" err="1"/>
              <a:t>Nr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Auftr</a:t>
            </a:r>
            <a:r>
              <a:rPr lang="de-DE" dirty="0"/>
              <a:t> </a:t>
            </a:r>
            <a:r>
              <a:rPr lang="de-DE" dirty="0" err="1"/>
              <a:t>Nr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Personalisierung ?</a:t>
            </a:r>
          </a:p>
        </p:txBody>
      </p:sp>
    </p:spTree>
    <p:extLst>
      <p:ext uri="{BB962C8B-B14F-4D97-AF65-F5344CB8AC3E}">
        <p14:creationId xmlns:p14="http://schemas.microsoft.com/office/powerpoint/2010/main" val="327062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Microsoft Office PowerPoint</Application>
  <PresentationFormat>Breitbild</PresentationFormat>
  <Paragraphs>665</Paragraphs>
  <Slides>13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Notizen</vt:lpstr>
      <vt:lpstr>Notizen</vt:lpstr>
      <vt:lpstr>Notizen</vt:lpstr>
      <vt:lpstr>Zuordnung Mat Nr &lt;-&gt; DB Geldbeutel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Zuordnung Mat Nr &lt;-&gt; DB Geldbeutel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Häberle</dc:creator>
  <cp:lastModifiedBy>Leo Häberle</cp:lastModifiedBy>
  <cp:revision>209</cp:revision>
  <dcterms:created xsi:type="dcterms:W3CDTF">2023-09-06T13:57:54Z</dcterms:created>
  <dcterms:modified xsi:type="dcterms:W3CDTF">2023-10-09T14:11:29Z</dcterms:modified>
</cp:coreProperties>
</file>