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0015F-62D3-AE44-D620-52168629E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33E73E-C50E-2B3C-1513-2F5C15F5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02F853-936E-F6D6-9CE1-97F406D8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97EBA-FF8B-194F-C1C9-0B70D664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B0292-1F94-8AC2-FDA4-34B7EB28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2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8A66D-97D6-90BC-62FE-1209DA1E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52809F-831F-9740-B0E2-9AF23B2A8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C621B-E677-1FE7-7CAB-FB925195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999EA-4693-56D2-F0C8-C902DE69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52802-B0DA-5269-5888-2F140514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74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0A7329-A259-AA08-4D99-1388A66DC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670CDE-CDB7-47F6-A3E8-0188EE78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84102-8AD8-04E2-FEA9-F3CD58AD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08CE5-A4EA-6767-83E3-03148D79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6BC6E-AAD5-6A09-F8A2-D92F8944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38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F1A80-0B51-FB20-13AE-F476B1F6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66351-C15E-8E53-045A-E12BC9D3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D8271-9DFE-5B9C-04D8-48B54412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69A0-D216-9FB5-2E4D-A169B8DD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D133C-B215-4EE2-CA7E-DB69F749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36793-3A08-966B-EC27-A4E4AF42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096ED-CDA4-A099-FCA6-2C7EAC47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8A793-E79E-D43F-4803-5C552613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5DF3A-65DA-C19F-1650-5AC2FED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186B34-B826-8F37-B7C0-F11848DC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0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B28E4-F588-4F89-EBE5-802E8C8F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70BC6-FAFC-2ED5-2257-4A7CC3987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E6554A-7F89-1F38-6460-A2A7233E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D3FFFA-0B55-7BC1-1E0E-BE778DF2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9F09F9-91C3-A277-55CB-6AC45D05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F91283-7225-92FC-5D41-E13DD4FC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3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99F66-E75E-2C68-7704-5EBACBC9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42CAB-CE00-B8F1-CED2-B961A4B7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50CD82-4542-F396-A5A1-939A0C3E1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DE5F9C-7200-689C-E103-F582E3DED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A450D2-F9B0-4771-C9CC-E5B70633D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9D557D-5F2B-A1E5-1DD0-0A6B8564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E1F852-14F0-3005-6586-7AE47053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613C5C-413A-9A1B-21F8-72C8D80D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4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F7090-EB59-DFEA-5283-A1FAF534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554A0-F4D9-ECCE-9E13-F56CACAF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A309EB-DE1D-ABA3-2C43-C29B2C14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9DDB70-37E5-A049-F365-330A2973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4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6BB977-4A9D-573A-E727-A22A1137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C5EED7-4D36-6C54-6A9E-0B33AF89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B8D32E-BFD3-294C-10A5-62D332F7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8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FAE9B-CB59-2C1A-5278-98058A9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0A59A-9FFB-1488-7FA8-980E960E1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C6DC87-CECE-B6A9-AC0C-E9941095E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D3CADC-28ED-E087-5727-0164F19F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773201-AA29-13DE-51AF-6CD1A044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679029-D58D-66F8-9488-699BC6F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05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3AA30-0DD3-282D-63A0-ADCECFC1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7CCC22-10A5-550B-55A8-E839E9BC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D21C8-53E7-24DB-994C-320BA763B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AC937C-EEBF-B0FE-05CB-ABE4080F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B11FB5-D23B-D3AE-05EB-0EBB4F3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62A737-1A9B-F2DB-F416-C7D4CA34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84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D3410A-ECF5-C656-3C87-E124F6CB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A5A87-A26F-C980-F3B2-34600D9C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F8DAF-AE12-455A-9A35-D2F9714E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7A24-1F51-49AA-8D5E-F32A3D087F9B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3FEF7D-0E21-FA27-9CFC-2F03F2881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D6A9D5-14DB-B1C5-F160-F2EFEFA00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6953-E1A6-4761-A5B7-FA5C88CBA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6A1B9DD-FE98-1C25-F1DE-EB7451BC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" y="0"/>
            <a:ext cx="12136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C3DC31-F790-6AD0-4BE3-202CC13F2E1F}"/>
              </a:ext>
            </a:extLst>
          </p:cNvPr>
          <p:cNvSpPr/>
          <p:nvPr/>
        </p:nvSpPr>
        <p:spPr>
          <a:xfrm>
            <a:off x="34546" y="234938"/>
            <a:ext cx="1096009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Material kommt an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47D86D3-4F59-F799-122F-FBC4C2CC12A5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1130555" y="464656"/>
            <a:ext cx="297969" cy="1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038A780E-1D1C-EAD6-1A3A-20202A0C98DC}"/>
              </a:ext>
            </a:extLst>
          </p:cNvPr>
          <p:cNvSpPr/>
          <p:nvPr/>
        </p:nvSpPr>
        <p:spPr>
          <a:xfrm>
            <a:off x="1428524" y="234938"/>
            <a:ext cx="1047860" cy="4594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 ?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F57337D-6D80-4AA2-6110-C06C0818F6E0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 flipV="1">
            <a:off x="2476384" y="456852"/>
            <a:ext cx="533315" cy="7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524CE296-077D-7CD8-4419-5BAE1D1F96CC}"/>
              </a:ext>
            </a:extLst>
          </p:cNvPr>
          <p:cNvSpPr/>
          <p:nvPr/>
        </p:nvSpPr>
        <p:spPr>
          <a:xfrm>
            <a:off x="11031090" y="221311"/>
            <a:ext cx="1126364" cy="4758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Kunde Registrierung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ECF8C92-56EF-B7EB-6573-23210E8EE83F}"/>
              </a:ext>
            </a:extLst>
          </p:cNvPr>
          <p:cNvCxnSpPr>
            <a:cxnSpLocks/>
          </p:cNvCxnSpPr>
          <p:nvPr/>
        </p:nvCxnSpPr>
        <p:spPr>
          <a:xfrm flipH="1">
            <a:off x="10654560" y="459213"/>
            <a:ext cx="376530" cy="24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C3FC982C-9E32-57CD-C575-1A23B87C74B2}"/>
              </a:ext>
            </a:extLst>
          </p:cNvPr>
          <p:cNvSpPr/>
          <p:nvPr/>
        </p:nvSpPr>
        <p:spPr>
          <a:xfrm>
            <a:off x="9686371" y="289379"/>
            <a:ext cx="968189" cy="3881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 </a:t>
            </a:r>
          </a:p>
        </p:txBody>
      </p:sp>
      <p:pic>
        <p:nvPicPr>
          <p:cNvPr id="91" name="Grafik 90">
            <a:extLst>
              <a:ext uri="{FF2B5EF4-FFF2-40B4-BE49-F238E27FC236}">
                <a16:creationId xmlns:a16="http://schemas.microsoft.com/office/drawing/2014/main" id="{E84ED847-7AEA-A786-4EA6-8930BEE2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67" y="1959621"/>
            <a:ext cx="591670" cy="591670"/>
          </a:xfrm>
          <a:prstGeom prst="rect">
            <a:avLst/>
          </a:prstGeom>
        </p:spPr>
      </p:pic>
      <p:sp>
        <p:nvSpPr>
          <p:cNvPr id="102" name="Rechteck 101">
            <a:extLst>
              <a:ext uri="{FF2B5EF4-FFF2-40B4-BE49-F238E27FC236}">
                <a16:creationId xmlns:a16="http://schemas.microsoft.com/office/drawing/2014/main" id="{3834A953-E241-C44E-5031-DEA3850618E2}"/>
              </a:ext>
            </a:extLst>
          </p:cNvPr>
          <p:cNvSpPr/>
          <p:nvPr/>
        </p:nvSpPr>
        <p:spPr>
          <a:xfrm>
            <a:off x="4814020" y="3960577"/>
            <a:ext cx="1185644" cy="722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M3 </a:t>
            </a:r>
          </a:p>
          <a:p>
            <a:pPr algn="ctr"/>
            <a:r>
              <a:rPr lang="de-DE" sz="1200" dirty="0"/>
              <a:t>Laser Ausschneiden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679B9AA-885E-D928-9A37-B0B83FC4A996}"/>
              </a:ext>
            </a:extLst>
          </p:cNvPr>
          <p:cNvSpPr/>
          <p:nvPr/>
        </p:nvSpPr>
        <p:spPr>
          <a:xfrm>
            <a:off x="10673560" y="3907405"/>
            <a:ext cx="1185644" cy="722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M4 </a:t>
            </a:r>
          </a:p>
          <a:p>
            <a:pPr algn="ctr"/>
            <a:r>
              <a:rPr lang="de-DE" sz="1200" dirty="0"/>
              <a:t>Laser Personalisieren</a:t>
            </a:r>
          </a:p>
        </p:txBody>
      </p: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0C9DC6A9-83B0-A229-191E-56F88C167A0D}"/>
              </a:ext>
            </a:extLst>
          </p:cNvPr>
          <p:cNvCxnSpPr>
            <a:cxnSpLocks/>
            <a:stCxn id="296" idx="3"/>
            <a:endCxn id="297" idx="1"/>
          </p:cNvCxnSpPr>
          <p:nvPr/>
        </p:nvCxnSpPr>
        <p:spPr>
          <a:xfrm flipV="1">
            <a:off x="2203113" y="4243760"/>
            <a:ext cx="687980" cy="17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7C48642-EE5C-FEAA-D9C0-7154CF114B35}"/>
              </a:ext>
            </a:extLst>
          </p:cNvPr>
          <p:cNvCxnSpPr>
            <a:cxnSpLocks/>
          </p:cNvCxnSpPr>
          <p:nvPr/>
        </p:nvCxnSpPr>
        <p:spPr>
          <a:xfrm>
            <a:off x="4076737" y="4247666"/>
            <a:ext cx="737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014AD178-3534-8F67-0CE4-C7F7A46891ED}"/>
              </a:ext>
            </a:extLst>
          </p:cNvPr>
          <p:cNvCxnSpPr>
            <a:cxnSpLocks/>
            <a:stCxn id="102" idx="3"/>
            <a:endCxn id="40" idx="1"/>
          </p:cNvCxnSpPr>
          <p:nvPr/>
        </p:nvCxnSpPr>
        <p:spPr>
          <a:xfrm flipH="1">
            <a:off x="4854996" y="4321696"/>
            <a:ext cx="1144668" cy="16335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CA71FAFE-B5E9-B6B0-7BC5-EA5831E4BCAA}"/>
              </a:ext>
            </a:extLst>
          </p:cNvPr>
          <p:cNvSpPr txBox="1"/>
          <p:nvPr/>
        </p:nvSpPr>
        <p:spPr>
          <a:xfrm>
            <a:off x="9792" y="940902"/>
            <a:ext cx="26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Datenverarbeitung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44746433-88DB-20DE-56BE-C708EDBAADC1}"/>
              </a:ext>
            </a:extLst>
          </p:cNvPr>
          <p:cNvSpPr txBox="1"/>
          <p:nvPr/>
        </p:nvSpPr>
        <p:spPr>
          <a:xfrm>
            <a:off x="87206" y="5409624"/>
            <a:ext cx="2190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6"/>
                </a:solidFill>
              </a:rPr>
              <a:t>Versand + QM</a:t>
            </a:r>
          </a:p>
        </p:txBody>
      </p:sp>
      <p:cxnSp>
        <p:nvCxnSpPr>
          <p:cNvPr id="219" name="Verbinder: gewinkelt 218">
            <a:extLst>
              <a:ext uri="{FF2B5EF4-FFF2-40B4-BE49-F238E27FC236}">
                <a16:creationId xmlns:a16="http://schemas.microsoft.com/office/drawing/2014/main" id="{E64E376B-D303-2B8F-B427-797944A5B772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4866944" y="917038"/>
            <a:ext cx="1282842" cy="362470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Verbinder: gewinkelt 222">
            <a:extLst>
              <a:ext uri="{FF2B5EF4-FFF2-40B4-BE49-F238E27FC236}">
                <a16:creationId xmlns:a16="http://schemas.microsoft.com/office/drawing/2014/main" id="{21A55288-904B-352E-67EB-0F108BD1BA83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6022955" y="894015"/>
            <a:ext cx="1251905" cy="439452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Verbinder: gewinkelt 228">
            <a:extLst>
              <a:ext uri="{FF2B5EF4-FFF2-40B4-BE49-F238E27FC236}">
                <a16:creationId xmlns:a16="http://schemas.microsoft.com/office/drawing/2014/main" id="{A4D93180-3EEA-155A-8EEF-5E3498DD21FA}"/>
              </a:ext>
            </a:extLst>
          </p:cNvPr>
          <p:cNvCxnSpPr>
            <a:cxnSpLocks/>
            <a:endCxn id="103" idx="0"/>
          </p:cNvCxnSpPr>
          <p:nvPr/>
        </p:nvCxnSpPr>
        <p:spPr>
          <a:xfrm rot="16200000" flipH="1">
            <a:off x="6773226" y="-585752"/>
            <a:ext cx="1404433" cy="75818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>
            <a:extLst>
              <a:ext uri="{FF2B5EF4-FFF2-40B4-BE49-F238E27FC236}">
                <a16:creationId xmlns:a16="http://schemas.microsoft.com/office/drawing/2014/main" id="{72600EBD-BC97-068C-B42F-2E4C5F15ECB2}"/>
              </a:ext>
            </a:extLst>
          </p:cNvPr>
          <p:cNvSpPr/>
          <p:nvPr/>
        </p:nvSpPr>
        <p:spPr>
          <a:xfrm>
            <a:off x="8175770" y="5866933"/>
            <a:ext cx="1084808" cy="5276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Web-Oberfläche</a:t>
            </a:r>
          </a:p>
        </p:txBody>
      </p:sp>
      <p:cxnSp>
        <p:nvCxnSpPr>
          <p:cNvPr id="263" name="Verbinder: gewinkelt 262">
            <a:extLst>
              <a:ext uri="{FF2B5EF4-FFF2-40B4-BE49-F238E27FC236}">
                <a16:creationId xmlns:a16="http://schemas.microsoft.com/office/drawing/2014/main" id="{EBCE070F-386E-02B3-07B6-F7C17763D789}"/>
              </a:ext>
            </a:extLst>
          </p:cNvPr>
          <p:cNvCxnSpPr>
            <a:cxnSpLocks/>
            <a:stCxn id="62" idx="2"/>
            <a:endCxn id="28" idx="3"/>
          </p:cNvCxnSpPr>
          <p:nvPr/>
        </p:nvCxnSpPr>
        <p:spPr>
          <a:xfrm rot="5400000" flipH="1">
            <a:off x="7709207" y="2225289"/>
            <a:ext cx="2308808" cy="2119817"/>
          </a:xfrm>
          <a:prstGeom prst="bentConnector4">
            <a:avLst>
              <a:gd name="adj1" fmla="val -9901"/>
              <a:gd name="adj2" fmla="val 626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6CBC6DDA-A104-071F-58F3-109FB792568C}"/>
              </a:ext>
            </a:extLst>
          </p:cNvPr>
          <p:cNvSpPr/>
          <p:nvPr/>
        </p:nvSpPr>
        <p:spPr>
          <a:xfrm>
            <a:off x="10257486" y="6130750"/>
            <a:ext cx="987437" cy="4800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DYMO</a:t>
            </a: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318A0FCC-6A26-7697-7D2E-2C0B37463A8A}"/>
              </a:ext>
            </a:extLst>
          </p:cNvPr>
          <p:cNvSpPr/>
          <p:nvPr/>
        </p:nvSpPr>
        <p:spPr>
          <a:xfrm>
            <a:off x="3539971" y="6238393"/>
            <a:ext cx="1166668" cy="478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Ausschuss</a:t>
            </a:r>
          </a:p>
        </p:txBody>
      </p:sp>
      <p:cxnSp>
        <p:nvCxnSpPr>
          <p:cNvPr id="277" name="Verbinder: gewinkelt 276">
            <a:extLst>
              <a:ext uri="{FF2B5EF4-FFF2-40B4-BE49-F238E27FC236}">
                <a16:creationId xmlns:a16="http://schemas.microsoft.com/office/drawing/2014/main" id="{290D427B-D6D7-31A1-1A0F-8A2C4EB82926}"/>
              </a:ext>
            </a:extLst>
          </p:cNvPr>
          <p:cNvCxnSpPr>
            <a:cxnSpLocks/>
            <a:endCxn id="275" idx="3"/>
          </p:cNvCxnSpPr>
          <p:nvPr/>
        </p:nvCxnSpPr>
        <p:spPr>
          <a:xfrm rot="10800000" flipV="1">
            <a:off x="4706640" y="6125675"/>
            <a:ext cx="1757185" cy="352035"/>
          </a:xfrm>
          <a:prstGeom prst="bentConnector3">
            <a:avLst>
              <a:gd name="adj1" fmla="val 2494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D158853B-442B-93E0-6C12-62D65258BF3E}"/>
              </a:ext>
            </a:extLst>
          </p:cNvPr>
          <p:cNvSpPr/>
          <p:nvPr/>
        </p:nvSpPr>
        <p:spPr>
          <a:xfrm>
            <a:off x="1147528" y="3978505"/>
            <a:ext cx="1055585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M1 Zuschneiden</a:t>
            </a: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5567DC84-64EA-E8CF-86AD-27BA3E003A3A}"/>
              </a:ext>
            </a:extLst>
          </p:cNvPr>
          <p:cNvSpPr/>
          <p:nvPr/>
        </p:nvSpPr>
        <p:spPr>
          <a:xfrm>
            <a:off x="2891093" y="3960576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M2 Verschweißen</a:t>
            </a:r>
          </a:p>
        </p:txBody>
      </p:sp>
      <p:cxnSp>
        <p:nvCxnSpPr>
          <p:cNvPr id="355" name="Verbinder: gewinkelt 354">
            <a:extLst>
              <a:ext uri="{FF2B5EF4-FFF2-40B4-BE49-F238E27FC236}">
                <a16:creationId xmlns:a16="http://schemas.microsoft.com/office/drawing/2014/main" id="{BD1D8561-0D01-58BB-0E7D-D8554DE5294C}"/>
              </a:ext>
            </a:extLst>
          </p:cNvPr>
          <p:cNvCxnSpPr>
            <a:cxnSpLocks/>
          </p:cNvCxnSpPr>
          <p:nvPr/>
        </p:nvCxnSpPr>
        <p:spPr>
          <a:xfrm>
            <a:off x="6937760" y="2940499"/>
            <a:ext cx="1662390" cy="28972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feld 355">
            <a:extLst>
              <a:ext uri="{FF2B5EF4-FFF2-40B4-BE49-F238E27FC236}">
                <a16:creationId xmlns:a16="http://schemas.microsoft.com/office/drawing/2014/main" id="{29FE6B88-C881-C4D9-2EB8-B52204D56E92}"/>
              </a:ext>
            </a:extLst>
          </p:cNvPr>
          <p:cNvSpPr txBox="1"/>
          <p:nvPr/>
        </p:nvSpPr>
        <p:spPr>
          <a:xfrm>
            <a:off x="10135766" y="4275931"/>
            <a:ext cx="473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Ja</a:t>
            </a:r>
          </a:p>
        </p:txBody>
      </p:sp>
      <p:sp>
        <p:nvSpPr>
          <p:cNvPr id="357" name="Textfeld 356">
            <a:extLst>
              <a:ext uri="{FF2B5EF4-FFF2-40B4-BE49-F238E27FC236}">
                <a16:creationId xmlns:a16="http://schemas.microsoft.com/office/drawing/2014/main" id="{88B30D5C-4449-315A-38F8-BF7FCBC332F8}"/>
              </a:ext>
            </a:extLst>
          </p:cNvPr>
          <p:cNvSpPr txBox="1"/>
          <p:nvPr/>
        </p:nvSpPr>
        <p:spPr>
          <a:xfrm>
            <a:off x="9225954" y="4261688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Nein</a:t>
            </a:r>
          </a:p>
        </p:txBody>
      </p:sp>
      <p:cxnSp>
        <p:nvCxnSpPr>
          <p:cNvPr id="394" name="Verbinder: gewinkelt 393">
            <a:extLst>
              <a:ext uri="{FF2B5EF4-FFF2-40B4-BE49-F238E27FC236}">
                <a16:creationId xmlns:a16="http://schemas.microsoft.com/office/drawing/2014/main" id="{63A6CF80-1150-BE09-987C-FE08AE9A137D}"/>
              </a:ext>
            </a:extLst>
          </p:cNvPr>
          <p:cNvCxnSpPr>
            <a:cxnSpLocks/>
            <a:stCxn id="24" idx="3"/>
            <a:endCxn id="296" idx="1"/>
          </p:cNvCxnSpPr>
          <p:nvPr/>
        </p:nvCxnSpPr>
        <p:spPr>
          <a:xfrm flipH="1">
            <a:off x="1147528" y="464656"/>
            <a:ext cx="1328856" cy="3797033"/>
          </a:xfrm>
          <a:prstGeom prst="bentConnector5">
            <a:avLst>
              <a:gd name="adj1" fmla="val -17203"/>
              <a:gd name="adj2" fmla="val 49296"/>
              <a:gd name="adj3" fmla="val 1172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Gerader Verbinder 422">
            <a:extLst>
              <a:ext uri="{FF2B5EF4-FFF2-40B4-BE49-F238E27FC236}">
                <a16:creationId xmlns:a16="http://schemas.microsoft.com/office/drawing/2014/main" id="{42662E14-CBE6-5FD9-CEA5-DA7A0114CF03}"/>
              </a:ext>
            </a:extLst>
          </p:cNvPr>
          <p:cNvCxnSpPr/>
          <p:nvPr/>
        </p:nvCxnSpPr>
        <p:spPr>
          <a:xfrm>
            <a:off x="-2233" y="2735568"/>
            <a:ext cx="121942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Gerader Verbinder 423">
            <a:extLst>
              <a:ext uri="{FF2B5EF4-FFF2-40B4-BE49-F238E27FC236}">
                <a16:creationId xmlns:a16="http://schemas.microsoft.com/office/drawing/2014/main" id="{ED9F3767-E3EA-BC4D-F0E4-DC20B1FD35D1}"/>
              </a:ext>
            </a:extLst>
          </p:cNvPr>
          <p:cNvCxnSpPr/>
          <p:nvPr/>
        </p:nvCxnSpPr>
        <p:spPr>
          <a:xfrm>
            <a:off x="0" y="5113773"/>
            <a:ext cx="12194233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>
            <a:extLst>
              <a:ext uri="{FF2B5EF4-FFF2-40B4-BE49-F238E27FC236}">
                <a16:creationId xmlns:a16="http://schemas.microsoft.com/office/drawing/2014/main" id="{0F06E502-F782-F5EE-9BD4-26938B0443DC}"/>
              </a:ext>
            </a:extLst>
          </p:cNvPr>
          <p:cNvSpPr txBox="1"/>
          <p:nvPr/>
        </p:nvSpPr>
        <p:spPr>
          <a:xfrm>
            <a:off x="3244174" y="1826985"/>
            <a:ext cx="1060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QR-Code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03AC381-E59E-155B-15F6-8DF6CBA6EF36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9186064" y="483879"/>
            <a:ext cx="500307" cy="3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Rechteck 537">
            <a:extLst>
              <a:ext uri="{FF2B5EF4-FFF2-40B4-BE49-F238E27FC236}">
                <a16:creationId xmlns:a16="http://schemas.microsoft.com/office/drawing/2014/main" id="{3CFB3AD1-7560-A976-A335-8B0C0FF8C99C}"/>
              </a:ext>
            </a:extLst>
          </p:cNvPr>
          <p:cNvSpPr/>
          <p:nvPr/>
        </p:nvSpPr>
        <p:spPr>
          <a:xfrm>
            <a:off x="11049491" y="1223471"/>
            <a:ext cx="1126364" cy="4291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Kunde bestellt</a:t>
            </a:r>
          </a:p>
        </p:txBody>
      </p:sp>
      <p:sp>
        <p:nvSpPr>
          <p:cNvPr id="539" name="Rechteck 538">
            <a:extLst>
              <a:ext uri="{FF2B5EF4-FFF2-40B4-BE49-F238E27FC236}">
                <a16:creationId xmlns:a16="http://schemas.microsoft.com/office/drawing/2014/main" id="{540B14C5-DAB3-DD40-95D2-69A0EBA49AB2}"/>
              </a:ext>
            </a:extLst>
          </p:cNvPr>
          <p:cNvSpPr/>
          <p:nvPr/>
        </p:nvSpPr>
        <p:spPr>
          <a:xfrm>
            <a:off x="9744080" y="1264390"/>
            <a:ext cx="968189" cy="3881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lt1"/>
                </a:solidFill>
              </a:rPr>
              <a:t>Formular </a:t>
            </a:r>
          </a:p>
        </p:txBody>
      </p:sp>
      <p:cxnSp>
        <p:nvCxnSpPr>
          <p:cNvPr id="540" name="Gerade Verbindung mit Pfeil 539">
            <a:extLst>
              <a:ext uri="{FF2B5EF4-FFF2-40B4-BE49-F238E27FC236}">
                <a16:creationId xmlns:a16="http://schemas.microsoft.com/office/drawing/2014/main" id="{35837524-EAAA-C1B9-740C-311673927C66}"/>
              </a:ext>
            </a:extLst>
          </p:cNvPr>
          <p:cNvCxnSpPr>
            <a:cxnSpLocks/>
            <a:stCxn id="538" idx="1"/>
            <a:endCxn id="539" idx="3"/>
          </p:cNvCxnSpPr>
          <p:nvPr/>
        </p:nvCxnSpPr>
        <p:spPr>
          <a:xfrm flipH="1">
            <a:off x="10712269" y="1438022"/>
            <a:ext cx="337222" cy="20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7542F39-95A0-82C2-D4EA-5E59FF9A8185}"/>
              </a:ext>
            </a:extLst>
          </p:cNvPr>
          <p:cNvSpPr txBox="1"/>
          <p:nvPr/>
        </p:nvSpPr>
        <p:spPr>
          <a:xfrm>
            <a:off x="9710553" y="1658862"/>
            <a:ext cx="157439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Produkt (Größe)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Anzahl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Personalisierung Y/N</a:t>
            </a:r>
          </a:p>
        </p:txBody>
      </p:sp>
      <p:graphicFrame>
        <p:nvGraphicFramePr>
          <p:cNvPr id="9" name="Tabelle 18">
            <a:extLst>
              <a:ext uri="{FF2B5EF4-FFF2-40B4-BE49-F238E27FC236}">
                <a16:creationId xmlns:a16="http://schemas.microsoft.com/office/drawing/2014/main" id="{10AE5E09-3351-5544-FE3D-6B00A789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11694"/>
              </p:ext>
            </p:extLst>
          </p:nvPr>
        </p:nvGraphicFramePr>
        <p:xfrm>
          <a:off x="3009699" y="125382"/>
          <a:ext cx="2317431" cy="66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7217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</a:tblGrid>
              <a:tr h="251087">
                <a:tc gridSpan="4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Material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04398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Recycl</a:t>
                      </a:r>
                      <a:r>
                        <a:rPr lang="de-DE" sz="1050" u="none" dirty="0"/>
                        <a:t> Zyklen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Knst</a:t>
                      </a:r>
                      <a:r>
                        <a:rPr lang="de-DE" sz="1050" u="none" dirty="0"/>
                        <a:t> 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graphicFrame>
        <p:nvGraphicFramePr>
          <p:cNvPr id="21" name="Tabelle 18">
            <a:extLst>
              <a:ext uri="{FF2B5EF4-FFF2-40B4-BE49-F238E27FC236}">
                <a16:creationId xmlns:a16="http://schemas.microsoft.com/office/drawing/2014/main" id="{F611EF48-1A5F-C900-1399-23EF861CB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55398"/>
              </p:ext>
            </p:extLst>
          </p:nvPr>
        </p:nvGraphicFramePr>
        <p:xfrm>
          <a:off x="6868633" y="156318"/>
          <a:ext cx="2317431" cy="66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7217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</a:tblGrid>
              <a:tr h="251087">
                <a:tc gridSpan="4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Kunde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04398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Kd </a:t>
                      </a:r>
                      <a:r>
                        <a:rPr lang="de-DE" sz="1050" u="none" dirty="0" err="1"/>
                        <a:t>name</a:t>
                      </a:r>
                      <a:endParaRPr lang="de-DE" sz="105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Personal.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graphicFrame>
        <p:nvGraphicFramePr>
          <p:cNvPr id="28" name="Tabelle 18">
            <a:extLst>
              <a:ext uri="{FF2B5EF4-FFF2-40B4-BE49-F238E27FC236}">
                <a16:creationId xmlns:a16="http://schemas.microsoft.com/office/drawing/2014/main" id="{1272E952-3864-788B-23BB-F5E4667D8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02552"/>
              </p:ext>
            </p:extLst>
          </p:nvPr>
        </p:nvGraphicFramePr>
        <p:xfrm>
          <a:off x="4614030" y="1741371"/>
          <a:ext cx="3189672" cy="778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746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5668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3333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513333">
                  <a:extLst>
                    <a:ext uri="{9D8B030D-6E8A-4147-A177-3AD203B41FA5}">
                      <a16:colId xmlns:a16="http://schemas.microsoft.com/office/drawing/2014/main" val="3145194180"/>
                    </a:ext>
                  </a:extLst>
                </a:gridCol>
                <a:gridCol w="606752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543840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</a:tblGrid>
              <a:tr h="351044">
                <a:tc gridSpan="6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Geldbeutel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Gelasert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Perso</a:t>
                      </a:r>
                      <a:r>
                        <a:rPr lang="de-DE" sz="1050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OK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</a:tbl>
          </a:graphicData>
        </a:graphic>
      </p:graphicFrame>
      <p:cxnSp>
        <p:nvCxnSpPr>
          <p:cNvPr id="547" name="Verbinder: gewinkelt 546">
            <a:extLst>
              <a:ext uri="{FF2B5EF4-FFF2-40B4-BE49-F238E27FC236}">
                <a16:creationId xmlns:a16="http://schemas.microsoft.com/office/drawing/2014/main" id="{233505F3-DAB1-D8B4-B199-BB71A04D7BC2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 flipV="1">
            <a:off x="7803702" y="1520207"/>
            <a:ext cx="1952224" cy="61058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Bogen 225">
            <a:extLst>
              <a:ext uri="{FF2B5EF4-FFF2-40B4-BE49-F238E27FC236}">
                <a16:creationId xmlns:a16="http://schemas.microsoft.com/office/drawing/2014/main" id="{8B506BA4-F309-CF64-04E5-1626B0602F13}"/>
              </a:ext>
            </a:extLst>
          </p:cNvPr>
          <p:cNvSpPr/>
          <p:nvPr/>
        </p:nvSpPr>
        <p:spPr>
          <a:xfrm flipH="1">
            <a:off x="3829367" y="2036322"/>
            <a:ext cx="895032" cy="313765"/>
          </a:xfrm>
          <a:prstGeom prst="arc">
            <a:avLst>
              <a:gd name="adj1" fmla="val 11263543"/>
              <a:gd name="adj2" fmla="val 20311406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8FCB69C1-7E64-81B7-7EED-0B51C04BA041}"/>
              </a:ext>
            </a:extLst>
          </p:cNvPr>
          <p:cNvSpPr txBox="1"/>
          <p:nvPr/>
        </p:nvSpPr>
        <p:spPr>
          <a:xfrm>
            <a:off x="-31399" y="2743807"/>
            <a:ext cx="169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/>
                </a:solidFill>
              </a:rPr>
              <a:t>Produktion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B80A9A9-BCBF-06A7-ED39-2FB2DE6E87B7}"/>
              </a:ext>
            </a:extLst>
          </p:cNvPr>
          <p:cNvCxnSpPr>
            <a:cxnSpLocks/>
          </p:cNvCxnSpPr>
          <p:nvPr/>
        </p:nvCxnSpPr>
        <p:spPr>
          <a:xfrm>
            <a:off x="6926391" y="2489257"/>
            <a:ext cx="0" cy="45124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7046AE12-0AF5-28FD-1AA4-3F476AE4FE71}"/>
              </a:ext>
            </a:extLst>
          </p:cNvPr>
          <p:cNvSpPr/>
          <p:nvPr/>
        </p:nvSpPr>
        <p:spPr>
          <a:xfrm>
            <a:off x="2089416" y="3071873"/>
            <a:ext cx="1510664" cy="5663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Manuelle Eingabe Soll / Ist Abgleich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6641FBB-7FBD-916C-D5B5-70BF740D17AA}"/>
              </a:ext>
            </a:extLst>
          </p:cNvPr>
          <p:cNvCxnSpPr>
            <a:cxnSpLocks/>
            <a:stCxn id="296" idx="0"/>
            <a:endCxn id="6" idx="1"/>
          </p:cNvCxnSpPr>
          <p:nvPr/>
        </p:nvCxnSpPr>
        <p:spPr>
          <a:xfrm rot="5400000" flipH="1" flipV="1">
            <a:off x="1570644" y="3459734"/>
            <a:ext cx="623448" cy="414095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2B50F5C0-C029-E075-C0F0-0E764E25C030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600081" y="2557561"/>
            <a:ext cx="1686335" cy="797495"/>
          </a:xfrm>
          <a:prstGeom prst="bentConnector3">
            <a:avLst>
              <a:gd name="adj1" fmla="val -207"/>
            </a:avLst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6916838A-7F3D-67A3-2A6D-23C6A47DF5BC}"/>
              </a:ext>
            </a:extLst>
          </p:cNvPr>
          <p:cNvSpPr/>
          <p:nvPr/>
        </p:nvSpPr>
        <p:spPr>
          <a:xfrm>
            <a:off x="4854996" y="5672026"/>
            <a:ext cx="982832" cy="5663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Scannen</a:t>
            </a: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54F457B8-3B2D-A960-3AF1-E1E258F65626}"/>
              </a:ext>
            </a:extLst>
          </p:cNvPr>
          <p:cNvCxnSpPr>
            <a:cxnSpLocks/>
            <a:stCxn id="62" idx="3"/>
            <a:endCxn id="103" idx="0"/>
          </p:cNvCxnSpPr>
          <p:nvPr/>
        </p:nvCxnSpPr>
        <p:spPr>
          <a:xfrm flipV="1">
            <a:off x="10459996" y="3907405"/>
            <a:ext cx="806386" cy="322763"/>
          </a:xfrm>
          <a:prstGeom prst="bentConnector4">
            <a:avLst>
              <a:gd name="adj1" fmla="val 13242"/>
              <a:gd name="adj2" fmla="val 17082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5BB9312C-B9FA-D157-6BED-AAE836A2C1D7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4862103" y="3004525"/>
            <a:ext cx="3151810" cy="2183192"/>
          </a:xfrm>
          <a:prstGeom prst="bentConnector3">
            <a:avLst>
              <a:gd name="adj1" fmla="val 11317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aute 61">
            <a:extLst>
              <a:ext uri="{FF2B5EF4-FFF2-40B4-BE49-F238E27FC236}">
                <a16:creationId xmlns:a16="http://schemas.microsoft.com/office/drawing/2014/main" id="{F995B240-B66E-526B-BD83-AD88FDB6675C}"/>
              </a:ext>
            </a:extLst>
          </p:cNvPr>
          <p:cNvSpPr/>
          <p:nvPr/>
        </p:nvSpPr>
        <p:spPr>
          <a:xfrm>
            <a:off x="9387042" y="4020734"/>
            <a:ext cx="1072954" cy="4188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Perso</a:t>
            </a:r>
            <a:r>
              <a:rPr lang="de-DE" sz="1200" dirty="0"/>
              <a:t> ?</a:t>
            </a:r>
          </a:p>
        </p:txBody>
      </p:sp>
      <p:sp>
        <p:nvSpPr>
          <p:cNvPr id="454" name="Raute 453">
            <a:extLst>
              <a:ext uri="{FF2B5EF4-FFF2-40B4-BE49-F238E27FC236}">
                <a16:creationId xmlns:a16="http://schemas.microsoft.com/office/drawing/2014/main" id="{4D2A51B8-1C84-4A06-C4B1-3C97E435AF13}"/>
              </a:ext>
            </a:extLst>
          </p:cNvPr>
          <p:cNvSpPr/>
          <p:nvPr/>
        </p:nvSpPr>
        <p:spPr>
          <a:xfrm>
            <a:off x="6463824" y="5777968"/>
            <a:ext cx="1477095" cy="695416"/>
          </a:xfrm>
          <a:prstGeom prst="diamond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Überprüfung Qualität</a:t>
            </a:r>
          </a:p>
        </p:txBody>
      </p:sp>
      <p:sp>
        <p:nvSpPr>
          <p:cNvPr id="459" name="Textfeld 458">
            <a:extLst>
              <a:ext uri="{FF2B5EF4-FFF2-40B4-BE49-F238E27FC236}">
                <a16:creationId xmlns:a16="http://schemas.microsoft.com/office/drawing/2014/main" id="{F20A99DA-5E74-4B64-B92C-F4F744CA42E8}"/>
              </a:ext>
            </a:extLst>
          </p:cNvPr>
          <p:cNvSpPr txBox="1"/>
          <p:nvPr/>
        </p:nvSpPr>
        <p:spPr>
          <a:xfrm>
            <a:off x="6043615" y="6075395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C000"/>
                </a:solidFill>
              </a:rPr>
              <a:t>Nein</a:t>
            </a:r>
          </a:p>
        </p:txBody>
      </p:sp>
      <p:sp>
        <p:nvSpPr>
          <p:cNvPr id="460" name="Textfeld 459">
            <a:extLst>
              <a:ext uri="{FF2B5EF4-FFF2-40B4-BE49-F238E27FC236}">
                <a16:creationId xmlns:a16="http://schemas.microsoft.com/office/drawing/2014/main" id="{1E7513C6-59DB-32DC-AE97-923747B81572}"/>
              </a:ext>
            </a:extLst>
          </p:cNvPr>
          <p:cNvSpPr txBox="1"/>
          <p:nvPr/>
        </p:nvSpPr>
        <p:spPr>
          <a:xfrm>
            <a:off x="7782304" y="5811699"/>
            <a:ext cx="54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C000"/>
                </a:solidFill>
              </a:rPr>
              <a:t>Ja</a:t>
            </a:r>
          </a:p>
        </p:txBody>
      </p:sp>
      <p:cxnSp>
        <p:nvCxnSpPr>
          <p:cNvPr id="465" name="Verbinder: gewinkelt 464">
            <a:extLst>
              <a:ext uri="{FF2B5EF4-FFF2-40B4-BE49-F238E27FC236}">
                <a16:creationId xmlns:a16="http://schemas.microsoft.com/office/drawing/2014/main" id="{4F1FE497-F212-369C-905F-975DA4DBDC8B}"/>
              </a:ext>
            </a:extLst>
          </p:cNvPr>
          <p:cNvCxnSpPr>
            <a:cxnSpLocks/>
            <a:stCxn id="40" idx="3"/>
            <a:endCxn id="454" idx="0"/>
          </p:cNvCxnSpPr>
          <p:nvPr/>
        </p:nvCxnSpPr>
        <p:spPr>
          <a:xfrm flipV="1">
            <a:off x="5837828" y="5777968"/>
            <a:ext cx="1364544" cy="177242"/>
          </a:xfrm>
          <a:prstGeom prst="bentConnector4">
            <a:avLst>
              <a:gd name="adj1" fmla="val 37209"/>
              <a:gd name="adj2" fmla="val 226649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Verbinder: gewinkelt 470">
            <a:extLst>
              <a:ext uri="{FF2B5EF4-FFF2-40B4-BE49-F238E27FC236}">
                <a16:creationId xmlns:a16="http://schemas.microsoft.com/office/drawing/2014/main" id="{9740EE95-302A-B4D8-1EAF-B58FEAE70EA2}"/>
              </a:ext>
            </a:extLst>
          </p:cNvPr>
          <p:cNvCxnSpPr>
            <a:cxnSpLocks/>
            <a:stCxn id="238" idx="3"/>
            <a:endCxn id="62" idx="0"/>
          </p:cNvCxnSpPr>
          <p:nvPr/>
        </p:nvCxnSpPr>
        <p:spPr>
          <a:xfrm flipV="1">
            <a:off x="9260578" y="4020734"/>
            <a:ext cx="662941" cy="2110016"/>
          </a:xfrm>
          <a:prstGeom prst="bentConnector4">
            <a:avLst>
              <a:gd name="adj1" fmla="val 5707"/>
              <a:gd name="adj2" fmla="val 1108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Gerade Verbindung mit Pfeil 503">
            <a:extLst>
              <a:ext uri="{FF2B5EF4-FFF2-40B4-BE49-F238E27FC236}">
                <a16:creationId xmlns:a16="http://schemas.microsoft.com/office/drawing/2014/main" id="{AFCA94A4-6D84-379C-FBB1-A7E4F080BF55}"/>
              </a:ext>
            </a:extLst>
          </p:cNvPr>
          <p:cNvCxnSpPr>
            <a:cxnSpLocks/>
            <a:stCxn id="454" idx="3"/>
            <a:endCxn id="238" idx="1"/>
          </p:cNvCxnSpPr>
          <p:nvPr/>
        </p:nvCxnSpPr>
        <p:spPr>
          <a:xfrm>
            <a:off x="7940919" y="6125676"/>
            <a:ext cx="234851" cy="50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6E662792-B526-EBA8-291C-7024BC9A4813}"/>
              </a:ext>
            </a:extLst>
          </p:cNvPr>
          <p:cNvCxnSpPr>
            <a:cxnSpLocks/>
            <a:stCxn id="103" idx="2"/>
            <a:endCxn id="270" idx="1"/>
          </p:cNvCxnSpPr>
          <p:nvPr/>
        </p:nvCxnSpPr>
        <p:spPr>
          <a:xfrm rot="5400000">
            <a:off x="9891360" y="4995768"/>
            <a:ext cx="1741149" cy="1008896"/>
          </a:xfrm>
          <a:prstGeom prst="bentConnector4">
            <a:avLst>
              <a:gd name="adj1" fmla="val 43107"/>
              <a:gd name="adj2" fmla="val 122658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9EA6A318-2D5D-E0C0-3D7B-BA8668CC2836}"/>
              </a:ext>
            </a:extLst>
          </p:cNvPr>
          <p:cNvCxnSpPr>
            <a:cxnSpLocks/>
            <a:stCxn id="62" idx="1"/>
            <a:endCxn id="270" idx="1"/>
          </p:cNvCxnSpPr>
          <p:nvPr/>
        </p:nvCxnSpPr>
        <p:spPr>
          <a:xfrm rot="10800000" flipH="1" flipV="1">
            <a:off x="9387042" y="4230167"/>
            <a:ext cx="870444" cy="2140623"/>
          </a:xfrm>
          <a:prstGeom prst="bentConnector3">
            <a:avLst>
              <a:gd name="adj1" fmla="val 27236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7D48FA65-67BB-C61A-E94F-EDB0C25B1558}"/>
              </a:ext>
            </a:extLst>
          </p:cNvPr>
          <p:cNvSpPr txBox="1"/>
          <p:nvPr/>
        </p:nvSpPr>
        <p:spPr>
          <a:xfrm>
            <a:off x="5183888" y="6455619"/>
            <a:ext cx="115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ID wird übersprungen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BEA5067-451B-08D5-CE8F-B44CFF605A0A}"/>
              </a:ext>
            </a:extLst>
          </p:cNvPr>
          <p:cNvSpPr txBox="1"/>
          <p:nvPr/>
        </p:nvSpPr>
        <p:spPr>
          <a:xfrm>
            <a:off x="7531025" y="6172640"/>
            <a:ext cx="139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Verheiraten Material &lt;-&gt; Kunde</a:t>
            </a:r>
          </a:p>
        </p:txBody>
      </p:sp>
    </p:spTree>
    <p:extLst>
      <p:ext uri="{BB962C8B-B14F-4D97-AF65-F5344CB8AC3E}">
        <p14:creationId xmlns:p14="http://schemas.microsoft.com/office/powerpoint/2010/main" val="7323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B943F-6EDF-5B96-D2DF-6DDDBA95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A88C9-E187-8476-F307-DCD55EDC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000"/>
              <a:t>Alle </a:t>
            </a:r>
            <a:r>
              <a:rPr lang="de-DE" sz="1000" dirty="0"/>
              <a:t>Produkte auf Vorrat mit QR-Code (nur DB Material) Platzhalter für Kundeninfos DB Kunde</a:t>
            </a:r>
          </a:p>
          <a:p>
            <a:r>
              <a:rPr lang="de-DE" sz="1000" dirty="0"/>
              <a:t>QR-Code = ID </a:t>
            </a:r>
          </a:p>
          <a:p>
            <a:r>
              <a:rPr lang="de-DE" sz="1000" dirty="0"/>
              <a:t>DB Material erweitern : Produktspezifikation (Welcher Geldbeutel)</a:t>
            </a:r>
          </a:p>
          <a:p>
            <a:r>
              <a:rPr lang="de-DE" sz="1000" dirty="0"/>
              <a:t>Nicht nur Geldbeutel, auch andere Produkte !</a:t>
            </a:r>
          </a:p>
          <a:p>
            <a:r>
              <a:rPr lang="de-DE" sz="1000" dirty="0"/>
              <a:t>Material Verwendung kann im Vorfeld </a:t>
            </a:r>
          </a:p>
          <a:p>
            <a:r>
              <a:rPr lang="de-DE" sz="1000" dirty="0"/>
              <a:t>Möglichkeit zur manuellen Eingabe nach jedem Verarbeitungsschritt ! (Aktualisieren der Datenbank für Produkte DN Geldbeutel)</a:t>
            </a:r>
          </a:p>
          <a:p>
            <a:endParaRPr lang="de-DE" sz="1000" dirty="0"/>
          </a:p>
          <a:p>
            <a:r>
              <a:rPr lang="de-DE" sz="1000" dirty="0"/>
              <a:t>2 Varianten: </a:t>
            </a:r>
          </a:p>
          <a:p>
            <a:pPr lvl="1"/>
            <a:r>
              <a:rPr lang="de-DE" sz="800" dirty="0"/>
              <a:t>1)  Ware ist OK -&gt; Einfügen Kundendaten in DB Geldbeutel</a:t>
            </a:r>
          </a:p>
          <a:p>
            <a:pPr lvl="1"/>
            <a:r>
              <a:rPr lang="de-DE" sz="800" dirty="0"/>
              <a:t>2) Ware ist NOK -&gt; B-Ware -&gt; überspringen </a:t>
            </a:r>
          </a:p>
          <a:p>
            <a:r>
              <a:rPr lang="de-DE" sz="1000" dirty="0"/>
              <a:t>Überprüfung Produktspezifikation &lt;-&gt; Kundenbestellung: Passt ID zu Bestellung ?</a:t>
            </a:r>
          </a:p>
          <a:p>
            <a:r>
              <a:rPr lang="de-DE" sz="1000" dirty="0"/>
              <a:t>Problem: Kunde bestellt mehrere unterschiedliche Produkte ? -&gt; Wie wird Materialdatenbank mit Kundendatenbank verheiratet ?</a:t>
            </a:r>
          </a:p>
          <a:p>
            <a:r>
              <a:rPr lang="de-DE" sz="1000" dirty="0"/>
              <a:t>Neues Flussdiagramm erstellen für Verheiraten Kundendaten &lt;-&gt; Material: Welche Szenarien ? ( Aus Sicht des Webshops ) -&gt; überprüfen ob Zuordnung und Verheiraten funktioniert für alle möglichen Fälle</a:t>
            </a:r>
          </a:p>
          <a:p>
            <a:r>
              <a:rPr lang="de-DE" sz="1000" dirty="0" err="1"/>
              <a:t>Bsp</a:t>
            </a:r>
            <a:r>
              <a:rPr lang="de-DE" sz="1000" dirty="0"/>
              <a:t>: 3 unterschiedliche Produkte werden gekauft </a:t>
            </a:r>
          </a:p>
        </p:txBody>
      </p:sp>
    </p:spTree>
    <p:extLst>
      <p:ext uri="{BB962C8B-B14F-4D97-AF65-F5344CB8AC3E}">
        <p14:creationId xmlns:p14="http://schemas.microsoft.com/office/powerpoint/2010/main" val="378290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E5E3-5BE4-FB18-C316-4DE04A0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Zuordnung Mat </a:t>
            </a:r>
            <a:r>
              <a:rPr lang="de-DE" sz="3200" dirty="0" err="1"/>
              <a:t>Nr</a:t>
            </a:r>
            <a:r>
              <a:rPr lang="de-DE" sz="3200" dirty="0"/>
              <a:t> &lt;-&gt; DB Geldbeutel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87F8C0-25BB-D07A-EBF0-CAD6054E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Szenario 1 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00C614-980B-D2A0-5782-EDEA9127275C}"/>
              </a:ext>
            </a:extLst>
          </p:cNvPr>
          <p:cNvSpPr/>
          <p:nvPr/>
        </p:nvSpPr>
        <p:spPr>
          <a:xfrm>
            <a:off x="1329268" y="3386668"/>
            <a:ext cx="626533" cy="1799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300 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E52A7E-A855-0508-2C01-817693141B89}"/>
              </a:ext>
            </a:extLst>
          </p:cNvPr>
          <p:cNvSpPr txBox="1"/>
          <p:nvPr/>
        </p:nvSpPr>
        <p:spPr>
          <a:xfrm>
            <a:off x="1231900" y="2955780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Bestellung Kunde 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F891B3-ED79-2C12-063A-6DC87945FAF4}"/>
              </a:ext>
            </a:extLst>
          </p:cNvPr>
          <p:cNvSpPr/>
          <p:nvPr/>
        </p:nvSpPr>
        <p:spPr>
          <a:xfrm>
            <a:off x="2422103" y="4529665"/>
            <a:ext cx="626533" cy="656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0A5968A-043D-7EF0-8637-4738F2EFE0F9}"/>
              </a:ext>
            </a:extLst>
          </p:cNvPr>
          <p:cNvSpPr/>
          <p:nvPr/>
        </p:nvSpPr>
        <p:spPr>
          <a:xfrm>
            <a:off x="3048636" y="3826933"/>
            <a:ext cx="626533" cy="13596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595807-5BDB-F419-1756-FD32436F0DCA}"/>
              </a:ext>
            </a:extLst>
          </p:cNvPr>
          <p:cNvSpPr txBox="1"/>
          <p:nvPr/>
        </p:nvSpPr>
        <p:spPr>
          <a:xfrm>
            <a:off x="2735369" y="2954649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Vorrat Material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646A3E-6C5D-49F1-56A3-BD947AB1DB2E}"/>
              </a:ext>
            </a:extLst>
          </p:cNvPr>
          <p:cNvSpPr txBox="1"/>
          <p:nvPr/>
        </p:nvSpPr>
        <p:spPr>
          <a:xfrm>
            <a:off x="5296536" y="3983559"/>
            <a:ext cx="145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100 St aus Mat 1</a:t>
            </a:r>
          </a:p>
          <a:p>
            <a:r>
              <a:rPr lang="de-DE" sz="1400" dirty="0"/>
              <a:t>200 St aus Mat 2</a:t>
            </a:r>
          </a:p>
        </p:txBody>
      </p:sp>
      <p:graphicFrame>
        <p:nvGraphicFramePr>
          <p:cNvPr id="18" name="Tabelle 18">
            <a:extLst>
              <a:ext uri="{FF2B5EF4-FFF2-40B4-BE49-F238E27FC236}">
                <a16:creationId xmlns:a16="http://schemas.microsoft.com/office/drawing/2014/main" id="{6182D533-D40D-CE91-97BC-6A73C9E30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2842"/>
              </p:ext>
            </p:extLst>
          </p:nvPr>
        </p:nvGraphicFramePr>
        <p:xfrm>
          <a:off x="8238067" y="2558740"/>
          <a:ext cx="2683298" cy="288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545254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</a:tblGrid>
              <a:tr h="351044">
                <a:tc gridSpan="5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Geldbeutel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Perso</a:t>
                      </a:r>
                      <a:r>
                        <a:rPr lang="de-DE" sz="1050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OK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035830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0499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95958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32800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55022"/>
                  </a:ext>
                </a:extLst>
              </a:tr>
              <a:tr h="35104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29968"/>
                  </a:ext>
                </a:extLst>
              </a:tr>
            </a:tbl>
          </a:graphicData>
        </a:graphic>
      </p:graphicFrame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A184F57-9857-67D7-A93B-9CF5A37EA73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01067" y="4245169"/>
            <a:ext cx="9954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C7F504A-6614-7794-6424-5AC80639D74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47933" y="4245169"/>
            <a:ext cx="10576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1EA399F-49C0-60AA-89C2-6B2E8B3DB1DF}"/>
              </a:ext>
            </a:extLst>
          </p:cNvPr>
          <p:cNvCxnSpPr>
            <a:cxnSpLocks/>
          </p:cNvCxnSpPr>
          <p:nvPr/>
        </p:nvCxnSpPr>
        <p:spPr>
          <a:xfrm>
            <a:off x="635000" y="5186626"/>
            <a:ext cx="4241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7070DED-B6AA-61C5-64F3-0F0182261DA4}"/>
              </a:ext>
            </a:extLst>
          </p:cNvPr>
          <p:cNvCxnSpPr>
            <a:cxnSpLocks/>
          </p:cNvCxnSpPr>
          <p:nvPr/>
        </p:nvCxnSpPr>
        <p:spPr>
          <a:xfrm flipV="1">
            <a:off x="753533" y="2827866"/>
            <a:ext cx="0" cy="247729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877C497-C444-800D-52DF-46992650B2C4}"/>
              </a:ext>
            </a:extLst>
          </p:cNvPr>
          <p:cNvSpPr txBox="1"/>
          <p:nvPr/>
        </p:nvSpPr>
        <p:spPr>
          <a:xfrm>
            <a:off x="169335" y="2697061"/>
            <a:ext cx="821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Anzahl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F8C68F7-A7DD-E469-CE9D-20946855A229}"/>
              </a:ext>
            </a:extLst>
          </p:cNvPr>
          <p:cNvSpPr txBox="1"/>
          <p:nvPr/>
        </p:nvSpPr>
        <p:spPr>
          <a:xfrm>
            <a:off x="8322733" y="2145228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Ziel: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972563E-0B00-47CE-490E-717981FB708E}"/>
              </a:ext>
            </a:extLst>
          </p:cNvPr>
          <p:cNvSpPr txBox="1"/>
          <p:nvPr/>
        </p:nvSpPr>
        <p:spPr>
          <a:xfrm>
            <a:off x="1068656" y="5857236"/>
            <a:ext cx="990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Berechnung der Anzahl an Fertigprodukten und Zuweisung der Material-</a:t>
            </a:r>
            <a:r>
              <a:rPr lang="de-DE" dirty="0" err="1"/>
              <a:t>Nr</a:t>
            </a:r>
            <a:r>
              <a:rPr lang="de-DE" dirty="0"/>
              <a:t> vor Produktionsstart</a:t>
            </a:r>
          </a:p>
        </p:txBody>
      </p:sp>
    </p:spTree>
    <p:extLst>
      <p:ext uri="{BB962C8B-B14F-4D97-AF65-F5344CB8AC3E}">
        <p14:creationId xmlns:p14="http://schemas.microsoft.com/office/powerpoint/2010/main" val="48007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E5E3-5BE4-FB18-C316-4DE04A0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Zuordnung Mat </a:t>
            </a:r>
            <a:r>
              <a:rPr lang="de-DE" sz="3200" dirty="0" err="1"/>
              <a:t>Nr</a:t>
            </a:r>
            <a:r>
              <a:rPr lang="de-DE" sz="3200" dirty="0"/>
              <a:t> &lt;-&gt; DB Geldbeutel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87F8C0-25BB-D07A-EBF0-CAD6054E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Szenario 2 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00C614-980B-D2A0-5782-EDEA9127275C}"/>
              </a:ext>
            </a:extLst>
          </p:cNvPr>
          <p:cNvSpPr/>
          <p:nvPr/>
        </p:nvSpPr>
        <p:spPr>
          <a:xfrm>
            <a:off x="1346142" y="2864484"/>
            <a:ext cx="626533" cy="1799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300 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E52A7E-A855-0508-2C01-817693141B89}"/>
              </a:ext>
            </a:extLst>
          </p:cNvPr>
          <p:cNvSpPr txBox="1"/>
          <p:nvPr/>
        </p:nvSpPr>
        <p:spPr>
          <a:xfrm>
            <a:off x="1248774" y="2433596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Bestellung Kunde 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F891B3-ED79-2C12-063A-6DC87945FAF4}"/>
              </a:ext>
            </a:extLst>
          </p:cNvPr>
          <p:cNvSpPr/>
          <p:nvPr/>
        </p:nvSpPr>
        <p:spPr>
          <a:xfrm>
            <a:off x="2254251" y="4007480"/>
            <a:ext cx="626533" cy="6569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0A5968A-043D-7EF0-8637-4738F2EFE0F9}"/>
              </a:ext>
            </a:extLst>
          </p:cNvPr>
          <p:cNvSpPr/>
          <p:nvPr/>
        </p:nvSpPr>
        <p:spPr>
          <a:xfrm>
            <a:off x="2880784" y="3304748"/>
            <a:ext cx="626533" cy="13596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 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595807-5BDB-F419-1756-FD32436F0DCA}"/>
              </a:ext>
            </a:extLst>
          </p:cNvPr>
          <p:cNvSpPr txBox="1"/>
          <p:nvPr/>
        </p:nvSpPr>
        <p:spPr>
          <a:xfrm>
            <a:off x="2567517" y="2432464"/>
            <a:ext cx="821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Vorrat Material</a:t>
            </a:r>
          </a:p>
        </p:txBody>
      </p:sp>
      <p:graphicFrame>
        <p:nvGraphicFramePr>
          <p:cNvPr id="18" name="Tabelle 18">
            <a:extLst>
              <a:ext uri="{FF2B5EF4-FFF2-40B4-BE49-F238E27FC236}">
                <a16:creationId xmlns:a16="http://schemas.microsoft.com/office/drawing/2014/main" id="{6182D533-D40D-CE91-97BC-6A73C9E30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40515"/>
              </p:ext>
            </p:extLst>
          </p:nvPr>
        </p:nvGraphicFramePr>
        <p:xfrm>
          <a:off x="9072125" y="1353902"/>
          <a:ext cx="2836537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469834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434110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3067866864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1477128"/>
                    </a:ext>
                  </a:extLst>
                </a:gridCol>
              </a:tblGrid>
              <a:tr h="196972">
                <a:tc gridSpan="6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Geldbeutel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322318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Kd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sng"/>
                        <a:t>lsr </a:t>
                      </a:r>
                      <a:r>
                        <a:rPr lang="de-DE" sz="1050" u="sng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Perso</a:t>
                      </a:r>
                      <a:r>
                        <a:rPr lang="de-DE" sz="1050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OK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035830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0499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95958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32800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55022"/>
                  </a:ext>
                </a:extLst>
              </a:tr>
              <a:tr h="196972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b="0" dirty="0">
                          <a:solidFill>
                            <a:schemeClr val="tx1"/>
                          </a:solidFill>
                        </a:rPr>
                        <a:t>leer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29968"/>
                  </a:ext>
                </a:extLst>
              </a:tr>
            </a:tbl>
          </a:graphicData>
        </a:graphic>
      </p:graphicFrame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1EA399F-49C0-60AA-89C2-6B2E8B3DB1DF}"/>
              </a:ext>
            </a:extLst>
          </p:cNvPr>
          <p:cNvCxnSpPr>
            <a:cxnSpLocks/>
          </p:cNvCxnSpPr>
          <p:nvPr/>
        </p:nvCxnSpPr>
        <p:spPr>
          <a:xfrm flipV="1">
            <a:off x="651874" y="4664441"/>
            <a:ext cx="331976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7070DED-B6AA-61C5-64F3-0F0182261DA4}"/>
              </a:ext>
            </a:extLst>
          </p:cNvPr>
          <p:cNvCxnSpPr>
            <a:cxnSpLocks/>
          </p:cNvCxnSpPr>
          <p:nvPr/>
        </p:nvCxnSpPr>
        <p:spPr>
          <a:xfrm flipV="1">
            <a:off x="770407" y="2305682"/>
            <a:ext cx="0" cy="247729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877C497-C444-800D-52DF-46992650B2C4}"/>
              </a:ext>
            </a:extLst>
          </p:cNvPr>
          <p:cNvSpPr txBox="1"/>
          <p:nvPr/>
        </p:nvSpPr>
        <p:spPr>
          <a:xfrm>
            <a:off x="186209" y="2174877"/>
            <a:ext cx="821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Anzahl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972563E-0B00-47CE-490E-717981FB708E}"/>
              </a:ext>
            </a:extLst>
          </p:cNvPr>
          <p:cNvSpPr txBox="1"/>
          <p:nvPr/>
        </p:nvSpPr>
        <p:spPr>
          <a:xfrm>
            <a:off x="1068656" y="5857236"/>
            <a:ext cx="990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Mat </a:t>
            </a:r>
            <a:r>
              <a:rPr lang="de-DE" dirty="0" err="1"/>
              <a:t>Nr</a:t>
            </a:r>
            <a:r>
              <a:rPr lang="de-DE" dirty="0"/>
              <a:t> wird im ersten Produktionsschritt festgelegt über zusätzlichen Touchscreen o.ä.</a:t>
            </a:r>
          </a:p>
        </p:txBody>
      </p:sp>
      <p:graphicFrame>
        <p:nvGraphicFramePr>
          <p:cNvPr id="10" name="Tabelle 18">
            <a:extLst>
              <a:ext uri="{FF2B5EF4-FFF2-40B4-BE49-F238E27FC236}">
                <a16:creationId xmlns:a16="http://schemas.microsoft.com/office/drawing/2014/main" id="{DF1D9F7D-1A87-D082-9229-7697DE053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76066"/>
              </p:ext>
            </p:extLst>
          </p:nvPr>
        </p:nvGraphicFramePr>
        <p:xfrm>
          <a:off x="5571128" y="1597022"/>
          <a:ext cx="2317431" cy="141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7217">
                  <a:extLst>
                    <a:ext uri="{9D8B030D-6E8A-4147-A177-3AD203B41FA5}">
                      <a16:colId xmlns:a16="http://schemas.microsoft.com/office/drawing/2014/main" val="224209711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9931986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98068345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4149145555"/>
                    </a:ext>
                  </a:extLst>
                </a:gridCol>
              </a:tblGrid>
              <a:tr h="148948">
                <a:tc gridSpan="4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DB Material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63284"/>
                  </a:ext>
                </a:extLst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Mat </a:t>
                      </a:r>
                      <a:r>
                        <a:rPr lang="de-DE" sz="1050" u="sng" dirty="0" err="1"/>
                        <a:t>Nr</a:t>
                      </a:r>
                      <a:endParaRPr lang="de-DE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Recycl</a:t>
                      </a:r>
                      <a:r>
                        <a:rPr lang="de-DE" sz="1050" u="none" dirty="0"/>
                        <a:t> Zyklen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 err="1"/>
                        <a:t>Knst</a:t>
                      </a:r>
                      <a:r>
                        <a:rPr lang="de-DE" sz="1050" u="none" dirty="0"/>
                        <a:t> 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8850"/>
                  </a:ext>
                </a:extLst>
              </a:tr>
              <a:tr h="23953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81620"/>
                  </a:ext>
                </a:extLst>
              </a:tr>
              <a:tr h="23953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68068"/>
                  </a:ext>
                </a:extLst>
              </a:tr>
              <a:tr h="239537">
                <a:tc>
                  <a:txBody>
                    <a:bodyPr/>
                    <a:lstStyle/>
                    <a:p>
                      <a:pPr algn="ctr"/>
                      <a:r>
                        <a:rPr lang="de-DE" sz="1050" u="sn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u="non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3324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B43BA80C-EECD-1754-82FF-07CCB0184BB0}"/>
              </a:ext>
            </a:extLst>
          </p:cNvPr>
          <p:cNvSpPr/>
          <p:nvPr/>
        </p:nvSpPr>
        <p:spPr>
          <a:xfrm>
            <a:off x="8677031" y="4711852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M3 Ausschneiden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594741-C99D-F5AF-2262-3FDC21655DC8}"/>
              </a:ext>
            </a:extLst>
          </p:cNvPr>
          <p:cNvSpPr/>
          <p:nvPr/>
        </p:nvSpPr>
        <p:spPr>
          <a:xfrm>
            <a:off x="10599957" y="4711852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M4 </a:t>
            </a:r>
          </a:p>
          <a:p>
            <a:pPr algn="ctr"/>
            <a:r>
              <a:rPr lang="de-DE" sz="1200" dirty="0"/>
              <a:t>Lasern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8627697-C678-BC97-FCCB-AEF62B74BB1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6066124" y="4995035"/>
            <a:ext cx="687980" cy="17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AC5EC0A-30F1-8ACB-C929-B05E0BA02DF1}"/>
              </a:ext>
            </a:extLst>
          </p:cNvPr>
          <p:cNvCxnSpPr>
            <a:cxnSpLocks/>
          </p:cNvCxnSpPr>
          <p:nvPr/>
        </p:nvCxnSpPr>
        <p:spPr>
          <a:xfrm>
            <a:off x="7939748" y="4998941"/>
            <a:ext cx="737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70E3904-9363-F8F7-4E65-F24E98FDEAAF}"/>
              </a:ext>
            </a:extLst>
          </p:cNvPr>
          <p:cNvCxnSpPr>
            <a:cxnSpLocks/>
          </p:cNvCxnSpPr>
          <p:nvPr/>
        </p:nvCxnSpPr>
        <p:spPr>
          <a:xfrm>
            <a:off x="9862675" y="4995034"/>
            <a:ext cx="737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EEA93BF6-DBF5-4F1C-37A3-996A8A0D06FB}"/>
              </a:ext>
            </a:extLst>
          </p:cNvPr>
          <p:cNvSpPr/>
          <p:nvPr/>
        </p:nvSpPr>
        <p:spPr>
          <a:xfrm>
            <a:off x="5010539" y="4729780"/>
            <a:ext cx="1055585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M1 Zuschneiden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76AD26F-7FDF-A629-0B0A-D5B055D03872}"/>
              </a:ext>
            </a:extLst>
          </p:cNvPr>
          <p:cNvSpPr/>
          <p:nvPr/>
        </p:nvSpPr>
        <p:spPr>
          <a:xfrm>
            <a:off x="6754104" y="4711851"/>
            <a:ext cx="1185644" cy="56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M2 Verschweißen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E3B374CD-B2B4-7810-4133-6CD23EB9E802}"/>
              </a:ext>
            </a:extLst>
          </p:cNvPr>
          <p:cNvCxnSpPr>
            <a:cxnSpLocks/>
            <a:stCxn id="24" idx="0"/>
            <a:endCxn id="10" idx="1"/>
          </p:cNvCxnSpPr>
          <p:nvPr/>
        </p:nvCxnSpPr>
        <p:spPr>
          <a:xfrm rot="5400000" flipH="1" flipV="1">
            <a:off x="4615944" y="2994167"/>
            <a:ext cx="1643668" cy="26669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0053975-34F9-CF9C-D220-60350B297D1D}"/>
              </a:ext>
            </a:extLst>
          </p:cNvPr>
          <p:cNvSpPr txBox="1"/>
          <p:nvPr/>
        </p:nvSpPr>
        <p:spPr>
          <a:xfrm>
            <a:off x="5266234" y="3157008"/>
            <a:ext cx="11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Laden der verfügbaren</a:t>
            </a:r>
          </a:p>
          <a:p>
            <a:r>
              <a:rPr lang="de-DE" sz="1200" dirty="0"/>
              <a:t>Materialien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B58F439A-5E5C-BE66-D508-0297CC7A7E2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761629" y="3516953"/>
            <a:ext cx="3981120" cy="889597"/>
          </a:xfrm>
          <a:prstGeom prst="bentConnector3">
            <a:avLst>
              <a:gd name="adj1" fmla="val 1003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 descr="Monitor">
            <a:extLst>
              <a:ext uri="{FF2B5EF4-FFF2-40B4-BE49-F238E27FC236}">
                <a16:creationId xmlns:a16="http://schemas.microsoft.com/office/drawing/2014/main" id="{5385CC77-D9AD-F1D4-88F1-A9E52D933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7229" y="3949350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34B1AE7B-A2A6-FA26-BE59-866372C92A67}"/>
              </a:ext>
            </a:extLst>
          </p:cNvPr>
          <p:cNvSpPr txBox="1"/>
          <p:nvPr/>
        </p:nvSpPr>
        <p:spPr>
          <a:xfrm>
            <a:off x="5755338" y="4012699"/>
            <a:ext cx="118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Material auswählen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0911A42-78D4-A67B-9DF1-47817C10C010}"/>
              </a:ext>
            </a:extLst>
          </p:cNvPr>
          <p:cNvSpPr txBox="1"/>
          <p:nvPr/>
        </p:nvSpPr>
        <p:spPr>
          <a:xfrm>
            <a:off x="8885419" y="3984277"/>
            <a:ext cx="118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Datenbank befüllen</a:t>
            </a:r>
          </a:p>
        </p:txBody>
      </p:sp>
    </p:spTree>
    <p:extLst>
      <p:ext uri="{BB962C8B-B14F-4D97-AF65-F5344CB8AC3E}">
        <p14:creationId xmlns:p14="http://schemas.microsoft.com/office/powerpoint/2010/main" val="138930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Breitbild</PresentationFormat>
  <Paragraphs>187</Paragraphs>
  <Slides>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Notizen</vt:lpstr>
      <vt:lpstr>Zuordnung Mat Nr &lt;-&gt; DB Geldbeutel</vt:lpstr>
      <vt:lpstr>Zuordnung Mat Nr &lt;-&gt; DB Geldbeutel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 Häberle</dc:creator>
  <cp:lastModifiedBy>Leo Häberle</cp:lastModifiedBy>
  <cp:revision>54</cp:revision>
  <dcterms:created xsi:type="dcterms:W3CDTF">2023-09-06T13:57:54Z</dcterms:created>
  <dcterms:modified xsi:type="dcterms:W3CDTF">2023-09-08T13:23:06Z</dcterms:modified>
</cp:coreProperties>
</file>