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60" r:id="rId4"/>
    <p:sldId id="270" r:id="rId5"/>
    <p:sldId id="257" r:id="rId6"/>
    <p:sldId id="261" r:id="rId7"/>
    <p:sldId id="267" r:id="rId8"/>
    <p:sldId id="266" r:id="rId9"/>
    <p:sldId id="268" r:id="rId10"/>
    <p:sldId id="269" r:id="rId11"/>
    <p:sldId id="258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ittlere Formatvorlage 1 - Akz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ittlere Formatvorlag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40015F-62D3-AE44-D620-52168629E6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D33E73E-C50E-2B3C-1513-2F5C15F50A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202F853-936E-F6D6-9CE1-97F406D8F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97A24-1F51-49AA-8D5E-F32A3D087F9B}" type="datetimeFigureOut">
              <a:rPr lang="de-DE" smtClean="0"/>
              <a:t>26.09.2023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6397EBA-FF8B-194F-C1C9-0B70D6642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95B0292-1F94-8AC2-FDA4-34B7EB281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6953-E1A6-4761-A5B7-FA5C88CBA8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0328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38A66D-97D6-90BC-62FE-1209DA1EC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752809F-831F-9740-B0E2-9AF23B2A89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47C621B-E677-1FE7-7CAB-FB9251957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97A24-1F51-49AA-8D5E-F32A3D087F9B}" type="datetimeFigureOut">
              <a:rPr lang="de-DE" smtClean="0"/>
              <a:t>26.09.2023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45999EA-4693-56D2-F0C8-C902DE694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F552802-B0DA-5269-5888-2F1405148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6953-E1A6-4761-A5B7-FA5C88CBA8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7743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00A7329-A259-AA08-4D99-1388A66DC4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F670CDE-CDB7-47F6-A3E8-0188EE780F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2184102-8AD8-04E2-FEA9-F3CD58ADD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97A24-1F51-49AA-8D5E-F32A3D087F9B}" type="datetimeFigureOut">
              <a:rPr lang="de-DE" smtClean="0"/>
              <a:t>26.09.2023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EE08CE5-A4EA-6767-83E3-03148D79B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726BC6E-AAD5-6A09-F8A2-D92F8944C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6953-E1A6-4761-A5B7-FA5C88CBA8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9382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3F1A80-0B51-FB20-13AE-F476B1F6B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7A66351-C15E-8E53-045A-E12BC9D3A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F7D8271-9DFE-5B9C-04D8-48B54412B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97A24-1F51-49AA-8D5E-F32A3D087F9B}" type="datetimeFigureOut">
              <a:rPr lang="de-DE" smtClean="0"/>
              <a:t>26.09.2023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FF269A0-D216-9FB5-2E4D-A169B8DD2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B0D133C-B215-4EE2-CA7E-DB69F7497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6953-E1A6-4761-A5B7-FA5C88CBA8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62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836793-3A08-966B-EC27-A4E4AF420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6C096ED-CDA4-A099-FCA6-2C7EAC47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9A8A793-E79E-D43F-4803-5C552613E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97A24-1F51-49AA-8D5E-F32A3D087F9B}" type="datetimeFigureOut">
              <a:rPr lang="de-DE" smtClean="0"/>
              <a:t>26.09.2023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3A5DF3A-65DA-C19F-1650-5AC2FED21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2186B34-B826-8F37-B7C0-F11848DC0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6953-E1A6-4761-A5B7-FA5C88CBA8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9094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9B28E4-F588-4F89-EBE5-802E8C8F0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B570BC6-FAFC-2ED5-2257-4A7CC39873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6E6554A-7F89-1F38-6460-A2A7233EF0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1D3FFFA-0B55-7BC1-1E0E-BE778DF2D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97A24-1F51-49AA-8D5E-F32A3D087F9B}" type="datetimeFigureOut">
              <a:rPr lang="de-DE" smtClean="0"/>
              <a:t>26.09.2023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69F09F9-91C3-A277-55CB-6AC45D05C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1F91283-7225-92FC-5D41-E13DD4FC8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6953-E1A6-4761-A5B7-FA5C88CBA8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5341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799F66-E75E-2C68-7704-5EBACBC90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0442CAB-CE00-B8F1-CED2-B961A4B7B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C50CD82-4542-F396-A5A1-939A0C3E1A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5DE5F9C-7200-689C-E103-F582E3DED0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4A450D2-F9B0-4771-C9CC-E5B70633DA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59D557D-5F2B-A1E5-1DD0-0A6B85640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97A24-1F51-49AA-8D5E-F32A3D087F9B}" type="datetimeFigureOut">
              <a:rPr lang="de-DE" smtClean="0"/>
              <a:t>26.09.2023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1E1F852-14F0-3005-6586-7AE47053E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9613C5C-413A-9A1B-21F8-72C8D80DE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6953-E1A6-4761-A5B7-FA5C88CBA8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6344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0F7090-EB59-DFEA-5283-A1FAF5340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7F554A0-F4D9-ECCE-9E13-F56CACAF4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97A24-1F51-49AA-8D5E-F32A3D087F9B}" type="datetimeFigureOut">
              <a:rPr lang="de-DE" smtClean="0"/>
              <a:t>26.09.2023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1A309EB-DE1D-ABA3-2C43-C29B2C140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19DDB70-37E5-A049-F365-330A2973C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6953-E1A6-4761-A5B7-FA5C88CBA8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649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86BB977-4A9D-573A-E727-A22A11378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97A24-1F51-49AA-8D5E-F32A3D087F9B}" type="datetimeFigureOut">
              <a:rPr lang="de-DE" smtClean="0"/>
              <a:t>26.09.2023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5C5EED7-4D36-6C54-6A9E-0B33AF89A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2B8D32E-BFD3-294C-10A5-62D332F79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6953-E1A6-4761-A5B7-FA5C88CBA8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0889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7FAE9B-CB59-2C1A-5278-98058A91A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C40A59A-9FFB-1488-7FA8-980E960E1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9C6DC87-CECE-B6A9-AC0C-E9941095E6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1D3CADC-28ED-E087-5727-0164F19F1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97A24-1F51-49AA-8D5E-F32A3D087F9B}" type="datetimeFigureOut">
              <a:rPr lang="de-DE" smtClean="0"/>
              <a:t>26.09.2023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A773201-AA29-13DE-51AF-6CD1A0444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E679029-D58D-66F8-9488-699BC6F19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6953-E1A6-4761-A5B7-FA5C88CBA8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6050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53AA30-0DD3-282D-63A0-ADCECFC11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F7CCC22-10A5-550B-55A8-E839E9BC61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34D21C8-53E7-24DB-994C-320BA763B5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0AC937C-EEBF-B0FE-05CB-ABE4080F5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97A24-1F51-49AA-8D5E-F32A3D087F9B}" type="datetimeFigureOut">
              <a:rPr lang="de-DE" smtClean="0"/>
              <a:t>26.09.2023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CB11FB5-D23B-D3AE-05EB-0EBB4F374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B62A737-1A9B-F2DB-F416-C7D4CA344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6953-E1A6-4761-A5B7-FA5C88CBA8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4842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5D3410A-ECF5-C656-3C87-E124F6CB9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56A5A87-A26F-C980-F3B2-34600D9C93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28F8DAF-AE12-455A-9A35-D2F9714EDE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E97A24-1F51-49AA-8D5E-F32A3D087F9B}" type="datetimeFigureOut">
              <a:rPr lang="de-DE" smtClean="0"/>
              <a:t>26.09.2023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53FEF7D-0E21-FA27-9CFC-2F03F28816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BD6A9D5-14DB-B1C5-F160-F2EFEFA00A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606953-E1A6-4761-A5B7-FA5C88CBA8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146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Relationship Id="rId9" Type="http://schemas.openxmlformats.org/officeDocument/2006/relationships/image" Target="../media/image13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56A1B9DD-FE98-1C25-F1DE-EB7451BCBB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68" y="0"/>
            <a:ext cx="121362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127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ylinder 7">
            <a:extLst>
              <a:ext uri="{FF2B5EF4-FFF2-40B4-BE49-F238E27FC236}">
                <a16:creationId xmlns:a16="http://schemas.microsoft.com/office/drawing/2014/main" id="{6A2B706A-35E8-BE86-12A2-8B5C8B9AC4B2}"/>
              </a:ext>
            </a:extLst>
          </p:cNvPr>
          <p:cNvSpPr/>
          <p:nvPr/>
        </p:nvSpPr>
        <p:spPr>
          <a:xfrm>
            <a:off x="599793" y="1324607"/>
            <a:ext cx="364067" cy="1253066"/>
          </a:xfrm>
          <a:prstGeom prst="can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Zylinder 8">
            <a:extLst>
              <a:ext uri="{FF2B5EF4-FFF2-40B4-BE49-F238E27FC236}">
                <a16:creationId xmlns:a16="http://schemas.microsoft.com/office/drawing/2014/main" id="{B69B941A-BD77-AD24-8E0B-A94DDB4C4C6E}"/>
              </a:ext>
            </a:extLst>
          </p:cNvPr>
          <p:cNvSpPr/>
          <p:nvPr/>
        </p:nvSpPr>
        <p:spPr>
          <a:xfrm>
            <a:off x="404775" y="1460074"/>
            <a:ext cx="364067" cy="1253066"/>
          </a:xfrm>
          <a:prstGeom prst="can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Zylinder 9">
            <a:extLst>
              <a:ext uri="{FF2B5EF4-FFF2-40B4-BE49-F238E27FC236}">
                <a16:creationId xmlns:a16="http://schemas.microsoft.com/office/drawing/2014/main" id="{6A4C7C40-F50B-A216-D717-B77E832D84FB}"/>
              </a:ext>
            </a:extLst>
          </p:cNvPr>
          <p:cNvSpPr/>
          <p:nvPr/>
        </p:nvSpPr>
        <p:spPr>
          <a:xfrm>
            <a:off x="684318" y="1595541"/>
            <a:ext cx="364067" cy="1253066"/>
          </a:xfrm>
          <a:prstGeom prst="can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1FA70F9A-6974-B3FB-96F5-50A44D935F24}"/>
              </a:ext>
            </a:extLst>
          </p:cNvPr>
          <p:cNvSpPr/>
          <p:nvPr/>
        </p:nvSpPr>
        <p:spPr>
          <a:xfrm>
            <a:off x="7652493" y="1876947"/>
            <a:ext cx="1185644" cy="7222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M3 </a:t>
            </a:r>
          </a:p>
          <a:p>
            <a:pPr algn="ctr"/>
            <a:r>
              <a:rPr lang="de-DE" sz="1200" dirty="0"/>
              <a:t>Laser Ausschneiden + QR-Code</a:t>
            </a: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181081CA-3440-E881-2BB1-D07EB3096E4F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>
            <a:off x="2993524" y="2220232"/>
            <a:ext cx="2712027" cy="1783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14FA5841-A5E1-4E25-E6B8-642351F80FBB}"/>
              </a:ext>
            </a:extLst>
          </p:cNvPr>
          <p:cNvCxnSpPr>
            <a:cxnSpLocks/>
            <a:stCxn id="15" idx="3"/>
            <a:endCxn id="11" idx="1"/>
          </p:cNvCxnSpPr>
          <p:nvPr/>
        </p:nvCxnSpPr>
        <p:spPr>
          <a:xfrm>
            <a:off x="6891195" y="2238066"/>
            <a:ext cx="76129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eck 13">
            <a:extLst>
              <a:ext uri="{FF2B5EF4-FFF2-40B4-BE49-F238E27FC236}">
                <a16:creationId xmlns:a16="http://schemas.microsoft.com/office/drawing/2014/main" id="{8FD366C5-9AC7-3367-08D8-1D6539869782}"/>
              </a:ext>
            </a:extLst>
          </p:cNvPr>
          <p:cNvSpPr/>
          <p:nvPr/>
        </p:nvSpPr>
        <p:spPr>
          <a:xfrm>
            <a:off x="1937939" y="1937048"/>
            <a:ext cx="1055585" cy="5663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M1 Zuschneiden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E9B63C15-592E-ED02-0169-958CD9F63214}"/>
              </a:ext>
            </a:extLst>
          </p:cNvPr>
          <p:cNvSpPr/>
          <p:nvPr/>
        </p:nvSpPr>
        <p:spPr>
          <a:xfrm>
            <a:off x="5705551" y="1954882"/>
            <a:ext cx="1185644" cy="5663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M2 Verschweißen</a:t>
            </a:r>
          </a:p>
        </p:txBody>
      </p:sp>
      <p:pic>
        <p:nvPicPr>
          <p:cNvPr id="17" name="Grafik 16" descr="Computer">
            <a:extLst>
              <a:ext uri="{FF2B5EF4-FFF2-40B4-BE49-F238E27FC236}">
                <a16:creationId xmlns:a16="http://schemas.microsoft.com/office/drawing/2014/main" id="{F62AC9DF-548C-54FB-1F28-220D543C52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39878" y="3726612"/>
            <a:ext cx="914400" cy="914400"/>
          </a:xfrm>
          <a:prstGeom prst="rect">
            <a:avLst/>
          </a:prstGeom>
        </p:spPr>
      </p:pic>
      <p:sp>
        <p:nvSpPr>
          <p:cNvPr id="30" name="Rechteck 29">
            <a:extLst>
              <a:ext uri="{FF2B5EF4-FFF2-40B4-BE49-F238E27FC236}">
                <a16:creationId xmlns:a16="http://schemas.microsoft.com/office/drawing/2014/main" id="{625D9F75-43A8-6472-D11E-925B2A755652}"/>
              </a:ext>
            </a:extLst>
          </p:cNvPr>
          <p:cNvSpPr/>
          <p:nvPr/>
        </p:nvSpPr>
        <p:spPr>
          <a:xfrm>
            <a:off x="7558989" y="5285864"/>
            <a:ext cx="1084808" cy="52763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Verheiraten</a:t>
            </a:r>
          </a:p>
          <a:p>
            <a:pPr algn="ctr"/>
            <a:r>
              <a:rPr lang="de-DE" sz="1200" dirty="0"/>
              <a:t>Material &lt;-&gt; Kunde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3BCD3148-6A88-57EC-F529-7D1ABD7F85D2}"/>
              </a:ext>
            </a:extLst>
          </p:cNvPr>
          <p:cNvSpPr/>
          <p:nvPr/>
        </p:nvSpPr>
        <p:spPr>
          <a:xfrm>
            <a:off x="4318682" y="4486869"/>
            <a:ext cx="982832" cy="56636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Scannen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49CEB247-2B3D-5FA7-A56B-2D006B9B56FF}"/>
              </a:ext>
            </a:extLst>
          </p:cNvPr>
          <p:cNvSpPr txBox="1"/>
          <p:nvPr/>
        </p:nvSpPr>
        <p:spPr>
          <a:xfrm>
            <a:off x="7065192" y="5619200"/>
            <a:ext cx="544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>
                <a:solidFill>
                  <a:srgbClr val="92D050"/>
                </a:solidFill>
              </a:rPr>
              <a:t>Ja</a:t>
            </a:r>
          </a:p>
        </p:txBody>
      </p:sp>
      <p:cxnSp>
        <p:nvCxnSpPr>
          <p:cNvPr id="33" name="Verbinder: gewinkelt 32">
            <a:extLst>
              <a:ext uri="{FF2B5EF4-FFF2-40B4-BE49-F238E27FC236}">
                <a16:creationId xmlns:a16="http://schemas.microsoft.com/office/drawing/2014/main" id="{3E69C9AC-C34C-653F-DA59-F48862D983AD}"/>
              </a:ext>
            </a:extLst>
          </p:cNvPr>
          <p:cNvCxnSpPr>
            <a:cxnSpLocks/>
            <a:stCxn id="31" idx="3"/>
            <a:endCxn id="39" idx="0"/>
          </p:cNvCxnSpPr>
          <p:nvPr/>
        </p:nvCxnSpPr>
        <p:spPr>
          <a:xfrm>
            <a:off x="5301514" y="4770053"/>
            <a:ext cx="1142585" cy="431920"/>
          </a:xfrm>
          <a:prstGeom prst="bentConnector2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88B3A6F1-0CCA-2B46-8BE4-14A1591DDAAC}"/>
              </a:ext>
            </a:extLst>
          </p:cNvPr>
          <p:cNvCxnSpPr>
            <a:cxnSpLocks/>
            <a:stCxn id="39" idx="3"/>
            <a:endCxn id="30" idx="1"/>
          </p:cNvCxnSpPr>
          <p:nvPr/>
        </p:nvCxnSpPr>
        <p:spPr>
          <a:xfrm>
            <a:off x="7182646" y="5549681"/>
            <a:ext cx="376343" cy="0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hteck 35">
            <a:extLst>
              <a:ext uri="{FF2B5EF4-FFF2-40B4-BE49-F238E27FC236}">
                <a16:creationId xmlns:a16="http://schemas.microsoft.com/office/drawing/2014/main" id="{3C1CA76D-B562-9FE3-D4C7-8D420A03523D}"/>
              </a:ext>
            </a:extLst>
          </p:cNvPr>
          <p:cNvSpPr/>
          <p:nvPr/>
        </p:nvSpPr>
        <p:spPr>
          <a:xfrm>
            <a:off x="2692147" y="4470774"/>
            <a:ext cx="982832" cy="56636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Auftrag auswählen</a:t>
            </a: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C2FE8B8D-A9B0-2BBB-2FA3-6567A6E802F9}"/>
              </a:ext>
            </a:extLst>
          </p:cNvPr>
          <p:cNvCxnSpPr>
            <a:cxnSpLocks/>
            <a:stCxn id="36" idx="3"/>
            <a:endCxn id="31" idx="1"/>
          </p:cNvCxnSpPr>
          <p:nvPr/>
        </p:nvCxnSpPr>
        <p:spPr>
          <a:xfrm>
            <a:off x="3674979" y="4753958"/>
            <a:ext cx="643703" cy="16095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aute 38">
            <a:extLst>
              <a:ext uri="{FF2B5EF4-FFF2-40B4-BE49-F238E27FC236}">
                <a16:creationId xmlns:a16="http://schemas.microsoft.com/office/drawing/2014/main" id="{C3152813-69A4-A005-40C9-061F87360E08}"/>
              </a:ext>
            </a:extLst>
          </p:cNvPr>
          <p:cNvSpPr/>
          <p:nvPr/>
        </p:nvSpPr>
        <p:spPr>
          <a:xfrm>
            <a:off x="5705551" y="5201973"/>
            <a:ext cx="1477095" cy="695416"/>
          </a:xfrm>
          <a:prstGeom prst="diamond">
            <a:avLst/>
          </a:prstGeom>
          <a:solidFill>
            <a:srgbClr val="92D05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Überprüfung Qualität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D9528523-3972-7355-7524-8567F1FC10AC}"/>
              </a:ext>
            </a:extLst>
          </p:cNvPr>
          <p:cNvSpPr txBox="1"/>
          <p:nvPr/>
        </p:nvSpPr>
        <p:spPr>
          <a:xfrm>
            <a:off x="5407611" y="5620390"/>
            <a:ext cx="544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>
                <a:solidFill>
                  <a:srgbClr val="FF0000"/>
                </a:solidFill>
              </a:rPr>
              <a:t>Nein</a:t>
            </a:r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2C4AE1CE-3B9E-9964-A4FD-7B60BE214994}"/>
              </a:ext>
            </a:extLst>
          </p:cNvPr>
          <p:cNvSpPr/>
          <p:nvPr/>
        </p:nvSpPr>
        <p:spPr>
          <a:xfrm>
            <a:off x="10604934" y="5285864"/>
            <a:ext cx="1185644" cy="7222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M4 </a:t>
            </a:r>
          </a:p>
          <a:p>
            <a:pPr algn="ctr"/>
            <a:r>
              <a:rPr lang="de-DE" sz="1200" dirty="0"/>
              <a:t>Laser Personalisieren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2307C384-4404-6276-855F-DEEFC18D275F}"/>
              </a:ext>
            </a:extLst>
          </p:cNvPr>
          <p:cNvSpPr txBox="1"/>
          <p:nvPr/>
        </p:nvSpPr>
        <p:spPr>
          <a:xfrm>
            <a:off x="9906959" y="5619200"/>
            <a:ext cx="4736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>
                <a:solidFill>
                  <a:schemeClr val="accent1"/>
                </a:solidFill>
              </a:rPr>
              <a:t>Ja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94249366-B5FB-FD02-09AD-C678A19135F5}"/>
              </a:ext>
            </a:extLst>
          </p:cNvPr>
          <p:cNvSpPr txBox="1"/>
          <p:nvPr/>
        </p:nvSpPr>
        <p:spPr>
          <a:xfrm>
            <a:off x="8974478" y="5614516"/>
            <a:ext cx="544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>
                <a:solidFill>
                  <a:schemeClr val="accent1"/>
                </a:solidFill>
              </a:rPr>
              <a:t>Nein</a:t>
            </a:r>
          </a:p>
        </p:txBody>
      </p:sp>
      <p:cxnSp>
        <p:nvCxnSpPr>
          <p:cNvPr id="48" name="Verbinder: gewinkelt 47">
            <a:extLst>
              <a:ext uri="{FF2B5EF4-FFF2-40B4-BE49-F238E27FC236}">
                <a16:creationId xmlns:a16="http://schemas.microsoft.com/office/drawing/2014/main" id="{43045906-7ECD-236A-EEFA-DC4A93239325}"/>
              </a:ext>
            </a:extLst>
          </p:cNvPr>
          <p:cNvCxnSpPr>
            <a:cxnSpLocks/>
            <a:stCxn id="49" idx="3"/>
            <a:endCxn id="45" idx="0"/>
          </p:cNvCxnSpPr>
          <p:nvPr/>
        </p:nvCxnSpPr>
        <p:spPr>
          <a:xfrm flipV="1">
            <a:off x="10230785" y="5285864"/>
            <a:ext cx="966971" cy="258238"/>
          </a:xfrm>
          <a:prstGeom prst="bentConnector4">
            <a:avLst>
              <a:gd name="adj1" fmla="val 19346"/>
              <a:gd name="adj2" fmla="val 188523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aute 48">
            <a:extLst>
              <a:ext uri="{FF2B5EF4-FFF2-40B4-BE49-F238E27FC236}">
                <a16:creationId xmlns:a16="http://schemas.microsoft.com/office/drawing/2014/main" id="{EB43D91D-68A2-46ED-012E-96F58D4B429D}"/>
              </a:ext>
            </a:extLst>
          </p:cNvPr>
          <p:cNvSpPr/>
          <p:nvPr/>
        </p:nvSpPr>
        <p:spPr>
          <a:xfrm>
            <a:off x="9086575" y="5334668"/>
            <a:ext cx="1144210" cy="418867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Perso</a:t>
            </a:r>
            <a:r>
              <a:rPr lang="de-DE" sz="1200" dirty="0"/>
              <a:t> ?</a:t>
            </a:r>
          </a:p>
        </p:txBody>
      </p:sp>
      <p:cxnSp>
        <p:nvCxnSpPr>
          <p:cNvPr id="50" name="Verbinder: gewinkelt 49">
            <a:extLst>
              <a:ext uri="{FF2B5EF4-FFF2-40B4-BE49-F238E27FC236}">
                <a16:creationId xmlns:a16="http://schemas.microsoft.com/office/drawing/2014/main" id="{1B37D6F1-0B12-2391-71BD-3A45F04C5F18}"/>
              </a:ext>
            </a:extLst>
          </p:cNvPr>
          <p:cNvCxnSpPr>
            <a:cxnSpLocks/>
            <a:stCxn id="30" idx="3"/>
            <a:endCxn id="49" idx="0"/>
          </p:cNvCxnSpPr>
          <p:nvPr/>
        </p:nvCxnSpPr>
        <p:spPr>
          <a:xfrm flipV="1">
            <a:off x="8643797" y="5334668"/>
            <a:ext cx="1014883" cy="215013"/>
          </a:xfrm>
          <a:prstGeom prst="bentConnector4">
            <a:avLst>
              <a:gd name="adj1" fmla="val 21814"/>
              <a:gd name="adj2" fmla="val 229017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hteck 55">
            <a:extLst>
              <a:ext uri="{FF2B5EF4-FFF2-40B4-BE49-F238E27FC236}">
                <a16:creationId xmlns:a16="http://schemas.microsoft.com/office/drawing/2014/main" id="{32A0AE5B-4668-5554-E43E-15BBB39E041D}"/>
              </a:ext>
            </a:extLst>
          </p:cNvPr>
          <p:cNvSpPr/>
          <p:nvPr/>
        </p:nvSpPr>
        <p:spPr>
          <a:xfrm>
            <a:off x="0" y="-1"/>
            <a:ext cx="4523978" cy="3131389"/>
          </a:xfrm>
          <a:prstGeom prst="rect">
            <a:avLst/>
          </a:prstGeom>
          <a:noFill/>
          <a:ln w="12700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7637B8D8-77D8-9A96-6DA9-C0BB091B383B}"/>
              </a:ext>
            </a:extLst>
          </p:cNvPr>
          <p:cNvSpPr/>
          <p:nvPr/>
        </p:nvSpPr>
        <p:spPr>
          <a:xfrm>
            <a:off x="4523978" y="-6649"/>
            <a:ext cx="7668022" cy="3131389"/>
          </a:xfrm>
          <a:prstGeom prst="rect">
            <a:avLst/>
          </a:prstGeom>
          <a:noFill/>
          <a:ln w="12700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B460B855-899B-61CF-E666-32308B4E1677}"/>
              </a:ext>
            </a:extLst>
          </p:cNvPr>
          <p:cNvSpPr/>
          <p:nvPr/>
        </p:nvSpPr>
        <p:spPr>
          <a:xfrm>
            <a:off x="0" y="3124740"/>
            <a:ext cx="12192000" cy="3733259"/>
          </a:xfrm>
          <a:prstGeom prst="rect">
            <a:avLst/>
          </a:prstGeom>
          <a:noFill/>
          <a:ln w="12700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C474F9CE-83B9-30FF-7E90-F2A121D7F995}"/>
              </a:ext>
            </a:extLst>
          </p:cNvPr>
          <p:cNvSpPr txBox="1"/>
          <p:nvPr/>
        </p:nvSpPr>
        <p:spPr>
          <a:xfrm>
            <a:off x="0" y="21651"/>
            <a:ext cx="2277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Raum 1 Zuschneiden</a:t>
            </a: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D12CDF9B-080F-8A28-065B-0E5021B30B77}"/>
              </a:ext>
            </a:extLst>
          </p:cNvPr>
          <p:cNvSpPr txBox="1"/>
          <p:nvPr/>
        </p:nvSpPr>
        <p:spPr>
          <a:xfrm>
            <a:off x="4673600" y="85039"/>
            <a:ext cx="2277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Raum 2 Fertigung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54B56904-967F-C1A0-598F-ABAEB5CED91F}"/>
              </a:ext>
            </a:extLst>
          </p:cNvPr>
          <p:cNvSpPr txBox="1"/>
          <p:nvPr/>
        </p:nvSpPr>
        <p:spPr>
          <a:xfrm>
            <a:off x="-206" y="3244334"/>
            <a:ext cx="2786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Raum 3 QM &amp; Versand</a:t>
            </a:r>
          </a:p>
        </p:txBody>
      </p:sp>
      <p:pic>
        <p:nvPicPr>
          <p:cNvPr id="63" name="Grafik 62" descr="Webcam">
            <a:extLst>
              <a:ext uri="{FF2B5EF4-FFF2-40B4-BE49-F238E27FC236}">
                <a16:creationId xmlns:a16="http://schemas.microsoft.com/office/drawing/2014/main" id="{D87D97B4-6A8A-4892-4752-9A9A1F45CF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16400" y="3572469"/>
            <a:ext cx="914400" cy="914400"/>
          </a:xfrm>
          <a:prstGeom prst="rect">
            <a:avLst/>
          </a:prstGeom>
        </p:spPr>
      </p:pic>
      <p:cxnSp>
        <p:nvCxnSpPr>
          <p:cNvPr id="77" name="Gerader Verbinder 76">
            <a:extLst>
              <a:ext uri="{FF2B5EF4-FFF2-40B4-BE49-F238E27FC236}">
                <a16:creationId xmlns:a16="http://schemas.microsoft.com/office/drawing/2014/main" id="{C2B138B6-F179-11BA-54D8-1D9B23D56BB8}"/>
              </a:ext>
            </a:extLst>
          </p:cNvPr>
          <p:cNvCxnSpPr>
            <a:cxnSpLocks/>
          </p:cNvCxnSpPr>
          <p:nvPr/>
        </p:nvCxnSpPr>
        <p:spPr>
          <a:xfrm flipH="1">
            <a:off x="3623733" y="4347070"/>
            <a:ext cx="104986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Verbinder: gewinkelt 81">
            <a:extLst>
              <a:ext uri="{FF2B5EF4-FFF2-40B4-BE49-F238E27FC236}">
                <a16:creationId xmlns:a16="http://schemas.microsoft.com/office/drawing/2014/main" id="{00912F6C-50E3-013D-A405-836DE4A3BAB8}"/>
              </a:ext>
            </a:extLst>
          </p:cNvPr>
          <p:cNvCxnSpPr>
            <a:cxnSpLocks/>
            <a:stCxn id="26" idx="3"/>
            <a:endCxn id="21" idx="0"/>
          </p:cNvCxnSpPr>
          <p:nvPr/>
        </p:nvCxnSpPr>
        <p:spPr>
          <a:xfrm>
            <a:off x="2918730" y="1240370"/>
            <a:ext cx="365808" cy="2083912"/>
          </a:xfrm>
          <a:prstGeom prst="bentConnector2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Verbinder: gewinkelt 82">
            <a:extLst>
              <a:ext uri="{FF2B5EF4-FFF2-40B4-BE49-F238E27FC236}">
                <a16:creationId xmlns:a16="http://schemas.microsoft.com/office/drawing/2014/main" id="{DCC762ED-2A2E-6483-F50D-9E47E957EF01}"/>
              </a:ext>
            </a:extLst>
          </p:cNvPr>
          <p:cNvCxnSpPr>
            <a:cxnSpLocks/>
            <a:stCxn id="64" idx="3"/>
          </p:cNvCxnSpPr>
          <p:nvPr/>
        </p:nvCxnSpPr>
        <p:spPr>
          <a:xfrm flipH="1">
            <a:off x="4066021" y="1190158"/>
            <a:ext cx="3586472" cy="2318533"/>
          </a:xfrm>
          <a:prstGeom prst="bentConnector3">
            <a:avLst>
              <a:gd name="adj1" fmla="val -4627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Rechteck 1">
            <a:extLst>
              <a:ext uri="{FF2B5EF4-FFF2-40B4-BE49-F238E27FC236}">
                <a16:creationId xmlns:a16="http://schemas.microsoft.com/office/drawing/2014/main" id="{5C4FB881-E9D5-D851-F5FE-CFED8A6A4675}"/>
              </a:ext>
            </a:extLst>
          </p:cNvPr>
          <p:cNvSpPr/>
          <p:nvPr/>
        </p:nvSpPr>
        <p:spPr>
          <a:xfrm>
            <a:off x="160388" y="360101"/>
            <a:ext cx="1047860" cy="45943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lt1"/>
                </a:solidFill>
              </a:rPr>
              <a:t>Formular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CB92CF66-361B-A775-9BF5-060D9EBD2F37}"/>
              </a:ext>
            </a:extLst>
          </p:cNvPr>
          <p:cNvSpPr txBox="1"/>
          <p:nvPr/>
        </p:nvSpPr>
        <p:spPr>
          <a:xfrm>
            <a:off x="93001" y="760835"/>
            <a:ext cx="1427836" cy="5078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900" dirty="0"/>
              <a:t>Produktspezifikation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900" dirty="0"/>
              <a:t>Anzahl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900" dirty="0"/>
              <a:t>Material</a:t>
            </a:r>
          </a:p>
        </p:txBody>
      </p:sp>
      <p:cxnSp>
        <p:nvCxnSpPr>
          <p:cNvPr id="6" name="Verbinder: gewinkelt 5">
            <a:extLst>
              <a:ext uri="{FF2B5EF4-FFF2-40B4-BE49-F238E27FC236}">
                <a16:creationId xmlns:a16="http://schemas.microsoft.com/office/drawing/2014/main" id="{0D1CB571-FFC3-476B-7E04-AA1B7618FADB}"/>
              </a:ext>
            </a:extLst>
          </p:cNvPr>
          <p:cNvCxnSpPr>
            <a:cxnSpLocks/>
            <a:stCxn id="2" idx="3"/>
            <a:endCxn id="26" idx="0"/>
          </p:cNvCxnSpPr>
          <p:nvPr/>
        </p:nvCxnSpPr>
        <p:spPr>
          <a:xfrm>
            <a:off x="1208248" y="589819"/>
            <a:ext cx="1253282" cy="193351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C84B06F4-A3EB-55F0-7F2D-7F294DA0619F}"/>
              </a:ext>
            </a:extLst>
          </p:cNvPr>
          <p:cNvCxnSpPr>
            <a:cxnSpLocks/>
            <a:stCxn id="14" idx="0"/>
            <a:endCxn id="26" idx="2"/>
          </p:cNvCxnSpPr>
          <p:nvPr/>
        </p:nvCxnSpPr>
        <p:spPr>
          <a:xfrm flipH="1" flipV="1">
            <a:off x="2461530" y="1697570"/>
            <a:ext cx="4202" cy="23947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Verbinder: gewinkelt 40">
            <a:extLst>
              <a:ext uri="{FF2B5EF4-FFF2-40B4-BE49-F238E27FC236}">
                <a16:creationId xmlns:a16="http://schemas.microsoft.com/office/drawing/2014/main" id="{D9CC3874-A0D3-0C34-49E6-00013920A8C3}"/>
              </a:ext>
            </a:extLst>
          </p:cNvPr>
          <p:cNvCxnSpPr>
            <a:cxnSpLocks/>
            <a:stCxn id="15" idx="0"/>
            <a:endCxn id="64" idx="1"/>
          </p:cNvCxnSpPr>
          <p:nvPr/>
        </p:nvCxnSpPr>
        <p:spPr>
          <a:xfrm rot="5400000" flipH="1" flipV="1">
            <a:off x="6135871" y="1352660"/>
            <a:ext cx="764724" cy="439720"/>
          </a:xfrm>
          <a:prstGeom prst="bent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Verbinder: gewinkelt 50">
            <a:extLst>
              <a:ext uri="{FF2B5EF4-FFF2-40B4-BE49-F238E27FC236}">
                <a16:creationId xmlns:a16="http://schemas.microsoft.com/office/drawing/2014/main" id="{6175148F-E641-4C24-EB78-9203FD82FF50}"/>
              </a:ext>
            </a:extLst>
          </p:cNvPr>
          <p:cNvCxnSpPr>
            <a:cxnSpLocks/>
            <a:stCxn id="11" idx="0"/>
            <a:endCxn id="64" idx="1"/>
          </p:cNvCxnSpPr>
          <p:nvPr/>
        </p:nvCxnSpPr>
        <p:spPr>
          <a:xfrm rot="16200000" flipV="1">
            <a:off x="7148310" y="779942"/>
            <a:ext cx="686789" cy="1507222"/>
          </a:xfrm>
          <a:prstGeom prst="bentConnector4">
            <a:avLst>
              <a:gd name="adj1" fmla="val 16715"/>
              <a:gd name="adj2" fmla="val 115167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Verbinder: gewinkelt 77">
            <a:extLst>
              <a:ext uri="{FF2B5EF4-FFF2-40B4-BE49-F238E27FC236}">
                <a16:creationId xmlns:a16="http://schemas.microsoft.com/office/drawing/2014/main" id="{F3AA9EE8-E322-E78E-C036-071059B0A6CA}"/>
              </a:ext>
            </a:extLst>
          </p:cNvPr>
          <p:cNvCxnSpPr>
            <a:cxnSpLocks/>
            <a:stCxn id="45" idx="3"/>
            <a:endCxn id="17" idx="1"/>
          </p:cNvCxnSpPr>
          <p:nvPr/>
        </p:nvCxnSpPr>
        <p:spPr>
          <a:xfrm flipH="1" flipV="1">
            <a:off x="2739878" y="4183812"/>
            <a:ext cx="9050700" cy="1463171"/>
          </a:xfrm>
          <a:prstGeom prst="bentConnector5">
            <a:avLst>
              <a:gd name="adj1" fmla="val -2526"/>
              <a:gd name="adj2" fmla="val -54689"/>
              <a:gd name="adj3" fmla="val 111413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Rechteck 84">
            <a:extLst>
              <a:ext uri="{FF2B5EF4-FFF2-40B4-BE49-F238E27FC236}">
                <a16:creationId xmlns:a16="http://schemas.microsoft.com/office/drawing/2014/main" id="{6EFCD128-4003-0641-90B9-626EC5A18B77}"/>
              </a:ext>
            </a:extLst>
          </p:cNvPr>
          <p:cNvSpPr/>
          <p:nvPr/>
        </p:nvSpPr>
        <p:spPr>
          <a:xfrm>
            <a:off x="2585616" y="4432915"/>
            <a:ext cx="6164494" cy="1575186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8" name="Grafik 17" descr="Datenbank">
            <a:extLst>
              <a:ext uri="{FF2B5EF4-FFF2-40B4-BE49-F238E27FC236}">
                <a16:creationId xmlns:a16="http://schemas.microsoft.com/office/drawing/2014/main" id="{E1BC2C72-1E02-FB31-B955-3B1B1047801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003822" y="3330483"/>
            <a:ext cx="628164" cy="628164"/>
          </a:xfrm>
          <a:prstGeom prst="rect">
            <a:avLst/>
          </a:prstGeom>
        </p:spPr>
      </p:pic>
      <p:pic>
        <p:nvPicPr>
          <p:cNvPr id="19" name="Grafik 18" descr="Datenbank">
            <a:extLst>
              <a:ext uri="{FF2B5EF4-FFF2-40B4-BE49-F238E27FC236}">
                <a16:creationId xmlns:a16="http://schemas.microsoft.com/office/drawing/2014/main" id="{4F9B09D3-68D4-DAAF-1664-355EBC65BB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585616" y="3324283"/>
            <a:ext cx="628164" cy="628164"/>
          </a:xfrm>
          <a:prstGeom prst="rect">
            <a:avLst/>
          </a:prstGeom>
        </p:spPr>
      </p:pic>
      <p:pic>
        <p:nvPicPr>
          <p:cNvPr id="20" name="Grafik 19" descr="Datenbank">
            <a:extLst>
              <a:ext uri="{FF2B5EF4-FFF2-40B4-BE49-F238E27FC236}">
                <a16:creationId xmlns:a16="http://schemas.microsoft.com/office/drawing/2014/main" id="{EBE49DCD-7D31-2189-9079-64BEBA59B29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16424" y="3324457"/>
            <a:ext cx="628164" cy="628164"/>
          </a:xfrm>
          <a:prstGeom prst="rect">
            <a:avLst/>
          </a:prstGeom>
        </p:spPr>
      </p:pic>
      <p:sp>
        <p:nvSpPr>
          <p:cNvPr id="21" name="Rechteck 20">
            <a:extLst>
              <a:ext uri="{FF2B5EF4-FFF2-40B4-BE49-F238E27FC236}">
                <a16:creationId xmlns:a16="http://schemas.microsoft.com/office/drawing/2014/main" id="{55BC046D-8F18-53BC-6120-BB7246C66D56}"/>
              </a:ext>
            </a:extLst>
          </p:cNvPr>
          <p:cNvSpPr/>
          <p:nvPr/>
        </p:nvSpPr>
        <p:spPr>
          <a:xfrm>
            <a:off x="2503055" y="3324282"/>
            <a:ext cx="1562966" cy="110748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6" name="Grafik 25" descr="Browserfenster">
            <a:extLst>
              <a:ext uri="{FF2B5EF4-FFF2-40B4-BE49-F238E27FC236}">
                <a16:creationId xmlns:a16="http://schemas.microsoft.com/office/drawing/2014/main" id="{F0FE824A-9EEE-B4D3-AAD7-78CA9100544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004330" y="783170"/>
            <a:ext cx="914400" cy="914400"/>
          </a:xfrm>
          <a:prstGeom prst="rect">
            <a:avLst/>
          </a:prstGeom>
        </p:spPr>
      </p:pic>
      <p:pic>
        <p:nvPicPr>
          <p:cNvPr id="64" name="Grafik 63" descr="Browserfenster">
            <a:extLst>
              <a:ext uri="{FF2B5EF4-FFF2-40B4-BE49-F238E27FC236}">
                <a16:creationId xmlns:a16="http://schemas.microsoft.com/office/drawing/2014/main" id="{50515267-AA13-E2B7-A112-D55EA1F8784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738093" y="73295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907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4EE5E3-5BE4-FB18-C316-4DE04A093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dirty="0"/>
              <a:t>Zuordnung Mat </a:t>
            </a:r>
            <a:r>
              <a:rPr lang="de-DE" sz="3200" dirty="0" err="1"/>
              <a:t>Nr</a:t>
            </a:r>
            <a:r>
              <a:rPr lang="de-DE" sz="3200" dirty="0"/>
              <a:t> &lt;-&gt; DB Geldbeutel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687F8C0-25BB-D07A-EBF0-CAD6054E5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1800" dirty="0"/>
              <a:t>Szenario 2 :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3800C614-980B-D2A0-5782-EDEA9127275C}"/>
              </a:ext>
            </a:extLst>
          </p:cNvPr>
          <p:cNvSpPr/>
          <p:nvPr/>
        </p:nvSpPr>
        <p:spPr>
          <a:xfrm>
            <a:off x="1346142" y="2864484"/>
            <a:ext cx="626533" cy="17999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300 St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BE52A7E-A855-0508-2C01-817693141B89}"/>
              </a:ext>
            </a:extLst>
          </p:cNvPr>
          <p:cNvSpPr txBox="1"/>
          <p:nvPr/>
        </p:nvSpPr>
        <p:spPr>
          <a:xfrm>
            <a:off x="1248774" y="2433596"/>
            <a:ext cx="8212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Bestellung Kunde A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82F891B3-ED79-2C12-063A-6DC87945FAF4}"/>
              </a:ext>
            </a:extLst>
          </p:cNvPr>
          <p:cNvSpPr/>
          <p:nvPr/>
        </p:nvSpPr>
        <p:spPr>
          <a:xfrm>
            <a:off x="2254251" y="4007480"/>
            <a:ext cx="626533" cy="65696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Mat 1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0A5968A-043D-7EF0-8637-4738F2EFE0F9}"/>
              </a:ext>
            </a:extLst>
          </p:cNvPr>
          <p:cNvSpPr/>
          <p:nvPr/>
        </p:nvSpPr>
        <p:spPr>
          <a:xfrm>
            <a:off x="2880784" y="3304748"/>
            <a:ext cx="626533" cy="135969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Mat 2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33595807-5BDB-F419-1756-FD32436F0DCA}"/>
              </a:ext>
            </a:extLst>
          </p:cNvPr>
          <p:cNvSpPr txBox="1"/>
          <p:nvPr/>
        </p:nvSpPr>
        <p:spPr>
          <a:xfrm>
            <a:off x="2567517" y="2432464"/>
            <a:ext cx="8212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Vorrat Material</a:t>
            </a:r>
          </a:p>
        </p:txBody>
      </p:sp>
      <p:graphicFrame>
        <p:nvGraphicFramePr>
          <p:cNvPr id="18" name="Tabelle 18">
            <a:extLst>
              <a:ext uri="{FF2B5EF4-FFF2-40B4-BE49-F238E27FC236}">
                <a16:creationId xmlns:a16="http://schemas.microsoft.com/office/drawing/2014/main" id="{6182D533-D40D-CE91-97BC-6A73C9E304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7440515"/>
              </p:ext>
            </p:extLst>
          </p:nvPr>
        </p:nvGraphicFramePr>
        <p:xfrm>
          <a:off x="9072125" y="1353902"/>
          <a:ext cx="2836537" cy="2171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830">
                  <a:extLst>
                    <a:ext uri="{9D8B030D-6E8A-4147-A177-3AD203B41FA5}">
                      <a16:colId xmlns:a16="http://schemas.microsoft.com/office/drawing/2014/main" val="2242097114"/>
                    </a:ext>
                  </a:extLst>
                </a:gridCol>
                <a:gridCol w="469834">
                  <a:extLst>
                    <a:ext uri="{9D8B030D-6E8A-4147-A177-3AD203B41FA5}">
                      <a16:colId xmlns:a16="http://schemas.microsoft.com/office/drawing/2014/main" val="993198646"/>
                    </a:ext>
                  </a:extLst>
                </a:gridCol>
                <a:gridCol w="434110">
                  <a:extLst>
                    <a:ext uri="{9D8B030D-6E8A-4147-A177-3AD203B41FA5}">
                      <a16:colId xmlns:a16="http://schemas.microsoft.com/office/drawing/2014/main" val="1980683459"/>
                    </a:ext>
                  </a:extLst>
                </a:gridCol>
                <a:gridCol w="489527">
                  <a:extLst>
                    <a:ext uri="{9D8B030D-6E8A-4147-A177-3AD203B41FA5}">
                      <a16:colId xmlns:a16="http://schemas.microsoft.com/office/drawing/2014/main" val="3067866864"/>
                    </a:ext>
                  </a:extLst>
                </a:gridCol>
                <a:gridCol w="517236">
                  <a:extLst>
                    <a:ext uri="{9D8B030D-6E8A-4147-A177-3AD203B41FA5}">
                      <a16:colId xmlns:a16="http://schemas.microsoft.com/office/drawing/2014/main" val="414914555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71477128"/>
                    </a:ext>
                  </a:extLst>
                </a:gridCol>
              </a:tblGrid>
              <a:tr h="196972">
                <a:tc gridSpan="6"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DB Geldbeutel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4363284"/>
                  </a:ext>
                </a:extLst>
              </a:tr>
              <a:tr h="322318">
                <a:tc>
                  <a:txBody>
                    <a:bodyPr/>
                    <a:lstStyle/>
                    <a:p>
                      <a:pPr algn="ctr"/>
                      <a:r>
                        <a:rPr lang="de-DE" sz="1050" u="sng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u="sng" dirty="0"/>
                        <a:t>Mat </a:t>
                      </a:r>
                      <a:r>
                        <a:rPr lang="de-DE" sz="1050" u="sng" dirty="0" err="1"/>
                        <a:t>Nr</a:t>
                      </a:r>
                      <a:endParaRPr lang="de-DE" sz="105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u="sng" dirty="0"/>
                        <a:t>Kd </a:t>
                      </a:r>
                      <a:r>
                        <a:rPr lang="de-DE" sz="1050" u="sng" dirty="0" err="1"/>
                        <a:t>Nr</a:t>
                      </a:r>
                      <a:endParaRPr lang="de-DE" sz="105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u="sng"/>
                        <a:t>lsr </a:t>
                      </a:r>
                      <a:r>
                        <a:rPr lang="de-DE" sz="1050" u="sng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 err="1"/>
                        <a:t>Perso</a:t>
                      </a:r>
                      <a:r>
                        <a:rPr lang="de-DE" sz="1050" dirty="0"/>
                        <a:t> 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OK 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498850"/>
                  </a:ext>
                </a:extLst>
              </a:tr>
              <a:tr h="196972"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b="0" dirty="0">
                          <a:solidFill>
                            <a:schemeClr val="tx1"/>
                          </a:solidFill>
                        </a:rPr>
                        <a:t>leer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6035830"/>
                  </a:ext>
                </a:extLst>
              </a:tr>
              <a:tr h="196972"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b="0" dirty="0">
                          <a:solidFill>
                            <a:schemeClr val="tx1"/>
                          </a:solidFill>
                        </a:rPr>
                        <a:t>leer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9300499"/>
                  </a:ext>
                </a:extLst>
              </a:tr>
              <a:tr h="196972"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b="0" dirty="0">
                          <a:solidFill>
                            <a:schemeClr val="tx1"/>
                          </a:solidFill>
                        </a:rPr>
                        <a:t>leer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895958"/>
                  </a:ext>
                </a:extLst>
              </a:tr>
              <a:tr h="196972"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b="0" dirty="0">
                          <a:solidFill>
                            <a:schemeClr val="tx1"/>
                          </a:solidFill>
                        </a:rPr>
                        <a:t>leer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832800"/>
                  </a:ext>
                </a:extLst>
              </a:tr>
              <a:tr h="196972"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b="0" dirty="0">
                          <a:solidFill>
                            <a:schemeClr val="tx1"/>
                          </a:solidFill>
                        </a:rPr>
                        <a:t>leer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5355022"/>
                  </a:ext>
                </a:extLst>
              </a:tr>
              <a:tr h="196972"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b="0" dirty="0">
                          <a:solidFill>
                            <a:schemeClr val="tx1"/>
                          </a:solidFill>
                        </a:rPr>
                        <a:t>leer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0629968"/>
                  </a:ext>
                </a:extLst>
              </a:tr>
            </a:tbl>
          </a:graphicData>
        </a:graphic>
      </p:graphicFrame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11EA399F-49C0-60AA-89C2-6B2E8B3DB1DF}"/>
              </a:ext>
            </a:extLst>
          </p:cNvPr>
          <p:cNvCxnSpPr>
            <a:cxnSpLocks/>
          </p:cNvCxnSpPr>
          <p:nvPr/>
        </p:nvCxnSpPr>
        <p:spPr>
          <a:xfrm flipV="1">
            <a:off x="651874" y="4664441"/>
            <a:ext cx="3319762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B7070DED-B6AA-61C5-64F3-0F0182261DA4}"/>
              </a:ext>
            </a:extLst>
          </p:cNvPr>
          <p:cNvCxnSpPr>
            <a:cxnSpLocks/>
          </p:cNvCxnSpPr>
          <p:nvPr/>
        </p:nvCxnSpPr>
        <p:spPr>
          <a:xfrm flipV="1">
            <a:off x="770407" y="2305682"/>
            <a:ext cx="0" cy="2477293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E877C497-C444-800D-52DF-46992650B2C4}"/>
              </a:ext>
            </a:extLst>
          </p:cNvPr>
          <p:cNvSpPr txBox="1"/>
          <p:nvPr/>
        </p:nvSpPr>
        <p:spPr>
          <a:xfrm>
            <a:off x="186209" y="2174877"/>
            <a:ext cx="8212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Anzahl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5972563E-0B00-47CE-490E-717981FB708E}"/>
              </a:ext>
            </a:extLst>
          </p:cNvPr>
          <p:cNvSpPr txBox="1"/>
          <p:nvPr/>
        </p:nvSpPr>
        <p:spPr>
          <a:xfrm>
            <a:off x="1068656" y="5857236"/>
            <a:ext cx="990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Mat </a:t>
            </a:r>
            <a:r>
              <a:rPr lang="de-DE" dirty="0" err="1"/>
              <a:t>Nr</a:t>
            </a:r>
            <a:r>
              <a:rPr lang="de-DE" dirty="0"/>
              <a:t> wird im ersten Produktionsschritt festgelegt über zusätzlichen Touchscreen o.ä.</a:t>
            </a:r>
          </a:p>
        </p:txBody>
      </p:sp>
      <p:graphicFrame>
        <p:nvGraphicFramePr>
          <p:cNvPr id="10" name="Tabelle 18">
            <a:extLst>
              <a:ext uri="{FF2B5EF4-FFF2-40B4-BE49-F238E27FC236}">
                <a16:creationId xmlns:a16="http://schemas.microsoft.com/office/drawing/2014/main" id="{DF1D9F7D-1A87-D082-9229-7697DE053D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4176066"/>
              </p:ext>
            </p:extLst>
          </p:nvPr>
        </p:nvGraphicFramePr>
        <p:xfrm>
          <a:off x="5571128" y="1597022"/>
          <a:ext cx="2317431" cy="1417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97217">
                  <a:extLst>
                    <a:ext uri="{9D8B030D-6E8A-4147-A177-3AD203B41FA5}">
                      <a16:colId xmlns:a16="http://schemas.microsoft.com/office/drawing/2014/main" val="2242097114"/>
                    </a:ext>
                  </a:extLst>
                </a:gridCol>
                <a:gridCol w="597217">
                  <a:extLst>
                    <a:ext uri="{9D8B030D-6E8A-4147-A177-3AD203B41FA5}">
                      <a16:colId xmlns:a16="http://schemas.microsoft.com/office/drawing/2014/main" val="993198646"/>
                    </a:ext>
                  </a:extLst>
                </a:gridCol>
                <a:gridCol w="514667">
                  <a:extLst>
                    <a:ext uri="{9D8B030D-6E8A-4147-A177-3AD203B41FA5}">
                      <a16:colId xmlns:a16="http://schemas.microsoft.com/office/drawing/2014/main" val="1980683459"/>
                    </a:ext>
                  </a:extLst>
                </a:gridCol>
                <a:gridCol w="608330">
                  <a:extLst>
                    <a:ext uri="{9D8B030D-6E8A-4147-A177-3AD203B41FA5}">
                      <a16:colId xmlns:a16="http://schemas.microsoft.com/office/drawing/2014/main" val="4149145555"/>
                    </a:ext>
                  </a:extLst>
                </a:gridCol>
              </a:tblGrid>
              <a:tr h="148948">
                <a:tc gridSpan="4"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DB Material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4363284"/>
                  </a:ext>
                </a:extLst>
              </a:tr>
              <a:tr h="243732">
                <a:tc>
                  <a:txBody>
                    <a:bodyPr/>
                    <a:lstStyle/>
                    <a:p>
                      <a:pPr algn="ctr"/>
                      <a:r>
                        <a:rPr lang="de-DE" sz="1050" u="sng" dirty="0"/>
                        <a:t>Mat </a:t>
                      </a:r>
                      <a:r>
                        <a:rPr lang="de-DE" sz="1050" u="sng" dirty="0" err="1"/>
                        <a:t>Nr</a:t>
                      </a:r>
                      <a:endParaRPr lang="de-DE" sz="105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u="none" dirty="0" err="1"/>
                        <a:t>Recycl</a:t>
                      </a:r>
                      <a:r>
                        <a:rPr lang="de-DE" sz="1050" u="none" dirty="0"/>
                        <a:t> Zyklen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u="none" dirty="0" err="1"/>
                        <a:t>Knst</a:t>
                      </a:r>
                      <a:r>
                        <a:rPr lang="de-DE" sz="1050" u="none" dirty="0"/>
                        <a:t> Typ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498850"/>
                  </a:ext>
                </a:extLst>
              </a:tr>
              <a:tr h="239537">
                <a:tc>
                  <a:txBody>
                    <a:bodyPr/>
                    <a:lstStyle/>
                    <a:p>
                      <a:pPr algn="ctr"/>
                      <a:r>
                        <a:rPr lang="de-DE" sz="1050" u="sn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u="non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u="none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9281620"/>
                  </a:ext>
                </a:extLst>
              </a:tr>
              <a:tr h="239537">
                <a:tc>
                  <a:txBody>
                    <a:bodyPr/>
                    <a:lstStyle/>
                    <a:p>
                      <a:pPr algn="ctr"/>
                      <a:r>
                        <a:rPr lang="de-DE" sz="1050" u="sng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u="none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7668068"/>
                  </a:ext>
                </a:extLst>
              </a:tr>
              <a:tr h="239537">
                <a:tc>
                  <a:txBody>
                    <a:bodyPr/>
                    <a:lstStyle/>
                    <a:p>
                      <a:pPr algn="ctr"/>
                      <a:r>
                        <a:rPr lang="de-DE" sz="1050" u="sng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u="none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533240"/>
                  </a:ext>
                </a:extLst>
              </a:tr>
            </a:tbl>
          </a:graphicData>
        </a:graphic>
      </p:graphicFrame>
      <p:sp>
        <p:nvSpPr>
          <p:cNvPr id="11" name="Rechteck 10">
            <a:extLst>
              <a:ext uri="{FF2B5EF4-FFF2-40B4-BE49-F238E27FC236}">
                <a16:creationId xmlns:a16="http://schemas.microsoft.com/office/drawing/2014/main" id="{B43BA80C-EECD-1754-82FF-07CCB0184BB0}"/>
              </a:ext>
            </a:extLst>
          </p:cNvPr>
          <p:cNvSpPr/>
          <p:nvPr/>
        </p:nvSpPr>
        <p:spPr>
          <a:xfrm>
            <a:off x="8677031" y="4711852"/>
            <a:ext cx="1185644" cy="5663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M3 Ausschneiden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39594741-C99D-F5AF-2262-3FDC21655DC8}"/>
              </a:ext>
            </a:extLst>
          </p:cNvPr>
          <p:cNvSpPr/>
          <p:nvPr/>
        </p:nvSpPr>
        <p:spPr>
          <a:xfrm>
            <a:off x="10599957" y="4711852"/>
            <a:ext cx="1185644" cy="5663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M4 </a:t>
            </a:r>
          </a:p>
          <a:p>
            <a:pPr algn="ctr"/>
            <a:r>
              <a:rPr lang="de-DE" sz="1200" dirty="0"/>
              <a:t>Lasern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18627697-C678-BC97-FCCB-AEF62B74BB14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 flipV="1">
            <a:off x="6066124" y="4995035"/>
            <a:ext cx="687980" cy="1792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CAC5EC0A-30F1-8ACB-C929-B05E0BA02DF1}"/>
              </a:ext>
            </a:extLst>
          </p:cNvPr>
          <p:cNvCxnSpPr>
            <a:cxnSpLocks/>
          </p:cNvCxnSpPr>
          <p:nvPr/>
        </p:nvCxnSpPr>
        <p:spPr>
          <a:xfrm>
            <a:off x="7939748" y="4998941"/>
            <a:ext cx="737283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170E3904-9363-F8F7-4E65-F24E98FDEAAF}"/>
              </a:ext>
            </a:extLst>
          </p:cNvPr>
          <p:cNvCxnSpPr>
            <a:cxnSpLocks/>
          </p:cNvCxnSpPr>
          <p:nvPr/>
        </p:nvCxnSpPr>
        <p:spPr>
          <a:xfrm>
            <a:off x="9862675" y="4995034"/>
            <a:ext cx="73728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hteck 15">
            <a:extLst>
              <a:ext uri="{FF2B5EF4-FFF2-40B4-BE49-F238E27FC236}">
                <a16:creationId xmlns:a16="http://schemas.microsoft.com/office/drawing/2014/main" id="{EEA93BF6-DBF5-4F1C-37A3-996A8A0D06FB}"/>
              </a:ext>
            </a:extLst>
          </p:cNvPr>
          <p:cNvSpPr/>
          <p:nvPr/>
        </p:nvSpPr>
        <p:spPr>
          <a:xfrm>
            <a:off x="5010539" y="4729780"/>
            <a:ext cx="1055585" cy="5663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M1 Zuschneiden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176AD26F-7FDF-A629-0B0A-D5B055D03872}"/>
              </a:ext>
            </a:extLst>
          </p:cNvPr>
          <p:cNvSpPr/>
          <p:nvPr/>
        </p:nvSpPr>
        <p:spPr>
          <a:xfrm>
            <a:off x="6754104" y="4711851"/>
            <a:ext cx="1185644" cy="5663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M2 Verschweißen</a:t>
            </a:r>
          </a:p>
        </p:txBody>
      </p:sp>
      <p:cxnSp>
        <p:nvCxnSpPr>
          <p:cNvPr id="26" name="Verbinder: gewinkelt 25">
            <a:extLst>
              <a:ext uri="{FF2B5EF4-FFF2-40B4-BE49-F238E27FC236}">
                <a16:creationId xmlns:a16="http://schemas.microsoft.com/office/drawing/2014/main" id="{E3B374CD-B2B4-7810-4133-6CD23EB9E802}"/>
              </a:ext>
            </a:extLst>
          </p:cNvPr>
          <p:cNvCxnSpPr>
            <a:cxnSpLocks/>
            <a:stCxn id="24" idx="0"/>
            <a:endCxn id="10" idx="1"/>
          </p:cNvCxnSpPr>
          <p:nvPr/>
        </p:nvCxnSpPr>
        <p:spPr>
          <a:xfrm rot="5400000" flipH="1" flipV="1">
            <a:off x="4615944" y="2994167"/>
            <a:ext cx="1643668" cy="266699"/>
          </a:xfrm>
          <a:prstGeom prst="bentConnector2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40053975-34F9-CF9C-D220-60350B297D1D}"/>
              </a:ext>
            </a:extLst>
          </p:cNvPr>
          <p:cNvSpPr txBox="1"/>
          <p:nvPr/>
        </p:nvSpPr>
        <p:spPr>
          <a:xfrm>
            <a:off x="5266234" y="3157008"/>
            <a:ext cx="1182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Laden der verfügbaren</a:t>
            </a:r>
          </a:p>
          <a:p>
            <a:r>
              <a:rPr lang="de-DE" sz="1200" dirty="0"/>
              <a:t>Materialien</a:t>
            </a:r>
          </a:p>
        </p:txBody>
      </p:sp>
      <p:cxnSp>
        <p:nvCxnSpPr>
          <p:cNvPr id="29" name="Verbinder: gewinkelt 28">
            <a:extLst>
              <a:ext uri="{FF2B5EF4-FFF2-40B4-BE49-F238E27FC236}">
                <a16:creationId xmlns:a16="http://schemas.microsoft.com/office/drawing/2014/main" id="{B58F439A-5E5C-BE66-D508-0297CC7A7E2F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5761629" y="3516953"/>
            <a:ext cx="3981120" cy="889597"/>
          </a:xfrm>
          <a:prstGeom prst="bentConnector3">
            <a:avLst>
              <a:gd name="adj1" fmla="val 100345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Grafik 23" descr="Monitor">
            <a:extLst>
              <a:ext uri="{FF2B5EF4-FFF2-40B4-BE49-F238E27FC236}">
                <a16:creationId xmlns:a16="http://schemas.microsoft.com/office/drawing/2014/main" id="{5385CC77-D9AD-F1D4-88F1-A9E52D9335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47229" y="3949350"/>
            <a:ext cx="914400" cy="914400"/>
          </a:xfrm>
          <a:prstGeom prst="rect">
            <a:avLst/>
          </a:prstGeom>
        </p:spPr>
      </p:pic>
      <p:sp>
        <p:nvSpPr>
          <p:cNvPr id="42" name="Textfeld 41">
            <a:extLst>
              <a:ext uri="{FF2B5EF4-FFF2-40B4-BE49-F238E27FC236}">
                <a16:creationId xmlns:a16="http://schemas.microsoft.com/office/drawing/2014/main" id="{34B1AE7B-A2A6-FA26-BE59-866372C92A67}"/>
              </a:ext>
            </a:extLst>
          </p:cNvPr>
          <p:cNvSpPr txBox="1"/>
          <p:nvPr/>
        </p:nvSpPr>
        <p:spPr>
          <a:xfrm>
            <a:off x="5755338" y="4012699"/>
            <a:ext cx="11829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Material auswählen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70911A42-78D4-A67B-9DF1-47817C10C010}"/>
              </a:ext>
            </a:extLst>
          </p:cNvPr>
          <p:cNvSpPr txBox="1"/>
          <p:nvPr/>
        </p:nvSpPr>
        <p:spPr>
          <a:xfrm>
            <a:off x="8885419" y="3984277"/>
            <a:ext cx="11829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Datenbank befüllen</a:t>
            </a:r>
          </a:p>
        </p:txBody>
      </p:sp>
    </p:spTree>
    <p:extLst>
      <p:ext uri="{BB962C8B-B14F-4D97-AF65-F5344CB8AC3E}">
        <p14:creationId xmlns:p14="http://schemas.microsoft.com/office/powerpoint/2010/main" val="1389303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BCC3DC31-F790-6AD0-4BE3-202CC13F2E1F}"/>
              </a:ext>
            </a:extLst>
          </p:cNvPr>
          <p:cNvSpPr/>
          <p:nvPr/>
        </p:nvSpPr>
        <p:spPr>
          <a:xfrm>
            <a:off x="36468" y="312209"/>
            <a:ext cx="1096009" cy="46166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Material kommt an</a:t>
            </a: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B47D86D3-4F59-F799-122F-FBC4C2CC12A5}"/>
              </a:ext>
            </a:extLst>
          </p:cNvPr>
          <p:cNvCxnSpPr>
            <a:cxnSpLocks/>
            <a:stCxn id="4" idx="3"/>
            <a:endCxn id="24" idx="1"/>
          </p:cNvCxnSpPr>
          <p:nvPr/>
        </p:nvCxnSpPr>
        <p:spPr>
          <a:xfrm flipV="1">
            <a:off x="1132477" y="541927"/>
            <a:ext cx="297969" cy="111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eck 23">
            <a:extLst>
              <a:ext uri="{FF2B5EF4-FFF2-40B4-BE49-F238E27FC236}">
                <a16:creationId xmlns:a16="http://schemas.microsoft.com/office/drawing/2014/main" id="{038A780E-1D1C-EAD6-1A3A-20202A0C98DC}"/>
              </a:ext>
            </a:extLst>
          </p:cNvPr>
          <p:cNvSpPr/>
          <p:nvPr/>
        </p:nvSpPr>
        <p:spPr>
          <a:xfrm>
            <a:off x="1430446" y="312209"/>
            <a:ext cx="1047860" cy="45943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lt1"/>
                </a:solidFill>
              </a:rPr>
              <a:t>Formular</a:t>
            </a:r>
          </a:p>
        </p:txBody>
      </p: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DF57337D-6D80-4AA2-6110-C06C0818F6E0}"/>
              </a:ext>
            </a:extLst>
          </p:cNvPr>
          <p:cNvCxnSpPr>
            <a:cxnSpLocks/>
            <a:stCxn id="24" idx="3"/>
            <a:endCxn id="9" idx="1"/>
          </p:cNvCxnSpPr>
          <p:nvPr/>
        </p:nvCxnSpPr>
        <p:spPr>
          <a:xfrm>
            <a:off x="2478306" y="541927"/>
            <a:ext cx="565621" cy="445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hteck 48">
            <a:extLst>
              <a:ext uri="{FF2B5EF4-FFF2-40B4-BE49-F238E27FC236}">
                <a16:creationId xmlns:a16="http://schemas.microsoft.com/office/drawing/2014/main" id="{524CE296-077D-7CD8-4419-5BAE1D1F96CC}"/>
              </a:ext>
            </a:extLst>
          </p:cNvPr>
          <p:cNvSpPr/>
          <p:nvPr/>
        </p:nvSpPr>
        <p:spPr>
          <a:xfrm>
            <a:off x="11038741" y="21461"/>
            <a:ext cx="1126364" cy="47580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lt1"/>
                </a:solidFill>
              </a:rPr>
              <a:t>Kunde Registrierung</a:t>
            </a:r>
          </a:p>
        </p:txBody>
      </p: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AECF8C92-56EF-B7EB-6573-23210E8EE83F}"/>
              </a:ext>
            </a:extLst>
          </p:cNvPr>
          <p:cNvCxnSpPr>
            <a:cxnSpLocks/>
            <a:stCxn id="49" idx="1"/>
            <a:endCxn id="57" idx="3"/>
          </p:cNvCxnSpPr>
          <p:nvPr/>
        </p:nvCxnSpPr>
        <p:spPr>
          <a:xfrm flipH="1">
            <a:off x="10624258" y="259364"/>
            <a:ext cx="414483" cy="241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hteck 56">
            <a:extLst>
              <a:ext uri="{FF2B5EF4-FFF2-40B4-BE49-F238E27FC236}">
                <a16:creationId xmlns:a16="http://schemas.microsoft.com/office/drawing/2014/main" id="{C3FC982C-9E32-57CD-C575-1A23B87C74B2}"/>
              </a:ext>
            </a:extLst>
          </p:cNvPr>
          <p:cNvSpPr/>
          <p:nvPr/>
        </p:nvSpPr>
        <p:spPr>
          <a:xfrm>
            <a:off x="9656069" y="89452"/>
            <a:ext cx="968189" cy="38818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lt1"/>
                </a:solidFill>
              </a:rPr>
              <a:t>Formular </a:t>
            </a:r>
          </a:p>
        </p:txBody>
      </p:sp>
      <p:pic>
        <p:nvPicPr>
          <p:cNvPr id="91" name="Grafik 90">
            <a:extLst>
              <a:ext uri="{FF2B5EF4-FFF2-40B4-BE49-F238E27FC236}">
                <a16:creationId xmlns:a16="http://schemas.microsoft.com/office/drawing/2014/main" id="{E84ED847-7AEA-A786-4EA6-8930BEE2D4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0713" y="2176872"/>
            <a:ext cx="591670" cy="591670"/>
          </a:xfrm>
          <a:prstGeom prst="rect">
            <a:avLst/>
          </a:prstGeom>
        </p:spPr>
      </p:pic>
      <p:sp>
        <p:nvSpPr>
          <p:cNvPr id="102" name="Rechteck 101">
            <a:extLst>
              <a:ext uri="{FF2B5EF4-FFF2-40B4-BE49-F238E27FC236}">
                <a16:creationId xmlns:a16="http://schemas.microsoft.com/office/drawing/2014/main" id="{3834A953-E241-C44E-5031-DEA3850618E2}"/>
              </a:ext>
            </a:extLst>
          </p:cNvPr>
          <p:cNvSpPr/>
          <p:nvPr/>
        </p:nvSpPr>
        <p:spPr>
          <a:xfrm>
            <a:off x="4838035" y="3874107"/>
            <a:ext cx="1185644" cy="7222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M3 </a:t>
            </a:r>
          </a:p>
          <a:p>
            <a:pPr algn="ctr"/>
            <a:r>
              <a:rPr lang="de-DE" sz="1200" dirty="0"/>
              <a:t>Laser Ausschneiden + QR-Code</a:t>
            </a: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0679B9AA-885E-D928-9A37-B0B83FC4A996}"/>
              </a:ext>
            </a:extLst>
          </p:cNvPr>
          <p:cNvSpPr/>
          <p:nvPr/>
        </p:nvSpPr>
        <p:spPr>
          <a:xfrm>
            <a:off x="10846680" y="3992393"/>
            <a:ext cx="1185644" cy="7222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M4 </a:t>
            </a:r>
          </a:p>
          <a:p>
            <a:pPr algn="ctr"/>
            <a:r>
              <a:rPr lang="de-DE" sz="1200" dirty="0"/>
              <a:t>Laser Personalisieren</a:t>
            </a:r>
          </a:p>
        </p:txBody>
      </p:sp>
      <p:cxnSp>
        <p:nvCxnSpPr>
          <p:cNvPr id="163" name="Gerade Verbindung mit Pfeil 162">
            <a:extLst>
              <a:ext uri="{FF2B5EF4-FFF2-40B4-BE49-F238E27FC236}">
                <a16:creationId xmlns:a16="http://schemas.microsoft.com/office/drawing/2014/main" id="{0C9DC6A9-83B0-A229-191E-56F88C167A0D}"/>
              </a:ext>
            </a:extLst>
          </p:cNvPr>
          <p:cNvCxnSpPr>
            <a:cxnSpLocks/>
            <a:stCxn id="296" idx="3"/>
            <a:endCxn id="297" idx="1"/>
          </p:cNvCxnSpPr>
          <p:nvPr/>
        </p:nvCxnSpPr>
        <p:spPr>
          <a:xfrm flipV="1">
            <a:off x="2203113" y="4243760"/>
            <a:ext cx="687980" cy="1792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Gerade Verbindung mit Pfeil 164">
            <a:extLst>
              <a:ext uri="{FF2B5EF4-FFF2-40B4-BE49-F238E27FC236}">
                <a16:creationId xmlns:a16="http://schemas.microsoft.com/office/drawing/2014/main" id="{37C48642-EE5C-FEAA-D9C0-7154CF114B35}"/>
              </a:ext>
            </a:extLst>
          </p:cNvPr>
          <p:cNvCxnSpPr>
            <a:cxnSpLocks/>
            <a:stCxn id="297" idx="3"/>
            <a:endCxn id="102" idx="1"/>
          </p:cNvCxnSpPr>
          <p:nvPr/>
        </p:nvCxnSpPr>
        <p:spPr>
          <a:xfrm flipV="1">
            <a:off x="4076737" y="4235226"/>
            <a:ext cx="761298" cy="853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feld 168">
            <a:extLst>
              <a:ext uri="{FF2B5EF4-FFF2-40B4-BE49-F238E27FC236}">
                <a16:creationId xmlns:a16="http://schemas.microsoft.com/office/drawing/2014/main" id="{CA71FAFE-B5E9-B6B0-7BC5-EA5831E4BCAA}"/>
              </a:ext>
            </a:extLst>
          </p:cNvPr>
          <p:cNvSpPr txBox="1"/>
          <p:nvPr/>
        </p:nvSpPr>
        <p:spPr>
          <a:xfrm>
            <a:off x="-53036" y="-113540"/>
            <a:ext cx="47794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Datenspeicherung &amp; -verarbeitung</a:t>
            </a:r>
          </a:p>
        </p:txBody>
      </p:sp>
      <p:sp>
        <p:nvSpPr>
          <p:cNvPr id="174" name="Textfeld 173">
            <a:extLst>
              <a:ext uri="{FF2B5EF4-FFF2-40B4-BE49-F238E27FC236}">
                <a16:creationId xmlns:a16="http://schemas.microsoft.com/office/drawing/2014/main" id="{44746433-88DB-20DE-56BE-C708EDBAADC1}"/>
              </a:ext>
            </a:extLst>
          </p:cNvPr>
          <p:cNvSpPr txBox="1"/>
          <p:nvPr/>
        </p:nvSpPr>
        <p:spPr>
          <a:xfrm>
            <a:off x="87206" y="5409624"/>
            <a:ext cx="2190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chemeClr val="accent6"/>
                </a:solidFill>
              </a:rPr>
              <a:t>Versand + QM</a:t>
            </a:r>
          </a:p>
        </p:txBody>
      </p:sp>
      <p:cxnSp>
        <p:nvCxnSpPr>
          <p:cNvPr id="219" name="Verbinder: gewinkelt 218">
            <a:extLst>
              <a:ext uri="{FF2B5EF4-FFF2-40B4-BE49-F238E27FC236}">
                <a16:creationId xmlns:a16="http://schemas.microsoft.com/office/drawing/2014/main" id="{E64E376B-D303-2B8F-B427-797944A5B772}"/>
              </a:ext>
            </a:extLst>
          </p:cNvPr>
          <p:cNvCxnSpPr>
            <a:cxnSpLocks/>
            <a:endCxn id="9" idx="3"/>
          </p:cNvCxnSpPr>
          <p:nvPr/>
        </p:nvCxnSpPr>
        <p:spPr>
          <a:xfrm rot="16200000" flipV="1">
            <a:off x="4933101" y="974643"/>
            <a:ext cx="1209124" cy="352610"/>
          </a:xfrm>
          <a:prstGeom prst="bentConnector2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Verbinder: gewinkelt 222">
            <a:extLst>
              <a:ext uri="{FF2B5EF4-FFF2-40B4-BE49-F238E27FC236}">
                <a16:creationId xmlns:a16="http://schemas.microsoft.com/office/drawing/2014/main" id="{21A55288-904B-352E-67EB-0F108BD1BA83}"/>
              </a:ext>
            </a:extLst>
          </p:cNvPr>
          <p:cNvCxnSpPr>
            <a:cxnSpLocks/>
            <a:endCxn id="21" idx="1"/>
          </p:cNvCxnSpPr>
          <p:nvPr/>
        </p:nvCxnSpPr>
        <p:spPr>
          <a:xfrm rot="5400000" flipH="1" flipV="1">
            <a:off x="6022295" y="893233"/>
            <a:ext cx="1251906" cy="439452"/>
          </a:xfrm>
          <a:prstGeom prst="bentConnector2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Verbinder: gewinkelt 228">
            <a:extLst>
              <a:ext uri="{FF2B5EF4-FFF2-40B4-BE49-F238E27FC236}">
                <a16:creationId xmlns:a16="http://schemas.microsoft.com/office/drawing/2014/main" id="{A4D93180-3EEA-155A-8EEF-5E3498DD21FA}"/>
              </a:ext>
            </a:extLst>
          </p:cNvPr>
          <p:cNvCxnSpPr>
            <a:cxnSpLocks/>
            <a:stCxn id="91" idx="2"/>
            <a:endCxn id="102" idx="0"/>
          </p:cNvCxnSpPr>
          <p:nvPr/>
        </p:nvCxnSpPr>
        <p:spPr>
          <a:xfrm rot="16200000" flipH="1">
            <a:off x="3630920" y="2074169"/>
            <a:ext cx="1105565" cy="2494309"/>
          </a:xfrm>
          <a:prstGeom prst="bentConnector3">
            <a:avLst>
              <a:gd name="adj1" fmla="val 15943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Rechteck 237">
            <a:extLst>
              <a:ext uri="{FF2B5EF4-FFF2-40B4-BE49-F238E27FC236}">
                <a16:creationId xmlns:a16="http://schemas.microsoft.com/office/drawing/2014/main" id="{72600EBD-BC97-068C-B42F-2E4C5F15ECB2}"/>
              </a:ext>
            </a:extLst>
          </p:cNvPr>
          <p:cNvSpPr/>
          <p:nvPr/>
        </p:nvSpPr>
        <p:spPr>
          <a:xfrm>
            <a:off x="8175770" y="5866933"/>
            <a:ext cx="1084808" cy="52763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Verheiraten</a:t>
            </a:r>
          </a:p>
          <a:p>
            <a:pPr algn="ctr"/>
            <a:r>
              <a:rPr lang="de-DE" sz="1200" dirty="0"/>
              <a:t>Material &lt;-&gt; Kunde</a:t>
            </a:r>
          </a:p>
        </p:txBody>
      </p:sp>
      <p:sp>
        <p:nvSpPr>
          <p:cNvPr id="270" name="Rechteck 269">
            <a:extLst>
              <a:ext uri="{FF2B5EF4-FFF2-40B4-BE49-F238E27FC236}">
                <a16:creationId xmlns:a16="http://schemas.microsoft.com/office/drawing/2014/main" id="{6CBC6DDA-A104-071F-58F3-109FB792568C}"/>
              </a:ext>
            </a:extLst>
          </p:cNvPr>
          <p:cNvSpPr/>
          <p:nvPr/>
        </p:nvSpPr>
        <p:spPr>
          <a:xfrm>
            <a:off x="11118954" y="6130750"/>
            <a:ext cx="987437" cy="48008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DYMO</a:t>
            </a:r>
          </a:p>
        </p:txBody>
      </p:sp>
      <p:sp>
        <p:nvSpPr>
          <p:cNvPr id="275" name="Rechteck 274">
            <a:extLst>
              <a:ext uri="{FF2B5EF4-FFF2-40B4-BE49-F238E27FC236}">
                <a16:creationId xmlns:a16="http://schemas.microsoft.com/office/drawing/2014/main" id="{318A0FCC-6A26-7697-7D2E-2C0B37463A8A}"/>
              </a:ext>
            </a:extLst>
          </p:cNvPr>
          <p:cNvSpPr/>
          <p:nvPr/>
        </p:nvSpPr>
        <p:spPr>
          <a:xfrm>
            <a:off x="1348332" y="6326580"/>
            <a:ext cx="1166668" cy="47863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Ausschuss</a:t>
            </a:r>
          </a:p>
        </p:txBody>
      </p:sp>
      <p:cxnSp>
        <p:nvCxnSpPr>
          <p:cNvPr id="277" name="Verbinder: gewinkelt 276">
            <a:extLst>
              <a:ext uri="{FF2B5EF4-FFF2-40B4-BE49-F238E27FC236}">
                <a16:creationId xmlns:a16="http://schemas.microsoft.com/office/drawing/2014/main" id="{290D427B-D6D7-31A1-1A0F-8A2C4EB82926}"/>
              </a:ext>
            </a:extLst>
          </p:cNvPr>
          <p:cNvCxnSpPr>
            <a:cxnSpLocks/>
            <a:stCxn id="454" idx="1"/>
            <a:endCxn id="275" idx="3"/>
          </p:cNvCxnSpPr>
          <p:nvPr/>
        </p:nvCxnSpPr>
        <p:spPr>
          <a:xfrm rot="10800000" flipV="1">
            <a:off x="2515000" y="6125676"/>
            <a:ext cx="3948824" cy="440222"/>
          </a:xfrm>
          <a:prstGeom prst="bentConnector3">
            <a:avLst>
              <a:gd name="adj1" fmla="val 11333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Rechteck 295">
            <a:extLst>
              <a:ext uri="{FF2B5EF4-FFF2-40B4-BE49-F238E27FC236}">
                <a16:creationId xmlns:a16="http://schemas.microsoft.com/office/drawing/2014/main" id="{D158853B-442B-93E0-6C12-62D65258BF3E}"/>
              </a:ext>
            </a:extLst>
          </p:cNvPr>
          <p:cNvSpPr/>
          <p:nvPr/>
        </p:nvSpPr>
        <p:spPr>
          <a:xfrm>
            <a:off x="1147528" y="3978505"/>
            <a:ext cx="1055585" cy="5663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M1 Zuschneiden</a:t>
            </a:r>
          </a:p>
        </p:txBody>
      </p:sp>
      <p:sp>
        <p:nvSpPr>
          <p:cNvPr id="297" name="Rechteck 296">
            <a:extLst>
              <a:ext uri="{FF2B5EF4-FFF2-40B4-BE49-F238E27FC236}">
                <a16:creationId xmlns:a16="http://schemas.microsoft.com/office/drawing/2014/main" id="{5567DC84-64EA-E8CF-86AD-27BA3E003A3A}"/>
              </a:ext>
            </a:extLst>
          </p:cNvPr>
          <p:cNvSpPr/>
          <p:nvPr/>
        </p:nvSpPr>
        <p:spPr>
          <a:xfrm>
            <a:off x="2891093" y="3960576"/>
            <a:ext cx="1185644" cy="5663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M2 Verschweißen</a:t>
            </a:r>
          </a:p>
        </p:txBody>
      </p:sp>
      <p:sp>
        <p:nvSpPr>
          <p:cNvPr id="356" name="Textfeld 355">
            <a:extLst>
              <a:ext uri="{FF2B5EF4-FFF2-40B4-BE49-F238E27FC236}">
                <a16:creationId xmlns:a16="http://schemas.microsoft.com/office/drawing/2014/main" id="{29FE6B88-C881-C4D9-2EB8-B52204D56E92}"/>
              </a:ext>
            </a:extLst>
          </p:cNvPr>
          <p:cNvSpPr txBox="1"/>
          <p:nvPr/>
        </p:nvSpPr>
        <p:spPr>
          <a:xfrm>
            <a:off x="10463822" y="4318235"/>
            <a:ext cx="4736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>
                <a:solidFill>
                  <a:schemeClr val="accent1"/>
                </a:solidFill>
              </a:rPr>
              <a:t>Ja</a:t>
            </a:r>
          </a:p>
        </p:txBody>
      </p:sp>
      <p:sp>
        <p:nvSpPr>
          <p:cNvPr id="357" name="Textfeld 356">
            <a:extLst>
              <a:ext uri="{FF2B5EF4-FFF2-40B4-BE49-F238E27FC236}">
                <a16:creationId xmlns:a16="http://schemas.microsoft.com/office/drawing/2014/main" id="{88B30D5C-4449-315A-38F8-BF7FCBC332F8}"/>
              </a:ext>
            </a:extLst>
          </p:cNvPr>
          <p:cNvSpPr txBox="1"/>
          <p:nvPr/>
        </p:nvSpPr>
        <p:spPr>
          <a:xfrm>
            <a:off x="9568059" y="4294574"/>
            <a:ext cx="544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>
                <a:solidFill>
                  <a:schemeClr val="accent1"/>
                </a:solidFill>
              </a:rPr>
              <a:t>Nein</a:t>
            </a:r>
          </a:p>
        </p:txBody>
      </p:sp>
      <p:cxnSp>
        <p:nvCxnSpPr>
          <p:cNvPr id="394" name="Verbinder: gewinkelt 393">
            <a:extLst>
              <a:ext uri="{FF2B5EF4-FFF2-40B4-BE49-F238E27FC236}">
                <a16:creationId xmlns:a16="http://schemas.microsoft.com/office/drawing/2014/main" id="{63A6CF80-1150-BE09-987C-FE08AE9A137D}"/>
              </a:ext>
            </a:extLst>
          </p:cNvPr>
          <p:cNvCxnSpPr>
            <a:cxnSpLocks/>
            <a:stCxn id="24" idx="3"/>
            <a:endCxn id="296" idx="1"/>
          </p:cNvCxnSpPr>
          <p:nvPr/>
        </p:nvCxnSpPr>
        <p:spPr>
          <a:xfrm flipH="1">
            <a:off x="1147528" y="541927"/>
            <a:ext cx="1330778" cy="3719762"/>
          </a:xfrm>
          <a:prstGeom prst="bentConnector5">
            <a:avLst>
              <a:gd name="adj1" fmla="val -17178"/>
              <a:gd name="adj2" fmla="val 49281"/>
              <a:gd name="adj3" fmla="val 117178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Gerader Verbinder 422">
            <a:extLst>
              <a:ext uri="{FF2B5EF4-FFF2-40B4-BE49-F238E27FC236}">
                <a16:creationId xmlns:a16="http://schemas.microsoft.com/office/drawing/2014/main" id="{42662E14-CBE6-5FD9-CEA5-DA7A0114CF03}"/>
              </a:ext>
            </a:extLst>
          </p:cNvPr>
          <p:cNvCxnSpPr/>
          <p:nvPr/>
        </p:nvCxnSpPr>
        <p:spPr>
          <a:xfrm>
            <a:off x="-2233" y="2735568"/>
            <a:ext cx="12194233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4" name="Gerader Verbinder 423">
            <a:extLst>
              <a:ext uri="{FF2B5EF4-FFF2-40B4-BE49-F238E27FC236}">
                <a16:creationId xmlns:a16="http://schemas.microsoft.com/office/drawing/2014/main" id="{ED9F3767-E3EA-BC4D-F0E4-DC20B1FD35D1}"/>
              </a:ext>
            </a:extLst>
          </p:cNvPr>
          <p:cNvCxnSpPr/>
          <p:nvPr/>
        </p:nvCxnSpPr>
        <p:spPr>
          <a:xfrm>
            <a:off x="0" y="5113773"/>
            <a:ext cx="12194233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8" name="Textfeld 477">
            <a:extLst>
              <a:ext uri="{FF2B5EF4-FFF2-40B4-BE49-F238E27FC236}">
                <a16:creationId xmlns:a16="http://schemas.microsoft.com/office/drawing/2014/main" id="{0F06E502-F782-F5EE-9BD4-26938B0443DC}"/>
              </a:ext>
            </a:extLst>
          </p:cNvPr>
          <p:cNvSpPr txBox="1"/>
          <p:nvPr/>
        </p:nvSpPr>
        <p:spPr>
          <a:xfrm>
            <a:off x="2097548" y="2462844"/>
            <a:ext cx="7787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/>
              <a:t>QR-Code</a:t>
            </a:r>
          </a:p>
        </p:txBody>
      </p: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703AC381-E59E-155B-15F6-8DF6CBA6EF36}"/>
              </a:ext>
            </a:extLst>
          </p:cNvPr>
          <p:cNvCxnSpPr>
            <a:cxnSpLocks/>
            <a:stCxn id="57" idx="1"/>
            <a:endCxn id="21" idx="3"/>
          </p:cNvCxnSpPr>
          <p:nvPr/>
        </p:nvCxnSpPr>
        <p:spPr>
          <a:xfrm flipH="1">
            <a:off x="8762677" y="283543"/>
            <a:ext cx="893392" cy="2034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8" name="Rechteck 537">
            <a:extLst>
              <a:ext uri="{FF2B5EF4-FFF2-40B4-BE49-F238E27FC236}">
                <a16:creationId xmlns:a16="http://schemas.microsoft.com/office/drawing/2014/main" id="{3CFB3AD1-7560-A976-A335-8B0C0FF8C99C}"/>
              </a:ext>
            </a:extLst>
          </p:cNvPr>
          <p:cNvSpPr/>
          <p:nvPr/>
        </p:nvSpPr>
        <p:spPr>
          <a:xfrm>
            <a:off x="11029168" y="554543"/>
            <a:ext cx="1126364" cy="429101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lt1"/>
                </a:solidFill>
              </a:rPr>
              <a:t>Kunde bestellt</a:t>
            </a:r>
          </a:p>
        </p:txBody>
      </p:sp>
      <p:sp>
        <p:nvSpPr>
          <p:cNvPr id="539" name="Rechteck 538">
            <a:extLst>
              <a:ext uri="{FF2B5EF4-FFF2-40B4-BE49-F238E27FC236}">
                <a16:creationId xmlns:a16="http://schemas.microsoft.com/office/drawing/2014/main" id="{540B14C5-DAB3-DD40-95D2-69A0EBA49AB2}"/>
              </a:ext>
            </a:extLst>
          </p:cNvPr>
          <p:cNvSpPr/>
          <p:nvPr/>
        </p:nvSpPr>
        <p:spPr>
          <a:xfrm>
            <a:off x="9791670" y="717864"/>
            <a:ext cx="968189" cy="38818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lt1"/>
                </a:solidFill>
              </a:rPr>
              <a:t>Formular </a:t>
            </a:r>
          </a:p>
        </p:txBody>
      </p:sp>
      <p:cxnSp>
        <p:nvCxnSpPr>
          <p:cNvPr id="540" name="Gerade Verbindung mit Pfeil 539">
            <a:extLst>
              <a:ext uri="{FF2B5EF4-FFF2-40B4-BE49-F238E27FC236}">
                <a16:creationId xmlns:a16="http://schemas.microsoft.com/office/drawing/2014/main" id="{35837524-EAAA-C1B9-740C-311673927C66}"/>
              </a:ext>
            </a:extLst>
          </p:cNvPr>
          <p:cNvCxnSpPr>
            <a:cxnSpLocks/>
            <a:stCxn id="538" idx="1"/>
            <a:endCxn id="539" idx="3"/>
          </p:cNvCxnSpPr>
          <p:nvPr/>
        </p:nvCxnSpPr>
        <p:spPr>
          <a:xfrm flipH="1">
            <a:off x="10759859" y="769094"/>
            <a:ext cx="269309" cy="14286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feld 1">
            <a:extLst>
              <a:ext uri="{FF2B5EF4-FFF2-40B4-BE49-F238E27FC236}">
                <a16:creationId xmlns:a16="http://schemas.microsoft.com/office/drawing/2014/main" id="{77542F39-95A0-82C2-D4EA-5E59FF9A8185}"/>
              </a:ext>
            </a:extLst>
          </p:cNvPr>
          <p:cNvSpPr txBox="1"/>
          <p:nvPr/>
        </p:nvSpPr>
        <p:spPr>
          <a:xfrm>
            <a:off x="9768746" y="1104165"/>
            <a:ext cx="1390152" cy="5078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900" dirty="0"/>
              <a:t>Produkt (Größe)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900" dirty="0"/>
              <a:t>Anzahl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900" dirty="0"/>
              <a:t>Personalisierung Y/N</a:t>
            </a:r>
          </a:p>
        </p:txBody>
      </p:sp>
      <p:graphicFrame>
        <p:nvGraphicFramePr>
          <p:cNvPr id="9" name="Tabelle 18">
            <a:extLst>
              <a:ext uri="{FF2B5EF4-FFF2-40B4-BE49-F238E27FC236}">
                <a16:creationId xmlns:a16="http://schemas.microsoft.com/office/drawing/2014/main" id="{10AE5E09-3351-5544-FE3D-6B00A78972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8314265"/>
              </p:ext>
            </p:extLst>
          </p:nvPr>
        </p:nvGraphicFramePr>
        <p:xfrm>
          <a:off x="3043927" y="214916"/>
          <a:ext cx="2317431" cy="6629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97217">
                  <a:extLst>
                    <a:ext uri="{9D8B030D-6E8A-4147-A177-3AD203B41FA5}">
                      <a16:colId xmlns:a16="http://schemas.microsoft.com/office/drawing/2014/main" val="2242097114"/>
                    </a:ext>
                  </a:extLst>
                </a:gridCol>
                <a:gridCol w="597217">
                  <a:extLst>
                    <a:ext uri="{9D8B030D-6E8A-4147-A177-3AD203B41FA5}">
                      <a16:colId xmlns:a16="http://schemas.microsoft.com/office/drawing/2014/main" val="993198646"/>
                    </a:ext>
                  </a:extLst>
                </a:gridCol>
                <a:gridCol w="514667">
                  <a:extLst>
                    <a:ext uri="{9D8B030D-6E8A-4147-A177-3AD203B41FA5}">
                      <a16:colId xmlns:a16="http://schemas.microsoft.com/office/drawing/2014/main" val="1980683459"/>
                    </a:ext>
                  </a:extLst>
                </a:gridCol>
                <a:gridCol w="608330">
                  <a:extLst>
                    <a:ext uri="{9D8B030D-6E8A-4147-A177-3AD203B41FA5}">
                      <a16:colId xmlns:a16="http://schemas.microsoft.com/office/drawing/2014/main" val="4149145555"/>
                    </a:ext>
                  </a:extLst>
                </a:gridCol>
              </a:tblGrid>
              <a:tr h="251087">
                <a:tc gridSpan="4"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DB Material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4363284"/>
                  </a:ext>
                </a:extLst>
              </a:tr>
              <a:tr h="404398">
                <a:tc>
                  <a:txBody>
                    <a:bodyPr/>
                    <a:lstStyle/>
                    <a:p>
                      <a:pPr algn="ctr"/>
                      <a:r>
                        <a:rPr lang="de-DE" sz="1050" u="sng" dirty="0"/>
                        <a:t>Mat </a:t>
                      </a:r>
                      <a:r>
                        <a:rPr lang="de-DE" sz="1050" u="sng" dirty="0" err="1"/>
                        <a:t>Nr</a:t>
                      </a:r>
                      <a:endParaRPr lang="de-DE" sz="105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u="none" dirty="0" err="1"/>
                        <a:t>Recycl</a:t>
                      </a:r>
                      <a:r>
                        <a:rPr lang="de-DE" sz="1050" u="none" dirty="0"/>
                        <a:t> Zyklen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u="none" dirty="0" err="1"/>
                        <a:t>Knst</a:t>
                      </a:r>
                      <a:r>
                        <a:rPr lang="de-DE" sz="1050" u="none" dirty="0"/>
                        <a:t> Typ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498850"/>
                  </a:ext>
                </a:extLst>
              </a:tr>
            </a:tbl>
          </a:graphicData>
        </a:graphic>
      </p:graphicFrame>
      <p:graphicFrame>
        <p:nvGraphicFramePr>
          <p:cNvPr id="21" name="Tabelle 18">
            <a:extLst>
              <a:ext uri="{FF2B5EF4-FFF2-40B4-BE49-F238E27FC236}">
                <a16:creationId xmlns:a16="http://schemas.microsoft.com/office/drawing/2014/main" id="{F611EF48-1A5F-C900-1399-23EF861CB0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9327333"/>
              </p:ext>
            </p:extLst>
          </p:nvPr>
        </p:nvGraphicFramePr>
        <p:xfrm>
          <a:off x="6867974" y="155536"/>
          <a:ext cx="1894703" cy="6629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82905">
                  <a:extLst>
                    <a:ext uri="{9D8B030D-6E8A-4147-A177-3AD203B41FA5}">
                      <a16:colId xmlns:a16="http://schemas.microsoft.com/office/drawing/2014/main" val="2242097114"/>
                    </a:ext>
                  </a:extLst>
                </a:gridCol>
                <a:gridCol w="535305">
                  <a:extLst>
                    <a:ext uri="{9D8B030D-6E8A-4147-A177-3AD203B41FA5}">
                      <a16:colId xmlns:a16="http://schemas.microsoft.com/office/drawing/2014/main" val="993198646"/>
                    </a:ext>
                  </a:extLst>
                </a:gridCol>
                <a:gridCol w="516255">
                  <a:extLst>
                    <a:ext uri="{9D8B030D-6E8A-4147-A177-3AD203B41FA5}">
                      <a16:colId xmlns:a16="http://schemas.microsoft.com/office/drawing/2014/main" val="1980683459"/>
                    </a:ext>
                  </a:extLst>
                </a:gridCol>
                <a:gridCol w="460238">
                  <a:extLst>
                    <a:ext uri="{9D8B030D-6E8A-4147-A177-3AD203B41FA5}">
                      <a16:colId xmlns:a16="http://schemas.microsoft.com/office/drawing/2014/main" val="2876403318"/>
                    </a:ext>
                  </a:extLst>
                </a:gridCol>
              </a:tblGrid>
              <a:tr h="251087">
                <a:tc gridSpan="4"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DB Kunde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4363284"/>
                  </a:ext>
                </a:extLst>
              </a:tr>
              <a:tr h="404398">
                <a:tc>
                  <a:txBody>
                    <a:bodyPr/>
                    <a:lstStyle/>
                    <a:p>
                      <a:pPr algn="ctr"/>
                      <a:r>
                        <a:rPr lang="de-DE" sz="1050" u="sng" dirty="0"/>
                        <a:t>Kd </a:t>
                      </a:r>
                    </a:p>
                    <a:p>
                      <a:pPr algn="ctr"/>
                      <a:r>
                        <a:rPr lang="de-DE" sz="1050" u="sng" dirty="0" err="1"/>
                        <a:t>Nr</a:t>
                      </a:r>
                      <a:endParaRPr lang="de-DE" sz="105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u="none" dirty="0"/>
                        <a:t>Kd</a:t>
                      </a:r>
                    </a:p>
                    <a:p>
                      <a:pPr algn="ctr"/>
                      <a:r>
                        <a:rPr lang="de-DE" sz="1050" u="none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u="none" dirty="0" err="1"/>
                        <a:t>Perso</a:t>
                      </a:r>
                      <a:endParaRPr lang="de-DE" sz="1050" u="none" dirty="0"/>
                    </a:p>
                    <a:p>
                      <a:pPr algn="ctr"/>
                      <a:r>
                        <a:rPr lang="de-DE" sz="1050" u="none" dirty="0" err="1"/>
                        <a:t>nal</a:t>
                      </a:r>
                      <a:r>
                        <a:rPr lang="de-DE" sz="1050" u="none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498850"/>
                  </a:ext>
                </a:extLst>
              </a:tr>
            </a:tbl>
          </a:graphicData>
        </a:graphic>
      </p:graphicFrame>
      <p:graphicFrame>
        <p:nvGraphicFramePr>
          <p:cNvPr id="28" name="Tabelle 18">
            <a:extLst>
              <a:ext uri="{FF2B5EF4-FFF2-40B4-BE49-F238E27FC236}">
                <a16:creationId xmlns:a16="http://schemas.microsoft.com/office/drawing/2014/main" id="{1272E952-3864-788B-23BB-F5E4667D85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0071780"/>
              </p:ext>
            </p:extLst>
          </p:nvPr>
        </p:nvGraphicFramePr>
        <p:xfrm>
          <a:off x="3232384" y="1741371"/>
          <a:ext cx="5043051" cy="77884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28930">
                  <a:extLst>
                    <a:ext uri="{9D8B030D-6E8A-4147-A177-3AD203B41FA5}">
                      <a16:colId xmlns:a16="http://schemas.microsoft.com/office/drawing/2014/main" val="2242097114"/>
                    </a:ext>
                  </a:extLst>
                </a:gridCol>
                <a:gridCol w="556184">
                  <a:extLst>
                    <a:ext uri="{9D8B030D-6E8A-4147-A177-3AD203B41FA5}">
                      <a16:colId xmlns:a16="http://schemas.microsoft.com/office/drawing/2014/main" val="993198646"/>
                    </a:ext>
                  </a:extLst>
                </a:gridCol>
                <a:gridCol w="493629">
                  <a:extLst>
                    <a:ext uri="{9D8B030D-6E8A-4147-A177-3AD203B41FA5}">
                      <a16:colId xmlns:a16="http://schemas.microsoft.com/office/drawing/2014/main" val="1980683459"/>
                    </a:ext>
                  </a:extLst>
                </a:gridCol>
                <a:gridCol w="610301">
                  <a:extLst>
                    <a:ext uri="{9D8B030D-6E8A-4147-A177-3AD203B41FA5}">
                      <a16:colId xmlns:a16="http://schemas.microsoft.com/office/drawing/2014/main" val="1037165381"/>
                    </a:ext>
                  </a:extLst>
                </a:gridCol>
                <a:gridCol w="610301">
                  <a:extLst>
                    <a:ext uri="{9D8B030D-6E8A-4147-A177-3AD203B41FA5}">
                      <a16:colId xmlns:a16="http://schemas.microsoft.com/office/drawing/2014/main" val="2273037032"/>
                    </a:ext>
                  </a:extLst>
                </a:gridCol>
                <a:gridCol w="561762">
                  <a:extLst>
                    <a:ext uri="{9D8B030D-6E8A-4147-A177-3AD203B41FA5}">
                      <a16:colId xmlns:a16="http://schemas.microsoft.com/office/drawing/2014/main" val="2014432424"/>
                    </a:ext>
                  </a:extLst>
                </a:gridCol>
                <a:gridCol w="749123">
                  <a:extLst>
                    <a:ext uri="{9D8B030D-6E8A-4147-A177-3AD203B41FA5}">
                      <a16:colId xmlns:a16="http://schemas.microsoft.com/office/drawing/2014/main" val="3145194180"/>
                    </a:ext>
                  </a:extLst>
                </a:gridCol>
                <a:gridCol w="676038">
                  <a:extLst>
                    <a:ext uri="{9D8B030D-6E8A-4147-A177-3AD203B41FA5}">
                      <a16:colId xmlns:a16="http://schemas.microsoft.com/office/drawing/2014/main" val="4149145555"/>
                    </a:ext>
                  </a:extLst>
                </a:gridCol>
                <a:gridCol w="456783">
                  <a:extLst>
                    <a:ext uri="{9D8B030D-6E8A-4147-A177-3AD203B41FA5}">
                      <a16:colId xmlns:a16="http://schemas.microsoft.com/office/drawing/2014/main" val="3271477128"/>
                    </a:ext>
                  </a:extLst>
                </a:gridCol>
              </a:tblGrid>
              <a:tr h="351044">
                <a:tc gridSpan="9"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DB Produktion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4363284"/>
                  </a:ext>
                </a:extLst>
              </a:tr>
              <a:tr h="427800">
                <a:tc>
                  <a:txBody>
                    <a:bodyPr/>
                    <a:lstStyle/>
                    <a:p>
                      <a:pPr algn="ctr"/>
                      <a:r>
                        <a:rPr lang="de-DE" sz="1050" u="sng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u="sng" dirty="0"/>
                        <a:t>Mat </a:t>
                      </a:r>
                      <a:r>
                        <a:rPr lang="de-DE" sz="1050" u="sng" dirty="0" err="1"/>
                        <a:t>Nr</a:t>
                      </a:r>
                      <a:endParaRPr lang="de-DE" sz="105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u="sng" dirty="0"/>
                        <a:t>Kd </a:t>
                      </a:r>
                      <a:r>
                        <a:rPr lang="de-DE" sz="1050" u="sng" dirty="0" err="1"/>
                        <a:t>Nr</a:t>
                      </a:r>
                      <a:endParaRPr lang="de-DE" sz="105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u="none" dirty="0" err="1"/>
                        <a:t>Prod</a:t>
                      </a:r>
                      <a:r>
                        <a:rPr lang="de-DE" sz="1050" u="none" dirty="0"/>
                        <a:t> </a:t>
                      </a:r>
                      <a:r>
                        <a:rPr lang="de-DE" sz="1050" u="none" dirty="0" err="1"/>
                        <a:t>Spez</a:t>
                      </a:r>
                      <a:endParaRPr lang="de-DE" sz="105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u="sng" dirty="0" err="1"/>
                        <a:t>Auftr</a:t>
                      </a:r>
                      <a:endParaRPr lang="de-DE" sz="1050" u="sng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u="sng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u="none" dirty="0"/>
                        <a:t>Gelasert 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u="none" dirty="0"/>
                        <a:t>Personalisierung 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u="none" dirty="0"/>
                        <a:t>Personalisiert 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OK 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498850"/>
                  </a:ext>
                </a:extLst>
              </a:tr>
            </a:tbl>
          </a:graphicData>
        </a:graphic>
      </p:graphicFrame>
      <p:sp>
        <p:nvSpPr>
          <p:cNvPr id="226" name="Bogen 225">
            <a:extLst>
              <a:ext uri="{FF2B5EF4-FFF2-40B4-BE49-F238E27FC236}">
                <a16:creationId xmlns:a16="http://schemas.microsoft.com/office/drawing/2014/main" id="{8B506BA4-F309-CF64-04E5-1626B0602F13}"/>
              </a:ext>
            </a:extLst>
          </p:cNvPr>
          <p:cNvSpPr/>
          <p:nvPr/>
        </p:nvSpPr>
        <p:spPr>
          <a:xfrm flipH="1">
            <a:off x="3042227" y="2390659"/>
            <a:ext cx="627113" cy="266888"/>
          </a:xfrm>
          <a:prstGeom prst="arc">
            <a:avLst>
              <a:gd name="adj1" fmla="val 16696436"/>
              <a:gd name="adj2" fmla="val 20311406"/>
            </a:avLst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8" name="Textfeld 167">
            <a:extLst>
              <a:ext uri="{FF2B5EF4-FFF2-40B4-BE49-F238E27FC236}">
                <a16:creationId xmlns:a16="http://schemas.microsoft.com/office/drawing/2014/main" id="{8FCB69C1-7E64-81B7-7EED-0B51C04BA041}"/>
              </a:ext>
            </a:extLst>
          </p:cNvPr>
          <p:cNvSpPr txBox="1"/>
          <p:nvPr/>
        </p:nvSpPr>
        <p:spPr>
          <a:xfrm>
            <a:off x="-31399" y="2743807"/>
            <a:ext cx="1699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chemeClr val="accent1"/>
                </a:solidFill>
              </a:rPr>
              <a:t>Produktion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7046AE12-0AF5-28FD-1AA4-3F476AE4FE71}"/>
              </a:ext>
            </a:extLst>
          </p:cNvPr>
          <p:cNvSpPr/>
          <p:nvPr/>
        </p:nvSpPr>
        <p:spPr>
          <a:xfrm>
            <a:off x="2029307" y="3129660"/>
            <a:ext cx="1510664" cy="56636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Manuelle Eingabe Soll / Ist Abgleich</a:t>
            </a:r>
          </a:p>
        </p:txBody>
      </p:sp>
      <p:cxnSp>
        <p:nvCxnSpPr>
          <p:cNvPr id="10" name="Verbinder: gewinkelt 9">
            <a:extLst>
              <a:ext uri="{FF2B5EF4-FFF2-40B4-BE49-F238E27FC236}">
                <a16:creationId xmlns:a16="http://schemas.microsoft.com/office/drawing/2014/main" id="{66641FBB-7FBD-916C-D5B5-70BF740D17AA}"/>
              </a:ext>
            </a:extLst>
          </p:cNvPr>
          <p:cNvCxnSpPr>
            <a:cxnSpLocks/>
            <a:stCxn id="296" idx="0"/>
            <a:endCxn id="6" idx="1"/>
          </p:cNvCxnSpPr>
          <p:nvPr/>
        </p:nvCxnSpPr>
        <p:spPr>
          <a:xfrm rot="5400000" flipH="1" flipV="1">
            <a:off x="1569484" y="3518682"/>
            <a:ext cx="565661" cy="353986"/>
          </a:xfrm>
          <a:prstGeom prst="bentConnector2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Verbinder: gewinkelt 10">
            <a:extLst>
              <a:ext uri="{FF2B5EF4-FFF2-40B4-BE49-F238E27FC236}">
                <a16:creationId xmlns:a16="http://schemas.microsoft.com/office/drawing/2014/main" id="{2B50F5C0-C029-E075-C0F0-0E764E25C030}"/>
              </a:ext>
            </a:extLst>
          </p:cNvPr>
          <p:cNvCxnSpPr>
            <a:cxnSpLocks/>
            <a:endCxn id="6" idx="3"/>
          </p:cNvCxnSpPr>
          <p:nvPr/>
        </p:nvCxnSpPr>
        <p:spPr>
          <a:xfrm rot="5400000">
            <a:off x="3219662" y="2829217"/>
            <a:ext cx="903937" cy="263317"/>
          </a:xfrm>
          <a:prstGeom prst="bentConnector2">
            <a:avLst/>
          </a:prstGeom>
          <a:ln w="28575"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hteck 39">
            <a:extLst>
              <a:ext uri="{FF2B5EF4-FFF2-40B4-BE49-F238E27FC236}">
                <a16:creationId xmlns:a16="http://schemas.microsoft.com/office/drawing/2014/main" id="{6916838A-7F3D-67A3-2A6D-23C6A47DF5BC}"/>
              </a:ext>
            </a:extLst>
          </p:cNvPr>
          <p:cNvSpPr/>
          <p:nvPr/>
        </p:nvSpPr>
        <p:spPr>
          <a:xfrm>
            <a:off x="4854996" y="5672026"/>
            <a:ext cx="982832" cy="56636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Scannen</a:t>
            </a:r>
          </a:p>
        </p:txBody>
      </p:sp>
      <p:cxnSp>
        <p:nvCxnSpPr>
          <p:cNvPr id="48" name="Verbinder: gewinkelt 47">
            <a:extLst>
              <a:ext uri="{FF2B5EF4-FFF2-40B4-BE49-F238E27FC236}">
                <a16:creationId xmlns:a16="http://schemas.microsoft.com/office/drawing/2014/main" id="{54F457B8-3B2D-A960-3AF1-E1E258F65626}"/>
              </a:ext>
            </a:extLst>
          </p:cNvPr>
          <p:cNvCxnSpPr>
            <a:cxnSpLocks/>
            <a:stCxn id="62" idx="3"/>
            <a:endCxn id="103" idx="0"/>
          </p:cNvCxnSpPr>
          <p:nvPr/>
        </p:nvCxnSpPr>
        <p:spPr>
          <a:xfrm flipV="1">
            <a:off x="10712268" y="3992393"/>
            <a:ext cx="727234" cy="262922"/>
          </a:xfrm>
          <a:prstGeom prst="bentConnector4">
            <a:avLst>
              <a:gd name="adj1" fmla="val 9241"/>
              <a:gd name="adj2" fmla="val 186946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Verbinder: gewinkelt 53">
            <a:extLst>
              <a:ext uri="{FF2B5EF4-FFF2-40B4-BE49-F238E27FC236}">
                <a16:creationId xmlns:a16="http://schemas.microsoft.com/office/drawing/2014/main" id="{5BB9312C-B9FA-D157-6BED-AAE836A2C1D7}"/>
              </a:ext>
            </a:extLst>
          </p:cNvPr>
          <p:cNvCxnSpPr>
            <a:cxnSpLocks/>
            <a:stCxn id="454" idx="1"/>
          </p:cNvCxnSpPr>
          <p:nvPr/>
        </p:nvCxnSpPr>
        <p:spPr>
          <a:xfrm rot="10800000" flipH="1">
            <a:off x="6463823" y="2510652"/>
            <a:ext cx="1544789" cy="3615025"/>
          </a:xfrm>
          <a:prstGeom prst="bentConnector4">
            <a:avLst>
              <a:gd name="adj1" fmla="val 617"/>
              <a:gd name="adj2" fmla="val 54809"/>
            </a:avLst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aute 61">
            <a:extLst>
              <a:ext uri="{FF2B5EF4-FFF2-40B4-BE49-F238E27FC236}">
                <a16:creationId xmlns:a16="http://schemas.microsoft.com/office/drawing/2014/main" id="{F995B240-B66E-526B-BD83-AD88FDB6675C}"/>
              </a:ext>
            </a:extLst>
          </p:cNvPr>
          <p:cNvSpPr/>
          <p:nvPr/>
        </p:nvSpPr>
        <p:spPr>
          <a:xfrm>
            <a:off x="9568058" y="4045881"/>
            <a:ext cx="1144210" cy="418867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Perso</a:t>
            </a:r>
            <a:r>
              <a:rPr lang="de-DE" sz="1200" dirty="0"/>
              <a:t> ?</a:t>
            </a:r>
          </a:p>
        </p:txBody>
      </p:sp>
      <p:sp>
        <p:nvSpPr>
          <p:cNvPr id="454" name="Raute 453">
            <a:extLst>
              <a:ext uri="{FF2B5EF4-FFF2-40B4-BE49-F238E27FC236}">
                <a16:creationId xmlns:a16="http://schemas.microsoft.com/office/drawing/2014/main" id="{4D2A51B8-1C84-4A06-C4B1-3C97E435AF13}"/>
              </a:ext>
            </a:extLst>
          </p:cNvPr>
          <p:cNvSpPr/>
          <p:nvPr/>
        </p:nvSpPr>
        <p:spPr>
          <a:xfrm>
            <a:off x="6463824" y="5777968"/>
            <a:ext cx="1477095" cy="695416"/>
          </a:xfrm>
          <a:prstGeom prst="diamond">
            <a:avLst/>
          </a:prstGeom>
          <a:solidFill>
            <a:srgbClr val="92D05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Überprüfung Qualität</a:t>
            </a:r>
          </a:p>
        </p:txBody>
      </p:sp>
      <p:sp>
        <p:nvSpPr>
          <p:cNvPr id="460" name="Textfeld 459">
            <a:extLst>
              <a:ext uri="{FF2B5EF4-FFF2-40B4-BE49-F238E27FC236}">
                <a16:creationId xmlns:a16="http://schemas.microsoft.com/office/drawing/2014/main" id="{1E7513C6-59DB-32DC-AE97-923747B81572}"/>
              </a:ext>
            </a:extLst>
          </p:cNvPr>
          <p:cNvSpPr txBox="1"/>
          <p:nvPr/>
        </p:nvSpPr>
        <p:spPr>
          <a:xfrm>
            <a:off x="7784316" y="6152315"/>
            <a:ext cx="544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>
                <a:solidFill>
                  <a:srgbClr val="92D050"/>
                </a:solidFill>
              </a:rPr>
              <a:t>Ja</a:t>
            </a:r>
          </a:p>
        </p:txBody>
      </p:sp>
      <p:cxnSp>
        <p:nvCxnSpPr>
          <p:cNvPr id="465" name="Verbinder: gewinkelt 464">
            <a:extLst>
              <a:ext uri="{FF2B5EF4-FFF2-40B4-BE49-F238E27FC236}">
                <a16:creationId xmlns:a16="http://schemas.microsoft.com/office/drawing/2014/main" id="{4F1FE497-F212-369C-905F-975DA4DBDC8B}"/>
              </a:ext>
            </a:extLst>
          </p:cNvPr>
          <p:cNvCxnSpPr>
            <a:cxnSpLocks/>
            <a:stCxn id="40" idx="3"/>
            <a:endCxn id="454" idx="0"/>
          </p:cNvCxnSpPr>
          <p:nvPr/>
        </p:nvCxnSpPr>
        <p:spPr>
          <a:xfrm flipV="1">
            <a:off x="5837828" y="5777968"/>
            <a:ext cx="1364544" cy="177242"/>
          </a:xfrm>
          <a:prstGeom prst="bentConnector4">
            <a:avLst>
              <a:gd name="adj1" fmla="val 37209"/>
              <a:gd name="adj2" fmla="val 226649"/>
            </a:avLst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Verbinder: gewinkelt 470">
            <a:extLst>
              <a:ext uri="{FF2B5EF4-FFF2-40B4-BE49-F238E27FC236}">
                <a16:creationId xmlns:a16="http://schemas.microsoft.com/office/drawing/2014/main" id="{9740EE95-302A-B4D8-1EAF-B58FEAE70EA2}"/>
              </a:ext>
            </a:extLst>
          </p:cNvPr>
          <p:cNvCxnSpPr>
            <a:cxnSpLocks/>
            <a:stCxn id="238" idx="3"/>
            <a:endCxn id="62" idx="0"/>
          </p:cNvCxnSpPr>
          <p:nvPr/>
        </p:nvCxnSpPr>
        <p:spPr>
          <a:xfrm flipV="1">
            <a:off x="9260578" y="4045881"/>
            <a:ext cx="879585" cy="2084869"/>
          </a:xfrm>
          <a:prstGeom prst="bentConnector4">
            <a:avLst>
              <a:gd name="adj1" fmla="val 19441"/>
              <a:gd name="adj2" fmla="val 110965"/>
            </a:avLst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Gerade Verbindung mit Pfeil 503">
            <a:extLst>
              <a:ext uri="{FF2B5EF4-FFF2-40B4-BE49-F238E27FC236}">
                <a16:creationId xmlns:a16="http://schemas.microsoft.com/office/drawing/2014/main" id="{AFCA94A4-6D84-379C-FBB1-A7E4F080BF55}"/>
              </a:ext>
            </a:extLst>
          </p:cNvPr>
          <p:cNvCxnSpPr>
            <a:cxnSpLocks/>
            <a:stCxn id="454" idx="3"/>
            <a:endCxn id="238" idx="1"/>
          </p:cNvCxnSpPr>
          <p:nvPr/>
        </p:nvCxnSpPr>
        <p:spPr>
          <a:xfrm>
            <a:off x="7940919" y="6125676"/>
            <a:ext cx="234851" cy="5074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Verbinder: gewinkelt 63">
            <a:extLst>
              <a:ext uri="{FF2B5EF4-FFF2-40B4-BE49-F238E27FC236}">
                <a16:creationId xmlns:a16="http://schemas.microsoft.com/office/drawing/2014/main" id="{6E662792-B526-EBA8-291C-7024BC9A4813}"/>
              </a:ext>
            </a:extLst>
          </p:cNvPr>
          <p:cNvCxnSpPr>
            <a:cxnSpLocks/>
            <a:stCxn id="103" idx="2"/>
            <a:endCxn id="22" idx="0"/>
          </p:cNvCxnSpPr>
          <p:nvPr/>
        </p:nvCxnSpPr>
        <p:spPr>
          <a:xfrm rot="5400000">
            <a:off x="10878029" y="4857473"/>
            <a:ext cx="704316" cy="418631"/>
          </a:xfrm>
          <a:prstGeom prst="bentConnector3">
            <a:avLst>
              <a:gd name="adj1" fmla="val 50000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Verbinder: gewinkelt 66">
            <a:extLst>
              <a:ext uri="{FF2B5EF4-FFF2-40B4-BE49-F238E27FC236}">
                <a16:creationId xmlns:a16="http://schemas.microsoft.com/office/drawing/2014/main" id="{9EA6A318-2D5D-E0C0-3D7B-BA8668CC2836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9568058" y="4255315"/>
            <a:ext cx="1550895" cy="2115359"/>
          </a:xfrm>
          <a:prstGeom prst="bentConnector3">
            <a:avLst>
              <a:gd name="adj1" fmla="val 224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feld 70">
            <a:extLst>
              <a:ext uri="{FF2B5EF4-FFF2-40B4-BE49-F238E27FC236}">
                <a16:creationId xmlns:a16="http://schemas.microsoft.com/office/drawing/2014/main" id="{7D48FA65-67BB-C61A-E94F-EDB0C25B1558}"/>
              </a:ext>
            </a:extLst>
          </p:cNvPr>
          <p:cNvSpPr txBox="1"/>
          <p:nvPr/>
        </p:nvSpPr>
        <p:spPr>
          <a:xfrm>
            <a:off x="6011850" y="6357811"/>
            <a:ext cx="1155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ID wird übersprungen</a:t>
            </a:r>
          </a:p>
        </p:txBody>
      </p:sp>
      <p:cxnSp>
        <p:nvCxnSpPr>
          <p:cNvPr id="12" name="Verbinder: gewinkelt 11">
            <a:extLst>
              <a:ext uri="{FF2B5EF4-FFF2-40B4-BE49-F238E27FC236}">
                <a16:creationId xmlns:a16="http://schemas.microsoft.com/office/drawing/2014/main" id="{54C74498-8AA7-CFC1-FF07-910CCCFF6888}"/>
              </a:ext>
            </a:extLst>
          </p:cNvPr>
          <p:cNvCxnSpPr>
            <a:cxnSpLocks/>
            <a:stCxn id="297" idx="0"/>
            <a:endCxn id="6" idx="1"/>
          </p:cNvCxnSpPr>
          <p:nvPr/>
        </p:nvCxnSpPr>
        <p:spPr>
          <a:xfrm rot="16200000" flipV="1">
            <a:off x="2482745" y="2959406"/>
            <a:ext cx="547732" cy="1454608"/>
          </a:xfrm>
          <a:prstGeom prst="bentConnector4">
            <a:avLst>
              <a:gd name="adj1" fmla="val 19512"/>
              <a:gd name="adj2" fmla="val 115716"/>
            </a:avLst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Verbinder: gewinkelt 15">
            <a:extLst>
              <a:ext uri="{FF2B5EF4-FFF2-40B4-BE49-F238E27FC236}">
                <a16:creationId xmlns:a16="http://schemas.microsoft.com/office/drawing/2014/main" id="{E9CBF4B8-8AA4-2034-BD57-2E30A9CC61FA}"/>
              </a:ext>
            </a:extLst>
          </p:cNvPr>
          <p:cNvCxnSpPr>
            <a:cxnSpLocks/>
            <a:stCxn id="102" idx="0"/>
            <a:endCxn id="6" idx="1"/>
          </p:cNvCxnSpPr>
          <p:nvPr/>
        </p:nvCxnSpPr>
        <p:spPr>
          <a:xfrm rot="16200000" flipV="1">
            <a:off x="3499451" y="1942701"/>
            <a:ext cx="461263" cy="3401550"/>
          </a:xfrm>
          <a:prstGeom prst="bentConnector4">
            <a:avLst>
              <a:gd name="adj1" fmla="val 19304"/>
              <a:gd name="adj2" fmla="val 106720"/>
            </a:avLst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Verbinder: gewinkelt 32">
            <a:extLst>
              <a:ext uri="{FF2B5EF4-FFF2-40B4-BE49-F238E27FC236}">
                <a16:creationId xmlns:a16="http://schemas.microsoft.com/office/drawing/2014/main" id="{CC800FD9-809D-FE74-F288-23B0B2F9F3DB}"/>
              </a:ext>
            </a:extLst>
          </p:cNvPr>
          <p:cNvCxnSpPr>
            <a:cxnSpLocks/>
            <a:stCxn id="102" idx="3"/>
            <a:endCxn id="5" idx="1"/>
          </p:cNvCxnSpPr>
          <p:nvPr/>
        </p:nvCxnSpPr>
        <p:spPr>
          <a:xfrm flipH="1">
            <a:off x="2931422" y="4235226"/>
            <a:ext cx="3092257" cy="1719984"/>
          </a:xfrm>
          <a:prstGeom prst="bentConnector5">
            <a:avLst>
              <a:gd name="adj1" fmla="val -7393"/>
              <a:gd name="adj2" fmla="val 52266"/>
              <a:gd name="adj3" fmla="val 107393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Verbinder: gewinkelt 37">
            <a:extLst>
              <a:ext uri="{FF2B5EF4-FFF2-40B4-BE49-F238E27FC236}">
                <a16:creationId xmlns:a16="http://schemas.microsoft.com/office/drawing/2014/main" id="{DA6CDA03-86B2-AC63-2C5C-DF0AA01EE523}"/>
              </a:ext>
            </a:extLst>
          </p:cNvPr>
          <p:cNvCxnSpPr>
            <a:cxnSpLocks/>
            <a:stCxn id="454" idx="3"/>
          </p:cNvCxnSpPr>
          <p:nvPr/>
        </p:nvCxnSpPr>
        <p:spPr>
          <a:xfrm flipV="1">
            <a:off x="7940919" y="2503510"/>
            <a:ext cx="67694" cy="3622166"/>
          </a:xfrm>
          <a:prstGeom prst="bentConnector2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3" name="Verbinder: gewinkelt 502">
            <a:extLst>
              <a:ext uri="{FF2B5EF4-FFF2-40B4-BE49-F238E27FC236}">
                <a16:creationId xmlns:a16="http://schemas.microsoft.com/office/drawing/2014/main" id="{C771F874-93CE-B6A7-8E7B-65876F3C5C32}"/>
              </a:ext>
            </a:extLst>
          </p:cNvPr>
          <p:cNvCxnSpPr>
            <a:cxnSpLocks/>
            <a:stCxn id="102" idx="3"/>
          </p:cNvCxnSpPr>
          <p:nvPr/>
        </p:nvCxnSpPr>
        <p:spPr>
          <a:xfrm flipH="1" flipV="1">
            <a:off x="6011850" y="2503510"/>
            <a:ext cx="11829" cy="1731716"/>
          </a:xfrm>
          <a:prstGeom prst="bentConnector4">
            <a:avLst>
              <a:gd name="adj1" fmla="val -1932539"/>
              <a:gd name="adj2" fmla="val 60427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Verbinder: gewinkelt 104">
            <a:extLst>
              <a:ext uri="{FF2B5EF4-FFF2-40B4-BE49-F238E27FC236}">
                <a16:creationId xmlns:a16="http://schemas.microsoft.com/office/drawing/2014/main" id="{1C2AEF73-6868-685A-2D60-708ED32BA186}"/>
              </a:ext>
            </a:extLst>
          </p:cNvPr>
          <p:cNvCxnSpPr>
            <a:cxnSpLocks/>
            <a:stCxn id="103" idx="2"/>
          </p:cNvCxnSpPr>
          <p:nvPr/>
        </p:nvCxnSpPr>
        <p:spPr>
          <a:xfrm rot="5400000" flipH="1">
            <a:off x="8381588" y="1656716"/>
            <a:ext cx="2092118" cy="4023711"/>
          </a:xfrm>
          <a:prstGeom prst="bentConnector4">
            <a:avLst>
              <a:gd name="adj1" fmla="val -10927"/>
              <a:gd name="adj2" fmla="val -16490"/>
            </a:avLst>
          </a:prstGeom>
          <a:ln w="28575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Gerade Verbindung mit Pfeil 113">
            <a:extLst>
              <a:ext uri="{FF2B5EF4-FFF2-40B4-BE49-F238E27FC236}">
                <a16:creationId xmlns:a16="http://schemas.microsoft.com/office/drawing/2014/main" id="{6E9DA8C6-9222-31EE-4D7C-297D87AA3B2E}"/>
              </a:ext>
            </a:extLst>
          </p:cNvPr>
          <p:cNvCxnSpPr/>
          <p:nvPr/>
        </p:nvCxnSpPr>
        <p:spPr>
          <a:xfrm flipV="1">
            <a:off x="7415791" y="2477802"/>
            <a:ext cx="0" cy="14471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6" name="Rechteck 545">
            <a:extLst>
              <a:ext uri="{FF2B5EF4-FFF2-40B4-BE49-F238E27FC236}">
                <a16:creationId xmlns:a16="http://schemas.microsoft.com/office/drawing/2014/main" id="{E5F880BD-7461-E417-2ABA-FBFFA7753525}"/>
              </a:ext>
            </a:extLst>
          </p:cNvPr>
          <p:cNvSpPr/>
          <p:nvPr/>
        </p:nvSpPr>
        <p:spPr>
          <a:xfrm>
            <a:off x="36468" y="1190756"/>
            <a:ext cx="1096009" cy="46166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Produktionsauftrag</a:t>
            </a:r>
          </a:p>
        </p:txBody>
      </p:sp>
      <p:sp>
        <p:nvSpPr>
          <p:cNvPr id="548" name="Rechteck 547">
            <a:extLst>
              <a:ext uri="{FF2B5EF4-FFF2-40B4-BE49-F238E27FC236}">
                <a16:creationId xmlns:a16="http://schemas.microsoft.com/office/drawing/2014/main" id="{F58BEF81-AF4D-A7B6-2236-05925613F0AA}"/>
              </a:ext>
            </a:extLst>
          </p:cNvPr>
          <p:cNvSpPr/>
          <p:nvPr/>
        </p:nvSpPr>
        <p:spPr>
          <a:xfrm>
            <a:off x="1430446" y="1190756"/>
            <a:ext cx="1047860" cy="45943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lt1"/>
                </a:solidFill>
              </a:rPr>
              <a:t>Formular</a:t>
            </a:r>
          </a:p>
        </p:txBody>
      </p:sp>
      <p:cxnSp>
        <p:nvCxnSpPr>
          <p:cNvPr id="549" name="Gerade Verbindung mit Pfeil 548">
            <a:extLst>
              <a:ext uri="{FF2B5EF4-FFF2-40B4-BE49-F238E27FC236}">
                <a16:creationId xmlns:a16="http://schemas.microsoft.com/office/drawing/2014/main" id="{6DD81836-6EFF-09F6-97CD-BCAEBE16BB08}"/>
              </a:ext>
            </a:extLst>
          </p:cNvPr>
          <p:cNvCxnSpPr>
            <a:cxnSpLocks/>
            <a:stCxn id="546" idx="3"/>
            <a:endCxn id="548" idx="1"/>
          </p:cNvCxnSpPr>
          <p:nvPr/>
        </p:nvCxnSpPr>
        <p:spPr>
          <a:xfrm flipV="1">
            <a:off x="1132477" y="1420474"/>
            <a:ext cx="297969" cy="111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5" name="Textfeld 554">
            <a:extLst>
              <a:ext uri="{FF2B5EF4-FFF2-40B4-BE49-F238E27FC236}">
                <a16:creationId xmlns:a16="http://schemas.microsoft.com/office/drawing/2014/main" id="{E239B28D-8212-A24F-5F4B-0CF5927E1F3E}"/>
              </a:ext>
            </a:extLst>
          </p:cNvPr>
          <p:cNvSpPr txBox="1"/>
          <p:nvPr/>
        </p:nvSpPr>
        <p:spPr>
          <a:xfrm>
            <a:off x="1188993" y="1649076"/>
            <a:ext cx="1427836" cy="5078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900" dirty="0"/>
              <a:t>Produktspezifikation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900" dirty="0"/>
              <a:t>Anzahl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900" dirty="0"/>
              <a:t>Material</a:t>
            </a:r>
          </a:p>
        </p:txBody>
      </p:sp>
      <p:cxnSp>
        <p:nvCxnSpPr>
          <p:cNvPr id="556" name="Verbinder: gewinkelt 555">
            <a:extLst>
              <a:ext uri="{FF2B5EF4-FFF2-40B4-BE49-F238E27FC236}">
                <a16:creationId xmlns:a16="http://schemas.microsoft.com/office/drawing/2014/main" id="{EDC86EAD-E4A9-02F2-1C36-FA5311CF9794}"/>
              </a:ext>
            </a:extLst>
          </p:cNvPr>
          <p:cNvCxnSpPr>
            <a:cxnSpLocks/>
            <a:stCxn id="548" idx="3"/>
            <a:endCxn id="28" idx="1"/>
          </p:cNvCxnSpPr>
          <p:nvPr/>
        </p:nvCxnSpPr>
        <p:spPr>
          <a:xfrm>
            <a:off x="2478306" y="1420474"/>
            <a:ext cx="754078" cy="710319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1" name="Textfeld 560">
            <a:extLst>
              <a:ext uri="{FF2B5EF4-FFF2-40B4-BE49-F238E27FC236}">
                <a16:creationId xmlns:a16="http://schemas.microsoft.com/office/drawing/2014/main" id="{3CE94DA3-D185-E329-4D4D-1F8772DC9DEB}"/>
              </a:ext>
            </a:extLst>
          </p:cNvPr>
          <p:cNvSpPr txBox="1"/>
          <p:nvPr/>
        </p:nvSpPr>
        <p:spPr>
          <a:xfrm>
            <a:off x="2812916" y="1203932"/>
            <a:ext cx="150130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900" dirty="0"/>
              <a:t>ID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900" dirty="0"/>
              <a:t>Mat </a:t>
            </a:r>
            <a:r>
              <a:rPr lang="de-DE" sz="900" dirty="0" err="1"/>
              <a:t>Nr</a:t>
            </a:r>
            <a:endParaRPr lang="de-DE" sz="9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900" dirty="0" err="1"/>
              <a:t>Prod</a:t>
            </a:r>
            <a:r>
              <a:rPr lang="de-DE" sz="900" dirty="0"/>
              <a:t> </a:t>
            </a:r>
            <a:r>
              <a:rPr lang="de-DE" sz="900" dirty="0" err="1"/>
              <a:t>Spez</a:t>
            </a:r>
            <a:endParaRPr lang="de-DE" sz="900" dirty="0"/>
          </a:p>
        </p:txBody>
      </p:sp>
      <p:sp>
        <p:nvSpPr>
          <p:cNvPr id="568" name="Textfeld 567">
            <a:extLst>
              <a:ext uri="{FF2B5EF4-FFF2-40B4-BE49-F238E27FC236}">
                <a16:creationId xmlns:a16="http://schemas.microsoft.com/office/drawing/2014/main" id="{83FFDE1C-106B-375B-3150-EBD45660D958}"/>
              </a:ext>
            </a:extLst>
          </p:cNvPr>
          <p:cNvSpPr txBox="1"/>
          <p:nvPr/>
        </p:nvSpPr>
        <p:spPr>
          <a:xfrm>
            <a:off x="8185773" y="1666667"/>
            <a:ext cx="150130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900" dirty="0" err="1"/>
              <a:t>Kd</a:t>
            </a:r>
            <a:r>
              <a:rPr lang="de-DE" sz="900" dirty="0"/>
              <a:t> </a:t>
            </a:r>
            <a:r>
              <a:rPr lang="de-DE" sz="900" dirty="0" err="1"/>
              <a:t>Nr</a:t>
            </a:r>
            <a:endParaRPr lang="de-DE" sz="9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900" dirty="0" err="1"/>
              <a:t>Auftr</a:t>
            </a:r>
            <a:r>
              <a:rPr lang="de-DE" sz="900" dirty="0"/>
              <a:t> </a:t>
            </a:r>
            <a:r>
              <a:rPr lang="de-DE" sz="900" dirty="0" err="1"/>
              <a:t>Nr</a:t>
            </a:r>
            <a:endParaRPr lang="de-DE" sz="9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900" dirty="0"/>
              <a:t>Personalisierung ?</a:t>
            </a:r>
          </a:p>
        </p:txBody>
      </p:sp>
      <p:graphicFrame>
        <p:nvGraphicFramePr>
          <p:cNvPr id="136" name="Tabelle 18">
            <a:extLst>
              <a:ext uri="{FF2B5EF4-FFF2-40B4-BE49-F238E27FC236}">
                <a16:creationId xmlns:a16="http://schemas.microsoft.com/office/drawing/2014/main" id="{F758D336-2E98-59E3-FDB3-BE0A6F5C7D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0581405"/>
              </p:ext>
            </p:extLst>
          </p:nvPr>
        </p:nvGraphicFramePr>
        <p:xfrm>
          <a:off x="8373833" y="999915"/>
          <a:ext cx="920160" cy="66552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94439">
                  <a:extLst>
                    <a:ext uri="{9D8B030D-6E8A-4147-A177-3AD203B41FA5}">
                      <a16:colId xmlns:a16="http://schemas.microsoft.com/office/drawing/2014/main" val="1674603684"/>
                    </a:ext>
                  </a:extLst>
                </a:gridCol>
                <a:gridCol w="425721">
                  <a:extLst>
                    <a:ext uri="{9D8B030D-6E8A-4147-A177-3AD203B41FA5}">
                      <a16:colId xmlns:a16="http://schemas.microsoft.com/office/drawing/2014/main" val="2242097114"/>
                    </a:ext>
                  </a:extLst>
                </a:gridCol>
              </a:tblGrid>
              <a:tr h="216229">
                <a:tc gridSpan="2"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DB Auftrag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DB Bestellungen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4363284"/>
                  </a:ext>
                </a:extLst>
              </a:tr>
              <a:tr h="414068">
                <a:tc>
                  <a:txBody>
                    <a:bodyPr/>
                    <a:lstStyle/>
                    <a:p>
                      <a:pPr algn="ctr"/>
                      <a:r>
                        <a:rPr lang="de-DE" sz="1050" u="sng" dirty="0" err="1"/>
                        <a:t>Auftr</a:t>
                      </a:r>
                      <a:r>
                        <a:rPr lang="de-DE" sz="1050" u="sng" dirty="0"/>
                        <a:t> </a:t>
                      </a:r>
                    </a:p>
                    <a:p>
                      <a:pPr algn="ctr"/>
                      <a:r>
                        <a:rPr lang="de-DE" sz="1050" u="sng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u="sng" dirty="0"/>
                        <a:t>Kd  </a:t>
                      </a:r>
                    </a:p>
                    <a:p>
                      <a:pPr algn="ctr"/>
                      <a:r>
                        <a:rPr lang="de-DE" sz="1050" u="sng" dirty="0" err="1"/>
                        <a:t>Nr</a:t>
                      </a:r>
                      <a:endParaRPr lang="de-DE" sz="105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498850"/>
                  </a:ext>
                </a:extLst>
              </a:tr>
            </a:tbl>
          </a:graphicData>
        </a:graphic>
      </p:graphicFrame>
      <p:cxnSp>
        <p:nvCxnSpPr>
          <p:cNvPr id="137" name="Verbinder: gewinkelt 136">
            <a:extLst>
              <a:ext uri="{FF2B5EF4-FFF2-40B4-BE49-F238E27FC236}">
                <a16:creationId xmlns:a16="http://schemas.microsoft.com/office/drawing/2014/main" id="{19FF0939-CD03-30CF-C73D-FCE7025FC2F1}"/>
              </a:ext>
            </a:extLst>
          </p:cNvPr>
          <p:cNvCxnSpPr>
            <a:cxnSpLocks/>
            <a:stCxn id="539" idx="1"/>
            <a:endCxn id="136" idx="1"/>
          </p:cNvCxnSpPr>
          <p:nvPr/>
        </p:nvCxnSpPr>
        <p:spPr>
          <a:xfrm rot="10800000" flipV="1">
            <a:off x="8373834" y="911955"/>
            <a:ext cx="1417837" cy="420724"/>
          </a:xfrm>
          <a:prstGeom prst="bentConnector3">
            <a:avLst>
              <a:gd name="adj1" fmla="val 116123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Verbinder: gewinkelt 155">
            <a:extLst>
              <a:ext uri="{FF2B5EF4-FFF2-40B4-BE49-F238E27FC236}">
                <a16:creationId xmlns:a16="http://schemas.microsoft.com/office/drawing/2014/main" id="{2022EC5D-8667-FE7F-BB2E-274D1B55F479}"/>
              </a:ext>
            </a:extLst>
          </p:cNvPr>
          <p:cNvCxnSpPr>
            <a:cxnSpLocks/>
            <a:stCxn id="136" idx="3"/>
            <a:endCxn id="258" idx="1"/>
          </p:cNvCxnSpPr>
          <p:nvPr/>
        </p:nvCxnSpPr>
        <p:spPr>
          <a:xfrm>
            <a:off x="9293993" y="1332679"/>
            <a:ext cx="474753" cy="768378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9" name="Textfeld 458">
            <a:extLst>
              <a:ext uri="{FF2B5EF4-FFF2-40B4-BE49-F238E27FC236}">
                <a16:creationId xmlns:a16="http://schemas.microsoft.com/office/drawing/2014/main" id="{F20A99DA-5E74-4B64-B92C-F4F744CA42E8}"/>
              </a:ext>
            </a:extLst>
          </p:cNvPr>
          <p:cNvSpPr txBox="1"/>
          <p:nvPr/>
        </p:nvSpPr>
        <p:spPr>
          <a:xfrm>
            <a:off x="6023679" y="6072412"/>
            <a:ext cx="544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>
                <a:solidFill>
                  <a:srgbClr val="FF0000"/>
                </a:solidFill>
              </a:rPr>
              <a:t>Nein</a:t>
            </a:r>
          </a:p>
        </p:txBody>
      </p:sp>
      <p:sp>
        <p:nvSpPr>
          <p:cNvPr id="170" name="Rechteck 169">
            <a:extLst>
              <a:ext uri="{FF2B5EF4-FFF2-40B4-BE49-F238E27FC236}">
                <a16:creationId xmlns:a16="http://schemas.microsoft.com/office/drawing/2014/main" id="{CD8275F5-E239-450D-80B8-7C7021967650}"/>
              </a:ext>
            </a:extLst>
          </p:cNvPr>
          <p:cNvSpPr/>
          <p:nvPr/>
        </p:nvSpPr>
        <p:spPr>
          <a:xfrm>
            <a:off x="2822480" y="5409624"/>
            <a:ext cx="7020768" cy="1448376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1" name="Textfeld 170">
            <a:extLst>
              <a:ext uri="{FF2B5EF4-FFF2-40B4-BE49-F238E27FC236}">
                <a16:creationId xmlns:a16="http://schemas.microsoft.com/office/drawing/2014/main" id="{27B8B94F-A5EE-A6D4-B486-E1098164D30B}"/>
              </a:ext>
            </a:extLst>
          </p:cNvPr>
          <p:cNvSpPr txBox="1"/>
          <p:nvPr/>
        </p:nvSpPr>
        <p:spPr>
          <a:xfrm>
            <a:off x="2756611" y="5174082"/>
            <a:ext cx="11558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/>
              <a:t>1 Vorgang</a:t>
            </a:r>
          </a:p>
        </p:txBody>
      </p:sp>
      <p:graphicFrame>
        <p:nvGraphicFramePr>
          <p:cNvPr id="258" name="Tabelle 18">
            <a:extLst>
              <a:ext uri="{FF2B5EF4-FFF2-40B4-BE49-F238E27FC236}">
                <a16:creationId xmlns:a16="http://schemas.microsoft.com/office/drawing/2014/main" id="{9615712B-91FF-6772-9A60-9A831BEEC7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4845318"/>
              </p:ext>
            </p:extLst>
          </p:nvPr>
        </p:nvGraphicFramePr>
        <p:xfrm>
          <a:off x="9768746" y="1762231"/>
          <a:ext cx="2338587" cy="67765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28930">
                  <a:extLst>
                    <a:ext uri="{9D8B030D-6E8A-4147-A177-3AD203B41FA5}">
                      <a16:colId xmlns:a16="http://schemas.microsoft.com/office/drawing/2014/main" val="1674603684"/>
                    </a:ext>
                  </a:extLst>
                </a:gridCol>
                <a:gridCol w="492443">
                  <a:extLst>
                    <a:ext uri="{9D8B030D-6E8A-4147-A177-3AD203B41FA5}">
                      <a16:colId xmlns:a16="http://schemas.microsoft.com/office/drawing/2014/main" val="2242097114"/>
                    </a:ext>
                  </a:extLst>
                </a:gridCol>
                <a:gridCol w="497205">
                  <a:extLst>
                    <a:ext uri="{9D8B030D-6E8A-4147-A177-3AD203B41FA5}">
                      <a16:colId xmlns:a16="http://schemas.microsoft.com/office/drawing/2014/main" val="993198646"/>
                    </a:ext>
                  </a:extLst>
                </a:gridCol>
                <a:gridCol w="605143">
                  <a:extLst>
                    <a:ext uri="{9D8B030D-6E8A-4147-A177-3AD203B41FA5}">
                      <a16:colId xmlns:a16="http://schemas.microsoft.com/office/drawing/2014/main" val="1980683459"/>
                    </a:ext>
                  </a:extLst>
                </a:gridCol>
                <a:gridCol w="414866">
                  <a:extLst>
                    <a:ext uri="{9D8B030D-6E8A-4147-A177-3AD203B41FA5}">
                      <a16:colId xmlns:a16="http://schemas.microsoft.com/office/drawing/2014/main" val="2786406865"/>
                    </a:ext>
                  </a:extLst>
                </a:gridCol>
              </a:tblGrid>
              <a:tr h="222560">
                <a:tc gridSpan="5"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DB </a:t>
                      </a:r>
                      <a:r>
                        <a:rPr lang="de-DE" sz="1050" dirty="0" err="1"/>
                        <a:t>Auftragspezifikation</a:t>
                      </a:r>
                      <a:endParaRPr lang="de-DE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DB Bestellungen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4363284"/>
                  </a:ext>
                </a:extLst>
              </a:tr>
              <a:tr h="426192">
                <a:tc>
                  <a:txBody>
                    <a:bodyPr/>
                    <a:lstStyle/>
                    <a:p>
                      <a:pPr algn="ctr"/>
                      <a:r>
                        <a:rPr lang="de-DE" sz="1050" u="sng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u="sng" dirty="0" err="1"/>
                        <a:t>Auftr</a:t>
                      </a:r>
                      <a:endParaRPr lang="de-DE" sz="1050" u="sng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u="sng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u="none" dirty="0" err="1"/>
                        <a:t>Prod</a:t>
                      </a:r>
                      <a:r>
                        <a:rPr lang="de-DE" sz="1050" u="none" dirty="0"/>
                        <a:t> </a:t>
                      </a:r>
                    </a:p>
                    <a:p>
                      <a:pPr algn="ctr"/>
                      <a:r>
                        <a:rPr lang="de-DE" sz="1050" u="none" dirty="0" err="1"/>
                        <a:t>Spez</a:t>
                      </a:r>
                      <a:endParaRPr lang="de-DE" sz="105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u="none" dirty="0" err="1"/>
                        <a:t>Persng</a:t>
                      </a:r>
                      <a:endParaRPr lang="de-DE" sz="1050" u="none" dirty="0"/>
                    </a:p>
                    <a:p>
                      <a:pPr algn="ctr"/>
                      <a:r>
                        <a:rPr lang="de-DE" sz="1050" u="none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u="none" dirty="0"/>
                        <a:t>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498850"/>
                  </a:ext>
                </a:extLst>
              </a:tr>
            </a:tbl>
          </a:graphicData>
        </a:graphic>
      </p:graphicFrame>
      <p:cxnSp>
        <p:nvCxnSpPr>
          <p:cNvPr id="272" name="Verbinder: gewinkelt 271">
            <a:extLst>
              <a:ext uri="{FF2B5EF4-FFF2-40B4-BE49-F238E27FC236}">
                <a16:creationId xmlns:a16="http://schemas.microsoft.com/office/drawing/2014/main" id="{AC9B45DB-B5F2-9352-CEB5-ADB206EC2F13}"/>
              </a:ext>
            </a:extLst>
          </p:cNvPr>
          <p:cNvCxnSpPr>
            <a:cxnSpLocks/>
            <a:stCxn id="258" idx="3"/>
            <a:endCxn id="28" idx="3"/>
          </p:cNvCxnSpPr>
          <p:nvPr/>
        </p:nvCxnSpPr>
        <p:spPr>
          <a:xfrm flipH="1">
            <a:off x="8275435" y="2101057"/>
            <a:ext cx="3831898" cy="29736"/>
          </a:xfrm>
          <a:prstGeom prst="bentConnector5">
            <a:avLst>
              <a:gd name="adj1" fmla="val -5966"/>
              <a:gd name="adj2" fmla="val 1908212"/>
              <a:gd name="adj3" fmla="val 6835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hteck 4">
            <a:extLst>
              <a:ext uri="{FF2B5EF4-FFF2-40B4-BE49-F238E27FC236}">
                <a16:creationId xmlns:a16="http://schemas.microsoft.com/office/drawing/2014/main" id="{88E0903C-DA32-6F3C-CBEA-BF0A497DEBBD}"/>
              </a:ext>
            </a:extLst>
          </p:cNvPr>
          <p:cNvSpPr/>
          <p:nvPr/>
        </p:nvSpPr>
        <p:spPr>
          <a:xfrm>
            <a:off x="2931422" y="5672026"/>
            <a:ext cx="982832" cy="56636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Auftrag auswählen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6CA5300E-6813-C47A-553B-BE40F9C5E03F}"/>
              </a:ext>
            </a:extLst>
          </p:cNvPr>
          <p:cNvCxnSpPr>
            <a:cxnSpLocks/>
            <a:stCxn id="5" idx="3"/>
            <a:endCxn id="40" idx="1"/>
          </p:cNvCxnSpPr>
          <p:nvPr/>
        </p:nvCxnSpPr>
        <p:spPr>
          <a:xfrm>
            <a:off x="3914254" y="5955210"/>
            <a:ext cx="940742" cy="0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Verbinder: gewinkelt 2">
            <a:extLst>
              <a:ext uri="{FF2B5EF4-FFF2-40B4-BE49-F238E27FC236}">
                <a16:creationId xmlns:a16="http://schemas.microsoft.com/office/drawing/2014/main" id="{09BF6D9C-BE0B-3B23-4807-F3E86A330557}"/>
              </a:ext>
            </a:extLst>
          </p:cNvPr>
          <p:cNvCxnSpPr>
            <a:cxnSpLocks/>
            <a:stCxn id="238" idx="3"/>
            <a:endCxn id="28" idx="3"/>
          </p:cNvCxnSpPr>
          <p:nvPr/>
        </p:nvCxnSpPr>
        <p:spPr>
          <a:xfrm flipH="1" flipV="1">
            <a:off x="8275435" y="2130793"/>
            <a:ext cx="985143" cy="3999957"/>
          </a:xfrm>
          <a:prstGeom prst="bentConnector3">
            <a:avLst>
              <a:gd name="adj1" fmla="val -9195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9F24948E-349B-AB72-5864-75AE4302B3FE}"/>
              </a:ext>
            </a:extLst>
          </p:cNvPr>
          <p:cNvSpPr txBox="1"/>
          <p:nvPr/>
        </p:nvSpPr>
        <p:spPr>
          <a:xfrm>
            <a:off x="11297532" y="963347"/>
            <a:ext cx="867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rgbClr val="FF0000"/>
                </a:solidFill>
              </a:rPr>
              <a:t>Shop ?</a:t>
            </a:r>
          </a:p>
        </p:txBody>
      </p:sp>
      <p:cxnSp>
        <p:nvCxnSpPr>
          <p:cNvPr id="17" name="Verbinder: gewinkelt 16">
            <a:extLst>
              <a:ext uri="{FF2B5EF4-FFF2-40B4-BE49-F238E27FC236}">
                <a16:creationId xmlns:a16="http://schemas.microsoft.com/office/drawing/2014/main" id="{F25ED7E1-4DEF-B1A9-0ACB-2947085F7387}"/>
              </a:ext>
            </a:extLst>
          </p:cNvPr>
          <p:cNvCxnSpPr>
            <a:cxnSpLocks/>
            <a:stCxn id="22" idx="1"/>
            <a:endCxn id="275" idx="3"/>
          </p:cNvCxnSpPr>
          <p:nvPr/>
        </p:nvCxnSpPr>
        <p:spPr>
          <a:xfrm rot="10800000" flipV="1">
            <a:off x="2515000" y="5628380"/>
            <a:ext cx="7933766" cy="937518"/>
          </a:xfrm>
          <a:prstGeom prst="bentConnector3">
            <a:avLst>
              <a:gd name="adj1" fmla="val 2203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C8DB6D2C-7F78-F3CE-E529-9A686A13E771}"/>
              </a:ext>
            </a:extLst>
          </p:cNvPr>
          <p:cNvSpPr txBox="1"/>
          <p:nvPr/>
        </p:nvSpPr>
        <p:spPr>
          <a:xfrm>
            <a:off x="10448767" y="5667639"/>
            <a:ext cx="544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>
                <a:solidFill>
                  <a:schemeClr val="accent1"/>
                </a:solidFill>
              </a:rPr>
              <a:t>Nein</a:t>
            </a:r>
          </a:p>
        </p:txBody>
      </p:sp>
      <p:sp>
        <p:nvSpPr>
          <p:cNvPr id="22" name="Raute 21">
            <a:extLst>
              <a:ext uri="{FF2B5EF4-FFF2-40B4-BE49-F238E27FC236}">
                <a16:creationId xmlns:a16="http://schemas.microsoft.com/office/drawing/2014/main" id="{CD27552A-6BDB-9348-433D-394880526A32}"/>
              </a:ext>
            </a:extLst>
          </p:cNvPr>
          <p:cNvSpPr/>
          <p:nvPr/>
        </p:nvSpPr>
        <p:spPr>
          <a:xfrm>
            <a:off x="10448766" y="5418946"/>
            <a:ext cx="1144210" cy="418867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OK ?</a:t>
            </a:r>
          </a:p>
        </p:txBody>
      </p:sp>
      <p:cxnSp>
        <p:nvCxnSpPr>
          <p:cNvPr id="32" name="Verbinder: gewinkelt 31">
            <a:extLst>
              <a:ext uri="{FF2B5EF4-FFF2-40B4-BE49-F238E27FC236}">
                <a16:creationId xmlns:a16="http://schemas.microsoft.com/office/drawing/2014/main" id="{9AC81784-15F6-3760-C8A4-7364BE502B3B}"/>
              </a:ext>
            </a:extLst>
          </p:cNvPr>
          <p:cNvCxnSpPr>
            <a:cxnSpLocks/>
            <a:stCxn id="22" idx="3"/>
            <a:endCxn id="270" idx="1"/>
          </p:cNvCxnSpPr>
          <p:nvPr/>
        </p:nvCxnSpPr>
        <p:spPr>
          <a:xfrm flipH="1">
            <a:off x="11118954" y="5628380"/>
            <a:ext cx="474022" cy="742411"/>
          </a:xfrm>
          <a:prstGeom prst="bentConnector5">
            <a:avLst>
              <a:gd name="adj1" fmla="val -48226"/>
              <a:gd name="adj2" fmla="val 47939"/>
              <a:gd name="adj3" fmla="val 148226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feld 36">
            <a:extLst>
              <a:ext uri="{FF2B5EF4-FFF2-40B4-BE49-F238E27FC236}">
                <a16:creationId xmlns:a16="http://schemas.microsoft.com/office/drawing/2014/main" id="{C120B59D-45FA-5F93-CABF-9B7CC9ECCA2B}"/>
              </a:ext>
            </a:extLst>
          </p:cNvPr>
          <p:cNvSpPr txBox="1"/>
          <p:nvPr/>
        </p:nvSpPr>
        <p:spPr>
          <a:xfrm>
            <a:off x="11453061" y="5306570"/>
            <a:ext cx="544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>
                <a:solidFill>
                  <a:schemeClr val="accent1"/>
                </a:solidFill>
              </a:rPr>
              <a:t>Ja</a:t>
            </a:r>
          </a:p>
        </p:txBody>
      </p:sp>
    </p:spTree>
    <p:extLst>
      <p:ext uri="{BB962C8B-B14F-4D97-AF65-F5344CB8AC3E}">
        <p14:creationId xmlns:p14="http://schemas.microsoft.com/office/powerpoint/2010/main" val="73231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CB943F-6EDF-5B96-D2DF-6DDDBA95A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Notizen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9CA88C9-E187-8476-F307-DCD55EDC5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sz="1000" dirty="0"/>
              <a:t>Alle Produkte auf Vorrat mit QR-Code (nur DB Material) Platzhalter für Kundeninfos DB Kunde</a:t>
            </a:r>
          </a:p>
          <a:p>
            <a:r>
              <a:rPr lang="de-DE" sz="1000" dirty="0"/>
              <a:t>QR-Code = ID </a:t>
            </a:r>
          </a:p>
          <a:p>
            <a:r>
              <a:rPr lang="de-DE" sz="1000" dirty="0"/>
              <a:t>DB Material erweitern : Produktspezifikation (Welcher Geldbeutel)</a:t>
            </a:r>
          </a:p>
          <a:p>
            <a:r>
              <a:rPr lang="de-DE" sz="1000" dirty="0"/>
              <a:t>Nicht nur Geldbeutel, auch andere Produkte !</a:t>
            </a:r>
          </a:p>
          <a:p>
            <a:r>
              <a:rPr lang="de-DE" sz="1000" dirty="0"/>
              <a:t>Material Verwendung kann im Vorfeld festgelegt bzw. zugeordnet werden</a:t>
            </a:r>
          </a:p>
          <a:p>
            <a:r>
              <a:rPr lang="de-DE" sz="1000" dirty="0"/>
              <a:t>Möglichkeit zur manuellen Eingabe nach jedem Verarbeitungsschritt ! (Aktualisieren der Datenbank für Produkte DB Geldbeutel) -&gt; ggf. Zeile(n) aus DB Geldbeutel löschen wenn Fehler bspw. im Zuschnitt</a:t>
            </a:r>
          </a:p>
          <a:p>
            <a:r>
              <a:rPr lang="de-DE" sz="1000" dirty="0"/>
              <a:t>2 Varianten: </a:t>
            </a:r>
          </a:p>
          <a:p>
            <a:pPr lvl="1"/>
            <a:r>
              <a:rPr lang="de-DE" sz="1000" dirty="0"/>
              <a:t>1)  Ware ist OK -&gt; Einfügen Kundendaten in DB Geldbeutel</a:t>
            </a:r>
          </a:p>
          <a:p>
            <a:pPr lvl="1"/>
            <a:r>
              <a:rPr lang="de-DE" sz="1000" dirty="0"/>
              <a:t>2) Ware ist NOK -&gt; B-Ware -&gt; überspringen </a:t>
            </a:r>
          </a:p>
          <a:p>
            <a:r>
              <a:rPr lang="de-DE" sz="1000" dirty="0"/>
              <a:t>Überprüfung Produktspezifikation &lt;-&gt; Kundenbestellung: Passt ID zu Bestellung ?</a:t>
            </a:r>
          </a:p>
          <a:p>
            <a:r>
              <a:rPr lang="de-DE" sz="1000" dirty="0"/>
              <a:t>Problem: Kunde bestellt mehrere unterschiedliche Produkte ? -&gt; Wie wird Materialdatenbank mit Kundendatenbank verheiratet ?</a:t>
            </a:r>
          </a:p>
          <a:p>
            <a:r>
              <a:rPr lang="de-DE" sz="1000" dirty="0"/>
              <a:t>Neues Flussdiagramm erstellen für Verheiraten Kundendaten &lt;-&gt; Material: Welche Szenarien ? ( Aus Sicht des Webshops ) -&gt; überprüfen ob Zuordnung und Verheiraten funktioniert für alle möglichen Fälle</a:t>
            </a:r>
          </a:p>
          <a:p>
            <a:r>
              <a:rPr lang="de-DE" sz="1000" dirty="0" err="1"/>
              <a:t>Bsp</a:t>
            </a:r>
            <a:r>
              <a:rPr lang="de-DE" sz="1000" dirty="0"/>
              <a:t>: 3 unterschiedliche Produkte werden gekauft </a:t>
            </a:r>
          </a:p>
          <a:p>
            <a:endParaRPr lang="de-DE" sz="1000" dirty="0"/>
          </a:p>
          <a:p>
            <a:pPr marL="0" indent="0">
              <a:buNone/>
            </a:pPr>
            <a:r>
              <a:rPr lang="de-DE" sz="1000" dirty="0"/>
              <a:t>Besprechung Thesis (14.09.2023):</a:t>
            </a:r>
          </a:p>
          <a:p>
            <a:r>
              <a:rPr lang="de-DE" sz="1000" dirty="0"/>
              <a:t>Welche </a:t>
            </a:r>
            <a:r>
              <a:rPr lang="de-DE" sz="1000" dirty="0" err="1"/>
              <a:t>Techologien</a:t>
            </a:r>
            <a:r>
              <a:rPr lang="de-DE" sz="1000" dirty="0"/>
              <a:t> verwenden ? Begründung überlegen (SQLite, ….) Begründete technische Entscheidungen (Tabellen + Bewertung)</a:t>
            </a:r>
          </a:p>
          <a:p>
            <a:r>
              <a:rPr lang="de-DE" sz="1000" dirty="0"/>
              <a:t>Datum in QR-Code </a:t>
            </a:r>
          </a:p>
          <a:p>
            <a:r>
              <a:rPr lang="de-DE" sz="1000" dirty="0"/>
              <a:t>Verhunzte Produkte auch mit QR-Code versehen ? Häufigkeit für Fehler in Produktion ?</a:t>
            </a:r>
          </a:p>
          <a:p>
            <a:r>
              <a:rPr lang="de-DE" sz="1000" dirty="0"/>
              <a:t>Frage: Fehlercode in QR-Code </a:t>
            </a:r>
          </a:p>
          <a:p>
            <a:r>
              <a:rPr lang="de-DE" sz="1000" dirty="0"/>
              <a:t>Datum in QR-Code ? Recherchieren : Welche Informationen sind am sinnvollsten im QR-Code</a:t>
            </a:r>
          </a:p>
          <a:p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3782901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CB943F-6EDF-5B96-D2DF-6DDDBA95A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Notizen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9CA88C9-E187-8476-F307-DCD55EDC5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1000" dirty="0"/>
              <a:t>25.09.2023</a:t>
            </a:r>
          </a:p>
          <a:p>
            <a:r>
              <a:rPr lang="de-DE" sz="1000" dirty="0"/>
              <a:t>In DB Produktion: Spalte für Nein,  Umtausch, Reklamation, sonstiges… für nach Versand</a:t>
            </a:r>
          </a:p>
          <a:p>
            <a:r>
              <a:rPr lang="de-DE" sz="1000" dirty="0"/>
              <a:t>DB Produktion, Spalte OK: OK, kaputt, B-Ware</a:t>
            </a:r>
          </a:p>
          <a:p>
            <a:r>
              <a:rPr lang="de-DE" sz="1000" dirty="0"/>
              <a:t>DB Produktion: Zeile bei Fehler in Produktion nicht löschen ! Sondern Information in Spalte OK hinterlegen !</a:t>
            </a:r>
          </a:p>
          <a:p>
            <a:r>
              <a:rPr lang="de-DE" sz="1000" dirty="0"/>
              <a:t>Ausschuss noch auftrennen in B-Ware, Abfall</a:t>
            </a:r>
          </a:p>
          <a:p>
            <a:r>
              <a:rPr lang="de-DE" sz="1000" dirty="0"/>
              <a:t>Kunden-Auswahl im Versand wird nicht benötigt ! Aufträge werden nacheinander abgearbeitet !</a:t>
            </a:r>
          </a:p>
          <a:p>
            <a:r>
              <a:rPr lang="de-DE" sz="1000" dirty="0"/>
              <a:t>Speichergröße Datenbanken ? Bilder speichern für Personalisierung ? Ablaufdatum für Daten ?</a:t>
            </a:r>
          </a:p>
          <a:p>
            <a:r>
              <a:rPr lang="de-DE" sz="1000"/>
              <a:t>Möglichkeit einbauen zur </a:t>
            </a:r>
            <a:r>
              <a:rPr lang="de-DE" sz="1000" dirty="0"/>
              <a:t>Überprüfen der Daten in Versand + QM</a:t>
            </a:r>
          </a:p>
          <a:p>
            <a:r>
              <a:rPr lang="de-DE" sz="1000" dirty="0"/>
              <a:t>Manuelle Alternative einbauen</a:t>
            </a:r>
          </a:p>
          <a:p>
            <a:r>
              <a:rPr lang="de-DE" sz="1000" dirty="0"/>
              <a:t>Umsetzung : 1 PC mit DB</a:t>
            </a:r>
          </a:p>
          <a:p>
            <a:r>
              <a:rPr lang="de-DE" sz="1000" dirty="0"/>
              <a:t>AMAZON Web Server ? Cloud ?</a:t>
            </a:r>
          </a:p>
          <a:p>
            <a:endParaRPr lang="de-DE" sz="1000" dirty="0"/>
          </a:p>
          <a:p>
            <a:endParaRPr lang="de-DE" sz="1000" dirty="0"/>
          </a:p>
          <a:p>
            <a:endParaRPr lang="de-DE" sz="1000" dirty="0"/>
          </a:p>
          <a:p>
            <a:endParaRPr lang="de-DE" sz="1000" dirty="0"/>
          </a:p>
          <a:p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843689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4EE5E3-5BE4-FB18-C316-4DE04A093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dirty="0"/>
              <a:t>Zuordnung Mat </a:t>
            </a:r>
            <a:r>
              <a:rPr lang="de-DE" sz="3200" dirty="0" err="1"/>
              <a:t>Nr</a:t>
            </a:r>
            <a:r>
              <a:rPr lang="de-DE" sz="3200" dirty="0"/>
              <a:t> &lt;-&gt; DB Geldbeutel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687F8C0-25BB-D07A-EBF0-CAD6054E5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1800" dirty="0"/>
              <a:t>Szenario 1 :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3800C614-980B-D2A0-5782-EDEA9127275C}"/>
              </a:ext>
            </a:extLst>
          </p:cNvPr>
          <p:cNvSpPr/>
          <p:nvPr/>
        </p:nvSpPr>
        <p:spPr>
          <a:xfrm>
            <a:off x="1329268" y="3386668"/>
            <a:ext cx="626533" cy="17999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300 St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BE52A7E-A855-0508-2C01-817693141B89}"/>
              </a:ext>
            </a:extLst>
          </p:cNvPr>
          <p:cNvSpPr txBox="1"/>
          <p:nvPr/>
        </p:nvSpPr>
        <p:spPr>
          <a:xfrm>
            <a:off x="1231900" y="2955780"/>
            <a:ext cx="8212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Bestellung Kunde A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82F891B3-ED79-2C12-063A-6DC87945FAF4}"/>
              </a:ext>
            </a:extLst>
          </p:cNvPr>
          <p:cNvSpPr/>
          <p:nvPr/>
        </p:nvSpPr>
        <p:spPr>
          <a:xfrm>
            <a:off x="2422103" y="4529665"/>
            <a:ext cx="626533" cy="65696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Mat 1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0A5968A-043D-7EF0-8637-4738F2EFE0F9}"/>
              </a:ext>
            </a:extLst>
          </p:cNvPr>
          <p:cNvSpPr/>
          <p:nvPr/>
        </p:nvSpPr>
        <p:spPr>
          <a:xfrm>
            <a:off x="3048636" y="3826933"/>
            <a:ext cx="626533" cy="135969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Mat 2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33595807-5BDB-F419-1756-FD32436F0DCA}"/>
              </a:ext>
            </a:extLst>
          </p:cNvPr>
          <p:cNvSpPr txBox="1"/>
          <p:nvPr/>
        </p:nvSpPr>
        <p:spPr>
          <a:xfrm>
            <a:off x="2735369" y="2954649"/>
            <a:ext cx="8212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Vorrat Material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F1646A3E-6C5D-49F1-56A3-BD947AB1DB2E}"/>
              </a:ext>
            </a:extLst>
          </p:cNvPr>
          <p:cNvSpPr txBox="1"/>
          <p:nvPr/>
        </p:nvSpPr>
        <p:spPr>
          <a:xfrm>
            <a:off x="5296536" y="3983559"/>
            <a:ext cx="14513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100 St aus Mat 1</a:t>
            </a:r>
          </a:p>
          <a:p>
            <a:r>
              <a:rPr lang="de-DE" sz="1400" dirty="0"/>
              <a:t>200 St aus Mat 2</a:t>
            </a:r>
          </a:p>
        </p:txBody>
      </p:sp>
      <p:graphicFrame>
        <p:nvGraphicFramePr>
          <p:cNvPr id="18" name="Tabelle 18">
            <a:extLst>
              <a:ext uri="{FF2B5EF4-FFF2-40B4-BE49-F238E27FC236}">
                <a16:creationId xmlns:a16="http://schemas.microsoft.com/office/drawing/2014/main" id="{6182D533-D40D-CE91-97BC-6A73C9E304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72842"/>
              </p:ext>
            </p:extLst>
          </p:nvPr>
        </p:nvGraphicFramePr>
        <p:xfrm>
          <a:off x="8238067" y="2558740"/>
          <a:ext cx="2683298" cy="28851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830">
                  <a:extLst>
                    <a:ext uri="{9D8B030D-6E8A-4147-A177-3AD203B41FA5}">
                      <a16:colId xmlns:a16="http://schemas.microsoft.com/office/drawing/2014/main" val="2242097114"/>
                    </a:ext>
                  </a:extLst>
                </a:gridCol>
                <a:gridCol w="597217">
                  <a:extLst>
                    <a:ext uri="{9D8B030D-6E8A-4147-A177-3AD203B41FA5}">
                      <a16:colId xmlns:a16="http://schemas.microsoft.com/office/drawing/2014/main" val="993198646"/>
                    </a:ext>
                  </a:extLst>
                </a:gridCol>
                <a:gridCol w="514667">
                  <a:extLst>
                    <a:ext uri="{9D8B030D-6E8A-4147-A177-3AD203B41FA5}">
                      <a16:colId xmlns:a16="http://schemas.microsoft.com/office/drawing/2014/main" val="1980683459"/>
                    </a:ext>
                  </a:extLst>
                </a:gridCol>
                <a:gridCol w="608330">
                  <a:extLst>
                    <a:ext uri="{9D8B030D-6E8A-4147-A177-3AD203B41FA5}">
                      <a16:colId xmlns:a16="http://schemas.microsoft.com/office/drawing/2014/main" val="4149145555"/>
                    </a:ext>
                  </a:extLst>
                </a:gridCol>
                <a:gridCol w="545254">
                  <a:extLst>
                    <a:ext uri="{9D8B030D-6E8A-4147-A177-3AD203B41FA5}">
                      <a16:colId xmlns:a16="http://schemas.microsoft.com/office/drawing/2014/main" val="3271477128"/>
                    </a:ext>
                  </a:extLst>
                </a:gridCol>
              </a:tblGrid>
              <a:tr h="351044">
                <a:tc gridSpan="5"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DB Geldbeutel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4363284"/>
                  </a:ext>
                </a:extLst>
              </a:tr>
              <a:tr h="427800">
                <a:tc>
                  <a:txBody>
                    <a:bodyPr/>
                    <a:lstStyle/>
                    <a:p>
                      <a:pPr algn="ctr"/>
                      <a:r>
                        <a:rPr lang="de-DE" sz="1050" u="sng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u="sng" dirty="0"/>
                        <a:t>Mat </a:t>
                      </a:r>
                      <a:r>
                        <a:rPr lang="de-DE" sz="1050" u="sng" dirty="0" err="1"/>
                        <a:t>Nr</a:t>
                      </a:r>
                      <a:endParaRPr lang="de-DE" sz="105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u="sng" dirty="0"/>
                        <a:t>Kd </a:t>
                      </a:r>
                      <a:r>
                        <a:rPr lang="de-DE" sz="1050" u="sng" dirty="0" err="1"/>
                        <a:t>Nr</a:t>
                      </a:r>
                      <a:endParaRPr lang="de-DE" sz="105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 err="1"/>
                        <a:t>Perso</a:t>
                      </a:r>
                      <a:r>
                        <a:rPr lang="de-DE" sz="1050" dirty="0"/>
                        <a:t> 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OK 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498850"/>
                  </a:ext>
                </a:extLst>
              </a:tr>
              <a:tr h="351044"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6035830"/>
                  </a:ext>
                </a:extLst>
              </a:tr>
              <a:tr h="351044"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9300499"/>
                  </a:ext>
                </a:extLst>
              </a:tr>
              <a:tr h="351044"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895958"/>
                  </a:ext>
                </a:extLst>
              </a:tr>
              <a:tr h="351044"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b="1" dirty="0">
                          <a:solidFill>
                            <a:srgbClr val="7030A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832800"/>
                  </a:ext>
                </a:extLst>
              </a:tr>
              <a:tr h="351044"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b="1" dirty="0">
                          <a:solidFill>
                            <a:srgbClr val="7030A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5355022"/>
                  </a:ext>
                </a:extLst>
              </a:tr>
              <a:tr h="351044"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b="1" dirty="0">
                          <a:solidFill>
                            <a:srgbClr val="7030A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0629968"/>
                  </a:ext>
                </a:extLst>
              </a:tr>
            </a:tbl>
          </a:graphicData>
        </a:graphic>
      </p:graphicFrame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6A184F57-9857-67D7-A93B-9CF5A37EA732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4301067" y="4245169"/>
            <a:ext cx="99546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BC7F504A-6614-7794-6424-5AC80639D748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6747933" y="4245169"/>
            <a:ext cx="105769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11EA399F-49C0-60AA-89C2-6B2E8B3DB1DF}"/>
              </a:ext>
            </a:extLst>
          </p:cNvPr>
          <p:cNvCxnSpPr>
            <a:cxnSpLocks/>
          </p:cNvCxnSpPr>
          <p:nvPr/>
        </p:nvCxnSpPr>
        <p:spPr>
          <a:xfrm>
            <a:off x="635000" y="5186626"/>
            <a:ext cx="4241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B7070DED-B6AA-61C5-64F3-0F0182261DA4}"/>
              </a:ext>
            </a:extLst>
          </p:cNvPr>
          <p:cNvCxnSpPr>
            <a:cxnSpLocks/>
          </p:cNvCxnSpPr>
          <p:nvPr/>
        </p:nvCxnSpPr>
        <p:spPr>
          <a:xfrm flipV="1">
            <a:off x="753533" y="2827866"/>
            <a:ext cx="0" cy="2477293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E877C497-C444-800D-52DF-46992650B2C4}"/>
              </a:ext>
            </a:extLst>
          </p:cNvPr>
          <p:cNvSpPr txBox="1"/>
          <p:nvPr/>
        </p:nvSpPr>
        <p:spPr>
          <a:xfrm>
            <a:off x="169335" y="2697061"/>
            <a:ext cx="8212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Anzahl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8F8C68F7-A7DD-E469-CE9D-20946855A229}"/>
              </a:ext>
            </a:extLst>
          </p:cNvPr>
          <p:cNvSpPr txBox="1"/>
          <p:nvPr/>
        </p:nvSpPr>
        <p:spPr>
          <a:xfrm>
            <a:off x="8322733" y="2145228"/>
            <a:ext cx="1413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Ziel: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5972563E-0B00-47CE-490E-717981FB708E}"/>
              </a:ext>
            </a:extLst>
          </p:cNvPr>
          <p:cNvSpPr txBox="1"/>
          <p:nvPr/>
        </p:nvSpPr>
        <p:spPr>
          <a:xfrm>
            <a:off x="1068656" y="5857236"/>
            <a:ext cx="990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Berechnung der Anzahl an Fertigprodukten und Zuweisung der Material-</a:t>
            </a:r>
            <a:r>
              <a:rPr lang="de-DE" dirty="0" err="1"/>
              <a:t>Nr</a:t>
            </a:r>
            <a:r>
              <a:rPr lang="de-DE" dirty="0"/>
              <a:t> vor Produktionsstart</a:t>
            </a:r>
          </a:p>
        </p:txBody>
      </p:sp>
    </p:spTree>
    <p:extLst>
      <p:ext uri="{BB962C8B-B14F-4D97-AF65-F5344CB8AC3E}">
        <p14:creationId xmlns:p14="http://schemas.microsoft.com/office/powerpoint/2010/main" val="480079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D64079BA-624F-055B-10D9-A74A8E7DAD26}"/>
              </a:ext>
            </a:extLst>
          </p:cNvPr>
          <p:cNvSpPr txBox="1"/>
          <p:nvPr/>
        </p:nvSpPr>
        <p:spPr>
          <a:xfrm>
            <a:off x="184612" y="152400"/>
            <a:ext cx="41954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Bestellszenario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62B43702-3ED9-AA2A-E948-2E6C92877894}"/>
              </a:ext>
            </a:extLst>
          </p:cNvPr>
          <p:cNvSpPr txBox="1"/>
          <p:nvPr/>
        </p:nvSpPr>
        <p:spPr>
          <a:xfrm>
            <a:off x="6096000" y="1206744"/>
            <a:ext cx="6096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1600" dirty="0"/>
              <a:t>Vorproduktion von 18 Stück: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dirty="0"/>
              <a:t>QR-Code aus </a:t>
            </a:r>
            <a:r>
              <a:rPr lang="de-DE" sz="1600" u="sng" dirty="0"/>
              <a:t>ID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dirty="0"/>
              <a:t>Verwendung von 2 unterschiedlichen Material Chargen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dirty="0"/>
              <a:t>Produktspezifikation:</a:t>
            </a:r>
          </a:p>
          <a:p>
            <a:pPr lvl="1">
              <a:lnSpc>
                <a:spcPct val="150000"/>
              </a:lnSpc>
            </a:pPr>
            <a:r>
              <a:rPr lang="de-DE" sz="1600" dirty="0"/>
              <a:t>GB = Geldbeutel in 3 Größen L, XL, XXL</a:t>
            </a:r>
          </a:p>
          <a:p>
            <a:pPr lvl="1">
              <a:lnSpc>
                <a:spcPct val="150000"/>
              </a:lnSpc>
            </a:pPr>
            <a:r>
              <a:rPr lang="de-DE" sz="1600" dirty="0"/>
              <a:t>Tasche</a:t>
            </a:r>
          </a:p>
          <a:p>
            <a:pPr>
              <a:lnSpc>
                <a:spcPct val="150000"/>
              </a:lnSpc>
            </a:pPr>
            <a:endParaRPr lang="de-DE" sz="1600" dirty="0"/>
          </a:p>
          <a:p>
            <a:pPr>
              <a:lnSpc>
                <a:spcPct val="150000"/>
              </a:lnSpc>
            </a:pPr>
            <a:r>
              <a:rPr lang="de-DE" sz="1600" dirty="0"/>
              <a:t>Datenbank enthält alle Stücke, die bereits produziert wurden</a:t>
            </a:r>
          </a:p>
          <a:p>
            <a:endParaRPr lang="de-DE" sz="1600" dirty="0"/>
          </a:p>
          <a:p>
            <a:endParaRPr lang="de-DE" sz="1600" dirty="0"/>
          </a:p>
        </p:txBody>
      </p:sp>
      <p:graphicFrame>
        <p:nvGraphicFramePr>
          <p:cNvPr id="7" name="Tabelle 18">
            <a:extLst>
              <a:ext uri="{FF2B5EF4-FFF2-40B4-BE49-F238E27FC236}">
                <a16:creationId xmlns:a16="http://schemas.microsoft.com/office/drawing/2014/main" id="{25D61951-FC02-0266-98D8-8755E51224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4123439"/>
              </p:ext>
            </p:extLst>
          </p:nvPr>
        </p:nvGraphicFramePr>
        <p:xfrm>
          <a:off x="184612" y="1206744"/>
          <a:ext cx="5494947" cy="530512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49567">
                  <a:extLst>
                    <a:ext uri="{9D8B030D-6E8A-4147-A177-3AD203B41FA5}">
                      <a16:colId xmlns:a16="http://schemas.microsoft.com/office/drawing/2014/main" val="2242097114"/>
                    </a:ext>
                  </a:extLst>
                </a:gridCol>
                <a:gridCol w="597217">
                  <a:extLst>
                    <a:ext uri="{9D8B030D-6E8A-4147-A177-3AD203B41FA5}">
                      <a16:colId xmlns:a16="http://schemas.microsoft.com/office/drawing/2014/main" val="993198646"/>
                    </a:ext>
                  </a:extLst>
                </a:gridCol>
                <a:gridCol w="514667">
                  <a:extLst>
                    <a:ext uri="{9D8B030D-6E8A-4147-A177-3AD203B41FA5}">
                      <a16:colId xmlns:a16="http://schemas.microsoft.com/office/drawing/2014/main" val="1980683459"/>
                    </a:ext>
                  </a:extLst>
                </a:gridCol>
                <a:gridCol w="748030">
                  <a:extLst>
                    <a:ext uri="{9D8B030D-6E8A-4147-A177-3AD203B41FA5}">
                      <a16:colId xmlns:a16="http://schemas.microsoft.com/office/drawing/2014/main" val="1037165381"/>
                    </a:ext>
                  </a:extLst>
                </a:gridCol>
                <a:gridCol w="655508">
                  <a:extLst>
                    <a:ext uri="{9D8B030D-6E8A-4147-A177-3AD203B41FA5}">
                      <a16:colId xmlns:a16="http://schemas.microsoft.com/office/drawing/2014/main" val="3007116845"/>
                    </a:ext>
                  </a:extLst>
                </a:gridCol>
                <a:gridCol w="759143">
                  <a:extLst>
                    <a:ext uri="{9D8B030D-6E8A-4147-A177-3AD203B41FA5}">
                      <a16:colId xmlns:a16="http://schemas.microsoft.com/office/drawing/2014/main" val="2014432424"/>
                    </a:ext>
                  </a:extLst>
                </a:gridCol>
                <a:gridCol w="705403">
                  <a:extLst>
                    <a:ext uri="{9D8B030D-6E8A-4147-A177-3AD203B41FA5}">
                      <a16:colId xmlns:a16="http://schemas.microsoft.com/office/drawing/2014/main" val="3145194180"/>
                    </a:ext>
                  </a:extLst>
                </a:gridCol>
                <a:gridCol w="663389">
                  <a:extLst>
                    <a:ext uri="{9D8B030D-6E8A-4147-A177-3AD203B41FA5}">
                      <a16:colId xmlns:a16="http://schemas.microsoft.com/office/drawing/2014/main" val="4149145555"/>
                    </a:ext>
                  </a:extLst>
                </a:gridCol>
                <a:gridCol w="502023">
                  <a:extLst>
                    <a:ext uri="{9D8B030D-6E8A-4147-A177-3AD203B41FA5}">
                      <a16:colId xmlns:a16="http://schemas.microsoft.com/office/drawing/2014/main" val="3271477128"/>
                    </a:ext>
                  </a:extLst>
                </a:gridCol>
              </a:tblGrid>
              <a:tr h="351044">
                <a:tc gridSpan="9">
                  <a:txBody>
                    <a:bodyPr/>
                    <a:lstStyle/>
                    <a:p>
                      <a:pPr algn="ctr"/>
                      <a:r>
                        <a:rPr lang="de-DE" sz="1050" b="1" dirty="0"/>
                        <a:t>DB Produktion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4363284"/>
                  </a:ext>
                </a:extLst>
              </a:tr>
              <a:tr h="427800">
                <a:tc>
                  <a:txBody>
                    <a:bodyPr/>
                    <a:lstStyle/>
                    <a:p>
                      <a:pPr algn="ctr"/>
                      <a:r>
                        <a:rPr lang="de-DE" sz="1050" b="0" u="sng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b="0" u="sng" dirty="0"/>
                        <a:t>Mat </a:t>
                      </a:r>
                      <a:r>
                        <a:rPr lang="de-DE" sz="1050" b="0" u="sng" dirty="0" err="1"/>
                        <a:t>Nr</a:t>
                      </a:r>
                      <a:endParaRPr lang="de-DE" sz="1050" b="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b="0" u="sng" dirty="0"/>
                        <a:t>Kd </a:t>
                      </a:r>
                      <a:r>
                        <a:rPr lang="de-DE" sz="1050" b="0" u="sng" dirty="0" err="1"/>
                        <a:t>Nr</a:t>
                      </a:r>
                      <a:endParaRPr lang="de-DE" sz="1050" b="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u="none" dirty="0" err="1"/>
                        <a:t>Prod</a:t>
                      </a:r>
                      <a:r>
                        <a:rPr lang="de-DE" sz="1050" u="none" dirty="0"/>
                        <a:t> </a:t>
                      </a:r>
                      <a:r>
                        <a:rPr lang="de-DE" sz="1050" u="none" dirty="0" err="1"/>
                        <a:t>Spez</a:t>
                      </a:r>
                      <a:endParaRPr lang="de-DE" sz="105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u="sng" dirty="0"/>
                        <a:t>Bestell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u="none" dirty="0"/>
                        <a:t>Gelasert 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u="none" dirty="0"/>
                        <a:t>Personalisierung 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u="none" dirty="0"/>
                        <a:t>Personalisiert 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OK 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4988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de-DE" sz="105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050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u="none" dirty="0"/>
                        <a:t>GB(L)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05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u="none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5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05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8909873"/>
                  </a:ext>
                </a:extLst>
              </a:tr>
              <a:tr h="215365">
                <a:tc>
                  <a:txBody>
                    <a:bodyPr/>
                    <a:lstStyle/>
                    <a:p>
                      <a:pPr algn="ctr"/>
                      <a:r>
                        <a:rPr lang="de-DE" sz="105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050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u="none" dirty="0"/>
                        <a:t>GB(L)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05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u="none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5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05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0319382"/>
                  </a:ext>
                </a:extLst>
              </a:tr>
              <a:tr h="142875">
                <a:tc>
                  <a:txBody>
                    <a:bodyPr/>
                    <a:lstStyle/>
                    <a:p>
                      <a:pPr algn="ctr"/>
                      <a:r>
                        <a:rPr lang="de-DE" sz="105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050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u="none"/>
                        <a:t>GB(L)</a:t>
                      </a:r>
                      <a:endParaRPr lang="de-DE" sz="105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05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u="none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5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05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46485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de-DE" sz="105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050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u="none" dirty="0"/>
                        <a:t>GB(XL)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05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u="none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5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05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056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de-DE" sz="1050" b="0" u="non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050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u="none" dirty="0"/>
                        <a:t>GB(XL)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05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u="none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5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05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67043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DE" sz="1050" b="0" u="none" kern="1200" dirty="0">
                          <a:solidFill>
                            <a:schemeClr val="dk1"/>
                          </a:solidFill>
                        </a:rPr>
                        <a:t>6</a:t>
                      </a:r>
                      <a:endParaRPr lang="de-DE" sz="1050" b="0" u="non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DE" sz="1050" b="0" u="none" kern="1200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lang="de-DE" sz="1050" b="0" u="non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050" b="0" u="non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b="0" u="none" kern="1200" dirty="0">
                          <a:solidFill>
                            <a:schemeClr val="dk1"/>
                          </a:solidFill>
                        </a:rPr>
                        <a:t>GB(XL)</a:t>
                      </a:r>
                      <a:endParaRPr lang="de-DE" sz="1050" b="0" u="non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050" b="0" u="non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b="0" u="none" kern="1200" dirty="0">
                          <a:solidFill>
                            <a:schemeClr val="dk1"/>
                          </a:solidFill>
                        </a:rPr>
                        <a:t>Y</a:t>
                      </a:r>
                      <a:endParaRPr lang="de-DE" sz="1050" b="0" u="non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de-DE" sz="1050" b="0" u="non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050" b="0" u="non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de-DE" sz="1050" b="0" u="non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16422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de-DE" sz="1050" b="0" u="none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050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u="none" dirty="0"/>
                        <a:t>Tasche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05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u="none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5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05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57202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de-DE" sz="1050" b="0" u="none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050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u="none" dirty="0"/>
                        <a:t>Tasche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05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u="none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5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05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0659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de-DE" sz="1050" b="0" u="none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050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u="none" dirty="0"/>
                        <a:t>GB(L)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05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u="none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5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05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34012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de-DE" sz="1050" b="0" u="none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050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u="none" dirty="0"/>
                        <a:t>GB(L)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05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u="none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5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05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04547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de-DE" sz="1050" b="0" u="none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050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u="none" dirty="0"/>
                        <a:t>GB(XL)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05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u="none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5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05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44608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de-DE" sz="1050" b="0" u="none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050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u="none" dirty="0"/>
                        <a:t>GB(XL)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05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u="none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5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05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3096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de-DE" sz="1050" b="0" u="none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05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u="none" dirty="0"/>
                        <a:t>GB(XL)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05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u="none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5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05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94783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de-DE" sz="1050" b="0" u="none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05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u="none" dirty="0"/>
                        <a:t>GB(XXL)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05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u="none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5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05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45281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de-DE" sz="1050" b="0" u="none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05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u="none" dirty="0"/>
                        <a:t>GB(XXL)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05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u="none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5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05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42911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de-DE" sz="1050" b="0" u="none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05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u="none" dirty="0"/>
                        <a:t>GB(XXL)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05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u="none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5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05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61554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de-DE" sz="1050" b="0" u="none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05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u="none" dirty="0"/>
                        <a:t>Tasche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05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u="none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5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05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80192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de-DE" sz="1050" b="0" u="none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05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u="none" dirty="0"/>
                        <a:t>Tasche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05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u="none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5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05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1354265"/>
                  </a:ext>
                </a:extLst>
              </a:tr>
            </a:tbl>
          </a:graphicData>
        </a:graphic>
      </p:graphicFrame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D22C4BB1-F791-450C-4994-2787A67C7AD6}"/>
              </a:ext>
            </a:extLst>
          </p:cNvPr>
          <p:cNvCxnSpPr/>
          <p:nvPr/>
        </p:nvCxnSpPr>
        <p:spPr>
          <a:xfrm>
            <a:off x="184612" y="3985404"/>
            <a:ext cx="5494947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6922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Tabelle 18">
            <a:extLst>
              <a:ext uri="{FF2B5EF4-FFF2-40B4-BE49-F238E27FC236}">
                <a16:creationId xmlns:a16="http://schemas.microsoft.com/office/drawing/2014/main" id="{187C1EBC-65A6-A7C9-5C13-578E4D9A5F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7798489"/>
              </p:ext>
            </p:extLst>
          </p:nvPr>
        </p:nvGraphicFramePr>
        <p:xfrm>
          <a:off x="8933422" y="208751"/>
          <a:ext cx="920160" cy="1417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94439">
                  <a:extLst>
                    <a:ext uri="{9D8B030D-6E8A-4147-A177-3AD203B41FA5}">
                      <a16:colId xmlns:a16="http://schemas.microsoft.com/office/drawing/2014/main" val="1674603684"/>
                    </a:ext>
                  </a:extLst>
                </a:gridCol>
                <a:gridCol w="425721">
                  <a:extLst>
                    <a:ext uri="{9D8B030D-6E8A-4147-A177-3AD203B41FA5}">
                      <a16:colId xmlns:a16="http://schemas.microsoft.com/office/drawing/2014/main" val="2242097114"/>
                    </a:ext>
                  </a:extLst>
                </a:gridCol>
              </a:tblGrid>
              <a:tr h="195130">
                <a:tc gridSpan="2"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DB Auftrag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DB Bestellungen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4363284"/>
                  </a:ext>
                </a:extLst>
              </a:tr>
              <a:tr h="319304">
                <a:tc>
                  <a:txBody>
                    <a:bodyPr/>
                    <a:lstStyle/>
                    <a:p>
                      <a:pPr algn="ctr"/>
                      <a:r>
                        <a:rPr lang="de-DE" sz="1050" u="sng" dirty="0" err="1"/>
                        <a:t>Auftr</a:t>
                      </a:r>
                      <a:r>
                        <a:rPr lang="de-DE" sz="1050" u="sng" dirty="0"/>
                        <a:t> </a:t>
                      </a:r>
                    </a:p>
                    <a:p>
                      <a:pPr algn="ctr"/>
                      <a:r>
                        <a:rPr lang="de-DE" sz="1050" u="sng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u="sng" dirty="0"/>
                        <a:t>Kd  </a:t>
                      </a:r>
                    </a:p>
                    <a:p>
                      <a:pPr algn="ctr"/>
                      <a:r>
                        <a:rPr lang="de-DE" sz="1050" u="sng" dirty="0" err="1"/>
                        <a:t>Nr</a:t>
                      </a:r>
                      <a:endParaRPr lang="de-DE" sz="105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498850"/>
                  </a:ext>
                </a:extLst>
              </a:tr>
              <a:tr h="195130">
                <a:tc>
                  <a:txBody>
                    <a:bodyPr/>
                    <a:lstStyle/>
                    <a:p>
                      <a:pPr algn="ctr"/>
                      <a:r>
                        <a:rPr lang="de-DE" sz="1050" u="none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u="none" dirty="0"/>
                        <a:t>Kd1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7705664"/>
                  </a:ext>
                </a:extLst>
              </a:tr>
              <a:tr h="195130">
                <a:tc>
                  <a:txBody>
                    <a:bodyPr/>
                    <a:lstStyle/>
                    <a:p>
                      <a:pPr algn="ctr"/>
                      <a:r>
                        <a:rPr lang="de-DE" sz="1050" u="none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u="none" dirty="0"/>
                        <a:t>Kd2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4668489"/>
                  </a:ext>
                </a:extLst>
              </a:tr>
              <a:tr h="195130">
                <a:tc>
                  <a:txBody>
                    <a:bodyPr/>
                    <a:lstStyle/>
                    <a:p>
                      <a:pPr algn="ctr"/>
                      <a:r>
                        <a:rPr lang="de-DE" sz="1050" u="none" dirty="0"/>
                        <a:t>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u="none" dirty="0"/>
                        <a:t>Kd3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1452182"/>
                  </a:ext>
                </a:extLst>
              </a:tr>
            </a:tbl>
          </a:graphicData>
        </a:graphic>
      </p:graphicFrame>
      <p:sp>
        <p:nvSpPr>
          <p:cNvPr id="24" name="Rechteck 23">
            <a:extLst>
              <a:ext uri="{FF2B5EF4-FFF2-40B4-BE49-F238E27FC236}">
                <a16:creationId xmlns:a16="http://schemas.microsoft.com/office/drawing/2014/main" id="{804CADA9-CC0D-ADC0-5B67-65CF24BAA3E9}"/>
              </a:ext>
            </a:extLst>
          </p:cNvPr>
          <p:cNvSpPr/>
          <p:nvPr/>
        </p:nvSpPr>
        <p:spPr>
          <a:xfrm>
            <a:off x="5052401" y="1998761"/>
            <a:ext cx="1055585" cy="43949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Auftrag 001 auswählen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A2C318C3-3B90-815D-0951-4EF77CFE8F6A}"/>
              </a:ext>
            </a:extLst>
          </p:cNvPr>
          <p:cNvSpPr txBox="1"/>
          <p:nvPr/>
        </p:nvSpPr>
        <p:spPr>
          <a:xfrm>
            <a:off x="184611" y="125506"/>
            <a:ext cx="46244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Ablauf Versand</a:t>
            </a:r>
          </a:p>
        </p:txBody>
      </p:sp>
      <p:pic>
        <p:nvPicPr>
          <p:cNvPr id="10" name="Grafik 9" descr="Benutzer">
            <a:extLst>
              <a:ext uri="{FF2B5EF4-FFF2-40B4-BE49-F238E27FC236}">
                <a16:creationId xmlns:a16="http://schemas.microsoft.com/office/drawing/2014/main" id="{A86E5502-E531-B134-C50C-7656ADAE71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96838" y="4405528"/>
            <a:ext cx="914400" cy="914400"/>
          </a:xfrm>
          <a:prstGeom prst="rect">
            <a:avLst/>
          </a:prstGeom>
        </p:spPr>
      </p:pic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184DBE7E-6534-66B7-C977-28F2A7A4FD5B}"/>
              </a:ext>
            </a:extLst>
          </p:cNvPr>
          <p:cNvGrpSpPr/>
          <p:nvPr/>
        </p:nvGrpSpPr>
        <p:grpSpPr>
          <a:xfrm>
            <a:off x="326290" y="2860340"/>
            <a:ext cx="837048" cy="1114417"/>
            <a:chOff x="8161865" y="2609433"/>
            <a:chExt cx="1727199" cy="1727199"/>
          </a:xfrm>
        </p:grpSpPr>
        <p:pic>
          <p:nvPicPr>
            <p:cNvPr id="23" name="Grafik 22">
              <a:extLst>
                <a:ext uri="{FF2B5EF4-FFF2-40B4-BE49-F238E27FC236}">
                  <a16:creationId xmlns:a16="http://schemas.microsoft.com/office/drawing/2014/main" id="{651E9BF5-C68B-AC80-3310-5CD78EB3A73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61865" y="2609433"/>
              <a:ext cx="1727199" cy="1727199"/>
            </a:xfrm>
            <a:prstGeom prst="rect">
              <a:avLst/>
            </a:prstGeom>
          </p:spPr>
        </p:pic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5D9C2EFC-79CD-B758-EC27-DCAB856840CF}"/>
                </a:ext>
              </a:extLst>
            </p:cNvPr>
            <p:cNvSpPr txBox="1"/>
            <p:nvPr/>
          </p:nvSpPr>
          <p:spPr>
            <a:xfrm>
              <a:off x="8397050" y="3422063"/>
              <a:ext cx="1284589" cy="38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b="1" dirty="0">
                  <a:solidFill>
                    <a:srgbClr val="FFFF00"/>
                  </a:solidFill>
                </a:rPr>
                <a:t>GB(L)</a:t>
              </a:r>
            </a:p>
          </p:txBody>
        </p:sp>
      </p:grp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2321C436-609E-0C41-8ED1-813C7383273A}"/>
              </a:ext>
            </a:extLst>
          </p:cNvPr>
          <p:cNvGrpSpPr/>
          <p:nvPr/>
        </p:nvGrpSpPr>
        <p:grpSpPr>
          <a:xfrm>
            <a:off x="326290" y="4763406"/>
            <a:ext cx="837048" cy="1114417"/>
            <a:chOff x="8161865" y="2609433"/>
            <a:chExt cx="1727199" cy="1727199"/>
          </a:xfrm>
        </p:grpSpPr>
        <p:pic>
          <p:nvPicPr>
            <p:cNvPr id="34" name="Grafik 33">
              <a:extLst>
                <a:ext uri="{FF2B5EF4-FFF2-40B4-BE49-F238E27FC236}">
                  <a16:creationId xmlns:a16="http://schemas.microsoft.com/office/drawing/2014/main" id="{B25B10B6-663C-229D-C7A5-16775AC10C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61865" y="2609433"/>
              <a:ext cx="1727199" cy="1727199"/>
            </a:xfrm>
            <a:prstGeom prst="rect">
              <a:avLst/>
            </a:prstGeom>
          </p:spPr>
        </p:pic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1D209028-A87F-B731-35D4-A99725828EBC}"/>
                </a:ext>
              </a:extLst>
            </p:cNvPr>
            <p:cNvSpPr txBox="1"/>
            <p:nvPr/>
          </p:nvSpPr>
          <p:spPr>
            <a:xfrm>
              <a:off x="8397050" y="3422063"/>
              <a:ext cx="1284589" cy="38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b="1" dirty="0">
                  <a:solidFill>
                    <a:srgbClr val="FFFF00"/>
                  </a:solidFill>
                </a:rPr>
                <a:t>GB(XXL)</a:t>
              </a:r>
            </a:p>
          </p:txBody>
        </p:sp>
      </p:grp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7C3D9D30-741E-4A09-2BE0-127E4D6472A1}"/>
              </a:ext>
            </a:extLst>
          </p:cNvPr>
          <p:cNvGrpSpPr/>
          <p:nvPr/>
        </p:nvGrpSpPr>
        <p:grpSpPr>
          <a:xfrm>
            <a:off x="326290" y="3806500"/>
            <a:ext cx="837048" cy="1114417"/>
            <a:chOff x="8161865" y="2609433"/>
            <a:chExt cx="1727199" cy="1727199"/>
          </a:xfrm>
        </p:grpSpPr>
        <p:pic>
          <p:nvPicPr>
            <p:cNvPr id="37" name="Grafik 36">
              <a:extLst>
                <a:ext uri="{FF2B5EF4-FFF2-40B4-BE49-F238E27FC236}">
                  <a16:creationId xmlns:a16="http://schemas.microsoft.com/office/drawing/2014/main" id="{5C6BB3A9-7B61-0531-EA24-FA35B372DF6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61865" y="2609433"/>
              <a:ext cx="1727199" cy="1727199"/>
            </a:xfrm>
            <a:prstGeom prst="rect">
              <a:avLst/>
            </a:prstGeom>
          </p:spPr>
        </p:pic>
        <p:sp>
          <p:nvSpPr>
            <p:cNvPr id="38" name="Textfeld 37">
              <a:extLst>
                <a:ext uri="{FF2B5EF4-FFF2-40B4-BE49-F238E27FC236}">
                  <a16:creationId xmlns:a16="http://schemas.microsoft.com/office/drawing/2014/main" id="{79548ACE-6C9A-E175-766E-ED865C658C9B}"/>
                </a:ext>
              </a:extLst>
            </p:cNvPr>
            <p:cNvSpPr txBox="1"/>
            <p:nvPr/>
          </p:nvSpPr>
          <p:spPr>
            <a:xfrm>
              <a:off x="8397050" y="3422063"/>
              <a:ext cx="1284589" cy="38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b="1" dirty="0">
                  <a:solidFill>
                    <a:srgbClr val="FFFF00"/>
                  </a:solidFill>
                </a:rPr>
                <a:t>GB(XL)</a:t>
              </a:r>
            </a:p>
          </p:txBody>
        </p:sp>
      </p:grpSp>
      <p:grpSp>
        <p:nvGrpSpPr>
          <p:cNvPr id="39" name="Gruppieren 38">
            <a:extLst>
              <a:ext uri="{FF2B5EF4-FFF2-40B4-BE49-F238E27FC236}">
                <a16:creationId xmlns:a16="http://schemas.microsoft.com/office/drawing/2014/main" id="{B8FBBF9E-2207-911E-78BA-4844E066521D}"/>
              </a:ext>
            </a:extLst>
          </p:cNvPr>
          <p:cNvGrpSpPr/>
          <p:nvPr/>
        </p:nvGrpSpPr>
        <p:grpSpPr>
          <a:xfrm>
            <a:off x="326290" y="5709566"/>
            <a:ext cx="837048" cy="1114417"/>
            <a:chOff x="8161865" y="2609433"/>
            <a:chExt cx="1727199" cy="1727199"/>
          </a:xfrm>
        </p:grpSpPr>
        <p:pic>
          <p:nvPicPr>
            <p:cNvPr id="40" name="Grafik 39">
              <a:extLst>
                <a:ext uri="{FF2B5EF4-FFF2-40B4-BE49-F238E27FC236}">
                  <a16:creationId xmlns:a16="http://schemas.microsoft.com/office/drawing/2014/main" id="{449640A1-843B-6DD1-C747-703D0C6B9A6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61865" y="2609433"/>
              <a:ext cx="1727199" cy="1727199"/>
            </a:xfrm>
            <a:prstGeom prst="rect">
              <a:avLst/>
            </a:prstGeom>
          </p:spPr>
        </p:pic>
        <p:sp>
          <p:nvSpPr>
            <p:cNvPr id="41" name="Textfeld 40">
              <a:extLst>
                <a:ext uri="{FF2B5EF4-FFF2-40B4-BE49-F238E27FC236}">
                  <a16:creationId xmlns:a16="http://schemas.microsoft.com/office/drawing/2014/main" id="{2A8484B7-362F-1A12-5BD0-6F0AAD11D102}"/>
                </a:ext>
              </a:extLst>
            </p:cNvPr>
            <p:cNvSpPr txBox="1"/>
            <p:nvPr/>
          </p:nvSpPr>
          <p:spPr>
            <a:xfrm>
              <a:off x="8397050" y="3422063"/>
              <a:ext cx="1284589" cy="38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b="1" dirty="0">
                  <a:solidFill>
                    <a:srgbClr val="FFFF00"/>
                  </a:solidFill>
                </a:rPr>
                <a:t>Tasche</a:t>
              </a:r>
            </a:p>
          </p:txBody>
        </p:sp>
      </p:grp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E79ECC56-429A-F812-0BC2-A2590E08F905}"/>
              </a:ext>
            </a:extLst>
          </p:cNvPr>
          <p:cNvCxnSpPr>
            <a:cxnSpLocks/>
            <a:stCxn id="23" idx="3"/>
            <a:endCxn id="10" idx="0"/>
          </p:cNvCxnSpPr>
          <p:nvPr/>
        </p:nvCxnSpPr>
        <p:spPr>
          <a:xfrm>
            <a:off x="1163338" y="3417549"/>
            <a:ext cx="1790700" cy="98797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4C76573F-3E46-FFDB-1CE9-498270C2A228}"/>
              </a:ext>
            </a:extLst>
          </p:cNvPr>
          <p:cNvCxnSpPr>
            <a:cxnSpLocks/>
            <a:stCxn id="37" idx="3"/>
            <a:endCxn id="10" idx="1"/>
          </p:cNvCxnSpPr>
          <p:nvPr/>
        </p:nvCxnSpPr>
        <p:spPr>
          <a:xfrm>
            <a:off x="1163338" y="4363709"/>
            <a:ext cx="1333500" cy="49901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4FD3FB15-A823-D4C7-18A0-E1376FFBB5A5}"/>
              </a:ext>
            </a:extLst>
          </p:cNvPr>
          <p:cNvCxnSpPr>
            <a:cxnSpLocks/>
            <a:stCxn id="34" idx="3"/>
            <a:endCxn id="10" idx="1"/>
          </p:cNvCxnSpPr>
          <p:nvPr/>
        </p:nvCxnSpPr>
        <p:spPr>
          <a:xfrm flipV="1">
            <a:off x="1163338" y="4862728"/>
            <a:ext cx="1333500" cy="45788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32DAD689-9DE1-4AF7-4AC7-AD570CBE6A82}"/>
              </a:ext>
            </a:extLst>
          </p:cNvPr>
          <p:cNvCxnSpPr>
            <a:cxnSpLocks/>
            <a:stCxn id="40" idx="3"/>
            <a:endCxn id="10" idx="2"/>
          </p:cNvCxnSpPr>
          <p:nvPr/>
        </p:nvCxnSpPr>
        <p:spPr>
          <a:xfrm flipV="1">
            <a:off x="1163338" y="5319928"/>
            <a:ext cx="1790700" cy="94684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Gerade Verbindung mit Pfeil 68">
            <a:extLst>
              <a:ext uri="{FF2B5EF4-FFF2-40B4-BE49-F238E27FC236}">
                <a16:creationId xmlns:a16="http://schemas.microsoft.com/office/drawing/2014/main" id="{01A7FDE8-6532-E5E0-A34F-42E3A8F93DBA}"/>
              </a:ext>
            </a:extLst>
          </p:cNvPr>
          <p:cNvCxnSpPr>
            <a:cxnSpLocks/>
            <a:stCxn id="10" idx="3"/>
            <a:endCxn id="83" idx="1"/>
          </p:cNvCxnSpPr>
          <p:nvPr/>
        </p:nvCxnSpPr>
        <p:spPr>
          <a:xfrm>
            <a:off x="3411238" y="4862728"/>
            <a:ext cx="419100" cy="878541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feld 74">
            <a:extLst>
              <a:ext uri="{FF2B5EF4-FFF2-40B4-BE49-F238E27FC236}">
                <a16:creationId xmlns:a16="http://schemas.microsoft.com/office/drawing/2014/main" id="{F6BB7957-F63E-8361-0686-442A92ACAD8B}"/>
              </a:ext>
            </a:extLst>
          </p:cNvPr>
          <p:cNvSpPr txBox="1"/>
          <p:nvPr/>
        </p:nvSpPr>
        <p:spPr>
          <a:xfrm>
            <a:off x="1541457" y="3362659"/>
            <a:ext cx="575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3</a:t>
            </a:r>
          </a:p>
        </p:txBody>
      </p:sp>
      <p:sp>
        <p:nvSpPr>
          <p:cNvPr id="76" name="Textfeld 75">
            <a:extLst>
              <a:ext uri="{FF2B5EF4-FFF2-40B4-BE49-F238E27FC236}">
                <a16:creationId xmlns:a16="http://schemas.microsoft.com/office/drawing/2014/main" id="{4E0E3E3A-B9C4-6D03-D7F0-CCD2870DB05B}"/>
              </a:ext>
            </a:extLst>
          </p:cNvPr>
          <p:cNvSpPr txBox="1"/>
          <p:nvPr/>
        </p:nvSpPr>
        <p:spPr>
          <a:xfrm>
            <a:off x="1558882" y="4232229"/>
            <a:ext cx="575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2</a:t>
            </a:r>
          </a:p>
        </p:txBody>
      </p:sp>
      <p:sp>
        <p:nvSpPr>
          <p:cNvPr id="77" name="Textfeld 76">
            <a:extLst>
              <a:ext uri="{FF2B5EF4-FFF2-40B4-BE49-F238E27FC236}">
                <a16:creationId xmlns:a16="http://schemas.microsoft.com/office/drawing/2014/main" id="{D1D67B6A-D68D-E0F8-6981-759D1C13E3DA}"/>
              </a:ext>
            </a:extLst>
          </p:cNvPr>
          <p:cNvSpPr txBox="1"/>
          <p:nvPr/>
        </p:nvSpPr>
        <p:spPr>
          <a:xfrm>
            <a:off x="1558882" y="4809513"/>
            <a:ext cx="575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0</a:t>
            </a:r>
          </a:p>
        </p:txBody>
      </p:sp>
      <p:sp>
        <p:nvSpPr>
          <p:cNvPr id="80" name="Textfeld 79">
            <a:extLst>
              <a:ext uri="{FF2B5EF4-FFF2-40B4-BE49-F238E27FC236}">
                <a16:creationId xmlns:a16="http://schemas.microsoft.com/office/drawing/2014/main" id="{7804C793-8B4F-D161-4BDA-66A90322C903}"/>
              </a:ext>
            </a:extLst>
          </p:cNvPr>
          <p:cNvSpPr txBox="1"/>
          <p:nvPr/>
        </p:nvSpPr>
        <p:spPr>
          <a:xfrm>
            <a:off x="1595240" y="5641036"/>
            <a:ext cx="575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</a:t>
            </a: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3914AA08-C6C1-94A8-9A8E-B7FF43E59D8F}"/>
              </a:ext>
            </a:extLst>
          </p:cNvPr>
          <p:cNvSpPr/>
          <p:nvPr/>
        </p:nvSpPr>
        <p:spPr>
          <a:xfrm>
            <a:off x="7303946" y="5606036"/>
            <a:ext cx="1397530" cy="60011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dirty="0"/>
              <a:t>Verheiraten Material &lt;-&gt; Kunde</a:t>
            </a: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AE389C2D-5F93-0813-EA9D-C38CDC7F9009}"/>
              </a:ext>
            </a:extLst>
          </p:cNvPr>
          <p:cNvSpPr/>
          <p:nvPr/>
        </p:nvSpPr>
        <p:spPr>
          <a:xfrm>
            <a:off x="3830338" y="5458085"/>
            <a:ext cx="982832" cy="56636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Scannen</a:t>
            </a:r>
          </a:p>
        </p:txBody>
      </p:sp>
      <p:sp>
        <p:nvSpPr>
          <p:cNvPr id="84" name="Raute 83">
            <a:extLst>
              <a:ext uri="{FF2B5EF4-FFF2-40B4-BE49-F238E27FC236}">
                <a16:creationId xmlns:a16="http://schemas.microsoft.com/office/drawing/2014/main" id="{D078E95E-7BB8-15E0-DD9F-8877F7F5C0F1}"/>
              </a:ext>
            </a:extLst>
          </p:cNvPr>
          <p:cNvSpPr/>
          <p:nvPr/>
        </p:nvSpPr>
        <p:spPr>
          <a:xfrm>
            <a:off x="5439166" y="5564027"/>
            <a:ext cx="1477095" cy="695416"/>
          </a:xfrm>
          <a:prstGeom prst="diamond">
            <a:avLst/>
          </a:prstGeom>
          <a:solidFill>
            <a:srgbClr val="92D05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Überprüfung Qualität</a:t>
            </a:r>
          </a:p>
        </p:txBody>
      </p:sp>
      <p:sp>
        <p:nvSpPr>
          <p:cNvPr id="85" name="Textfeld 84">
            <a:extLst>
              <a:ext uri="{FF2B5EF4-FFF2-40B4-BE49-F238E27FC236}">
                <a16:creationId xmlns:a16="http://schemas.microsoft.com/office/drawing/2014/main" id="{E84BC8E2-8C57-7FCC-86AA-3E4B6EB1C8BD}"/>
              </a:ext>
            </a:extLst>
          </p:cNvPr>
          <p:cNvSpPr txBox="1"/>
          <p:nvPr/>
        </p:nvSpPr>
        <p:spPr>
          <a:xfrm>
            <a:off x="6759658" y="5993617"/>
            <a:ext cx="544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>
                <a:solidFill>
                  <a:srgbClr val="92D050"/>
                </a:solidFill>
              </a:rPr>
              <a:t>Ja</a:t>
            </a:r>
          </a:p>
        </p:txBody>
      </p:sp>
      <p:cxnSp>
        <p:nvCxnSpPr>
          <p:cNvPr id="87" name="Verbinder: gewinkelt 86">
            <a:extLst>
              <a:ext uri="{FF2B5EF4-FFF2-40B4-BE49-F238E27FC236}">
                <a16:creationId xmlns:a16="http://schemas.microsoft.com/office/drawing/2014/main" id="{92810AE9-472F-2D3B-B175-4AEE4DF4BFD9}"/>
              </a:ext>
            </a:extLst>
          </p:cNvPr>
          <p:cNvCxnSpPr>
            <a:cxnSpLocks/>
            <a:stCxn id="83" idx="3"/>
            <a:endCxn id="84" idx="0"/>
          </p:cNvCxnSpPr>
          <p:nvPr/>
        </p:nvCxnSpPr>
        <p:spPr>
          <a:xfrm flipV="1">
            <a:off x="4813170" y="5564027"/>
            <a:ext cx="1364544" cy="177242"/>
          </a:xfrm>
          <a:prstGeom prst="bentConnector4">
            <a:avLst>
              <a:gd name="adj1" fmla="val 37209"/>
              <a:gd name="adj2" fmla="val 226649"/>
            </a:avLst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0691E77E-DEDA-B355-8918-706743956422}"/>
              </a:ext>
            </a:extLst>
          </p:cNvPr>
          <p:cNvCxnSpPr>
            <a:cxnSpLocks/>
            <a:stCxn id="84" idx="3"/>
            <a:endCxn id="82" idx="1"/>
          </p:cNvCxnSpPr>
          <p:nvPr/>
        </p:nvCxnSpPr>
        <p:spPr>
          <a:xfrm flipV="1">
            <a:off x="6916261" y="5906094"/>
            <a:ext cx="387685" cy="5641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feld 88">
            <a:extLst>
              <a:ext uri="{FF2B5EF4-FFF2-40B4-BE49-F238E27FC236}">
                <a16:creationId xmlns:a16="http://schemas.microsoft.com/office/drawing/2014/main" id="{DA5671E0-E701-99F7-DB58-53435DCE64D9}"/>
              </a:ext>
            </a:extLst>
          </p:cNvPr>
          <p:cNvSpPr txBox="1"/>
          <p:nvPr/>
        </p:nvSpPr>
        <p:spPr>
          <a:xfrm>
            <a:off x="4930653" y="6272460"/>
            <a:ext cx="1155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ID wird übersprungen</a:t>
            </a:r>
          </a:p>
        </p:txBody>
      </p:sp>
      <p:sp>
        <p:nvSpPr>
          <p:cNvPr id="91" name="Textfeld 90">
            <a:extLst>
              <a:ext uri="{FF2B5EF4-FFF2-40B4-BE49-F238E27FC236}">
                <a16:creationId xmlns:a16="http://schemas.microsoft.com/office/drawing/2014/main" id="{25D2E40E-7328-0065-DB28-F28C8473B7B3}"/>
              </a:ext>
            </a:extLst>
          </p:cNvPr>
          <p:cNvSpPr txBox="1"/>
          <p:nvPr/>
        </p:nvSpPr>
        <p:spPr>
          <a:xfrm>
            <a:off x="5088721" y="5921796"/>
            <a:ext cx="544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>
                <a:solidFill>
                  <a:srgbClr val="92D050"/>
                </a:solidFill>
              </a:rPr>
              <a:t>Nein</a:t>
            </a:r>
          </a:p>
        </p:txBody>
      </p:sp>
      <p:sp>
        <p:nvSpPr>
          <p:cNvPr id="98" name="Textfeld 97">
            <a:extLst>
              <a:ext uri="{FF2B5EF4-FFF2-40B4-BE49-F238E27FC236}">
                <a16:creationId xmlns:a16="http://schemas.microsoft.com/office/drawing/2014/main" id="{68278FF7-EB9E-45D6-C2C8-D8142FDA7704}"/>
              </a:ext>
            </a:extLst>
          </p:cNvPr>
          <p:cNvSpPr txBox="1"/>
          <p:nvPr/>
        </p:nvSpPr>
        <p:spPr>
          <a:xfrm>
            <a:off x="2270030" y="2696081"/>
            <a:ext cx="3155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>
                <a:solidFill>
                  <a:srgbClr val="92D050"/>
                </a:solidFill>
              </a:rPr>
              <a:t>Visualisierung der Auftragsspezifikation zu 001</a:t>
            </a:r>
          </a:p>
        </p:txBody>
      </p:sp>
      <p:graphicFrame>
        <p:nvGraphicFramePr>
          <p:cNvPr id="100" name="Tabelle 99">
            <a:extLst>
              <a:ext uri="{FF2B5EF4-FFF2-40B4-BE49-F238E27FC236}">
                <a16:creationId xmlns:a16="http://schemas.microsoft.com/office/drawing/2014/main" id="{68631EDB-5C26-BB2F-0FC1-FD196165AA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6607489"/>
              </p:ext>
            </p:extLst>
          </p:nvPr>
        </p:nvGraphicFramePr>
        <p:xfrm>
          <a:off x="4122913" y="3022698"/>
          <a:ext cx="2913759" cy="11658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0522">
                  <a:extLst>
                    <a:ext uri="{9D8B030D-6E8A-4147-A177-3AD203B41FA5}">
                      <a16:colId xmlns:a16="http://schemas.microsoft.com/office/drawing/2014/main" val="3355008374"/>
                    </a:ext>
                  </a:extLst>
                </a:gridCol>
                <a:gridCol w="680875">
                  <a:extLst>
                    <a:ext uri="{9D8B030D-6E8A-4147-A177-3AD203B41FA5}">
                      <a16:colId xmlns:a16="http://schemas.microsoft.com/office/drawing/2014/main" val="3285131548"/>
                    </a:ext>
                  </a:extLst>
                </a:gridCol>
                <a:gridCol w="772646">
                  <a:extLst>
                    <a:ext uri="{9D8B030D-6E8A-4147-A177-3AD203B41FA5}">
                      <a16:colId xmlns:a16="http://schemas.microsoft.com/office/drawing/2014/main" val="2876714927"/>
                    </a:ext>
                  </a:extLst>
                </a:gridCol>
                <a:gridCol w="889716">
                  <a:extLst>
                    <a:ext uri="{9D8B030D-6E8A-4147-A177-3AD203B41FA5}">
                      <a16:colId xmlns:a16="http://schemas.microsoft.com/office/drawing/2014/main" val="1002178435"/>
                    </a:ext>
                  </a:extLst>
                </a:gridCol>
              </a:tblGrid>
              <a:tr h="37612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u="sng" dirty="0" err="1"/>
                        <a:t>Auftr</a:t>
                      </a:r>
                      <a:endParaRPr lang="de-DE" sz="1050" u="sng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u="sng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u="none" dirty="0" err="1"/>
                        <a:t>Prod</a:t>
                      </a:r>
                      <a:r>
                        <a:rPr lang="de-DE" sz="1050" u="none" dirty="0"/>
                        <a:t> </a:t>
                      </a:r>
                    </a:p>
                    <a:p>
                      <a:pPr algn="ctr"/>
                      <a:r>
                        <a:rPr lang="de-DE" sz="1050" u="none" dirty="0" err="1"/>
                        <a:t>Spez</a:t>
                      </a:r>
                      <a:endParaRPr lang="de-DE" sz="105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u="none" dirty="0"/>
                        <a:t>Personalisierung 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u="none" dirty="0"/>
                        <a:t>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550091"/>
                  </a:ext>
                </a:extLst>
              </a:tr>
              <a:tr h="2298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u="none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u="none" dirty="0"/>
                        <a:t>GB(L)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u="none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u="none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819158"/>
                  </a:ext>
                </a:extLst>
              </a:tr>
              <a:tr h="2298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u="none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u="none" dirty="0"/>
                        <a:t>GB(XL)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u="none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u="none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854598"/>
                  </a:ext>
                </a:extLst>
              </a:tr>
              <a:tr h="2298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u="none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u="none" dirty="0"/>
                        <a:t>Tasche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u="none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u="non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6630629"/>
                  </a:ext>
                </a:extLst>
              </a:tr>
            </a:tbl>
          </a:graphicData>
        </a:graphic>
      </p:graphicFrame>
      <p:graphicFrame>
        <p:nvGraphicFramePr>
          <p:cNvPr id="103" name="Tabelle 18">
            <a:extLst>
              <a:ext uri="{FF2B5EF4-FFF2-40B4-BE49-F238E27FC236}">
                <a16:creationId xmlns:a16="http://schemas.microsoft.com/office/drawing/2014/main" id="{009762AC-37AA-AB82-DC39-A3D9DC9DF7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9116849"/>
              </p:ext>
            </p:extLst>
          </p:nvPr>
        </p:nvGraphicFramePr>
        <p:xfrm>
          <a:off x="8933422" y="2246732"/>
          <a:ext cx="2403476" cy="1920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28930">
                  <a:extLst>
                    <a:ext uri="{9D8B030D-6E8A-4147-A177-3AD203B41FA5}">
                      <a16:colId xmlns:a16="http://schemas.microsoft.com/office/drawing/2014/main" val="1674603684"/>
                    </a:ext>
                  </a:extLst>
                </a:gridCol>
                <a:gridCol w="492443">
                  <a:extLst>
                    <a:ext uri="{9D8B030D-6E8A-4147-A177-3AD203B41FA5}">
                      <a16:colId xmlns:a16="http://schemas.microsoft.com/office/drawing/2014/main" val="2242097114"/>
                    </a:ext>
                  </a:extLst>
                </a:gridCol>
                <a:gridCol w="587693">
                  <a:extLst>
                    <a:ext uri="{9D8B030D-6E8A-4147-A177-3AD203B41FA5}">
                      <a16:colId xmlns:a16="http://schemas.microsoft.com/office/drawing/2014/main" val="993198646"/>
                    </a:ext>
                  </a:extLst>
                </a:gridCol>
                <a:gridCol w="516255">
                  <a:extLst>
                    <a:ext uri="{9D8B030D-6E8A-4147-A177-3AD203B41FA5}">
                      <a16:colId xmlns:a16="http://schemas.microsoft.com/office/drawing/2014/main" val="1980683459"/>
                    </a:ext>
                  </a:extLst>
                </a:gridCol>
                <a:gridCol w="478155">
                  <a:extLst>
                    <a:ext uri="{9D8B030D-6E8A-4147-A177-3AD203B41FA5}">
                      <a16:colId xmlns:a16="http://schemas.microsoft.com/office/drawing/2014/main" val="2786406865"/>
                    </a:ext>
                  </a:extLst>
                </a:gridCol>
              </a:tblGrid>
              <a:tr h="161374">
                <a:tc gridSpan="5"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DB </a:t>
                      </a:r>
                      <a:r>
                        <a:rPr lang="de-DE" sz="1050" dirty="0" err="1"/>
                        <a:t>Auftragspezifikation</a:t>
                      </a:r>
                      <a:endParaRPr lang="de-DE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DB Bestellungen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4363284"/>
                  </a:ext>
                </a:extLst>
              </a:tr>
              <a:tr h="264067">
                <a:tc>
                  <a:txBody>
                    <a:bodyPr/>
                    <a:lstStyle/>
                    <a:p>
                      <a:pPr algn="ctr"/>
                      <a:r>
                        <a:rPr lang="de-DE" sz="1050" u="sng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u="sng" dirty="0" err="1"/>
                        <a:t>Auftr</a:t>
                      </a:r>
                      <a:endParaRPr lang="de-DE" sz="1050" u="sng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u="sng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u="none" dirty="0" err="1"/>
                        <a:t>Prod</a:t>
                      </a:r>
                      <a:r>
                        <a:rPr lang="de-DE" sz="1050" u="none" dirty="0"/>
                        <a:t> </a:t>
                      </a:r>
                    </a:p>
                    <a:p>
                      <a:pPr algn="ctr"/>
                      <a:r>
                        <a:rPr lang="de-DE" sz="1050" u="none" dirty="0" err="1"/>
                        <a:t>Spez</a:t>
                      </a:r>
                      <a:endParaRPr lang="de-DE" sz="105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u="none" dirty="0" err="1"/>
                        <a:t>Perso</a:t>
                      </a:r>
                      <a:endParaRPr lang="de-DE" sz="1050" u="none" dirty="0"/>
                    </a:p>
                    <a:p>
                      <a:pPr algn="ctr"/>
                      <a:r>
                        <a:rPr lang="de-DE" sz="1050" u="none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u="none" dirty="0"/>
                        <a:t>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498850"/>
                  </a:ext>
                </a:extLst>
              </a:tr>
              <a:tr h="161374">
                <a:tc>
                  <a:txBody>
                    <a:bodyPr/>
                    <a:lstStyle/>
                    <a:p>
                      <a:pPr algn="ctr"/>
                      <a:r>
                        <a:rPr lang="de-DE" sz="105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u="none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u="none" dirty="0"/>
                        <a:t>GB(L)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u="none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u="none" strike="sngStrike" dirty="0"/>
                        <a:t>2</a:t>
                      </a:r>
                      <a:r>
                        <a:rPr lang="de-DE" sz="1050" u="none" dirty="0"/>
                        <a:t> </a:t>
                      </a:r>
                      <a:r>
                        <a:rPr lang="de-DE" sz="1050" u="none" strike="sngStrike" dirty="0"/>
                        <a:t>1</a:t>
                      </a:r>
                      <a:r>
                        <a:rPr lang="de-DE" sz="1050" u="none" dirty="0"/>
                        <a:t>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0662682"/>
                  </a:ext>
                </a:extLst>
              </a:tr>
              <a:tr h="161374">
                <a:tc>
                  <a:txBody>
                    <a:bodyPr/>
                    <a:lstStyle/>
                    <a:p>
                      <a:pPr algn="ctr"/>
                      <a:r>
                        <a:rPr lang="de-DE" sz="105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u="none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u="none" dirty="0"/>
                        <a:t>GB(XL)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u="none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u="none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9920116"/>
                  </a:ext>
                </a:extLst>
              </a:tr>
              <a:tr h="161374">
                <a:tc>
                  <a:txBody>
                    <a:bodyPr/>
                    <a:lstStyle/>
                    <a:p>
                      <a:pPr algn="ctr"/>
                      <a:r>
                        <a:rPr lang="de-DE" sz="105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u="none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u="none" dirty="0"/>
                        <a:t>Tasche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u="none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u="non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8780186"/>
                  </a:ext>
                </a:extLst>
              </a:tr>
              <a:tr h="161374">
                <a:tc>
                  <a:txBody>
                    <a:bodyPr/>
                    <a:lstStyle/>
                    <a:p>
                      <a:pPr algn="ctr"/>
                      <a:r>
                        <a:rPr lang="de-DE" sz="105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u="none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u="none" dirty="0"/>
                        <a:t>GB(L)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u="none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u="none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37195"/>
                  </a:ext>
                </a:extLst>
              </a:tr>
              <a:tr h="161374">
                <a:tc>
                  <a:txBody>
                    <a:bodyPr/>
                    <a:lstStyle/>
                    <a:p>
                      <a:pPr algn="ctr"/>
                      <a:r>
                        <a:rPr lang="de-DE" sz="1050" u="non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u="none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u="none" dirty="0"/>
                        <a:t>GB(XL)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u="none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u="none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0011061"/>
                  </a:ext>
                </a:extLst>
              </a:tr>
            </a:tbl>
          </a:graphicData>
        </a:graphic>
      </p:graphicFrame>
      <p:cxnSp>
        <p:nvCxnSpPr>
          <p:cNvPr id="104" name="Verbinder: gewinkelt 103">
            <a:extLst>
              <a:ext uri="{FF2B5EF4-FFF2-40B4-BE49-F238E27FC236}">
                <a16:creationId xmlns:a16="http://schemas.microsoft.com/office/drawing/2014/main" id="{114AC683-9B30-CB46-E34E-87B19669A56F}"/>
              </a:ext>
            </a:extLst>
          </p:cNvPr>
          <p:cNvCxnSpPr>
            <a:cxnSpLocks/>
            <a:stCxn id="103" idx="2"/>
            <a:endCxn id="100" idx="0"/>
          </p:cNvCxnSpPr>
          <p:nvPr/>
        </p:nvCxnSpPr>
        <p:spPr>
          <a:xfrm rot="5400000" flipH="1">
            <a:off x="7285339" y="1317151"/>
            <a:ext cx="1144274" cy="4555368"/>
          </a:xfrm>
          <a:prstGeom prst="bentConnector5">
            <a:avLst>
              <a:gd name="adj1" fmla="val -19978"/>
              <a:gd name="adj2" fmla="val 47200"/>
              <a:gd name="adj3" fmla="val 119978"/>
            </a:avLst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Verbinder: gewinkelt 108">
            <a:extLst>
              <a:ext uri="{FF2B5EF4-FFF2-40B4-BE49-F238E27FC236}">
                <a16:creationId xmlns:a16="http://schemas.microsoft.com/office/drawing/2014/main" id="{47104E90-0061-9CBB-835F-981C602414C2}"/>
              </a:ext>
            </a:extLst>
          </p:cNvPr>
          <p:cNvCxnSpPr>
            <a:cxnSpLocks/>
            <a:stCxn id="100" idx="2"/>
            <a:endCxn id="10" idx="0"/>
          </p:cNvCxnSpPr>
          <p:nvPr/>
        </p:nvCxnSpPr>
        <p:spPr>
          <a:xfrm rot="5400000">
            <a:off x="4158430" y="2984166"/>
            <a:ext cx="216970" cy="2625754"/>
          </a:xfrm>
          <a:prstGeom prst="bentConnector3">
            <a:avLst>
              <a:gd name="adj1" fmla="val 50000"/>
            </a:avLst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feld 120">
            <a:extLst>
              <a:ext uri="{FF2B5EF4-FFF2-40B4-BE49-F238E27FC236}">
                <a16:creationId xmlns:a16="http://schemas.microsoft.com/office/drawing/2014/main" id="{73772669-0134-1E15-91C3-A2EE484E434C}"/>
              </a:ext>
            </a:extLst>
          </p:cNvPr>
          <p:cNvSpPr txBox="1"/>
          <p:nvPr/>
        </p:nvSpPr>
        <p:spPr>
          <a:xfrm>
            <a:off x="3720597" y="123942"/>
            <a:ext cx="27066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>
                <a:solidFill>
                  <a:srgbClr val="92D050"/>
                </a:solidFill>
              </a:rPr>
              <a:t>Visualisierung der Aufträge</a:t>
            </a:r>
          </a:p>
        </p:txBody>
      </p:sp>
      <p:graphicFrame>
        <p:nvGraphicFramePr>
          <p:cNvPr id="125" name="Tabelle 124">
            <a:extLst>
              <a:ext uri="{FF2B5EF4-FFF2-40B4-BE49-F238E27FC236}">
                <a16:creationId xmlns:a16="http://schemas.microsoft.com/office/drawing/2014/main" id="{3F2AEE0D-D2E9-1B4A-47BC-9F008AF640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4054015"/>
              </p:ext>
            </p:extLst>
          </p:nvPr>
        </p:nvGraphicFramePr>
        <p:xfrm>
          <a:off x="5332571" y="476395"/>
          <a:ext cx="494439" cy="11658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4439">
                  <a:extLst>
                    <a:ext uri="{9D8B030D-6E8A-4147-A177-3AD203B41FA5}">
                      <a16:colId xmlns:a16="http://schemas.microsoft.com/office/drawing/2014/main" val="3277562274"/>
                    </a:ext>
                  </a:extLst>
                </a:gridCol>
              </a:tblGrid>
              <a:tr h="319304">
                <a:tc>
                  <a:txBody>
                    <a:bodyPr/>
                    <a:lstStyle/>
                    <a:p>
                      <a:pPr algn="ctr"/>
                      <a:r>
                        <a:rPr lang="de-DE" sz="1050" u="sng" dirty="0" err="1"/>
                        <a:t>Auftr</a:t>
                      </a:r>
                      <a:r>
                        <a:rPr lang="de-DE" sz="1050" u="sng" dirty="0"/>
                        <a:t> </a:t>
                      </a:r>
                    </a:p>
                    <a:p>
                      <a:pPr algn="ctr"/>
                      <a:r>
                        <a:rPr lang="de-DE" sz="1050" u="sng" dirty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0383820"/>
                  </a:ext>
                </a:extLst>
              </a:tr>
              <a:tr h="195130">
                <a:tc>
                  <a:txBody>
                    <a:bodyPr/>
                    <a:lstStyle/>
                    <a:p>
                      <a:pPr algn="ctr"/>
                      <a:r>
                        <a:rPr lang="de-DE" sz="1050" u="none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244423"/>
                  </a:ext>
                </a:extLst>
              </a:tr>
              <a:tr h="195130">
                <a:tc>
                  <a:txBody>
                    <a:bodyPr/>
                    <a:lstStyle/>
                    <a:p>
                      <a:pPr algn="ctr"/>
                      <a:r>
                        <a:rPr lang="de-DE" sz="1050" u="none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5403182"/>
                  </a:ext>
                </a:extLst>
              </a:tr>
              <a:tr h="195130">
                <a:tc>
                  <a:txBody>
                    <a:bodyPr/>
                    <a:lstStyle/>
                    <a:p>
                      <a:pPr algn="ctr"/>
                      <a:r>
                        <a:rPr lang="de-DE" sz="1050" u="none" dirty="0"/>
                        <a:t>003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9954163"/>
                  </a:ext>
                </a:extLst>
              </a:tr>
            </a:tbl>
          </a:graphicData>
        </a:graphic>
      </p:graphicFrame>
      <p:cxnSp>
        <p:nvCxnSpPr>
          <p:cNvPr id="126" name="Gerade Verbindung mit Pfeil 125">
            <a:extLst>
              <a:ext uri="{FF2B5EF4-FFF2-40B4-BE49-F238E27FC236}">
                <a16:creationId xmlns:a16="http://schemas.microsoft.com/office/drawing/2014/main" id="{6F7E654C-0CF6-6BDC-6492-ECF607532152}"/>
              </a:ext>
            </a:extLst>
          </p:cNvPr>
          <p:cNvCxnSpPr>
            <a:cxnSpLocks/>
            <a:stCxn id="125" idx="2"/>
            <a:endCxn id="24" idx="0"/>
          </p:cNvCxnSpPr>
          <p:nvPr/>
        </p:nvCxnSpPr>
        <p:spPr>
          <a:xfrm>
            <a:off x="5579790" y="1642255"/>
            <a:ext cx="404" cy="356506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Gerade Verbindung mit Pfeil 129">
            <a:extLst>
              <a:ext uri="{FF2B5EF4-FFF2-40B4-BE49-F238E27FC236}">
                <a16:creationId xmlns:a16="http://schemas.microsoft.com/office/drawing/2014/main" id="{64EFECCD-20FA-ED79-96D2-7AD4FC6D9E75}"/>
              </a:ext>
            </a:extLst>
          </p:cNvPr>
          <p:cNvCxnSpPr>
            <a:cxnSpLocks/>
            <a:stCxn id="24" idx="2"/>
            <a:endCxn id="100" idx="0"/>
          </p:cNvCxnSpPr>
          <p:nvPr/>
        </p:nvCxnSpPr>
        <p:spPr>
          <a:xfrm flipH="1">
            <a:off x="5579792" y="2438255"/>
            <a:ext cx="402" cy="584443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Verbinder: gewinkelt 133">
            <a:extLst>
              <a:ext uri="{FF2B5EF4-FFF2-40B4-BE49-F238E27FC236}">
                <a16:creationId xmlns:a16="http://schemas.microsoft.com/office/drawing/2014/main" id="{1B272D88-6642-33D3-0F16-F64C524ADD04}"/>
              </a:ext>
            </a:extLst>
          </p:cNvPr>
          <p:cNvCxnSpPr>
            <a:cxnSpLocks/>
            <a:stCxn id="16" idx="2"/>
            <a:endCxn id="125" idx="0"/>
          </p:cNvCxnSpPr>
          <p:nvPr/>
        </p:nvCxnSpPr>
        <p:spPr>
          <a:xfrm rot="5400000" flipH="1">
            <a:off x="6911808" y="-855623"/>
            <a:ext cx="1149676" cy="3813712"/>
          </a:xfrm>
          <a:prstGeom prst="bentConnector5">
            <a:avLst>
              <a:gd name="adj1" fmla="val -19884"/>
              <a:gd name="adj2" fmla="val 52791"/>
              <a:gd name="adj3" fmla="val 119884"/>
            </a:avLst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aute 143">
            <a:extLst>
              <a:ext uri="{FF2B5EF4-FFF2-40B4-BE49-F238E27FC236}">
                <a16:creationId xmlns:a16="http://schemas.microsoft.com/office/drawing/2014/main" id="{D5C956A5-63AD-6251-E49A-726C0B3B3CD5}"/>
              </a:ext>
            </a:extLst>
          </p:cNvPr>
          <p:cNvSpPr/>
          <p:nvPr/>
        </p:nvSpPr>
        <p:spPr>
          <a:xfrm>
            <a:off x="9452550" y="5696660"/>
            <a:ext cx="1144210" cy="418867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Perso</a:t>
            </a:r>
            <a:r>
              <a:rPr lang="de-DE" sz="1200" dirty="0"/>
              <a:t> ?</a:t>
            </a:r>
          </a:p>
        </p:txBody>
      </p:sp>
      <p:cxnSp>
        <p:nvCxnSpPr>
          <p:cNvPr id="145" name="Gerade Verbindung mit Pfeil 144">
            <a:extLst>
              <a:ext uri="{FF2B5EF4-FFF2-40B4-BE49-F238E27FC236}">
                <a16:creationId xmlns:a16="http://schemas.microsoft.com/office/drawing/2014/main" id="{9AA3FDF7-743F-F14F-7267-55E11BCC9BF8}"/>
              </a:ext>
            </a:extLst>
          </p:cNvPr>
          <p:cNvCxnSpPr>
            <a:cxnSpLocks/>
            <a:stCxn id="82" idx="3"/>
            <a:endCxn id="144" idx="1"/>
          </p:cNvCxnSpPr>
          <p:nvPr/>
        </p:nvCxnSpPr>
        <p:spPr>
          <a:xfrm>
            <a:off x="8701476" y="5906094"/>
            <a:ext cx="751074" cy="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Verbinder: gewinkelt 149">
            <a:extLst>
              <a:ext uri="{FF2B5EF4-FFF2-40B4-BE49-F238E27FC236}">
                <a16:creationId xmlns:a16="http://schemas.microsoft.com/office/drawing/2014/main" id="{4B4E1D06-8938-C195-A614-57FF969A58D7}"/>
              </a:ext>
            </a:extLst>
          </p:cNvPr>
          <p:cNvCxnSpPr>
            <a:cxnSpLocks/>
            <a:stCxn id="100" idx="2"/>
            <a:endCxn id="144" idx="0"/>
          </p:cNvCxnSpPr>
          <p:nvPr/>
        </p:nvCxnSpPr>
        <p:spPr>
          <a:xfrm rot="16200000" flipH="1">
            <a:off x="7048172" y="2720177"/>
            <a:ext cx="1508102" cy="444486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feld 1">
            <a:extLst>
              <a:ext uri="{FF2B5EF4-FFF2-40B4-BE49-F238E27FC236}">
                <a16:creationId xmlns:a16="http://schemas.microsoft.com/office/drawing/2014/main" id="{EC96EB7A-9E05-C027-6670-65004DBB70D2}"/>
              </a:ext>
            </a:extLst>
          </p:cNvPr>
          <p:cNvSpPr txBox="1"/>
          <p:nvPr/>
        </p:nvSpPr>
        <p:spPr>
          <a:xfrm>
            <a:off x="8546234" y="6165554"/>
            <a:ext cx="1474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(</a:t>
            </a:r>
            <a:r>
              <a:rPr lang="de-DE" sz="1200" dirty="0" err="1"/>
              <a:t>Prod</a:t>
            </a:r>
            <a:r>
              <a:rPr lang="de-DE" sz="1200" dirty="0"/>
              <a:t>. Datum)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(Kauf Datum)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(Versand Datum)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77AC3865-0029-9CA9-E676-6FCB06B93D94}"/>
              </a:ext>
            </a:extLst>
          </p:cNvPr>
          <p:cNvSpPr/>
          <p:nvPr/>
        </p:nvSpPr>
        <p:spPr>
          <a:xfrm>
            <a:off x="1999898" y="6249402"/>
            <a:ext cx="1166668" cy="47863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Ausschuss</a:t>
            </a:r>
          </a:p>
        </p:txBody>
      </p:sp>
      <p:cxnSp>
        <p:nvCxnSpPr>
          <p:cNvPr id="5" name="Verbinder: gewinkelt 4">
            <a:extLst>
              <a:ext uri="{FF2B5EF4-FFF2-40B4-BE49-F238E27FC236}">
                <a16:creationId xmlns:a16="http://schemas.microsoft.com/office/drawing/2014/main" id="{33C4DD05-7AC5-19B4-7BAE-1438D6644B57}"/>
              </a:ext>
            </a:extLst>
          </p:cNvPr>
          <p:cNvCxnSpPr>
            <a:cxnSpLocks/>
            <a:stCxn id="84" idx="1"/>
            <a:endCxn id="4" idx="3"/>
          </p:cNvCxnSpPr>
          <p:nvPr/>
        </p:nvCxnSpPr>
        <p:spPr>
          <a:xfrm rot="10800000" flipV="1">
            <a:off x="3166566" y="5911734"/>
            <a:ext cx="2272600" cy="576985"/>
          </a:xfrm>
          <a:prstGeom prst="bentConnector3">
            <a:avLst>
              <a:gd name="adj1" fmla="val 21152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5D5FD71F-9CC6-01C2-2689-F3FDC99115FF}"/>
              </a:ext>
            </a:extLst>
          </p:cNvPr>
          <p:cNvSpPr txBox="1"/>
          <p:nvPr/>
        </p:nvSpPr>
        <p:spPr>
          <a:xfrm>
            <a:off x="7100838" y="6165554"/>
            <a:ext cx="1501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200"/>
            </a:lvl1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Kd</a:t>
            </a:r>
            <a:r>
              <a:rPr lang="de-DE" dirty="0"/>
              <a:t> </a:t>
            </a:r>
            <a:r>
              <a:rPr lang="de-DE" dirty="0" err="1"/>
              <a:t>Nr</a:t>
            </a: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Auftr</a:t>
            </a:r>
            <a:r>
              <a:rPr lang="de-DE" dirty="0"/>
              <a:t> </a:t>
            </a:r>
            <a:r>
              <a:rPr lang="de-DE" dirty="0" err="1"/>
              <a:t>Nr</a:t>
            </a: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Personalisierung ?</a:t>
            </a:r>
          </a:p>
        </p:txBody>
      </p:sp>
    </p:spTree>
    <p:extLst>
      <p:ext uri="{BB962C8B-B14F-4D97-AF65-F5344CB8AC3E}">
        <p14:creationId xmlns:p14="http://schemas.microsoft.com/office/powerpoint/2010/main" val="3270628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rafik 57">
            <a:extLst>
              <a:ext uri="{FF2B5EF4-FFF2-40B4-BE49-F238E27FC236}">
                <a16:creationId xmlns:a16="http://schemas.microsoft.com/office/drawing/2014/main" id="{26915238-A465-2B5E-87B2-821881DF41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73" y="4809898"/>
            <a:ext cx="591670" cy="591670"/>
          </a:xfrm>
          <a:prstGeom prst="rect">
            <a:avLst/>
          </a:prstGeom>
        </p:spPr>
      </p:pic>
      <p:graphicFrame>
        <p:nvGraphicFramePr>
          <p:cNvPr id="2" name="Tabelle 18">
            <a:extLst>
              <a:ext uri="{FF2B5EF4-FFF2-40B4-BE49-F238E27FC236}">
                <a16:creationId xmlns:a16="http://schemas.microsoft.com/office/drawing/2014/main" id="{94AD156C-46CA-E8A8-22C7-861EC102C3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0898681"/>
              </p:ext>
            </p:extLst>
          </p:nvPr>
        </p:nvGraphicFramePr>
        <p:xfrm>
          <a:off x="949492" y="1516380"/>
          <a:ext cx="4689213" cy="51892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49567">
                  <a:extLst>
                    <a:ext uri="{9D8B030D-6E8A-4147-A177-3AD203B41FA5}">
                      <a16:colId xmlns:a16="http://schemas.microsoft.com/office/drawing/2014/main" val="2242097114"/>
                    </a:ext>
                  </a:extLst>
                </a:gridCol>
                <a:gridCol w="465455">
                  <a:extLst>
                    <a:ext uri="{9D8B030D-6E8A-4147-A177-3AD203B41FA5}">
                      <a16:colId xmlns:a16="http://schemas.microsoft.com/office/drawing/2014/main" val="993198646"/>
                    </a:ext>
                  </a:extLst>
                </a:gridCol>
                <a:gridCol w="421005">
                  <a:extLst>
                    <a:ext uri="{9D8B030D-6E8A-4147-A177-3AD203B41FA5}">
                      <a16:colId xmlns:a16="http://schemas.microsoft.com/office/drawing/2014/main" val="1980683459"/>
                    </a:ext>
                  </a:extLst>
                </a:gridCol>
                <a:gridCol w="644843">
                  <a:extLst>
                    <a:ext uri="{9D8B030D-6E8A-4147-A177-3AD203B41FA5}">
                      <a16:colId xmlns:a16="http://schemas.microsoft.com/office/drawing/2014/main" val="1037165381"/>
                    </a:ext>
                  </a:extLst>
                </a:gridCol>
                <a:gridCol w="464806">
                  <a:extLst>
                    <a:ext uri="{9D8B030D-6E8A-4147-A177-3AD203B41FA5}">
                      <a16:colId xmlns:a16="http://schemas.microsoft.com/office/drawing/2014/main" val="3007116845"/>
                    </a:ext>
                  </a:extLst>
                </a:gridCol>
                <a:gridCol w="656604">
                  <a:extLst>
                    <a:ext uri="{9D8B030D-6E8A-4147-A177-3AD203B41FA5}">
                      <a16:colId xmlns:a16="http://schemas.microsoft.com/office/drawing/2014/main" val="2014432424"/>
                    </a:ext>
                  </a:extLst>
                </a:gridCol>
                <a:gridCol w="516255">
                  <a:extLst>
                    <a:ext uri="{9D8B030D-6E8A-4147-A177-3AD203B41FA5}">
                      <a16:colId xmlns:a16="http://schemas.microsoft.com/office/drawing/2014/main" val="3145194180"/>
                    </a:ext>
                  </a:extLst>
                </a:gridCol>
                <a:gridCol w="668655">
                  <a:extLst>
                    <a:ext uri="{9D8B030D-6E8A-4147-A177-3AD203B41FA5}">
                      <a16:colId xmlns:a16="http://schemas.microsoft.com/office/drawing/2014/main" val="4149145555"/>
                    </a:ext>
                  </a:extLst>
                </a:gridCol>
                <a:gridCol w="502023">
                  <a:extLst>
                    <a:ext uri="{9D8B030D-6E8A-4147-A177-3AD203B41FA5}">
                      <a16:colId xmlns:a16="http://schemas.microsoft.com/office/drawing/2014/main" val="3271477128"/>
                    </a:ext>
                  </a:extLst>
                </a:gridCol>
              </a:tblGrid>
              <a:tr h="184656">
                <a:tc gridSpan="9">
                  <a:txBody>
                    <a:bodyPr/>
                    <a:lstStyle/>
                    <a:p>
                      <a:pPr algn="ctr"/>
                      <a:r>
                        <a:rPr lang="de-DE" sz="1050" b="1" dirty="0"/>
                        <a:t>DB Geldbeutel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4363284"/>
                  </a:ext>
                </a:extLst>
              </a:tr>
              <a:tr h="314148">
                <a:tc>
                  <a:txBody>
                    <a:bodyPr/>
                    <a:lstStyle/>
                    <a:p>
                      <a:pPr algn="ctr"/>
                      <a:r>
                        <a:rPr lang="de-DE" sz="1050" b="0" u="sng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b="0" u="sng" dirty="0"/>
                        <a:t>Mat </a:t>
                      </a:r>
                    </a:p>
                    <a:p>
                      <a:pPr algn="ctr"/>
                      <a:r>
                        <a:rPr lang="de-DE" sz="1050" b="0" u="sng" dirty="0" err="1"/>
                        <a:t>Nr</a:t>
                      </a:r>
                      <a:endParaRPr lang="de-DE" sz="1050" b="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b="0" u="sng" dirty="0"/>
                        <a:t>Kd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b="0" u="sng" dirty="0" err="1"/>
                        <a:t>Nr</a:t>
                      </a:r>
                      <a:endParaRPr lang="de-DE" sz="1050" b="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u="none" dirty="0" err="1"/>
                        <a:t>Prod</a:t>
                      </a:r>
                      <a:r>
                        <a:rPr lang="de-DE" sz="1050" u="none" dirty="0"/>
                        <a:t>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u="none" dirty="0" err="1"/>
                        <a:t>Spez</a:t>
                      </a:r>
                      <a:endParaRPr lang="de-DE" sz="105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u="sng" dirty="0" err="1"/>
                        <a:t>Auftr</a:t>
                      </a:r>
                      <a:endParaRPr lang="de-DE" sz="1050" u="sng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u="sng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u="none" dirty="0"/>
                        <a:t>Gela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u="none" dirty="0" err="1"/>
                        <a:t>sert</a:t>
                      </a:r>
                      <a:r>
                        <a:rPr lang="de-DE" sz="1050" u="none" dirty="0"/>
                        <a:t> 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u="none" dirty="0" err="1"/>
                        <a:t>Perso</a:t>
                      </a:r>
                      <a:endParaRPr lang="de-DE" sz="1050" u="none" dirty="0"/>
                    </a:p>
                    <a:p>
                      <a:pPr algn="ctr"/>
                      <a:r>
                        <a:rPr lang="de-DE" sz="1050" u="none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u="none" dirty="0"/>
                        <a:t>Person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u="none" dirty="0" err="1"/>
                        <a:t>alisiert</a:t>
                      </a:r>
                      <a:r>
                        <a:rPr lang="de-DE" sz="1050" u="none" dirty="0"/>
                        <a:t> 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OK </a:t>
                      </a:r>
                    </a:p>
                    <a:p>
                      <a:pPr algn="ctr"/>
                      <a:r>
                        <a:rPr lang="de-DE" sz="1050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498850"/>
                  </a:ext>
                </a:extLst>
              </a:tr>
              <a:tr h="184656">
                <a:tc>
                  <a:txBody>
                    <a:bodyPr/>
                    <a:lstStyle/>
                    <a:p>
                      <a:pPr algn="ctr"/>
                      <a:r>
                        <a:rPr lang="de-DE" sz="105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050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u="none" dirty="0"/>
                        <a:t>GB(L)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05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u="none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5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05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8909873"/>
                  </a:ext>
                </a:extLst>
              </a:tr>
              <a:tr h="184656">
                <a:tc>
                  <a:txBody>
                    <a:bodyPr/>
                    <a:lstStyle/>
                    <a:p>
                      <a:pPr algn="ctr"/>
                      <a:r>
                        <a:rPr lang="de-DE" sz="105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050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u="none" dirty="0"/>
                        <a:t>GB(L)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05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u="none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5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05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0319382"/>
                  </a:ext>
                </a:extLst>
              </a:tr>
              <a:tr h="184656">
                <a:tc>
                  <a:txBody>
                    <a:bodyPr/>
                    <a:lstStyle/>
                    <a:p>
                      <a:pPr algn="ctr"/>
                      <a:r>
                        <a:rPr lang="de-DE" sz="105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050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u="none"/>
                        <a:t>GB(L)</a:t>
                      </a:r>
                      <a:endParaRPr lang="de-DE" sz="105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05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u="none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5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05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4648558"/>
                  </a:ext>
                </a:extLst>
              </a:tr>
              <a:tr h="184656">
                <a:tc>
                  <a:txBody>
                    <a:bodyPr/>
                    <a:lstStyle/>
                    <a:p>
                      <a:pPr algn="ctr"/>
                      <a:r>
                        <a:rPr lang="de-DE" sz="105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050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u="none" dirty="0"/>
                        <a:t>GB(XL)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05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u="none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5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05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05684"/>
                  </a:ext>
                </a:extLst>
              </a:tr>
              <a:tr h="184656">
                <a:tc>
                  <a:txBody>
                    <a:bodyPr/>
                    <a:lstStyle/>
                    <a:p>
                      <a:pPr algn="ctr"/>
                      <a:r>
                        <a:rPr lang="de-DE" sz="1050" b="0" u="non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050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u="none" dirty="0"/>
                        <a:t>GB(XL)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05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u="none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5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05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6704347"/>
                  </a:ext>
                </a:extLst>
              </a:tr>
              <a:tr h="18465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DE" sz="1050" b="0" u="none" kern="1200" dirty="0">
                          <a:solidFill>
                            <a:schemeClr val="dk1"/>
                          </a:solidFill>
                        </a:rPr>
                        <a:t>6</a:t>
                      </a:r>
                      <a:endParaRPr lang="de-DE" sz="1050" b="0" u="non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DE" sz="1050" b="0" u="none" kern="1200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lang="de-DE" sz="1050" b="0" u="non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050" b="0" u="non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b="0" u="none" kern="1200" dirty="0">
                          <a:solidFill>
                            <a:schemeClr val="dk1"/>
                          </a:solidFill>
                        </a:rPr>
                        <a:t>GB(XL)</a:t>
                      </a:r>
                      <a:endParaRPr lang="de-DE" sz="1050" b="0" u="non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050" b="0" u="non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b="0" u="none" kern="1200" dirty="0">
                          <a:solidFill>
                            <a:schemeClr val="dk1"/>
                          </a:solidFill>
                        </a:rPr>
                        <a:t>Y</a:t>
                      </a:r>
                      <a:endParaRPr lang="de-DE" sz="1050" b="0" u="non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de-DE" sz="1050" b="0" u="non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050" b="0" u="non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de-DE" sz="1050" b="0" u="non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1642267"/>
                  </a:ext>
                </a:extLst>
              </a:tr>
              <a:tr h="184656">
                <a:tc>
                  <a:txBody>
                    <a:bodyPr/>
                    <a:lstStyle/>
                    <a:p>
                      <a:pPr algn="ctr"/>
                      <a:r>
                        <a:rPr lang="de-DE" sz="1050" b="0" u="none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050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u="none" dirty="0"/>
                        <a:t>Tasche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05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u="none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5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05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5720246"/>
                  </a:ext>
                </a:extLst>
              </a:tr>
              <a:tr h="184656">
                <a:tc>
                  <a:txBody>
                    <a:bodyPr/>
                    <a:lstStyle/>
                    <a:p>
                      <a:pPr algn="ctr"/>
                      <a:r>
                        <a:rPr lang="de-DE" sz="1050" b="0" u="none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050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u="none" dirty="0"/>
                        <a:t>Tasche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05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u="none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5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05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065994"/>
                  </a:ext>
                </a:extLst>
              </a:tr>
              <a:tr h="184656">
                <a:tc>
                  <a:txBody>
                    <a:bodyPr/>
                    <a:lstStyle/>
                    <a:p>
                      <a:pPr algn="ctr"/>
                      <a:r>
                        <a:rPr lang="de-DE" sz="1050" b="0" u="none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050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u="none" dirty="0"/>
                        <a:t>GB(L)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05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u="none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5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05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3401239"/>
                  </a:ext>
                </a:extLst>
              </a:tr>
              <a:tr h="184656">
                <a:tc>
                  <a:txBody>
                    <a:bodyPr/>
                    <a:lstStyle/>
                    <a:p>
                      <a:pPr algn="ctr"/>
                      <a:r>
                        <a:rPr lang="de-DE" sz="1050" b="1" u="none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b="1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b="1" i="1" u="none" dirty="0">
                          <a:solidFill>
                            <a:srgbClr val="C00000"/>
                          </a:solidFill>
                        </a:rPr>
                        <a:t>Kd1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b="1" u="none" dirty="0"/>
                        <a:t>GB(L)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b="1" i="1" u="none" dirty="0">
                          <a:solidFill>
                            <a:srgbClr val="FF0000"/>
                          </a:solidFill>
                        </a:rPr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b="1" u="none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b="1" i="1" u="none" dirty="0">
                          <a:solidFill>
                            <a:srgbClr val="C00000"/>
                          </a:solidFill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05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b="1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0454750"/>
                  </a:ext>
                </a:extLst>
              </a:tr>
              <a:tr h="184656">
                <a:tc>
                  <a:txBody>
                    <a:bodyPr/>
                    <a:lstStyle/>
                    <a:p>
                      <a:pPr algn="ctr"/>
                      <a:r>
                        <a:rPr lang="de-DE" sz="1050" b="0" u="none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050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u="none" dirty="0"/>
                        <a:t>GB(XL)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05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u="none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5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05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4460864"/>
                  </a:ext>
                </a:extLst>
              </a:tr>
              <a:tr h="184656">
                <a:tc>
                  <a:txBody>
                    <a:bodyPr/>
                    <a:lstStyle/>
                    <a:p>
                      <a:pPr algn="ctr"/>
                      <a:r>
                        <a:rPr lang="de-DE" sz="1050" b="0" u="none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050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u="none" dirty="0"/>
                        <a:t>GB(XL)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05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u="none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5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05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309647"/>
                  </a:ext>
                </a:extLst>
              </a:tr>
              <a:tr h="184656">
                <a:tc>
                  <a:txBody>
                    <a:bodyPr/>
                    <a:lstStyle/>
                    <a:p>
                      <a:pPr algn="ctr"/>
                      <a:r>
                        <a:rPr lang="de-DE" sz="1050" b="0" u="none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05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u="none" dirty="0"/>
                        <a:t>GB(XL)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05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u="none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5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05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9478302"/>
                  </a:ext>
                </a:extLst>
              </a:tr>
              <a:tr h="184656">
                <a:tc>
                  <a:txBody>
                    <a:bodyPr/>
                    <a:lstStyle/>
                    <a:p>
                      <a:pPr algn="ctr"/>
                      <a:r>
                        <a:rPr lang="de-DE" sz="1050" b="0" u="none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05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u="none" dirty="0"/>
                        <a:t>GB(XXL)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05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u="none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5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05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4528156"/>
                  </a:ext>
                </a:extLst>
              </a:tr>
              <a:tr h="184656">
                <a:tc>
                  <a:txBody>
                    <a:bodyPr/>
                    <a:lstStyle/>
                    <a:p>
                      <a:pPr algn="ctr"/>
                      <a:r>
                        <a:rPr lang="de-DE" sz="1050" b="0" u="none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05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u="none" dirty="0"/>
                        <a:t>GB(XXL)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05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u="none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5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05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4291197"/>
                  </a:ext>
                </a:extLst>
              </a:tr>
              <a:tr h="184656">
                <a:tc>
                  <a:txBody>
                    <a:bodyPr/>
                    <a:lstStyle/>
                    <a:p>
                      <a:pPr algn="ctr"/>
                      <a:r>
                        <a:rPr lang="de-DE" sz="1050" b="0" u="none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05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u="none" dirty="0"/>
                        <a:t>GB(XXL)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05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u="none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5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05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6155454"/>
                  </a:ext>
                </a:extLst>
              </a:tr>
              <a:tr h="184656">
                <a:tc>
                  <a:txBody>
                    <a:bodyPr/>
                    <a:lstStyle/>
                    <a:p>
                      <a:pPr algn="ctr"/>
                      <a:r>
                        <a:rPr lang="de-DE" sz="1050" b="0" u="none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05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u="none" dirty="0"/>
                        <a:t>Tasche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05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u="none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5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05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8019211"/>
                  </a:ext>
                </a:extLst>
              </a:tr>
              <a:tr h="184656">
                <a:tc>
                  <a:txBody>
                    <a:bodyPr/>
                    <a:lstStyle/>
                    <a:p>
                      <a:pPr algn="ctr"/>
                      <a:r>
                        <a:rPr lang="de-DE" sz="1050" b="0" u="none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05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u="none" dirty="0"/>
                        <a:t>Tasche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05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u="none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5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05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1354265"/>
                  </a:ext>
                </a:extLst>
              </a:tr>
            </a:tbl>
          </a:graphicData>
        </a:graphic>
      </p:graphicFrame>
      <p:graphicFrame>
        <p:nvGraphicFramePr>
          <p:cNvPr id="16" name="Tabelle 18">
            <a:extLst>
              <a:ext uri="{FF2B5EF4-FFF2-40B4-BE49-F238E27FC236}">
                <a16:creationId xmlns:a16="http://schemas.microsoft.com/office/drawing/2014/main" id="{187C1EBC-65A6-A7C9-5C13-578E4D9A5F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7579046"/>
              </p:ext>
            </p:extLst>
          </p:nvPr>
        </p:nvGraphicFramePr>
        <p:xfrm>
          <a:off x="6716282" y="1773308"/>
          <a:ext cx="920160" cy="1417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94439">
                  <a:extLst>
                    <a:ext uri="{9D8B030D-6E8A-4147-A177-3AD203B41FA5}">
                      <a16:colId xmlns:a16="http://schemas.microsoft.com/office/drawing/2014/main" val="1674603684"/>
                    </a:ext>
                  </a:extLst>
                </a:gridCol>
                <a:gridCol w="425721">
                  <a:extLst>
                    <a:ext uri="{9D8B030D-6E8A-4147-A177-3AD203B41FA5}">
                      <a16:colId xmlns:a16="http://schemas.microsoft.com/office/drawing/2014/main" val="224209711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DB Auftrag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DB Bestellungen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4363284"/>
                  </a:ext>
                </a:extLst>
              </a:tr>
              <a:tr h="149244">
                <a:tc>
                  <a:txBody>
                    <a:bodyPr/>
                    <a:lstStyle/>
                    <a:p>
                      <a:pPr algn="ctr"/>
                      <a:r>
                        <a:rPr lang="de-DE" sz="1050" u="sng" dirty="0" err="1"/>
                        <a:t>Auftr</a:t>
                      </a:r>
                      <a:r>
                        <a:rPr lang="de-DE" sz="1050" u="sng" dirty="0"/>
                        <a:t> </a:t>
                      </a:r>
                    </a:p>
                    <a:p>
                      <a:pPr algn="ctr"/>
                      <a:r>
                        <a:rPr lang="de-DE" sz="1050" u="sng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u="sng" dirty="0"/>
                        <a:t>Kd  </a:t>
                      </a:r>
                    </a:p>
                    <a:p>
                      <a:pPr algn="ctr"/>
                      <a:r>
                        <a:rPr lang="de-DE" sz="1050" u="sng" dirty="0" err="1"/>
                        <a:t>Nr</a:t>
                      </a:r>
                      <a:endParaRPr lang="de-DE" sz="105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498850"/>
                  </a:ext>
                </a:extLst>
              </a:tr>
              <a:tr h="149244">
                <a:tc>
                  <a:txBody>
                    <a:bodyPr/>
                    <a:lstStyle/>
                    <a:p>
                      <a:pPr algn="ctr"/>
                      <a:r>
                        <a:rPr lang="de-DE" sz="1050" u="none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u="none" dirty="0"/>
                        <a:t>Kd1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7705664"/>
                  </a:ext>
                </a:extLst>
              </a:tr>
              <a:tr h="149244">
                <a:tc>
                  <a:txBody>
                    <a:bodyPr/>
                    <a:lstStyle/>
                    <a:p>
                      <a:pPr algn="ctr"/>
                      <a:r>
                        <a:rPr lang="de-DE" sz="1050" u="none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u="none" dirty="0"/>
                        <a:t>Kd2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4668489"/>
                  </a:ext>
                </a:extLst>
              </a:tr>
              <a:tr h="149244">
                <a:tc>
                  <a:txBody>
                    <a:bodyPr/>
                    <a:lstStyle/>
                    <a:p>
                      <a:pPr algn="ctr"/>
                      <a:r>
                        <a:rPr lang="de-DE" sz="1050" u="none" dirty="0"/>
                        <a:t>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u="none" dirty="0"/>
                        <a:t>Kd3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1452182"/>
                  </a:ext>
                </a:extLst>
              </a:tr>
            </a:tbl>
          </a:graphicData>
        </a:graphic>
      </p:graphicFrame>
      <p:graphicFrame>
        <p:nvGraphicFramePr>
          <p:cNvPr id="30" name="Tabelle 18">
            <a:extLst>
              <a:ext uri="{FF2B5EF4-FFF2-40B4-BE49-F238E27FC236}">
                <a16:creationId xmlns:a16="http://schemas.microsoft.com/office/drawing/2014/main" id="{92E39D2E-1FC1-8A3A-54CB-FDE616C26A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8748378"/>
              </p:ext>
            </p:extLst>
          </p:nvPr>
        </p:nvGraphicFramePr>
        <p:xfrm>
          <a:off x="9347790" y="2693670"/>
          <a:ext cx="2403476" cy="1920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28930">
                  <a:extLst>
                    <a:ext uri="{9D8B030D-6E8A-4147-A177-3AD203B41FA5}">
                      <a16:colId xmlns:a16="http://schemas.microsoft.com/office/drawing/2014/main" val="1674603684"/>
                    </a:ext>
                  </a:extLst>
                </a:gridCol>
                <a:gridCol w="492443">
                  <a:extLst>
                    <a:ext uri="{9D8B030D-6E8A-4147-A177-3AD203B41FA5}">
                      <a16:colId xmlns:a16="http://schemas.microsoft.com/office/drawing/2014/main" val="2242097114"/>
                    </a:ext>
                  </a:extLst>
                </a:gridCol>
                <a:gridCol w="587693">
                  <a:extLst>
                    <a:ext uri="{9D8B030D-6E8A-4147-A177-3AD203B41FA5}">
                      <a16:colId xmlns:a16="http://schemas.microsoft.com/office/drawing/2014/main" val="993198646"/>
                    </a:ext>
                  </a:extLst>
                </a:gridCol>
                <a:gridCol w="516255">
                  <a:extLst>
                    <a:ext uri="{9D8B030D-6E8A-4147-A177-3AD203B41FA5}">
                      <a16:colId xmlns:a16="http://schemas.microsoft.com/office/drawing/2014/main" val="1980683459"/>
                    </a:ext>
                  </a:extLst>
                </a:gridCol>
                <a:gridCol w="478155">
                  <a:extLst>
                    <a:ext uri="{9D8B030D-6E8A-4147-A177-3AD203B41FA5}">
                      <a16:colId xmlns:a16="http://schemas.microsoft.com/office/drawing/2014/main" val="2786406865"/>
                    </a:ext>
                  </a:extLst>
                </a:gridCol>
              </a:tblGrid>
              <a:tr h="161374">
                <a:tc gridSpan="5"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DB </a:t>
                      </a:r>
                      <a:r>
                        <a:rPr lang="de-DE" sz="1050" dirty="0" err="1"/>
                        <a:t>Auftragspezifikation</a:t>
                      </a:r>
                      <a:endParaRPr lang="de-DE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DB Bestellungen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4363284"/>
                  </a:ext>
                </a:extLst>
              </a:tr>
              <a:tr h="264067">
                <a:tc>
                  <a:txBody>
                    <a:bodyPr/>
                    <a:lstStyle/>
                    <a:p>
                      <a:pPr algn="ctr"/>
                      <a:r>
                        <a:rPr lang="de-DE" sz="1050" u="sng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u="sng" dirty="0" err="1"/>
                        <a:t>Auftr</a:t>
                      </a:r>
                      <a:endParaRPr lang="de-DE" sz="1050" u="sng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u="sng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u="none" dirty="0" err="1"/>
                        <a:t>Prod</a:t>
                      </a:r>
                      <a:r>
                        <a:rPr lang="de-DE" sz="1050" u="none" dirty="0"/>
                        <a:t> </a:t>
                      </a:r>
                    </a:p>
                    <a:p>
                      <a:pPr algn="ctr"/>
                      <a:r>
                        <a:rPr lang="de-DE" sz="1050" u="none" dirty="0" err="1"/>
                        <a:t>Spez</a:t>
                      </a:r>
                      <a:endParaRPr lang="de-DE" sz="105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u="none" dirty="0" err="1"/>
                        <a:t>Perso</a:t>
                      </a:r>
                      <a:endParaRPr lang="de-DE" sz="1050" u="none" dirty="0"/>
                    </a:p>
                    <a:p>
                      <a:pPr algn="ctr"/>
                      <a:r>
                        <a:rPr lang="de-DE" sz="1050" u="none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u="none" dirty="0"/>
                        <a:t>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498850"/>
                  </a:ext>
                </a:extLst>
              </a:tr>
              <a:tr h="161374">
                <a:tc>
                  <a:txBody>
                    <a:bodyPr/>
                    <a:lstStyle/>
                    <a:p>
                      <a:pPr algn="ctr"/>
                      <a:r>
                        <a:rPr lang="de-DE" sz="105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u="none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u="none" dirty="0"/>
                        <a:t>GB(L)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u="none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u="none" strike="sngStrike" dirty="0"/>
                        <a:t>2</a:t>
                      </a:r>
                      <a:r>
                        <a:rPr lang="de-DE" sz="1050" u="none" dirty="0"/>
                        <a:t> </a:t>
                      </a:r>
                      <a:r>
                        <a:rPr lang="de-DE" sz="1050" u="none" strike="sngStrike" dirty="0"/>
                        <a:t>1</a:t>
                      </a:r>
                      <a:r>
                        <a:rPr lang="de-DE" sz="1050" u="none" dirty="0"/>
                        <a:t>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0662682"/>
                  </a:ext>
                </a:extLst>
              </a:tr>
              <a:tr h="161374">
                <a:tc>
                  <a:txBody>
                    <a:bodyPr/>
                    <a:lstStyle/>
                    <a:p>
                      <a:pPr algn="ctr"/>
                      <a:r>
                        <a:rPr lang="de-DE" sz="105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u="none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u="none" dirty="0"/>
                        <a:t>GB(XL)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u="none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u="none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9920116"/>
                  </a:ext>
                </a:extLst>
              </a:tr>
              <a:tr h="161374">
                <a:tc>
                  <a:txBody>
                    <a:bodyPr/>
                    <a:lstStyle/>
                    <a:p>
                      <a:pPr algn="ctr"/>
                      <a:r>
                        <a:rPr lang="de-DE" sz="105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u="none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u="none" dirty="0"/>
                        <a:t>Tasche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u="none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u="non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8780186"/>
                  </a:ext>
                </a:extLst>
              </a:tr>
              <a:tr h="161374">
                <a:tc>
                  <a:txBody>
                    <a:bodyPr/>
                    <a:lstStyle/>
                    <a:p>
                      <a:pPr algn="ctr"/>
                      <a:r>
                        <a:rPr lang="de-DE" sz="105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u="none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u="none" dirty="0"/>
                        <a:t>GB(L)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u="none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u="none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37195"/>
                  </a:ext>
                </a:extLst>
              </a:tr>
              <a:tr h="161374">
                <a:tc>
                  <a:txBody>
                    <a:bodyPr/>
                    <a:lstStyle/>
                    <a:p>
                      <a:pPr algn="ctr"/>
                      <a:r>
                        <a:rPr lang="de-DE" sz="1050" u="non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u="none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u="none" dirty="0"/>
                        <a:t>GB(XL)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u="none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u="none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0011061"/>
                  </a:ext>
                </a:extLst>
              </a:tr>
            </a:tbl>
          </a:graphicData>
        </a:graphic>
      </p:graphicFrame>
      <p:sp>
        <p:nvSpPr>
          <p:cNvPr id="48" name="Rechteck 47">
            <a:extLst>
              <a:ext uri="{FF2B5EF4-FFF2-40B4-BE49-F238E27FC236}">
                <a16:creationId xmlns:a16="http://schemas.microsoft.com/office/drawing/2014/main" id="{2EEE28DC-92D1-5737-C40B-7F3B7FC15883}"/>
              </a:ext>
            </a:extLst>
          </p:cNvPr>
          <p:cNvSpPr/>
          <p:nvPr/>
        </p:nvSpPr>
        <p:spPr>
          <a:xfrm>
            <a:off x="9341207" y="3337464"/>
            <a:ext cx="2410059" cy="258990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FCF0A87F-1D75-D408-4AAF-F4DEE5C40575}"/>
              </a:ext>
            </a:extLst>
          </p:cNvPr>
          <p:cNvSpPr txBox="1"/>
          <p:nvPr/>
        </p:nvSpPr>
        <p:spPr>
          <a:xfrm>
            <a:off x="11712825" y="3199593"/>
            <a:ext cx="1063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>
                <a:solidFill>
                  <a:srgbClr val="C00000"/>
                </a:solidFill>
              </a:rPr>
              <a:t>Löschen wenn Anz = 0</a:t>
            </a: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A0DBF14A-A8EC-13E8-BA4C-0F466CD3F5B5}"/>
              </a:ext>
            </a:extLst>
          </p:cNvPr>
          <p:cNvSpPr/>
          <p:nvPr/>
        </p:nvSpPr>
        <p:spPr>
          <a:xfrm>
            <a:off x="923269" y="4408837"/>
            <a:ext cx="4715436" cy="296901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7" name="Verbinder: gewinkelt 56">
            <a:extLst>
              <a:ext uri="{FF2B5EF4-FFF2-40B4-BE49-F238E27FC236}">
                <a16:creationId xmlns:a16="http://schemas.microsoft.com/office/drawing/2014/main" id="{5DEDF3F7-C6E2-AE1B-D6EA-65050A794349}"/>
              </a:ext>
            </a:extLst>
          </p:cNvPr>
          <p:cNvCxnSpPr>
            <a:cxnSpLocks/>
            <a:stCxn id="26" idx="2"/>
          </p:cNvCxnSpPr>
          <p:nvPr/>
        </p:nvCxnSpPr>
        <p:spPr>
          <a:xfrm rot="10800000" flipH="1">
            <a:off x="916684" y="3180174"/>
            <a:ext cx="8604485" cy="1390560"/>
          </a:xfrm>
          <a:prstGeom prst="bentConnector3">
            <a:avLst>
              <a:gd name="adj1" fmla="val -2657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hteck 72">
            <a:extLst>
              <a:ext uri="{FF2B5EF4-FFF2-40B4-BE49-F238E27FC236}">
                <a16:creationId xmlns:a16="http://schemas.microsoft.com/office/drawing/2014/main" id="{B3C4852A-0461-1590-7404-AA8598C34B49}"/>
              </a:ext>
            </a:extLst>
          </p:cNvPr>
          <p:cNvSpPr/>
          <p:nvPr/>
        </p:nvSpPr>
        <p:spPr>
          <a:xfrm>
            <a:off x="6732418" y="2426152"/>
            <a:ext cx="904024" cy="29690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A2C318C3-3B90-815D-0951-4EF77CFE8F6A}"/>
              </a:ext>
            </a:extLst>
          </p:cNvPr>
          <p:cNvSpPr txBox="1"/>
          <p:nvPr/>
        </p:nvSpPr>
        <p:spPr>
          <a:xfrm>
            <a:off x="184611" y="152400"/>
            <a:ext cx="72321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Ablauf Verheiraten Material &lt;-&gt; Kunde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877943C5-7B9D-0039-8B71-55DDC4C132E2}"/>
              </a:ext>
            </a:extLst>
          </p:cNvPr>
          <p:cNvSpPr txBox="1"/>
          <p:nvPr/>
        </p:nvSpPr>
        <p:spPr>
          <a:xfrm>
            <a:off x="-54647" y="5231162"/>
            <a:ext cx="98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rgbClr val="FF0000"/>
                </a:solidFill>
              </a:rPr>
              <a:t>Scannen</a:t>
            </a:r>
          </a:p>
        </p:txBody>
      </p:sp>
      <p:cxnSp>
        <p:nvCxnSpPr>
          <p:cNvPr id="10" name="Verbinder: gewinkelt 9">
            <a:extLst>
              <a:ext uri="{FF2B5EF4-FFF2-40B4-BE49-F238E27FC236}">
                <a16:creationId xmlns:a16="http://schemas.microsoft.com/office/drawing/2014/main" id="{D8344FF5-600A-25DF-B1EA-4399E7E29DE6}"/>
              </a:ext>
            </a:extLst>
          </p:cNvPr>
          <p:cNvCxnSpPr>
            <a:cxnSpLocks/>
            <a:endCxn id="55" idx="3"/>
          </p:cNvCxnSpPr>
          <p:nvPr/>
        </p:nvCxnSpPr>
        <p:spPr>
          <a:xfrm rot="10800000" flipV="1">
            <a:off x="5638705" y="3587200"/>
            <a:ext cx="3875882" cy="970087"/>
          </a:xfrm>
          <a:prstGeom prst="bentConnector3">
            <a:avLst>
              <a:gd name="adj1" fmla="val 32408"/>
            </a:avLst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>
            <a:extLst>
              <a:ext uri="{FF2B5EF4-FFF2-40B4-BE49-F238E27FC236}">
                <a16:creationId xmlns:a16="http://schemas.microsoft.com/office/drawing/2014/main" id="{3DEA76E5-1B6D-4C5A-CC04-A30766339105}"/>
              </a:ext>
            </a:extLst>
          </p:cNvPr>
          <p:cNvSpPr/>
          <p:nvPr/>
        </p:nvSpPr>
        <p:spPr>
          <a:xfrm>
            <a:off x="916685" y="4408837"/>
            <a:ext cx="412377" cy="32379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D0F6702D-E1A2-BAEB-6733-F86EA4123E21}"/>
              </a:ext>
            </a:extLst>
          </p:cNvPr>
          <p:cNvCxnSpPr>
            <a:cxnSpLocks/>
            <a:endCxn id="73" idx="1"/>
          </p:cNvCxnSpPr>
          <p:nvPr/>
        </p:nvCxnSpPr>
        <p:spPr>
          <a:xfrm>
            <a:off x="5788955" y="2567787"/>
            <a:ext cx="943463" cy="681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C7266E53-133F-62C8-0A79-31D4FD8599A3}"/>
              </a:ext>
            </a:extLst>
          </p:cNvPr>
          <p:cNvSpPr txBox="1"/>
          <p:nvPr/>
        </p:nvSpPr>
        <p:spPr>
          <a:xfrm>
            <a:off x="5776929" y="2037936"/>
            <a:ext cx="9311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solidFill>
                  <a:srgbClr val="FF0000"/>
                </a:solidFill>
              </a:rPr>
              <a:t>gewählter</a:t>
            </a:r>
          </a:p>
          <a:p>
            <a:r>
              <a:rPr lang="de-DE" sz="1400" b="1" dirty="0">
                <a:solidFill>
                  <a:srgbClr val="FF0000"/>
                </a:solidFill>
              </a:rPr>
              <a:t>Auftrag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D75A67C8-6006-C395-CD0F-4C9EE757D4E3}"/>
              </a:ext>
            </a:extLst>
          </p:cNvPr>
          <p:cNvSpPr txBox="1"/>
          <p:nvPr/>
        </p:nvSpPr>
        <p:spPr>
          <a:xfrm>
            <a:off x="7604572" y="1863524"/>
            <a:ext cx="1704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>
                <a:solidFill>
                  <a:srgbClr val="FF0000"/>
                </a:solidFill>
              </a:rPr>
              <a:t>Löschen wenn keine Einträge mehr in </a:t>
            </a:r>
          </a:p>
          <a:p>
            <a:r>
              <a:rPr lang="de-DE" sz="1200" b="1" dirty="0">
                <a:solidFill>
                  <a:srgbClr val="FF0000"/>
                </a:solidFill>
              </a:rPr>
              <a:t>DB </a:t>
            </a:r>
            <a:r>
              <a:rPr lang="de-DE" sz="1200" b="1" dirty="0" err="1">
                <a:solidFill>
                  <a:srgbClr val="FF0000"/>
                </a:solidFill>
              </a:rPr>
              <a:t>Auftragspezifikation</a:t>
            </a:r>
            <a:endParaRPr lang="de-DE" sz="1200" b="1" dirty="0">
              <a:solidFill>
                <a:srgbClr val="FF0000"/>
              </a:solidFill>
            </a:endParaRPr>
          </a:p>
        </p:txBody>
      </p:sp>
      <p:cxnSp>
        <p:nvCxnSpPr>
          <p:cNvPr id="46" name="Verbinder: gewinkelt 45">
            <a:extLst>
              <a:ext uri="{FF2B5EF4-FFF2-40B4-BE49-F238E27FC236}">
                <a16:creationId xmlns:a16="http://schemas.microsoft.com/office/drawing/2014/main" id="{3EF979AF-A9C6-5B08-9118-DB99AFFA4FD3}"/>
              </a:ext>
            </a:extLst>
          </p:cNvPr>
          <p:cNvCxnSpPr>
            <a:cxnSpLocks/>
            <a:stCxn id="73" idx="3"/>
          </p:cNvCxnSpPr>
          <p:nvPr/>
        </p:nvCxnSpPr>
        <p:spPr>
          <a:xfrm>
            <a:off x="7636442" y="2574603"/>
            <a:ext cx="1704049" cy="403635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feld 51">
            <a:extLst>
              <a:ext uri="{FF2B5EF4-FFF2-40B4-BE49-F238E27FC236}">
                <a16:creationId xmlns:a16="http://schemas.microsoft.com/office/drawing/2014/main" id="{4869AC3A-D839-1343-EF35-EFAF8AC64821}"/>
              </a:ext>
            </a:extLst>
          </p:cNvPr>
          <p:cNvSpPr txBox="1"/>
          <p:nvPr/>
        </p:nvSpPr>
        <p:spPr>
          <a:xfrm>
            <a:off x="8576965" y="2744921"/>
            <a:ext cx="6654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u="sng" dirty="0" err="1">
                <a:solidFill>
                  <a:srgbClr val="FF0000"/>
                </a:solidFill>
              </a:rPr>
              <a:t>Auftr</a:t>
            </a:r>
            <a:r>
              <a:rPr lang="de-DE" sz="1000" u="sng" dirty="0">
                <a:solidFill>
                  <a:srgbClr val="FF0000"/>
                </a:solidFill>
              </a:rPr>
              <a:t> ID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DEDB9DDC-4C4D-5C3A-7A08-CDC17844816A}"/>
              </a:ext>
            </a:extLst>
          </p:cNvPr>
          <p:cNvSpPr txBox="1"/>
          <p:nvPr/>
        </p:nvSpPr>
        <p:spPr>
          <a:xfrm>
            <a:off x="8606864" y="2982786"/>
            <a:ext cx="6654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rgbClr val="0070C0"/>
                </a:solidFill>
              </a:rPr>
              <a:t>GB(L)</a:t>
            </a:r>
          </a:p>
        </p:txBody>
      </p: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F8C65F70-23EF-81E1-CA76-4ED27A7FEF54}"/>
              </a:ext>
            </a:extLst>
          </p:cNvPr>
          <p:cNvCxnSpPr>
            <a:cxnSpLocks/>
            <a:stCxn id="58" idx="0"/>
            <a:endCxn id="26" idx="3"/>
          </p:cNvCxnSpPr>
          <p:nvPr/>
        </p:nvCxnSpPr>
        <p:spPr>
          <a:xfrm flipV="1">
            <a:off x="327708" y="4685212"/>
            <a:ext cx="649368" cy="1246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Verbinder: gewinkelt 61">
            <a:extLst>
              <a:ext uri="{FF2B5EF4-FFF2-40B4-BE49-F238E27FC236}">
                <a16:creationId xmlns:a16="http://schemas.microsoft.com/office/drawing/2014/main" id="{1680264B-6888-F69C-0FFE-304CDBB3C992}"/>
              </a:ext>
            </a:extLst>
          </p:cNvPr>
          <p:cNvCxnSpPr>
            <a:cxnSpLocks/>
          </p:cNvCxnSpPr>
          <p:nvPr/>
        </p:nvCxnSpPr>
        <p:spPr>
          <a:xfrm flipH="1">
            <a:off x="5490832" y="2574602"/>
            <a:ext cx="2171118" cy="2005385"/>
          </a:xfrm>
          <a:prstGeom prst="bentConnector3">
            <a:avLst>
              <a:gd name="adj1" fmla="val -14933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feld 69">
            <a:extLst>
              <a:ext uri="{FF2B5EF4-FFF2-40B4-BE49-F238E27FC236}">
                <a16:creationId xmlns:a16="http://schemas.microsoft.com/office/drawing/2014/main" id="{23BD9C6D-36AF-605F-43B8-3F89F27A2FEB}"/>
              </a:ext>
            </a:extLst>
          </p:cNvPr>
          <p:cNvSpPr txBox="1"/>
          <p:nvPr/>
        </p:nvSpPr>
        <p:spPr>
          <a:xfrm>
            <a:off x="7238876" y="4012542"/>
            <a:ext cx="105691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 dirty="0" err="1">
                <a:solidFill>
                  <a:srgbClr val="FF0000"/>
                </a:solidFill>
              </a:rPr>
              <a:t>Auftr</a:t>
            </a:r>
            <a:r>
              <a:rPr lang="de-DE" sz="1000" dirty="0">
                <a:solidFill>
                  <a:srgbClr val="FF0000"/>
                </a:solidFill>
              </a:rPr>
              <a:t> ID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 dirty="0" err="1">
                <a:solidFill>
                  <a:srgbClr val="FF0000"/>
                </a:solidFill>
              </a:rPr>
              <a:t>Kd</a:t>
            </a:r>
            <a:r>
              <a:rPr lang="de-DE" sz="1000" dirty="0">
                <a:solidFill>
                  <a:srgbClr val="FF0000"/>
                </a:solidFill>
              </a:rPr>
              <a:t> </a:t>
            </a:r>
            <a:r>
              <a:rPr lang="de-DE" sz="1000" dirty="0" err="1">
                <a:solidFill>
                  <a:srgbClr val="FF0000"/>
                </a:solidFill>
              </a:rPr>
              <a:t>Nr</a:t>
            </a:r>
            <a:endParaRPr lang="de-DE" sz="1000" dirty="0">
              <a:solidFill>
                <a:srgbClr val="FF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 dirty="0" err="1">
                <a:solidFill>
                  <a:srgbClr val="C00000"/>
                </a:solidFill>
              </a:rPr>
              <a:t>Perso</a:t>
            </a:r>
            <a:r>
              <a:rPr lang="de-DE" sz="1000" dirty="0">
                <a:solidFill>
                  <a:srgbClr val="C00000"/>
                </a:solidFill>
              </a:rPr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280393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ylinder 7">
            <a:extLst>
              <a:ext uri="{FF2B5EF4-FFF2-40B4-BE49-F238E27FC236}">
                <a16:creationId xmlns:a16="http://schemas.microsoft.com/office/drawing/2014/main" id="{6A2B706A-35E8-BE86-12A2-8B5C8B9AC4B2}"/>
              </a:ext>
            </a:extLst>
          </p:cNvPr>
          <p:cNvSpPr/>
          <p:nvPr/>
        </p:nvSpPr>
        <p:spPr>
          <a:xfrm>
            <a:off x="599793" y="1324607"/>
            <a:ext cx="364067" cy="1253066"/>
          </a:xfrm>
          <a:prstGeom prst="can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Zylinder 8">
            <a:extLst>
              <a:ext uri="{FF2B5EF4-FFF2-40B4-BE49-F238E27FC236}">
                <a16:creationId xmlns:a16="http://schemas.microsoft.com/office/drawing/2014/main" id="{B69B941A-BD77-AD24-8E0B-A94DDB4C4C6E}"/>
              </a:ext>
            </a:extLst>
          </p:cNvPr>
          <p:cNvSpPr/>
          <p:nvPr/>
        </p:nvSpPr>
        <p:spPr>
          <a:xfrm>
            <a:off x="404775" y="1460074"/>
            <a:ext cx="364067" cy="1253066"/>
          </a:xfrm>
          <a:prstGeom prst="can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Zylinder 9">
            <a:extLst>
              <a:ext uri="{FF2B5EF4-FFF2-40B4-BE49-F238E27FC236}">
                <a16:creationId xmlns:a16="http://schemas.microsoft.com/office/drawing/2014/main" id="{6A4C7C40-F50B-A216-D717-B77E832D84FB}"/>
              </a:ext>
            </a:extLst>
          </p:cNvPr>
          <p:cNvSpPr/>
          <p:nvPr/>
        </p:nvSpPr>
        <p:spPr>
          <a:xfrm>
            <a:off x="684318" y="1595541"/>
            <a:ext cx="364067" cy="1253066"/>
          </a:xfrm>
          <a:prstGeom prst="can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1FA70F9A-6974-B3FB-96F5-50A44D935F24}"/>
              </a:ext>
            </a:extLst>
          </p:cNvPr>
          <p:cNvSpPr/>
          <p:nvPr/>
        </p:nvSpPr>
        <p:spPr>
          <a:xfrm>
            <a:off x="7652493" y="1876947"/>
            <a:ext cx="1185644" cy="7222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M3 </a:t>
            </a:r>
          </a:p>
          <a:p>
            <a:pPr algn="ctr"/>
            <a:r>
              <a:rPr lang="de-DE" sz="1200" dirty="0"/>
              <a:t>Laser Ausschneiden + QR-Code</a:t>
            </a: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181081CA-3440-E881-2BB1-D07EB3096E4F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>
            <a:off x="2993524" y="2220232"/>
            <a:ext cx="2712027" cy="1783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14FA5841-A5E1-4E25-E6B8-642351F80FBB}"/>
              </a:ext>
            </a:extLst>
          </p:cNvPr>
          <p:cNvCxnSpPr>
            <a:cxnSpLocks/>
            <a:stCxn id="15" idx="3"/>
            <a:endCxn id="11" idx="1"/>
          </p:cNvCxnSpPr>
          <p:nvPr/>
        </p:nvCxnSpPr>
        <p:spPr>
          <a:xfrm>
            <a:off x="6891195" y="2238066"/>
            <a:ext cx="76129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eck 13">
            <a:extLst>
              <a:ext uri="{FF2B5EF4-FFF2-40B4-BE49-F238E27FC236}">
                <a16:creationId xmlns:a16="http://schemas.microsoft.com/office/drawing/2014/main" id="{8FD366C5-9AC7-3367-08D8-1D6539869782}"/>
              </a:ext>
            </a:extLst>
          </p:cNvPr>
          <p:cNvSpPr/>
          <p:nvPr/>
        </p:nvSpPr>
        <p:spPr>
          <a:xfrm>
            <a:off x="1937939" y="1937048"/>
            <a:ext cx="1055585" cy="5663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M1 Zuschneiden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E9B63C15-592E-ED02-0169-958CD9F63214}"/>
              </a:ext>
            </a:extLst>
          </p:cNvPr>
          <p:cNvSpPr/>
          <p:nvPr/>
        </p:nvSpPr>
        <p:spPr>
          <a:xfrm>
            <a:off x="5705551" y="1954882"/>
            <a:ext cx="1185644" cy="5663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M2 Verschweißen</a:t>
            </a:r>
          </a:p>
        </p:txBody>
      </p:sp>
      <p:pic>
        <p:nvPicPr>
          <p:cNvPr id="16" name="Grafik 15" descr="Computer">
            <a:extLst>
              <a:ext uri="{FF2B5EF4-FFF2-40B4-BE49-F238E27FC236}">
                <a16:creationId xmlns:a16="http://schemas.microsoft.com/office/drawing/2014/main" id="{AD5FC6A8-2F57-46AB-189E-D58B39E587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47809" y="754890"/>
            <a:ext cx="914400" cy="914400"/>
          </a:xfrm>
          <a:prstGeom prst="rect">
            <a:avLst/>
          </a:prstGeom>
        </p:spPr>
      </p:pic>
      <p:pic>
        <p:nvPicPr>
          <p:cNvPr id="17" name="Grafik 16" descr="Computer">
            <a:extLst>
              <a:ext uri="{FF2B5EF4-FFF2-40B4-BE49-F238E27FC236}">
                <a16:creationId xmlns:a16="http://schemas.microsoft.com/office/drawing/2014/main" id="{F62AC9DF-548C-54FB-1F28-220D543C52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39878" y="3726612"/>
            <a:ext cx="914400" cy="914400"/>
          </a:xfrm>
          <a:prstGeom prst="rect">
            <a:avLst/>
          </a:prstGeom>
        </p:spPr>
      </p:pic>
      <p:sp>
        <p:nvSpPr>
          <p:cNvPr id="30" name="Rechteck 29">
            <a:extLst>
              <a:ext uri="{FF2B5EF4-FFF2-40B4-BE49-F238E27FC236}">
                <a16:creationId xmlns:a16="http://schemas.microsoft.com/office/drawing/2014/main" id="{625D9F75-43A8-6472-D11E-925B2A755652}"/>
              </a:ext>
            </a:extLst>
          </p:cNvPr>
          <p:cNvSpPr/>
          <p:nvPr/>
        </p:nvSpPr>
        <p:spPr>
          <a:xfrm>
            <a:off x="7558989" y="5285864"/>
            <a:ext cx="1084808" cy="52763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Verheiraten</a:t>
            </a:r>
          </a:p>
          <a:p>
            <a:pPr algn="ctr"/>
            <a:r>
              <a:rPr lang="de-DE" sz="1200" dirty="0"/>
              <a:t>Material &lt;-&gt; Kunde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3BCD3148-6A88-57EC-F529-7D1ABD7F85D2}"/>
              </a:ext>
            </a:extLst>
          </p:cNvPr>
          <p:cNvSpPr/>
          <p:nvPr/>
        </p:nvSpPr>
        <p:spPr>
          <a:xfrm>
            <a:off x="4318682" y="4486869"/>
            <a:ext cx="982832" cy="56636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Scannen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49CEB247-2B3D-5FA7-A56B-2D006B9B56FF}"/>
              </a:ext>
            </a:extLst>
          </p:cNvPr>
          <p:cNvSpPr txBox="1"/>
          <p:nvPr/>
        </p:nvSpPr>
        <p:spPr>
          <a:xfrm>
            <a:off x="7065192" y="5619200"/>
            <a:ext cx="544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>
                <a:solidFill>
                  <a:srgbClr val="92D050"/>
                </a:solidFill>
              </a:rPr>
              <a:t>Ja</a:t>
            </a:r>
          </a:p>
        </p:txBody>
      </p:sp>
      <p:cxnSp>
        <p:nvCxnSpPr>
          <p:cNvPr id="33" name="Verbinder: gewinkelt 32">
            <a:extLst>
              <a:ext uri="{FF2B5EF4-FFF2-40B4-BE49-F238E27FC236}">
                <a16:creationId xmlns:a16="http://schemas.microsoft.com/office/drawing/2014/main" id="{3E69C9AC-C34C-653F-DA59-F48862D983AD}"/>
              </a:ext>
            </a:extLst>
          </p:cNvPr>
          <p:cNvCxnSpPr>
            <a:cxnSpLocks/>
            <a:stCxn id="31" idx="3"/>
            <a:endCxn id="39" idx="0"/>
          </p:cNvCxnSpPr>
          <p:nvPr/>
        </p:nvCxnSpPr>
        <p:spPr>
          <a:xfrm>
            <a:off x="5301514" y="4770053"/>
            <a:ext cx="1142585" cy="431920"/>
          </a:xfrm>
          <a:prstGeom prst="bentConnector2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88B3A6F1-0CCA-2B46-8BE4-14A1591DDAAC}"/>
              </a:ext>
            </a:extLst>
          </p:cNvPr>
          <p:cNvCxnSpPr>
            <a:cxnSpLocks/>
            <a:stCxn id="39" idx="3"/>
            <a:endCxn id="30" idx="1"/>
          </p:cNvCxnSpPr>
          <p:nvPr/>
        </p:nvCxnSpPr>
        <p:spPr>
          <a:xfrm>
            <a:off x="7182646" y="5549681"/>
            <a:ext cx="376343" cy="0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hteck 35">
            <a:extLst>
              <a:ext uri="{FF2B5EF4-FFF2-40B4-BE49-F238E27FC236}">
                <a16:creationId xmlns:a16="http://schemas.microsoft.com/office/drawing/2014/main" id="{3C1CA76D-B562-9FE3-D4C7-8D420A03523D}"/>
              </a:ext>
            </a:extLst>
          </p:cNvPr>
          <p:cNvSpPr/>
          <p:nvPr/>
        </p:nvSpPr>
        <p:spPr>
          <a:xfrm>
            <a:off x="2692147" y="4470774"/>
            <a:ext cx="982832" cy="56636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Auftrag auswählen</a:t>
            </a: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C2FE8B8D-A9B0-2BBB-2FA3-6567A6E802F9}"/>
              </a:ext>
            </a:extLst>
          </p:cNvPr>
          <p:cNvCxnSpPr>
            <a:cxnSpLocks/>
            <a:stCxn id="36" idx="3"/>
            <a:endCxn id="31" idx="1"/>
          </p:cNvCxnSpPr>
          <p:nvPr/>
        </p:nvCxnSpPr>
        <p:spPr>
          <a:xfrm>
            <a:off x="3674979" y="4753958"/>
            <a:ext cx="643703" cy="16095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aute 38">
            <a:extLst>
              <a:ext uri="{FF2B5EF4-FFF2-40B4-BE49-F238E27FC236}">
                <a16:creationId xmlns:a16="http://schemas.microsoft.com/office/drawing/2014/main" id="{C3152813-69A4-A005-40C9-061F87360E08}"/>
              </a:ext>
            </a:extLst>
          </p:cNvPr>
          <p:cNvSpPr/>
          <p:nvPr/>
        </p:nvSpPr>
        <p:spPr>
          <a:xfrm>
            <a:off x="5705551" y="5201973"/>
            <a:ext cx="1477095" cy="695416"/>
          </a:xfrm>
          <a:prstGeom prst="diamond">
            <a:avLst/>
          </a:prstGeom>
          <a:solidFill>
            <a:srgbClr val="92D05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Überprüfung Qualität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D9528523-3972-7355-7524-8567F1FC10AC}"/>
              </a:ext>
            </a:extLst>
          </p:cNvPr>
          <p:cNvSpPr txBox="1"/>
          <p:nvPr/>
        </p:nvSpPr>
        <p:spPr>
          <a:xfrm>
            <a:off x="5407611" y="5620390"/>
            <a:ext cx="544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>
                <a:solidFill>
                  <a:srgbClr val="FF0000"/>
                </a:solidFill>
              </a:rPr>
              <a:t>Nein</a:t>
            </a:r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2C4AE1CE-3B9E-9964-A4FD-7B60BE214994}"/>
              </a:ext>
            </a:extLst>
          </p:cNvPr>
          <p:cNvSpPr/>
          <p:nvPr/>
        </p:nvSpPr>
        <p:spPr>
          <a:xfrm>
            <a:off x="10604934" y="5285864"/>
            <a:ext cx="1185644" cy="7222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M4 </a:t>
            </a:r>
          </a:p>
          <a:p>
            <a:pPr algn="ctr"/>
            <a:r>
              <a:rPr lang="de-DE" sz="1200" dirty="0"/>
              <a:t>Laser Personalisieren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2307C384-4404-6276-855F-DEEFC18D275F}"/>
              </a:ext>
            </a:extLst>
          </p:cNvPr>
          <p:cNvSpPr txBox="1"/>
          <p:nvPr/>
        </p:nvSpPr>
        <p:spPr>
          <a:xfrm>
            <a:off x="9906959" y="5619200"/>
            <a:ext cx="4736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>
                <a:solidFill>
                  <a:schemeClr val="accent1"/>
                </a:solidFill>
              </a:rPr>
              <a:t>Ja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94249366-B5FB-FD02-09AD-C678A19135F5}"/>
              </a:ext>
            </a:extLst>
          </p:cNvPr>
          <p:cNvSpPr txBox="1"/>
          <p:nvPr/>
        </p:nvSpPr>
        <p:spPr>
          <a:xfrm>
            <a:off x="8974478" y="5614516"/>
            <a:ext cx="544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>
                <a:solidFill>
                  <a:schemeClr val="accent1"/>
                </a:solidFill>
              </a:rPr>
              <a:t>Nein</a:t>
            </a:r>
          </a:p>
        </p:txBody>
      </p:sp>
      <p:cxnSp>
        <p:nvCxnSpPr>
          <p:cNvPr id="48" name="Verbinder: gewinkelt 47">
            <a:extLst>
              <a:ext uri="{FF2B5EF4-FFF2-40B4-BE49-F238E27FC236}">
                <a16:creationId xmlns:a16="http://schemas.microsoft.com/office/drawing/2014/main" id="{43045906-7ECD-236A-EEFA-DC4A93239325}"/>
              </a:ext>
            </a:extLst>
          </p:cNvPr>
          <p:cNvCxnSpPr>
            <a:cxnSpLocks/>
            <a:stCxn id="49" idx="3"/>
            <a:endCxn id="45" idx="0"/>
          </p:cNvCxnSpPr>
          <p:nvPr/>
        </p:nvCxnSpPr>
        <p:spPr>
          <a:xfrm flipV="1">
            <a:off x="10230785" y="5285864"/>
            <a:ext cx="966971" cy="258238"/>
          </a:xfrm>
          <a:prstGeom prst="bentConnector4">
            <a:avLst>
              <a:gd name="adj1" fmla="val 19346"/>
              <a:gd name="adj2" fmla="val 188523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aute 48">
            <a:extLst>
              <a:ext uri="{FF2B5EF4-FFF2-40B4-BE49-F238E27FC236}">
                <a16:creationId xmlns:a16="http://schemas.microsoft.com/office/drawing/2014/main" id="{EB43D91D-68A2-46ED-012E-96F58D4B429D}"/>
              </a:ext>
            </a:extLst>
          </p:cNvPr>
          <p:cNvSpPr/>
          <p:nvPr/>
        </p:nvSpPr>
        <p:spPr>
          <a:xfrm>
            <a:off x="9086575" y="5334668"/>
            <a:ext cx="1144210" cy="418867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Perso</a:t>
            </a:r>
            <a:r>
              <a:rPr lang="de-DE" sz="1200" dirty="0"/>
              <a:t> ?</a:t>
            </a:r>
          </a:p>
        </p:txBody>
      </p:sp>
      <p:cxnSp>
        <p:nvCxnSpPr>
          <p:cNvPr id="50" name="Verbinder: gewinkelt 49">
            <a:extLst>
              <a:ext uri="{FF2B5EF4-FFF2-40B4-BE49-F238E27FC236}">
                <a16:creationId xmlns:a16="http://schemas.microsoft.com/office/drawing/2014/main" id="{1B37D6F1-0B12-2391-71BD-3A45F04C5F18}"/>
              </a:ext>
            </a:extLst>
          </p:cNvPr>
          <p:cNvCxnSpPr>
            <a:cxnSpLocks/>
            <a:stCxn id="30" idx="3"/>
            <a:endCxn id="49" idx="0"/>
          </p:cNvCxnSpPr>
          <p:nvPr/>
        </p:nvCxnSpPr>
        <p:spPr>
          <a:xfrm flipV="1">
            <a:off x="8643797" y="5334668"/>
            <a:ext cx="1014883" cy="215013"/>
          </a:xfrm>
          <a:prstGeom prst="bentConnector4">
            <a:avLst>
              <a:gd name="adj1" fmla="val 21814"/>
              <a:gd name="adj2" fmla="val 229017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hteck 55">
            <a:extLst>
              <a:ext uri="{FF2B5EF4-FFF2-40B4-BE49-F238E27FC236}">
                <a16:creationId xmlns:a16="http://schemas.microsoft.com/office/drawing/2014/main" id="{32A0AE5B-4668-5554-E43E-15BBB39E041D}"/>
              </a:ext>
            </a:extLst>
          </p:cNvPr>
          <p:cNvSpPr/>
          <p:nvPr/>
        </p:nvSpPr>
        <p:spPr>
          <a:xfrm>
            <a:off x="0" y="-1"/>
            <a:ext cx="4523978" cy="3131389"/>
          </a:xfrm>
          <a:prstGeom prst="rect">
            <a:avLst/>
          </a:prstGeom>
          <a:noFill/>
          <a:ln w="12700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7637B8D8-77D8-9A96-6DA9-C0BB091B383B}"/>
              </a:ext>
            </a:extLst>
          </p:cNvPr>
          <p:cNvSpPr/>
          <p:nvPr/>
        </p:nvSpPr>
        <p:spPr>
          <a:xfrm>
            <a:off x="4523978" y="-6649"/>
            <a:ext cx="7668022" cy="3131389"/>
          </a:xfrm>
          <a:prstGeom prst="rect">
            <a:avLst/>
          </a:prstGeom>
          <a:noFill/>
          <a:ln w="12700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B460B855-899B-61CF-E666-32308B4E1677}"/>
              </a:ext>
            </a:extLst>
          </p:cNvPr>
          <p:cNvSpPr/>
          <p:nvPr/>
        </p:nvSpPr>
        <p:spPr>
          <a:xfrm>
            <a:off x="0" y="3124740"/>
            <a:ext cx="12192000" cy="3733259"/>
          </a:xfrm>
          <a:prstGeom prst="rect">
            <a:avLst/>
          </a:prstGeom>
          <a:noFill/>
          <a:ln w="12700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C474F9CE-83B9-30FF-7E90-F2A121D7F995}"/>
              </a:ext>
            </a:extLst>
          </p:cNvPr>
          <p:cNvSpPr txBox="1"/>
          <p:nvPr/>
        </p:nvSpPr>
        <p:spPr>
          <a:xfrm>
            <a:off x="0" y="21651"/>
            <a:ext cx="2277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Raum 1 Zuschneiden</a:t>
            </a: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D12CDF9B-080F-8A28-065B-0E5021B30B77}"/>
              </a:ext>
            </a:extLst>
          </p:cNvPr>
          <p:cNvSpPr txBox="1"/>
          <p:nvPr/>
        </p:nvSpPr>
        <p:spPr>
          <a:xfrm>
            <a:off x="4673600" y="85039"/>
            <a:ext cx="2277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Raum 2 Fertigung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54B56904-967F-C1A0-598F-ABAEB5CED91F}"/>
              </a:ext>
            </a:extLst>
          </p:cNvPr>
          <p:cNvSpPr txBox="1"/>
          <p:nvPr/>
        </p:nvSpPr>
        <p:spPr>
          <a:xfrm>
            <a:off x="-206" y="3244334"/>
            <a:ext cx="2786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Raum 3 QM &amp; Versand</a:t>
            </a:r>
          </a:p>
        </p:txBody>
      </p:sp>
      <p:pic>
        <p:nvPicPr>
          <p:cNvPr id="63" name="Grafik 62" descr="Webcam">
            <a:extLst>
              <a:ext uri="{FF2B5EF4-FFF2-40B4-BE49-F238E27FC236}">
                <a16:creationId xmlns:a16="http://schemas.microsoft.com/office/drawing/2014/main" id="{D87D97B4-6A8A-4892-4752-9A9A1F45CF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17157" y="3579960"/>
            <a:ext cx="914400" cy="914400"/>
          </a:xfrm>
          <a:prstGeom prst="rect">
            <a:avLst/>
          </a:prstGeom>
        </p:spPr>
      </p:pic>
      <p:cxnSp>
        <p:nvCxnSpPr>
          <p:cNvPr id="77" name="Gerader Verbinder 76">
            <a:extLst>
              <a:ext uri="{FF2B5EF4-FFF2-40B4-BE49-F238E27FC236}">
                <a16:creationId xmlns:a16="http://schemas.microsoft.com/office/drawing/2014/main" id="{C2B138B6-F179-11BA-54D8-1D9B23D56BB8}"/>
              </a:ext>
            </a:extLst>
          </p:cNvPr>
          <p:cNvCxnSpPr>
            <a:cxnSpLocks/>
          </p:cNvCxnSpPr>
          <p:nvPr/>
        </p:nvCxnSpPr>
        <p:spPr>
          <a:xfrm flipH="1">
            <a:off x="3623733" y="4347070"/>
            <a:ext cx="104986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Rechteck 79">
            <a:extLst>
              <a:ext uri="{FF2B5EF4-FFF2-40B4-BE49-F238E27FC236}">
                <a16:creationId xmlns:a16="http://schemas.microsoft.com/office/drawing/2014/main" id="{7A78CFE7-C07D-6805-BE36-1DAFF44A0828}"/>
              </a:ext>
            </a:extLst>
          </p:cNvPr>
          <p:cNvSpPr/>
          <p:nvPr/>
        </p:nvSpPr>
        <p:spPr>
          <a:xfrm>
            <a:off x="3947554" y="2733300"/>
            <a:ext cx="1152848" cy="778141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/>
              <a:t>?</a:t>
            </a:r>
          </a:p>
        </p:txBody>
      </p:sp>
      <p:cxnSp>
        <p:nvCxnSpPr>
          <p:cNvPr id="82" name="Verbinder: gewinkelt 81">
            <a:extLst>
              <a:ext uri="{FF2B5EF4-FFF2-40B4-BE49-F238E27FC236}">
                <a16:creationId xmlns:a16="http://schemas.microsoft.com/office/drawing/2014/main" id="{00912F6C-50E3-013D-A405-836DE4A3BAB8}"/>
              </a:ext>
            </a:extLst>
          </p:cNvPr>
          <p:cNvCxnSpPr>
            <a:stCxn id="3" idx="3"/>
            <a:endCxn id="80" idx="0"/>
          </p:cNvCxnSpPr>
          <p:nvPr/>
        </p:nvCxnSpPr>
        <p:spPr>
          <a:xfrm>
            <a:off x="2917698" y="1212090"/>
            <a:ext cx="1606280" cy="1521210"/>
          </a:xfrm>
          <a:prstGeom prst="bentConnector2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Verbinder: gewinkelt 82">
            <a:extLst>
              <a:ext uri="{FF2B5EF4-FFF2-40B4-BE49-F238E27FC236}">
                <a16:creationId xmlns:a16="http://schemas.microsoft.com/office/drawing/2014/main" id="{DCC762ED-2A2E-6483-F50D-9E47E957EF01}"/>
              </a:ext>
            </a:extLst>
          </p:cNvPr>
          <p:cNvCxnSpPr>
            <a:cxnSpLocks/>
            <a:stCxn id="16" idx="3"/>
            <a:endCxn id="80" idx="3"/>
          </p:cNvCxnSpPr>
          <p:nvPr/>
        </p:nvCxnSpPr>
        <p:spPr>
          <a:xfrm flipH="1">
            <a:off x="5100402" y="1212090"/>
            <a:ext cx="2561807" cy="1910281"/>
          </a:xfrm>
          <a:prstGeom prst="bentConnector3">
            <a:avLst>
              <a:gd name="adj1" fmla="val -66167"/>
            </a:avLst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Verbinder: gewinkelt 86">
            <a:extLst>
              <a:ext uri="{FF2B5EF4-FFF2-40B4-BE49-F238E27FC236}">
                <a16:creationId xmlns:a16="http://schemas.microsoft.com/office/drawing/2014/main" id="{B324D13B-B397-504D-1C17-B76F34C59E36}"/>
              </a:ext>
            </a:extLst>
          </p:cNvPr>
          <p:cNvCxnSpPr>
            <a:cxnSpLocks/>
            <a:stCxn id="17" idx="3"/>
            <a:endCxn id="80" idx="1"/>
          </p:cNvCxnSpPr>
          <p:nvPr/>
        </p:nvCxnSpPr>
        <p:spPr>
          <a:xfrm flipV="1">
            <a:off x="3654278" y="3122371"/>
            <a:ext cx="293276" cy="1061441"/>
          </a:xfrm>
          <a:prstGeom prst="bentConnector3">
            <a:avLst>
              <a:gd name="adj1" fmla="val 50000"/>
            </a:avLst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Rechteck 1">
            <a:extLst>
              <a:ext uri="{FF2B5EF4-FFF2-40B4-BE49-F238E27FC236}">
                <a16:creationId xmlns:a16="http://schemas.microsoft.com/office/drawing/2014/main" id="{5C4FB881-E9D5-D851-F5FE-CFED8A6A4675}"/>
              </a:ext>
            </a:extLst>
          </p:cNvPr>
          <p:cNvSpPr/>
          <p:nvPr/>
        </p:nvSpPr>
        <p:spPr>
          <a:xfrm>
            <a:off x="160388" y="360101"/>
            <a:ext cx="1047860" cy="45943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lt1"/>
                </a:solidFill>
              </a:rPr>
              <a:t>Formular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CB92CF66-361B-A775-9BF5-060D9EBD2F37}"/>
              </a:ext>
            </a:extLst>
          </p:cNvPr>
          <p:cNvSpPr txBox="1"/>
          <p:nvPr/>
        </p:nvSpPr>
        <p:spPr>
          <a:xfrm>
            <a:off x="93001" y="760835"/>
            <a:ext cx="1427836" cy="5078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900" dirty="0"/>
              <a:t>Produktspezifikation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900" dirty="0"/>
              <a:t>Anzahl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900" dirty="0"/>
              <a:t>Material</a:t>
            </a:r>
          </a:p>
        </p:txBody>
      </p:sp>
      <p:pic>
        <p:nvPicPr>
          <p:cNvPr id="3" name="Grafik 2" descr="Computer">
            <a:extLst>
              <a:ext uri="{FF2B5EF4-FFF2-40B4-BE49-F238E27FC236}">
                <a16:creationId xmlns:a16="http://schemas.microsoft.com/office/drawing/2014/main" id="{B27D56ED-A334-C8E5-2834-0726188D48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03298" y="754890"/>
            <a:ext cx="914400" cy="914400"/>
          </a:xfrm>
          <a:prstGeom prst="rect">
            <a:avLst/>
          </a:prstGeom>
        </p:spPr>
      </p:pic>
      <p:cxnSp>
        <p:nvCxnSpPr>
          <p:cNvPr id="6" name="Verbinder: gewinkelt 5">
            <a:extLst>
              <a:ext uri="{FF2B5EF4-FFF2-40B4-BE49-F238E27FC236}">
                <a16:creationId xmlns:a16="http://schemas.microsoft.com/office/drawing/2014/main" id="{0D1CB571-FFC3-476B-7E04-AA1B7618FADB}"/>
              </a:ext>
            </a:extLst>
          </p:cNvPr>
          <p:cNvCxnSpPr>
            <a:cxnSpLocks/>
            <a:stCxn id="2" idx="3"/>
            <a:endCxn id="3" idx="0"/>
          </p:cNvCxnSpPr>
          <p:nvPr/>
        </p:nvCxnSpPr>
        <p:spPr>
          <a:xfrm>
            <a:off x="1208248" y="589819"/>
            <a:ext cx="1252250" cy="165071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C84B06F4-A3EB-55F0-7F2D-7F294DA0619F}"/>
              </a:ext>
            </a:extLst>
          </p:cNvPr>
          <p:cNvCxnSpPr>
            <a:cxnSpLocks/>
            <a:stCxn id="14" idx="0"/>
            <a:endCxn id="3" idx="2"/>
          </p:cNvCxnSpPr>
          <p:nvPr/>
        </p:nvCxnSpPr>
        <p:spPr>
          <a:xfrm flipH="1" flipV="1">
            <a:off x="2460498" y="1669290"/>
            <a:ext cx="5234" cy="26775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Verbinder: gewinkelt 40">
            <a:extLst>
              <a:ext uri="{FF2B5EF4-FFF2-40B4-BE49-F238E27FC236}">
                <a16:creationId xmlns:a16="http://schemas.microsoft.com/office/drawing/2014/main" id="{D9CC3874-A0D3-0C34-49E6-00013920A8C3}"/>
              </a:ext>
            </a:extLst>
          </p:cNvPr>
          <p:cNvCxnSpPr>
            <a:cxnSpLocks/>
            <a:stCxn id="15" idx="0"/>
            <a:endCxn id="16" idx="1"/>
          </p:cNvCxnSpPr>
          <p:nvPr/>
        </p:nvCxnSpPr>
        <p:spPr>
          <a:xfrm rot="5400000" flipH="1" flipV="1">
            <a:off x="6151695" y="1358768"/>
            <a:ext cx="742792" cy="449436"/>
          </a:xfrm>
          <a:prstGeom prst="bent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Verbinder: gewinkelt 50">
            <a:extLst>
              <a:ext uri="{FF2B5EF4-FFF2-40B4-BE49-F238E27FC236}">
                <a16:creationId xmlns:a16="http://schemas.microsoft.com/office/drawing/2014/main" id="{6175148F-E641-4C24-EB78-9203FD82FF50}"/>
              </a:ext>
            </a:extLst>
          </p:cNvPr>
          <p:cNvCxnSpPr>
            <a:cxnSpLocks/>
            <a:stCxn id="11" idx="0"/>
            <a:endCxn id="16" idx="1"/>
          </p:cNvCxnSpPr>
          <p:nvPr/>
        </p:nvCxnSpPr>
        <p:spPr>
          <a:xfrm rot="16200000" flipV="1">
            <a:off x="7164134" y="795766"/>
            <a:ext cx="664857" cy="1497506"/>
          </a:xfrm>
          <a:prstGeom prst="bentConnector4">
            <a:avLst>
              <a:gd name="adj1" fmla="val 15617"/>
              <a:gd name="adj2" fmla="val 115265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Verbinder: gewinkelt 77">
            <a:extLst>
              <a:ext uri="{FF2B5EF4-FFF2-40B4-BE49-F238E27FC236}">
                <a16:creationId xmlns:a16="http://schemas.microsoft.com/office/drawing/2014/main" id="{F3AA9EE8-E322-E78E-C036-071059B0A6CA}"/>
              </a:ext>
            </a:extLst>
          </p:cNvPr>
          <p:cNvCxnSpPr>
            <a:cxnSpLocks/>
            <a:stCxn id="45" idx="3"/>
            <a:endCxn id="17" idx="1"/>
          </p:cNvCxnSpPr>
          <p:nvPr/>
        </p:nvCxnSpPr>
        <p:spPr>
          <a:xfrm flipH="1" flipV="1">
            <a:off x="2739878" y="4183812"/>
            <a:ext cx="9050700" cy="1463171"/>
          </a:xfrm>
          <a:prstGeom prst="bentConnector5">
            <a:avLst>
              <a:gd name="adj1" fmla="val -2526"/>
              <a:gd name="adj2" fmla="val -54689"/>
              <a:gd name="adj3" fmla="val 111413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Rechteck 84">
            <a:extLst>
              <a:ext uri="{FF2B5EF4-FFF2-40B4-BE49-F238E27FC236}">
                <a16:creationId xmlns:a16="http://schemas.microsoft.com/office/drawing/2014/main" id="{6EFCD128-4003-0641-90B9-626EC5A18B77}"/>
              </a:ext>
            </a:extLst>
          </p:cNvPr>
          <p:cNvSpPr/>
          <p:nvPr/>
        </p:nvSpPr>
        <p:spPr>
          <a:xfrm>
            <a:off x="2585616" y="4432915"/>
            <a:ext cx="6164494" cy="1575186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8" name="Grafik 87" descr="Datenbank">
            <a:extLst>
              <a:ext uri="{FF2B5EF4-FFF2-40B4-BE49-F238E27FC236}">
                <a16:creationId xmlns:a16="http://schemas.microsoft.com/office/drawing/2014/main" id="{1BAA6DA0-9B17-C9A1-0E6A-4E7D1CEAEC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06354" y="3156466"/>
            <a:ext cx="705633" cy="705633"/>
          </a:xfrm>
          <a:prstGeom prst="rect">
            <a:avLst/>
          </a:prstGeom>
        </p:spPr>
      </p:pic>
      <p:pic>
        <p:nvPicPr>
          <p:cNvPr id="89" name="Grafik 88" descr="Datenbank">
            <a:extLst>
              <a:ext uri="{FF2B5EF4-FFF2-40B4-BE49-F238E27FC236}">
                <a16:creationId xmlns:a16="http://schemas.microsoft.com/office/drawing/2014/main" id="{BC27C59F-1B4F-448E-B163-EFBA540A4EB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59470" y="3165257"/>
            <a:ext cx="705633" cy="705633"/>
          </a:xfrm>
          <a:prstGeom prst="rect">
            <a:avLst/>
          </a:prstGeom>
        </p:spPr>
      </p:pic>
      <p:pic>
        <p:nvPicPr>
          <p:cNvPr id="90" name="Grafik 89" descr="Datenbank">
            <a:extLst>
              <a:ext uri="{FF2B5EF4-FFF2-40B4-BE49-F238E27FC236}">
                <a16:creationId xmlns:a16="http://schemas.microsoft.com/office/drawing/2014/main" id="{AE011E57-22C6-025B-87B8-6522A8A1766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20754" y="3176253"/>
            <a:ext cx="705633" cy="705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070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1318</Words>
  <Application>Microsoft Office PowerPoint</Application>
  <PresentationFormat>Breitbild</PresentationFormat>
  <Paragraphs>629</Paragraphs>
  <Slides>11</Slides>
  <Notes>0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Notizen</vt:lpstr>
      <vt:lpstr>Notizen</vt:lpstr>
      <vt:lpstr>Zuordnung Mat Nr &lt;-&gt; DB Geldbeutel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Zuordnung Mat Nr &lt;-&gt; DB Geldbeutel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Leo Häberle</dc:creator>
  <cp:lastModifiedBy>Leo Häberle</cp:lastModifiedBy>
  <cp:revision>185</cp:revision>
  <dcterms:created xsi:type="dcterms:W3CDTF">2023-09-06T13:57:54Z</dcterms:created>
  <dcterms:modified xsi:type="dcterms:W3CDTF">2023-09-26T06:51:08Z</dcterms:modified>
</cp:coreProperties>
</file>