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40015F-62D3-AE44-D620-52168629E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D33E73E-C50E-2B3C-1513-2F5C15F50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02F853-936E-F6D6-9CE1-97F406D8F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7A24-1F51-49AA-8D5E-F32A3D087F9B}" type="datetimeFigureOut">
              <a:rPr lang="de-DE" smtClean="0"/>
              <a:t>08.09.2023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397EBA-FF8B-194F-C1C9-0B70D6642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5B0292-1F94-8AC2-FDA4-34B7EB281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6953-E1A6-4761-A5B7-FA5C88CBA8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0328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38A66D-97D6-90BC-62FE-1209DA1EC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752809F-831F-9740-B0E2-9AF23B2A8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7C621B-E677-1FE7-7CAB-FB9251957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7A24-1F51-49AA-8D5E-F32A3D087F9B}" type="datetimeFigureOut">
              <a:rPr lang="de-DE" smtClean="0"/>
              <a:t>08.09.2023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5999EA-4693-56D2-F0C8-C902DE694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552802-B0DA-5269-5888-2F1405148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6953-E1A6-4761-A5B7-FA5C88CBA8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774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00A7329-A259-AA08-4D99-1388A66DC4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F670CDE-CDB7-47F6-A3E8-0188EE780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184102-8AD8-04E2-FEA9-F3CD58ADD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7A24-1F51-49AA-8D5E-F32A3D087F9B}" type="datetimeFigureOut">
              <a:rPr lang="de-DE" smtClean="0"/>
              <a:t>08.09.2023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E08CE5-A4EA-6767-83E3-03148D79B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26BC6E-AAD5-6A09-F8A2-D92F8944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6953-E1A6-4761-A5B7-FA5C88CBA8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9382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3F1A80-0B51-FB20-13AE-F476B1F6B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A66351-C15E-8E53-045A-E12BC9D3A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7D8271-9DFE-5B9C-04D8-48B54412B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7A24-1F51-49AA-8D5E-F32A3D087F9B}" type="datetimeFigureOut">
              <a:rPr lang="de-DE" smtClean="0"/>
              <a:t>08.09.2023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F269A0-D216-9FB5-2E4D-A169B8DD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0D133C-B215-4EE2-CA7E-DB69F7497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6953-E1A6-4761-A5B7-FA5C88CBA8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62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836793-3A08-966B-EC27-A4E4AF420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C096ED-CDA4-A099-FCA6-2C7EAC47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A8A793-E79E-D43F-4803-5C552613E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7A24-1F51-49AA-8D5E-F32A3D087F9B}" type="datetimeFigureOut">
              <a:rPr lang="de-DE" smtClean="0"/>
              <a:t>08.09.2023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A5DF3A-65DA-C19F-1650-5AC2FED21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186B34-B826-8F37-B7C0-F11848DC0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6953-E1A6-4761-A5B7-FA5C88CBA8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9094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9B28E4-F588-4F89-EBE5-802E8C8F0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570BC6-FAFC-2ED5-2257-4A7CC39873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6E6554A-7F89-1F38-6460-A2A7233EF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1D3FFFA-0B55-7BC1-1E0E-BE778DF2D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7A24-1F51-49AA-8D5E-F32A3D087F9B}" type="datetimeFigureOut">
              <a:rPr lang="de-DE" smtClean="0"/>
              <a:t>08.09.2023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69F09F9-91C3-A277-55CB-6AC45D05C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1F91283-7225-92FC-5D41-E13DD4FC8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6953-E1A6-4761-A5B7-FA5C88CBA8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5341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799F66-E75E-2C68-7704-5EBACBC90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442CAB-CE00-B8F1-CED2-B961A4B7B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C50CD82-4542-F396-A5A1-939A0C3E1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5DE5F9C-7200-689C-E103-F582E3DED0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4A450D2-F9B0-4771-C9CC-E5B70633DA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59D557D-5F2B-A1E5-1DD0-0A6B85640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7A24-1F51-49AA-8D5E-F32A3D087F9B}" type="datetimeFigureOut">
              <a:rPr lang="de-DE" smtClean="0"/>
              <a:t>08.09.2023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E1F852-14F0-3005-6586-7AE47053E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9613C5C-413A-9A1B-21F8-72C8D80DE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6953-E1A6-4761-A5B7-FA5C88CBA8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6344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0F7090-EB59-DFEA-5283-A1FAF5340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7F554A0-F4D9-ECCE-9E13-F56CACAF4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7A24-1F51-49AA-8D5E-F32A3D087F9B}" type="datetimeFigureOut">
              <a:rPr lang="de-DE" smtClean="0"/>
              <a:t>08.09.2023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1A309EB-DE1D-ABA3-2C43-C29B2C140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19DDB70-37E5-A049-F365-330A2973C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6953-E1A6-4761-A5B7-FA5C88CBA8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649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86BB977-4A9D-573A-E727-A22A11378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7A24-1F51-49AA-8D5E-F32A3D087F9B}" type="datetimeFigureOut">
              <a:rPr lang="de-DE" smtClean="0"/>
              <a:t>08.09.2023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5C5EED7-4D36-6C54-6A9E-0B33AF89A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2B8D32E-BFD3-294C-10A5-62D332F79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6953-E1A6-4761-A5B7-FA5C88CBA8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889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7FAE9B-CB59-2C1A-5278-98058A91A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40A59A-9FFB-1488-7FA8-980E960E1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9C6DC87-CECE-B6A9-AC0C-E9941095E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D3CADC-28ED-E087-5727-0164F19F1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7A24-1F51-49AA-8D5E-F32A3D087F9B}" type="datetimeFigureOut">
              <a:rPr lang="de-DE" smtClean="0"/>
              <a:t>08.09.2023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A773201-AA29-13DE-51AF-6CD1A0444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E679029-D58D-66F8-9488-699BC6F19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6953-E1A6-4761-A5B7-FA5C88CBA8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6050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53AA30-0DD3-282D-63A0-ADCECFC1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F7CCC22-10A5-550B-55A8-E839E9BC61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34D21C8-53E7-24DB-994C-320BA763B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0AC937C-EEBF-B0FE-05CB-ABE4080F5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7A24-1F51-49AA-8D5E-F32A3D087F9B}" type="datetimeFigureOut">
              <a:rPr lang="de-DE" smtClean="0"/>
              <a:t>08.09.2023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CB11FB5-D23B-D3AE-05EB-0EBB4F374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62A737-1A9B-F2DB-F416-C7D4CA344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6953-E1A6-4761-A5B7-FA5C88CBA8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4842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5D3410A-ECF5-C656-3C87-E124F6CB9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6A5A87-A26F-C980-F3B2-34600D9C9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8F8DAF-AE12-455A-9A35-D2F9714EDE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97A24-1F51-49AA-8D5E-F32A3D087F9B}" type="datetimeFigureOut">
              <a:rPr lang="de-DE" smtClean="0"/>
              <a:t>08.09.2023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3FEF7D-0E21-FA27-9CFC-2F03F2881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D6A9D5-14DB-B1C5-F160-F2EFEFA00A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06953-E1A6-4761-A5B7-FA5C88CBA8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14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6A1B9DD-FE98-1C25-F1DE-EB7451BCB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8" y="0"/>
            <a:ext cx="121362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127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8" name="Verbinder: gewinkelt 497">
            <a:extLst>
              <a:ext uri="{FF2B5EF4-FFF2-40B4-BE49-F238E27FC236}">
                <a16:creationId xmlns:a16="http://schemas.microsoft.com/office/drawing/2014/main" id="{0CE5B9DB-37F1-93A8-1982-E95CDC08C7A2}"/>
              </a:ext>
            </a:extLst>
          </p:cNvPr>
          <p:cNvCxnSpPr>
            <a:cxnSpLocks/>
          </p:cNvCxnSpPr>
          <p:nvPr/>
        </p:nvCxnSpPr>
        <p:spPr>
          <a:xfrm rot="10800000" flipH="1">
            <a:off x="1955638" y="2502004"/>
            <a:ext cx="3317773" cy="1723545"/>
          </a:xfrm>
          <a:prstGeom prst="bentConnector4">
            <a:avLst>
              <a:gd name="adj1" fmla="val -6890"/>
              <a:gd name="adj2" fmla="val 58215"/>
            </a:avLst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>
            <a:extLst>
              <a:ext uri="{FF2B5EF4-FFF2-40B4-BE49-F238E27FC236}">
                <a16:creationId xmlns:a16="http://schemas.microsoft.com/office/drawing/2014/main" id="{BCC3DC31-F790-6AD0-4BE3-202CC13F2E1F}"/>
              </a:ext>
            </a:extLst>
          </p:cNvPr>
          <p:cNvSpPr/>
          <p:nvPr/>
        </p:nvSpPr>
        <p:spPr>
          <a:xfrm>
            <a:off x="34546" y="234938"/>
            <a:ext cx="1096009" cy="46166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Material kommt an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B47D86D3-4F59-F799-122F-FBC4C2CC12A5}"/>
              </a:ext>
            </a:extLst>
          </p:cNvPr>
          <p:cNvCxnSpPr>
            <a:cxnSpLocks/>
            <a:stCxn id="4" idx="3"/>
            <a:endCxn id="24" idx="1"/>
          </p:cNvCxnSpPr>
          <p:nvPr/>
        </p:nvCxnSpPr>
        <p:spPr>
          <a:xfrm flipV="1">
            <a:off x="1130555" y="464656"/>
            <a:ext cx="297969" cy="11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038A780E-1D1C-EAD6-1A3A-20202A0C98DC}"/>
              </a:ext>
            </a:extLst>
          </p:cNvPr>
          <p:cNvSpPr/>
          <p:nvPr/>
        </p:nvSpPr>
        <p:spPr>
          <a:xfrm>
            <a:off x="1428524" y="234938"/>
            <a:ext cx="1047860" cy="45943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lt1"/>
                </a:solidFill>
              </a:rPr>
              <a:t>Formular ?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DF57337D-6D80-4AA2-6110-C06C0818F6E0}"/>
              </a:ext>
            </a:extLst>
          </p:cNvPr>
          <p:cNvCxnSpPr>
            <a:cxnSpLocks/>
            <a:stCxn id="24" idx="3"/>
            <a:endCxn id="9" idx="1"/>
          </p:cNvCxnSpPr>
          <p:nvPr/>
        </p:nvCxnSpPr>
        <p:spPr>
          <a:xfrm flipV="1">
            <a:off x="2476384" y="456852"/>
            <a:ext cx="533315" cy="78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hteck 48">
            <a:extLst>
              <a:ext uri="{FF2B5EF4-FFF2-40B4-BE49-F238E27FC236}">
                <a16:creationId xmlns:a16="http://schemas.microsoft.com/office/drawing/2014/main" id="{524CE296-077D-7CD8-4419-5BAE1D1F96CC}"/>
              </a:ext>
            </a:extLst>
          </p:cNvPr>
          <p:cNvSpPr/>
          <p:nvPr/>
        </p:nvSpPr>
        <p:spPr>
          <a:xfrm>
            <a:off x="11031090" y="221311"/>
            <a:ext cx="1126364" cy="47580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lt1"/>
                </a:solidFill>
              </a:rPr>
              <a:t>Kunde Registrierung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AECF8C92-56EF-B7EB-6573-23210E8EE83F}"/>
              </a:ext>
            </a:extLst>
          </p:cNvPr>
          <p:cNvCxnSpPr>
            <a:cxnSpLocks/>
          </p:cNvCxnSpPr>
          <p:nvPr/>
        </p:nvCxnSpPr>
        <p:spPr>
          <a:xfrm flipH="1">
            <a:off x="10654560" y="459213"/>
            <a:ext cx="376530" cy="242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hteck 56">
            <a:extLst>
              <a:ext uri="{FF2B5EF4-FFF2-40B4-BE49-F238E27FC236}">
                <a16:creationId xmlns:a16="http://schemas.microsoft.com/office/drawing/2014/main" id="{C3FC982C-9E32-57CD-C575-1A23B87C74B2}"/>
              </a:ext>
            </a:extLst>
          </p:cNvPr>
          <p:cNvSpPr/>
          <p:nvPr/>
        </p:nvSpPr>
        <p:spPr>
          <a:xfrm>
            <a:off x="9686371" y="289379"/>
            <a:ext cx="968189" cy="38818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lt1"/>
                </a:solidFill>
              </a:rPr>
              <a:t>Formular </a:t>
            </a:r>
          </a:p>
        </p:txBody>
      </p:sp>
      <p:pic>
        <p:nvPicPr>
          <p:cNvPr id="91" name="Grafik 90">
            <a:extLst>
              <a:ext uri="{FF2B5EF4-FFF2-40B4-BE49-F238E27FC236}">
                <a16:creationId xmlns:a16="http://schemas.microsoft.com/office/drawing/2014/main" id="{E84ED847-7AEA-A786-4EA6-8930BEE2D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867" y="1959621"/>
            <a:ext cx="591670" cy="591670"/>
          </a:xfrm>
          <a:prstGeom prst="rect">
            <a:avLst/>
          </a:prstGeom>
        </p:spPr>
      </p:pic>
      <p:sp>
        <p:nvSpPr>
          <p:cNvPr id="102" name="Rechteck 101">
            <a:extLst>
              <a:ext uri="{FF2B5EF4-FFF2-40B4-BE49-F238E27FC236}">
                <a16:creationId xmlns:a16="http://schemas.microsoft.com/office/drawing/2014/main" id="{3834A953-E241-C44E-5031-DEA3850618E2}"/>
              </a:ext>
            </a:extLst>
          </p:cNvPr>
          <p:cNvSpPr/>
          <p:nvPr/>
        </p:nvSpPr>
        <p:spPr>
          <a:xfrm>
            <a:off x="4814020" y="3960577"/>
            <a:ext cx="1185644" cy="566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M3 Ausschneiden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0679B9AA-885E-D928-9A37-B0B83FC4A996}"/>
              </a:ext>
            </a:extLst>
          </p:cNvPr>
          <p:cNvSpPr/>
          <p:nvPr/>
        </p:nvSpPr>
        <p:spPr>
          <a:xfrm>
            <a:off x="6736946" y="3960577"/>
            <a:ext cx="1185644" cy="566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M4 </a:t>
            </a:r>
          </a:p>
          <a:p>
            <a:pPr algn="ctr"/>
            <a:r>
              <a:rPr lang="de-DE" sz="1200" dirty="0"/>
              <a:t>Lasern</a:t>
            </a:r>
          </a:p>
        </p:txBody>
      </p:sp>
      <p:cxnSp>
        <p:nvCxnSpPr>
          <p:cNvPr id="163" name="Gerade Verbindung mit Pfeil 162">
            <a:extLst>
              <a:ext uri="{FF2B5EF4-FFF2-40B4-BE49-F238E27FC236}">
                <a16:creationId xmlns:a16="http://schemas.microsoft.com/office/drawing/2014/main" id="{0C9DC6A9-83B0-A229-191E-56F88C167A0D}"/>
              </a:ext>
            </a:extLst>
          </p:cNvPr>
          <p:cNvCxnSpPr>
            <a:cxnSpLocks/>
            <a:stCxn id="296" idx="3"/>
            <a:endCxn id="297" idx="1"/>
          </p:cNvCxnSpPr>
          <p:nvPr/>
        </p:nvCxnSpPr>
        <p:spPr>
          <a:xfrm flipV="1">
            <a:off x="2203113" y="4243760"/>
            <a:ext cx="687980" cy="179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37C48642-EE5C-FEAA-D9C0-7154CF114B35}"/>
              </a:ext>
            </a:extLst>
          </p:cNvPr>
          <p:cNvCxnSpPr>
            <a:cxnSpLocks/>
          </p:cNvCxnSpPr>
          <p:nvPr/>
        </p:nvCxnSpPr>
        <p:spPr>
          <a:xfrm>
            <a:off x="4076737" y="4247666"/>
            <a:ext cx="737283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014AD178-3534-8F67-0CE4-C7F7A46891ED}"/>
              </a:ext>
            </a:extLst>
          </p:cNvPr>
          <p:cNvCxnSpPr>
            <a:cxnSpLocks/>
          </p:cNvCxnSpPr>
          <p:nvPr/>
        </p:nvCxnSpPr>
        <p:spPr>
          <a:xfrm>
            <a:off x="5999664" y="4243759"/>
            <a:ext cx="73728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feld 168">
            <a:extLst>
              <a:ext uri="{FF2B5EF4-FFF2-40B4-BE49-F238E27FC236}">
                <a16:creationId xmlns:a16="http://schemas.microsoft.com/office/drawing/2014/main" id="{CA71FAFE-B5E9-B6B0-7BC5-EA5831E4BCAA}"/>
              </a:ext>
            </a:extLst>
          </p:cNvPr>
          <p:cNvSpPr txBox="1"/>
          <p:nvPr/>
        </p:nvSpPr>
        <p:spPr>
          <a:xfrm>
            <a:off x="9792" y="940902"/>
            <a:ext cx="2665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Datenverarbeitung</a:t>
            </a:r>
          </a:p>
        </p:txBody>
      </p:sp>
      <p:sp>
        <p:nvSpPr>
          <p:cNvPr id="174" name="Textfeld 173">
            <a:extLst>
              <a:ext uri="{FF2B5EF4-FFF2-40B4-BE49-F238E27FC236}">
                <a16:creationId xmlns:a16="http://schemas.microsoft.com/office/drawing/2014/main" id="{44746433-88DB-20DE-56BE-C708EDBAADC1}"/>
              </a:ext>
            </a:extLst>
          </p:cNvPr>
          <p:cNvSpPr txBox="1"/>
          <p:nvPr/>
        </p:nvSpPr>
        <p:spPr>
          <a:xfrm>
            <a:off x="87206" y="5409624"/>
            <a:ext cx="2190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accent6"/>
                </a:solidFill>
              </a:rPr>
              <a:t>Versand + QM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858179A6-B0E8-F20F-4383-409C75611109}"/>
              </a:ext>
            </a:extLst>
          </p:cNvPr>
          <p:cNvSpPr/>
          <p:nvPr/>
        </p:nvSpPr>
        <p:spPr>
          <a:xfrm>
            <a:off x="4554480" y="5254627"/>
            <a:ext cx="1294362" cy="5625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Scanner</a:t>
            </a:r>
          </a:p>
          <a:p>
            <a:pPr algn="ctr"/>
            <a:r>
              <a:rPr lang="de-DE" sz="1200" dirty="0"/>
              <a:t>Kamera / Handy ?</a:t>
            </a:r>
          </a:p>
        </p:txBody>
      </p:sp>
      <p:cxnSp>
        <p:nvCxnSpPr>
          <p:cNvPr id="219" name="Verbinder: gewinkelt 218">
            <a:extLst>
              <a:ext uri="{FF2B5EF4-FFF2-40B4-BE49-F238E27FC236}">
                <a16:creationId xmlns:a16="http://schemas.microsoft.com/office/drawing/2014/main" id="{E64E376B-D303-2B8F-B427-797944A5B772}"/>
              </a:ext>
            </a:extLst>
          </p:cNvPr>
          <p:cNvCxnSpPr>
            <a:cxnSpLocks/>
            <a:endCxn id="9" idx="3"/>
          </p:cNvCxnSpPr>
          <p:nvPr/>
        </p:nvCxnSpPr>
        <p:spPr>
          <a:xfrm rot="16200000" flipV="1">
            <a:off x="4858381" y="925602"/>
            <a:ext cx="1314029" cy="37653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Verbinder: gewinkelt 222">
            <a:extLst>
              <a:ext uri="{FF2B5EF4-FFF2-40B4-BE49-F238E27FC236}">
                <a16:creationId xmlns:a16="http://schemas.microsoft.com/office/drawing/2014/main" id="{21A55288-904B-352E-67EB-0F108BD1BA83}"/>
              </a:ext>
            </a:extLst>
          </p:cNvPr>
          <p:cNvCxnSpPr>
            <a:cxnSpLocks/>
            <a:endCxn id="21" idx="1"/>
          </p:cNvCxnSpPr>
          <p:nvPr/>
        </p:nvCxnSpPr>
        <p:spPr>
          <a:xfrm rot="5400000" flipH="1" flipV="1">
            <a:off x="6022955" y="894015"/>
            <a:ext cx="1251905" cy="43945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Verbinder: gewinkelt 228">
            <a:extLst>
              <a:ext uri="{FF2B5EF4-FFF2-40B4-BE49-F238E27FC236}">
                <a16:creationId xmlns:a16="http://schemas.microsoft.com/office/drawing/2014/main" id="{A4D93180-3EEA-155A-8EEF-5E3498DD21FA}"/>
              </a:ext>
            </a:extLst>
          </p:cNvPr>
          <p:cNvCxnSpPr>
            <a:cxnSpLocks/>
            <a:stCxn id="515" idx="2"/>
            <a:endCxn id="103" idx="0"/>
          </p:cNvCxnSpPr>
          <p:nvPr/>
        </p:nvCxnSpPr>
        <p:spPr>
          <a:xfrm rot="16200000" flipH="1">
            <a:off x="4778333" y="1409141"/>
            <a:ext cx="1457605" cy="3645265"/>
          </a:xfrm>
          <a:prstGeom prst="bentConnector3">
            <a:avLst>
              <a:gd name="adj1" fmla="val 7672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>
            <a:extLst>
              <a:ext uri="{FF2B5EF4-FFF2-40B4-BE49-F238E27FC236}">
                <a16:creationId xmlns:a16="http://schemas.microsoft.com/office/drawing/2014/main" id="{72600EBD-BC97-068C-B42F-2E4C5F15ECB2}"/>
              </a:ext>
            </a:extLst>
          </p:cNvPr>
          <p:cNvSpPr/>
          <p:nvPr/>
        </p:nvSpPr>
        <p:spPr>
          <a:xfrm>
            <a:off x="6444796" y="5272063"/>
            <a:ext cx="1084808" cy="52763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Web-Oberfläche</a:t>
            </a:r>
          </a:p>
        </p:txBody>
      </p:sp>
      <p:cxnSp>
        <p:nvCxnSpPr>
          <p:cNvPr id="251" name="Verbinder: gewinkelt 250">
            <a:extLst>
              <a:ext uri="{FF2B5EF4-FFF2-40B4-BE49-F238E27FC236}">
                <a16:creationId xmlns:a16="http://schemas.microsoft.com/office/drawing/2014/main" id="{25C8E298-D9EB-859A-E38C-4C4EAC1B9586}"/>
              </a:ext>
            </a:extLst>
          </p:cNvPr>
          <p:cNvCxnSpPr>
            <a:cxnSpLocks/>
            <a:stCxn id="103" idx="3"/>
            <a:endCxn id="177" idx="1"/>
          </p:cNvCxnSpPr>
          <p:nvPr/>
        </p:nvCxnSpPr>
        <p:spPr>
          <a:xfrm flipH="1">
            <a:off x="4554480" y="4243761"/>
            <a:ext cx="3368110" cy="1292119"/>
          </a:xfrm>
          <a:prstGeom prst="bentConnector5">
            <a:avLst>
              <a:gd name="adj1" fmla="val -6787"/>
              <a:gd name="adj2" fmla="val 50075"/>
              <a:gd name="adj3" fmla="val 10678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Gerade Verbindung mit Pfeil 253">
            <a:extLst>
              <a:ext uri="{FF2B5EF4-FFF2-40B4-BE49-F238E27FC236}">
                <a16:creationId xmlns:a16="http://schemas.microsoft.com/office/drawing/2014/main" id="{B878BABC-3159-8375-2F14-F1BF2AD0E366}"/>
              </a:ext>
            </a:extLst>
          </p:cNvPr>
          <p:cNvCxnSpPr>
            <a:cxnSpLocks/>
            <a:stCxn id="177" idx="3"/>
            <a:endCxn id="238" idx="1"/>
          </p:cNvCxnSpPr>
          <p:nvPr/>
        </p:nvCxnSpPr>
        <p:spPr>
          <a:xfrm>
            <a:off x="5848842" y="5535880"/>
            <a:ext cx="595954" cy="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aute 254">
            <a:extLst>
              <a:ext uri="{FF2B5EF4-FFF2-40B4-BE49-F238E27FC236}">
                <a16:creationId xmlns:a16="http://schemas.microsoft.com/office/drawing/2014/main" id="{E284EFF7-3BCB-DDA1-5055-F937EF4A0BF0}"/>
              </a:ext>
            </a:extLst>
          </p:cNvPr>
          <p:cNvSpPr/>
          <p:nvPr/>
        </p:nvSpPr>
        <p:spPr>
          <a:xfrm>
            <a:off x="9220687" y="5924047"/>
            <a:ext cx="1108399" cy="587722"/>
          </a:xfrm>
          <a:prstGeom prst="diamond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Ware OK ?</a:t>
            </a:r>
          </a:p>
        </p:txBody>
      </p:sp>
      <p:cxnSp>
        <p:nvCxnSpPr>
          <p:cNvPr id="257" name="Verbinder: gewinkelt 256">
            <a:extLst>
              <a:ext uri="{FF2B5EF4-FFF2-40B4-BE49-F238E27FC236}">
                <a16:creationId xmlns:a16="http://schemas.microsoft.com/office/drawing/2014/main" id="{DCEE0DA8-8BA7-5710-EE44-71A46697EB43}"/>
              </a:ext>
            </a:extLst>
          </p:cNvPr>
          <p:cNvCxnSpPr>
            <a:cxnSpLocks/>
            <a:stCxn id="238" idx="3"/>
            <a:endCxn id="255" idx="0"/>
          </p:cNvCxnSpPr>
          <p:nvPr/>
        </p:nvCxnSpPr>
        <p:spPr>
          <a:xfrm>
            <a:off x="7529604" y="5535880"/>
            <a:ext cx="2245283" cy="388167"/>
          </a:xfrm>
          <a:prstGeom prst="bentConnector2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Verbinder: gewinkelt 262">
            <a:extLst>
              <a:ext uri="{FF2B5EF4-FFF2-40B4-BE49-F238E27FC236}">
                <a16:creationId xmlns:a16="http://schemas.microsoft.com/office/drawing/2014/main" id="{EBCE070F-386E-02B3-07B6-F7C17763D789}"/>
              </a:ext>
            </a:extLst>
          </p:cNvPr>
          <p:cNvCxnSpPr>
            <a:cxnSpLocks/>
            <a:stCxn id="255" idx="3"/>
            <a:endCxn id="28" idx="3"/>
          </p:cNvCxnSpPr>
          <p:nvPr/>
        </p:nvCxnSpPr>
        <p:spPr>
          <a:xfrm flipH="1" flipV="1">
            <a:off x="7803702" y="2130793"/>
            <a:ext cx="2525384" cy="4087115"/>
          </a:xfrm>
          <a:prstGeom prst="bentConnector3">
            <a:avLst>
              <a:gd name="adj1" fmla="val -9052"/>
            </a:avLst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Rechteck 269">
            <a:extLst>
              <a:ext uri="{FF2B5EF4-FFF2-40B4-BE49-F238E27FC236}">
                <a16:creationId xmlns:a16="http://schemas.microsoft.com/office/drawing/2014/main" id="{6CBC6DDA-A104-071F-58F3-109FB792568C}"/>
              </a:ext>
            </a:extLst>
          </p:cNvPr>
          <p:cNvSpPr/>
          <p:nvPr/>
        </p:nvSpPr>
        <p:spPr>
          <a:xfrm>
            <a:off x="7037736" y="6205675"/>
            <a:ext cx="987437" cy="48008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DYMO</a:t>
            </a:r>
          </a:p>
        </p:txBody>
      </p:sp>
      <p:cxnSp>
        <p:nvCxnSpPr>
          <p:cNvPr id="272" name="Verbinder: gewinkelt 271">
            <a:extLst>
              <a:ext uri="{FF2B5EF4-FFF2-40B4-BE49-F238E27FC236}">
                <a16:creationId xmlns:a16="http://schemas.microsoft.com/office/drawing/2014/main" id="{0CD4A964-E81C-6289-BBD4-45A197806482}"/>
              </a:ext>
            </a:extLst>
          </p:cNvPr>
          <p:cNvCxnSpPr>
            <a:cxnSpLocks/>
            <a:stCxn id="255" idx="1"/>
            <a:endCxn id="270" idx="3"/>
          </p:cNvCxnSpPr>
          <p:nvPr/>
        </p:nvCxnSpPr>
        <p:spPr>
          <a:xfrm rot="10800000" flipV="1">
            <a:off x="8025173" y="6217908"/>
            <a:ext cx="1195514" cy="227808"/>
          </a:xfrm>
          <a:prstGeom prst="bentConnector3">
            <a:avLst>
              <a:gd name="adj1" fmla="val 50000"/>
            </a:avLst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Rechteck 274">
            <a:extLst>
              <a:ext uri="{FF2B5EF4-FFF2-40B4-BE49-F238E27FC236}">
                <a16:creationId xmlns:a16="http://schemas.microsoft.com/office/drawing/2014/main" id="{318A0FCC-6A26-7697-7D2E-2C0B37463A8A}"/>
              </a:ext>
            </a:extLst>
          </p:cNvPr>
          <p:cNvSpPr/>
          <p:nvPr/>
        </p:nvSpPr>
        <p:spPr>
          <a:xfrm>
            <a:off x="10980035" y="6339137"/>
            <a:ext cx="1166668" cy="47863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Ausschuss</a:t>
            </a:r>
          </a:p>
        </p:txBody>
      </p:sp>
      <p:cxnSp>
        <p:nvCxnSpPr>
          <p:cNvPr id="277" name="Verbinder: gewinkelt 276">
            <a:extLst>
              <a:ext uri="{FF2B5EF4-FFF2-40B4-BE49-F238E27FC236}">
                <a16:creationId xmlns:a16="http://schemas.microsoft.com/office/drawing/2014/main" id="{290D427B-D6D7-31A1-1A0F-8A2C4EB82926}"/>
              </a:ext>
            </a:extLst>
          </p:cNvPr>
          <p:cNvCxnSpPr>
            <a:cxnSpLocks/>
            <a:stCxn id="255" idx="3"/>
            <a:endCxn id="275" idx="1"/>
          </p:cNvCxnSpPr>
          <p:nvPr/>
        </p:nvCxnSpPr>
        <p:spPr>
          <a:xfrm>
            <a:off x="10329086" y="6217908"/>
            <a:ext cx="650949" cy="360547"/>
          </a:xfrm>
          <a:prstGeom prst="bentConnector3">
            <a:avLst>
              <a:gd name="adj1" fmla="val 50000"/>
            </a:avLst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feld 283">
            <a:extLst>
              <a:ext uri="{FF2B5EF4-FFF2-40B4-BE49-F238E27FC236}">
                <a16:creationId xmlns:a16="http://schemas.microsoft.com/office/drawing/2014/main" id="{47017E20-F4FC-4152-0E84-500A0C7C03D1}"/>
              </a:ext>
            </a:extLst>
          </p:cNvPr>
          <p:cNvSpPr txBox="1"/>
          <p:nvPr/>
        </p:nvSpPr>
        <p:spPr>
          <a:xfrm>
            <a:off x="10117142" y="5881236"/>
            <a:ext cx="883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rgbClr val="92D050"/>
                </a:solidFill>
              </a:rPr>
              <a:t>Nein</a:t>
            </a:r>
          </a:p>
        </p:txBody>
      </p:sp>
      <p:sp>
        <p:nvSpPr>
          <p:cNvPr id="285" name="Textfeld 284">
            <a:extLst>
              <a:ext uri="{FF2B5EF4-FFF2-40B4-BE49-F238E27FC236}">
                <a16:creationId xmlns:a16="http://schemas.microsoft.com/office/drawing/2014/main" id="{DF35161B-EB13-6B15-37D7-4496A81C816F}"/>
              </a:ext>
            </a:extLst>
          </p:cNvPr>
          <p:cNvSpPr txBox="1"/>
          <p:nvPr/>
        </p:nvSpPr>
        <p:spPr>
          <a:xfrm>
            <a:off x="8958064" y="5881237"/>
            <a:ext cx="356520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rgbClr val="92D050"/>
                </a:solidFill>
              </a:rPr>
              <a:t>Ja</a:t>
            </a:r>
          </a:p>
        </p:txBody>
      </p:sp>
      <p:sp>
        <p:nvSpPr>
          <p:cNvPr id="296" name="Rechteck 295">
            <a:extLst>
              <a:ext uri="{FF2B5EF4-FFF2-40B4-BE49-F238E27FC236}">
                <a16:creationId xmlns:a16="http://schemas.microsoft.com/office/drawing/2014/main" id="{D158853B-442B-93E0-6C12-62D65258BF3E}"/>
              </a:ext>
            </a:extLst>
          </p:cNvPr>
          <p:cNvSpPr/>
          <p:nvPr/>
        </p:nvSpPr>
        <p:spPr>
          <a:xfrm>
            <a:off x="1147528" y="3978505"/>
            <a:ext cx="1055585" cy="566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M1 Zuschneiden</a:t>
            </a:r>
          </a:p>
        </p:txBody>
      </p:sp>
      <p:sp>
        <p:nvSpPr>
          <p:cNvPr id="297" name="Rechteck 296">
            <a:extLst>
              <a:ext uri="{FF2B5EF4-FFF2-40B4-BE49-F238E27FC236}">
                <a16:creationId xmlns:a16="http://schemas.microsoft.com/office/drawing/2014/main" id="{5567DC84-64EA-E8CF-86AD-27BA3E003A3A}"/>
              </a:ext>
            </a:extLst>
          </p:cNvPr>
          <p:cNvSpPr/>
          <p:nvPr/>
        </p:nvSpPr>
        <p:spPr>
          <a:xfrm>
            <a:off x="2891093" y="3960576"/>
            <a:ext cx="1185644" cy="566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M2 Verschweißen</a:t>
            </a:r>
          </a:p>
        </p:txBody>
      </p:sp>
      <p:sp>
        <p:nvSpPr>
          <p:cNvPr id="353" name="Raute 352">
            <a:extLst>
              <a:ext uri="{FF2B5EF4-FFF2-40B4-BE49-F238E27FC236}">
                <a16:creationId xmlns:a16="http://schemas.microsoft.com/office/drawing/2014/main" id="{91A472C3-29C3-EA29-BF29-63B597B7C069}"/>
              </a:ext>
            </a:extLst>
          </p:cNvPr>
          <p:cNvSpPr/>
          <p:nvPr/>
        </p:nvSpPr>
        <p:spPr>
          <a:xfrm>
            <a:off x="8063673" y="3230225"/>
            <a:ext cx="1072954" cy="41886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Perso</a:t>
            </a:r>
            <a:r>
              <a:rPr lang="de-DE" sz="1200" dirty="0"/>
              <a:t> ?</a:t>
            </a:r>
          </a:p>
        </p:txBody>
      </p:sp>
      <p:cxnSp>
        <p:nvCxnSpPr>
          <p:cNvPr id="355" name="Verbinder: gewinkelt 354">
            <a:extLst>
              <a:ext uri="{FF2B5EF4-FFF2-40B4-BE49-F238E27FC236}">
                <a16:creationId xmlns:a16="http://schemas.microsoft.com/office/drawing/2014/main" id="{BD1D8561-0D01-58BB-0E7D-D8554DE5294C}"/>
              </a:ext>
            </a:extLst>
          </p:cNvPr>
          <p:cNvCxnSpPr>
            <a:cxnSpLocks/>
            <a:endCxn id="353" idx="0"/>
          </p:cNvCxnSpPr>
          <p:nvPr/>
        </p:nvCxnSpPr>
        <p:spPr>
          <a:xfrm>
            <a:off x="6937760" y="2940499"/>
            <a:ext cx="1662390" cy="28972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Textfeld 355">
            <a:extLst>
              <a:ext uri="{FF2B5EF4-FFF2-40B4-BE49-F238E27FC236}">
                <a16:creationId xmlns:a16="http://schemas.microsoft.com/office/drawing/2014/main" id="{29FE6B88-C881-C4D9-2EB8-B52204D56E92}"/>
              </a:ext>
            </a:extLst>
          </p:cNvPr>
          <p:cNvSpPr txBox="1"/>
          <p:nvPr/>
        </p:nvSpPr>
        <p:spPr>
          <a:xfrm>
            <a:off x="8999425" y="3164516"/>
            <a:ext cx="315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chemeClr val="accent1"/>
                </a:solidFill>
              </a:rPr>
              <a:t>Ja</a:t>
            </a:r>
          </a:p>
        </p:txBody>
      </p:sp>
      <p:sp>
        <p:nvSpPr>
          <p:cNvPr id="357" name="Textfeld 356">
            <a:extLst>
              <a:ext uri="{FF2B5EF4-FFF2-40B4-BE49-F238E27FC236}">
                <a16:creationId xmlns:a16="http://schemas.microsoft.com/office/drawing/2014/main" id="{88B30D5C-4449-315A-38F8-BF7FCBC332F8}"/>
              </a:ext>
            </a:extLst>
          </p:cNvPr>
          <p:cNvSpPr txBox="1"/>
          <p:nvPr/>
        </p:nvSpPr>
        <p:spPr>
          <a:xfrm>
            <a:off x="7711469" y="3205472"/>
            <a:ext cx="544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chemeClr val="accent1"/>
                </a:solidFill>
              </a:rPr>
              <a:t>Nein</a:t>
            </a:r>
          </a:p>
        </p:txBody>
      </p:sp>
      <p:cxnSp>
        <p:nvCxnSpPr>
          <p:cNvPr id="370" name="Verbinder: gewinkelt 369">
            <a:extLst>
              <a:ext uri="{FF2B5EF4-FFF2-40B4-BE49-F238E27FC236}">
                <a16:creationId xmlns:a16="http://schemas.microsoft.com/office/drawing/2014/main" id="{C1C25C85-34D0-AF39-92E5-54FCAAD4589B}"/>
              </a:ext>
            </a:extLst>
          </p:cNvPr>
          <p:cNvCxnSpPr>
            <a:cxnSpLocks/>
          </p:cNvCxnSpPr>
          <p:nvPr/>
        </p:nvCxnSpPr>
        <p:spPr>
          <a:xfrm flipH="1">
            <a:off x="7329768" y="3441338"/>
            <a:ext cx="1806859" cy="520918"/>
          </a:xfrm>
          <a:prstGeom prst="bentConnector4">
            <a:avLst>
              <a:gd name="adj1" fmla="val -12652"/>
              <a:gd name="adj2" fmla="val 7010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Verbinder: gewinkelt 383">
            <a:extLst>
              <a:ext uri="{FF2B5EF4-FFF2-40B4-BE49-F238E27FC236}">
                <a16:creationId xmlns:a16="http://schemas.microsoft.com/office/drawing/2014/main" id="{5C66456B-DCAE-E829-4709-CC51BF424FB9}"/>
              </a:ext>
            </a:extLst>
          </p:cNvPr>
          <p:cNvCxnSpPr>
            <a:cxnSpLocks/>
            <a:stCxn id="353" idx="3"/>
          </p:cNvCxnSpPr>
          <p:nvPr/>
        </p:nvCxnSpPr>
        <p:spPr>
          <a:xfrm flipH="1" flipV="1">
            <a:off x="8340180" y="788322"/>
            <a:ext cx="796447" cy="2651337"/>
          </a:xfrm>
          <a:prstGeom prst="bentConnector4">
            <a:avLst>
              <a:gd name="adj1" fmla="val -28702"/>
              <a:gd name="adj2" fmla="val 5395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Verbinder: gewinkelt 393">
            <a:extLst>
              <a:ext uri="{FF2B5EF4-FFF2-40B4-BE49-F238E27FC236}">
                <a16:creationId xmlns:a16="http://schemas.microsoft.com/office/drawing/2014/main" id="{63A6CF80-1150-BE09-987C-FE08AE9A137D}"/>
              </a:ext>
            </a:extLst>
          </p:cNvPr>
          <p:cNvCxnSpPr>
            <a:cxnSpLocks/>
            <a:stCxn id="24" idx="3"/>
            <a:endCxn id="296" idx="1"/>
          </p:cNvCxnSpPr>
          <p:nvPr/>
        </p:nvCxnSpPr>
        <p:spPr>
          <a:xfrm flipH="1">
            <a:off x="1147528" y="464656"/>
            <a:ext cx="1328856" cy="3797033"/>
          </a:xfrm>
          <a:prstGeom prst="bentConnector5">
            <a:avLst>
              <a:gd name="adj1" fmla="val -17203"/>
              <a:gd name="adj2" fmla="val 49296"/>
              <a:gd name="adj3" fmla="val 11720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Gerader Verbinder 422">
            <a:extLst>
              <a:ext uri="{FF2B5EF4-FFF2-40B4-BE49-F238E27FC236}">
                <a16:creationId xmlns:a16="http://schemas.microsoft.com/office/drawing/2014/main" id="{42662E14-CBE6-5FD9-CEA5-DA7A0114CF03}"/>
              </a:ext>
            </a:extLst>
          </p:cNvPr>
          <p:cNvCxnSpPr/>
          <p:nvPr/>
        </p:nvCxnSpPr>
        <p:spPr>
          <a:xfrm>
            <a:off x="-2233" y="2735568"/>
            <a:ext cx="12194233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4" name="Gerader Verbinder 423">
            <a:extLst>
              <a:ext uri="{FF2B5EF4-FFF2-40B4-BE49-F238E27FC236}">
                <a16:creationId xmlns:a16="http://schemas.microsoft.com/office/drawing/2014/main" id="{ED9F3767-E3EA-BC4D-F0E4-DC20B1FD35D1}"/>
              </a:ext>
            </a:extLst>
          </p:cNvPr>
          <p:cNvCxnSpPr/>
          <p:nvPr/>
        </p:nvCxnSpPr>
        <p:spPr>
          <a:xfrm>
            <a:off x="0" y="5113773"/>
            <a:ext cx="12194233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8" name="Textfeld 477">
            <a:extLst>
              <a:ext uri="{FF2B5EF4-FFF2-40B4-BE49-F238E27FC236}">
                <a16:creationId xmlns:a16="http://schemas.microsoft.com/office/drawing/2014/main" id="{0F06E502-F782-F5EE-9BD4-26938B0443DC}"/>
              </a:ext>
            </a:extLst>
          </p:cNvPr>
          <p:cNvSpPr txBox="1"/>
          <p:nvPr/>
        </p:nvSpPr>
        <p:spPr>
          <a:xfrm>
            <a:off x="3244174" y="1826985"/>
            <a:ext cx="1060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QR-Code</a:t>
            </a:r>
          </a:p>
        </p:txBody>
      </p:sp>
      <p:sp>
        <p:nvSpPr>
          <p:cNvPr id="513" name="Rechteck 512">
            <a:extLst>
              <a:ext uri="{FF2B5EF4-FFF2-40B4-BE49-F238E27FC236}">
                <a16:creationId xmlns:a16="http://schemas.microsoft.com/office/drawing/2014/main" id="{D895E507-41F4-253B-78C1-583851C5E778}"/>
              </a:ext>
            </a:extLst>
          </p:cNvPr>
          <p:cNvSpPr/>
          <p:nvPr/>
        </p:nvSpPr>
        <p:spPr>
          <a:xfrm>
            <a:off x="1344706" y="107576"/>
            <a:ext cx="1179827" cy="67169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5" name="Rechteck 514">
            <a:extLst>
              <a:ext uri="{FF2B5EF4-FFF2-40B4-BE49-F238E27FC236}">
                <a16:creationId xmlns:a16="http://schemas.microsoft.com/office/drawing/2014/main" id="{9450E7D8-86A2-5585-4917-82690563BB38}"/>
              </a:ext>
            </a:extLst>
          </p:cNvPr>
          <p:cNvSpPr/>
          <p:nvPr/>
        </p:nvSpPr>
        <p:spPr>
          <a:xfrm>
            <a:off x="3094589" y="1831280"/>
            <a:ext cx="1179827" cy="67169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6" name="Rechteck 515">
            <a:extLst>
              <a:ext uri="{FF2B5EF4-FFF2-40B4-BE49-F238E27FC236}">
                <a16:creationId xmlns:a16="http://schemas.microsoft.com/office/drawing/2014/main" id="{5C9FFA18-992C-5FC0-7BFE-B4DFBA292C24}"/>
              </a:ext>
            </a:extLst>
          </p:cNvPr>
          <p:cNvSpPr/>
          <p:nvPr/>
        </p:nvSpPr>
        <p:spPr>
          <a:xfrm>
            <a:off x="4455459" y="5172096"/>
            <a:ext cx="1529035" cy="74392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21" name="Verbinder: gewinkelt 520">
            <a:extLst>
              <a:ext uri="{FF2B5EF4-FFF2-40B4-BE49-F238E27FC236}">
                <a16:creationId xmlns:a16="http://schemas.microsoft.com/office/drawing/2014/main" id="{6ABCE4C0-DEB6-2C35-5293-E223728E3B38}"/>
              </a:ext>
            </a:extLst>
          </p:cNvPr>
          <p:cNvCxnSpPr>
            <a:cxnSpLocks/>
            <a:stCxn id="21" idx="3"/>
          </p:cNvCxnSpPr>
          <p:nvPr/>
        </p:nvCxnSpPr>
        <p:spPr>
          <a:xfrm flipH="1">
            <a:off x="6987197" y="487788"/>
            <a:ext cx="2198867" cy="4784275"/>
          </a:xfrm>
          <a:prstGeom prst="bentConnector4">
            <a:avLst>
              <a:gd name="adj1" fmla="val -17327"/>
              <a:gd name="adj2" fmla="val 9399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703AC381-E59E-155B-15F6-8DF6CBA6EF36}"/>
              </a:ext>
            </a:extLst>
          </p:cNvPr>
          <p:cNvCxnSpPr>
            <a:cxnSpLocks/>
            <a:endCxn id="21" idx="3"/>
          </p:cNvCxnSpPr>
          <p:nvPr/>
        </p:nvCxnSpPr>
        <p:spPr>
          <a:xfrm flipH="1">
            <a:off x="9186064" y="483879"/>
            <a:ext cx="500307" cy="39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8" name="Rechteck 537">
            <a:extLst>
              <a:ext uri="{FF2B5EF4-FFF2-40B4-BE49-F238E27FC236}">
                <a16:creationId xmlns:a16="http://schemas.microsoft.com/office/drawing/2014/main" id="{3CFB3AD1-7560-A976-A335-8B0C0FF8C99C}"/>
              </a:ext>
            </a:extLst>
          </p:cNvPr>
          <p:cNvSpPr/>
          <p:nvPr/>
        </p:nvSpPr>
        <p:spPr>
          <a:xfrm>
            <a:off x="11049491" y="1223471"/>
            <a:ext cx="1126364" cy="42910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lt1"/>
                </a:solidFill>
              </a:rPr>
              <a:t>Kunde bestellt</a:t>
            </a:r>
          </a:p>
        </p:txBody>
      </p:sp>
      <p:sp>
        <p:nvSpPr>
          <p:cNvPr id="539" name="Rechteck 538">
            <a:extLst>
              <a:ext uri="{FF2B5EF4-FFF2-40B4-BE49-F238E27FC236}">
                <a16:creationId xmlns:a16="http://schemas.microsoft.com/office/drawing/2014/main" id="{540B14C5-DAB3-DD40-95D2-69A0EBA49AB2}"/>
              </a:ext>
            </a:extLst>
          </p:cNvPr>
          <p:cNvSpPr/>
          <p:nvPr/>
        </p:nvSpPr>
        <p:spPr>
          <a:xfrm>
            <a:off x="9744080" y="1264390"/>
            <a:ext cx="968189" cy="38818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lt1"/>
                </a:solidFill>
              </a:rPr>
              <a:t>Formular </a:t>
            </a:r>
          </a:p>
        </p:txBody>
      </p:sp>
      <p:cxnSp>
        <p:nvCxnSpPr>
          <p:cNvPr id="540" name="Gerade Verbindung mit Pfeil 539">
            <a:extLst>
              <a:ext uri="{FF2B5EF4-FFF2-40B4-BE49-F238E27FC236}">
                <a16:creationId xmlns:a16="http://schemas.microsoft.com/office/drawing/2014/main" id="{35837524-EAAA-C1B9-740C-311673927C66}"/>
              </a:ext>
            </a:extLst>
          </p:cNvPr>
          <p:cNvCxnSpPr>
            <a:cxnSpLocks/>
            <a:stCxn id="538" idx="1"/>
            <a:endCxn id="539" idx="3"/>
          </p:cNvCxnSpPr>
          <p:nvPr/>
        </p:nvCxnSpPr>
        <p:spPr>
          <a:xfrm flipH="1">
            <a:off x="10712269" y="1438022"/>
            <a:ext cx="337222" cy="204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77542F39-95A0-82C2-D4EA-5E59FF9A8185}"/>
              </a:ext>
            </a:extLst>
          </p:cNvPr>
          <p:cNvSpPr txBox="1"/>
          <p:nvPr/>
        </p:nvSpPr>
        <p:spPr>
          <a:xfrm>
            <a:off x="9710553" y="1658862"/>
            <a:ext cx="157439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Anzahl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Personalisierung Y/N</a:t>
            </a:r>
          </a:p>
        </p:txBody>
      </p:sp>
      <p:graphicFrame>
        <p:nvGraphicFramePr>
          <p:cNvPr id="9" name="Tabelle 18">
            <a:extLst>
              <a:ext uri="{FF2B5EF4-FFF2-40B4-BE49-F238E27FC236}">
                <a16:creationId xmlns:a16="http://schemas.microsoft.com/office/drawing/2014/main" id="{10AE5E09-3351-5544-FE3D-6B00A7897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311694"/>
              </p:ext>
            </p:extLst>
          </p:nvPr>
        </p:nvGraphicFramePr>
        <p:xfrm>
          <a:off x="3009699" y="125382"/>
          <a:ext cx="2317431" cy="6629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97217">
                  <a:extLst>
                    <a:ext uri="{9D8B030D-6E8A-4147-A177-3AD203B41FA5}">
                      <a16:colId xmlns:a16="http://schemas.microsoft.com/office/drawing/2014/main" val="2242097114"/>
                    </a:ext>
                  </a:extLst>
                </a:gridCol>
                <a:gridCol w="597217">
                  <a:extLst>
                    <a:ext uri="{9D8B030D-6E8A-4147-A177-3AD203B41FA5}">
                      <a16:colId xmlns:a16="http://schemas.microsoft.com/office/drawing/2014/main" val="993198646"/>
                    </a:ext>
                  </a:extLst>
                </a:gridCol>
                <a:gridCol w="514667">
                  <a:extLst>
                    <a:ext uri="{9D8B030D-6E8A-4147-A177-3AD203B41FA5}">
                      <a16:colId xmlns:a16="http://schemas.microsoft.com/office/drawing/2014/main" val="1980683459"/>
                    </a:ext>
                  </a:extLst>
                </a:gridCol>
                <a:gridCol w="608330">
                  <a:extLst>
                    <a:ext uri="{9D8B030D-6E8A-4147-A177-3AD203B41FA5}">
                      <a16:colId xmlns:a16="http://schemas.microsoft.com/office/drawing/2014/main" val="4149145555"/>
                    </a:ext>
                  </a:extLst>
                </a:gridCol>
              </a:tblGrid>
              <a:tr h="251087">
                <a:tc gridSpan="4"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DB Material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363284"/>
                  </a:ext>
                </a:extLst>
              </a:tr>
              <a:tr h="404398">
                <a:tc>
                  <a:txBody>
                    <a:bodyPr/>
                    <a:lstStyle/>
                    <a:p>
                      <a:pPr algn="ctr"/>
                      <a:r>
                        <a:rPr lang="de-DE" sz="1050" u="sng" dirty="0"/>
                        <a:t>Mat </a:t>
                      </a:r>
                      <a:r>
                        <a:rPr lang="de-DE" sz="1050" u="sng" dirty="0" err="1"/>
                        <a:t>Nr</a:t>
                      </a:r>
                      <a:endParaRPr lang="de-DE" sz="105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 err="1"/>
                        <a:t>Recycl</a:t>
                      </a:r>
                      <a:r>
                        <a:rPr lang="de-DE" sz="1050" u="none" dirty="0"/>
                        <a:t> Zyklen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 err="1"/>
                        <a:t>Knst</a:t>
                      </a:r>
                      <a:r>
                        <a:rPr lang="de-DE" sz="1050" u="none" dirty="0"/>
                        <a:t> Typ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498850"/>
                  </a:ext>
                </a:extLst>
              </a:tr>
            </a:tbl>
          </a:graphicData>
        </a:graphic>
      </p:graphicFrame>
      <p:graphicFrame>
        <p:nvGraphicFramePr>
          <p:cNvPr id="21" name="Tabelle 18">
            <a:extLst>
              <a:ext uri="{FF2B5EF4-FFF2-40B4-BE49-F238E27FC236}">
                <a16:creationId xmlns:a16="http://schemas.microsoft.com/office/drawing/2014/main" id="{F611EF48-1A5F-C900-1399-23EF861CB0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55398"/>
              </p:ext>
            </p:extLst>
          </p:nvPr>
        </p:nvGraphicFramePr>
        <p:xfrm>
          <a:off x="6868633" y="156318"/>
          <a:ext cx="2317431" cy="6629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97217">
                  <a:extLst>
                    <a:ext uri="{9D8B030D-6E8A-4147-A177-3AD203B41FA5}">
                      <a16:colId xmlns:a16="http://schemas.microsoft.com/office/drawing/2014/main" val="2242097114"/>
                    </a:ext>
                  </a:extLst>
                </a:gridCol>
                <a:gridCol w="597217">
                  <a:extLst>
                    <a:ext uri="{9D8B030D-6E8A-4147-A177-3AD203B41FA5}">
                      <a16:colId xmlns:a16="http://schemas.microsoft.com/office/drawing/2014/main" val="993198646"/>
                    </a:ext>
                  </a:extLst>
                </a:gridCol>
                <a:gridCol w="514667">
                  <a:extLst>
                    <a:ext uri="{9D8B030D-6E8A-4147-A177-3AD203B41FA5}">
                      <a16:colId xmlns:a16="http://schemas.microsoft.com/office/drawing/2014/main" val="1980683459"/>
                    </a:ext>
                  </a:extLst>
                </a:gridCol>
                <a:gridCol w="608330">
                  <a:extLst>
                    <a:ext uri="{9D8B030D-6E8A-4147-A177-3AD203B41FA5}">
                      <a16:colId xmlns:a16="http://schemas.microsoft.com/office/drawing/2014/main" val="4149145555"/>
                    </a:ext>
                  </a:extLst>
                </a:gridCol>
              </a:tblGrid>
              <a:tr h="251087">
                <a:tc gridSpan="4"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DB Kunde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363284"/>
                  </a:ext>
                </a:extLst>
              </a:tr>
              <a:tr h="404398">
                <a:tc>
                  <a:txBody>
                    <a:bodyPr/>
                    <a:lstStyle/>
                    <a:p>
                      <a:pPr algn="ctr"/>
                      <a:r>
                        <a:rPr lang="de-DE" sz="1050" u="sng" dirty="0"/>
                        <a:t>Kd </a:t>
                      </a:r>
                      <a:r>
                        <a:rPr lang="de-DE" sz="1050" u="sng" dirty="0" err="1"/>
                        <a:t>Nr</a:t>
                      </a:r>
                      <a:endParaRPr lang="de-DE" sz="105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Kd </a:t>
                      </a:r>
                      <a:r>
                        <a:rPr lang="de-DE" sz="1050" u="none" dirty="0" err="1"/>
                        <a:t>name</a:t>
                      </a: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Personal.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498850"/>
                  </a:ext>
                </a:extLst>
              </a:tr>
            </a:tbl>
          </a:graphicData>
        </a:graphic>
      </p:graphicFrame>
      <p:graphicFrame>
        <p:nvGraphicFramePr>
          <p:cNvPr id="28" name="Tabelle 18">
            <a:extLst>
              <a:ext uri="{FF2B5EF4-FFF2-40B4-BE49-F238E27FC236}">
                <a16:creationId xmlns:a16="http://schemas.microsoft.com/office/drawing/2014/main" id="{1272E952-3864-788B-23BB-F5E4667D85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302552"/>
              </p:ext>
            </p:extLst>
          </p:nvPr>
        </p:nvGraphicFramePr>
        <p:xfrm>
          <a:off x="4614030" y="1741371"/>
          <a:ext cx="3189672" cy="7788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746">
                  <a:extLst>
                    <a:ext uri="{9D8B030D-6E8A-4147-A177-3AD203B41FA5}">
                      <a16:colId xmlns:a16="http://schemas.microsoft.com/office/drawing/2014/main" val="2242097114"/>
                    </a:ext>
                  </a:extLst>
                </a:gridCol>
                <a:gridCol w="595668">
                  <a:extLst>
                    <a:ext uri="{9D8B030D-6E8A-4147-A177-3AD203B41FA5}">
                      <a16:colId xmlns:a16="http://schemas.microsoft.com/office/drawing/2014/main" val="993198646"/>
                    </a:ext>
                  </a:extLst>
                </a:gridCol>
                <a:gridCol w="513333">
                  <a:extLst>
                    <a:ext uri="{9D8B030D-6E8A-4147-A177-3AD203B41FA5}">
                      <a16:colId xmlns:a16="http://schemas.microsoft.com/office/drawing/2014/main" val="1980683459"/>
                    </a:ext>
                  </a:extLst>
                </a:gridCol>
                <a:gridCol w="513333">
                  <a:extLst>
                    <a:ext uri="{9D8B030D-6E8A-4147-A177-3AD203B41FA5}">
                      <a16:colId xmlns:a16="http://schemas.microsoft.com/office/drawing/2014/main" val="3145194180"/>
                    </a:ext>
                  </a:extLst>
                </a:gridCol>
                <a:gridCol w="606752">
                  <a:extLst>
                    <a:ext uri="{9D8B030D-6E8A-4147-A177-3AD203B41FA5}">
                      <a16:colId xmlns:a16="http://schemas.microsoft.com/office/drawing/2014/main" val="4149145555"/>
                    </a:ext>
                  </a:extLst>
                </a:gridCol>
                <a:gridCol w="543840">
                  <a:extLst>
                    <a:ext uri="{9D8B030D-6E8A-4147-A177-3AD203B41FA5}">
                      <a16:colId xmlns:a16="http://schemas.microsoft.com/office/drawing/2014/main" val="3271477128"/>
                    </a:ext>
                  </a:extLst>
                </a:gridCol>
              </a:tblGrid>
              <a:tr h="351044">
                <a:tc gridSpan="6"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DB Geldbeutel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363284"/>
                  </a:ext>
                </a:extLst>
              </a:tr>
              <a:tr h="427800">
                <a:tc>
                  <a:txBody>
                    <a:bodyPr/>
                    <a:lstStyle/>
                    <a:p>
                      <a:pPr algn="ctr"/>
                      <a:r>
                        <a:rPr lang="de-DE" sz="1050" u="sng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sng" dirty="0"/>
                        <a:t>Mat </a:t>
                      </a:r>
                      <a:r>
                        <a:rPr lang="de-DE" sz="1050" u="sng" dirty="0" err="1"/>
                        <a:t>Nr</a:t>
                      </a:r>
                      <a:endParaRPr lang="de-DE" sz="105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sng" dirty="0"/>
                        <a:t>Kd </a:t>
                      </a:r>
                      <a:r>
                        <a:rPr lang="de-DE" sz="1050" u="sng" dirty="0" err="1"/>
                        <a:t>Nr</a:t>
                      </a:r>
                      <a:endParaRPr lang="de-DE" sz="105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sng" dirty="0"/>
                        <a:t>Gelasert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err="1"/>
                        <a:t>Perso</a:t>
                      </a:r>
                      <a:r>
                        <a:rPr lang="de-DE" sz="1050" dirty="0"/>
                        <a:t>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OK 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498850"/>
                  </a:ext>
                </a:extLst>
              </a:tr>
            </a:tbl>
          </a:graphicData>
        </a:graphic>
      </p:graphicFrame>
      <p:cxnSp>
        <p:nvCxnSpPr>
          <p:cNvPr id="547" name="Verbinder: gewinkelt 546">
            <a:extLst>
              <a:ext uri="{FF2B5EF4-FFF2-40B4-BE49-F238E27FC236}">
                <a16:creationId xmlns:a16="http://schemas.microsoft.com/office/drawing/2014/main" id="{233505F3-DAB1-D8B4-B199-BB71A04D7BC2}"/>
              </a:ext>
            </a:extLst>
          </p:cNvPr>
          <p:cNvCxnSpPr>
            <a:cxnSpLocks/>
            <a:endCxn id="28" idx="3"/>
          </p:cNvCxnSpPr>
          <p:nvPr/>
        </p:nvCxnSpPr>
        <p:spPr>
          <a:xfrm rot="10800000" flipV="1">
            <a:off x="7803702" y="1520207"/>
            <a:ext cx="1952224" cy="610585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Bogen 225">
            <a:extLst>
              <a:ext uri="{FF2B5EF4-FFF2-40B4-BE49-F238E27FC236}">
                <a16:creationId xmlns:a16="http://schemas.microsoft.com/office/drawing/2014/main" id="{8B506BA4-F309-CF64-04E5-1626B0602F13}"/>
              </a:ext>
            </a:extLst>
          </p:cNvPr>
          <p:cNvSpPr/>
          <p:nvPr/>
        </p:nvSpPr>
        <p:spPr>
          <a:xfrm flipH="1">
            <a:off x="3829367" y="2036322"/>
            <a:ext cx="895032" cy="313765"/>
          </a:xfrm>
          <a:prstGeom prst="arc">
            <a:avLst>
              <a:gd name="adj1" fmla="val 11263543"/>
              <a:gd name="adj2" fmla="val 20311406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6" name="Textfeld 505">
            <a:extLst>
              <a:ext uri="{FF2B5EF4-FFF2-40B4-BE49-F238E27FC236}">
                <a16:creationId xmlns:a16="http://schemas.microsoft.com/office/drawing/2014/main" id="{80440C67-9872-61F1-C9D5-548824180738}"/>
              </a:ext>
            </a:extLst>
          </p:cNvPr>
          <p:cNvSpPr txBox="1"/>
          <p:nvPr/>
        </p:nvSpPr>
        <p:spPr>
          <a:xfrm>
            <a:off x="2403877" y="2945966"/>
            <a:ext cx="544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solidFill>
                  <a:srgbClr val="FF0000"/>
                </a:solidFill>
              </a:rPr>
              <a:t>???</a:t>
            </a:r>
          </a:p>
        </p:txBody>
      </p:sp>
      <p:cxnSp>
        <p:nvCxnSpPr>
          <p:cNvPr id="507" name="Verbinder: gewinkelt 506">
            <a:extLst>
              <a:ext uri="{FF2B5EF4-FFF2-40B4-BE49-F238E27FC236}">
                <a16:creationId xmlns:a16="http://schemas.microsoft.com/office/drawing/2014/main" id="{B8D853D2-0622-6E41-A5F8-991AF3AB01E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31527" y="1405136"/>
            <a:ext cx="3187495" cy="1951368"/>
          </a:xfrm>
          <a:prstGeom prst="bentConnector3">
            <a:avLst>
              <a:gd name="adj1" fmla="val 75789"/>
            </a:avLst>
          </a:prstGeom>
          <a:ln w="28575">
            <a:solidFill>
              <a:srgbClr val="FF000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feld 167">
            <a:extLst>
              <a:ext uri="{FF2B5EF4-FFF2-40B4-BE49-F238E27FC236}">
                <a16:creationId xmlns:a16="http://schemas.microsoft.com/office/drawing/2014/main" id="{8FCB69C1-7E64-81B7-7EED-0B51C04BA041}"/>
              </a:ext>
            </a:extLst>
          </p:cNvPr>
          <p:cNvSpPr txBox="1"/>
          <p:nvPr/>
        </p:nvSpPr>
        <p:spPr>
          <a:xfrm>
            <a:off x="-31399" y="2743807"/>
            <a:ext cx="1699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accent1"/>
                </a:solidFill>
              </a:rPr>
              <a:t>Produktion</a:t>
            </a:r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5B80A9A9-BCBF-06A7-ED39-2FB2DE6E87B7}"/>
              </a:ext>
            </a:extLst>
          </p:cNvPr>
          <p:cNvCxnSpPr>
            <a:cxnSpLocks/>
          </p:cNvCxnSpPr>
          <p:nvPr/>
        </p:nvCxnSpPr>
        <p:spPr>
          <a:xfrm>
            <a:off x="6926391" y="2489257"/>
            <a:ext cx="0" cy="451242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9F36791C-5390-BF18-D9E0-811FAC2BBAA6}"/>
              </a:ext>
            </a:extLst>
          </p:cNvPr>
          <p:cNvCxnSpPr>
            <a:cxnSpLocks/>
          </p:cNvCxnSpPr>
          <p:nvPr/>
        </p:nvCxnSpPr>
        <p:spPr>
          <a:xfrm flipV="1">
            <a:off x="6368305" y="2502004"/>
            <a:ext cx="0" cy="11270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31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4EE5E3-5BE4-FB18-C316-4DE04A093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/>
              <a:t>Zuordnung Mat </a:t>
            </a:r>
            <a:r>
              <a:rPr lang="de-DE" sz="4400" dirty="0" err="1"/>
              <a:t>Nr</a:t>
            </a:r>
            <a:r>
              <a:rPr lang="de-DE" sz="4400" dirty="0"/>
              <a:t> &lt;-&gt; DB Geldbeutel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87F8C0-25BB-D07A-EBF0-CAD6054E5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dirty="0"/>
              <a:t>Szenario 1 :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800C614-980B-D2A0-5782-EDEA9127275C}"/>
              </a:ext>
            </a:extLst>
          </p:cNvPr>
          <p:cNvSpPr/>
          <p:nvPr/>
        </p:nvSpPr>
        <p:spPr>
          <a:xfrm>
            <a:off x="1329268" y="3386668"/>
            <a:ext cx="626533" cy="17999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300 St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BE52A7E-A855-0508-2C01-817693141B89}"/>
              </a:ext>
            </a:extLst>
          </p:cNvPr>
          <p:cNvSpPr txBox="1"/>
          <p:nvPr/>
        </p:nvSpPr>
        <p:spPr>
          <a:xfrm>
            <a:off x="1231900" y="2955780"/>
            <a:ext cx="8212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Bestellung Kunde A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2F891B3-ED79-2C12-063A-6DC87945FAF4}"/>
              </a:ext>
            </a:extLst>
          </p:cNvPr>
          <p:cNvSpPr/>
          <p:nvPr/>
        </p:nvSpPr>
        <p:spPr>
          <a:xfrm>
            <a:off x="2819402" y="4529665"/>
            <a:ext cx="626533" cy="65696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Mat 1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0A5968A-043D-7EF0-8637-4738F2EFE0F9}"/>
              </a:ext>
            </a:extLst>
          </p:cNvPr>
          <p:cNvSpPr/>
          <p:nvPr/>
        </p:nvSpPr>
        <p:spPr>
          <a:xfrm>
            <a:off x="3445935" y="3826933"/>
            <a:ext cx="626533" cy="135969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Mat 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3595807-5BDB-F419-1756-FD32436F0DCA}"/>
              </a:ext>
            </a:extLst>
          </p:cNvPr>
          <p:cNvSpPr txBox="1"/>
          <p:nvPr/>
        </p:nvSpPr>
        <p:spPr>
          <a:xfrm>
            <a:off x="3132668" y="2954649"/>
            <a:ext cx="8212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Vorrat Material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1646A3E-6C5D-49F1-56A3-BD947AB1DB2E}"/>
              </a:ext>
            </a:extLst>
          </p:cNvPr>
          <p:cNvSpPr txBox="1"/>
          <p:nvPr/>
        </p:nvSpPr>
        <p:spPr>
          <a:xfrm>
            <a:off x="5296536" y="3983559"/>
            <a:ext cx="1451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100 St aus Mat 1</a:t>
            </a:r>
          </a:p>
          <a:p>
            <a:r>
              <a:rPr lang="de-DE" sz="1400" dirty="0"/>
              <a:t>200 St aus Mat 2</a:t>
            </a:r>
          </a:p>
        </p:txBody>
      </p:sp>
      <p:graphicFrame>
        <p:nvGraphicFramePr>
          <p:cNvPr id="18" name="Tabelle 18">
            <a:extLst>
              <a:ext uri="{FF2B5EF4-FFF2-40B4-BE49-F238E27FC236}">
                <a16:creationId xmlns:a16="http://schemas.microsoft.com/office/drawing/2014/main" id="{6182D533-D40D-CE91-97BC-6A73C9E304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2842"/>
              </p:ext>
            </p:extLst>
          </p:nvPr>
        </p:nvGraphicFramePr>
        <p:xfrm>
          <a:off x="8238067" y="2558740"/>
          <a:ext cx="2683298" cy="2885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830">
                  <a:extLst>
                    <a:ext uri="{9D8B030D-6E8A-4147-A177-3AD203B41FA5}">
                      <a16:colId xmlns:a16="http://schemas.microsoft.com/office/drawing/2014/main" val="2242097114"/>
                    </a:ext>
                  </a:extLst>
                </a:gridCol>
                <a:gridCol w="597217">
                  <a:extLst>
                    <a:ext uri="{9D8B030D-6E8A-4147-A177-3AD203B41FA5}">
                      <a16:colId xmlns:a16="http://schemas.microsoft.com/office/drawing/2014/main" val="993198646"/>
                    </a:ext>
                  </a:extLst>
                </a:gridCol>
                <a:gridCol w="514667">
                  <a:extLst>
                    <a:ext uri="{9D8B030D-6E8A-4147-A177-3AD203B41FA5}">
                      <a16:colId xmlns:a16="http://schemas.microsoft.com/office/drawing/2014/main" val="1980683459"/>
                    </a:ext>
                  </a:extLst>
                </a:gridCol>
                <a:gridCol w="608330">
                  <a:extLst>
                    <a:ext uri="{9D8B030D-6E8A-4147-A177-3AD203B41FA5}">
                      <a16:colId xmlns:a16="http://schemas.microsoft.com/office/drawing/2014/main" val="4149145555"/>
                    </a:ext>
                  </a:extLst>
                </a:gridCol>
                <a:gridCol w="545254">
                  <a:extLst>
                    <a:ext uri="{9D8B030D-6E8A-4147-A177-3AD203B41FA5}">
                      <a16:colId xmlns:a16="http://schemas.microsoft.com/office/drawing/2014/main" val="3271477128"/>
                    </a:ext>
                  </a:extLst>
                </a:gridCol>
              </a:tblGrid>
              <a:tr h="351044">
                <a:tc gridSpan="5"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DB Geldbeutel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363284"/>
                  </a:ext>
                </a:extLst>
              </a:tr>
              <a:tr h="427800">
                <a:tc>
                  <a:txBody>
                    <a:bodyPr/>
                    <a:lstStyle/>
                    <a:p>
                      <a:pPr algn="ctr"/>
                      <a:r>
                        <a:rPr lang="de-DE" sz="1050" u="sng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sng" dirty="0"/>
                        <a:t>Mat </a:t>
                      </a:r>
                      <a:r>
                        <a:rPr lang="de-DE" sz="1050" u="sng" dirty="0" err="1"/>
                        <a:t>Nr</a:t>
                      </a:r>
                      <a:endParaRPr lang="de-DE" sz="105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sng" dirty="0"/>
                        <a:t>Kd </a:t>
                      </a:r>
                      <a:r>
                        <a:rPr lang="de-DE" sz="1050" u="sng" dirty="0" err="1"/>
                        <a:t>Nr</a:t>
                      </a:r>
                      <a:endParaRPr lang="de-DE" sz="105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err="1"/>
                        <a:t>Perso</a:t>
                      </a:r>
                      <a:r>
                        <a:rPr lang="de-DE" sz="1050" dirty="0"/>
                        <a:t>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OK 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498850"/>
                  </a:ext>
                </a:extLst>
              </a:tr>
              <a:tr h="351044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035830"/>
                  </a:ext>
                </a:extLst>
              </a:tr>
              <a:tr h="351044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300499"/>
                  </a:ext>
                </a:extLst>
              </a:tr>
              <a:tr h="351044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895958"/>
                  </a:ext>
                </a:extLst>
              </a:tr>
              <a:tr h="351044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1" dirty="0">
                          <a:solidFill>
                            <a:srgbClr val="7030A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832800"/>
                  </a:ext>
                </a:extLst>
              </a:tr>
              <a:tr h="351044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1" dirty="0">
                          <a:solidFill>
                            <a:srgbClr val="7030A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355022"/>
                  </a:ext>
                </a:extLst>
              </a:tr>
              <a:tr h="351044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1" dirty="0">
                          <a:solidFill>
                            <a:srgbClr val="7030A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629968"/>
                  </a:ext>
                </a:extLst>
              </a:tr>
            </a:tbl>
          </a:graphicData>
        </a:graphic>
      </p:graphicFrame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6A184F57-9857-67D7-A93B-9CF5A37EA732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301067" y="4245169"/>
            <a:ext cx="99546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BC7F504A-6614-7794-6424-5AC80639D748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747933" y="4245169"/>
            <a:ext cx="105769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11EA399F-49C0-60AA-89C2-6B2E8B3DB1DF}"/>
              </a:ext>
            </a:extLst>
          </p:cNvPr>
          <p:cNvCxnSpPr>
            <a:cxnSpLocks/>
          </p:cNvCxnSpPr>
          <p:nvPr/>
        </p:nvCxnSpPr>
        <p:spPr>
          <a:xfrm>
            <a:off x="635000" y="5186626"/>
            <a:ext cx="4241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B7070DED-B6AA-61C5-64F3-0F0182261DA4}"/>
              </a:ext>
            </a:extLst>
          </p:cNvPr>
          <p:cNvCxnSpPr>
            <a:cxnSpLocks/>
          </p:cNvCxnSpPr>
          <p:nvPr/>
        </p:nvCxnSpPr>
        <p:spPr>
          <a:xfrm flipV="1">
            <a:off x="753533" y="2827866"/>
            <a:ext cx="0" cy="2477293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E877C497-C444-800D-52DF-46992650B2C4}"/>
              </a:ext>
            </a:extLst>
          </p:cNvPr>
          <p:cNvSpPr txBox="1"/>
          <p:nvPr/>
        </p:nvSpPr>
        <p:spPr>
          <a:xfrm>
            <a:off x="169335" y="2697061"/>
            <a:ext cx="8212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Anzahl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8F8C68F7-A7DD-E469-CE9D-20946855A229}"/>
              </a:ext>
            </a:extLst>
          </p:cNvPr>
          <p:cNvSpPr txBox="1"/>
          <p:nvPr/>
        </p:nvSpPr>
        <p:spPr>
          <a:xfrm>
            <a:off x="8322733" y="2145228"/>
            <a:ext cx="1413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Ziel: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972563E-0B00-47CE-490E-717981FB708E}"/>
              </a:ext>
            </a:extLst>
          </p:cNvPr>
          <p:cNvSpPr txBox="1"/>
          <p:nvPr/>
        </p:nvSpPr>
        <p:spPr>
          <a:xfrm>
            <a:off x="1068656" y="5857236"/>
            <a:ext cx="990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Berechnung der Anzahl an Fertigprodukten und Zuweisung der Material-</a:t>
            </a:r>
            <a:r>
              <a:rPr lang="de-DE" dirty="0" err="1"/>
              <a:t>Nr</a:t>
            </a:r>
            <a:r>
              <a:rPr lang="de-DE" dirty="0"/>
              <a:t> vor Produktionsstart</a:t>
            </a:r>
          </a:p>
        </p:txBody>
      </p:sp>
    </p:spTree>
    <p:extLst>
      <p:ext uri="{BB962C8B-B14F-4D97-AF65-F5344CB8AC3E}">
        <p14:creationId xmlns:p14="http://schemas.microsoft.com/office/powerpoint/2010/main" val="480079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4EE5E3-5BE4-FB18-C316-4DE04A093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/>
              <a:t>Zuordnung Mat </a:t>
            </a:r>
            <a:r>
              <a:rPr lang="de-DE" sz="4400" dirty="0" err="1"/>
              <a:t>Nr</a:t>
            </a:r>
            <a:r>
              <a:rPr lang="de-DE" sz="4400" dirty="0"/>
              <a:t> &lt;-&gt; DB Geldbeutel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87F8C0-25BB-D07A-EBF0-CAD6054E5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dirty="0"/>
              <a:t>Szenario 2 :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800C614-980B-D2A0-5782-EDEA9127275C}"/>
              </a:ext>
            </a:extLst>
          </p:cNvPr>
          <p:cNvSpPr/>
          <p:nvPr/>
        </p:nvSpPr>
        <p:spPr>
          <a:xfrm>
            <a:off x="1346142" y="2864484"/>
            <a:ext cx="626533" cy="17999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300 St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BE52A7E-A855-0508-2C01-817693141B89}"/>
              </a:ext>
            </a:extLst>
          </p:cNvPr>
          <p:cNvSpPr txBox="1"/>
          <p:nvPr/>
        </p:nvSpPr>
        <p:spPr>
          <a:xfrm>
            <a:off x="1248774" y="2433596"/>
            <a:ext cx="8212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Bestellung Kunde A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2F891B3-ED79-2C12-063A-6DC87945FAF4}"/>
              </a:ext>
            </a:extLst>
          </p:cNvPr>
          <p:cNvSpPr/>
          <p:nvPr/>
        </p:nvSpPr>
        <p:spPr>
          <a:xfrm>
            <a:off x="2254251" y="4007480"/>
            <a:ext cx="626533" cy="65696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Mat 1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0A5968A-043D-7EF0-8637-4738F2EFE0F9}"/>
              </a:ext>
            </a:extLst>
          </p:cNvPr>
          <p:cNvSpPr/>
          <p:nvPr/>
        </p:nvSpPr>
        <p:spPr>
          <a:xfrm>
            <a:off x="2880784" y="3304748"/>
            <a:ext cx="626533" cy="135969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Mat 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3595807-5BDB-F419-1756-FD32436F0DCA}"/>
              </a:ext>
            </a:extLst>
          </p:cNvPr>
          <p:cNvSpPr txBox="1"/>
          <p:nvPr/>
        </p:nvSpPr>
        <p:spPr>
          <a:xfrm>
            <a:off x="2567517" y="2432464"/>
            <a:ext cx="8212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Vorrat Material</a:t>
            </a:r>
          </a:p>
        </p:txBody>
      </p:sp>
      <p:graphicFrame>
        <p:nvGraphicFramePr>
          <p:cNvPr id="18" name="Tabelle 18">
            <a:extLst>
              <a:ext uri="{FF2B5EF4-FFF2-40B4-BE49-F238E27FC236}">
                <a16:creationId xmlns:a16="http://schemas.microsoft.com/office/drawing/2014/main" id="{6182D533-D40D-CE91-97BC-6A73C9E304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440515"/>
              </p:ext>
            </p:extLst>
          </p:nvPr>
        </p:nvGraphicFramePr>
        <p:xfrm>
          <a:off x="9072125" y="1353902"/>
          <a:ext cx="2836537" cy="2171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830">
                  <a:extLst>
                    <a:ext uri="{9D8B030D-6E8A-4147-A177-3AD203B41FA5}">
                      <a16:colId xmlns:a16="http://schemas.microsoft.com/office/drawing/2014/main" val="2242097114"/>
                    </a:ext>
                  </a:extLst>
                </a:gridCol>
                <a:gridCol w="469834">
                  <a:extLst>
                    <a:ext uri="{9D8B030D-6E8A-4147-A177-3AD203B41FA5}">
                      <a16:colId xmlns:a16="http://schemas.microsoft.com/office/drawing/2014/main" val="993198646"/>
                    </a:ext>
                  </a:extLst>
                </a:gridCol>
                <a:gridCol w="434110">
                  <a:extLst>
                    <a:ext uri="{9D8B030D-6E8A-4147-A177-3AD203B41FA5}">
                      <a16:colId xmlns:a16="http://schemas.microsoft.com/office/drawing/2014/main" val="1980683459"/>
                    </a:ext>
                  </a:extLst>
                </a:gridCol>
                <a:gridCol w="489527">
                  <a:extLst>
                    <a:ext uri="{9D8B030D-6E8A-4147-A177-3AD203B41FA5}">
                      <a16:colId xmlns:a16="http://schemas.microsoft.com/office/drawing/2014/main" val="3067866864"/>
                    </a:ext>
                  </a:extLst>
                </a:gridCol>
                <a:gridCol w="517236">
                  <a:extLst>
                    <a:ext uri="{9D8B030D-6E8A-4147-A177-3AD203B41FA5}">
                      <a16:colId xmlns:a16="http://schemas.microsoft.com/office/drawing/2014/main" val="414914555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71477128"/>
                    </a:ext>
                  </a:extLst>
                </a:gridCol>
              </a:tblGrid>
              <a:tr h="196972">
                <a:tc gridSpan="6"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DB Geldbeutel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363284"/>
                  </a:ext>
                </a:extLst>
              </a:tr>
              <a:tr h="322318">
                <a:tc>
                  <a:txBody>
                    <a:bodyPr/>
                    <a:lstStyle/>
                    <a:p>
                      <a:pPr algn="ctr"/>
                      <a:r>
                        <a:rPr lang="de-DE" sz="1050" u="sng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sng" dirty="0"/>
                        <a:t>Mat </a:t>
                      </a:r>
                      <a:r>
                        <a:rPr lang="de-DE" sz="1050" u="sng" dirty="0" err="1"/>
                        <a:t>Nr</a:t>
                      </a:r>
                      <a:endParaRPr lang="de-DE" sz="105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sng" dirty="0"/>
                        <a:t>Kd </a:t>
                      </a:r>
                      <a:r>
                        <a:rPr lang="de-DE" sz="1050" u="sng" dirty="0" err="1"/>
                        <a:t>Nr</a:t>
                      </a:r>
                      <a:endParaRPr lang="de-DE" sz="105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sng"/>
                        <a:t>lsr </a:t>
                      </a:r>
                      <a:r>
                        <a:rPr lang="de-DE" sz="1050" u="sng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err="1"/>
                        <a:t>Perso</a:t>
                      </a:r>
                      <a:r>
                        <a:rPr lang="de-DE" sz="1050" dirty="0"/>
                        <a:t>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OK 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498850"/>
                  </a:ext>
                </a:extLst>
              </a:tr>
              <a:tr h="196972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0" dirty="0">
                          <a:solidFill>
                            <a:schemeClr val="tx1"/>
                          </a:solidFill>
                        </a:rPr>
                        <a:t>leer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035830"/>
                  </a:ext>
                </a:extLst>
              </a:tr>
              <a:tr h="196972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0" dirty="0">
                          <a:solidFill>
                            <a:schemeClr val="tx1"/>
                          </a:solidFill>
                        </a:rPr>
                        <a:t>leer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300499"/>
                  </a:ext>
                </a:extLst>
              </a:tr>
              <a:tr h="196972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0" dirty="0">
                          <a:solidFill>
                            <a:schemeClr val="tx1"/>
                          </a:solidFill>
                        </a:rPr>
                        <a:t>leer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895958"/>
                  </a:ext>
                </a:extLst>
              </a:tr>
              <a:tr h="196972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0" dirty="0">
                          <a:solidFill>
                            <a:schemeClr val="tx1"/>
                          </a:solidFill>
                        </a:rPr>
                        <a:t>leer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832800"/>
                  </a:ext>
                </a:extLst>
              </a:tr>
              <a:tr h="196972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0" dirty="0">
                          <a:solidFill>
                            <a:schemeClr val="tx1"/>
                          </a:solidFill>
                        </a:rPr>
                        <a:t>leer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355022"/>
                  </a:ext>
                </a:extLst>
              </a:tr>
              <a:tr h="196972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0" dirty="0">
                          <a:solidFill>
                            <a:schemeClr val="tx1"/>
                          </a:solidFill>
                        </a:rPr>
                        <a:t>leer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629968"/>
                  </a:ext>
                </a:extLst>
              </a:tr>
            </a:tbl>
          </a:graphicData>
        </a:graphic>
      </p:graphicFrame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11EA399F-49C0-60AA-89C2-6B2E8B3DB1DF}"/>
              </a:ext>
            </a:extLst>
          </p:cNvPr>
          <p:cNvCxnSpPr>
            <a:cxnSpLocks/>
          </p:cNvCxnSpPr>
          <p:nvPr/>
        </p:nvCxnSpPr>
        <p:spPr>
          <a:xfrm flipV="1">
            <a:off x="651874" y="4664441"/>
            <a:ext cx="331976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B7070DED-B6AA-61C5-64F3-0F0182261DA4}"/>
              </a:ext>
            </a:extLst>
          </p:cNvPr>
          <p:cNvCxnSpPr>
            <a:cxnSpLocks/>
          </p:cNvCxnSpPr>
          <p:nvPr/>
        </p:nvCxnSpPr>
        <p:spPr>
          <a:xfrm flipV="1">
            <a:off x="770407" y="2305682"/>
            <a:ext cx="0" cy="2477293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E877C497-C444-800D-52DF-46992650B2C4}"/>
              </a:ext>
            </a:extLst>
          </p:cNvPr>
          <p:cNvSpPr txBox="1"/>
          <p:nvPr/>
        </p:nvSpPr>
        <p:spPr>
          <a:xfrm>
            <a:off x="186209" y="2174877"/>
            <a:ext cx="8212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Anzahl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972563E-0B00-47CE-490E-717981FB708E}"/>
              </a:ext>
            </a:extLst>
          </p:cNvPr>
          <p:cNvSpPr txBox="1"/>
          <p:nvPr/>
        </p:nvSpPr>
        <p:spPr>
          <a:xfrm>
            <a:off x="1068656" y="5857236"/>
            <a:ext cx="990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Mat </a:t>
            </a:r>
            <a:r>
              <a:rPr lang="de-DE" dirty="0" err="1"/>
              <a:t>Nr</a:t>
            </a:r>
            <a:r>
              <a:rPr lang="de-DE" dirty="0"/>
              <a:t> wird im ersten Produktionsschritt festgelegt über zusätzlichen Touchscreen o.ä.</a:t>
            </a:r>
          </a:p>
        </p:txBody>
      </p:sp>
      <p:graphicFrame>
        <p:nvGraphicFramePr>
          <p:cNvPr id="10" name="Tabelle 18">
            <a:extLst>
              <a:ext uri="{FF2B5EF4-FFF2-40B4-BE49-F238E27FC236}">
                <a16:creationId xmlns:a16="http://schemas.microsoft.com/office/drawing/2014/main" id="{DF1D9F7D-1A87-D082-9229-7697DE053D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176066"/>
              </p:ext>
            </p:extLst>
          </p:nvPr>
        </p:nvGraphicFramePr>
        <p:xfrm>
          <a:off x="5571128" y="1597022"/>
          <a:ext cx="2317431" cy="1417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97217">
                  <a:extLst>
                    <a:ext uri="{9D8B030D-6E8A-4147-A177-3AD203B41FA5}">
                      <a16:colId xmlns:a16="http://schemas.microsoft.com/office/drawing/2014/main" val="2242097114"/>
                    </a:ext>
                  </a:extLst>
                </a:gridCol>
                <a:gridCol w="597217">
                  <a:extLst>
                    <a:ext uri="{9D8B030D-6E8A-4147-A177-3AD203B41FA5}">
                      <a16:colId xmlns:a16="http://schemas.microsoft.com/office/drawing/2014/main" val="993198646"/>
                    </a:ext>
                  </a:extLst>
                </a:gridCol>
                <a:gridCol w="514667">
                  <a:extLst>
                    <a:ext uri="{9D8B030D-6E8A-4147-A177-3AD203B41FA5}">
                      <a16:colId xmlns:a16="http://schemas.microsoft.com/office/drawing/2014/main" val="1980683459"/>
                    </a:ext>
                  </a:extLst>
                </a:gridCol>
                <a:gridCol w="608330">
                  <a:extLst>
                    <a:ext uri="{9D8B030D-6E8A-4147-A177-3AD203B41FA5}">
                      <a16:colId xmlns:a16="http://schemas.microsoft.com/office/drawing/2014/main" val="4149145555"/>
                    </a:ext>
                  </a:extLst>
                </a:gridCol>
              </a:tblGrid>
              <a:tr h="148948">
                <a:tc gridSpan="4"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DB Material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363284"/>
                  </a:ext>
                </a:extLst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de-DE" sz="1050" u="sng" dirty="0"/>
                        <a:t>Mat </a:t>
                      </a:r>
                      <a:r>
                        <a:rPr lang="de-DE" sz="1050" u="sng" dirty="0" err="1"/>
                        <a:t>Nr</a:t>
                      </a:r>
                      <a:endParaRPr lang="de-DE" sz="105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 err="1"/>
                        <a:t>Recycl</a:t>
                      </a:r>
                      <a:r>
                        <a:rPr lang="de-DE" sz="1050" u="none" dirty="0"/>
                        <a:t> Zyklen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 err="1"/>
                        <a:t>Knst</a:t>
                      </a:r>
                      <a:r>
                        <a:rPr lang="de-DE" sz="1050" u="none" dirty="0"/>
                        <a:t> Typ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498850"/>
                  </a:ext>
                </a:extLst>
              </a:tr>
              <a:tr h="239537">
                <a:tc>
                  <a:txBody>
                    <a:bodyPr/>
                    <a:lstStyle/>
                    <a:p>
                      <a:pPr algn="ctr"/>
                      <a:r>
                        <a:rPr lang="de-DE" sz="1050" u="sn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281620"/>
                  </a:ext>
                </a:extLst>
              </a:tr>
              <a:tr h="239537">
                <a:tc>
                  <a:txBody>
                    <a:bodyPr/>
                    <a:lstStyle/>
                    <a:p>
                      <a:pPr algn="ctr"/>
                      <a:r>
                        <a:rPr lang="de-DE" sz="1050" u="sng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668068"/>
                  </a:ext>
                </a:extLst>
              </a:tr>
              <a:tr h="239537">
                <a:tc>
                  <a:txBody>
                    <a:bodyPr/>
                    <a:lstStyle/>
                    <a:p>
                      <a:pPr algn="ctr"/>
                      <a:r>
                        <a:rPr lang="de-DE" sz="1050" u="sng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533240"/>
                  </a:ext>
                </a:extLst>
              </a:tr>
            </a:tbl>
          </a:graphicData>
        </a:graphic>
      </p:graphicFrame>
      <p:sp>
        <p:nvSpPr>
          <p:cNvPr id="11" name="Rechteck 10">
            <a:extLst>
              <a:ext uri="{FF2B5EF4-FFF2-40B4-BE49-F238E27FC236}">
                <a16:creationId xmlns:a16="http://schemas.microsoft.com/office/drawing/2014/main" id="{B43BA80C-EECD-1754-82FF-07CCB0184BB0}"/>
              </a:ext>
            </a:extLst>
          </p:cNvPr>
          <p:cNvSpPr/>
          <p:nvPr/>
        </p:nvSpPr>
        <p:spPr>
          <a:xfrm>
            <a:off x="8677031" y="4711852"/>
            <a:ext cx="1185644" cy="566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M3 Ausschneiden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9594741-C99D-F5AF-2262-3FDC21655DC8}"/>
              </a:ext>
            </a:extLst>
          </p:cNvPr>
          <p:cNvSpPr/>
          <p:nvPr/>
        </p:nvSpPr>
        <p:spPr>
          <a:xfrm>
            <a:off x="10599957" y="4711852"/>
            <a:ext cx="1185644" cy="566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M4 </a:t>
            </a:r>
          </a:p>
          <a:p>
            <a:pPr algn="ctr"/>
            <a:r>
              <a:rPr lang="de-DE" sz="1200" dirty="0"/>
              <a:t>Lasern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18627697-C678-BC97-FCCB-AEF62B74BB14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6066124" y="4995035"/>
            <a:ext cx="687980" cy="179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AC5EC0A-30F1-8ACB-C929-B05E0BA02DF1}"/>
              </a:ext>
            </a:extLst>
          </p:cNvPr>
          <p:cNvCxnSpPr>
            <a:cxnSpLocks/>
          </p:cNvCxnSpPr>
          <p:nvPr/>
        </p:nvCxnSpPr>
        <p:spPr>
          <a:xfrm>
            <a:off x="7939748" y="4998941"/>
            <a:ext cx="737283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170E3904-9363-F8F7-4E65-F24E98FDEAAF}"/>
              </a:ext>
            </a:extLst>
          </p:cNvPr>
          <p:cNvCxnSpPr>
            <a:cxnSpLocks/>
          </p:cNvCxnSpPr>
          <p:nvPr/>
        </p:nvCxnSpPr>
        <p:spPr>
          <a:xfrm>
            <a:off x="9862675" y="4995034"/>
            <a:ext cx="73728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EEA93BF6-DBF5-4F1C-37A3-996A8A0D06FB}"/>
              </a:ext>
            </a:extLst>
          </p:cNvPr>
          <p:cNvSpPr/>
          <p:nvPr/>
        </p:nvSpPr>
        <p:spPr>
          <a:xfrm>
            <a:off x="5010539" y="4729780"/>
            <a:ext cx="1055585" cy="566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M1 Zuschneiden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176AD26F-7FDF-A629-0B0A-D5B055D03872}"/>
              </a:ext>
            </a:extLst>
          </p:cNvPr>
          <p:cNvSpPr/>
          <p:nvPr/>
        </p:nvSpPr>
        <p:spPr>
          <a:xfrm>
            <a:off x="6754104" y="4711851"/>
            <a:ext cx="1185644" cy="566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M2 Verschweißen</a:t>
            </a:r>
          </a:p>
        </p:txBody>
      </p: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E3B374CD-B2B4-7810-4133-6CD23EB9E802}"/>
              </a:ext>
            </a:extLst>
          </p:cNvPr>
          <p:cNvCxnSpPr>
            <a:cxnSpLocks/>
            <a:stCxn id="24" idx="0"/>
            <a:endCxn id="10" idx="1"/>
          </p:cNvCxnSpPr>
          <p:nvPr/>
        </p:nvCxnSpPr>
        <p:spPr>
          <a:xfrm rot="5400000" flipH="1" flipV="1">
            <a:off x="4615944" y="2994167"/>
            <a:ext cx="1643668" cy="266699"/>
          </a:xfrm>
          <a:prstGeom prst="bentConnector2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40053975-34F9-CF9C-D220-60350B297D1D}"/>
              </a:ext>
            </a:extLst>
          </p:cNvPr>
          <p:cNvSpPr txBox="1"/>
          <p:nvPr/>
        </p:nvSpPr>
        <p:spPr>
          <a:xfrm>
            <a:off x="5266234" y="3157008"/>
            <a:ext cx="1182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Laden der verfügbaren</a:t>
            </a:r>
          </a:p>
          <a:p>
            <a:r>
              <a:rPr lang="de-DE" sz="1200" dirty="0"/>
              <a:t>Materialien</a:t>
            </a:r>
          </a:p>
        </p:txBody>
      </p:sp>
      <p:cxnSp>
        <p:nvCxnSpPr>
          <p:cNvPr id="29" name="Verbinder: gewinkelt 28">
            <a:extLst>
              <a:ext uri="{FF2B5EF4-FFF2-40B4-BE49-F238E27FC236}">
                <a16:creationId xmlns:a16="http://schemas.microsoft.com/office/drawing/2014/main" id="{B58F439A-5E5C-BE66-D508-0297CC7A7E2F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5761629" y="3516953"/>
            <a:ext cx="3981120" cy="889597"/>
          </a:xfrm>
          <a:prstGeom prst="bentConnector3">
            <a:avLst>
              <a:gd name="adj1" fmla="val 10034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fik 23" descr="Monitor">
            <a:extLst>
              <a:ext uri="{FF2B5EF4-FFF2-40B4-BE49-F238E27FC236}">
                <a16:creationId xmlns:a16="http://schemas.microsoft.com/office/drawing/2014/main" id="{5385CC77-D9AD-F1D4-88F1-A9E52D933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7229" y="3949350"/>
            <a:ext cx="914400" cy="914400"/>
          </a:xfrm>
          <a:prstGeom prst="rect">
            <a:avLst/>
          </a:prstGeom>
        </p:spPr>
      </p:pic>
      <p:sp>
        <p:nvSpPr>
          <p:cNvPr id="42" name="Textfeld 41">
            <a:extLst>
              <a:ext uri="{FF2B5EF4-FFF2-40B4-BE49-F238E27FC236}">
                <a16:creationId xmlns:a16="http://schemas.microsoft.com/office/drawing/2014/main" id="{34B1AE7B-A2A6-FA26-BE59-866372C92A67}"/>
              </a:ext>
            </a:extLst>
          </p:cNvPr>
          <p:cNvSpPr txBox="1"/>
          <p:nvPr/>
        </p:nvSpPr>
        <p:spPr>
          <a:xfrm>
            <a:off x="5755338" y="4012699"/>
            <a:ext cx="1182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Material auswählen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70911A42-78D4-A67B-9DF1-47817C10C010}"/>
              </a:ext>
            </a:extLst>
          </p:cNvPr>
          <p:cNvSpPr txBox="1"/>
          <p:nvPr/>
        </p:nvSpPr>
        <p:spPr>
          <a:xfrm>
            <a:off x="8885419" y="3984277"/>
            <a:ext cx="1182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Datenbank befüllen</a:t>
            </a:r>
          </a:p>
        </p:txBody>
      </p:sp>
    </p:spTree>
    <p:extLst>
      <p:ext uri="{BB962C8B-B14F-4D97-AF65-F5344CB8AC3E}">
        <p14:creationId xmlns:p14="http://schemas.microsoft.com/office/powerpoint/2010/main" val="1389303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282</Words>
  <Application>Microsoft Office PowerPoint</Application>
  <PresentationFormat>Breitbild</PresentationFormat>
  <Paragraphs>169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Zuordnung Mat Nr &lt;-&gt; DB Geldbeutel</vt:lpstr>
      <vt:lpstr>Zuordnung Mat Nr &lt;-&gt; DB Geldbeutel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Leo Häberle</dc:creator>
  <cp:lastModifiedBy>Leo Häberle</cp:lastModifiedBy>
  <cp:revision>42</cp:revision>
  <dcterms:created xsi:type="dcterms:W3CDTF">2023-09-06T13:57:54Z</dcterms:created>
  <dcterms:modified xsi:type="dcterms:W3CDTF">2023-09-08T11:36:09Z</dcterms:modified>
</cp:coreProperties>
</file>