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rbel-regular.fntdata"/><Relationship Id="rId21" Type="http://schemas.openxmlformats.org/officeDocument/2006/relationships/slide" Target="slides/slide15.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orbel-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1" name="Google Shape;5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2" name="Google Shape;7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2" name="Google Shape;7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4" name="Google Shape;9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 name="Google Shape;10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3" name="Google Shape;11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5" name="Google Shape;1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8" name="Google Shape;11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150" cy="3655219"/>
          </a:xfrm>
          <a:prstGeom prst="rect">
            <a:avLst/>
          </a:prstGeom>
          <a:noFill/>
          <a:ln>
            <a:noFill/>
          </a:ln>
        </p:spPr>
      </p:sp>
      <p:sp>
        <p:nvSpPr>
          <p:cNvPr id="64" name="Google Shape;64;p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30.jpg"/><Relationship Id="rId6" Type="http://schemas.openxmlformats.org/officeDocument/2006/relationships/image" Target="../media/image29.jpg"/><Relationship Id="rId7" Type="http://schemas.openxmlformats.org/officeDocument/2006/relationships/image" Target="../media/image3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19.png"/><Relationship Id="rId5" Type="http://schemas.openxmlformats.org/officeDocument/2006/relationships/image" Target="../media/image33.jpg"/><Relationship Id="rId6" Type="http://schemas.openxmlformats.org/officeDocument/2006/relationships/image" Target="../media/image39.jpg"/><Relationship Id="rId7" Type="http://schemas.openxmlformats.org/officeDocument/2006/relationships/image" Target="../media/image3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5.jpg"/><Relationship Id="rId4" Type="http://schemas.openxmlformats.org/officeDocument/2006/relationships/image" Target="../media/image36.jpg"/><Relationship Id="rId10" Type="http://schemas.openxmlformats.org/officeDocument/2006/relationships/image" Target="../media/image34.png"/><Relationship Id="rId9" Type="http://schemas.openxmlformats.org/officeDocument/2006/relationships/image" Target="../media/image48.jpg"/><Relationship Id="rId5" Type="http://schemas.openxmlformats.org/officeDocument/2006/relationships/image" Target="../media/image41.jpg"/><Relationship Id="rId6" Type="http://schemas.openxmlformats.org/officeDocument/2006/relationships/image" Target="../media/image37.jpg"/><Relationship Id="rId7" Type="http://schemas.openxmlformats.org/officeDocument/2006/relationships/image" Target="../media/image40.png"/><Relationship Id="rId8"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2.jpg"/><Relationship Id="rId4" Type="http://schemas.openxmlformats.org/officeDocument/2006/relationships/image" Target="../media/image44.jpg"/><Relationship Id="rId5" Type="http://schemas.openxmlformats.org/officeDocument/2006/relationships/image" Target="../media/image4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7.png"/><Relationship Id="rId4" Type="http://schemas.openxmlformats.org/officeDocument/2006/relationships/image" Target="../media/image49.png"/><Relationship Id="rId5" Type="http://schemas.openxmlformats.org/officeDocument/2006/relationships/image" Target="../media/image45.jpg"/><Relationship Id="rId6"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4.png"/><Relationship Id="rId10"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25"/>
          <p:cNvGrpSpPr/>
          <p:nvPr/>
        </p:nvGrpSpPr>
        <p:grpSpPr>
          <a:xfrm>
            <a:off x="8389" y="-1"/>
            <a:ext cx="9144000" cy="5219700"/>
            <a:chOff x="0" y="-1"/>
            <a:chExt cx="9144000" cy="5219700"/>
          </a:xfrm>
        </p:grpSpPr>
        <p:cxnSp>
          <p:nvCxnSpPr>
            <p:cNvPr id="130" name="Google Shape;130;p25"/>
            <p:cNvCxnSpPr/>
            <p:nvPr/>
          </p:nvCxnSpPr>
          <p:spPr>
            <a:xfrm>
              <a:off x="3152453" y="2467747"/>
              <a:ext cx="0" cy="1817728"/>
            </a:xfrm>
            <a:prstGeom prst="straightConnector1">
              <a:avLst/>
            </a:prstGeom>
            <a:noFill/>
            <a:ln cap="flat" cmpd="sng" w="12700">
              <a:solidFill>
                <a:srgbClr val="1F3864"/>
              </a:solidFill>
              <a:prstDash val="solid"/>
              <a:miter lim="800000"/>
              <a:headEnd len="sm" w="sm" type="none"/>
              <a:tailEnd len="sm" w="sm" type="none"/>
            </a:ln>
          </p:spPr>
        </p:cxnSp>
        <p:grpSp>
          <p:nvGrpSpPr>
            <p:cNvPr id="131" name="Google Shape;131;p25"/>
            <p:cNvGrpSpPr/>
            <p:nvPr/>
          </p:nvGrpSpPr>
          <p:grpSpPr>
            <a:xfrm>
              <a:off x="3309989" y="2551567"/>
              <a:ext cx="3101338" cy="1502819"/>
              <a:chOff x="4242185" y="2502676"/>
              <a:chExt cx="4135118" cy="2003759"/>
            </a:xfrm>
          </p:grpSpPr>
          <p:pic>
            <p:nvPicPr>
              <p:cNvPr id="132" name="Google Shape;132;p25"/>
              <p:cNvPicPr preferRelativeResize="0"/>
              <p:nvPr/>
            </p:nvPicPr>
            <p:blipFill rotWithShape="1">
              <a:blip r:embed="rId3">
                <a:alphaModFix/>
              </a:blip>
              <a:srcRect b="81339" l="51644" r="20279" t="0"/>
              <a:stretch/>
            </p:blipFill>
            <p:spPr>
              <a:xfrm>
                <a:off x="4242185" y="2502676"/>
                <a:ext cx="4135118" cy="2003759"/>
              </a:xfrm>
              <a:prstGeom prst="rect">
                <a:avLst/>
              </a:prstGeom>
              <a:noFill/>
              <a:ln>
                <a:noFill/>
              </a:ln>
            </p:spPr>
          </p:pic>
          <p:sp>
            <p:nvSpPr>
              <p:cNvPr id="133" name="Google Shape;133;p25"/>
              <p:cNvSpPr txBox="1"/>
              <p:nvPr/>
            </p:nvSpPr>
            <p:spPr>
              <a:xfrm>
                <a:off x="5928742" y="4167881"/>
                <a:ext cx="1645920" cy="33855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Corbel"/>
                    <a:ea typeface="Corbel"/>
                    <a:cs typeface="Corbel"/>
                    <a:sym typeface="Corbel"/>
                  </a:rPr>
                  <a:t>DATA SERVICES</a:t>
                </a:r>
                <a:endParaRPr b="1" i="1" sz="1100" u="none" cap="none" strike="noStrike">
                  <a:solidFill>
                    <a:srgbClr val="000000"/>
                  </a:solidFill>
                  <a:latin typeface="Corbel"/>
                  <a:ea typeface="Corbel"/>
                  <a:cs typeface="Corbel"/>
                  <a:sym typeface="Corbel"/>
                </a:endParaRPr>
              </a:p>
            </p:txBody>
          </p:sp>
        </p:grpSp>
        <p:grpSp>
          <p:nvGrpSpPr>
            <p:cNvPr id="134" name="Google Shape;134;p25"/>
            <p:cNvGrpSpPr/>
            <p:nvPr/>
          </p:nvGrpSpPr>
          <p:grpSpPr>
            <a:xfrm>
              <a:off x="152913" y="132992"/>
              <a:ext cx="1732531" cy="943249"/>
              <a:chOff x="152913" y="132992"/>
              <a:chExt cx="1732531" cy="943249"/>
            </a:xfrm>
          </p:grpSpPr>
          <p:cxnSp>
            <p:nvCxnSpPr>
              <p:cNvPr id="135" name="Google Shape;135;p25"/>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136" name="Google Shape;136;p25"/>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pic>
          <p:nvPicPr>
            <p:cNvPr descr="A picture containing text, outdoor, light, blackboard&#10;&#10;Description automatically generated" id="137" name="Google Shape;137;p25"/>
            <p:cNvPicPr preferRelativeResize="0"/>
            <p:nvPr/>
          </p:nvPicPr>
          <p:blipFill rotWithShape="1">
            <a:blip r:embed="rId4">
              <a:alphaModFix/>
            </a:blip>
            <a:srcRect b="18501" l="0" r="-1436" t="19775"/>
            <a:stretch/>
          </p:blipFill>
          <p:spPr>
            <a:xfrm>
              <a:off x="763009" y="2467747"/>
              <a:ext cx="1888651" cy="17452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0"/>
                </a:srgbClr>
              </a:outerShdw>
            </a:effectLst>
          </p:spPr>
        </p:pic>
        <p:sp>
          <p:nvSpPr>
            <p:cNvPr id="138" name="Google Shape;138;p25"/>
            <p:cNvSpPr/>
            <p:nvPr/>
          </p:nvSpPr>
          <p:spPr>
            <a:xfrm>
              <a:off x="0" y="4834470"/>
              <a:ext cx="9144000" cy="385229"/>
            </a:xfrm>
            <a:prstGeom prst="rect">
              <a:avLst/>
            </a:prstGeom>
            <a:gradFill>
              <a:gsLst>
                <a:gs pos="0">
                  <a:srgbClr val="0D2D49"/>
                </a:gs>
                <a:gs pos="50000">
                  <a:srgbClr val="13416A"/>
                </a:gs>
                <a:gs pos="100000">
                  <a:srgbClr val="174E7F"/>
                </a:gs>
              </a:gsLst>
              <a:path path="circle">
                <a:fillToRect r="100%" t="100%"/>
              </a:path>
              <a:tileRect b="-100%" l="-10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9" name="Google Shape;139;p25"/>
            <p:cNvSpPr/>
            <p:nvPr/>
          </p:nvSpPr>
          <p:spPr>
            <a:xfrm>
              <a:off x="7921592" y="0"/>
              <a:ext cx="1219712" cy="5213243"/>
            </a:xfrm>
            <a:prstGeom prst="rect">
              <a:avLst/>
            </a:prstGeom>
            <a:gradFill>
              <a:gsLst>
                <a:gs pos="0">
                  <a:srgbClr val="0D2D49"/>
                </a:gs>
                <a:gs pos="50000">
                  <a:srgbClr val="13416A"/>
                </a:gs>
                <a:gs pos="100000">
                  <a:srgbClr val="174E7F"/>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0" name="Google Shape;140;p25"/>
            <p:cNvSpPr txBox="1"/>
            <p:nvPr/>
          </p:nvSpPr>
          <p:spPr>
            <a:xfrm>
              <a:off x="76879" y="4868176"/>
              <a:ext cx="5575413"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FOUNDERS:</a:t>
              </a:r>
              <a:r>
                <a:rPr b="1" i="0" lang="en" sz="1400" u="none" cap="none" strike="noStrike">
                  <a:solidFill>
                    <a:schemeClr val="lt1"/>
                  </a:solidFill>
                  <a:latin typeface="Calibri"/>
                  <a:ea typeface="Calibri"/>
                  <a:cs typeface="Calibri"/>
                  <a:sym typeface="Calibri"/>
                </a:rPr>
                <a:t>    </a:t>
              </a:r>
              <a:r>
                <a:rPr b="0" i="0" lang="en" sz="1400" u="none" cap="none" strike="noStrike">
                  <a:solidFill>
                    <a:schemeClr val="lt1"/>
                  </a:solidFill>
                  <a:latin typeface="Calibri"/>
                  <a:ea typeface="Calibri"/>
                  <a:cs typeface="Calibri"/>
                  <a:sym typeface="Calibri"/>
                </a:rPr>
                <a:t>PRATEEK SHARMA   |   LEO HARADA   |   WILLIAM OLESINSKI</a:t>
              </a:r>
              <a:endParaRPr b="0" i="0" sz="1400" u="none" cap="none" strike="noStrike">
                <a:solidFill>
                  <a:schemeClr val="lt1"/>
                </a:solidFill>
                <a:latin typeface="Calibri"/>
                <a:ea typeface="Calibri"/>
                <a:cs typeface="Calibri"/>
                <a:sym typeface="Calibri"/>
              </a:endParaRPr>
            </a:p>
          </p:txBody>
        </p:sp>
        <p:sp>
          <p:nvSpPr>
            <p:cNvPr id="141" name="Google Shape;141;p25"/>
            <p:cNvSpPr/>
            <p:nvPr/>
          </p:nvSpPr>
          <p:spPr>
            <a:xfrm>
              <a:off x="7958732" y="1"/>
              <a:ext cx="45719" cy="5219698"/>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2" name="Google Shape;142;p25"/>
            <p:cNvSpPr/>
            <p:nvPr/>
          </p:nvSpPr>
          <p:spPr>
            <a:xfrm>
              <a:off x="8058063" y="-1"/>
              <a:ext cx="45719" cy="5219698"/>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34"/>
          <p:cNvGrpSpPr/>
          <p:nvPr/>
        </p:nvGrpSpPr>
        <p:grpSpPr>
          <a:xfrm>
            <a:off x="0" y="132992"/>
            <a:ext cx="9144000" cy="5010507"/>
            <a:chOff x="0" y="132992"/>
            <a:chExt cx="9144000" cy="5010507"/>
          </a:xfrm>
        </p:grpSpPr>
        <p:sp>
          <p:nvSpPr>
            <p:cNvPr id="537" name="Google Shape;537;p34"/>
            <p:cNvSpPr txBox="1"/>
            <p:nvPr/>
          </p:nvSpPr>
          <p:spPr>
            <a:xfrm>
              <a:off x="259077" y="328179"/>
              <a:ext cx="6360207"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WE OFFER: INDUSTRY SPECIFIC SOLUTIONS</a:t>
              </a:r>
              <a:endParaRPr b="0" i="0" sz="1100" u="none" cap="none" strike="noStrike">
                <a:solidFill>
                  <a:srgbClr val="000000"/>
                </a:solidFill>
                <a:latin typeface="Corbel"/>
                <a:ea typeface="Corbel"/>
                <a:cs typeface="Corbel"/>
                <a:sym typeface="Corbel"/>
              </a:endParaRPr>
            </a:p>
          </p:txBody>
        </p:sp>
        <p:cxnSp>
          <p:nvCxnSpPr>
            <p:cNvPr id="538" name="Google Shape;538;p34"/>
            <p:cNvCxnSpPr/>
            <p:nvPr/>
          </p:nvCxnSpPr>
          <p:spPr>
            <a:xfrm flipH="1">
              <a:off x="3549054" y="1382456"/>
              <a:ext cx="1" cy="3381184"/>
            </a:xfrm>
            <a:prstGeom prst="straightConnector1">
              <a:avLst/>
            </a:prstGeom>
            <a:noFill/>
            <a:ln cap="flat" cmpd="sng" w="12700">
              <a:solidFill>
                <a:srgbClr val="1F3864"/>
              </a:solidFill>
              <a:prstDash val="solid"/>
              <a:miter lim="800000"/>
              <a:headEnd len="sm" w="sm" type="none"/>
              <a:tailEnd len="sm" w="sm" type="none"/>
            </a:ln>
          </p:spPr>
        </p:cxnSp>
        <p:pic>
          <p:nvPicPr>
            <p:cNvPr descr="Logo, company name&#10;&#10;Description automatically generated" id="539" name="Google Shape;539;p34"/>
            <p:cNvPicPr preferRelativeResize="0"/>
            <p:nvPr/>
          </p:nvPicPr>
          <p:blipFill rotWithShape="1">
            <a:blip r:embed="rId3">
              <a:alphaModFix/>
            </a:blip>
            <a:srcRect b="0" l="0" r="0" t="0"/>
            <a:stretch/>
          </p:blipFill>
          <p:spPr>
            <a:xfrm>
              <a:off x="298145" y="1766120"/>
              <a:ext cx="3062614" cy="1773135"/>
            </a:xfrm>
            <a:prstGeom prst="rect">
              <a:avLst/>
            </a:prstGeom>
            <a:noFill/>
            <a:ln>
              <a:noFill/>
            </a:ln>
          </p:spPr>
        </p:pic>
        <p:sp>
          <p:nvSpPr>
            <p:cNvPr id="540" name="Google Shape;540;p34"/>
            <p:cNvSpPr txBox="1"/>
            <p:nvPr/>
          </p:nvSpPr>
          <p:spPr>
            <a:xfrm>
              <a:off x="276769" y="1324269"/>
              <a:ext cx="3289976" cy="376996"/>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Corbel"/>
                  <a:ea typeface="Corbel"/>
                  <a:cs typeface="Corbel"/>
                  <a:sym typeface="Corbel"/>
                </a:rPr>
                <a:t>STREAMING APP INDUSTRY</a:t>
              </a:r>
              <a:endParaRPr b="0" i="0" sz="1050" u="none" cap="none" strike="noStrike">
                <a:solidFill>
                  <a:schemeClr val="lt1"/>
                </a:solidFill>
                <a:latin typeface="Corbel"/>
                <a:ea typeface="Corbel"/>
                <a:cs typeface="Corbel"/>
                <a:sym typeface="Corbel"/>
              </a:endParaRPr>
            </a:p>
          </p:txBody>
        </p:sp>
        <p:sp>
          <p:nvSpPr>
            <p:cNvPr id="541" name="Google Shape;541;p34"/>
            <p:cNvSpPr/>
            <p:nvPr/>
          </p:nvSpPr>
          <p:spPr>
            <a:xfrm>
              <a:off x="4796845" y="4362596"/>
              <a:ext cx="1645200" cy="267000"/>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MARKET SIZE (2021)</a:t>
              </a:r>
              <a:endParaRPr b="0" i="0" sz="1100" u="none" cap="none" strike="noStrike">
                <a:solidFill>
                  <a:srgbClr val="000000"/>
                </a:solidFill>
                <a:latin typeface="Arial"/>
                <a:ea typeface="Arial"/>
                <a:cs typeface="Arial"/>
                <a:sym typeface="Arial"/>
              </a:endParaRPr>
            </a:p>
          </p:txBody>
        </p:sp>
        <p:sp>
          <p:nvSpPr>
            <p:cNvPr id="542" name="Google Shape;542;p34"/>
            <p:cNvSpPr/>
            <p:nvPr/>
          </p:nvSpPr>
          <p:spPr>
            <a:xfrm>
              <a:off x="6897264" y="4371771"/>
              <a:ext cx="1907690" cy="266999"/>
            </a:xfrm>
            <a:prstGeom prst="rect">
              <a:avLst/>
            </a:prstGeom>
            <a:solidFill>
              <a:srgbClr val="002060"/>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REVENUE FORECAST (2028)</a:t>
              </a:r>
              <a:endParaRPr b="0" i="0" sz="1100" u="none" cap="none" strike="noStrike">
                <a:solidFill>
                  <a:srgbClr val="000000"/>
                </a:solidFill>
                <a:latin typeface="Arial"/>
                <a:ea typeface="Arial"/>
                <a:cs typeface="Arial"/>
                <a:sym typeface="Arial"/>
              </a:endParaRPr>
            </a:p>
          </p:txBody>
        </p:sp>
        <p:sp>
          <p:nvSpPr>
            <p:cNvPr id="543" name="Google Shape;543;p34"/>
            <p:cNvSpPr txBox="1"/>
            <p:nvPr/>
          </p:nvSpPr>
          <p:spPr>
            <a:xfrm>
              <a:off x="7653099" y="4822667"/>
              <a:ext cx="1421832" cy="16158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alibri"/>
                  <a:ea typeface="Calibri"/>
                  <a:cs typeface="Calibri"/>
                  <a:sym typeface="Calibri"/>
                </a:rPr>
                <a:t>Source: groundviewresearch.com</a:t>
              </a:r>
              <a:endParaRPr b="0" i="0" sz="1100" u="none" cap="none" strike="noStrike">
                <a:solidFill>
                  <a:srgbClr val="000000"/>
                </a:solidFill>
                <a:latin typeface="Arial"/>
                <a:ea typeface="Arial"/>
                <a:cs typeface="Arial"/>
                <a:sym typeface="Arial"/>
              </a:endParaRPr>
            </a:p>
          </p:txBody>
        </p:sp>
        <p:sp>
          <p:nvSpPr>
            <p:cNvPr id="544" name="Google Shape;544;p34"/>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5" name="Google Shape;545;p34"/>
            <p:cNvSpPr/>
            <p:nvPr/>
          </p:nvSpPr>
          <p:spPr>
            <a:xfrm>
              <a:off x="4736545" y="3492698"/>
              <a:ext cx="1765800" cy="392400"/>
            </a:xfrm>
            <a:prstGeom prst="can">
              <a:avLst>
                <a:gd fmla="val 50000" name="adj"/>
              </a:avLst>
            </a:prstGeom>
            <a:gradFill>
              <a:gsLst>
                <a:gs pos="0">
                  <a:srgbClr val="FEE599"/>
                </a:gs>
                <a:gs pos="46000">
                  <a:srgbClr val="FFC20C"/>
                </a:gs>
                <a:gs pos="100000">
                  <a:srgbClr val="997300"/>
                </a:gs>
              </a:gsLst>
              <a:path path="circle">
                <a:fillToRect b="100%" l="100%"/>
              </a:path>
              <a:tileRect r="-100%" t="-100%"/>
            </a:gradFill>
            <a:ln>
              <a:noFill/>
            </a:ln>
          </p:spPr>
          <p:txBody>
            <a:bodyPr anchorCtr="0" anchor="b"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546" name="Google Shape;546;p34"/>
            <p:cNvSpPr/>
            <p:nvPr/>
          </p:nvSpPr>
          <p:spPr>
            <a:xfrm>
              <a:off x="7039909" y="2314776"/>
              <a:ext cx="1622400" cy="1563544"/>
            </a:xfrm>
            <a:prstGeom prst="can">
              <a:avLst>
                <a:gd fmla="val 13895" name="adj"/>
              </a:avLst>
            </a:prstGeom>
            <a:gradFill>
              <a:gsLst>
                <a:gs pos="0">
                  <a:srgbClr val="FEE599"/>
                </a:gs>
                <a:gs pos="46000">
                  <a:srgbClr val="FFC20C"/>
                </a:gs>
                <a:gs pos="100000">
                  <a:srgbClr val="997300"/>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p:txBody>
        </p:sp>
        <p:sp>
          <p:nvSpPr>
            <p:cNvPr id="547" name="Google Shape;547;p34"/>
            <p:cNvSpPr/>
            <p:nvPr/>
          </p:nvSpPr>
          <p:spPr>
            <a:xfrm>
              <a:off x="3559138" y="1700607"/>
              <a:ext cx="878842" cy="735588"/>
            </a:xfrm>
            <a:prstGeom prst="rect">
              <a:avLst/>
            </a:prstGeom>
            <a:solidFill>
              <a:srgbClr val="0020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Calibri"/>
                  <a:ea typeface="Calibri"/>
                  <a:cs typeface="Calibri"/>
                  <a:sym typeface="Calibri"/>
                </a:rPr>
                <a:t>GROWTH RATE</a:t>
              </a:r>
              <a:br>
                <a:rPr b="0" i="0" lang="en" sz="1500" u="none" cap="none" strike="noStrike">
                  <a:solidFill>
                    <a:schemeClr val="lt1"/>
                  </a:solidFill>
                  <a:latin typeface="Calibri"/>
                  <a:ea typeface="Calibri"/>
                  <a:cs typeface="Calibri"/>
                  <a:sym typeface="Calibri"/>
                </a:rPr>
              </a:br>
              <a:r>
                <a:rPr b="0" i="0" lang="en" sz="900" u="none" cap="none" strike="noStrike">
                  <a:solidFill>
                    <a:schemeClr val="lt1"/>
                  </a:solidFill>
                  <a:latin typeface="Calibri"/>
                  <a:ea typeface="Calibri"/>
                  <a:cs typeface="Calibri"/>
                  <a:sym typeface="Calibri"/>
                </a:rPr>
                <a:t>(2021-2028)</a:t>
              </a:r>
              <a:endParaRPr b="0" i="0" sz="1500" u="none" cap="none" strike="noStrike">
                <a:solidFill>
                  <a:schemeClr val="lt1"/>
                </a:solidFill>
                <a:latin typeface="Calibri"/>
                <a:ea typeface="Calibri"/>
                <a:cs typeface="Calibri"/>
                <a:sym typeface="Calibri"/>
              </a:endParaRPr>
            </a:p>
          </p:txBody>
        </p:sp>
        <p:sp>
          <p:nvSpPr>
            <p:cNvPr id="548" name="Google Shape;548;p34"/>
            <p:cNvSpPr txBox="1"/>
            <p:nvPr/>
          </p:nvSpPr>
          <p:spPr>
            <a:xfrm>
              <a:off x="7108586" y="3933190"/>
              <a:ext cx="1553723" cy="43858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$223.98 B</a:t>
              </a:r>
              <a:endParaRPr b="0" i="0" sz="1100" u="none" cap="none" strike="noStrike">
                <a:solidFill>
                  <a:srgbClr val="000000"/>
                </a:solidFill>
                <a:latin typeface="Arial"/>
                <a:ea typeface="Arial"/>
                <a:cs typeface="Arial"/>
                <a:sym typeface="Arial"/>
              </a:endParaRPr>
            </a:p>
          </p:txBody>
        </p:sp>
        <p:sp>
          <p:nvSpPr>
            <p:cNvPr id="549" name="Google Shape;549;p34"/>
            <p:cNvSpPr txBox="1"/>
            <p:nvPr/>
          </p:nvSpPr>
          <p:spPr>
            <a:xfrm>
              <a:off x="4930824" y="3918825"/>
              <a:ext cx="1405849"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$59.14 B</a:t>
              </a:r>
              <a:endParaRPr b="0" i="0" sz="1100" u="none" cap="none" strike="noStrike">
                <a:solidFill>
                  <a:srgbClr val="000000"/>
                </a:solidFill>
                <a:latin typeface="Arial"/>
                <a:ea typeface="Arial"/>
                <a:cs typeface="Arial"/>
                <a:sym typeface="Arial"/>
              </a:endParaRPr>
            </a:p>
          </p:txBody>
        </p:sp>
        <p:sp>
          <p:nvSpPr>
            <p:cNvPr id="550" name="Google Shape;550;p34"/>
            <p:cNvSpPr txBox="1"/>
            <p:nvPr/>
          </p:nvSpPr>
          <p:spPr>
            <a:xfrm>
              <a:off x="200845" y="3773241"/>
              <a:ext cx="3242838" cy="946383"/>
            </a:xfrm>
            <a:prstGeom prst="rect">
              <a:avLst/>
            </a:prstGeom>
            <a:noFill/>
            <a:ln>
              <a:noFill/>
            </a:ln>
          </p:spPr>
          <p:txBody>
            <a:bodyPr anchorCtr="0" anchor="t" bIns="34275" lIns="68575" spcFirstLastPara="1" rIns="68575" wrap="square" tIns="34275">
              <a:spAutoFit/>
            </a:bodyPr>
            <a:lstStyle/>
            <a:p>
              <a:pPr indent="0" lvl="1" marL="0" marR="0" rtl="0" algn="just">
                <a:lnSpc>
                  <a:spcPct val="100000"/>
                </a:lnSpc>
                <a:spcBef>
                  <a:spcPts val="0"/>
                </a:spcBef>
                <a:spcAft>
                  <a:spcPts val="0"/>
                </a:spcAft>
                <a:buClr>
                  <a:srgbClr val="000000"/>
                </a:buClr>
                <a:buSzPts val="1100"/>
                <a:buFont typeface="Arial"/>
                <a:buNone/>
              </a:pPr>
              <a:r>
                <a:rPr b="0" i="1" lang="en" sz="1100" u="none" cap="none" strike="noStrike">
                  <a:solidFill>
                    <a:srgbClr val="1F3864"/>
                  </a:solidFill>
                  <a:latin typeface="Calibri"/>
                  <a:ea typeface="Calibri"/>
                  <a:cs typeface="Calibri"/>
                  <a:sym typeface="Calibri"/>
                </a:rPr>
                <a:t>“It’s about getting that title to the right person, .. we are able to unlock audiences for titles that you wouldn’t expect.”</a:t>
              </a:r>
              <a:endParaRPr b="0" i="0" sz="1100" u="none" cap="none" strike="noStrike">
                <a:solidFill>
                  <a:srgbClr val="1F3864"/>
                </a:solidFill>
                <a:latin typeface="Calibri"/>
                <a:ea typeface="Calibri"/>
                <a:cs typeface="Calibri"/>
                <a:sym typeface="Calibri"/>
              </a:endParaRPr>
            </a:p>
            <a:p>
              <a:pPr indent="0" lvl="1"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F3864"/>
                </a:solidFill>
                <a:latin typeface="Calibri"/>
                <a:ea typeface="Calibri"/>
                <a:cs typeface="Calibri"/>
                <a:sym typeface="Calibri"/>
              </a:endParaRPr>
            </a:p>
            <a:p>
              <a:pPr indent="0" lvl="1" marL="0" marR="0" rtl="0" algn="r">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 - TODD YELLIN | </a:t>
              </a:r>
              <a:r>
                <a:rPr b="0" i="0" lang="en" sz="1200" u="none" cap="none" strike="noStrike">
                  <a:solidFill>
                    <a:srgbClr val="C00000"/>
                  </a:solidFill>
                  <a:latin typeface="Calibri"/>
                  <a:ea typeface="Calibri"/>
                  <a:cs typeface="Calibri"/>
                  <a:sym typeface="Calibri"/>
                </a:rPr>
                <a:t>NETFLIX VP OF PRODUCT</a:t>
              </a:r>
              <a:endParaRPr b="0" i="0" sz="1050" u="none" cap="none" strike="noStrike">
                <a:solidFill>
                  <a:srgbClr val="C00000"/>
                </a:solidFill>
                <a:latin typeface="Calibri"/>
                <a:ea typeface="Calibri"/>
                <a:cs typeface="Calibri"/>
                <a:sym typeface="Calibri"/>
              </a:endParaRPr>
            </a:p>
          </p:txBody>
        </p:sp>
        <p:sp>
          <p:nvSpPr>
            <p:cNvPr id="551" name="Google Shape;551;p34"/>
            <p:cNvSpPr/>
            <p:nvPr/>
          </p:nvSpPr>
          <p:spPr>
            <a:xfrm>
              <a:off x="4437979" y="1697687"/>
              <a:ext cx="2007621" cy="738508"/>
            </a:xfrm>
            <a:prstGeom prst="rect">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rPr b="0" i="0" lang="en" sz="3300" u="none" cap="none" strike="noStrike">
                  <a:solidFill>
                    <a:schemeClr val="lt1"/>
                  </a:solidFill>
                  <a:latin typeface="Calibri"/>
                  <a:ea typeface="Calibri"/>
                  <a:cs typeface="Calibri"/>
                  <a:sym typeface="Calibri"/>
                </a:rPr>
                <a:t>CAGR 21%</a:t>
              </a:r>
              <a:endParaRPr b="0" i="0" sz="1100" u="none" cap="none" strike="noStrike">
                <a:solidFill>
                  <a:srgbClr val="000000"/>
                </a:solidFill>
                <a:latin typeface="Arial"/>
                <a:ea typeface="Arial"/>
                <a:cs typeface="Arial"/>
                <a:sym typeface="Arial"/>
              </a:endParaRPr>
            </a:p>
          </p:txBody>
        </p:sp>
        <p:grpSp>
          <p:nvGrpSpPr>
            <p:cNvPr id="552" name="Google Shape;552;p34"/>
            <p:cNvGrpSpPr/>
            <p:nvPr/>
          </p:nvGrpSpPr>
          <p:grpSpPr>
            <a:xfrm>
              <a:off x="7128025" y="1488527"/>
              <a:ext cx="1446168" cy="899116"/>
              <a:chOff x="8630979" y="1134029"/>
              <a:chExt cx="1928224" cy="1198821"/>
            </a:xfrm>
          </p:grpSpPr>
          <p:sp>
            <p:nvSpPr>
              <p:cNvPr id="553" name="Google Shape;553;p34"/>
              <p:cNvSpPr txBox="1"/>
              <p:nvPr/>
            </p:nvSpPr>
            <p:spPr>
              <a:xfrm>
                <a:off x="8630979" y="1563409"/>
                <a:ext cx="811862" cy="76944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n" sz="3300" u="none" cap="none" strike="noStrike">
                    <a:solidFill>
                      <a:srgbClr val="1F3864"/>
                    </a:solidFill>
                    <a:latin typeface="Calibri"/>
                    <a:ea typeface="Calibri"/>
                    <a:cs typeface="Calibri"/>
                    <a:sym typeface="Calibri"/>
                  </a:rPr>
                  <a:t>4X</a:t>
                </a:r>
                <a:endParaRPr b="0" i="0" sz="1100" u="none" cap="none" strike="noStrike">
                  <a:solidFill>
                    <a:srgbClr val="000000"/>
                  </a:solidFill>
                  <a:latin typeface="Arial"/>
                  <a:ea typeface="Arial"/>
                  <a:cs typeface="Arial"/>
                  <a:sym typeface="Arial"/>
                </a:endParaRPr>
              </a:p>
            </p:txBody>
          </p:sp>
          <p:pic>
            <p:nvPicPr>
              <p:cNvPr descr="Icon&#10;&#10;Description automatically generated" id="554" name="Google Shape;554;p34"/>
              <p:cNvPicPr preferRelativeResize="0"/>
              <p:nvPr/>
            </p:nvPicPr>
            <p:blipFill rotWithShape="1">
              <a:blip r:embed="rId4">
                <a:alphaModFix/>
              </a:blip>
              <a:srcRect b="15074" l="14270" r="12316" t="12810"/>
              <a:stretch/>
            </p:blipFill>
            <p:spPr>
              <a:xfrm>
                <a:off x="9260260" y="1134029"/>
                <a:ext cx="1298943" cy="1064341"/>
              </a:xfrm>
              <a:prstGeom prst="rect">
                <a:avLst/>
              </a:prstGeom>
              <a:noFill/>
              <a:ln>
                <a:noFill/>
              </a:ln>
            </p:spPr>
          </p:pic>
        </p:grpSp>
        <p:grpSp>
          <p:nvGrpSpPr>
            <p:cNvPr id="555" name="Google Shape;555;p34"/>
            <p:cNvGrpSpPr/>
            <p:nvPr/>
          </p:nvGrpSpPr>
          <p:grpSpPr>
            <a:xfrm>
              <a:off x="152913" y="132992"/>
              <a:ext cx="1732531" cy="943249"/>
              <a:chOff x="152913" y="132992"/>
              <a:chExt cx="1732531" cy="943249"/>
            </a:xfrm>
          </p:grpSpPr>
          <p:cxnSp>
            <p:nvCxnSpPr>
              <p:cNvPr id="556" name="Google Shape;556;p34"/>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557" name="Google Shape;557;p34"/>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sp>
        <p:nvSpPr>
          <p:cNvPr id="558" name="Google Shape;558;p34"/>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35"/>
          <p:cNvGrpSpPr/>
          <p:nvPr/>
        </p:nvGrpSpPr>
        <p:grpSpPr>
          <a:xfrm>
            <a:off x="0" y="132992"/>
            <a:ext cx="9151701" cy="5010507"/>
            <a:chOff x="0" y="132992"/>
            <a:chExt cx="9151701" cy="5010507"/>
          </a:xfrm>
        </p:grpSpPr>
        <p:sp>
          <p:nvSpPr>
            <p:cNvPr id="564" name="Google Shape;564;p35"/>
            <p:cNvSpPr txBox="1"/>
            <p:nvPr/>
          </p:nvSpPr>
          <p:spPr>
            <a:xfrm>
              <a:off x="121334" y="4650675"/>
              <a:ext cx="221821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orbel"/>
                  <a:ea typeface="Corbel"/>
                  <a:cs typeface="Corbel"/>
                  <a:sym typeface="Corbel"/>
                </a:rPr>
                <a:t>STREAMING APP NEURON</a:t>
              </a:r>
              <a:endParaRPr b="0" i="0" sz="900" u="none" cap="none" strike="noStrike">
                <a:solidFill>
                  <a:srgbClr val="000000"/>
                </a:solidFill>
                <a:latin typeface="Corbel"/>
                <a:ea typeface="Corbel"/>
                <a:cs typeface="Corbel"/>
                <a:sym typeface="Corbel"/>
              </a:endParaRPr>
            </a:p>
          </p:txBody>
        </p:sp>
        <p:sp>
          <p:nvSpPr>
            <p:cNvPr id="565" name="Google Shape;565;p35"/>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6" name="Google Shape;566;p35"/>
            <p:cNvSpPr txBox="1"/>
            <p:nvPr/>
          </p:nvSpPr>
          <p:spPr>
            <a:xfrm>
              <a:off x="2376936" y="824478"/>
              <a:ext cx="6774765" cy="284663"/>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TECHNICAL SPECIFICATIONS</a:t>
              </a:r>
              <a:endParaRPr b="1" i="0" sz="1000" u="none" cap="none" strike="noStrike">
                <a:solidFill>
                  <a:schemeClr val="lt1"/>
                </a:solidFill>
                <a:latin typeface="Corbel"/>
                <a:ea typeface="Corbel"/>
                <a:cs typeface="Corbel"/>
                <a:sym typeface="Corbel"/>
              </a:endParaRPr>
            </a:p>
          </p:txBody>
        </p:sp>
        <p:sp>
          <p:nvSpPr>
            <p:cNvPr id="567" name="Google Shape;567;p35"/>
            <p:cNvSpPr txBox="1"/>
            <p:nvPr/>
          </p:nvSpPr>
          <p:spPr>
            <a:xfrm>
              <a:off x="0" y="1928131"/>
              <a:ext cx="2389745" cy="346218"/>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orbel"/>
                  <a:ea typeface="Corbel"/>
                  <a:cs typeface="Corbel"/>
                  <a:sym typeface="Corbel"/>
                </a:rPr>
                <a:t>PREDICTS</a:t>
              </a:r>
              <a:endParaRPr/>
            </a:p>
          </p:txBody>
        </p:sp>
        <p:sp>
          <p:nvSpPr>
            <p:cNvPr id="568" name="Google Shape;568;p35"/>
            <p:cNvSpPr txBox="1"/>
            <p:nvPr/>
          </p:nvSpPr>
          <p:spPr>
            <a:xfrm>
              <a:off x="5796849" y="4497853"/>
              <a:ext cx="874238"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5 MINUTES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PER VIEW</a:t>
              </a:r>
              <a:endParaRPr b="0" i="0" sz="900" u="none" cap="none" strike="noStrike">
                <a:solidFill>
                  <a:srgbClr val="000000"/>
                </a:solidFill>
                <a:latin typeface="Arial"/>
                <a:ea typeface="Arial"/>
                <a:cs typeface="Arial"/>
                <a:sym typeface="Arial"/>
              </a:endParaRPr>
            </a:p>
          </p:txBody>
        </p:sp>
        <p:grpSp>
          <p:nvGrpSpPr>
            <p:cNvPr id="569" name="Google Shape;569;p35"/>
            <p:cNvGrpSpPr/>
            <p:nvPr/>
          </p:nvGrpSpPr>
          <p:grpSpPr>
            <a:xfrm>
              <a:off x="152913" y="132992"/>
              <a:ext cx="1732531" cy="943249"/>
              <a:chOff x="152913" y="132992"/>
              <a:chExt cx="1732531" cy="943249"/>
            </a:xfrm>
          </p:grpSpPr>
          <p:cxnSp>
            <p:nvCxnSpPr>
              <p:cNvPr id="570" name="Google Shape;570;p35"/>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571" name="Google Shape;571;p35"/>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572" name="Google Shape;572;p35"/>
            <p:cNvSpPr txBox="1"/>
            <p:nvPr/>
          </p:nvSpPr>
          <p:spPr>
            <a:xfrm>
              <a:off x="2376936" y="4157773"/>
              <a:ext cx="6767058" cy="263988"/>
            </a:xfrm>
            <a:prstGeom prst="rect">
              <a:avLst/>
            </a:prstGeom>
            <a:solidFill>
              <a:srgbClr val="548135"/>
            </a:solid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Calibri"/>
                  <a:ea typeface="Calibri"/>
                  <a:cs typeface="Calibri"/>
                  <a:sym typeface="Calibri"/>
                </a:rPr>
                <a:t>                 CONSUMER BASE                                 COST SAVINGS                                            ANALYTICS</a:t>
              </a:r>
              <a:endParaRPr/>
            </a:p>
          </p:txBody>
        </p:sp>
        <p:sp>
          <p:nvSpPr>
            <p:cNvPr id="573" name="Google Shape;573;p35"/>
            <p:cNvSpPr txBox="1"/>
            <p:nvPr/>
          </p:nvSpPr>
          <p:spPr>
            <a:xfrm>
              <a:off x="3291220" y="4503794"/>
              <a:ext cx="131195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CUSTOMER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RETENTION RATE</a:t>
              </a:r>
              <a:endParaRPr b="0" i="0" sz="900" u="none" cap="none" strike="noStrike">
                <a:solidFill>
                  <a:srgbClr val="000000"/>
                </a:solidFill>
                <a:latin typeface="Arial"/>
                <a:ea typeface="Arial"/>
                <a:cs typeface="Arial"/>
                <a:sym typeface="Arial"/>
              </a:endParaRPr>
            </a:p>
          </p:txBody>
        </p:sp>
        <p:sp>
          <p:nvSpPr>
            <p:cNvPr id="574" name="Google Shape;574;p35"/>
            <p:cNvSpPr/>
            <p:nvPr/>
          </p:nvSpPr>
          <p:spPr>
            <a:xfrm rot="-5400000">
              <a:off x="2763639" y="4461585"/>
              <a:ext cx="417932" cy="502350"/>
            </a:xfrm>
            <a:prstGeom prst="stripedRight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Icon&#10;&#10;Description automatically generated" id="575" name="Google Shape;575;p35"/>
            <p:cNvPicPr preferRelativeResize="0"/>
            <p:nvPr/>
          </p:nvPicPr>
          <p:blipFill rotWithShape="1">
            <a:blip r:embed="rId3">
              <a:alphaModFix/>
            </a:blip>
            <a:srcRect b="0" l="0" r="0" t="0"/>
            <a:stretch/>
          </p:blipFill>
          <p:spPr>
            <a:xfrm>
              <a:off x="5201897" y="4450830"/>
              <a:ext cx="532598" cy="501903"/>
            </a:xfrm>
            <a:prstGeom prst="rect">
              <a:avLst/>
            </a:prstGeom>
            <a:noFill/>
            <a:ln>
              <a:noFill/>
            </a:ln>
          </p:spPr>
        </p:pic>
        <p:cxnSp>
          <p:nvCxnSpPr>
            <p:cNvPr id="576" name="Google Shape;576;p35"/>
            <p:cNvCxnSpPr/>
            <p:nvPr/>
          </p:nvCxnSpPr>
          <p:spPr>
            <a:xfrm>
              <a:off x="4820577" y="4496349"/>
              <a:ext cx="0" cy="425377"/>
            </a:xfrm>
            <a:prstGeom prst="straightConnector1">
              <a:avLst/>
            </a:prstGeom>
            <a:noFill/>
            <a:ln cap="flat" cmpd="sng" w="12700">
              <a:solidFill>
                <a:srgbClr val="1F3864"/>
              </a:solidFill>
              <a:prstDash val="solid"/>
              <a:miter lim="800000"/>
              <a:headEnd len="sm" w="sm" type="none"/>
              <a:tailEnd len="sm" w="sm" type="none"/>
            </a:ln>
          </p:spPr>
        </p:cxnSp>
        <p:cxnSp>
          <p:nvCxnSpPr>
            <p:cNvPr id="577" name="Google Shape;577;p35"/>
            <p:cNvCxnSpPr/>
            <p:nvPr/>
          </p:nvCxnSpPr>
          <p:spPr>
            <a:xfrm>
              <a:off x="7068814" y="4504441"/>
              <a:ext cx="0" cy="425377"/>
            </a:xfrm>
            <a:prstGeom prst="straightConnector1">
              <a:avLst/>
            </a:prstGeom>
            <a:noFill/>
            <a:ln cap="flat" cmpd="sng" w="12700">
              <a:solidFill>
                <a:srgbClr val="1F3864"/>
              </a:solidFill>
              <a:prstDash val="solid"/>
              <a:miter lim="800000"/>
              <a:headEnd len="sm" w="sm" type="none"/>
              <a:tailEnd len="sm" w="sm" type="none"/>
            </a:ln>
          </p:spPr>
        </p:cxnSp>
        <p:pic>
          <p:nvPicPr>
            <p:cNvPr descr="Icon&#10;&#10;Description automatically generated" id="578" name="Google Shape;578;p35"/>
            <p:cNvPicPr preferRelativeResize="0"/>
            <p:nvPr/>
          </p:nvPicPr>
          <p:blipFill rotWithShape="1">
            <a:blip r:embed="rId4">
              <a:alphaModFix/>
            </a:blip>
            <a:srcRect b="0" l="0" r="0" t="0"/>
            <a:stretch/>
          </p:blipFill>
          <p:spPr>
            <a:xfrm>
              <a:off x="7362336" y="4496796"/>
              <a:ext cx="433022" cy="433022"/>
            </a:xfrm>
            <a:prstGeom prst="rect">
              <a:avLst/>
            </a:prstGeom>
            <a:noFill/>
            <a:ln>
              <a:noFill/>
            </a:ln>
          </p:spPr>
        </p:pic>
        <p:sp>
          <p:nvSpPr>
            <p:cNvPr id="579" name="Google Shape;579;p35"/>
            <p:cNvSpPr txBox="1"/>
            <p:nvPr/>
          </p:nvSpPr>
          <p:spPr>
            <a:xfrm>
              <a:off x="7862798" y="4488257"/>
              <a:ext cx="109821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83% ACCURACY</a:t>
              </a:r>
              <a:endParaRPr b="0" i="0" sz="900" u="none" cap="none" strike="noStrike">
                <a:solidFill>
                  <a:srgbClr val="000000"/>
                </a:solidFill>
                <a:latin typeface="Arial"/>
                <a:ea typeface="Arial"/>
                <a:cs typeface="Arial"/>
                <a:sym typeface="Arial"/>
              </a:endParaRPr>
            </a:p>
          </p:txBody>
        </p:sp>
        <p:sp>
          <p:nvSpPr>
            <p:cNvPr id="580" name="Google Shape;580;p35"/>
            <p:cNvSpPr txBox="1"/>
            <p:nvPr/>
          </p:nvSpPr>
          <p:spPr>
            <a:xfrm>
              <a:off x="2384641" y="3158247"/>
              <a:ext cx="6767059" cy="292811"/>
            </a:xfrm>
            <a:prstGeom prst="rect">
              <a:avLst/>
            </a:prstGeom>
            <a:solidFill>
              <a:srgbClr val="0070C0"/>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orbel"/>
                  <a:ea typeface="Corbel"/>
                  <a:cs typeface="Corbel"/>
                  <a:sym typeface="Corbel"/>
                </a:rPr>
                <a:t>INPUT FEATURES</a:t>
              </a:r>
              <a:endParaRPr b="1" i="0" sz="1400" u="none" cap="none" strike="noStrike">
                <a:solidFill>
                  <a:schemeClr val="lt1"/>
                </a:solidFill>
                <a:latin typeface="Corbel"/>
                <a:ea typeface="Corbel"/>
                <a:cs typeface="Corbel"/>
                <a:sym typeface="Corbel"/>
              </a:endParaRPr>
            </a:p>
          </p:txBody>
        </p:sp>
        <p:sp>
          <p:nvSpPr>
            <p:cNvPr id="581" name="Google Shape;581;p35"/>
            <p:cNvSpPr txBox="1"/>
            <p:nvPr/>
          </p:nvSpPr>
          <p:spPr>
            <a:xfrm>
              <a:off x="5767682" y="2723922"/>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Loss: 30%</a:t>
              </a:r>
              <a:endParaRPr b="0" i="0" sz="1400" u="none" cap="none" strike="noStrike">
                <a:solidFill>
                  <a:srgbClr val="1F3864"/>
                </a:solidFill>
                <a:latin typeface="Calibri"/>
                <a:ea typeface="Calibri"/>
                <a:cs typeface="Calibri"/>
                <a:sym typeface="Calibri"/>
              </a:endParaRPr>
            </a:p>
          </p:txBody>
        </p:sp>
        <p:sp>
          <p:nvSpPr>
            <p:cNvPr id="582" name="Google Shape;582;p35"/>
            <p:cNvSpPr txBox="1"/>
            <p:nvPr/>
          </p:nvSpPr>
          <p:spPr>
            <a:xfrm>
              <a:off x="7535182" y="2738710"/>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Accuracy: 83%</a:t>
              </a:r>
              <a:endParaRPr b="0" i="0" sz="1400" u="none" cap="none" strike="noStrike">
                <a:solidFill>
                  <a:srgbClr val="1F3864"/>
                </a:solidFill>
                <a:latin typeface="Calibri"/>
                <a:ea typeface="Calibri"/>
                <a:cs typeface="Calibri"/>
                <a:sym typeface="Calibri"/>
              </a:endParaRPr>
            </a:p>
          </p:txBody>
        </p:sp>
        <p:sp>
          <p:nvSpPr>
            <p:cNvPr id="583" name="Google Shape;583;p35"/>
            <p:cNvSpPr txBox="1"/>
            <p:nvPr/>
          </p:nvSpPr>
          <p:spPr>
            <a:xfrm>
              <a:off x="2607815" y="3548568"/>
              <a:ext cx="3669513"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Demographics (Age, Gender, Income etc.)</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Content Preferences</a:t>
              </a:r>
              <a:endParaRPr/>
            </a:p>
          </p:txBody>
        </p:sp>
        <p:sp>
          <p:nvSpPr>
            <p:cNvPr id="584" name="Google Shape;584;p35"/>
            <p:cNvSpPr txBox="1"/>
            <p:nvPr/>
          </p:nvSpPr>
          <p:spPr>
            <a:xfrm>
              <a:off x="6671087" y="3549125"/>
              <a:ext cx="2064608"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Subscription Renewals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Time Spent on App</a:t>
              </a:r>
              <a:endParaRPr b="0" i="0" sz="1400" u="none" cap="none" strike="noStrike">
                <a:solidFill>
                  <a:srgbClr val="000000"/>
                </a:solidFill>
                <a:latin typeface="Arial"/>
                <a:ea typeface="Arial"/>
                <a:cs typeface="Arial"/>
                <a:sym typeface="Arial"/>
              </a:endParaRPr>
            </a:p>
          </p:txBody>
        </p:sp>
        <p:cxnSp>
          <p:nvCxnSpPr>
            <p:cNvPr id="585" name="Google Shape;585;p35"/>
            <p:cNvCxnSpPr/>
            <p:nvPr/>
          </p:nvCxnSpPr>
          <p:spPr>
            <a:xfrm>
              <a:off x="6363458" y="3585932"/>
              <a:ext cx="0" cy="425377"/>
            </a:xfrm>
            <a:prstGeom prst="straightConnector1">
              <a:avLst/>
            </a:prstGeom>
            <a:noFill/>
            <a:ln cap="flat" cmpd="sng" w="12700">
              <a:solidFill>
                <a:srgbClr val="1F3864"/>
              </a:solidFill>
              <a:prstDash val="solid"/>
              <a:miter lim="800000"/>
              <a:headEnd len="sm" w="sm" type="none"/>
              <a:tailEnd len="sm" w="sm" type="none"/>
            </a:ln>
          </p:spPr>
        </p:cxnSp>
        <p:sp>
          <p:nvSpPr>
            <p:cNvPr id="586" name="Google Shape;586;p35"/>
            <p:cNvSpPr txBox="1"/>
            <p:nvPr/>
          </p:nvSpPr>
          <p:spPr>
            <a:xfrm>
              <a:off x="5955409" y="1389328"/>
              <a:ext cx="245260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Training Cycles: 100 Epochs</a:t>
              </a:r>
              <a:endParaRPr b="0" i="0" sz="1400" u="none" cap="none" strike="noStrike">
                <a:solidFill>
                  <a:srgbClr val="1F3864"/>
                </a:solidFill>
                <a:latin typeface="Calibri"/>
                <a:ea typeface="Calibri"/>
                <a:cs typeface="Calibri"/>
                <a:sym typeface="Calibri"/>
              </a:endParaRPr>
            </a:p>
          </p:txBody>
        </p:sp>
        <p:cxnSp>
          <p:nvCxnSpPr>
            <p:cNvPr id="587" name="Google Shape;587;p35"/>
            <p:cNvCxnSpPr>
              <a:stCxn id="566" idx="1"/>
            </p:cNvCxnSpPr>
            <p:nvPr/>
          </p:nvCxnSpPr>
          <p:spPr>
            <a:xfrm>
              <a:off x="2376936" y="966810"/>
              <a:ext cx="7800" cy="4140900"/>
            </a:xfrm>
            <a:prstGeom prst="straightConnector1">
              <a:avLst/>
            </a:prstGeom>
            <a:noFill/>
            <a:ln cap="flat" cmpd="sng" w="12700">
              <a:solidFill>
                <a:srgbClr val="1F3864"/>
              </a:solidFill>
              <a:prstDash val="solid"/>
              <a:miter lim="800000"/>
              <a:headEnd len="sm" w="sm" type="none"/>
              <a:tailEnd len="sm" w="sm" type="none"/>
            </a:ln>
          </p:spPr>
        </p:cxnSp>
        <p:sp>
          <p:nvSpPr>
            <p:cNvPr id="588" name="Google Shape;588;p35"/>
            <p:cNvSpPr txBox="1"/>
            <p:nvPr/>
          </p:nvSpPr>
          <p:spPr>
            <a:xfrm>
              <a:off x="2480066" y="1286546"/>
              <a:ext cx="3025674" cy="1731213"/>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MODEL:                 </a:t>
              </a:r>
              <a:r>
                <a:rPr b="0" i="0" lang="en" sz="1200" u="none" cap="none" strike="noStrike">
                  <a:solidFill>
                    <a:srgbClr val="1F3864"/>
                  </a:solidFill>
                  <a:latin typeface="Calibri"/>
                  <a:ea typeface="Calibri"/>
                  <a:cs typeface="Calibri"/>
                  <a:sym typeface="Calibri"/>
                </a:rPr>
                <a:t>Binary Classification</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LAYERS:                 </a:t>
              </a:r>
              <a:r>
                <a:rPr b="0" i="0" lang="en" sz="1200" u="none" cap="none" strike="noStrike">
                  <a:solidFill>
                    <a:srgbClr val="1F3864"/>
                  </a:solidFill>
                  <a:latin typeface="Calibri"/>
                  <a:ea typeface="Calibri"/>
                  <a:cs typeface="Calibri"/>
                  <a:sym typeface="Calibri"/>
                </a:rPr>
                <a:t>2 Hidden Layers (3 Denses)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ARCHITECTURE:   </a:t>
              </a:r>
              <a:r>
                <a:rPr b="0" i="0" lang="en" sz="1200" u="none" cap="none" strike="noStrike">
                  <a:solidFill>
                    <a:srgbClr val="1F3864"/>
                  </a:solidFill>
                  <a:latin typeface="Calibri"/>
                  <a:ea typeface="Calibri"/>
                  <a:cs typeface="Calibri"/>
                  <a:sym typeface="Calibri"/>
                </a:rPr>
                <a:t>Keras/Tensorflow</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ACTIVATIONS:      </a:t>
              </a:r>
              <a:r>
                <a:rPr b="0" i="0" lang="en" sz="1200" u="none" cap="none" strike="noStrike">
                  <a:solidFill>
                    <a:srgbClr val="1F3864"/>
                  </a:solidFill>
                  <a:latin typeface="Calibri"/>
                  <a:ea typeface="Calibri"/>
                  <a:cs typeface="Calibri"/>
                  <a:sym typeface="Calibri"/>
                </a:rPr>
                <a:t>ReLU &amp; SIGMOID</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INPUT/OUTPUT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SLOTS:                   </a:t>
              </a:r>
              <a:r>
                <a:rPr b="0" i="0" lang="en" sz="1200" u="none" cap="none" strike="noStrike">
                  <a:solidFill>
                    <a:srgbClr val="1F3864"/>
                  </a:solidFill>
                  <a:latin typeface="Calibri"/>
                  <a:ea typeface="Calibri"/>
                  <a:cs typeface="Calibri"/>
                  <a:sym typeface="Calibri"/>
                </a:rPr>
                <a:t>32 Features &amp; 1 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LOSS:                     </a:t>
              </a:r>
              <a:r>
                <a:rPr b="0" i="0" lang="en" sz="1200" u="none" cap="none" strike="noStrike">
                  <a:solidFill>
                    <a:srgbClr val="1F3864"/>
                  </a:solidFill>
                  <a:latin typeface="Calibri"/>
                  <a:ea typeface="Calibri"/>
                  <a:cs typeface="Calibri"/>
                  <a:sym typeface="Calibri"/>
                </a:rPr>
                <a:t>Binary Crossentropy</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OPTIMIZER:          </a:t>
              </a:r>
              <a:r>
                <a:rPr b="0" i="0" lang="en" sz="1200" u="none" cap="none" strike="noStrike">
                  <a:solidFill>
                    <a:srgbClr val="1F3864"/>
                  </a:solidFill>
                  <a:latin typeface="Calibri"/>
                  <a:ea typeface="Calibri"/>
                  <a:cs typeface="Calibri"/>
                  <a:sym typeface="Calibri"/>
                </a:rPr>
                <a:t>Adam</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ACCURACY:          </a:t>
              </a:r>
              <a:r>
                <a:rPr b="0" i="0" lang="en" sz="1200" u="none" cap="none" strike="noStrike">
                  <a:solidFill>
                    <a:srgbClr val="1F3864"/>
                  </a:solidFill>
                  <a:latin typeface="Calibri"/>
                  <a:ea typeface="Calibri"/>
                  <a:cs typeface="Calibri"/>
                  <a:sym typeface="Calibri"/>
                </a:rPr>
                <a:t>Accuracy</a:t>
              </a:r>
              <a:endParaRPr/>
            </a:p>
          </p:txBody>
        </p:sp>
        <p:sp>
          <p:nvSpPr>
            <p:cNvPr id="589" name="Google Shape;589;p35"/>
            <p:cNvSpPr txBox="1"/>
            <p:nvPr/>
          </p:nvSpPr>
          <p:spPr>
            <a:xfrm>
              <a:off x="202540" y="2342511"/>
              <a:ext cx="2078972" cy="53088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1F3864"/>
                  </a:solidFill>
                  <a:latin typeface="Calibri"/>
                  <a:ea typeface="Calibri"/>
                  <a:cs typeface="Calibri"/>
                  <a:sym typeface="Calibri"/>
                </a:rPr>
                <a:t>CONTENT TYPE</a:t>
              </a:r>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(MOVIES VS WEB SERIES)</a:t>
              </a:r>
              <a:endParaRPr/>
            </a:p>
          </p:txBody>
        </p:sp>
      </p:grpSp>
      <p:grpSp>
        <p:nvGrpSpPr>
          <p:cNvPr id="590" name="Google Shape;590;p35"/>
          <p:cNvGrpSpPr/>
          <p:nvPr/>
        </p:nvGrpSpPr>
        <p:grpSpPr>
          <a:xfrm>
            <a:off x="507835" y="3131955"/>
            <a:ext cx="1377609" cy="1270031"/>
            <a:chOff x="4444991" y="1452865"/>
            <a:chExt cx="1377609" cy="1270031"/>
          </a:xfrm>
        </p:grpSpPr>
        <p:grpSp>
          <p:nvGrpSpPr>
            <p:cNvPr id="591" name="Google Shape;591;p35"/>
            <p:cNvGrpSpPr/>
            <p:nvPr/>
          </p:nvGrpSpPr>
          <p:grpSpPr>
            <a:xfrm>
              <a:off x="4638632" y="1602739"/>
              <a:ext cx="988404" cy="961362"/>
              <a:chOff x="3129517" y="1690030"/>
              <a:chExt cx="1030535" cy="1057990"/>
            </a:xfrm>
          </p:grpSpPr>
          <p:sp>
            <p:nvSpPr>
              <p:cNvPr id="592" name="Google Shape;592;p35"/>
              <p:cNvSpPr/>
              <p:nvPr/>
            </p:nvSpPr>
            <p:spPr>
              <a:xfrm>
                <a:off x="3613094" y="219423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3" name="Google Shape;593;p35"/>
              <p:cNvSpPr/>
              <p:nvPr/>
            </p:nvSpPr>
            <p:spPr>
              <a:xfrm>
                <a:off x="3789280"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4" name="Google Shape;594;p35"/>
              <p:cNvSpPr/>
              <p:nvPr/>
            </p:nvSpPr>
            <p:spPr>
              <a:xfrm>
                <a:off x="3436908" y="219423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5" name="Google Shape;595;p35"/>
              <p:cNvSpPr/>
              <p:nvPr/>
            </p:nvSpPr>
            <p:spPr>
              <a:xfrm rot="-2668411">
                <a:off x="3613094" y="202726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6" name="Google Shape;596;p35"/>
              <p:cNvSpPr/>
              <p:nvPr/>
            </p:nvSpPr>
            <p:spPr>
              <a:xfrm rot="-2668411">
                <a:off x="3613093" y="235523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7" name="Google Shape;597;p35"/>
              <p:cNvSpPr/>
              <p:nvPr/>
            </p:nvSpPr>
            <p:spPr>
              <a:xfrm rot="-2668411">
                <a:off x="3729671" y="2085653"/>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8" name="Google Shape;598;p35"/>
              <p:cNvSpPr/>
              <p:nvPr/>
            </p:nvSpPr>
            <p:spPr>
              <a:xfrm rot="-2668411">
                <a:off x="3496517" y="2085652"/>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9" name="Google Shape;599;p35"/>
              <p:cNvSpPr/>
              <p:nvPr/>
            </p:nvSpPr>
            <p:spPr>
              <a:xfrm rot="-2668411">
                <a:off x="3729672" y="230114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0" name="Google Shape;600;p35"/>
              <p:cNvSpPr/>
              <p:nvPr/>
            </p:nvSpPr>
            <p:spPr>
              <a:xfrm rot="-2668411">
                <a:off x="3496518" y="2301148"/>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1" name="Google Shape;601;p35"/>
              <p:cNvSpPr/>
              <p:nvPr/>
            </p:nvSpPr>
            <p:spPr>
              <a:xfrm rot="-2668411">
                <a:off x="3868605" y="1980628"/>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2" name="Google Shape;602;p35"/>
              <p:cNvSpPr/>
              <p:nvPr/>
            </p:nvSpPr>
            <p:spPr>
              <a:xfrm rot="-2668411">
                <a:off x="3361534" y="240202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3" name="Google Shape;603;p35"/>
              <p:cNvSpPr/>
              <p:nvPr/>
            </p:nvSpPr>
            <p:spPr>
              <a:xfrm rot="-2668411">
                <a:off x="3390278" y="1989647"/>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4" name="Google Shape;604;p35"/>
              <p:cNvSpPr/>
              <p:nvPr/>
            </p:nvSpPr>
            <p:spPr>
              <a:xfrm rot="-2668411">
                <a:off x="3849846" y="240187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5" name="Google Shape;605;p35"/>
              <p:cNvSpPr/>
              <p:nvPr/>
            </p:nvSpPr>
            <p:spPr>
              <a:xfrm>
                <a:off x="3941971"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6" name="Google Shape;606;p35"/>
              <p:cNvSpPr/>
              <p:nvPr/>
            </p:nvSpPr>
            <p:spPr>
              <a:xfrm>
                <a:off x="4094662"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7" name="Google Shape;607;p35"/>
              <p:cNvSpPr/>
              <p:nvPr/>
            </p:nvSpPr>
            <p:spPr>
              <a:xfrm>
                <a:off x="3129517"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8" name="Google Shape;608;p35"/>
              <p:cNvSpPr/>
              <p:nvPr/>
            </p:nvSpPr>
            <p:spPr>
              <a:xfrm>
                <a:off x="3282208"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9" name="Google Shape;609;p35"/>
              <p:cNvSpPr/>
              <p:nvPr/>
            </p:nvSpPr>
            <p:spPr>
              <a:xfrm rot="-2668411">
                <a:off x="3613094" y="1865337"/>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0" name="Google Shape;610;p35"/>
              <p:cNvSpPr/>
              <p:nvPr/>
            </p:nvSpPr>
            <p:spPr>
              <a:xfrm rot="-2668411">
                <a:off x="3613094" y="170340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1" name="Google Shape;611;p35"/>
              <p:cNvSpPr/>
              <p:nvPr/>
            </p:nvSpPr>
            <p:spPr>
              <a:xfrm rot="-2668411">
                <a:off x="3613092" y="2668123"/>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2" name="Google Shape;612;p35"/>
              <p:cNvSpPr/>
              <p:nvPr/>
            </p:nvSpPr>
            <p:spPr>
              <a:xfrm rot="-2668411">
                <a:off x="3613092" y="250619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13" name="Google Shape;613;p35"/>
            <p:cNvSpPr/>
            <p:nvPr/>
          </p:nvSpPr>
          <p:spPr>
            <a:xfrm>
              <a:off x="4444991" y="1452865"/>
              <a:ext cx="1377609" cy="1270031"/>
            </a:xfrm>
            <a:prstGeom prst="ellipse">
              <a:avLst/>
            </a:prstGeom>
            <a:noFill/>
            <a:ln cap="flat" cmpd="sng" w="9525">
              <a:solidFill>
                <a:srgbClr val="5481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Chart, line chart&#10;&#10;Description automatically generated" id="614" name="Google Shape;614;p35"/>
          <p:cNvPicPr preferRelativeResize="0"/>
          <p:nvPr/>
        </p:nvPicPr>
        <p:blipFill rotWithShape="1">
          <a:blip r:embed="rId5">
            <a:alphaModFix/>
          </a:blip>
          <a:srcRect b="0" l="0" r="0" t="0"/>
          <a:stretch/>
        </p:blipFill>
        <p:spPr>
          <a:xfrm>
            <a:off x="7380444" y="1745827"/>
            <a:ext cx="1580573" cy="955365"/>
          </a:xfrm>
          <a:prstGeom prst="rect">
            <a:avLst/>
          </a:prstGeom>
          <a:noFill/>
          <a:ln cap="flat" cmpd="sng" w="19050">
            <a:solidFill>
              <a:schemeClr val="dk1"/>
            </a:solidFill>
            <a:prstDash val="solid"/>
            <a:round/>
            <a:headEnd len="sm" w="sm" type="none"/>
            <a:tailEnd len="sm" w="sm" type="none"/>
          </a:ln>
        </p:spPr>
      </p:pic>
      <p:pic>
        <p:nvPicPr>
          <p:cNvPr descr="Chart, line chart&#10;&#10;Description automatically generated" id="615" name="Google Shape;615;p35"/>
          <p:cNvPicPr preferRelativeResize="0"/>
          <p:nvPr/>
        </p:nvPicPr>
        <p:blipFill rotWithShape="1">
          <a:blip r:embed="rId6">
            <a:alphaModFix/>
          </a:blip>
          <a:srcRect b="0" l="0" r="0" t="0"/>
          <a:stretch/>
        </p:blipFill>
        <p:spPr>
          <a:xfrm>
            <a:off x="5645879" y="1748094"/>
            <a:ext cx="1598681" cy="975850"/>
          </a:xfrm>
          <a:prstGeom prst="rect">
            <a:avLst/>
          </a:prstGeom>
          <a:noFill/>
          <a:ln cap="flat" cmpd="sng" w="19050">
            <a:solidFill>
              <a:schemeClr val="dk1"/>
            </a:solidFill>
            <a:prstDash val="solid"/>
            <a:round/>
            <a:headEnd len="sm" w="sm" type="none"/>
            <a:tailEnd len="sm" w="sm" type="none"/>
          </a:ln>
        </p:spPr>
      </p:pic>
      <p:pic>
        <p:nvPicPr>
          <p:cNvPr descr="A black and white sign&#10;&#10;Description automatically generated with low confidence" id="616" name="Google Shape;616;p35"/>
          <p:cNvPicPr preferRelativeResize="0"/>
          <p:nvPr/>
        </p:nvPicPr>
        <p:blipFill rotWithShape="1">
          <a:blip r:embed="rId7">
            <a:alphaModFix/>
          </a:blip>
          <a:srcRect b="0" l="0" r="0" t="0"/>
          <a:stretch/>
        </p:blipFill>
        <p:spPr>
          <a:xfrm>
            <a:off x="287670" y="262309"/>
            <a:ext cx="3003550" cy="46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grpSp>
        <p:nvGrpSpPr>
          <p:cNvPr id="621" name="Google Shape;621;p36"/>
          <p:cNvGrpSpPr/>
          <p:nvPr/>
        </p:nvGrpSpPr>
        <p:grpSpPr>
          <a:xfrm>
            <a:off x="0" y="132992"/>
            <a:ext cx="9151701" cy="5010507"/>
            <a:chOff x="0" y="132992"/>
            <a:chExt cx="9151701" cy="5010507"/>
          </a:xfrm>
        </p:grpSpPr>
        <p:sp>
          <p:nvSpPr>
            <p:cNvPr id="622" name="Google Shape;622;p36"/>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3" name="Google Shape;623;p36"/>
            <p:cNvSpPr txBox="1"/>
            <p:nvPr/>
          </p:nvSpPr>
          <p:spPr>
            <a:xfrm>
              <a:off x="2376936" y="824478"/>
              <a:ext cx="6774765" cy="284663"/>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TECHNICAL SPECIFICATIONS</a:t>
              </a:r>
              <a:endParaRPr b="1" i="0" sz="1000" u="none" cap="none" strike="noStrike">
                <a:solidFill>
                  <a:schemeClr val="lt1"/>
                </a:solidFill>
                <a:latin typeface="Corbel"/>
                <a:ea typeface="Corbel"/>
                <a:cs typeface="Corbel"/>
                <a:sym typeface="Corbel"/>
              </a:endParaRPr>
            </a:p>
          </p:txBody>
        </p:sp>
        <p:sp>
          <p:nvSpPr>
            <p:cNvPr id="624" name="Google Shape;624;p36"/>
            <p:cNvSpPr txBox="1"/>
            <p:nvPr/>
          </p:nvSpPr>
          <p:spPr>
            <a:xfrm>
              <a:off x="0" y="1952783"/>
              <a:ext cx="2381442" cy="346218"/>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orbel"/>
                  <a:ea typeface="Corbel"/>
                  <a:cs typeface="Corbel"/>
                  <a:sym typeface="Corbel"/>
                </a:rPr>
                <a:t>PREDICTS</a:t>
              </a:r>
              <a:endParaRPr/>
            </a:p>
          </p:txBody>
        </p:sp>
        <p:sp>
          <p:nvSpPr>
            <p:cNvPr id="625" name="Google Shape;625;p36"/>
            <p:cNvSpPr txBox="1"/>
            <p:nvPr/>
          </p:nvSpPr>
          <p:spPr>
            <a:xfrm>
              <a:off x="5796849" y="4497853"/>
              <a:ext cx="874238"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5 MINUTES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PER VIEW</a:t>
              </a:r>
              <a:endParaRPr b="0" i="0" sz="900" u="none" cap="none" strike="noStrike">
                <a:solidFill>
                  <a:srgbClr val="000000"/>
                </a:solidFill>
                <a:latin typeface="Arial"/>
                <a:ea typeface="Arial"/>
                <a:cs typeface="Arial"/>
                <a:sym typeface="Arial"/>
              </a:endParaRPr>
            </a:p>
          </p:txBody>
        </p:sp>
        <p:grpSp>
          <p:nvGrpSpPr>
            <p:cNvPr id="626" name="Google Shape;626;p36"/>
            <p:cNvGrpSpPr/>
            <p:nvPr/>
          </p:nvGrpSpPr>
          <p:grpSpPr>
            <a:xfrm>
              <a:off x="152913" y="132992"/>
              <a:ext cx="1732531" cy="943249"/>
              <a:chOff x="152913" y="132992"/>
              <a:chExt cx="1732531" cy="943249"/>
            </a:xfrm>
          </p:grpSpPr>
          <p:cxnSp>
            <p:nvCxnSpPr>
              <p:cNvPr id="627" name="Google Shape;627;p36"/>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628" name="Google Shape;628;p36"/>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629" name="Google Shape;629;p36"/>
            <p:cNvSpPr txBox="1"/>
            <p:nvPr/>
          </p:nvSpPr>
          <p:spPr>
            <a:xfrm>
              <a:off x="2376936" y="4157773"/>
              <a:ext cx="6767058" cy="263988"/>
            </a:xfrm>
            <a:prstGeom prst="rect">
              <a:avLst/>
            </a:prstGeom>
            <a:solidFill>
              <a:srgbClr val="548135"/>
            </a:solid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Calibri"/>
                  <a:ea typeface="Calibri"/>
                  <a:cs typeface="Calibri"/>
                  <a:sym typeface="Calibri"/>
                </a:rPr>
                <a:t>                 CONSUMER BASE                                      COST SAVINGS                                       ANALYTICS</a:t>
              </a:r>
              <a:endParaRPr/>
            </a:p>
          </p:txBody>
        </p:sp>
        <p:sp>
          <p:nvSpPr>
            <p:cNvPr id="630" name="Google Shape;630;p36"/>
            <p:cNvSpPr txBox="1"/>
            <p:nvPr/>
          </p:nvSpPr>
          <p:spPr>
            <a:xfrm>
              <a:off x="3291220" y="4503794"/>
              <a:ext cx="131195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CUSTOMER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RETENTION RATE</a:t>
              </a:r>
              <a:endParaRPr b="0" i="0" sz="900" u="none" cap="none" strike="noStrike">
                <a:solidFill>
                  <a:srgbClr val="000000"/>
                </a:solidFill>
                <a:latin typeface="Arial"/>
                <a:ea typeface="Arial"/>
                <a:cs typeface="Arial"/>
                <a:sym typeface="Arial"/>
              </a:endParaRPr>
            </a:p>
          </p:txBody>
        </p:sp>
        <p:sp>
          <p:nvSpPr>
            <p:cNvPr id="631" name="Google Shape;631;p36"/>
            <p:cNvSpPr/>
            <p:nvPr/>
          </p:nvSpPr>
          <p:spPr>
            <a:xfrm rot="-5400000">
              <a:off x="2763639" y="4461585"/>
              <a:ext cx="417932" cy="502350"/>
            </a:xfrm>
            <a:prstGeom prst="stripedRight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Icon&#10;&#10;Description automatically generated" id="632" name="Google Shape;632;p36"/>
            <p:cNvPicPr preferRelativeResize="0"/>
            <p:nvPr/>
          </p:nvPicPr>
          <p:blipFill rotWithShape="1">
            <a:blip r:embed="rId3">
              <a:alphaModFix/>
            </a:blip>
            <a:srcRect b="0" l="0" r="0" t="0"/>
            <a:stretch/>
          </p:blipFill>
          <p:spPr>
            <a:xfrm>
              <a:off x="5201897" y="4450830"/>
              <a:ext cx="532598" cy="501903"/>
            </a:xfrm>
            <a:prstGeom prst="rect">
              <a:avLst/>
            </a:prstGeom>
            <a:noFill/>
            <a:ln>
              <a:noFill/>
            </a:ln>
          </p:spPr>
        </p:pic>
        <p:cxnSp>
          <p:nvCxnSpPr>
            <p:cNvPr id="633" name="Google Shape;633;p36"/>
            <p:cNvCxnSpPr/>
            <p:nvPr/>
          </p:nvCxnSpPr>
          <p:spPr>
            <a:xfrm>
              <a:off x="4820577" y="4496349"/>
              <a:ext cx="0" cy="425377"/>
            </a:xfrm>
            <a:prstGeom prst="straightConnector1">
              <a:avLst/>
            </a:prstGeom>
            <a:noFill/>
            <a:ln cap="flat" cmpd="sng" w="12700">
              <a:solidFill>
                <a:srgbClr val="1F3864"/>
              </a:solidFill>
              <a:prstDash val="solid"/>
              <a:miter lim="800000"/>
              <a:headEnd len="sm" w="sm" type="none"/>
              <a:tailEnd len="sm" w="sm" type="none"/>
            </a:ln>
          </p:spPr>
        </p:cxnSp>
        <p:cxnSp>
          <p:nvCxnSpPr>
            <p:cNvPr id="634" name="Google Shape;634;p36"/>
            <p:cNvCxnSpPr/>
            <p:nvPr/>
          </p:nvCxnSpPr>
          <p:spPr>
            <a:xfrm>
              <a:off x="7068814" y="4504441"/>
              <a:ext cx="0" cy="425377"/>
            </a:xfrm>
            <a:prstGeom prst="straightConnector1">
              <a:avLst/>
            </a:prstGeom>
            <a:noFill/>
            <a:ln cap="flat" cmpd="sng" w="12700">
              <a:solidFill>
                <a:srgbClr val="1F3864"/>
              </a:solidFill>
              <a:prstDash val="solid"/>
              <a:miter lim="800000"/>
              <a:headEnd len="sm" w="sm" type="none"/>
              <a:tailEnd len="sm" w="sm" type="none"/>
            </a:ln>
          </p:spPr>
        </p:cxnSp>
        <p:pic>
          <p:nvPicPr>
            <p:cNvPr descr="Icon&#10;&#10;Description automatically generated" id="635" name="Google Shape;635;p36"/>
            <p:cNvPicPr preferRelativeResize="0"/>
            <p:nvPr/>
          </p:nvPicPr>
          <p:blipFill rotWithShape="1">
            <a:blip r:embed="rId4">
              <a:alphaModFix/>
            </a:blip>
            <a:srcRect b="0" l="0" r="0" t="0"/>
            <a:stretch/>
          </p:blipFill>
          <p:spPr>
            <a:xfrm>
              <a:off x="7362336" y="4496796"/>
              <a:ext cx="433022" cy="433022"/>
            </a:xfrm>
            <a:prstGeom prst="rect">
              <a:avLst/>
            </a:prstGeom>
            <a:noFill/>
            <a:ln>
              <a:noFill/>
            </a:ln>
          </p:spPr>
        </p:pic>
        <p:sp>
          <p:nvSpPr>
            <p:cNvPr id="636" name="Google Shape;636;p36"/>
            <p:cNvSpPr txBox="1"/>
            <p:nvPr/>
          </p:nvSpPr>
          <p:spPr>
            <a:xfrm>
              <a:off x="7862798" y="4488257"/>
              <a:ext cx="109821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70% ACCURACY</a:t>
              </a:r>
              <a:endParaRPr b="0" i="0" sz="900" u="none" cap="none" strike="noStrike">
                <a:solidFill>
                  <a:srgbClr val="000000"/>
                </a:solidFill>
                <a:latin typeface="Arial"/>
                <a:ea typeface="Arial"/>
                <a:cs typeface="Arial"/>
                <a:sym typeface="Arial"/>
              </a:endParaRPr>
            </a:p>
          </p:txBody>
        </p:sp>
        <p:sp>
          <p:nvSpPr>
            <p:cNvPr id="637" name="Google Shape;637;p36"/>
            <p:cNvSpPr txBox="1"/>
            <p:nvPr/>
          </p:nvSpPr>
          <p:spPr>
            <a:xfrm>
              <a:off x="2384641" y="3158247"/>
              <a:ext cx="6767059" cy="292811"/>
            </a:xfrm>
            <a:prstGeom prst="rect">
              <a:avLst/>
            </a:prstGeom>
            <a:solidFill>
              <a:srgbClr val="0070C0"/>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orbel"/>
                  <a:ea typeface="Corbel"/>
                  <a:cs typeface="Corbel"/>
                  <a:sym typeface="Corbel"/>
                </a:rPr>
                <a:t>INPUT FEATURES</a:t>
              </a:r>
              <a:endParaRPr b="1" i="0" sz="1400" u="none" cap="none" strike="noStrike">
                <a:solidFill>
                  <a:schemeClr val="lt1"/>
                </a:solidFill>
                <a:latin typeface="Corbel"/>
                <a:ea typeface="Corbel"/>
                <a:cs typeface="Corbel"/>
                <a:sym typeface="Corbel"/>
              </a:endParaRPr>
            </a:p>
          </p:txBody>
        </p:sp>
        <p:sp>
          <p:nvSpPr>
            <p:cNvPr id="638" name="Google Shape;638;p36"/>
            <p:cNvSpPr txBox="1"/>
            <p:nvPr/>
          </p:nvSpPr>
          <p:spPr>
            <a:xfrm>
              <a:off x="5767682" y="2723922"/>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Loss: 67%</a:t>
              </a:r>
              <a:endParaRPr b="0" i="0" sz="1400" u="none" cap="none" strike="noStrike">
                <a:solidFill>
                  <a:srgbClr val="1F3864"/>
                </a:solidFill>
                <a:latin typeface="Calibri"/>
                <a:ea typeface="Calibri"/>
                <a:cs typeface="Calibri"/>
                <a:sym typeface="Calibri"/>
              </a:endParaRPr>
            </a:p>
          </p:txBody>
        </p:sp>
        <p:sp>
          <p:nvSpPr>
            <p:cNvPr id="639" name="Google Shape;639;p36"/>
            <p:cNvSpPr txBox="1"/>
            <p:nvPr/>
          </p:nvSpPr>
          <p:spPr>
            <a:xfrm>
              <a:off x="7535182" y="2738710"/>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Accuracy: 70%</a:t>
              </a:r>
              <a:endParaRPr b="0" i="0" sz="1400" u="none" cap="none" strike="noStrike">
                <a:solidFill>
                  <a:srgbClr val="1F3864"/>
                </a:solidFill>
                <a:latin typeface="Calibri"/>
                <a:ea typeface="Calibri"/>
                <a:cs typeface="Calibri"/>
                <a:sym typeface="Calibri"/>
              </a:endParaRPr>
            </a:p>
          </p:txBody>
        </p:sp>
        <p:sp>
          <p:nvSpPr>
            <p:cNvPr id="640" name="Google Shape;640;p36"/>
            <p:cNvSpPr txBox="1"/>
            <p:nvPr/>
          </p:nvSpPr>
          <p:spPr>
            <a:xfrm>
              <a:off x="2607815" y="3548568"/>
              <a:ext cx="3669513"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Demographics (Age, Gender, Income etc.)</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Content Preferences</a:t>
              </a:r>
              <a:endParaRPr/>
            </a:p>
          </p:txBody>
        </p:sp>
        <p:sp>
          <p:nvSpPr>
            <p:cNvPr id="641" name="Google Shape;641;p36"/>
            <p:cNvSpPr txBox="1"/>
            <p:nvPr/>
          </p:nvSpPr>
          <p:spPr>
            <a:xfrm>
              <a:off x="6671087" y="3549125"/>
              <a:ext cx="2064608"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Subscription Renewals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Time Spent on App</a:t>
              </a:r>
              <a:endParaRPr b="0" i="0" sz="1400" u="none" cap="none" strike="noStrike">
                <a:solidFill>
                  <a:srgbClr val="000000"/>
                </a:solidFill>
                <a:latin typeface="Arial"/>
                <a:ea typeface="Arial"/>
                <a:cs typeface="Arial"/>
                <a:sym typeface="Arial"/>
              </a:endParaRPr>
            </a:p>
          </p:txBody>
        </p:sp>
        <p:cxnSp>
          <p:nvCxnSpPr>
            <p:cNvPr id="642" name="Google Shape;642;p36"/>
            <p:cNvCxnSpPr/>
            <p:nvPr/>
          </p:nvCxnSpPr>
          <p:spPr>
            <a:xfrm>
              <a:off x="6363458" y="3585932"/>
              <a:ext cx="0" cy="425377"/>
            </a:xfrm>
            <a:prstGeom prst="straightConnector1">
              <a:avLst/>
            </a:prstGeom>
            <a:noFill/>
            <a:ln cap="flat" cmpd="sng" w="12700">
              <a:solidFill>
                <a:srgbClr val="1F3864"/>
              </a:solidFill>
              <a:prstDash val="solid"/>
              <a:miter lim="800000"/>
              <a:headEnd len="sm" w="sm" type="none"/>
              <a:tailEnd len="sm" w="sm" type="none"/>
            </a:ln>
          </p:spPr>
        </p:cxnSp>
        <p:sp>
          <p:nvSpPr>
            <p:cNvPr id="643" name="Google Shape;643;p36"/>
            <p:cNvSpPr txBox="1"/>
            <p:nvPr/>
          </p:nvSpPr>
          <p:spPr>
            <a:xfrm>
              <a:off x="5955409" y="1389328"/>
              <a:ext cx="245260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Training Cycles: 200 Epochs</a:t>
              </a:r>
              <a:endParaRPr b="0" i="0" sz="1400" u="none" cap="none" strike="noStrike">
                <a:solidFill>
                  <a:srgbClr val="1F3864"/>
                </a:solidFill>
                <a:latin typeface="Calibri"/>
                <a:ea typeface="Calibri"/>
                <a:cs typeface="Calibri"/>
                <a:sym typeface="Calibri"/>
              </a:endParaRPr>
            </a:p>
          </p:txBody>
        </p:sp>
        <p:cxnSp>
          <p:nvCxnSpPr>
            <p:cNvPr id="644" name="Google Shape;644;p36"/>
            <p:cNvCxnSpPr>
              <a:stCxn id="623" idx="1"/>
            </p:cNvCxnSpPr>
            <p:nvPr/>
          </p:nvCxnSpPr>
          <p:spPr>
            <a:xfrm>
              <a:off x="2376936" y="966810"/>
              <a:ext cx="7800" cy="4140900"/>
            </a:xfrm>
            <a:prstGeom prst="straightConnector1">
              <a:avLst/>
            </a:prstGeom>
            <a:noFill/>
            <a:ln cap="flat" cmpd="sng" w="12700">
              <a:solidFill>
                <a:srgbClr val="1F3864"/>
              </a:solidFill>
              <a:prstDash val="solid"/>
              <a:miter lim="800000"/>
              <a:headEnd len="sm" w="sm" type="none"/>
              <a:tailEnd len="sm" w="sm" type="none"/>
            </a:ln>
          </p:spPr>
        </p:cxnSp>
        <p:sp>
          <p:nvSpPr>
            <p:cNvPr id="645" name="Google Shape;645;p36"/>
            <p:cNvSpPr txBox="1"/>
            <p:nvPr/>
          </p:nvSpPr>
          <p:spPr>
            <a:xfrm>
              <a:off x="2480066" y="1286546"/>
              <a:ext cx="3025674" cy="1731213"/>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MODEL:                 </a:t>
              </a:r>
              <a:r>
                <a:rPr b="0" i="0" lang="en" sz="1200" u="none" cap="none" strike="noStrike">
                  <a:solidFill>
                    <a:srgbClr val="1F3864"/>
                  </a:solidFill>
                  <a:latin typeface="Calibri"/>
                  <a:ea typeface="Calibri"/>
                  <a:cs typeface="Calibri"/>
                  <a:sym typeface="Calibri"/>
                </a:rPr>
                <a:t>Multi-Class Classification</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LAYERS:                 </a:t>
              </a:r>
              <a:r>
                <a:rPr b="0" i="0" lang="en" sz="1200" u="none" cap="none" strike="noStrike">
                  <a:solidFill>
                    <a:srgbClr val="1F3864"/>
                  </a:solidFill>
                  <a:latin typeface="Calibri"/>
                  <a:ea typeface="Calibri"/>
                  <a:cs typeface="Calibri"/>
                  <a:sym typeface="Calibri"/>
                </a:rPr>
                <a:t>2 Hidden Layers (3 Denses)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ARCHITECTURE:   </a:t>
              </a:r>
              <a:r>
                <a:rPr b="0" i="0" lang="en" sz="1200" u="none" cap="none" strike="noStrike">
                  <a:solidFill>
                    <a:srgbClr val="1F3864"/>
                  </a:solidFill>
                  <a:latin typeface="Calibri"/>
                  <a:ea typeface="Calibri"/>
                  <a:cs typeface="Calibri"/>
                  <a:sym typeface="Calibri"/>
                </a:rPr>
                <a:t>Keras/Tensorflow</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ACTIVATIONS:      </a:t>
              </a:r>
              <a:r>
                <a:rPr b="0" i="0" lang="en" sz="1200" u="none" cap="none" strike="noStrike">
                  <a:solidFill>
                    <a:srgbClr val="1F3864"/>
                  </a:solidFill>
                  <a:latin typeface="Calibri"/>
                  <a:ea typeface="Calibri"/>
                  <a:cs typeface="Calibri"/>
                  <a:sym typeface="Calibri"/>
                </a:rPr>
                <a:t>ReLU &amp; SOFTMAX</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INPUT/OUTPUT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SLOTS:                   </a:t>
              </a:r>
              <a:r>
                <a:rPr b="0" i="0" lang="en" sz="1200" u="none" cap="none" strike="noStrike">
                  <a:solidFill>
                    <a:srgbClr val="1F3864"/>
                  </a:solidFill>
                  <a:latin typeface="Calibri"/>
                  <a:ea typeface="Calibri"/>
                  <a:cs typeface="Calibri"/>
                  <a:sym typeface="Calibri"/>
                </a:rPr>
                <a:t>45 Features &amp; 10 Outputs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LOSS:                     </a:t>
              </a:r>
              <a:r>
                <a:rPr b="0" i="0" lang="en" sz="1200" u="none" cap="none" strike="noStrike">
                  <a:solidFill>
                    <a:srgbClr val="1F3864"/>
                  </a:solidFill>
                  <a:latin typeface="Calibri"/>
                  <a:ea typeface="Calibri"/>
                  <a:cs typeface="Calibri"/>
                  <a:sym typeface="Calibri"/>
                </a:rPr>
                <a:t>Categorical Crossentropy</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OPTIMIZER:          </a:t>
              </a:r>
              <a:r>
                <a:rPr b="0" i="0" lang="en" sz="1200" u="none" cap="none" strike="noStrike">
                  <a:solidFill>
                    <a:srgbClr val="1F3864"/>
                  </a:solidFill>
                  <a:latin typeface="Calibri"/>
                  <a:ea typeface="Calibri"/>
                  <a:cs typeface="Calibri"/>
                  <a:sym typeface="Calibri"/>
                </a:rPr>
                <a:t>Adam</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ACCURACY:          </a:t>
              </a:r>
              <a:r>
                <a:rPr b="0" i="0" lang="en" sz="1200" u="none" cap="none" strike="noStrike">
                  <a:solidFill>
                    <a:srgbClr val="1F3864"/>
                  </a:solidFill>
                  <a:latin typeface="Calibri"/>
                  <a:ea typeface="Calibri"/>
                  <a:cs typeface="Calibri"/>
                  <a:sym typeface="Calibri"/>
                </a:rPr>
                <a:t>Accuracy</a:t>
              </a:r>
              <a:endParaRPr/>
            </a:p>
          </p:txBody>
        </p:sp>
        <p:sp>
          <p:nvSpPr>
            <p:cNvPr id="646" name="Google Shape;646;p36"/>
            <p:cNvSpPr txBox="1"/>
            <p:nvPr/>
          </p:nvSpPr>
          <p:spPr>
            <a:xfrm>
              <a:off x="76119" y="4658014"/>
              <a:ext cx="221821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orbel"/>
                  <a:ea typeface="Corbel"/>
                  <a:cs typeface="Corbel"/>
                  <a:sym typeface="Corbel"/>
                </a:rPr>
                <a:t>STREAMING APP NEURON</a:t>
              </a:r>
              <a:endParaRPr b="0" i="0" sz="900" u="none" cap="none" strike="noStrike">
                <a:solidFill>
                  <a:srgbClr val="000000"/>
                </a:solidFill>
                <a:latin typeface="Corbel"/>
                <a:ea typeface="Corbel"/>
                <a:cs typeface="Corbel"/>
                <a:sym typeface="Corbel"/>
              </a:endParaRPr>
            </a:p>
          </p:txBody>
        </p:sp>
        <p:sp>
          <p:nvSpPr>
            <p:cNvPr id="647" name="Google Shape;647;p36"/>
            <p:cNvSpPr txBox="1"/>
            <p:nvPr/>
          </p:nvSpPr>
          <p:spPr>
            <a:xfrm>
              <a:off x="209744" y="2403029"/>
              <a:ext cx="2125183" cy="484718"/>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1F3864"/>
                  </a:solidFill>
                  <a:latin typeface="Calibri"/>
                  <a:ea typeface="Calibri"/>
                  <a:cs typeface="Calibri"/>
                  <a:sym typeface="Calibri"/>
                </a:rPr>
                <a:t>CATEGORY TYPE</a:t>
              </a:r>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1F3864"/>
                  </a:solidFill>
                  <a:latin typeface="Calibri"/>
                  <a:ea typeface="Calibri"/>
                  <a:cs typeface="Calibri"/>
                  <a:sym typeface="Calibri"/>
                </a:rPr>
                <a:t>(Categories: Action, SciFi, Comedy etc.)</a:t>
              </a:r>
              <a:endParaRPr/>
            </a:p>
          </p:txBody>
        </p:sp>
      </p:grpSp>
      <p:grpSp>
        <p:nvGrpSpPr>
          <p:cNvPr id="648" name="Google Shape;648;p36"/>
          <p:cNvGrpSpPr/>
          <p:nvPr/>
        </p:nvGrpSpPr>
        <p:grpSpPr>
          <a:xfrm>
            <a:off x="507835" y="3182289"/>
            <a:ext cx="1377609" cy="1270031"/>
            <a:chOff x="4444991" y="1452865"/>
            <a:chExt cx="1377609" cy="1270031"/>
          </a:xfrm>
        </p:grpSpPr>
        <p:grpSp>
          <p:nvGrpSpPr>
            <p:cNvPr id="649" name="Google Shape;649;p36"/>
            <p:cNvGrpSpPr/>
            <p:nvPr/>
          </p:nvGrpSpPr>
          <p:grpSpPr>
            <a:xfrm>
              <a:off x="4638632" y="1602739"/>
              <a:ext cx="988404" cy="961362"/>
              <a:chOff x="3129517" y="1690030"/>
              <a:chExt cx="1030535" cy="1057990"/>
            </a:xfrm>
          </p:grpSpPr>
          <p:sp>
            <p:nvSpPr>
              <p:cNvPr id="650" name="Google Shape;650;p36"/>
              <p:cNvSpPr/>
              <p:nvPr/>
            </p:nvSpPr>
            <p:spPr>
              <a:xfrm>
                <a:off x="3613094" y="219423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1" name="Google Shape;651;p36"/>
              <p:cNvSpPr/>
              <p:nvPr/>
            </p:nvSpPr>
            <p:spPr>
              <a:xfrm>
                <a:off x="3789280"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2" name="Google Shape;652;p36"/>
              <p:cNvSpPr/>
              <p:nvPr/>
            </p:nvSpPr>
            <p:spPr>
              <a:xfrm>
                <a:off x="3436908" y="219423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3" name="Google Shape;653;p36"/>
              <p:cNvSpPr/>
              <p:nvPr/>
            </p:nvSpPr>
            <p:spPr>
              <a:xfrm rot="-2668411">
                <a:off x="3613094" y="202726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4" name="Google Shape;654;p36"/>
              <p:cNvSpPr/>
              <p:nvPr/>
            </p:nvSpPr>
            <p:spPr>
              <a:xfrm rot="-2668411">
                <a:off x="3613093" y="235523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5" name="Google Shape;655;p36"/>
              <p:cNvSpPr/>
              <p:nvPr/>
            </p:nvSpPr>
            <p:spPr>
              <a:xfrm rot="-2668411">
                <a:off x="3729671" y="2085653"/>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6" name="Google Shape;656;p36"/>
              <p:cNvSpPr/>
              <p:nvPr/>
            </p:nvSpPr>
            <p:spPr>
              <a:xfrm rot="-2668411">
                <a:off x="3496517" y="2085652"/>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7" name="Google Shape;657;p36"/>
              <p:cNvSpPr/>
              <p:nvPr/>
            </p:nvSpPr>
            <p:spPr>
              <a:xfrm rot="-2668411">
                <a:off x="3729672" y="230114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8" name="Google Shape;658;p36"/>
              <p:cNvSpPr/>
              <p:nvPr/>
            </p:nvSpPr>
            <p:spPr>
              <a:xfrm rot="-2668411">
                <a:off x="3496518" y="2301148"/>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9" name="Google Shape;659;p36"/>
              <p:cNvSpPr/>
              <p:nvPr/>
            </p:nvSpPr>
            <p:spPr>
              <a:xfrm rot="-2668411">
                <a:off x="3868605" y="1980628"/>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0" name="Google Shape;660;p36"/>
              <p:cNvSpPr/>
              <p:nvPr/>
            </p:nvSpPr>
            <p:spPr>
              <a:xfrm rot="-2668411">
                <a:off x="3361534" y="240202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1" name="Google Shape;661;p36"/>
              <p:cNvSpPr/>
              <p:nvPr/>
            </p:nvSpPr>
            <p:spPr>
              <a:xfrm rot="-2668411">
                <a:off x="3390278" y="1989647"/>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2" name="Google Shape;662;p36"/>
              <p:cNvSpPr/>
              <p:nvPr/>
            </p:nvSpPr>
            <p:spPr>
              <a:xfrm rot="-2668411">
                <a:off x="3849846" y="240187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3" name="Google Shape;663;p36"/>
              <p:cNvSpPr/>
              <p:nvPr/>
            </p:nvSpPr>
            <p:spPr>
              <a:xfrm>
                <a:off x="3941971"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4" name="Google Shape;664;p36"/>
              <p:cNvSpPr/>
              <p:nvPr/>
            </p:nvSpPr>
            <p:spPr>
              <a:xfrm>
                <a:off x="4094662"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5" name="Google Shape;665;p36"/>
              <p:cNvSpPr/>
              <p:nvPr/>
            </p:nvSpPr>
            <p:spPr>
              <a:xfrm>
                <a:off x="3129517"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6" name="Google Shape;666;p36"/>
              <p:cNvSpPr/>
              <p:nvPr/>
            </p:nvSpPr>
            <p:spPr>
              <a:xfrm>
                <a:off x="3282208" y="2190676"/>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7" name="Google Shape;667;p36"/>
              <p:cNvSpPr/>
              <p:nvPr/>
            </p:nvSpPr>
            <p:spPr>
              <a:xfrm rot="-2668411">
                <a:off x="3613094" y="1865337"/>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8" name="Google Shape;668;p36"/>
              <p:cNvSpPr/>
              <p:nvPr/>
            </p:nvSpPr>
            <p:spPr>
              <a:xfrm rot="-2668411">
                <a:off x="3613094" y="1703409"/>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9" name="Google Shape;669;p36"/>
              <p:cNvSpPr/>
              <p:nvPr/>
            </p:nvSpPr>
            <p:spPr>
              <a:xfrm rot="-2668411">
                <a:off x="3613092" y="2668123"/>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0" name="Google Shape;670;p36"/>
              <p:cNvSpPr/>
              <p:nvPr/>
            </p:nvSpPr>
            <p:spPr>
              <a:xfrm rot="-2668411">
                <a:off x="3613092" y="2506195"/>
                <a:ext cx="65390" cy="66517"/>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71" name="Google Shape;671;p36"/>
            <p:cNvSpPr/>
            <p:nvPr/>
          </p:nvSpPr>
          <p:spPr>
            <a:xfrm>
              <a:off x="4444991" y="1452865"/>
              <a:ext cx="1377609" cy="1270031"/>
            </a:xfrm>
            <a:prstGeom prst="ellipse">
              <a:avLst/>
            </a:prstGeom>
            <a:noFill/>
            <a:ln cap="flat" cmpd="sng" w="9525">
              <a:solidFill>
                <a:srgbClr val="5481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Chart, line chart&#10;&#10;Description automatically generated" id="672" name="Google Shape;672;p36"/>
          <p:cNvPicPr preferRelativeResize="0"/>
          <p:nvPr/>
        </p:nvPicPr>
        <p:blipFill rotWithShape="1">
          <a:blip r:embed="rId5">
            <a:alphaModFix/>
          </a:blip>
          <a:srcRect b="0" l="0" r="0" t="0"/>
          <a:stretch/>
        </p:blipFill>
        <p:spPr>
          <a:xfrm>
            <a:off x="7432428" y="1731907"/>
            <a:ext cx="1561970" cy="969286"/>
          </a:xfrm>
          <a:prstGeom prst="rect">
            <a:avLst/>
          </a:prstGeom>
          <a:noFill/>
          <a:ln cap="flat" cmpd="sng" w="19050">
            <a:solidFill>
              <a:schemeClr val="dk1"/>
            </a:solidFill>
            <a:prstDash val="solid"/>
            <a:round/>
            <a:headEnd len="sm" w="sm" type="none"/>
            <a:tailEnd len="sm" w="sm" type="none"/>
          </a:ln>
        </p:spPr>
      </p:pic>
      <p:pic>
        <p:nvPicPr>
          <p:cNvPr descr="Chart, line chart&#10;&#10;Description automatically generated" id="673" name="Google Shape;673;p36"/>
          <p:cNvPicPr preferRelativeResize="0"/>
          <p:nvPr/>
        </p:nvPicPr>
        <p:blipFill rotWithShape="1">
          <a:blip r:embed="rId6">
            <a:alphaModFix/>
          </a:blip>
          <a:srcRect b="0" l="0" r="0" t="0"/>
          <a:stretch/>
        </p:blipFill>
        <p:spPr>
          <a:xfrm>
            <a:off x="5646572" y="1731765"/>
            <a:ext cx="1598681" cy="988411"/>
          </a:xfrm>
          <a:prstGeom prst="rect">
            <a:avLst/>
          </a:prstGeom>
          <a:noFill/>
          <a:ln cap="flat" cmpd="sng" w="19050">
            <a:solidFill>
              <a:schemeClr val="dk1"/>
            </a:solidFill>
            <a:prstDash val="solid"/>
            <a:round/>
            <a:headEnd len="sm" w="sm" type="none"/>
            <a:tailEnd len="sm" w="sm" type="none"/>
          </a:ln>
        </p:spPr>
      </p:pic>
      <p:pic>
        <p:nvPicPr>
          <p:cNvPr descr="Icon&#10;&#10;Description automatically generated" id="674" name="Google Shape;674;p36"/>
          <p:cNvPicPr preferRelativeResize="0"/>
          <p:nvPr/>
        </p:nvPicPr>
        <p:blipFill rotWithShape="1">
          <a:blip r:embed="rId7">
            <a:alphaModFix/>
          </a:blip>
          <a:srcRect b="0" l="0" r="0" t="0"/>
          <a:stretch/>
        </p:blipFill>
        <p:spPr>
          <a:xfrm>
            <a:off x="248032" y="232322"/>
            <a:ext cx="2590800" cy="51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grpSp>
        <p:nvGrpSpPr>
          <p:cNvPr id="679" name="Google Shape;679;p37"/>
          <p:cNvGrpSpPr/>
          <p:nvPr/>
        </p:nvGrpSpPr>
        <p:grpSpPr>
          <a:xfrm>
            <a:off x="-1" y="132992"/>
            <a:ext cx="9144001" cy="5010507"/>
            <a:chOff x="-1" y="132992"/>
            <a:chExt cx="9144001" cy="5010507"/>
          </a:xfrm>
        </p:grpSpPr>
        <p:sp>
          <p:nvSpPr>
            <p:cNvPr id="680" name="Google Shape;680;p37"/>
            <p:cNvSpPr txBox="1"/>
            <p:nvPr/>
          </p:nvSpPr>
          <p:spPr>
            <a:xfrm>
              <a:off x="259078" y="328179"/>
              <a:ext cx="4466672"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MONETIZATION STRATEGY</a:t>
              </a:r>
              <a:endParaRPr b="0" i="0" sz="1100" u="none" cap="none" strike="noStrike">
                <a:solidFill>
                  <a:srgbClr val="000000"/>
                </a:solidFill>
                <a:latin typeface="Corbel"/>
                <a:ea typeface="Corbel"/>
                <a:cs typeface="Corbel"/>
                <a:sym typeface="Corbel"/>
              </a:endParaRPr>
            </a:p>
          </p:txBody>
        </p:sp>
        <p:grpSp>
          <p:nvGrpSpPr>
            <p:cNvPr id="681" name="Google Shape;681;p37"/>
            <p:cNvGrpSpPr/>
            <p:nvPr/>
          </p:nvGrpSpPr>
          <p:grpSpPr>
            <a:xfrm>
              <a:off x="152913" y="132992"/>
              <a:ext cx="1732531" cy="943249"/>
              <a:chOff x="152913" y="132992"/>
              <a:chExt cx="1732531" cy="943249"/>
            </a:xfrm>
          </p:grpSpPr>
          <p:cxnSp>
            <p:nvCxnSpPr>
              <p:cNvPr id="682" name="Google Shape;682;p37"/>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683" name="Google Shape;683;p37"/>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684" name="Google Shape;684;p37"/>
            <p:cNvSpPr/>
            <p:nvPr/>
          </p:nvSpPr>
          <p:spPr>
            <a:xfrm rot="10800000">
              <a:off x="2891371" y="4072812"/>
              <a:ext cx="3444104" cy="296613"/>
            </a:xfrm>
            <a:prstGeom prst="rightArrow">
              <a:avLst>
                <a:gd fmla="val 26441" name="adj1"/>
                <a:gd fmla="val 158493"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85" name="Google Shape;685;p37"/>
            <p:cNvGrpSpPr/>
            <p:nvPr/>
          </p:nvGrpSpPr>
          <p:grpSpPr>
            <a:xfrm>
              <a:off x="3640695" y="3972538"/>
              <a:ext cx="2382532" cy="442426"/>
              <a:chOff x="2183312" y="3591413"/>
              <a:chExt cx="2382532" cy="442426"/>
            </a:xfrm>
          </p:grpSpPr>
          <p:pic>
            <p:nvPicPr>
              <p:cNvPr descr="A picture containing text&#10;&#10;Description automatically generated" id="686" name="Google Shape;686;p37"/>
              <p:cNvPicPr preferRelativeResize="0"/>
              <p:nvPr/>
            </p:nvPicPr>
            <p:blipFill rotWithShape="1">
              <a:blip r:embed="rId3">
                <a:alphaModFix/>
              </a:blip>
              <a:srcRect b="10360" l="9195" r="10197" t="9463"/>
              <a:stretch/>
            </p:blipFill>
            <p:spPr>
              <a:xfrm>
                <a:off x="2830963" y="3591413"/>
                <a:ext cx="444797" cy="442426"/>
              </a:xfrm>
              <a:prstGeom prst="rect">
                <a:avLst/>
              </a:prstGeom>
              <a:noFill/>
              <a:ln>
                <a:noFill/>
              </a:ln>
            </p:spPr>
          </p:pic>
          <p:pic>
            <p:nvPicPr>
              <p:cNvPr descr="A picture containing text&#10;&#10;Description automatically generated" id="687" name="Google Shape;687;p37"/>
              <p:cNvPicPr preferRelativeResize="0"/>
              <p:nvPr/>
            </p:nvPicPr>
            <p:blipFill rotWithShape="1">
              <a:blip r:embed="rId4">
                <a:alphaModFix/>
              </a:blip>
              <a:srcRect b="10360" l="9195" r="10197" t="9463"/>
              <a:stretch/>
            </p:blipFill>
            <p:spPr>
              <a:xfrm>
                <a:off x="3476005" y="3591413"/>
                <a:ext cx="444797" cy="442426"/>
              </a:xfrm>
              <a:prstGeom prst="rect">
                <a:avLst/>
              </a:prstGeom>
              <a:noFill/>
              <a:ln>
                <a:noFill/>
              </a:ln>
            </p:spPr>
          </p:pic>
          <p:pic>
            <p:nvPicPr>
              <p:cNvPr descr="A picture containing text&#10;&#10;Description automatically generated" id="688" name="Google Shape;688;p37"/>
              <p:cNvPicPr preferRelativeResize="0"/>
              <p:nvPr/>
            </p:nvPicPr>
            <p:blipFill rotWithShape="1">
              <a:blip r:embed="rId5">
                <a:alphaModFix/>
              </a:blip>
              <a:srcRect b="10360" l="9195" r="10197" t="9463"/>
              <a:stretch/>
            </p:blipFill>
            <p:spPr>
              <a:xfrm>
                <a:off x="4121047" y="3591413"/>
                <a:ext cx="444797" cy="442426"/>
              </a:xfrm>
              <a:prstGeom prst="rect">
                <a:avLst/>
              </a:prstGeom>
              <a:noFill/>
              <a:ln>
                <a:noFill/>
              </a:ln>
            </p:spPr>
          </p:pic>
          <p:pic>
            <p:nvPicPr>
              <p:cNvPr descr="A picture containing text&#10;&#10;Description automatically generated" id="689" name="Google Shape;689;p37"/>
              <p:cNvPicPr preferRelativeResize="0"/>
              <p:nvPr/>
            </p:nvPicPr>
            <p:blipFill rotWithShape="1">
              <a:blip r:embed="rId6">
                <a:alphaModFix/>
              </a:blip>
              <a:srcRect b="10360" l="9195" r="10197" t="9463"/>
              <a:stretch/>
            </p:blipFill>
            <p:spPr>
              <a:xfrm>
                <a:off x="2183312" y="3591413"/>
                <a:ext cx="444797" cy="442426"/>
              </a:xfrm>
              <a:prstGeom prst="rect">
                <a:avLst/>
              </a:prstGeom>
              <a:noFill/>
              <a:ln>
                <a:noFill/>
              </a:ln>
            </p:spPr>
          </p:pic>
        </p:grpSp>
        <p:pic>
          <p:nvPicPr>
            <p:cNvPr descr="A picture containing toy, doll, vector graphics&#10;&#10;Description automatically generated" id="690" name="Google Shape;690;p37"/>
            <p:cNvPicPr preferRelativeResize="0"/>
            <p:nvPr/>
          </p:nvPicPr>
          <p:blipFill rotWithShape="1">
            <a:blip r:embed="rId7">
              <a:alphaModFix/>
            </a:blip>
            <a:srcRect b="0" l="0" r="0" t="0"/>
            <a:stretch/>
          </p:blipFill>
          <p:spPr>
            <a:xfrm>
              <a:off x="6442601" y="2742183"/>
              <a:ext cx="2481192" cy="1583058"/>
            </a:xfrm>
            <a:prstGeom prst="rect">
              <a:avLst/>
            </a:prstGeom>
            <a:noFill/>
            <a:ln>
              <a:noFill/>
            </a:ln>
          </p:spPr>
        </p:pic>
        <p:sp>
          <p:nvSpPr>
            <p:cNvPr id="691" name="Google Shape;691;p37"/>
            <p:cNvSpPr/>
            <p:nvPr/>
          </p:nvSpPr>
          <p:spPr>
            <a:xfrm>
              <a:off x="3421567" y="3055758"/>
              <a:ext cx="2820789" cy="253885"/>
            </a:xfrm>
            <a:prstGeom prst="rightArrow">
              <a:avLst>
                <a:gd fmla="val 26441" name="adj1"/>
                <a:gd fmla="val 158493" name="adj2"/>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Diagram&#10;&#10;Description automatically generated" id="692" name="Google Shape;692;p37"/>
            <p:cNvPicPr preferRelativeResize="0"/>
            <p:nvPr/>
          </p:nvPicPr>
          <p:blipFill rotWithShape="1">
            <a:blip r:embed="rId8">
              <a:alphaModFix/>
            </a:blip>
            <a:srcRect b="0" l="0" r="0" t="0"/>
            <a:stretch/>
          </p:blipFill>
          <p:spPr>
            <a:xfrm>
              <a:off x="3086874" y="2555364"/>
              <a:ext cx="1667332" cy="1248749"/>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Shape, arrow&#10;&#10;Description automatically generated" id="693" name="Google Shape;693;p37"/>
            <p:cNvPicPr preferRelativeResize="0"/>
            <p:nvPr/>
          </p:nvPicPr>
          <p:blipFill rotWithShape="1">
            <a:blip r:embed="rId9">
              <a:alphaModFix/>
            </a:blip>
            <a:srcRect b="8749" l="5142" r="6944" t="8023"/>
            <a:stretch/>
          </p:blipFill>
          <p:spPr>
            <a:xfrm>
              <a:off x="5059722" y="2952575"/>
              <a:ext cx="507476" cy="480428"/>
            </a:xfrm>
            <a:prstGeom prst="rect">
              <a:avLst/>
            </a:prstGeom>
            <a:noFill/>
            <a:ln>
              <a:noFill/>
            </a:ln>
          </p:spPr>
        </p:pic>
        <p:grpSp>
          <p:nvGrpSpPr>
            <p:cNvPr id="694" name="Google Shape;694;p37"/>
            <p:cNvGrpSpPr/>
            <p:nvPr/>
          </p:nvGrpSpPr>
          <p:grpSpPr>
            <a:xfrm>
              <a:off x="91354" y="2806721"/>
              <a:ext cx="2872348" cy="1333436"/>
              <a:chOff x="0" y="3116272"/>
              <a:chExt cx="2865416" cy="1333436"/>
            </a:xfrm>
          </p:grpSpPr>
          <p:pic>
            <p:nvPicPr>
              <p:cNvPr id="695" name="Google Shape;695;p37"/>
              <p:cNvPicPr preferRelativeResize="0"/>
              <p:nvPr/>
            </p:nvPicPr>
            <p:blipFill rotWithShape="1">
              <a:blip r:embed="rId10">
                <a:alphaModFix/>
              </a:blip>
              <a:srcRect b="81339" l="51644" r="20279" t="0"/>
              <a:stretch/>
            </p:blipFill>
            <p:spPr>
              <a:xfrm>
                <a:off x="0" y="3116272"/>
                <a:ext cx="2865416" cy="1295593"/>
              </a:xfrm>
              <a:prstGeom prst="rect">
                <a:avLst/>
              </a:prstGeom>
              <a:noFill/>
              <a:ln>
                <a:noFill/>
              </a:ln>
            </p:spPr>
          </p:pic>
          <p:sp>
            <p:nvSpPr>
              <p:cNvPr id="696" name="Google Shape;696;p37"/>
              <p:cNvSpPr txBox="1"/>
              <p:nvPr/>
            </p:nvSpPr>
            <p:spPr>
              <a:xfrm>
                <a:off x="1011713" y="4186268"/>
                <a:ext cx="1290046" cy="26344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Corbel"/>
                    <a:ea typeface="Corbel"/>
                    <a:cs typeface="Corbel"/>
                    <a:sym typeface="Corbel"/>
                  </a:rPr>
                  <a:t>DATA SERVICES</a:t>
                </a:r>
                <a:endParaRPr b="1" i="1" sz="1100" u="none" cap="none" strike="noStrike">
                  <a:solidFill>
                    <a:srgbClr val="000000"/>
                  </a:solidFill>
                  <a:latin typeface="Corbel"/>
                  <a:ea typeface="Corbel"/>
                  <a:cs typeface="Corbel"/>
                  <a:sym typeface="Corbel"/>
                </a:endParaRPr>
              </a:p>
            </p:txBody>
          </p:sp>
        </p:grpSp>
        <p:sp>
          <p:nvSpPr>
            <p:cNvPr id="697" name="Google Shape;697;p37"/>
            <p:cNvSpPr/>
            <p:nvPr/>
          </p:nvSpPr>
          <p:spPr>
            <a:xfrm>
              <a:off x="-1" y="1786039"/>
              <a:ext cx="3338817" cy="43855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Calibri"/>
                  <a:ea typeface="Calibri"/>
                  <a:cs typeface="Calibri"/>
                  <a:sym typeface="Calibri"/>
                </a:rPr>
                <a:t>SUBSCRIPTION BASED PLATFORM</a:t>
              </a:r>
              <a:endParaRPr/>
            </a:p>
          </p:txBody>
        </p:sp>
        <p:sp>
          <p:nvSpPr>
            <p:cNvPr id="698" name="Google Shape;698;p37"/>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699" name="Google Shape;699;p37"/>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38"/>
          <p:cNvGrpSpPr/>
          <p:nvPr/>
        </p:nvGrpSpPr>
        <p:grpSpPr>
          <a:xfrm>
            <a:off x="0" y="-5"/>
            <a:ext cx="9144000" cy="5143504"/>
            <a:chOff x="0" y="-5"/>
            <a:chExt cx="9144000" cy="5143504"/>
          </a:xfrm>
        </p:grpSpPr>
        <p:sp>
          <p:nvSpPr>
            <p:cNvPr id="705" name="Google Shape;705;p38"/>
            <p:cNvSpPr txBox="1"/>
            <p:nvPr/>
          </p:nvSpPr>
          <p:spPr>
            <a:xfrm>
              <a:off x="259078" y="328179"/>
              <a:ext cx="4466672"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NEXT STEPS – TO THE MOON</a:t>
              </a:r>
              <a:endParaRPr b="0" i="0" sz="1100" u="none" cap="none" strike="noStrike">
                <a:solidFill>
                  <a:srgbClr val="000000"/>
                </a:solidFill>
                <a:latin typeface="Corbel"/>
                <a:ea typeface="Corbel"/>
                <a:cs typeface="Corbel"/>
                <a:sym typeface="Corbel"/>
              </a:endParaRPr>
            </a:p>
          </p:txBody>
        </p:sp>
        <p:grpSp>
          <p:nvGrpSpPr>
            <p:cNvPr id="706" name="Google Shape;706;p38"/>
            <p:cNvGrpSpPr/>
            <p:nvPr/>
          </p:nvGrpSpPr>
          <p:grpSpPr>
            <a:xfrm>
              <a:off x="152913" y="132992"/>
              <a:ext cx="1732531" cy="943249"/>
              <a:chOff x="152913" y="132992"/>
              <a:chExt cx="1732531" cy="943249"/>
            </a:xfrm>
          </p:grpSpPr>
          <p:cxnSp>
            <p:nvCxnSpPr>
              <p:cNvPr id="707" name="Google Shape;707;p38"/>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708" name="Google Shape;708;p38"/>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nvGrpSpPr>
            <p:cNvPr id="709" name="Google Shape;709;p38"/>
            <p:cNvGrpSpPr/>
            <p:nvPr/>
          </p:nvGrpSpPr>
          <p:grpSpPr>
            <a:xfrm rot="-5400000">
              <a:off x="3984875" y="-306939"/>
              <a:ext cx="1042974" cy="8706896"/>
              <a:chOff x="152913" y="132992"/>
              <a:chExt cx="1732531" cy="943249"/>
            </a:xfrm>
          </p:grpSpPr>
          <p:cxnSp>
            <p:nvCxnSpPr>
              <p:cNvPr id="710" name="Google Shape;710;p38"/>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711" name="Google Shape;711;p38"/>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712" name="Google Shape;712;p38"/>
            <p:cNvSpPr txBox="1"/>
            <p:nvPr/>
          </p:nvSpPr>
          <p:spPr>
            <a:xfrm>
              <a:off x="633747" y="4598160"/>
              <a:ext cx="683237"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2022</a:t>
              </a:r>
              <a:endParaRPr b="0" i="0" sz="1400" u="none" cap="none" strike="noStrike">
                <a:solidFill>
                  <a:srgbClr val="1F3864"/>
                </a:solidFill>
                <a:latin typeface="Calibri"/>
                <a:ea typeface="Calibri"/>
                <a:cs typeface="Calibri"/>
                <a:sym typeface="Calibri"/>
              </a:endParaRPr>
            </a:p>
          </p:txBody>
        </p:sp>
        <p:sp>
          <p:nvSpPr>
            <p:cNvPr id="713" name="Google Shape;713;p38"/>
            <p:cNvSpPr txBox="1"/>
            <p:nvPr/>
          </p:nvSpPr>
          <p:spPr>
            <a:xfrm>
              <a:off x="3649287" y="4567996"/>
              <a:ext cx="683237"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2025</a:t>
              </a:r>
              <a:endParaRPr b="0" i="0" sz="1400" u="none" cap="none" strike="noStrike">
                <a:solidFill>
                  <a:srgbClr val="1F3864"/>
                </a:solidFill>
                <a:latin typeface="Calibri"/>
                <a:ea typeface="Calibri"/>
                <a:cs typeface="Calibri"/>
                <a:sym typeface="Calibri"/>
              </a:endParaRPr>
            </a:p>
          </p:txBody>
        </p:sp>
        <p:sp>
          <p:nvSpPr>
            <p:cNvPr id="714" name="Google Shape;714;p38"/>
            <p:cNvSpPr txBox="1"/>
            <p:nvPr/>
          </p:nvSpPr>
          <p:spPr>
            <a:xfrm>
              <a:off x="7699183" y="4584775"/>
              <a:ext cx="683237"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2035</a:t>
              </a:r>
              <a:endParaRPr b="0" i="0" sz="1400" u="none" cap="none" strike="noStrike">
                <a:solidFill>
                  <a:srgbClr val="1F3864"/>
                </a:solidFill>
                <a:latin typeface="Calibri"/>
                <a:ea typeface="Calibri"/>
                <a:cs typeface="Calibri"/>
                <a:sym typeface="Calibri"/>
              </a:endParaRPr>
            </a:p>
          </p:txBody>
        </p:sp>
        <p:sp>
          <p:nvSpPr>
            <p:cNvPr id="715" name="Google Shape;715;p38"/>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6" name="Google Shape;716;p38"/>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A picture containing company name&#10;&#10;Description automatically generated" id="717" name="Google Shape;717;p38"/>
          <p:cNvPicPr preferRelativeResize="0"/>
          <p:nvPr/>
        </p:nvPicPr>
        <p:blipFill rotWithShape="1">
          <a:blip r:embed="rId3">
            <a:alphaModFix/>
          </a:blip>
          <a:srcRect b="0" l="0" r="0" t="0"/>
          <a:stretch/>
        </p:blipFill>
        <p:spPr>
          <a:xfrm>
            <a:off x="4995969" y="811309"/>
            <a:ext cx="3567224" cy="1277000"/>
          </a:xfrm>
          <a:prstGeom prst="rect">
            <a:avLst/>
          </a:prstGeom>
          <a:noFill/>
          <a:ln>
            <a:noFill/>
          </a:ln>
        </p:spPr>
      </p:pic>
      <p:pic>
        <p:nvPicPr>
          <p:cNvPr descr="Logo, company name&#10;&#10;Description automatically generated" id="718" name="Google Shape;718;p38"/>
          <p:cNvPicPr preferRelativeResize="0"/>
          <p:nvPr/>
        </p:nvPicPr>
        <p:blipFill rotWithShape="1">
          <a:blip r:embed="rId4">
            <a:alphaModFix/>
          </a:blip>
          <a:srcRect b="0" l="0" r="0" t="0"/>
          <a:stretch/>
        </p:blipFill>
        <p:spPr>
          <a:xfrm>
            <a:off x="3431376" y="2229378"/>
            <a:ext cx="4752647" cy="1132946"/>
          </a:xfrm>
          <a:prstGeom prst="rect">
            <a:avLst/>
          </a:prstGeom>
          <a:noFill/>
          <a:ln>
            <a:noFill/>
          </a:ln>
        </p:spPr>
      </p:pic>
      <p:pic>
        <p:nvPicPr>
          <p:cNvPr descr="A picture containing logo&#10;&#10;Description automatically generated" id="719" name="Google Shape;719;p38"/>
          <p:cNvPicPr preferRelativeResize="0"/>
          <p:nvPr/>
        </p:nvPicPr>
        <p:blipFill rotWithShape="1">
          <a:blip r:embed="rId5">
            <a:alphaModFix/>
          </a:blip>
          <a:srcRect b="0" l="0" r="0" t="0"/>
          <a:stretch/>
        </p:blipFill>
        <p:spPr>
          <a:xfrm>
            <a:off x="450567" y="3362325"/>
            <a:ext cx="3812107" cy="11060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grpSp>
        <p:nvGrpSpPr>
          <p:cNvPr id="724" name="Google Shape;724;p39"/>
          <p:cNvGrpSpPr/>
          <p:nvPr/>
        </p:nvGrpSpPr>
        <p:grpSpPr>
          <a:xfrm>
            <a:off x="0" y="-5"/>
            <a:ext cx="9144000" cy="5143504"/>
            <a:chOff x="0" y="-5"/>
            <a:chExt cx="9144000" cy="5143504"/>
          </a:xfrm>
        </p:grpSpPr>
        <p:sp>
          <p:nvSpPr>
            <p:cNvPr id="725" name="Google Shape;725;p39"/>
            <p:cNvSpPr txBox="1"/>
            <p:nvPr/>
          </p:nvSpPr>
          <p:spPr>
            <a:xfrm>
              <a:off x="250289" y="282562"/>
              <a:ext cx="4466672"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THANKS FOR BEING WITH US!!</a:t>
              </a:r>
              <a:endParaRPr b="0" i="0" sz="1100" u="none" cap="none" strike="noStrike">
                <a:solidFill>
                  <a:srgbClr val="000000"/>
                </a:solidFill>
                <a:latin typeface="Corbel"/>
                <a:ea typeface="Corbel"/>
                <a:cs typeface="Corbel"/>
                <a:sym typeface="Corbel"/>
              </a:endParaRPr>
            </a:p>
          </p:txBody>
        </p:sp>
        <p:grpSp>
          <p:nvGrpSpPr>
            <p:cNvPr id="726" name="Google Shape;726;p39"/>
            <p:cNvGrpSpPr/>
            <p:nvPr/>
          </p:nvGrpSpPr>
          <p:grpSpPr>
            <a:xfrm>
              <a:off x="152913" y="132992"/>
              <a:ext cx="1732531" cy="943249"/>
              <a:chOff x="152913" y="132992"/>
              <a:chExt cx="1732531" cy="943249"/>
            </a:xfrm>
          </p:grpSpPr>
          <p:cxnSp>
            <p:nvCxnSpPr>
              <p:cNvPr id="727" name="Google Shape;727;p39"/>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728" name="Google Shape;728;p39"/>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729" name="Google Shape;729;p39"/>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30" name="Google Shape;730;p39"/>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31" name="Google Shape;731;p39"/>
            <p:cNvSpPr txBox="1"/>
            <p:nvPr/>
          </p:nvSpPr>
          <p:spPr>
            <a:xfrm>
              <a:off x="3543558" y="4146402"/>
              <a:ext cx="2193798" cy="31544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1F3864"/>
                  </a:solidFill>
                  <a:latin typeface="Calibri"/>
                  <a:ea typeface="Calibri"/>
                  <a:cs typeface="Calibri"/>
                  <a:sym typeface="Calibri"/>
                </a:rPr>
                <a:t>- FINTECH PROJECT -</a:t>
              </a:r>
              <a:endParaRPr b="0" i="0" sz="900" u="none" cap="none" strike="noStrike">
                <a:solidFill>
                  <a:srgbClr val="000000"/>
                </a:solidFill>
                <a:latin typeface="Calibri"/>
                <a:ea typeface="Calibri"/>
                <a:cs typeface="Calibri"/>
                <a:sym typeface="Calibri"/>
              </a:endParaRPr>
            </a:p>
          </p:txBody>
        </p:sp>
      </p:grpSp>
      <p:cxnSp>
        <p:nvCxnSpPr>
          <p:cNvPr id="732" name="Google Shape;732;p39"/>
          <p:cNvCxnSpPr/>
          <p:nvPr/>
        </p:nvCxnSpPr>
        <p:spPr>
          <a:xfrm>
            <a:off x="3055467" y="1824677"/>
            <a:ext cx="0" cy="1098661"/>
          </a:xfrm>
          <a:prstGeom prst="straightConnector1">
            <a:avLst/>
          </a:prstGeom>
          <a:noFill/>
          <a:ln cap="flat" cmpd="sng" w="12700">
            <a:solidFill>
              <a:srgbClr val="1F3864"/>
            </a:solidFill>
            <a:prstDash val="solid"/>
            <a:miter lim="800000"/>
            <a:headEnd len="sm" w="sm" type="none"/>
            <a:tailEnd len="sm" w="sm" type="none"/>
          </a:ln>
        </p:spPr>
      </p:cxnSp>
      <p:pic>
        <p:nvPicPr>
          <p:cNvPr id="733" name="Google Shape;733;p39"/>
          <p:cNvPicPr preferRelativeResize="0"/>
          <p:nvPr/>
        </p:nvPicPr>
        <p:blipFill rotWithShape="1">
          <a:blip r:embed="rId3">
            <a:alphaModFix/>
          </a:blip>
          <a:srcRect b="0" l="0" r="0" t="0"/>
          <a:stretch/>
        </p:blipFill>
        <p:spPr>
          <a:xfrm>
            <a:off x="3619500" y="1421508"/>
            <a:ext cx="1905000" cy="1905000"/>
          </a:xfrm>
          <a:prstGeom prst="ellipse">
            <a:avLst/>
          </a:prstGeom>
          <a:noFill/>
          <a:ln cap="rnd" cmpd="sng" w="12700">
            <a:solidFill>
              <a:srgbClr val="AEABAB"/>
            </a:solidFill>
            <a:prstDash val="solid"/>
            <a:round/>
            <a:headEnd len="sm" w="sm" type="none"/>
            <a:tailEnd len="sm" w="sm" type="none"/>
          </a:ln>
          <a:effectLst>
            <a:outerShdw blurRad="381000" sx="-80000" rotWithShape="0" dir="5400000" dist="292100" sy="-18000">
              <a:srgbClr val="000000">
                <a:alpha val="0"/>
              </a:srgbClr>
            </a:outerShdw>
          </a:effectLst>
        </p:spPr>
      </p:pic>
      <p:pic>
        <p:nvPicPr>
          <p:cNvPr id="734" name="Google Shape;734;p39"/>
          <p:cNvPicPr preferRelativeResize="0"/>
          <p:nvPr/>
        </p:nvPicPr>
        <p:blipFill rotWithShape="1">
          <a:blip r:embed="rId4">
            <a:alphaModFix/>
          </a:blip>
          <a:srcRect b="0" l="0" r="0" t="0"/>
          <a:stretch/>
        </p:blipFill>
        <p:spPr>
          <a:xfrm>
            <a:off x="6579000" y="1421508"/>
            <a:ext cx="1905000" cy="1905000"/>
          </a:xfrm>
          <a:prstGeom prst="ellipse">
            <a:avLst/>
          </a:prstGeom>
          <a:noFill/>
          <a:ln cap="rnd" cmpd="sng" w="12700">
            <a:solidFill>
              <a:srgbClr val="7B7B7B"/>
            </a:solidFill>
            <a:prstDash val="solid"/>
            <a:round/>
            <a:headEnd len="sm" w="sm" type="none"/>
            <a:tailEnd len="sm" w="sm" type="none"/>
          </a:ln>
          <a:effectLst>
            <a:outerShdw blurRad="381000" sx="-80000" rotWithShape="0" dir="5400000" dist="292100" sy="-18000">
              <a:srgbClr val="000000">
                <a:alpha val="0"/>
              </a:srgbClr>
            </a:outerShdw>
          </a:effectLst>
        </p:spPr>
      </p:pic>
      <p:pic>
        <p:nvPicPr>
          <p:cNvPr id="735" name="Google Shape;735;p39"/>
          <p:cNvPicPr preferRelativeResize="0"/>
          <p:nvPr/>
        </p:nvPicPr>
        <p:blipFill rotWithShape="1">
          <a:blip r:embed="rId5">
            <a:alphaModFix/>
          </a:blip>
          <a:srcRect b="0" l="0" r="0" t="0"/>
          <a:stretch/>
        </p:blipFill>
        <p:spPr>
          <a:xfrm>
            <a:off x="530325" y="1401455"/>
            <a:ext cx="1953300" cy="1953300"/>
          </a:xfrm>
          <a:prstGeom prst="ellipse">
            <a:avLst/>
          </a:prstGeom>
          <a:noFill/>
          <a:ln cap="rnd" cmpd="sng" w="12700">
            <a:solidFill>
              <a:srgbClr val="AEABAB"/>
            </a:solidFill>
            <a:prstDash val="solid"/>
            <a:round/>
            <a:headEnd len="sm" w="sm" type="none"/>
            <a:tailEnd len="sm" w="sm" type="none"/>
          </a:ln>
          <a:effectLst>
            <a:outerShdw blurRad="381000" sx="-80000" rotWithShape="0" dir="5400000" dist="292100" sy="-18000">
              <a:srgbClr val="000000">
                <a:alpha val="0"/>
              </a:srgbClr>
            </a:outerShdw>
          </a:effectLst>
        </p:spPr>
      </p:pic>
      <p:cxnSp>
        <p:nvCxnSpPr>
          <p:cNvPr id="736" name="Google Shape;736;p39"/>
          <p:cNvCxnSpPr/>
          <p:nvPr/>
        </p:nvCxnSpPr>
        <p:spPr>
          <a:xfrm>
            <a:off x="6033282" y="1892410"/>
            <a:ext cx="0" cy="1098661"/>
          </a:xfrm>
          <a:prstGeom prst="straightConnector1">
            <a:avLst/>
          </a:prstGeom>
          <a:noFill/>
          <a:ln cap="flat" cmpd="sng" w="12700">
            <a:solidFill>
              <a:srgbClr val="1F3864"/>
            </a:solidFill>
            <a:prstDash val="solid"/>
            <a:miter lim="800000"/>
            <a:headEnd len="sm" w="sm" type="none"/>
            <a:tailEnd len="sm" w="sm" type="none"/>
          </a:ln>
        </p:spPr>
      </p:cxnSp>
      <p:pic>
        <p:nvPicPr>
          <p:cNvPr descr="Logo, company name&#10;&#10;Description automatically generated" id="737" name="Google Shape;737;p39"/>
          <p:cNvPicPr preferRelativeResize="0"/>
          <p:nvPr/>
        </p:nvPicPr>
        <p:blipFill rotWithShape="1">
          <a:blip r:embed="rId6">
            <a:alphaModFix/>
          </a:blip>
          <a:srcRect b="0" l="0" r="0" t="0"/>
          <a:stretch/>
        </p:blipFill>
        <p:spPr>
          <a:xfrm>
            <a:off x="2996431" y="4505593"/>
            <a:ext cx="3151140" cy="41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26"/>
          <p:cNvGrpSpPr/>
          <p:nvPr/>
        </p:nvGrpSpPr>
        <p:grpSpPr>
          <a:xfrm>
            <a:off x="0" y="132992"/>
            <a:ext cx="9144000" cy="5010507"/>
            <a:chOff x="0" y="132992"/>
            <a:chExt cx="9144000" cy="5010507"/>
          </a:xfrm>
        </p:grpSpPr>
        <p:sp>
          <p:nvSpPr>
            <p:cNvPr id="148" name="Google Shape;148;p26"/>
            <p:cNvSpPr txBox="1"/>
            <p:nvPr/>
          </p:nvSpPr>
          <p:spPr>
            <a:xfrm>
              <a:off x="272365" y="316731"/>
              <a:ext cx="2288802"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WHO WE ARE?</a:t>
              </a:r>
              <a:endParaRPr b="0" i="0" sz="1200" u="none" cap="none" strike="noStrike">
                <a:solidFill>
                  <a:srgbClr val="000000"/>
                </a:solidFill>
                <a:latin typeface="Corbel"/>
                <a:ea typeface="Corbel"/>
                <a:cs typeface="Corbel"/>
                <a:sym typeface="Corbel"/>
              </a:endParaRPr>
            </a:p>
          </p:txBody>
        </p:sp>
        <p:pic>
          <p:nvPicPr>
            <p:cNvPr descr="A picture containing text&#10;&#10;Description automatically generated" id="149" name="Google Shape;149;p26"/>
            <p:cNvPicPr preferRelativeResize="0"/>
            <p:nvPr/>
          </p:nvPicPr>
          <p:blipFill rotWithShape="1">
            <a:blip r:embed="rId3">
              <a:alphaModFix/>
            </a:blip>
            <a:srcRect b="0" l="10145" r="7544" t="0"/>
            <a:stretch/>
          </p:blipFill>
          <p:spPr>
            <a:xfrm>
              <a:off x="548641" y="2425767"/>
              <a:ext cx="1888651" cy="1778713"/>
            </a:xfrm>
            <a:prstGeom prst="ellipse">
              <a:avLst/>
            </a:prstGeom>
            <a:noFill/>
            <a:ln cap="rnd" cmpd="sng" w="127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150" name="Google Shape;150;p26"/>
            <p:cNvSpPr txBox="1"/>
            <p:nvPr/>
          </p:nvSpPr>
          <p:spPr>
            <a:xfrm>
              <a:off x="3176103" y="2228462"/>
              <a:ext cx="5737954" cy="2223655"/>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None/>
              </a:pPr>
              <a:r>
                <a:rPr b="0" i="0" lang="en" sz="1400" u="none" cap="none" strike="noStrike">
                  <a:solidFill>
                    <a:srgbClr val="1F3864"/>
                  </a:solidFill>
                  <a:latin typeface="Calibri"/>
                  <a:ea typeface="Calibri"/>
                  <a:cs typeface="Calibri"/>
                  <a:sym typeface="Calibri"/>
                </a:rPr>
                <a:t>First B2B Service Based Platform focused on providing optimized industry specific solutions for mid-to-small size businesses.</a:t>
              </a:r>
              <a:endParaRPr b="0" i="0" sz="1400" u="none" cap="none" strike="noStrike">
                <a:solidFill>
                  <a:srgbClr val="1F3864"/>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1F3864"/>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 sz="1400" u="none" cap="none" strike="noStrike">
                  <a:solidFill>
                    <a:srgbClr val="1F3864"/>
                  </a:solidFill>
                  <a:latin typeface="Calibri"/>
                  <a:ea typeface="Calibri"/>
                  <a:cs typeface="Calibri"/>
                  <a:sym typeface="Calibri"/>
                </a:rPr>
                <a:t>Area we focus on specializing: </a:t>
              </a:r>
              <a:endParaRPr/>
            </a:p>
            <a:p>
              <a:pPr indent="0" lvl="2" marL="0" marR="0" rtl="0" algn="just">
                <a:lnSpc>
                  <a:spcPct val="100000"/>
                </a:lnSpc>
                <a:spcBef>
                  <a:spcPts val="0"/>
                </a:spcBef>
                <a:spcAft>
                  <a:spcPts val="0"/>
                </a:spcAft>
                <a:buNone/>
              </a:pPr>
              <a:r>
                <a:t/>
              </a:r>
              <a:endParaRPr b="0" i="0" sz="1400" u="none" cap="none" strike="noStrike">
                <a:solidFill>
                  <a:srgbClr val="1F3864"/>
                </a:solidFill>
                <a:latin typeface="Calibri"/>
                <a:ea typeface="Calibri"/>
                <a:cs typeface="Calibri"/>
                <a:sym typeface="Calibri"/>
              </a:endParaRPr>
            </a:p>
            <a:p>
              <a:pPr indent="0" lvl="2" marL="0" marR="0" rtl="0" algn="just">
                <a:lnSpc>
                  <a:spcPct val="100000"/>
                </a:lnSpc>
                <a:spcBef>
                  <a:spcPts val="0"/>
                </a:spcBef>
                <a:spcAft>
                  <a:spcPts val="0"/>
                </a:spcAft>
                <a:buNone/>
              </a:pPr>
              <a:r>
                <a:rPr b="0" i="0" lang="en" sz="1400" u="none" cap="none" strike="noStrike">
                  <a:solidFill>
                    <a:srgbClr val="1F3864"/>
                  </a:solidFill>
                  <a:latin typeface="Calibri"/>
                  <a:ea typeface="Calibri"/>
                  <a:cs typeface="Calibri"/>
                  <a:sym typeface="Calibri"/>
                </a:rPr>
                <a:t>|    CONSUMER BEHAVIOR            |    TREND ANALYSIS</a:t>
              </a:r>
              <a:endParaRPr/>
            </a:p>
            <a:p>
              <a:pPr indent="0" lvl="2" marL="0" marR="0" rtl="0" algn="just">
                <a:lnSpc>
                  <a:spcPct val="100000"/>
                </a:lnSpc>
                <a:spcBef>
                  <a:spcPts val="0"/>
                </a:spcBef>
                <a:spcAft>
                  <a:spcPts val="0"/>
                </a:spcAft>
                <a:buNone/>
              </a:pPr>
              <a:r>
                <a:t/>
              </a:r>
              <a:endParaRPr b="0" i="0" sz="1400" u="none" cap="none" strike="noStrike">
                <a:solidFill>
                  <a:srgbClr val="1F3864"/>
                </a:solidFill>
                <a:latin typeface="Calibri"/>
                <a:ea typeface="Calibri"/>
                <a:cs typeface="Calibri"/>
                <a:sym typeface="Calibri"/>
              </a:endParaRPr>
            </a:p>
            <a:p>
              <a:pPr indent="0" lvl="2" marL="0" marR="0" rtl="0" algn="just">
                <a:lnSpc>
                  <a:spcPct val="100000"/>
                </a:lnSpc>
                <a:spcBef>
                  <a:spcPts val="0"/>
                </a:spcBef>
                <a:spcAft>
                  <a:spcPts val="0"/>
                </a:spcAft>
                <a:buNone/>
              </a:pPr>
              <a:r>
                <a:rPr b="0" i="0" lang="en" sz="1400" u="none" cap="none" strike="noStrike">
                  <a:solidFill>
                    <a:srgbClr val="1F3864"/>
                  </a:solidFill>
                  <a:latin typeface="Calibri"/>
                  <a:ea typeface="Calibri"/>
                  <a:cs typeface="Calibri"/>
                  <a:sym typeface="Calibri"/>
                </a:rPr>
                <a:t>|    FINANCIAL PERFORMANCE     |    OPERATIONAL ANALYTICS</a:t>
              </a:r>
              <a:endParaRPr/>
            </a:p>
            <a:p>
              <a:pPr indent="0" lvl="2" marL="0" marR="0" rtl="0" algn="just">
                <a:lnSpc>
                  <a:spcPct val="100000"/>
                </a:lnSpc>
                <a:spcBef>
                  <a:spcPts val="0"/>
                </a:spcBef>
                <a:spcAft>
                  <a:spcPts val="0"/>
                </a:spcAft>
                <a:buNone/>
              </a:pPr>
              <a:r>
                <a:t/>
              </a:r>
              <a:endParaRPr b="0" i="0" sz="1400" u="none" cap="none" strike="noStrike">
                <a:solidFill>
                  <a:srgbClr val="1F3864"/>
                </a:solidFill>
                <a:latin typeface="Calibri"/>
                <a:ea typeface="Calibri"/>
                <a:cs typeface="Calibri"/>
                <a:sym typeface="Calibri"/>
              </a:endParaRPr>
            </a:p>
            <a:p>
              <a:pPr indent="0" lvl="2" marL="0" marR="0" rtl="0" algn="just">
                <a:lnSpc>
                  <a:spcPct val="100000"/>
                </a:lnSpc>
                <a:spcBef>
                  <a:spcPts val="0"/>
                </a:spcBef>
                <a:spcAft>
                  <a:spcPts val="0"/>
                </a:spcAft>
                <a:buNone/>
              </a:pPr>
              <a:r>
                <a:rPr b="0" i="0" lang="en" sz="1400" u="none" cap="none" strike="noStrike">
                  <a:solidFill>
                    <a:srgbClr val="1F3864"/>
                  </a:solidFill>
                  <a:latin typeface="Calibri"/>
                  <a:ea typeface="Calibri"/>
                  <a:cs typeface="Calibri"/>
                  <a:sym typeface="Calibri"/>
                </a:rPr>
                <a:t>|    COMPETITIVE ANALYSIS           |    PREDICTIVE ANALYTICS</a:t>
              </a:r>
              <a:endParaRPr/>
            </a:p>
          </p:txBody>
        </p:sp>
        <p:cxnSp>
          <p:nvCxnSpPr>
            <p:cNvPr id="151" name="Google Shape;151;p26"/>
            <p:cNvCxnSpPr/>
            <p:nvPr/>
          </p:nvCxnSpPr>
          <p:spPr>
            <a:xfrm>
              <a:off x="2910150" y="2288202"/>
              <a:ext cx="0" cy="2138748"/>
            </a:xfrm>
            <a:prstGeom prst="straightConnector1">
              <a:avLst/>
            </a:prstGeom>
            <a:noFill/>
            <a:ln cap="flat" cmpd="sng" w="12700">
              <a:solidFill>
                <a:srgbClr val="1F3864"/>
              </a:solidFill>
              <a:prstDash val="solid"/>
              <a:miter lim="800000"/>
              <a:headEnd len="sm" w="sm" type="none"/>
              <a:tailEnd len="sm" w="sm" type="none"/>
            </a:ln>
          </p:spPr>
        </p:cxnSp>
        <p:sp>
          <p:nvSpPr>
            <p:cNvPr id="152" name="Google Shape;152;p26"/>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53" name="Google Shape;153;p26"/>
            <p:cNvGrpSpPr/>
            <p:nvPr/>
          </p:nvGrpSpPr>
          <p:grpSpPr>
            <a:xfrm>
              <a:off x="152913" y="132992"/>
              <a:ext cx="1732531" cy="943249"/>
              <a:chOff x="152913" y="132992"/>
              <a:chExt cx="1732531" cy="943249"/>
            </a:xfrm>
          </p:grpSpPr>
          <p:cxnSp>
            <p:nvCxnSpPr>
              <p:cNvPr id="154" name="Google Shape;154;p26"/>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155" name="Google Shape;155;p26"/>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sp>
        <p:nvSpPr>
          <p:cNvPr id="156" name="Google Shape;156;p26"/>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27"/>
          <p:cNvGrpSpPr/>
          <p:nvPr/>
        </p:nvGrpSpPr>
        <p:grpSpPr>
          <a:xfrm>
            <a:off x="0" y="132992"/>
            <a:ext cx="9144000" cy="5010416"/>
            <a:chOff x="0" y="132992"/>
            <a:chExt cx="9144000" cy="5010416"/>
          </a:xfrm>
        </p:grpSpPr>
        <p:sp>
          <p:nvSpPr>
            <p:cNvPr id="162" name="Google Shape;162;p27"/>
            <p:cNvSpPr txBox="1"/>
            <p:nvPr/>
          </p:nvSpPr>
          <p:spPr>
            <a:xfrm>
              <a:off x="261600" y="262616"/>
              <a:ext cx="2649380"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MEET THE TEAM</a:t>
              </a:r>
              <a:endParaRPr b="0" i="0" sz="2400" u="none" cap="none" strike="noStrike">
                <a:solidFill>
                  <a:srgbClr val="000000"/>
                </a:solidFill>
                <a:latin typeface="Corbel"/>
                <a:ea typeface="Corbel"/>
                <a:cs typeface="Corbel"/>
                <a:sym typeface="Corbel"/>
              </a:endParaRPr>
            </a:p>
          </p:txBody>
        </p:sp>
        <p:sp>
          <p:nvSpPr>
            <p:cNvPr id="163" name="Google Shape;163;p27"/>
            <p:cNvSpPr txBox="1"/>
            <p:nvPr/>
          </p:nvSpPr>
          <p:spPr>
            <a:xfrm>
              <a:off x="351720" y="4028011"/>
              <a:ext cx="2443860" cy="7155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F5496"/>
                  </a:solidFill>
                  <a:latin typeface="Calibri"/>
                  <a:ea typeface="Calibri"/>
                  <a:cs typeface="Calibri"/>
                  <a:sym typeface="Calibri"/>
                </a:rPr>
                <a:t>PRATEEK SHARMA</a:t>
              </a:r>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alibri"/>
                  <a:ea typeface="Calibri"/>
                  <a:cs typeface="Calibri"/>
                  <a:sym typeface="Calibri"/>
                </a:rPr>
                <a:t>LEAD DATA SCIENTIST</a:t>
              </a:r>
              <a:endParaRPr b="1"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1" lang="en" sz="1000" u="none" cap="none" strike="noStrike">
                  <a:solidFill>
                    <a:schemeClr val="dk1"/>
                  </a:solidFill>
                  <a:latin typeface="Calibri"/>
                  <a:ea typeface="Calibri"/>
                  <a:cs typeface="Calibri"/>
                  <a:sym typeface="Calibri"/>
                </a:rPr>
                <a:t>MBA – Finance Management Services </a:t>
              </a:r>
              <a:endParaRPr b="0" i="1" sz="1000" u="none" cap="none" strike="noStrike">
                <a:solidFill>
                  <a:schemeClr val="dk1"/>
                </a:solidFill>
                <a:latin typeface="Calibri"/>
                <a:ea typeface="Calibri"/>
                <a:cs typeface="Calibri"/>
                <a:sym typeface="Calibri"/>
              </a:endParaRPr>
            </a:p>
          </p:txBody>
        </p:sp>
        <p:cxnSp>
          <p:nvCxnSpPr>
            <p:cNvPr id="164" name="Google Shape;164;p27"/>
            <p:cNvCxnSpPr/>
            <p:nvPr/>
          </p:nvCxnSpPr>
          <p:spPr>
            <a:xfrm>
              <a:off x="3055467" y="2135069"/>
              <a:ext cx="0" cy="1098661"/>
            </a:xfrm>
            <a:prstGeom prst="straightConnector1">
              <a:avLst/>
            </a:prstGeom>
            <a:noFill/>
            <a:ln cap="flat" cmpd="sng" w="12700">
              <a:solidFill>
                <a:srgbClr val="1F3864"/>
              </a:solidFill>
              <a:prstDash val="solid"/>
              <a:miter lim="800000"/>
              <a:headEnd len="sm" w="sm" type="none"/>
              <a:tailEnd len="sm" w="sm" type="none"/>
            </a:ln>
          </p:spPr>
        </p:cxnSp>
        <p:sp>
          <p:nvSpPr>
            <p:cNvPr id="165" name="Google Shape;165;p27"/>
            <p:cNvSpPr/>
            <p:nvPr/>
          </p:nvSpPr>
          <p:spPr>
            <a:xfrm>
              <a:off x="0" y="5010508"/>
              <a:ext cx="9144000" cy="132900"/>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6" name="Google Shape;166;p27"/>
            <p:cNvSpPr txBox="1"/>
            <p:nvPr/>
          </p:nvSpPr>
          <p:spPr>
            <a:xfrm>
              <a:off x="3127117" y="4020316"/>
              <a:ext cx="2996845" cy="723245"/>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F5496"/>
                  </a:solidFill>
                  <a:latin typeface="Calibri"/>
                  <a:ea typeface="Calibri"/>
                  <a:cs typeface="Calibri"/>
                  <a:sym typeface="Calibri"/>
                </a:rPr>
                <a:t>LEO HARADA</a:t>
              </a:r>
              <a:endParaRPr b="0" i="0" sz="2000" u="none" cap="none" strike="noStrike">
                <a:solidFill>
                  <a:srgbClr val="2F5496"/>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alibri"/>
                  <a:ea typeface="Calibri"/>
                  <a:cs typeface="Calibri"/>
                  <a:sym typeface="Calibri"/>
                </a:rPr>
                <a:t>DATA SCIENTIST</a:t>
              </a:r>
              <a:endParaRPr b="1"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50"/>
                <a:buFont typeface="Arial"/>
                <a:buNone/>
              </a:pPr>
              <a:r>
                <a:rPr b="0" i="1" lang="en" sz="1050" u="none" cap="none" strike="noStrike">
                  <a:solidFill>
                    <a:schemeClr val="dk1"/>
                  </a:solidFill>
                  <a:latin typeface="Calibri"/>
                  <a:ea typeface="Calibri"/>
                  <a:cs typeface="Calibri"/>
                  <a:sym typeface="Calibri"/>
                </a:rPr>
                <a:t>UC Irvine, B.S. - Business Economics &amp; Management</a:t>
              </a:r>
              <a:endParaRPr b="0" i="1" sz="1050" u="none" cap="none" strike="noStrike">
                <a:solidFill>
                  <a:schemeClr val="dk1"/>
                </a:solidFill>
                <a:latin typeface="Calibri"/>
                <a:ea typeface="Calibri"/>
                <a:cs typeface="Calibri"/>
                <a:sym typeface="Calibri"/>
              </a:endParaRPr>
            </a:p>
          </p:txBody>
        </p:sp>
        <p:sp>
          <p:nvSpPr>
            <p:cNvPr id="167" name="Google Shape;167;p27"/>
            <p:cNvSpPr txBox="1"/>
            <p:nvPr/>
          </p:nvSpPr>
          <p:spPr>
            <a:xfrm>
              <a:off x="6283346" y="4028011"/>
              <a:ext cx="2629658" cy="7155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F5496"/>
                  </a:solidFill>
                  <a:latin typeface="Calibri"/>
                  <a:ea typeface="Calibri"/>
                  <a:cs typeface="Calibri"/>
                  <a:sym typeface="Calibri"/>
                </a:rPr>
                <a:t>WILLIAM OLESINSKI</a:t>
              </a:r>
              <a:endParaRPr b="0" i="0" sz="2000" u="none" cap="none" strike="noStrike">
                <a:solidFill>
                  <a:srgbClr val="2F5496"/>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alibri"/>
                  <a:ea typeface="Calibri"/>
                  <a:cs typeface="Calibri"/>
                  <a:sym typeface="Calibri"/>
                </a:rPr>
                <a:t>DATA GURU</a:t>
              </a:r>
              <a:endParaRPr b="1"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1" lang="en" sz="1000" u="none" cap="none" strike="noStrike">
                  <a:solidFill>
                    <a:schemeClr val="dk1"/>
                  </a:solidFill>
                  <a:latin typeface="Calibri"/>
                  <a:ea typeface="Calibri"/>
                  <a:cs typeface="Calibri"/>
                  <a:sym typeface="Calibri"/>
                </a:rPr>
                <a:t>UC Santa Cruz, B.A., Financial Advisor</a:t>
              </a:r>
              <a:endParaRPr b="0" i="1" sz="1000" u="none" cap="none" strike="noStrike">
                <a:solidFill>
                  <a:schemeClr val="dk1"/>
                </a:solidFill>
                <a:latin typeface="Calibri"/>
                <a:ea typeface="Calibri"/>
                <a:cs typeface="Calibri"/>
                <a:sym typeface="Calibri"/>
              </a:endParaRPr>
            </a:p>
          </p:txBody>
        </p:sp>
        <p:pic>
          <p:nvPicPr>
            <p:cNvPr id="168" name="Google Shape;168;p27"/>
            <p:cNvPicPr preferRelativeResize="0"/>
            <p:nvPr/>
          </p:nvPicPr>
          <p:blipFill rotWithShape="1">
            <a:blip r:embed="rId3">
              <a:alphaModFix/>
            </a:blip>
            <a:srcRect b="0" l="0" r="0" t="0"/>
            <a:stretch/>
          </p:blipFill>
          <p:spPr>
            <a:xfrm>
              <a:off x="3619500" y="1731900"/>
              <a:ext cx="1905000" cy="1905000"/>
            </a:xfrm>
            <a:prstGeom prst="ellipse">
              <a:avLst/>
            </a:prstGeom>
            <a:noFill/>
            <a:ln cap="rnd" cmpd="sng" w="12700">
              <a:solidFill>
                <a:srgbClr val="AEABAB"/>
              </a:solidFill>
              <a:prstDash val="solid"/>
              <a:round/>
              <a:headEnd len="sm" w="sm" type="none"/>
              <a:tailEnd len="sm" w="sm" type="none"/>
            </a:ln>
            <a:effectLst>
              <a:outerShdw blurRad="381000" sx="-80000" rotWithShape="0" dir="5400000" dist="292100" sy="-18000">
                <a:srgbClr val="000000">
                  <a:alpha val="0"/>
                </a:srgbClr>
              </a:outerShdw>
            </a:effectLst>
          </p:spPr>
        </p:pic>
        <p:pic>
          <p:nvPicPr>
            <p:cNvPr id="169" name="Google Shape;169;p27"/>
            <p:cNvPicPr preferRelativeResize="0"/>
            <p:nvPr/>
          </p:nvPicPr>
          <p:blipFill rotWithShape="1">
            <a:blip r:embed="rId4">
              <a:alphaModFix/>
            </a:blip>
            <a:srcRect b="0" l="0" r="0" t="0"/>
            <a:stretch/>
          </p:blipFill>
          <p:spPr>
            <a:xfrm>
              <a:off x="6579000" y="1731900"/>
              <a:ext cx="1905000" cy="1905000"/>
            </a:xfrm>
            <a:prstGeom prst="ellipse">
              <a:avLst/>
            </a:prstGeom>
            <a:noFill/>
            <a:ln cap="rnd" cmpd="sng" w="12700">
              <a:solidFill>
                <a:srgbClr val="7B7B7B"/>
              </a:solidFill>
              <a:prstDash val="solid"/>
              <a:round/>
              <a:headEnd len="sm" w="sm" type="none"/>
              <a:tailEnd len="sm" w="sm" type="none"/>
            </a:ln>
            <a:effectLst>
              <a:outerShdw blurRad="381000" sx="-80000" rotWithShape="0" dir="5400000" dist="292100" sy="-18000">
                <a:srgbClr val="000000">
                  <a:alpha val="0"/>
                </a:srgbClr>
              </a:outerShdw>
            </a:effectLst>
          </p:spPr>
        </p:pic>
        <p:pic>
          <p:nvPicPr>
            <p:cNvPr id="170" name="Google Shape;170;p27"/>
            <p:cNvPicPr preferRelativeResize="0"/>
            <p:nvPr/>
          </p:nvPicPr>
          <p:blipFill rotWithShape="1">
            <a:blip r:embed="rId5">
              <a:alphaModFix/>
            </a:blip>
            <a:srcRect b="0" l="0" r="0" t="0"/>
            <a:stretch/>
          </p:blipFill>
          <p:spPr>
            <a:xfrm>
              <a:off x="530325" y="1711847"/>
              <a:ext cx="1953300" cy="1953300"/>
            </a:xfrm>
            <a:prstGeom prst="ellipse">
              <a:avLst/>
            </a:prstGeom>
            <a:noFill/>
            <a:ln cap="rnd" cmpd="sng" w="12700">
              <a:solidFill>
                <a:srgbClr val="AEABAB"/>
              </a:solidFill>
              <a:prstDash val="solid"/>
              <a:round/>
              <a:headEnd len="sm" w="sm" type="none"/>
              <a:tailEnd len="sm" w="sm" type="none"/>
            </a:ln>
            <a:effectLst>
              <a:outerShdw blurRad="381000" sx="-80000" rotWithShape="0" dir="5400000" dist="292100" sy="-18000">
                <a:srgbClr val="000000">
                  <a:alpha val="0"/>
                </a:srgbClr>
              </a:outerShdw>
            </a:effectLst>
          </p:spPr>
        </p:pic>
        <p:grpSp>
          <p:nvGrpSpPr>
            <p:cNvPr id="171" name="Google Shape;171;p27"/>
            <p:cNvGrpSpPr/>
            <p:nvPr/>
          </p:nvGrpSpPr>
          <p:grpSpPr>
            <a:xfrm>
              <a:off x="152913" y="132992"/>
              <a:ext cx="1732531" cy="943249"/>
              <a:chOff x="152913" y="132992"/>
              <a:chExt cx="1732531" cy="943249"/>
            </a:xfrm>
          </p:grpSpPr>
          <p:cxnSp>
            <p:nvCxnSpPr>
              <p:cNvPr id="172" name="Google Shape;172;p27"/>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173" name="Google Shape;173;p27"/>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cxnSp>
          <p:nvCxnSpPr>
            <p:cNvPr id="174" name="Google Shape;174;p27"/>
            <p:cNvCxnSpPr/>
            <p:nvPr/>
          </p:nvCxnSpPr>
          <p:spPr>
            <a:xfrm>
              <a:off x="6033282" y="2202802"/>
              <a:ext cx="0" cy="1098661"/>
            </a:xfrm>
            <a:prstGeom prst="straightConnector1">
              <a:avLst/>
            </a:prstGeom>
            <a:noFill/>
            <a:ln cap="flat" cmpd="sng" w="12700">
              <a:solidFill>
                <a:srgbClr val="1F3864"/>
              </a:solidFill>
              <a:prstDash val="solid"/>
              <a:miter lim="800000"/>
              <a:headEnd len="sm" w="sm" type="none"/>
              <a:tailEnd len="sm" w="sm" type="none"/>
            </a:ln>
          </p:spPr>
        </p:cxnSp>
      </p:grpSp>
      <p:sp>
        <p:nvSpPr>
          <p:cNvPr id="175" name="Google Shape;175;p27"/>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28"/>
          <p:cNvGrpSpPr/>
          <p:nvPr/>
        </p:nvGrpSpPr>
        <p:grpSpPr>
          <a:xfrm>
            <a:off x="0" y="132992"/>
            <a:ext cx="9144000" cy="5010507"/>
            <a:chOff x="0" y="132992"/>
            <a:chExt cx="9144000" cy="5010507"/>
          </a:xfrm>
        </p:grpSpPr>
        <p:sp>
          <p:nvSpPr>
            <p:cNvPr id="181" name="Google Shape;181;p28"/>
            <p:cNvSpPr txBox="1"/>
            <p:nvPr/>
          </p:nvSpPr>
          <p:spPr>
            <a:xfrm>
              <a:off x="3045604" y="2445395"/>
              <a:ext cx="5728529" cy="1577325"/>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None/>
              </a:pPr>
              <a:r>
                <a:rPr b="0" i="0" lang="en" sz="1400" u="none" cap="none" strike="noStrike">
                  <a:solidFill>
                    <a:schemeClr val="dk1"/>
                  </a:solidFill>
                  <a:latin typeface="Calibri"/>
                  <a:ea typeface="Calibri"/>
                  <a:cs typeface="Calibri"/>
                  <a:sym typeface="Calibri"/>
                </a:rPr>
                <a:t>The lack of knowledge and research by mid to small size businesses and the failure to perform as well as large corporations during the pandemic showcased how important it is to have an accurate predictive modelling strategy.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 sz="1400" u="none" cap="none" strike="noStrike">
                  <a:solidFill>
                    <a:schemeClr val="dk1"/>
                  </a:solidFill>
                  <a:latin typeface="Calibri"/>
                  <a:ea typeface="Calibri"/>
                  <a:cs typeface="Calibri"/>
                  <a:sym typeface="Calibri"/>
                </a:rPr>
                <a:t>Industry specific Machine Learning Models will allow smaller organizations to compete with larger organizations. </a:t>
              </a:r>
              <a:endParaRPr b="0" i="0" sz="1400" u="none" cap="none" strike="noStrike">
                <a:solidFill>
                  <a:srgbClr val="000000"/>
                </a:solidFill>
                <a:latin typeface="Calibri"/>
                <a:ea typeface="Calibri"/>
                <a:cs typeface="Calibri"/>
                <a:sym typeface="Calibri"/>
              </a:endParaRPr>
            </a:p>
          </p:txBody>
        </p:sp>
        <p:cxnSp>
          <p:nvCxnSpPr>
            <p:cNvPr id="182" name="Google Shape;182;p28"/>
            <p:cNvCxnSpPr/>
            <p:nvPr/>
          </p:nvCxnSpPr>
          <p:spPr>
            <a:xfrm>
              <a:off x="2755035" y="2325194"/>
              <a:ext cx="0" cy="1817728"/>
            </a:xfrm>
            <a:prstGeom prst="straightConnector1">
              <a:avLst/>
            </a:prstGeom>
            <a:noFill/>
            <a:ln cap="flat" cmpd="sng" w="12700">
              <a:solidFill>
                <a:srgbClr val="1F3864"/>
              </a:solidFill>
              <a:prstDash val="solid"/>
              <a:miter lim="800000"/>
              <a:headEnd len="sm" w="sm" type="none"/>
              <a:tailEnd len="sm" w="sm" type="none"/>
            </a:ln>
          </p:spPr>
        </p:cxnSp>
        <p:sp>
          <p:nvSpPr>
            <p:cNvPr id="183" name="Google Shape;183;p28"/>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envelope, businesscard, vector graphics&#10;&#10;Description automatically generated" id="184" name="Google Shape;184;p28"/>
            <p:cNvPicPr preferRelativeResize="0"/>
            <p:nvPr/>
          </p:nvPicPr>
          <p:blipFill rotWithShape="1">
            <a:blip r:embed="rId3">
              <a:alphaModFix/>
            </a:blip>
            <a:srcRect b="12941" l="0" r="0" t="0"/>
            <a:stretch/>
          </p:blipFill>
          <p:spPr>
            <a:xfrm>
              <a:off x="575816" y="2325194"/>
              <a:ext cx="1888651" cy="1778713"/>
            </a:xfrm>
            <a:prstGeom prst="ellipse">
              <a:avLst/>
            </a:prstGeom>
            <a:noFill/>
            <a:ln cap="rnd" cmpd="sng" w="127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grpSp>
          <p:nvGrpSpPr>
            <p:cNvPr id="185" name="Google Shape;185;p28"/>
            <p:cNvGrpSpPr/>
            <p:nvPr/>
          </p:nvGrpSpPr>
          <p:grpSpPr>
            <a:xfrm>
              <a:off x="152913" y="132992"/>
              <a:ext cx="1732531" cy="943249"/>
              <a:chOff x="152913" y="132992"/>
              <a:chExt cx="1732531" cy="943249"/>
            </a:xfrm>
          </p:grpSpPr>
          <p:cxnSp>
            <p:nvCxnSpPr>
              <p:cNvPr id="186" name="Google Shape;186;p28"/>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187" name="Google Shape;187;p28"/>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188" name="Google Shape;188;p28"/>
            <p:cNvSpPr txBox="1"/>
            <p:nvPr/>
          </p:nvSpPr>
          <p:spPr>
            <a:xfrm>
              <a:off x="246964" y="258987"/>
              <a:ext cx="293364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OUR MOTIVATION</a:t>
              </a:r>
              <a:endParaRPr b="0" i="0" sz="1200" u="none" cap="none" strike="noStrike">
                <a:solidFill>
                  <a:srgbClr val="000000"/>
                </a:solidFill>
                <a:latin typeface="Corbel"/>
                <a:ea typeface="Corbel"/>
                <a:cs typeface="Corbel"/>
                <a:sym typeface="Corbel"/>
              </a:endParaRPr>
            </a:p>
          </p:txBody>
        </p:sp>
      </p:grpSp>
      <p:sp>
        <p:nvSpPr>
          <p:cNvPr id="189" name="Google Shape;189;p28"/>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95" name="Google Shape;195;p29"/>
          <p:cNvGrpSpPr/>
          <p:nvPr/>
        </p:nvGrpSpPr>
        <p:grpSpPr>
          <a:xfrm>
            <a:off x="0" y="132992"/>
            <a:ext cx="9152909" cy="5022577"/>
            <a:chOff x="0" y="132992"/>
            <a:chExt cx="9152909" cy="5022577"/>
          </a:xfrm>
        </p:grpSpPr>
        <p:sp>
          <p:nvSpPr>
            <p:cNvPr id="196" name="Google Shape;196;p29"/>
            <p:cNvSpPr/>
            <p:nvPr/>
          </p:nvSpPr>
          <p:spPr>
            <a:xfrm>
              <a:off x="0" y="5010507"/>
              <a:ext cx="9144000" cy="145062"/>
            </a:xfrm>
            <a:prstGeom prst="rect">
              <a:avLst/>
            </a:prstGeom>
            <a:gradFill>
              <a:gsLst>
                <a:gs pos="0">
                  <a:srgbClr val="0D2D49"/>
                </a:gs>
                <a:gs pos="50000">
                  <a:srgbClr val="13416A"/>
                </a:gs>
                <a:gs pos="100000">
                  <a:srgbClr val="174E7F"/>
                </a:gs>
              </a:gsLst>
              <a:lin ang="108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97" name="Google Shape;197;p29"/>
            <p:cNvGrpSpPr/>
            <p:nvPr/>
          </p:nvGrpSpPr>
          <p:grpSpPr>
            <a:xfrm>
              <a:off x="7240230" y="1282469"/>
              <a:ext cx="873083" cy="735397"/>
              <a:chOff x="7507803" y="1250554"/>
              <a:chExt cx="873083" cy="735397"/>
            </a:xfrm>
          </p:grpSpPr>
          <p:sp>
            <p:nvSpPr>
              <p:cNvPr id="198" name="Google Shape;198;p29"/>
              <p:cNvSpPr/>
              <p:nvPr/>
            </p:nvSpPr>
            <p:spPr>
              <a:xfrm rot="-1679032">
                <a:off x="7563813" y="1404065"/>
                <a:ext cx="761063" cy="428375"/>
              </a:xfrm>
              <a:prstGeom prst="stripedRightArrow">
                <a:avLst>
                  <a:gd fmla="val 50000" name="adj1"/>
                  <a:gd fmla="val 50000" name="adj2"/>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199" name="Google Shape;199;p29"/>
              <p:cNvCxnSpPr/>
              <p:nvPr/>
            </p:nvCxnSpPr>
            <p:spPr>
              <a:xfrm>
                <a:off x="7633869" y="1652374"/>
                <a:ext cx="103920" cy="202918"/>
              </a:xfrm>
              <a:prstGeom prst="straightConnector1">
                <a:avLst/>
              </a:prstGeom>
              <a:noFill/>
              <a:ln cap="flat" cmpd="sng" w="12700">
                <a:solidFill>
                  <a:schemeClr val="lt1"/>
                </a:solidFill>
                <a:prstDash val="solid"/>
                <a:round/>
                <a:headEnd len="sm" w="sm" type="none"/>
                <a:tailEnd len="sm" w="sm" type="none"/>
              </a:ln>
            </p:spPr>
          </p:cxnSp>
          <p:cxnSp>
            <p:nvCxnSpPr>
              <p:cNvPr id="200" name="Google Shape;200;p29"/>
              <p:cNvCxnSpPr/>
              <p:nvPr/>
            </p:nvCxnSpPr>
            <p:spPr>
              <a:xfrm>
                <a:off x="7659938" y="1638879"/>
                <a:ext cx="103920" cy="202918"/>
              </a:xfrm>
              <a:prstGeom prst="straightConnector1">
                <a:avLst/>
              </a:prstGeom>
              <a:noFill/>
              <a:ln cap="flat" cmpd="sng" w="12700">
                <a:solidFill>
                  <a:schemeClr val="lt1"/>
                </a:solidFill>
                <a:prstDash val="solid"/>
                <a:round/>
                <a:headEnd len="sm" w="sm" type="none"/>
                <a:tailEnd len="sm" w="sm" type="none"/>
              </a:ln>
            </p:spPr>
          </p:cxnSp>
          <p:cxnSp>
            <p:nvCxnSpPr>
              <p:cNvPr id="201" name="Google Shape;201;p29"/>
              <p:cNvCxnSpPr/>
              <p:nvPr/>
            </p:nvCxnSpPr>
            <p:spPr>
              <a:xfrm>
                <a:off x="7686007" y="1625384"/>
                <a:ext cx="103920" cy="202918"/>
              </a:xfrm>
              <a:prstGeom prst="straightConnector1">
                <a:avLst/>
              </a:prstGeom>
              <a:noFill/>
              <a:ln cap="flat" cmpd="sng" w="12700">
                <a:solidFill>
                  <a:schemeClr val="lt1"/>
                </a:solidFill>
                <a:prstDash val="solid"/>
                <a:round/>
                <a:headEnd len="sm" w="sm" type="none"/>
                <a:tailEnd len="sm" w="sm" type="none"/>
              </a:ln>
            </p:spPr>
          </p:cxnSp>
          <p:cxnSp>
            <p:nvCxnSpPr>
              <p:cNvPr id="202" name="Google Shape;202;p29"/>
              <p:cNvCxnSpPr/>
              <p:nvPr/>
            </p:nvCxnSpPr>
            <p:spPr>
              <a:xfrm>
                <a:off x="7712076" y="1611889"/>
                <a:ext cx="103920" cy="202918"/>
              </a:xfrm>
              <a:prstGeom prst="straightConnector1">
                <a:avLst/>
              </a:prstGeom>
              <a:noFill/>
              <a:ln cap="flat" cmpd="sng" w="12700">
                <a:solidFill>
                  <a:schemeClr val="lt1"/>
                </a:solidFill>
                <a:prstDash val="solid"/>
                <a:round/>
                <a:headEnd len="sm" w="sm" type="none"/>
                <a:tailEnd len="sm" w="sm" type="none"/>
              </a:ln>
            </p:spPr>
          </p:cxnSp>
        </p:grpSp>
        <p:sp>
          <p:nvSpPr>
            <p:cNvPr id="203" name="Google Shape;203;p29"/>
            <p:cNvSpPr txBox="1"/>
            <p:nvPr/>
          </p:nvSpPr>
          <p:spPr>
            <a:xfrm>
              <a:off x="1836420" y="4503881"/>
              <a:ext cx="1200150" cy="20774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Input Features: 49</a:t>
              </a:r>
              <a:endParaRPr b="0" i="0" sz="1100" u="none" cap="none" strike="noStrike">
                <a:solidFill>
                  <a:srgbClr val="000000"/>
                </a:solidFill>
                <a:latin typeface="Arial"/>
                <a:ea typeface="Arial"/>
                <a:cs typeface="Arial"/>
                <a:sym typeface="Arial"/>
              </a:endParaRPr>
            </a:p>
          </p:txBody>
        </p:sp>
        <p:cxnSp>
          <p:nvCxnSpPr>
            <p:cNvPr id="204" name="Google Shape;204;p29"/>
            <p:cNvCxnSpPr/>
            <p:nvPr/>
          </p:nvCxnSpPr>
          <p:spPr>
            <a:xfrm flipH="1" rot="10800000">
              <a:off x="1664970" y="1878330"/>
              <a:ext cx="3829050" cy="1543050"/>
            </a:xfrm>
            <a:prstGeom prst="straightConnector1">
              <a:avLst/>
            </a:prstGeom>
            <a:noFill/>
            <a:ln cap="flat" cmpd="sng" w="12700">
              <a:solidFill>
                <a:srgbClr val="0C0C0C"/>
              </a:solidFill>
              <a:prstDash val="solid"/>
              <a:miter lim="800000"/>
              <a:headEnd len="sm" w="sm" type="none"/>
              <a:tailEnd len="sm" w="sm" type="none"/>
            </a:ln>
          </p:spPr>
        </p:cxnSp>
        <p:cxnSp>
          <p:nvCxnSpPr>
            <p:cNvPr id="205" name="Google Shape;205;p29"/>
            <p:cNvCxnSpPr/>
            <p:nvPr/>
          </p:nvCxnSpPr>
          <p:spPr>
            <a:xfrm flipH="1" rot="10800000">
              <a:off x="1893570" y="2907030"/>
              <a:ext cx="3714750" cy="1485900"/>
            </a:xfrm>
            <a:prstGeom prst="straightConnector1">
              <a:avLst/>
            </a:prstGeom>
            <a:noFill/>
            <a:ln cap="flat" cmpd="sng" w="12700">
              <a:solidFill>
                <a:srgbClr val="0C0C0C"/>
              </a:solidFill>
              <a:prstDash val="solid"/>
              <a:miter lim="800000"/>
              <a:headEnd len="sm" w="sm" type="none"/>
              <a:tailEnd len="sm" w="sm" type="none"/>
            </a:ln>
          </p:spPr>
        </p:cxnSp>
        <p:sp>
          <p:nvSpPr>
            <p:cNvPr id="206" name="Google Shape;206;p29"/>
            <p:cNvSpPr txBox="1"/>
            <p:nvPr/>
          </p:nvSpPr>
          <p:spPr>
            <a:xfrm>
              <a:off x="721270" y="4457731"/>
              <a:ext cx="1292884"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00000"/>
                  </a:solidFill>
                  <a:latin typeface="Calibri"/>
                  <a:ea typeface="Calibri"/>
                  <a:cs typeface="Calibri"/>
                  <a:sym typeface="Calibri"/>
                </a:rPr>
                <a:t>SCALED FEATURES IN</a:t>
              </a:r>
              <a:endParaRPr b="0" i="0" sz="2000" u="none" cap="none" strike="noStrike">
                <a:solidFill>
                  <a:srgbClr val="C00000"/>
                </a:solidFill>
                <a:latin typeface="Arial"/>
                <a:ea typeface="Arial"/>
                <a:cs typeface="Arial"/>
                <a:sym typeface="Arial"/>
              </a:endParaRPr>
            </a:p>
          </p:txBody>
        </p:sp>
        <p:cxnSp>
          <p:nvCxnSpPr>
            <p:cNvPr id="207" name="Google Shape;207;p29"/>
            <p:cNvCxnSpPr/>
            <p:nvPr/>
          </p:nvCxnSpPr>
          <p:spPr>
            <a:xfrm flipH="1" rot="10800000">
              <a:off x="3550920" y="2964180"/>
              <a:ext cx="3829050" cy="1543050"/>
            </a:xfrm>
            <a:prstGeom prst="straightConnector1">
              <a:avLst/>
            </a:prstGeom>
            <a:noFill/>
            <a:ln cap="flat" cmpd="sng" w="12700">
              <a:solidFill>
                <a:srgbClr val="0C0C0C"/>
              </a:solidFill>
              <a:prstDash val="solid"/>
              <a:miter lim="800000"/>
              <a:headEnd len="sm" w="sm" type="none"/>
              <a:tailEnd len="sm" w="sm" type="none"/>
            </a:ln>
          </p:spPr>
        </p:cxnSp>
        <p:sp>
          <p:nvSpPr>
            <p:cNvPr id="208" name="Google Shape;208;p29"/>
            <p:cNvSpPr txBox="1"/>
            <p:nvPr/>
          </p:nvSpPr>
          <p:spPr>
            <a:xfrm>
              <a:off x="7237886" y="3392805"/>
              <a:ext cx="1143000" cy="34621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Total Trainable </a:t>
              </a:r>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Parameters = 1350</a:t>
              </a:r>
              <a:endParaRPr b="0" i="0" sz="1100" u="none" cap="none" strike="noStrike">
                <a:solidFill>
                  <a:srgbClr val="000000"/>
                </a:solidFill>
                <a:latin typeface="Arial"/>
                <a:ea typeface="Arial"/>
                <a:cs typeface="Arial"/>
                <a:sym typeface="Arial"/>
              </a:endParaRPr>
            </a:p>
          </p:txBody>
        </p:sp>
        <p:sp>
          <p:nvSpPr>
            <p:cNvPr id="209" name="Google Shape;209;p29"/>
            <p:cNvSpPr/>
            <p:nvPr/>
          </p:nvSpPr>
          <p:spPr>
            <a:xfrm>
              <a:off x="5665470" y="1764030"/>
              <a:ext cx="1828800" cy="1143000"/>
            </a:xfrm>
            <a:prstGeom prst="rect">
              <a:avLst/>
            </a:prstGeom>
            <a:gradFill>
              <a:gsLst>
                <a:gs pos="0">
                  <a:srgbClr val="939393"/>
                </a:gs>
                <a:gs pos="50000">
                  <a:srgbClr val="D5D5D5"/>
                </a:gs>
                <a:gs pos="100000">
                  <a:schemeClr val="lt1"/>
                </a:gs>
              </a:gsLst>
              <a:path path="circle">
                <a:fillToRect r="100%" t="100%"/>
              </a:path>
              <a:tileRect b="-100%" l="-100%"/>
            </a:gradFill>
            <a:ln cap="flat" cmpd="sng" w="9525">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0" name="Google Shape;210;p29"/>
            <p:cNvSpPr/>
            <p:nvPr/>
          </p:nvSpPr>
          <p:spPr>
            <a:xfrm>
              <a:off x="5494020" y="1878330"/>
              <a:ext cx="1885950" cy="1085850"/>
            </a:xfrm>
            <a:prstGeom prst="rect">
              <a:avLst/>
            </a:prstGeom>
            <a:solidFill>
              <a:schemeClr val="lt1"/>
            </a:solidFill>
            <a:ln cap="flat" cmpd="sng" w="19050">
              <a:solidFill>
                <a:srgbClr val="0C0C0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1" name="Google Shape;211;p29"/>
            <p:cNvSpPr txBox="1"/>
            <p:nvPr/>
          </p:nvSpPr>
          <p:spPr>
            <a:xfrm>
              <a:off x="5665470" y="1592580"/>
              <a:ext cx="1257300" cy="207749"/>
            </a:xfrm>
            <a:prstGeom prst="rect">
              <a:avLst/>
            </a:prstGeom>
            <a:solidFill>
              <a:schemeClr val="lt1"/>
            </a:solidFill>
            <a:ln cap="flat" cmpd="sng" w="9525">
              <a:solidFill>
                <a:srgbClr val="0C0C0C"/>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Dense 3: 14 Parameters </a:t>
              </a:r>
              <a:endParaRPr b="0" i="0" sz="1100" u="none" cap="none" strike="noStrike">
                <a:solidFill>
                  <a:srgbClr val="000000"/>
                </a:solidFill>
                <a:latin typeface="Arial"/>
                <a:ea typeface="Arial"/>
                <a:cs typeface="Arial"/>
                <a:sym typeface="Arial"/>
              </a:endParaRPr>
            </a:p>
          </p:txBody>
        </p:sp>
        <p:sp>
          <p:nvSpPr>
            <p:cNvPr id="212" name="Google Shape;212;p29"/>
            <p:cNvSpPr/>
            <p:nvPr/>
          </p:nvSpPr>
          <p:spPr>
            <a:xfrm>
              <a:off x="6408420" y="2470681"/>
              <a:ext cx="57150" cy="57150"/>
            </a:xfrm>
            <a:prstGeom prst="ellipse">
              <a:avLst/>
            </a:prstGeom>
            <a:solidFill>
              <a:srgbClr val="00B05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3" name="Google Shape;213;p29"/>
            <p:cNvSpPr txBox="1"/>
            <p:nvPr/>
          </p:nvSpPr>
          <p:spPr>
            <a:xfrm>
              <a:off x="7507606" y="1828301"/>
              <a:ext cx="1077479"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5623"/>
                  </a:solidFill>
                  <a:latin typeface="Calibri"/>
                  <a:ea typeface="Calibri"/>
                  <a:cs typeface="Calibri"/>
                  <a:sym typeface="Calibri"/>
                </a:rPr>
                <a:t>PREDICTED </a:t>
              </a:r>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5623"/>
                  </a:solidFill>
                  <a:latin typeface="Calibri"/>
                  <a:ea typeface="Calibri"/>
                  <a:cs typeface="Calibri"/>
                  <a:sym typeface="Calibri"/>
                </a:rPr>
                <a:t>DATA</a:t>
              </a:r>
              <a:endParaRPr b="0" i="0" sz="1400" u="none" cap="none" strike="noStrike">
                <a:solidFill>
                  <a:srgbClr val="385623"/>
                </a:solidFill>
                <a:latin typeface="Arial"/>
                <a:ea typeface="Arial"/>
                <a:cs typeface="Arial"/>
                <a:sym typeface="Arial"/>
              </a:endParaRPr>
            </a:p>
          </p:txBody>
        </p:sp>
        <p:grpSp>
          <p:nvGrpSpPr>
            <p:cNvPr id="214" name="Google Shape;214;p29"/>
            <p:cNvGrpSpPr/>
            <p:nvPr/>
          </p:nvGrpSpPr>
          <p:grpSpPr>
            <a:xfrm>
              <a:off x="4236720" y="2278380"/>
              <a:ext cx="2000250" cy="1200150"/>
              <a:chOff x="304800" y="1600200"/>
              <a:chExt cx="2667000" cy="1600200"/>
            </a:xfrm>
          </p:grpSpPr>
          <p:sp>
            <p:nvSpPr>
              <p:cNvPr id="215" name="Google Shape;215;p29"/>
              <p:cNvSpPr/>
              <p:nvPr/>
            </p:nvSpPr>
            <p:spPr>
              <a:xfrm>
                <a:off x="609600" y="1600200"/>
                <a:ext cx="2362200" cy="1524000"/>
              </a:xfrm>
              <a:prstGeom prst="rect">
                <a:avLst/>
              </a:prstGeom>
              <a:gradFill>
                <a:gsLst>
                  <a:gs pos="0">
                    <a:srgbClr val="939393"/>
                  </a:gs>
                  <a:gs pos="50000">
                    <a:srgbClr val="D5D5D5"/>
                  </a:gs>
                  <a:gs pos="100000">
                    <a:schemeClr val="lt1"/>
                  </a:gs>
                </a:gsLst>
                <a:path path="circle">
                  <a:fillToRect r="100%" t="100%"/>
                </a:path>
                <a:tileRect b="-100%" l="-100%"/>
              </a:gradFill>
              <a:ln cap="flat" cmpd="sng" w="9525">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6" name="Google Shape;216;p29"/>
              <p:cNvSpPr/>
              <p:nvPr/>
            </p:nvSpPr>
            <p:spPr>
              <a:xfrm>
                <a:off x="304800" y="1752600"/>
                <a:ext cx="2514600" cy="1447800"/>
              </a:xfrm>
              <a:prstGeom prst="rect">
                <a:avLst/>
              </a:prstGeom>
              <a:solidFill>
                <a:schemeClr val="lt1"/>
              </a:solidFill>
              <a:ln cap="flat" cmpd="sng" w="9525">
                <a:solidFill>
                  <a:srgbClr val="0C0C0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7" name="Google Shape;217;p29"/>
              <p:cNvSpPr/>
              <p:nvPr/>
            </p:nvSpPr>
            <p:spPr>
              <a:xfrm>
                <a:off x="1371600" y="22860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8" name="Google Shape;218;p29"/>
              <p:cNvSpPr/>
              <p:nvPr/>
            </p:nvSpPr>
            <p:spPr>
              <a:xfrm>
                <a:off x="1676400" y="22860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9" name="Google Shape;219;p29"/>
              <p:cNvSpPr/>
              <p:nvPr/>
            </p:nvSpPr>
            <p:spPr>
              <a:xfrm>
                <a:off x="1524000" y="2438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0" name="Google Shape;220;p29"/>
              <p:cNvSpPr/>
              <p:nvPr/>
            </p:nvSpPr>
            <p:spPr>
              <a:xfrm>
                <a:off x="1371600" y="25908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1" name="Google Shape;221;p29"/>
              <p:cNvSpPr/>
              <p:nvPr/>
            </p:nvSpPr>
            <p:spPr>
              <a:xfrm>
                <a:off x="1676400" y="25908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2" name="Google Shape;222;p29"/>
              <p:cNvSpPr/>
              <p:nvPr/>
            </p:nvSpPr>
            <p:spPr>
              <a:xfrm>
                <a:off x="1524000" y="22098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3" name="Google Shape;223;p29"/>
              <p:cNvSpPr/>
              <p:nvPr/>
            </p:nvSpPr>
            <p:spPr>
              <a:xfrm>
                <a:off x="1524000" y="26670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4" name="Google Shape;224;p29"/>
              <p:cNvSpPr/>
              <p:nvPr/>
            </p:nvSpPr>
            <p:spPr>
              <a:xfrm>
                <a:off x="1752600" y="2438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5" name="Google Shape;225;p29"/>
              <p:cNvSpPr/>
              <p:nvPr/>
            </p:nvSpPr>
            <p:spPr>
              <a:xfrm>
                <a:off x="1295400" y="2438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6" name="Google Shape;226;p29"/>
              <p:cNvSpPr/>
              <p:nvPr/>
            </p:nvSpPr>
            <p:spPr>
              <a:xfrm>
                <a:off x="1524000" y="2819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7" name="Google Shape;227;p29"/>
              <p:cNvSpPr/>
              <p:nvPr/>
            </p:nvSpPr>
            <p:spPr>
              <a:xfrm>
                <a:off x="1905000" y="2438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8" name="Google Shape;228;p29"/>
              <p:cNvSpPr/>
              <p:nvPr/>
            </p:nvSpPr>
            <p:spPr>
              <a:xfrm>
                <a:off x="1143000" y="2438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9" name="Google Shape;229;p29"/>
              <p:cNvSpPr/>
              <p:nvPr/>
            </p:nvSpPr>
            <p:spPr>
              <a:xfrm>
                <a:off x="1524000" y="2057400"/>
                <a:ext cx="76200" cy="76200"/>
              </a:xfrm>
              <a:prstGeom prst="ellipse">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230" name="Google Shape;230;p29"/>
            <p:cNvGrpSpPr/>
            <p:nvPr/>
          </p:nvGrpSpPr>
          <p:grpSpPr>
            <a:xfrm>
              <a:off x="2693670" y="2907030"/>
              <a:ext cx="2000250" cy="1200150"/>
              <a:chOff x="533400" y="1676400"/>
              <a:chExt cx="2667000" cy="1600200"/>
            </a:xfrm>
          </p:grpSpPr>
          <p:sp>
            <p:nvSpPr>
              <p:cNvPr id="231" name="Google Shape;231;p29"/>
              <p:cNvSpPr/>
              <p:nvPr/>
            </p:nvSpPr>
            <p:spPr>
              <a:xfrm>
                <a:off x="838200" y="1676400"/>
                <a:ext cx="2362200" cy="1524000"/>
              </a:xfrm>
              <a:prstGeom prst="rect">
                <a:avLst/>
              </a:prstGeom>
              <a:gradFill>
                <a:gsLst>
                  <a:gs pos="0">
                    <a:srgbClr val="939393"/>
                  </a:gs>
                  <a:gs pos="50000">
                    <a:srgbClr val="D5D5D5"/>
                  </a:gs>
                  <a:gs pos="100000">
                    <a:schemeClr val="lt1"/>
                  </a:gs>
                </a:gsLst>
                <a:path path="circle">
                  <a:fillToRect r="100%" t="100%"/>
                </a:path>
                <a:tileRect b="-100%" l="-100%"/>
              </a:gradFill>
              <a:ln cap="flat" cmpd="sng" w="9525">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2" name="Google Shape;232;p29"/>
              <p:cNvSpPr/>
              <p:nvPr/>
            </p:nvSpPr>
            <p:spPr>
              <a:xfrm>
                <a:off x="533400" y="1828800"/>
                <a:ext cx="2514600" cy="1447800"/>
              </a:xfrm>
              <a:prstGeom prst="rect">
                <a:avLst/>
              </a:prstGeom>
              <a:solidFill>
                <a:schemeClr val="lt1"/>
              </a:solidFill>
              <a:ln cap="flat" cmpd="sng" w="9525">
                <a:solidFill>
                  <a:srgbClr val="0C0C0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3" name="Google Shape;233;p29"/>
              <p:cNvSpPr/>
              <p:nvPr/>
            </p:nvSpPr>
            <p:spPr>
              <a:xfrm>
                <a:off x="1600200" y="23622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4" name="Google Shape;234;p29"/>
              <p:cNvSpPr/>
              <p:nvPr/>
            </p:nvSpPr>
            <p:spPr>
              <a:xfrm>
                <a:off x="1905000" y="23622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5" name="Google Shape;235;p29"/>
              <p:cNvSpPr/>
              <p:nvPr/>
            </p:nvSpPr>
            <p:spPr>
              <a:xfrm>
                <a:off x="17526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6" name="Google Shape;236;p29"/>
              <p:cNvSpPr/>
              <p:nvPr/>
            </p:nvSpPr>
            <p:spPr>
              <a:xfrm>
                <a:off x="1600200" y="26670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7" name="Google Shape;237;p29"/>
              <p:cNvSpPr/>
              <p:nvPr/>
            </p:nvSpPr>
            <p:spPr>
              <a:xfrm>
                <a:off x="1905000" y="26670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8" name="Google Shape;238;p29"/>
              <p:cNvSpPr/>
              <p:nvPr/>
            </p:nvSpPr>
            <p:spPr>
              <a:xfrm>
                <a:off x="1752600" y="22860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9" name="Google Shape;239;p29"/>
              <p:cNvSpPr/>
              <p:nvPr/>
            </p:nvSpPr>
            <p:spPr>
              <a:xfrm>
                <a:off x="1752600" y="27432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0" name="Google Shape;240;p29"/>
              <p:cNvSpPr/>
              <p:nvPr/>
            </p:nvSpPr>
            <p:spPr>
              <a:xfrm>
                <a:off x="19812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1" name="Google Shape;241;p29"/>
              <p:cNvSpPr/>
              <p:nvPr/>
            </p:nvSpPr>
            <p:spPr>
              <a:xfrm>
                <a:off x="15240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2" name="Google Shape;242;p29"/>
              <p:cNvSpPr/>
              <p:nvPr/>
            </p:nvSpPr>
            <p:spPr>
              <a:xfrm>
                <a:off x="1752600" y="19812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3" name="Google Shape;243;p29"/>
              <p:cNvSpPr/>
              <p:nvPr/>
            </p:nvSpPr>
            <p:spPr>
              <a:xfrm>
                <a:off x="1752600" y="2895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4" name="Google Shape;244;p29"/>
              <p:cNvSpPr/>
              <p:nvPr/>
            </p:nvSpPr>
            <p:spPr>
              <a:xfrm>
                <a:off x="21336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5" name="Google Shape;245;p29"/>
              <p:cNvSpPr/>
              <p:nvPr/>
            </p:nvSpPr>
            <p:spPr>
              <a:xfrm>
                <a:off x="13716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6" name="Google Shape;246;p29"/>
              <p:cNvSpPr/>
              <p:nvPr/>
            </p:nvSpPr>
            <p:spPr>
              <a:xfrm>
                <a:off x="2057400" y="22098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7" name="Google Shape;247;p29"/>
              <p:cNvSpPr/>
              <p:nvPr/>
            </p:nvSpPr>
            <p:spPr>
              <a:xfrm>
                <a:off x="22860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8" name="Google Shape;248;p29"/>
              <p:cNvSpPr/>
              <p:nvPr/>
            </p:nvSpPr>
            <p:spPr>
              <a:xfrm>
                <a:off x="1752600" y="2133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9" name="Google Shape;249;p29"/>
              <p:cNvSpPr/>
              <p:nvPr/>
            </p:nvSpPr>
            <p:spPr>
              <a:xfrm>
                <a:off x="1219200" y="25146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0" name="Google Shape;250;p29"/>
              <p:cNvSpPr/>
              <p:nvPr/>
            </p:nvSpPr>
            <p:spPr>
              <a:xfrm>
                <a:off x="1752600" y="30480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1" name="Google Shape;251;p29"/>
              <p:cNvSpPr/>
              <p:nvPr/>
            </p:nvSpPr>
            <p:spPr>
              <a:xfrm>
                <a:off x="1447800" y="28194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2" name="Google Shape;252;p29"/>
              <p:cNvSpPr/>
              <p:nvPr/>
            </p:nvSpPr>
            <p:spPr>
              <a:xfrm>
                <a:off x="2057400" y="28194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3" name="Google Shape;253;p29"/>
              <p:cNvSpPr/>
              <p:nvPr/>
            </p:nvSpPr>
            <p:spPr>
              <a:xfrm>
                <a:off x="1447800" y="2209800"/>
                <a:ext cx="76200" cy="7620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54" name="Google Shape;254;p29"/>
            <p:cNvSpPr/>
            <p:nvPr/>
          </p:nvSpPr>
          <p:spPr>
            <a:xfrm>
              <a:off x="3436620" y="3478530"/>
              <a:ext cx="57150" cy="5715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5" name="Google Shape;255;p29"/>
            <p:cNvSpPr/>
            <p:nvPr/>
          </p:nvSpPr>
          <p:spPr>
            <a:xfrm>
              <a:off x="3322320" y="3478530"/>
              <a:ext cx="57150" cy="57150"/>
            </a:xfrm>
            <a:prstGeom prst="ellipse">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6" name="Google Shape;256;p29"/>
            <p:cNvSpPr/>
            <p:nvPr/>
          </p:nvSpPr>
          <p:spPr>
            <a:xfrm>
              <a:off x="1664970" y="3418031"/>
              <a:ext cx="1885950" cy="1085850"/>
            </a:xfrm>
            <a:prstGeom prst="rect">
              <a:avLst/>
            </a:prstGeom>
            <a:solidFill>
              <a:schemeClr val="lt1"/>
            </a:solidFill>
            <a:ln cap="flat" cmpd="sng" w="19050">
              <a:solidFill>
                <a:srgbClr val="0C0C0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7" name="Google Shape;257;p29"/>
            <p:cNvSpPr/>
            <p:nvPr/>
          </p:nvSpPr>
          <p:spPr>
            <a:xfrm>
              <a:off x="18364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8" name="Google Shape;258;p29"/>
            <p:cNvSpPr/>
            <p:nvPr/>
          </p:nvSpPr>
          <p:spPr>
            <a:xfrm>
              <a:off x="20650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9" name="Google Shape;259;p29"/>
            <p:cNvSpPr/>
            <p:nvPr/>
          </p:nvSpPr>
          <p:spPr>
            <a:xfrm>
              <a:off x="22936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0" name="Google Shape;260;p29"/>
            <p:cNvSpPr/>
            <p:nvPr/>
          </p:nvSpPr>
          <p:spPr>
            <a:xfrm>
              <a:off x="25222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1" name="Google Shape;261;p29"/>
            <p:cNvSpPr/>
            <p:nvPr/>
          </p:nvSpPr>
          <p:spPr>
            <a:xfrm>
              <a:off x="27508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2" name="Google Shape;262;p29"/>
            <p:cNvSpPr/>
            <p:nvPr/>
          </p:nvSpPr>
          <p:spPr>
            <a:xfrm>
              <a:off x="29794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3" name="Google Shape;263;p29"/>
            <p:cNvSpPr/>
            <p:nvPr/>
          </p:nvSpPr>
          <p:spPr>
            <a:xfrm>
              <a:off x="19507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4" name="Google Shape;264;p29"/>
            <p:cNvSpPr/>
            <p:nvPr/>
          </p:nvSpPr>
          <p:spPr>
            <a:xfrm>
              <a:off x="21793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5" name="Google Shape;265;p29"/>
            <p:cNvSpPr/>
            <p:nvPr/>
          </p:nvSpPr>
          <p:spPr>
            <a:xfrm>
              <a:off x="24079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6" name="Google Shape;266;p29"/>
            <p:cNvSpPr/>
            <p:nvPr/>
          </p:nvSpPr>
          <p:spPr>
            <a:xfrm>
              <a:off x="26365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7" name="Google Shape;267;p29"/>
            <p:cNvSpPr/>
            <p:nvPr/>
          </p:nvSpPr>
          <p:spPr>
            <a:xfrm>
              <a:off x="28651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8" name="Google Shape;268;p29"/>
            <p:cNvSpPr/>
            <p:nvPr/>
          </p:nvSpPr>
          <p:spPr>
            <a:xfrm>
              <a:off x="30937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9" name="Google Shape;269;p29"/>
            <p:cNvSpPr/>
            <p:nvPr/>
          </p:nvSpPr>
          <p:spPr>
            <a:xfrm>
              <a:off x="18364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0" name="Google Shape;270;p29"/>
            <p:cNvSpPr/>
            <p:nvPr/>
          </p:nvSpPr>
          <p:spPr>
            <a:xfrm>
              <a:off x="20650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1" name="Google Shape;271;p29"/>
            <p:cNvSpPr/>
            <p:nvPr/>
          </p:nvSpPr>
          <p:spPr>
            <a:xfrm>
              <a:off x="22936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2" name="Google Shape;272;p29"/>
            <p:cNvSpPr/>
            <p:nvPr/>
          </p:nvSpPr>
          <p:spPr>
            <a:xfrm>
              <a:off x="25222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3" name="Google Shape;273;p29"/>
            <p:cNvSpPr/>
            <p:nvPr/>
          </p:nvSpPr>
          <p:spPr>
            <a:xfrm>
              <a:off x="27508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4" name="Google Shape;274;p29"/>
            <p:cNvSpPr/>
            <p:nvPr/>
          </p:nvSpPr>
          <p:spPr>
            <a:xfrm>
              <a:off x="29794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5" name="Google Shape;275;p29"/>
            <p:cNvSpPr/>
            <p:nvPr/>
          </p:nvSpPr>
          <p:spPr>
            <a:xfrm>
              <a:off x="19507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6" name="Google Shape;276;p29"/>
            <p:cNvSpPr/>
            <p:nvPr/>
          </p:nvSpPr>
          <p:spPr>
            <a:xfrm>
              <a:off x="21793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7" name="Google Shape;277;p29"/>
            <p:cNvSpPr/>
            <p:nvPr/>
          </p:nvSpPr>
          <p:spPr>
            <a:xfrm>
              <a:off x="24079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8" name="Google Shape;278;p29"/>
            <p:cNvSpPr/>
            <p:nvPr/>
          </p:nvSpPr>
          <p:spPr>
            <a:xfrm>
              <a:off x="26365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9" name="Google Shape;279;p29"/>
            <p:cNvSpPr/>
            <p:nvPr/>
          </p:nvSpPr>
          <p:spPr>
            <a:xfrm>
              <a:off x="28651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0" name="Google Shape;280;p29"/>
            <p:cNvSpPr/>
            <p:nvPr/>
          </p:nvSpPr>
          <p:spPr>
            <a:xfrm>
              <a:off x="30937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1" name="Google Shape;281;p29"/>
            <p:cNvSpPr/>
            <p:nvPr/>
          </p:nvSpPr>
          <p:spPr>
            <a:xfrm>
              <a:off x="18364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2" name="Google Shape;282;p29"/>
            <p:cNvSpPr/>
            <p:nvPr/>
          </p:nvSpPr>
          <p:spPr>
            <a:xfrm>
              <a:off x="20650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3" name="Google Shape;283;p29"/>
            <p:cNvSpPr/>
            <p:nvPr/>
          </p:nvSpPr>
          <p:spPr>
            <a:xfrm>
              <a:off x="22936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4" name="Google Shape;284;p29"/>
            <p:cNvSpPr/>
            <p:nvPr/>
          </p:nvSpPr>
          <p:spPr>
            <a:xfrm>
              <a:off x="25222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5" name="Google Shape;285;p29"/>
            <p:cNvSpPr/>
            <p:nvPr/>
          </p:nvSpPr>
          <p:spPr>
            <a:xfrm>
              <a:off x="27508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6" name="Google Shape;286;p29"/>
            <p:cNvSpPr/>
            <p:nvPr/>
          </p:nvSpPr>
          <p:spPr>
            <a:xfrm>
              <a:off x="29794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7" name="Google Shape;287;p29"/>
            <p:cNvSpPr/>
            <p:nvPr/>
          </p:nvSpPr>
          <p:spPr>
            <a:xfrm>
              <a:off x="19507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8" name="Google Shape;288;p29"/>
            <p:cNvSpPr/>
            <p:nvPr/>
          </p:nvSpPr>
          <p:spPr>
            <a:xfrm>
              <a:off x="21793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9" name="Google Shape;289;p29"/>
            <p:cNvSpPr/>
            <p:nvPr/>
          </p:nvSpPr>
          <p:spPr>
            <a:xfrm>
              <a:off x="24079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0" name="Google Shape;290;p29"/>
            <p:cNvSpPr/>
            <p:nvPr/>
          </p:nvSpPr>
          <p:spPr>
            <a:xfrm>
              <a:off x="26365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1" name="Google Shape;291;p29"/>
            <p:cNvSpPr/>
            <p:nvPr/>
          </p:nvSpPr>
          <p:spPr>
            <a:xfrm>
              <a:off x="28651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2" name="Google Shape;292;p29"/>
            <p:cNvSpPr/>
            <p:nvPr/>
          </p:nvSpPr>
          <p:spPr>
            <a:xfrm>
              <a:off x="30937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3" name="Google Shape;293;p29"/>
            <p:cNvSpPr/>
            <p:nvPr/>
          </p:nvSpPr>
          <p:spPr>
            <a:xfrm>
              <a:off x="3322320" y="41038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4" name="Google Shape;294;p29"/>
            <p:cNvSpPr/>
            <p:nvPr/>
          </p:nvSpPr>
          <p:spPr>
            <a:xfrm>
              <a:off x="18364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5" name="Google Shape;295;p29"/>
            <p:cNvSpPr/>
            <p:nvPr/>
          </p:nvSpPr>
          <p:spPr>
            <a:xfrm>
              <a:off x="20650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6" name="Google Shape;296;p29"/>
            <p:cNvSpPr/>
            <p:nvPr/>
          </p:nvSpPr>
          <p:spPr>
            <a:xfrm>
              <a:off x="22936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7" name="Google Shape;297;p29"/>
            <p:cNvSpPr/>
            <p:nvPr/>
          </p:nvSpPr>
          <p:spPr>
            <a:xfrm>
              <a:off x="25222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8" name="Google Shape;298;p29"/>
            <p:cNvSpPr/>
            <p:nvPr/>
          </p:nvSpPr>
          <p:spPr>
            <a:xfrm>
              <a:off x="27508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9" name="Google Shape;299;p29"/>
            <p:cNvSpPr/>
            <p:nvPr/>
          </p:nvSpPr>
          <p:spPr>
            <a:xfrm>
              <a:off x="29794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0" name="Google Shape;300;p29"/>
            <p:cNvSpPr/>
            <p:nvPr/>
          </p:nvSpPr>
          <p:spPr>
            <a:xfrm>
              <a:off x="3208020" y="42181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1" name="Google Shape;301;p29"/>
            <p:cNvSpPr/>
            <p:nvPr/>
          </p:nvSpPr>
          <p:spPr>
            <a:xfrm>
              <a:off x="19507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2" name="Google Shape;302;p29"/>
            <p:cNvSpPr/>
            <p:nvPr/>
          </p:nvSpPr>
          <p:spPr>
            <a:xfrm>
              <a:off x="21793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3" name="Google Shape;303;p29"/>
            <p:cNvSpPr/>
            <p:nvPr/>
          </p:nvSpPr>
          <p:spPr>
            <a:xfrm>
              <a:off x="24079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4" name="Google Shape;304;p29"/>
            <p:cNvSpPr/>
            <p:nvPr/>
          </p:nvSpPr>
          <p:spPr>
            <a:xfrm>
              <a:off x="26365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5" name="Google Shape;305;p29"/>
            <p:cNvSpPr/>
            <p:nvPr/>
          </p:nvSpPr>
          <p:spPr>
            <a:xfrm>
              <a:off x="28651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6" name="Google Shape;306;p29"/>
            <p:cNvSpPr/>
            <p:nvPr/>
          </p:nvSpPr>
          <p:spPr>
            <a:xfrm>
              <a:off x="30937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7" name="Google Shape;307;p29"/>
            <p:cNvSpPr/>
            <p:nvPr/>
          </p:nvSpPr>
          <p:spPr>
            <a:xfrm>
              <a:off x="3322320" y="43324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8" name="Google Shape;308;p29"/>
            <p:cNvSpPr/>
            <p:nvPr/>
          </p:nvSpPr>
          <p:spPr>
            <a:xfrm>
              <a:off x="3208020" y="35323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9" name="Google Shape;309;p29"/>
            <p:cNvSpPr/>
            <p:nvPr/>
          </p:nvSpPr>
          <p:spPr>
            <a:xfrm>
              <a:off x="3322320" y="36466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0" name="Google Shape;310;p29"/>
            <p:cNvSpPr/>
            <p:nvPr/>
          </p:nvSpPr>
          <p:spPr>
            <a:xfrm>
              <a:off x="3208020" y="37609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1" name="Google Shape;311;p29"/>
            <p:cNvSpPr/>
            <p:nvPr/>
          </p:nvSpPr>
          <p:spPr>
            <a:xfrm>
              <a:off x="3322320" y="38752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2" name="Google Shape;312;p29"/>
            <p:cNvSpPr/>
            <p:nvPr/>
          </p:nvSpPr>
          <p:spPr>
            <a:xfrm>
              <a:off x="3208020" y="3989531"/>
              <a:ext cx="57150" cy="5715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3" name="Google Shape;313;p29"/>
            <p:cNvSpPr/>
            <p:nvPr/>
          </p:nvSpPr>
          <p:spPr>
            <a:xfrm rot="-1846628">
              <a:off x="1479155" y="4354964"/>
              <a:ext cx="386765" cy="273677"/>
            </a:xfrm>
            <a:prstGeom prst="rightArrow">
              <a:avLst>
                <a:gd fmla="val 50000" name="adj1"/>
                <a:gd fmla="val 50000" name="adj2"/>
              </a:avLst>
            </a:prstGeom>
            <a:solidFill>
              <a:srgbClr val="1F38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4" name="Google Shape;314;p29"/>
            <p:cNvSpPr/>
            <p:nvPr/>
          </p:nvSpPr>
          <p:spPr>
            <a:xfrm rot="-1166402">
              <a:off x="1622302" y="2895946"/>
              <a:ext cx="1160133" cy="285750"/>
            </a:xfrm>
            <a:prstGeom prst="curvedDownArrow">
              <a:avLst>
                <a:gd fmla="val 25000" name="adj1"/>
                <a:gd fmla="val 50000" name="adj2"/>
                <a:gd fmla="val 38333"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5" name="Google Shape;315;p29"/>
            <p:cNvSpPr/>
            <p:nvPr/>
          </p:nvSpPr>
          <p:spPr>
            <a:xfrm rot="-1166402">
              <a:off x="2879602" y="2291842"/>
              <a:ext cx="1160133" cy="285750"/>
            </a:xfrm>
            <a:prstGeom prst="curvedDownArrow">
              <a:avLst>
                <a:gd fmla="val 25000" name="adj1"/>
                <a:gd fmla="val 50000" name="adj2"/>
                <a:gd fmla="val 38333"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6" name="Google Shape;316;p29"/>
            <p:cNvSpPr/>
            <p:nvPr/>
          </p:nvSpPr>
          <p:spPr>
            <a:xfrm rot="-1166402">
              <a:off x="4308352" y="1720343"/>
              <a:ext cx="1160133" cy="285750"/>
            </a:xfrm>
            <a:prstGeom prst="curvedDownArrow">
              <a:avLst>
                <a:gd fmla="val 25000" name="adj1"/>
                <a:gd fmla="val 50000" name="adj2"/>
                <a:gd fmla="val 38333"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7" name="Google Shape;317;p29"/>
            <p:cNvSpPr txBox="1"/>
            <p:nvPr/>
          </p:nvSpPr>
          <p:spPr>
            <a:xfrm>
              <a:off x="1779270" y="2678430"/>
              <a:ext cx="40005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ReLU</a:t>
              </a:r>
              <a:endParaRPr b="0" i="0" sz="900" u="none" cap="none" strike="noStrike">
                <a:solidFill>
                  <a:schemeClr val="dk1"/>
                </a:solidFill>
                <a:latin typeface="Calibri"/>
                <a:ea typeface="Calibri"/>
                <a:cs typeface="Calibri"/>
                <a:sym typeface="Calibri"/>
              </a:endParaRPr>
            </a:p>
          </p:txBody>
        </p:sp>
        <p:sp>
          <p:nvSpPr>
            <p:cNvPr id="318" name="Google Shape;318;p29"/>
            <p:cNvSpPr txBox="1"/>
            <p:nvPr/>
          </p:nvSpPr>
          <p:spPr>
            <a:xfrm>
              <a:off x="3036570" y="2049780"/>
              <a:ext cx="40005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ReLU</a:t>
              </a:r>
              <a:endParaRPr b="0" i="0" sz="900" u="none" cap="none" strike="noStrike">
                <a:solidFill>
                  <a:schemeClr val="dk1"/>
                </a:solidFill>
                <a:latin typeface="Calibri"/>
                <a:ea typeface="Calibri"/>
                <a:cs typeface="Calibri"/>
                <a:sym typeface="Calibri"/>
              </a:endParaRPr>
            </a:p>
          </p:txBody>
        </p:sp>
        <p:sp>
          <p:nvSpPr>
            <p:cNvPr id="319" name="Google Shape;319;p29"/>
            <p:cNvSpPr txBox="1"/>
            <p:nvPr/>
          </p:nvSpPr>
          <p:spPr>
            <a:xfrm>
              <a:off x="4351020" y="1478280"/>
              <a:ext cx="5715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Sigmoid</a:t>
              </a:r>
              <a:endParaRPr b="0" i="0" sz="1100" u="none" cap="none" strike="noStrike">
                <a:solidFill>
                  <a:srgbClr val="000000"/>
                </a:solidFill>
                <a:latin typeface="Arial"/>
                <a:ea typeface="Arial"/>
                <a:cs typeface="Arial"/>
                <a:sym typeface="Arial"/>
              </a:endParaRPr>
            </a:p>
          </p:txBody>
        </p:sp>
        <p:sp>
          <p:nvSpPr>
            <p:cNvPr id="320" name="Google Shape;320;p29"/>
            <p:cNvSpPr/>
            <p:nvPr/>
          </p:nvSpPr>
          <p:spPr>
            <a:xfrm>
              <a:off x="1664970" y="3021330"/>
              <a:ext cx="1028700" cy="400050"/>
            </a:xfrm>
            <a:prstGeom prst="triangle">
              <a:avLst>
                <a:gd fmla="val 10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1" name="Google Shape;321;p29"/>
            <p:cNvSpPr/>
            <p:nvPr/>
          </p:nvSpPr>
          <p:spPr>
            <a:xfrm>
              <a:off x="4465320" y="1878330"/>
              <a:ext cx="1028700" cy="400050"/>
            </a:xfrm>
            <a:prstGeom prst="triangle">
              <a:avLst>
                <a:gd fmla="val 98485"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2" name="Google Shape;322;p29"/>
            <p:cNvSpPr txBox="1"/>
            <p:nvPr/>
          </p:nvSpPr>
          <p:spPr>
            <a:xfrm>
              <a:off x="4465320" y="2106930"/>
              <a:ext cx="1371600" cy="207749"/>
            </a:xfrm>
            <a:prstGeom prst="rect">
              <a:avLst/>
            </a:prstGeom>
            <a:solidFill>
              <a:schemeClr val="lt1"/>
            </a:solidFill>
            <a:ln cap="flat" cmpd="sng" w="9525">
              <a:solidFill>
                <a:srgbClr val="0C0C0C"/>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Dense 2: 286 Parameters </a:t>
              </a:r>
              <a:endParaRPr b="0" i="0" sz="1100" u="none" cap="none" strike="noStrike">
                <a:solidFill>
                  <a:srgbClr val="000000"/>
                </a:solidFill>
                <a:latin typeface="Arial"/>
                <a:ea typeface="Arial"/>
                <a:cs typeface="Arial"/>
                <a:sym typeface="Arial"/>
              </a:endParaRPr>
            </a:p>
          </p:txBody>
        </p:sp>
        <p:sp>
          <p:nvSpPr>
            <p:cNvPr id="323" name="Google Shape;323;p29"/>
            <p:cNvSpPr/>
            <p:nvPr/>
          </p:nvSpPr>
          <p:spPr>
            <a:xfrm rot="10800000">
              <a:off x="4693920" y="3478530"/>
              <a:ext cx="1371600" cy="571500"/>
            </a:xfrm>
            <a:prstGeom prst="triangle">
              <a:avLst>
                <a:gd fmla="val 98832"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4" name="Google Shape;324;p29"/>
            <p:cNvSpPr txBox="1"/>
            <p:nvPr/>
          </p:nvSpPr>
          <p:spPr>
            <a:xfrm>
              <a:off x="5093970" y="3478530"/>
              <a:ext cx="16002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Hidden Layer 2: 13 Neurons</a:t>
              </a:r>
              <a:endParaRPr b="0" i="0" sz="1100" u="none" cap="none" strike="noStrike">
                <a:solidFill>
                  <a:srgbClr val="000000"/>
                </a:solidFill>
                <a:latin typeface="Arial"/>
                <a:ea typeface="Arial"/>
                <a:cs typeface="Arial"/>
                <a:sym typeface="Arial"/>
              </a:endParaRPr>
            </a:p>
          </p:txBody>
        </p:sp>
        <p:sp>
          <p:nvSpPr>
            <p:cNvPr id="325" name="Google Shape;325;p29"/>
            <p:cNvSpPr/>
            <p:nvPr/>
          </p:nvSpPr>
          <p:spPr>
            <a:xfrm rot="10800000">
              <a:off x="3550920" y="4107180"/>
              <a:ext cx="1028700" cy="400050"/>
            </a:xfrm>
            <a:prstGeom prst="triangle">
              <a:avLst>
                <a:gd fmla="val 98485"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6" name="Google Shape;326;p29"/>
            <p:cNvSpPr txBox="1"/>
            <p:nvPr/>
          </p:nvSpPr>
          <p:spPr>
            <a:xfrm>
              <a:off x="3665220" y="4107181"/>
              <a:ext cx="14859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Hidden Layer 1: 21 Neurons</a:t>
              </a:r>
              <a:endParaRPr b="0" i="0" sz="1100" u="none" cap="none" strike="noStrike">
                <a:solidFill>
                  <a:srgbClr val="000000"/>
                </a:solidFill>
                <a:latin typeface="Arial"/>
                <a:ea typeface="Arial"/>
                <a:cs typeface="Arial"/>
                <a:sym typeface="Arial"/>
              </a:endParaRPr>
            </a:p>
          </p:txBody>
        </p:sp>
        <p:sp>
          <p:nvSpPr>
            <p:cNvPr id="327" name="Google Shape;327;p29"/>
            <p:cNvSpPr/>
            <p:nvPr/>
          </p:nvSpPr>
          <p:spPr>
            <a:xfrm rot="10800000">
              <a:off x="6236970" y="2964180"/>
              <a:ext cx="1143000" cy="457200"/>
            </a:xfrm>
            <a:prstGeom prst="triangle">
              <a:avLst>
                <a:gd fmla="val 98485"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8" name="Google Shape;328;p29"/>
            <p:cNvSpPr txBox="1"/>
            <p:nvPr/>
          </p:nvSpPr>
          <p:spPr>
            <a:xfrm>
              <a:off x="6351270" y="2964180"/>
              <a:ext cx="10287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Output Layer: 1</a:t>
              </a:r>
              <a:endParaRPr b="0" i="0" sz="1100" u="none" cap="none" strike="noStrike">
                <a:solidFill>
                  <a:srgbClr val="000000"/>
                </a:solidFill>
                <a:latin typeface="Arial"/>
                <a:ea typeface="Arial"/>
                <a:cs typeface="Arial"/>
                <a:sym typeface="Arial"/>
              </a:endParaRPr>
            </a:p>
          </p:txBody>
        </p:sp>
        <p:sp>
          <p:nvSpPr>
            <p:cNvPr id="329" name="Google Shape;329;p29"/>
            <p:cNvSpPr/>
            <p:nvPr/>
          </p:nvSpPr>
          <p:spPr>
            <a:xfrm>
              <a:off x="721995" y="1283792"/>
              <a:ext cx="2057400" cy="1143000"/>
            </a:xfrm>
            <a:prstGeom prst="roundRect">
              <a:avLst>
                <a:gd fmla="val 16667" name="adj"/>
              </a:avLst>
            </a:prstGeom>
            <a:solidFill>
              <a:schemeClr val="lt1"/>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0" name="Google Shape;330;p29"/>
            <p:cNvSpPr/>
            <p:nvPr/>
          </p:nvSpPr>
          <p:spPr>
            <a:xfrm>
              <a:off x="836295" y="1855292"/>
              <a:ext cx="1828800" cy="457200"/>
            </a:xfrm>
            <a:prstGeom prst="roundRect">
              <a:avLst>
                <a:gd fmla="val 16667" name="adj"/>
              </a:avLst>
            </a:prstGeom>
            <a:gradFill>
              <a:gsLst>
                <a:gs pos="0">
                  <a:srgbClr val="D8D8D8"/>
                </a:gs>
                <a:gs pos="50000">
                  <a:srgbClr val="BDCAF0"/>
                </a:gs>
                <a:gs pos="100000">
                  <a:srgbClr val="DEE4F7"/>
                </a:gs>
              </a:gsLst>
              <a:lin ang="5400000" scaled="0"/>
            </a:gradFill>
            <a:ln cap="flat" cmpd="sng" w="9525">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1" name="Google Shape;331;p29"/>
            <p:cNvSpPr/>
            <p:nvPr/>
          </p:nvSpPr>
          <p:spPr>
            <a:xfrm>
              <a:off x="1064895" y="1969592"/>
              <a:ext cx="228600" cy="228600"/>
            </a:xfrm>
            <a:prstGeom prst="ellipse">
              <a:avLst/>
            </a:prstGeom>
            <a:solidFill>
              <a:schemeClr val="lt1"/>
            </a:solidFill>
            <a:ln cap="flat" cmpd="sng" w="127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2" name="Google Shape;332;p29"/>
            <p:cNvSpPr/>
            <p:nvPr/>
          </p:nvSpPr>
          <p:spPr>
            <a:xfrm rot="2914581">
              <a:off x="1636395" y="1969592"/>
              <a:ext cx="228600" cy="228600"/>
            </a:xfrm>
            <a:prstGeom prst="ellipse">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3" name="Google Shape;333;p29"/>
            <p:cNvSpPr/>
            <p:nvPr/>
          </p:nvSpPr>
          <p:spPr>
            <a:xfrm rot="-1737227">
              <a:off x="2207895" y="1969592"/>
              <a:ext cx="228600" cy="228600"/>
            </a:xfrm>
            <a:prstGeom prst="ellipse">
              <a:avLst/>
            </a:prstGeom>
            <a:solidFill>
              <a:schemeClr val="lt1"/>
            </a:solidFill>
            <a:ln cap="flat" cmpd="sng" w="127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4" name="Google Shape;334;p29"/>
            <p:cNvSpPr txBox="1"/>
            <p:nvPr/>
          </p:nvSpPr>
          <p:spPr>
            <a:xfrm>
              <a:off x="950595" y="1626692"/>
              <a:ext cx="3429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Loss</a:t>
              </a:r>
              <a:endParaRPr b="0" i="0" sz="1100" u="none" cap="none" strike="noStrike">
                <a:solidFill>
                  <a:srgbClr val="000000"/>
                </a:solidFill>
                <a:latin typeface="Arial"/>
                <a:ea typeface="Arial"/>
                <a:cs typeface="Arial"/>
                <a:sym typeface="Arial"/>
              </a:endParaRPr>
            </a:p>
          </p:txBody>
        </p:sp>
        <p:sp>
          <p:nvSpPr>
            <p:cNvPr id="335" name="Google Shape;335;p29"/>
            <p:cNvSpPr txBox="1"/>
            <p:nvPr/>
          </p:nvSpPr>
          <p:spPr>
            <a:xfrm>
              <a:off x="1350645" y="1626692"/>
              <a:ext cx="68580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Optimizer</a:t>
              </a:r>
              <a:endParaRPr b="0" i="0" sz="1100" u="none" cap="none" strike="noStrike">
                <a:solidFill>
                  <a:srgbClr val="000000"/>
                </a:solidFill>
                <a:latin typeface="Arial"/>
                <a:ea typeface="Arial"/>
                <a:cs typeface="Arial"/>
                <a:sym typeface="Arial"/>
              </a:endParaRPr>
            </a:p>
          </p:txBody>
        </p:sp>
        <p:sp>
          <p:nvSpPr>
            <p:cNvPr id="336" name="Google Shape;336;p29"/>
            <p:cNvSpPr txBox="1"/>
            <p:nvPr/>
          </p:nvSpPr>
          <p:spPr>
            <a:xfrm>
              <a:off x="1979295" y="1626692"/>
              <a:ext cx="628650" cy="207749"/>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Accuracy</a:t>
              </a:r>
              <a:endParaRPr b="0" i="0" sz="1100" u="none" cap="none" strike="noStrike">
                <a:solidFill>
                  <a:srgbClr val="000000"/>
                </a:solidFill>
                <a:latin typeface="Arial"/>
                <a:ea typeface="Arial"/>
                <a:cs typeface="Arial"/>
                <a:sym typeface="Arial"/>
              </a:endParaRPr>
            </a:p>
          </p:txBody>
        </p:sp>
        <p:sp>
          <p:nvSpPr>
            <p:cNvPr id="337" name="Google Shape;337;p29"/>
            <p:cNvSpPr txBox="1"/>
            <p:nvPr/>
          </p:nvSpPr>
          <p:spPr>
            <a:xfrm>
              <a:off x="1122045" y="1340942"/>
              <a:ext cx="1257300" cy="230833"/>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Parameters</a:t>
              </a:r>
              <a:endParaRPr b="0" i="0" sz="1100" u="none" cap="none" strike="noStrike">
                <a:solidFill>
                  <a:srgbClr val="000000"/>
                </a:solidFill>
                <a:latin typeface="Arial"/>
                <a:ea typeface="Arial"/>
                <a:cs typeface="Arial"/>
                <a:sym typeface="Arial"/>
              </a:endParaRPr>
            </a:p>
          </p:txBody>
        </p:sp>
        <p:sp>
          <p:nvSpPr>
            <p:cNvPr id="338" name="Google Shape;338;p29"/>
            <p:cNvSpPr/>
            <p:nvPr/>
          </p:nvSpPr>
          <p:spPr>
            <a:xfrm>
              <a:off x="2979420" y="2392680"/>
              <a:ext cx="1257300" cy="514350"/>
            </a:xfrm>
            <a:prstGeom prst="triangle">
              <a:avLst>
                <a:gd fmla="val 98485" name="adj"/>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9" name="Google Shape;339;p29"/>
            <p:cNvSpPr txBox="1"/>
            <p:nvPr/>
          </p:nvSpPr>
          <p:spPr>
            <a:xfrm>
              <a:off x="2922270" y="2735580"/>
              <a:ext cx="1371600" cy="207749"/>
            </a:xfrm>
            <a:prstGeom prst="rect">
              <a:avLst/>
            </a:prstGeom>
            <a:solidFill>
              <a:schemeClr val="lt1"/>
            </a:solidFill>
            <a:ln cap="flat" cmpd="sng" w="9525">
              <a:solidFill>
                <a:srgbClr val="0C0C0C"/>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Dense 1: 1050 Parameters </a:t>
              </a:r>
              <a:endParaRPr b="0" i="0" sz="1100" u="none" cap="none" strike="noStrike">
                <a:solidFill>
                  <a:srgbClr val="000000"/>
                </a:solidFill>
                <a:latin typeface="Arial"/>
                <a:ea typeface="Arial"/>
                <a:cs typeface="Arial"/>
                <a:sym typeface="Arial"/>
              </a:endParaRPr>
            </a:p>
          </p:txBody>
        </p:sp>
        <p:cxnSp>
          <p:nvCxnSpPr>
            <p:cNvPr id="340" name="Google Shape;340;p29"/>
            <p:cNvCxnSpPr/>
            <p:nvPr/>
          </p:nvCxnSpPr>
          <p:spPr>
            <a:xfrm>
              <a:off x="1007745" y="2083892"/>
              <a:ext cx="342900" cy="1191"/>
            </a:xfrm>
            <a:prstGeom prst="straightConnector1">
              <a:avLst/>
            </a:prstGeom>
            <a:noFill/>
            <a:ln cap="flat" cmpd="sng" w="57150">
              <a:solidFill>
                <a:srgbClr val="C00000"/>
              </a:solidFill>
              <a:prstDash val="solid"/>
              <a:miter lim="800000"/>
              <a:headEnd len="sm" w="sm" type="none"/>
              <a:tailEnd len="sm" w="sm" type="none"/>
            </a:ln>
          </p:spPr>
        </p:cxnSp>
        <p:cxnSp>
          <p:nvCxnSpPr>
            <p:cNvPr id="341" name="Google Shape;341;p29"/>
            <p:cNvCxnSpPr/>
            <p:nvPr/>
          </p:nvCxnSpPr>
          <p:spPr>
            <a:xfrm flipH="1" rot="-5400000">
              <a:off x="1635799" y="1970187"/>
              <a:ext cx="229791" cy="228600"/>
            </a:xfrm>
            <a:prstGeom prst="straightConnector1">
              <a:avLst/>
            </a:prstGeom>
            <a:noFill/>
            <a:ln cap="flat" cmpd="sng" w="57150">
              <a:solidFill>
                <a:srgbClr val="2F5496"/>
              </a:solidFill>
              <a:prstDash val="solid"/>
              <a:miter lim="800000"/>
              <a:headEnd len="sm" w="sm" type="none"/>
              <a:tailEnd len="sm" w="sm" type="none"/>
            </a:ln>
          </p:spPr>
        </p:cxnSp>
        <p:cxnSp>
          <p:nvCxnSpPr>
            <p:cNvPr id="342" name="Google Shape;342;p29"/>
            <p:cNvCxnSpPr/>
            <p:nvPr/>
          </p:nvCxnSpPr>
          <p:spPr>
            <a:xfrm rot="5400000">
              <a:off x="2151341" y="2083296"/>
              <a:ext cx="342900" cy="1191"/>
            </a:xfrm>
            <a:prstGeom prst="straightConnector1">
              <a:avLst/>
            </a:prstGeom>
            <a:noFill/>
            <a:ln cap="flat" cmpd="sng" w="57150">
              <a:solidFill>
                <a:srgbClr val="00B050"/>
              </a:solidFill>
              <a:prstDash val="solid"/>
              <a:miter lim="800000"/>
              <a:headEnd len="sm" w="sm" type="none"/>
              <a:tailEnd len="sm" w="sm" type="none"/>
            </a:ln>
          </p:spPr>
        </p:cxnSp>
        <p:sp>
          <p:nvSpPr>
            <p:cNvPr id="343" name="Google Shape;343;p29"/>
            <p:cNvSpPr txBox="1"/>
            <p:nvPr/>
          </p:nvSpPr>
          <p:spPr>
            <a:xfrm>
              <a:off x="245790" y="736742"/>
              <a:ext cx="4095660"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F3864"/>
                  </a:solidFill>
                  <a:latin typeface="Calibri"/>
                  <a:ea typeface="Calibri"/>
                  <a:cs typeface="Calibri"/>
                  <a:sym typeface="Calibri"/>
                </a:rPr>
                <a:t>CREATE: ARTIFICIAL NEURAL NETWORK (ANN)</a:t>
              </a:r>
              <a:endParaRPr b="1" i="0" sz="1400" u="none" cap="none" strike="noStrike">
                <a:solidFill>
                  <a:srgbClr val="1F3864"/>
                </a:solidFill>
                <a:latin typeface="Calibri"/>
                <a:ea typeface="Calibri"/>
                <a:cs typeface="Calibri"/>
                <a:sym typeface="Calibri"/>
              </a:endParaRPr>
            </a:p>
          </p:txBody>
        </p:sp>
        <p:cxnSp>
          <p:nvCxnSpPr>
            <p:cNvPr id="344" name="Google Shape;344;p29"/>
            <p:cNvCxnSpPr/>
            <p:nvPr/>
          </p:nvCxnSpPr>
          <p:spPr>
            <a:xfrm>
              <a:off x="2693670" y="2392680"/>
              <a:ext cx="171449" cy="537388"/>
            </a:xfrm>
            <a:prstGeom prst="straightConnector1">
              <a:avLst/>
            </a:prstGeom>
            <a:noFill/>
            <a:ln cap="flat" cmpd="sng" w="9525">
              <a:solidFill>
                <a:srgbClr val="1F3864"/>
              </a:solidFill>
              <a:prstDash val="solid"/>
              <a:miter lim="800000"/>
              <a:headEnd len="sm" w="sm" type="none"/>
              <a:tailEnd len="sm" w="sm" type="none"/>
            </a:ln>
          </p:spPr>
        </p:cxnSp>
        <p:cxnSp>
          <p:nvCxnSpPr>
            <p:cNvPr id="345" name="Google Shape;345;p29"/>
            <p:cNvCxnSpPr/>
            <p:nvPr/>
          </p:nvCxnSpPr>
          <p:spPr>
            <a:xfrm>
              <a:off x="2636520" y="2423159"/>
              <a:ext cx="225365" cy="502670"/>
            </a:xfrm>
            <a:prstGeom prst="straightConnector1">
              <a:avLst/>
            </a:prstGeom>
            <a:noFill/>
            <a:ln cap="flat" cmpd="sng" w="9525">
              <a:solidFill>
                <a:srgbClr val="1F3864"/>
              </a:solidFill>
              <a:prstDash val="solid"/>
              <a:miter lim="800000"/>
              <a:headEnd len="sm" w="sm" type="none"/>
              <a:tailEnd len="sm" w="sm" type="none"/>
            </a:ln>
          </p:spPr>
        </p:cxnSp>
        <p:cxnSp>
          <p:nvCxnSpPr>
            <p:cNvPr id="346" name="Google Shape;346;p29"/>
            <p:cNvCxnSpPr/>
            <p:nvPr/>
          </p:nvCxnSpPr>
          <p:spPr>
            <a:xfrm>
              <a:off x="2522218" y="2423160"/>
              <a:ext cx="342901" cy="503009"/>
            </a:xfrm>
            <a:prstGeom prst="straightConnector1">
              <a:avLst/>
            </a:prstGeom>
            <a:noFill/>
            <a:ln cap="flat" cmpd="sng" w="9525">
              <a:solidFill>
                <a:srgbClr val="1F3864"/>
              </a:solidFill>
              <a:prstDash val="solid"/>
              <a:miter lim="800000"/>
              <a:headEnd len="sm" w="sm" type="none"/>
              <a:tailEnd len="sm" w="sm" type="none"/>
            </a:ln>
          </p:spPr>
        </p:cxnSp>
        <p:sp>
          <p:nvSpPr>
            <p:cNvPr id="347" name="Google Shape;347;p29"/>
            <p:cNvSpPr/>
            <p:nvPr/>
          </p:nvSpPr>
          <p:spPr>
            <a:xfrm>
              <a:off x="5494020" y="4456582"/>
              <a:ext cx="2458168" cy="686918"/>
            </a:xfrm>
            <a:prstGeom prst="rect">
              <a:avLst/>
            </a:prstGeom>
            <a:gradFill>
              <a:gsLst>
                <a:gs pos="0">
                  <a:srgbClr val="0D2D49"/>
                </a:gs>
                <a:gs pos="27000">
                  <a:srgbClr val="13416A"/>
                </a:gs>
                <a:gs pos="100000">
                  <a:srgbClr val="174E7F"/>
                </a:gs>
              </a:gsLst>
              <a:lin ang="162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8" name="Google Shape;348;p29"/>
            <p:cNvSpPr txBox="1"/>
            <p:nvPr/>
          </p:nvSpPr>
          <p:spPr>
            <a:xfrm>
              <a:off x="5550883" y="4559902"/>
              <a:ext cx="2383404" cy="50010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Corbel"/>
                  <a:ea typeface="Corbel"/>
                  <a:cs typeface="Corbel"/>
                  <a:sym typeface="Corbel"/>
                </a:rPr>
                <a:t>CUSTOMIZED</a:t>
              </a:r>
              <a:endParaRPr b="0" i="0" sz="1600" u="none" cap="none" strike="noStrike">
                <a:solidFill>
                  <a:schemeClr val="lt1"/>
                </a:solidFill>
                <a:latin typeface="Corbel"/>
                <a:ea typeface="Corbel"/>
                <a:cs typeface="Corbel"/>
                <a:sym typeface="Corbel"/>
              </a:endParaRPr>
            </a:p>
          </p:txBody>
        </p:sp>
        <p:sp>
          <p:nvSpPr>
            <p:cNvPr id="349" name="Google Shape;349;p29"/>
            <p:cNvSpPr/>
            <p:nvPr/>
          </p:nvSpPr>
          <p:spPr>
            <a:xfrm>
              <a:off x="7927690" y="4457729"/>
              <a:ext cx="1213967" cy="697840"/>
            </a:xfrm>
            <a:prstGeom prst="rect">
              <a:avLst/>
            </a:prstGeom>
            <a:gradFill>
              <a:gsLst>
                <a:gs pos="0">
                  <a:srgbClr val="939393"/>
                </a:gs>
                <a:gs pos="50000">
                  <a:srgbClr val="D5D5D5"/>
                </a:gs>
                <a:gs pos="100000">
                  <a:schemeClr val="lt1"/>
                </a:gs>
              </a:gsLst>
              <a:lin ang="162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0" name="Google Shape;350;p29"/>
            <p:cNvSpPr txBox="1"/>
            <p:nvPr/>
          </p:nvSpPr>
          <p:spPr>
            <a:xfrm>
              <a:off x="7938942" y="4566339"/>
              <a:ext cx="1213967"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1F3864"/>
                  </a:solidFill>
                  <a:latin typeface="Corbel"/>
                  <a:ea typeface="Corbel"/>
                  <a:cs typeface="Corbel"/>
                  <a:sym typeface="Corbel"/>
                </a:rPr>
                <a:t>BUILD</a:t>
              </a:r>
              <a:endParaRPr/>
            </a:p>
          </p:txBody>
        </p:sp>
        <p:sp>
          <p:nvSpPr>
            <p:cNvPr id="351" name="Google Shape;351;p29"/>
            <p:cNvSpPr txBox="1"/>
            <p:nvPr/>
          </p:nvSpPr>
          <p:spPr>
            <a:xfrm>
              <a:off x="260523" y="229206"/>
              <a:ext cx="2518871"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WHAT WE DO?</a:t>
              </a:r>
              <a:endParaRPr b="0" i="0" sz="2400" u="none" cap="none" strike="noStrike">
                <a:solidFill>
                  <a:srgbClr val="000000"/>
                </a:solidFill>
                <a:latin typeface="Corbel"/>
                <a:ea typeface="Corbel"/>
                <a:cs typeface="Corbel"/>
                <a:sym typeface="Corbel"/>
              </a:endParaRPr>
            </a:p>
          </p:txBody>
        </p:sp>
        <p:grpSp>
          <p:nvGrpSpPr>
            <p:cNvPr id="352" name="Google Shape;352;p29"/>
            <p:cNvGrpSpPr/>
            <p:nvPr/>
          </p:nvGrpSpPr>
          <p:grpSpPr>
            <a:xfrm>
              <a:off x="152913" y="132992"/>
              <a:ext cx="1732531" cy="943249"/>
              <a:chOff x="152913" y="132992"/>
              <a:chExt cx="1732531" cy="943249"/>
            </a:xfrm>
          </p:grpSpPr>
          <p:cxnSp>
            <p:nvCxnSpPr>
              <p:cNvPr id="353" name="Google Shape;353;p29"/>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354" name="Google Shape;354;p29"/>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30"/>
          <p:cNvGrpSpPr/>
          <p:nvPr/>
        </p:nvGrpSpPr>
        <p:grpSpPr>
          <a:xfrm>
            <a:off x="0" y="132992"/>
            <a:ext cx="9144000" cy="5010507"/>
            <a:chOff x="0" y="132992"/>
            <a:chExt cx="9144000" cy="5010507"/>
          </a:xfrm>
        </p:grpSpPr>
        <p:sp>
          <p:nvSpPr>
            <p:cNvPr id="360" name="Google Shape;360;p30"/>
            <p:cNvSpPr txBox="1"/>
            <p:nvPr/>
          </p:nvSpPr>
          <p:spPr>
            <a:xfrm>
              <a:off x="259080" y="226292"/>
              <a:ext cx="4051300" cy="117721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HOW DO </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WE BUILD OUR </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CUSTOMIZED MODELS?</a:t>
              </a:r>
              <a:endParaRPr b="0" i="0" sz="1200" u="none" cap="none" strike="noStrike">
                <a:solidFill>
                  <a:srgbClr val="000000"/>
                </a:solidFill>
                <a:latin typeface="Corbel"/>
                <a:ea typeface="Corbel"/>
                <a:cs typeface="Corbel"/>
                <a:sym typeface="Corbel"/>
              </a:endParaRPr>
            </a:p>
          </p:txBody>
        </p:sp>
        <p:cxnSp>
          <p:nvCxnSpPr>
            <p:cNvPr id="361" name="Google Shape;361;p30"/>
            <p:cNvCxnSpPr/>
            <p:nvPr/>
          </p:nvCxnSpPr>
          <p:spPr>
            <a:xfrm>
              <a:off x="339598" y="3995693"/>
              <a:ext cx="8491982" cy="0"/>
            </a:xfrm>
            <a:prstGeom prst="straightConnector1">
              <a:avLst/>
            </a:prstGeom>
            <a:noFill/>
            <a:ln cap="flat" cmpd="sng" w="19050">
              <a:solidFill>
                <a:srgbClr val="1F3864"/>
              </a:solidFill>
              <a:prstDash val="solid"/>
              <a:miter lim="800000"/>
              <a:headEnd len="med" w="med" type="stealth"/>
              <a:tailEnd len="sm" w="sm" type="none"/>
            </a:ln>
          </p:spPr>
        </p:cxnSp>
        <p:sp>
          <p:nvSpPr>
            <p:cNvPr id="362" name="Google Shape;362;p30"/>
            <p:cNvSpPr/>
            <p:nvPr/>
          </p:nvSpPr>
          <p:spPr>
            <a:xfrm>
              <a:off x="259080" y="3810911"/>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sp>
          <p:nvSpPr>
            <p:cNvPr id="363" name="Google Shape;363;p30"/>
            <p:cNvSpPr/>
            <p:nvPr/>
          </p:nvSpPr>
          <p:spPr>
            <a:xfrm>
              <a:off x="1848363" y="3810911"/>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sp>
          <p:nvSpPr>
            <p:cNvPr id="364" name="Google Shape;364;p30"/>
            <p:cNvSpPr/>
            <p:nvPr/>
          </p:nvSpPr>
          <p:spPr>
            <a:xfrm>
              <a:off x="3541029" y="3810911"/>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sp>
          <p:nvSpPr>
            <p:cNvPr id="365" name="Google Shape;365;p30"/>
            <p:cNvSpPr/>
            <p:nvPr/>
          </p:nvSpPr>
          <p:spPr>
            <a:xfrm>
              <a:off x="5183759" y="3810911"/>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4</a:t>
              </a:r>
              <a:endParaRPr b="0" i="0" sz="1100" u="none" cap="none" strike="noStrike">
                <a:solidFill>
                  <a:srgbClr val="000000"/>
                </a:solidFill>
                <a:latin typeface="Arial"/>
                <a:ea typeface="Arial"/>
                <a:cs typeface="Arial"/>
                <a:sym typeface="Arial"/>
              </a:endParaRPr>
            </a:p>
          </p:txBody>
        </p:sp>
        <p:sp>
          <p:nvSpPr>
            <p:cNvPr id="366" name="Google Shape;366;p30"/>
            <p:cNvSpPr/>
            <p:nvPr/>
          </p:nvSpPr>
          <p:spPr>
            <a:xfrm>
              <a:off x="6791949" y="3793063"/>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5</a:t>
              </a:r>
              <a:endParaRPr b="0" i="0" sz="1100" u="none" cap="none" strike="noStrike">
                <a:solidFill>
                  <a:srgbClr val="000000"/>
                </a:solidFill>
                <a:latin typeface="Arial"/>
                <a:ea typeface="Arial"/>
                <a:cs typeface="Arial"/>
                <a:sym typeface="Arial"/>
              </a:endParaRPr>
            </a:p>
          </p:txBody>
        </p:sp>
        <p:pic>
          <p:nvPicPr>
            <p:cNvPr descr="A picture containing logo&#10;&#10;Description automatically generated" id="367" name="Google Shape;367;p30"/>
            <p:cNvPicPr preferRelativeResize="0"/>
            <p:nvPr/>
          </p:nvPicPr>
          <p:blipFill rotWithShape="1">
            <a:blip r:embed="rId3">
              <a:alphaModFix/>
            </a:blip>
            <a:srcRect b="14184" l="24326" r="24744" t="32367"/>
            <a:stretch/>
          </p:blipFill>
          <p:spPr>
            <a:xfrm>
              <a:off x="5050441" y="3277022"/>
              <a:ext cx="624775" cy="491756"/>
            </a:xfrm>
            <a:prstGeom prst="rect">
              <a:avLst/>
            </a:prstGeom>
            <a:noFill/>
            <a:ln>
              <a:noFill/>
            </a:ln>
          </p:spPr>
        </p:pic>
        <p:pic>
          <p:nvPicPr>
            <p:cNvPr descr="Logo&#10;&#10;Description automatically generated" id="368" name="Google Shape;368;p30"/>
            <p:cNvPicPr preferRelativeResize="0"/>
            <p:nvPr/>
          </p:nvPicPr>
          <p:blipFill rotWithShape="1">
            <a:blip r:embed="rId4">
              <a:alphaModFix/>
            </a:blip>
            <a:srcRect b="0" l="23536" r="23140" t="0"/>
            <a:stretch/>
          </p:blipFill>
          <p:spPr>
            <a:xfrm>
              <a:off x="4984233" y="2354531"/>
              <a:ext cx="812298" cy="856861"/>
            </a:xfrm>
            <a:prstGeom prst="rect">
              <a:avLst/>
            </a:prstGeom>
            <a:noFill/>
            <a:ln>
              <a:noFill/>
            </a:ln>
          </p:spPr>
        </p:pic>
        <p:pic>
          <p:nvPicPr>
            <p:cNvPr descr="A red and black sign&#10;&#10;Description automatically generated with low confidence" id="369" name="Google Shape;369;p30"/>
            <p:cNvPicPr preferRelativeResize="0"/>
            <p:nvPr/>
          </p:nvPicPr>
          <p:blipFill rotWithShape="1">
            <a:blip r:embed="rId5">
              <a:alphaModFix/>
            </a:blip>
            <a:srcRect b="0" l="0" r="0" t="0"/>
            <a:stretch/>
          </p:blipFill>
          <p:spPr>
            <a:xfrm>
              <a:off x="261099" y="3351161"/>
              <a:ext cx="842528" cy="292817"/>
            </a:xfrm>
            <a:prstGeom prst="rect">
              <a:avLst/>
            </a:prstGeom>
            <a:noFill/>
            <a:ln>
              <a:noFill/>
            </a:ln>
          </p:spPr>
        </p:pic>
        <p:pic>
          <p:nvPicPr>
            <p:cNvPr descr="Logo, company name&#10;&#10;Description automatically generated" id="370" name="Google Shape;370;p30"/>
            <p:cNvPicPr preferRelativeResize="0"/>
            <p:nvPr/>
          </p:nvPicPr>
          <p:blipFill rotWithShape="1">
            <a:blip r:embed="rId6">
              <a:alphaModFix/>
            </a:blip>
            <a:srcRect b="14202" l="12963" r="14103" t="6057"/>
            <a:stretch/>
          </p:blipFill>
          <p:spPr>
            <a:xfrm>
              <a:off x="1555135" y="3010670"/>
              <a:ext cx="1093772" cy="672688"/>
            </a:xfrm>
            <a:prstGeom prst="rect">
              <a:avLst/>
            </a:prstGeom>
            <a:noFill/>
            <a:ln>
              <a:noFill/>
            </a:ln>
          </p:spPr>
        </p:pic>
        <p:sp>
          <p:nvSpPr>
            <p:cNvPr id="371" name="Google Shape;371;p30"/>
            <p:cNvSpPr/>
            <p:nvPr/>
          </p:nvSpPr>
          <p:spPr>
            <a:xfrm>
              <a:off x="8460729" y="3793063"/>
              <a:ext cx="388620" cy="369564"/>
            </a:xfrm>
            <a:prstGeom prst="ellipse">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6</a:t>
              </a:r>
              <a:endParaRPr b="0" i="0" sz="1100" u="none" cap="none" strike="noStrike">
                <a:solidFill>
                  <a:srgbClr val="000000"/>
                </a:solidFill>
                <a:latin typeface="Arial"/>
                <a:ea typeface="Arial"/>
                <a:cs typeface="Arial"/>
                <a:sym typeface="Arial"/>
              </a:endParaRPr>
            </a:p>
          </p:txBody>
        </p:sp>
        <p:pic>
          <p:nvPicPr>
            <p:cNvPr descr="Icon&#10;&#10;Description automatically generated" id="372" name="Google Shape;372;p30"/>
            <p:cNvPicPr preferRelativeResize="0"/>
            <p:nvPr/>
          </p:nvPicPr>
          <p:blipFill rotWithShape="1">
            <a:blip r:embed="rId7">
              <a:alphaModFix/>
            </a:blip>
            <a:srcRect b="0" l="15866" r="16052" t="0"/>
            <a:stretch/>
          </p:blipFill>
          <p:spPr>
            <a:xfrm>
              <a:off x="8007249" y="2706762"/>
              <a:ext cx="1022951" cy="954956"/>
            </a:xfrm>
            <a:prstGeom prst="ellipse">
              <a:avLst/>
            </a:prstGeom>
            <a:noFill/>
            <a:ln>
              <a:noFill/>
            </a:ln>
            <a:effectLst>
              <a:outerShdw blurRad="381000" sx="-80000" rotWithShape="0" dir="5400000" dist="292100" sy="-18000">
                <a:srgbClr val="000000">
                  <a:alpha val="21568"/>
                </a:srgbClr>
              </a:outerShdw>
            </a:effectLst>
          </p:spPr>
        </p:pic>
        <p:pic>
          <p:nvPicPr>
            <p:cNvPr descr="Icon&#10;&#10;Description automatically generated" id="373" name="Google Shape;373;p30"/>
            <p:cNvPicPr preferRelativeResize="0"/>
            <p:nvPr/>
          </p:nvPicPr>
          <p:blipFill rotWithShape="1">
            <a:blip r:embed="rId8">
              <a:alphaModFix/>
            </a:blip>
            <a:srcRect b="0" l="0" r="0" t="0"/>
            <a:stretch/>
          </p:blipFill>
          <p:spPr>
            <a:xfrm>
              <a:off x="6631198" y="2863090"/>
              <a:ext cx="726778" cy="726778"/>
            </a:xfrm>
            <a:prstGeom prst="rect">
              <a:avLst/>
            </a:prstGeom>
            <a:noFill/>
            <a:ln>
              <a:noFill/>
            </a:ln>
          </p:spPr>
        </p:pic>
        <p:pic>
          <p:nvPicPr>
            <p:cNvPr descr="Logo, company name&#10;&#10;Description automatically generated" id="374" name="Google Shape;374;p30"/>
            <p:cNvPicPr preferRelativeResize="0"/>
            <p:nvPr/>
          </p:nvPicPr>
          <p:blipFill rotWithShape="1">
            <a:blip r:embed="rId9">
              <a:alphaModFix/>
            </a:blip>
            <a:srcRect b="0" l="0" r="0" t="0"/>
            <a:stretch/>
          </p:blipFill>
          <p:spPr>
            <a:xfrm>
              <a:off x="149739" y="2081522"/>
              <a:ext cx="1130422" cy="457026"/>
            </a:xfrm>
            <a:prstGeom prst="rect">
              <a:avLst/>
            </a:prstGeom>
            <a:noFill/>
            <a:ln>
              <a:noFill/>
            </a:ln>
          </p:spPr>
        </p:pic>
        <p:pic>
          <p:nvPicPr>
            <p:cNvPr descr="Logo&#10;&#10;Description automatically generated" id="375" name="Google Shape;375;p30"/>
            <p:cNvPicPr preferRelativeResize="0"/>
            <p:nvPr/>
          </p:nvPicPr>
          <p:blipFill rotWithShape="1">
            <a:blip r:embed="rId10">
              <a:alphaModFix/>
            </a:blip>
            <a:srcRect b="0" l="0" r="0" t="0"/>
            <a:stretch/>
          </p:blipFill>
          <p:spPr>
            <a:xfrm>
              <a:off x="3285518" y="3182619"/>
              <a:ext cx="1058809" cy="563151"/>
            </a:xfrm>
            <a:prstGeom prst="rect">
              <a:avLst/>
            </a:prstGeom>
            <a:noFill/>
            <a:ln>
              <a:noFill/>
            </a:ln>
          </p:spPr>
        </p:pic>
        <p:sp>
          <p:nvSpPr>
            <p:cNvPr id="376" name="Google Shape;376;p30"/>
            <p:cNvSpPr txBox="1"/>
            <p:nvPr/>
          </p:nvSpPr>
          <p:spPr>
            <a:xfrm>
              <a:off x="152914" y="2743240"/>
              <a:ext cx="1127247" cy="30008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Calibri"/>
                  <a:ea typeface="Calibri"/>
                  <a:cs typeface="Calibri"/>
                  <a:sym typeface="Calibri"/>
                </a:rPr>
                <a:t>Scikit-learn</a:t>
              </a:r>
              <a:endParaRPr b="0" i="0" sz="1100" u="none" cap="none" strike="noStrike">
                <a:solidFill>
                  <a:srgbClr val="000000"/>
                </a:solidFill>
                <a:latin typeface="Arial"/>
                <a:ea typeface="Arial"/>
                <a:cs typeface="Arial"/>
                <a:sym typeface="Arial"/>
              </a:endParaRPr>
            </a:p>
          </p:txBody>
        </p:sp>
        <p:sp>
          <p:nvSpPr>
            <p:cNvPr id="377" name="Google Shape;377;p30"/>
            <p:cNvSpPr txBox="1"/>
            <p:nvPr/>
          </p:nvSpPr>
          <p:spPr>
            <a:xfrm>
              <a:off x="149739" y="4306701"/>
              <a:ext cx="1127247"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Pre-process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Data</a:t>
              </a:r>
              <a:endParaRPr b="0" i="0" sz="1400" u="none" cap="none" strike="noStrike">
                <a:solidFill>
                  <a:srgbClr val="000000"/>
                </a:solidFill>
                <a:latin typeface="Calibri"/>
                <a:ea typeface="Calibri"/>
                <a:cs typeface="Calibri"/>
                <a:sym typeface="Calibri"/>
              </a:endParaRPr>
            </a:p>
          </p:txBody>
        </p:sp>
        <p:sp>
          <p:nvSpPr>
            <p:cNvPr id="378" name="Google Shape;378;p30"/>
            <p:cNvSpPr txBox="1"/>
            <p:nvPr/>
          </p:nvSpPr>
          <p:spPr>
            <a:xfrm>
              <a:off x="1502209" y="4306701"/>
              <a:ext cx="1127247"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Build Model Architecture</a:t>
              </a:r>
              <a:endParaRPr b="0" i="0" sz="1400" u="none" cap="none" strike="noStrike">
                <a:solidFill>
                  <a:srgbClr val="000000"/>
                </a:solidFill>
                <a:latin typeface="Calibri"/>
                <a:ea typeface="Calibri"/>
                <a:cs typeface="Calibri"/>
                <a:sym typeface="Calibri"/>
              </a:endParaRPr>
            </a:p>
          </p:txBody>
        </p:sp>
        <p:sp>
          <p:nvSpPr>
            <p:cNvPr id="379" name="Google Shape;379;p30"/>
            <p:cNvSpPr txBox="1"/>
            <p:nvPr/>
          </p:nvSpPr>
          <p:spPr>
            <a:xfrm>
              <a:off x="3231131" y="4298013"/>
              <a:ext cx="1127247"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Run Training &amp; Evaluation</a:t>
              </a:r>
              <a:endParaRPr b="0" i="0" sz="1400" u="none" cap="none" strike="noStrike">
                <a:solidFill>
                  <a:srgbClr val="000000"/>
                </a:solidFill>
                <a:latin typeface="Calibri"/>
                <a:ea typeface="Calibri"/>
                <a:cs typeface="Calibri"/>
                <a:sym typeface="Calibri"/>
              </a:endParaRPr>
            </a:p>
          </p:txBody>
        </p:sp>
        <p:sp>
          <p:nvSpPr>
            <p:cNvPr id="380" name="Google Shape;380;p30"/>
            <p:cNvSpPr txBox="1"/>
            <p:nvPr/>
          </p:nvSpPr>
          <p:spPr>
            <a:xfrm>
              <a:off x="5052913" y="4407357"/>
              <a:ext cx="720858"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Deploy</a:t>
              </a:r>
              <a:endParaRPr b="0" i="0" sz="1400" u="none" cap="none" strike="noStrike">
                <a:solidFill>
                  <a:srgbClr val="000000"/>
                </a:solidFill>
                <a:latin typeface="Calibri"/>
                <a:ea typeface="Calibri"/>
                <a:cs typeface="Calibri"/>
                <a:sym typeface="Calibri"/>
              </a:endParaRPr>
            </a:p>
          </p:txBody>
        </p:sp>
        <p:sp>
          <p:nvSpPr>
            <p:cNvPr id="381" name="Google Shape;381;p30"/>
            <p:cNvSpPr txBox="1"/>
            <p:nvPr/>
          </p:nvSpPr>
          <p:spPr>
            <a:xfrm>
              <a:off x="6578450" y="4291333"/>
              <a:ext cx="1179761"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Make Predictions!</a:t>
              </a:r>
              <a:endParaRPr b="0" i="0" sz="1400" u="none" cap="none" strike="noStrike">
                <a:solidFill>
                  <a:srgbClr val="000000"/>
                </a:solidFill>
                <a:latin typeface="Calibri"/>
                <a:ea typeface="Calibri"/>
                <a:cs typeface="Calibri"/>
                <a:sym typeface="Calibri"/>
              </a:endParaRPr>
            </a:p>
          </p:txBody>
        </p:sp>
        <p:sp>
          <p:nvSpPr>
            <p:cNvPr id="382" name="Google Shape;382;p30"/>
            <p:cNvSpPr txBox="1"/>
            <p:nvPr/>
          </p:nvSpPr>
          <p:spPr>
            <a:xfrm>
              <a:off x="8178550" y="4302808"/>
              <a:ext cx="952977" cy="50010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Monitor &amp; Upgrades</a:t>
              </a:r>
              <a:endParaRPr b="0" i="0" sz="1400" u="none" cap="none" strike="noStrike">
                <a:solidFill>
                  <a:srgbClr val="000000"/>
                </a:solidFill>
                <a:latin typeface="Calibri"/>
                <a:ea typeface="Calibri"/>
                <a:cs typeface="Calibri"/>
                <a:sym typeface="Calibri"/>
              </a:endParaRPr>
            </a:p>
          </p:txBody>
        </p:sp>
        <p:sp>
          <p:nvSpPr>
            <p:cNvPr id="383" name="Google Shape;383;p30"/>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384" name="Google Shape;384;p30"/>
            <p:cNvGrpSpPr/>
            <p:nvPr/>
          </p:nvGrpSpPr>
          <p:grpSpPr>
            <a:xfrm>
              <a:off x="152913" y="132992"/>
              <a:ext cx="1732531" cy="943249"/>
              <a:chOff x="152913" y="132992"/>
              <a:chExt cx="1732531" cy="943249"/>
            </a:xfrm>
          </p:grpSpPr>
          <p:cxnSp>
            <p:nvCxnSpPr>
              <p:cNvPr id="385" name="Google Shape;385;p30"/>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386" name="Google Shape;386;p30"/>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pSp>
        <p:nvGrpSpPr>
          <p:cNvPr id="391" name="Google Shape;391;p31"/>
          <p:cNvGrpSpPr/>
          <p:nvPr/>
        </p:nvGrpSpPr>
        <p:grpSpPr>
          <a:xfrm>
            <a:off x="0" y="132992"/>
            <a:ext cx="9144000" cy="5010507"/>
            <a:chOff x="0" y="132992"/>
            <a:chExt cx="9144000" cy="5010507"/>
          </a:xfrm>
        </p:grpSpPr>
        <p:sp>
          <p:nvSpPr>
            <p:cNvPr id="392" name="Google Shape;392;p31"/>
            <p:cNvSpPr txBox="1"/>
            <p:nvPr/>
          </p:nvSpPr>
          <p:spPr>
            <a:xfrm>
              <a:off x="254584" y="271329"/>
              <a:ext cx="6624321"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1F3864"/>
                  </a:solidFill>
                  <a:latin typeface="Corbel"/>
                  <a:ea typeface="Corbel"/>
                  <a:cs typeface="Corbel"/>
                  <a:sym typeface="Corbel"/>
                </a:rPr>
                <a:t>WE OFFER: INDUSTRY SPECIFIC SOLUTIONS</a:t>
              </a:r>
              <a:endParaRPr b="0" i="0" sz="1100" u="none" cap="none" strike="noStrike">
                <a:solidFill>
                  <a:srgbClr val="000000"/>
                </a:solidFill>
                <a:latin typeface="Corbel"/>
                <a:ea typeface="Corbel"/>
                <a:cs typeface="Corbel"/>
                <a:sym typeface="Corbel"/>
              </a:endParaRPr>
            </a:p>
          </p:txBody>
        </p:sp>
        <p:cxnSp>
          <p:nvCxnSpPr>
            <p:cNvPr id="393" name="Google Shape;393;p31"/>
            <p:cNvCxnSpPr/>
            <p:nvPr/>
          </p:nvCxnSpPr>
          <p:spPr>
            <a:xfrm flipH="1">
              <a:off x="3549054" y="1382456"/>
              <a:ext cx="1" cy="3381184"/>
            </a:xfrm>
            <a:prstGeom prst="straightConnector1">
              <a:avLst/>
            </a:prstGeom>
            <a:noFill/>
            <a:ln cap="flat" cmpd="sng" w="12700">
              <a:solidFill>
                <a:srgbClr val="1F3864"/>
              </a:solidFill>
              <a:prstDash val="solid"/>
              <a:miter lim="800000"/>
              <a:headEnd len="sm" w="sm" type="none"/>
              <a:tailEnd len="sm" w="sm" type="none"/>
            </a:ln>
          </p:spPr>
        </p:cxnSp>
        <p:sp>
          <p:nvSpPr>
            <p:cNvPr id="394" name="Google Shape;394;p31"/>
            <p:cNvSpPr txBox="1"/>
            <p:nvPr/>
          </p:nvSpPr>
          <p:spPr>
            <a:xfrm>
              <a:off x="276769" y="1316559"/>
              <a:ext cx="3289976" cy="392415"/>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orbel"/>
                  <a:ea typeface="Corbel"/>
                  <a:cs typeface="Corbel"/>
                  <a:sym typeface="Corbel"/>
                </a:rPr>
                <a:t>FINTECH INDUSTRY</a:t>
              </a:r>
              <a:endParaRPr b="0" i="0" sz="1100" u="none" cap="none" strike="noStrike">
                <a:solidFill>
                  <a:schemeClr val="lt1"/>
                </a:solidFill>
                <a:latin typeface="Corbel"/>
                <a:ea typeface="Corbel"/>
                <a:cs typeface="Corbel"/>
                <a:sym typeface="Corbel"/>
              </a:endParaRPr>
            </a:p>
          </p:txBody>
        </p:sp>
        <p:sp>
          <p:nvSpPr>
            <p:cNvPr id="395" name="Google Shape;395;p31"/>
            <p:cNvSpPr/>
            <p:nvPr/>
          </p:nvSpPr>
          <p:spPr>
            <a:xfrm>
              <a:off x="4450608" y="4362596"/>
              <a:ext cx="2007621" cy="276174"/>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GLOBAL MARKET SIZE (2018)</a:t>
              </a:r>
              <a:endParaRPr b="0" i="0" sz="900" u="none" cap="none" strike="noStrike">
                <a:solidFill>
                  <a:srgbClr val="000000"/>
                </a:solidFill>
                <a:latin typeface="Arial"/>
                <a:ea typeface="Arial"/>
                <a:cs typeface="Arial"/>
                <a:sym typeface="Arial"/>
              </a:endParaRPr>
            </a:p>
          </p:txBody>
        </p:sp>
        <p:sp>
          <p:nvSpPr>
            <p:cNvPr id="396" name="Google Shape;396;p31"/>
            <p:cNvSpPr/>
            <p:nvPr/>
          </p:nvSpPr>
          <p:spPr>
            <a:xfrm>
              <a:off x="6786188" y="4371771"/>
              <a:ext cx="2123962" cy="276174"/>
            </a:xfrm>
            <a:prstGeom prst="rect">
              <a:avLst/>
            </a:prstGeom>
            <a:solidFill>
              <a:srgbClr val="002060"/>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MARKET SIZE FORECAST (2022)</a:t>
              </a:r>
              <a:endParaRPr b="0" i="0" sz="1100" u="none" cap="none" strike="noStrike">
                <a:solidFill>
                  <a:srgbClr val="000000"/>
                </a:solidFill>
                <a:latin typeface="Arial"/>
                <a:ea typeface="Arial"/>
                <a:cs typeface="Arial"/>
                <a:sym typeface="Arial"/>
              </a:endParaRPr>
            </a:p>
          </p:txBody>
        </p:sp>
        <p:sp>
          <p:nvSpPr>
            <p:cNvPr id="397" name="Google Shape;397;p31"/>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8" name="Google Shape;398;p31"/>
            <p:cNvSpPr/>
            <p:nvPr/>
          </p:nvSpPr>
          <p:spPr>
            <a:xfrm>
              <a:off x="4558420" y="3491242"/>
              <a:ext cx="1765800" cy="392400"/>
            </a:xfrm>
            <a:prstGeom prst="can">
              <a:avLst>
                <a:gd fmla="val 50000" name="adj"/>
              </a:avLst>
            </a:prstGeom>
            <a:gradFill>
              <a:gsLst>
                <a:gs pos="0">
                  <a:srgbClr val="FEE599"/>
                </a:gs>
                <a:gs pos="46000">
                  <a:srgbClr val="FFC20C"/>
                </a:gs>
                <a:gs pos="100000">
                  <a:srgbClr val="997300"/>
                </a:gs>
              </a:gsLst>
              <a:path path="circle">
                <a:fillToRect b="100%" l="100%"/>
              </a:path>
              <a:tileRect r="-100%" t="-100%"/>
            </a:gradFill>
            <a:ln>
              <a:noFill/>
            </a:ln>
          </p:spPr>
          <p:txBody>
            <a:bodyPr anchorCtr="0" anchor="b"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399" name="Google Shape;399;p31"/>
            <p:cNvSpPr/>
            <p:nvPr/>
          </p:nvSpPr>
          <p:spPr>
            <a:xfrm>
              <a:off x="6985655" y="2331658"/>
              <a:ext cx="1622400" cy="1563544"/>
            </a:xfrm>
            <a:prstGeom prst="can">
              <a:avLst>
                <a:gd fmla="val 20105" name="adj"/>
              </a:avLst>
            </a:prstGeom>
            <a:gradFill>
              <a:gsLst>
                <a:gs pos="0">
                  <a:srgbClr val="FEE599"/>
                </a:gs>
                <a:gs pos="46000">
                  <a:srgbClr val="FFC20C"/>
                </a:gs>
                <a:gs pos="100000">
                  <a:srgbClr val="997300"/>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p:txBody>
        </p:sp>
        <p:sp>
          <p:nvSpPr>
            <p:cNvPr id="400" name="Google Shape;400;p31"/>
            <p:cNvSpPr/>
            <p:nvPr/>
          </p:nvSpPr>
          <p:spPr>
            <a:xfrm>
              <a:off x="3559138" y="1700607"/>
              <a:ext cx="878842" cy="735588"/>
            </a:xfrm>
            <a:prstGeom prst="rect">
              <a:avLst/>
            </a:prstGeom>
            <a:solidFill>
              <a:srgbClr val="0020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Calibri"/>
                  <a:ea typeface="Calibri"/>
                  <a:cs typeface="Calibri"/>
                  <a:sym typeface="Calibri"/>
                </a:rPr>
                <a:t>GROWTH RATE</a:t>
              </a:r>
              <a:br>
                <a:rPr b="0" i="0" lang="en" sz="1500" u="none" cap="none" strike="noStrike">
                  <a:solidFill>
                    <a:schemeClr val="lt1"/>
                  </a:solidFill>
                  <a:latin typeface="Calibri"/>
                  <a:ea typeface="Calibri"/>
                  <a:cs typeface="Calibri"/>
                  <a:sym typeface="Calibri"/>
                </a:rPr>
              </a:br>
              <a:r>
                <a:rPr b="0" i="0" lang="en" sz="900" u="none" cap="none" strike="noStrike">
                  <a:solidFill>
                    <a:schemeClr val="lt1"/>
                  </a:solidFill>
                  <a:latin typeface="Calibri"/>
                  <a:ea typeface="Calibri"/>
                  <a:cs typeface="Calibri"/>
                  <a:sym typeface="Calibri"/>
                </a:rPr>
                <a:t>(2018 - 2022)</a:t>
              </a:r>
              <a:endParaRPr b="0" i="0" sz="1500" u="none" cap="none" strike="noStrike">
                <a:solidFill>
                  <a:schemeClr val="lt1"/>
                </a:solidFill>
                <a:latin typeface="Calibri"/>
                <a:ea typeface="Calibri"/>
                <a:cs typeface="Calibri"/>
                <a:sym typeface="Calibri"/>
              </a:endParaRPr>
            </a:p>
          </p:txBody>
        </p:sp>
        <p:sp>
          <p:nvSpPr>
            <p:cNvPr id="401" name="Google Shape;401;p31"/>
            <p:cNvSpPr txBox="1"/>
            <p:nvPr/>
          </p:nvSpPr>
          <p:spPr>
            <a:xfrm>
              <a:off x="7065256" y="3940077"/>
              <a:ext cx="1553723" cy="43858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$309.98 B</a:t>
              </a:r>
              <a:endParaRPr b="0" i="0" sz="1100" u="none" cap="none" strike="noStrike">
                <a:solidFill>
                  <a:srgbClr val="000000"/>
                </a:solidFill>
                <a:latin typeface="Arial"/>
                <a:ea typeface="Arial"/>
                <a:cs typeface="Arial"/>
                <a:sym typeface="Arial"/>
              </a:endParaRPr>
            </a:p>
          </p:txBody>
        </p:sp>
        <p:sp>
          <p:nvSpPr>
            <p:cNvPr id="402" name="Google Shape;402;p31"/>
            <p:cNvSpPr txBox="1"/>
            <p:nvPr/>
          </p:nvSpPr>
          <p:spPr>
            <a:xfrm>
              <a:off x="4738966" y="3923996"/>
              <a:ext cx="1405849"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$127.66 B</a:t>
              </a:r>
              <a:endParaRPr b="0" i="0" sz="1100" u="none" cap="none" strike="noStrike">
                <a:solidFill>
                  <a:srgbClr val="000000"/>
                </a:solidFill>
                <a:latin typeface="Arial"/>
                <a:ea typeface="Arial"/>
                <a:cs typeface="Arial"/>
                <a:sym typeface="Arial"/>
              </a:endParaRPr>
            </a:p>
          </p:txBody>
        </p:sp>
        <p:sp>
          <p:nvSpPr>
            <p:cNvPr id="403" name="Google Shape;403;p31"/>
            <p:cNvSpPr txBox="1"/>
            <p:nvPr/>
          </p:nvSpPr>
          <p:spPr>
            <a:xfrm>
              <a:off x="168625" y="3511001"/>
              <a:ext cx="3296503" cy="1315715"/>
            </a:xfrm>
            <a:prstGeom prst="rect">
              <a:avLst/>
            </a:prstGeom>
            <a:noFill/>
            <a:ln>
              <a:noFill/>
            </a:ln>
          </p:spPr>
          <p:txBody>
            <a:bodyPr anchorCtr="0" anchor="t" bIns="34275" lIns="68575" spcFirstLastPara="1" rIns="68575" wrap="square" tIns="34275">
              <a:spAutoFit/>
            </a:bodyPr>
            <a:lstStyle/>
            <a:p>
              <a:pPr indent="0" lvl="1" marL="0" marR="0" rtl="0" algn="just">
                <a:lnSpc>
                  <a:spcPct val="100000"/>
                </a:lnSpc>
                <a:spcBef>
                  <a:spcPts val="0"/>
                </a:spcBef>
                <a:spcAft>
                  <a:spcPts val="0"/>
                </a:spcAft>
                <a:buClr>
                  <a:srgbClr val="000000"/>
                </a:buClr>
                <a:buSzPts val="1100"/>
                <a:buFont typeface="Arial"/>
                <a:buNone/>
              </a:pPr>
              <a:r>
                <a:rPr b="0" i="1" lang="en" sz="1100" u="none" cap="none" strike="noStrike">
                  <a:solidFill>
                    <a:srgbClr val="1F3864"/>
                  </a:solidFill>
                  <a:latin typeface="Calibri"/>
                  <a:ea typeface="Calibri"/>
                  <a:cs typeface="Calibri"/>
                  <a:sym typeface="Calibri"/>
                </a:rPr>
                <a:t>“Technology could replace approximately 30% of banking jobs by as early as 2023. A huge portion of this staggering change can be attributed to the widespread use of big data, particularly in the growing field of predictive analytics.”</a:t>
              </a:r>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F3864"/>
                </a:solidFill>
                <a:latin typeface="Calibri"/>
                <a:ea typeface="Calibri"/>
                <a:cs typeface="Calibri"/>
                <a:sym typeface="Calibri"/>
              </a:endParaRPr>
            </a:p>
            <a:p>
              <a:pPr indent="0" lvl="1" marL="0" marR="0" rtl="0" algn="r">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 - VIKRAM PANDIT | </a:t>
              </a:r>
              <a:r>
                <a:rPr b="0" i="0" lang="en" sz="1200" u="none" cap="none" strike="noStrike">
                  <a:solidFill>
                    <a:srgbClr val="C00000"/>
                  </a:solidFill>
                  <a:latin typeface="Calibri"/>
                  <a:ea typeface="Calibri"/>
                  <a:cs typeface="Calibri"/>
                  <a:sym typeface="Calibri"/>
                </a:rPr>
                <a:t>FORMER CITIGROUP CEO</a:t>
              </a:r>
              <a:endParaRPr b="0" i="0" sz="1200" u="none" cap="none" strike="noStrike">
                <a:solidFill>
                  <a:srgbClr val="C00000"/>
                </a:solidFill>
                <a:latin typeface="Calibri"/>
                <a:ea typeface="Calibri"/>
                <a:cs typeface="Calibri"/>
                <a:sym typeface="Calibri"/>
              </a:endParaRPr>
            </a:p>
          </p:txBody>
        </p:sp>
        <p:sp>
          <p:nvSpPr>
            <p:cNvPr id="404" name="Google Shape;404;p31"/>
            <p:cNvSpPr/>
            <p:nvPr/>
          </p:nvSpPr>
          <p:spPr>
            <a:xfrm>
              <a:off x="4437979" y="1697687"/>
              <a:ext cx="2318920" cy="738508"/>
            </a:xfrm>
            <a:prstGeom prst="rect">
              <a:avLst/>
            </a:prstGeom>
            <a:solidFill>
              <a:srgbClr val="54813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rPr b="0" i="0" lang="en" sz="3300" u="none" cap="none" strike="noStrike">
                  <a:solidFill>
                    <a:schemeClr val="lt1"/>
                  </a:solidFill>
                  <a:latin typeface="Calibri"/>
                  <a:ea typeface="Calibri"/>
                  <a:cs typeface="Calibri"/>
                  <a:sym typeface="Calibri"/>
                </a:rPr>
                <a:t>CAGR 24.8%</a:t>
              </a:r>
              <a:endParaRPr b="0" i="0" sz="1100" u="none" cap="none" strike="noStrike">
                <a:solidFill>
                  <a:srgbClr val="000000"/>
                </a:solidFill>
                <a:latin typeface="Arial"/>
                <a:ea typeface="Arial"/>
                <a:cs typeface="Arial"/>
                <a:sym typeface="Arial"/>
              </a:endParaRPr>
            </a:p>
          </p:txBody>
        </p:sp>
        <p:grpSp>
          <p:nvGrpSpPr>
            <p:cNvPr id="405" name="Google Shape;405;p31"/>
            <p:cNvGrpSpPr/>
            <p:nvPr/>
          </p:nvGrpSpPr>
          <p:grpSpPr>
            <a:xfrm>
              <a:off x="7003345" y="1519538"/>
              <a:ext cx="1446168" cy="899116"/>
              <a:chOff x="8630979" y="1134029"/>
              <a:chExt cx="1928224" cy="1198821"/>
            </a:xfrm>
          </p:grpSpPr>
          <p:sp>
            <p:nvSpPr>
              <p:cNvPr id="406" name="Google Shape;406;p31"/>
              <p:cNvSpPr txBox="1"/>
              <p:nvPr/>
            </p:nvSpPr>
            <p:spPr>
              <a:xfrm>
                <a:off x="8630979" y="1563409"/>
                <a:ext cx="811862" cy="76944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n" sz="3300" u="none" cap="none" strike="noStrike">
                    <a:solidFill>
                      <a:srgbClr val="1F3864"/>
                    </a:solidFill>
                    <a:latin typeface="Calibri"/>
                    <a:ea typeface="Calibri"/>
                    <a:cs typeface="Calibri"/>
                    <a:sym typeface="Calibri"/>
                  </a:rPr>
                  <a:t>3X</a:t>
                </a:r>
                <a:endParaRPr b="0" i="0" sz="1100" u="none" cap="none" strike="noStrike">
                  <a:solidFill>
                    <a:srgbClr val="000000"/>
                  </a:solidFill>
                  <a:latin typeface="Arial"/>
                  <a:ea typeface="Arial"/>
                  <a:cs typeface="Arial"/>
                  <a:sym typeface="Arial"/>
                </a:endParaRPr>
              </a:p>
            </p:txBody>
          </p:sp>
          <p:pic>
            <p:nvPicPr>
              <p:cNvPr descr="Icon&#10;&#10;Description automatically generated" id="407" name="Google Shape;407;p31"/>
              <p:cNvPicPr preferRelativeResize="0"/>
              <p:nvPr/>
            </p:nvPicPr>
            <p:blipFill rotWithShape="1">
              <a:blip r:embed="rId3">
                <a:alphaModFix/>
              </a:blip>
              <a:srcRect b="15074" l="14270" r="12316" t="12810"/>
              <a:stretch/>
            </p:blipFill>
            <p:spPr>
              <a:xfrm>
                <a:off x="9260260" y="1134029"/>
                <a:ext cx="1298943" cy="1064341"/>
              </a:xfrm>
              <a:prstGeom prst="rect">
                <a:avLst/>
              </a:prstGeom>
              <a:noFill/>
              <a:ln>
                <a:noFill/>
              </a:ln>
            </p:spPr>
          </p:pic>
        </p:grpSp>
        <p:sp>
          <p:nvSpPr>
            <p:cNvPr id="408" name="Google Shape;408;p31"/>
            <p:cNvSpPr txBox="1"/>
            <p:nvPr/>
          </p:nvSpPr>
          <p:spPr>
            <a:xfrm>
              <a:off x="3830451" y="4777106"/>
              <a:ext cx="5313549" cy="16158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Calibri"/>
                  <a:ea typeface="Calibri"/>
                  <a:cs typeface="Calibri"/>
                  <a:sym typeface="Calibri"/>
                </a:rPr>
                <a:t>Source: https://www.thebusinessresearchcompany.com/press-coverage/global-fintech-market-size</a:t>
              </a:r>
              <a:endParaRPr b="0" i="0" sz="1100" u="none" cap="none" strike="noStrike">
                <a:solidFill>
                  <a:srgbClr val="000000"/>
                </a:solidFill>
                <a:latin typeface="Arial"/>
                <a:ea typeface="Arial"/>
                <a:cs typeface="Arial"/>
                <a:sym typeface="Arial"/>
              </a:endParaRPr>
            </a:p>
          </p:txBody>
        </p:sp>
        <p:pic>
          <p:nvPicPr>
            <p:cNvPr descr="Graphical user interface&#10;&#10;Description automatically generated" id="409" name="Google Shape;409;p31"/>
            <p:cNvPicPr preferRelativeResize="0"/>
            <p:nvPr/>
          </p:nvPicPr>
          <p:blipFill rotWithShape="1">
            <a:blip r:embed="rId4">
              <a:alphaModFix/>
            </a:blip>
            <a:srcRect b="6649" l="3457" r="2925" t="3990"/>
            <a:stretch/>
          </p:blipFill>
          <p:spPr>
            <a:xfrm>
              <a:off x="228525" y="1801979"/>
              <a:ext cx="3208858" cy="1539093"/>
            </a:xfrm>
            <a:prstGeom prst="rect">
              <a:avLst/>
            </a:prstGeom>
            <a:noFill/>
            <a:ln>
              <a:noFill/>
            </a:ln>
          </p:spPr>
        </p:pic>
        <p:grpSp>
          <p:nvGrpSpPr>
            <p:cNvPr id="410" name="Google Shape;410;p31"/>
            <p:cNvGrpSpPr/>
            <p:nvPr/>
          </p:nvGrpSpPr>
          <p:grpSpPr>
            <a:xfrm>
              <a:off x="152913" y="132992"/>
              <a:ext cx="1732531" cy="943249"/>
              <a:chOff x="152913" y="132992"/>
              <a:chExt cx="1732531" cy="943249"/>
            </a:xfrm>
          </p:grpSpPr>
          <p:cxnSp>
            <p:nvCxnSpPr>
              <p:cNvPr id="411" name="Google Shape;411;p31"/>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412" name="Google Shape;412;p31"/>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grpSp>
      <p:sp>
        <p:nvSpPr>
          <p:cNvPr id="413" name="Google Shape;413;p31"/>
          <p:cNvSpPr/>
          <p:nvPr/>
        </p:nvSpPr>
        <p:spPr>
          <a:xfrm flipH="1" rot="10800000">
            <a:off x="8991087" y="-5"/>
            <a:ext cx="152912" cy="5143497"/>
          </a:xfrm>
          <a:prstGeom prst="rect">
            <a:avLst/>
          </a:prstGeom>
          <a:gradFill>
            <a:gsLst>
              <a:gs pos="0">
                <a:srgbClr val="0D2D49"/>
              </a:gs>
              <a:gs pos="50000">
                <a:srgbClr val="13416A"/>
              </a:gs>
              <a:gs pos="100000">
                <a:srgbClr val="174E7F"/>
              </a:gs>
            </a:gsLst>
            <a:lin ang="54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nvSpPr>
        <p:spPr>
          <a:xfrm>
            <a:off x="314083" y="4667488"/>
            <a:ext cx="1936522" cy="31544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1F3864"/>
                </a:solidFill>
                <a:latin typeface="Corbel"/>
                <a:ea typeface="Corbel"/>
                <a:cs typeface="Corbel"/>
                <a:sym typeface="Corbel"/>
              </a:rPr>
              <a:t>FINTECH NEURON</a:t>
            </a:r>
            <a:endParaRPr b="0" i="0" sz="1000" u="none" cap="none" strike="noStrike">
              <a:solidFill>
                <a:srgbClr val="000000"/>
              </a:solidFill>
              <a:latin typeface="Corbel"/>
              <a:ea typeface="Corbel"/>
              <a:cs typeface="Corbel"/>
              <a:sym typeface="Corbel"/>
            </a:endParaRPr>
          </a:p>
        </p:txBody>
      </p:sp>
      <p:sp>
        <p:nvSpPr>
          <p:cNvPr id="419" name="Google Shape;419;p32"/>
          <p:cNvSpPr/>
          <p:nvPr/>
        </p:nvSpPr>
        <p:spPr>
          <a:xfrm>
            <a:off x="10113" y="5011816"/>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20" name="Google Shape;420;p32"/>
          <p:cNvSpPr txBox="1"/>
          <p:nvPr/>
        </p:nvSpPr>
        <p:spPr>
          <a:xfrm>
            <a:off x="2387049" y="859940"/>
            <a:ext cx="6774765" cy="284663"/>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TECHNICAL SPECIFICATIONS</a:t>
            </a:r>
            <a:endParaRPr b="1" i="0" sz="1000" u="none" cap="none" strike="noStrike">
              <a:solidFill>
                <a:schemeClr val="lt1"/>
              </a:solidFill>
              <a:latin typeface="Corbel"/>
              <a:ea typeface="Corbel"/>
              <a:cs typeface="Corbel"/>
              <a:sym typeface="Corbel"/>
            </a:endParaRPr>
          </a:p>
        </p:txBody>
      </p:sp>
      <p:sp>
        <p:nvSpPr>
          <p:cNvPr id="421" name="Google Shape;421;p32"/>
          <p:cNvSpPr txBox="1"/>
          <p:nvPr/>
        </p:nvSpPr>
        <p:spPr>
          <a:xfrm>
            <a:off x="10113" y="1979774"/>
            <a:ext cx="2389745" cy="346218"/>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orbel"/>
                <a:ea typeface="Corbel"/>
                <a:cs typeface="Corbel"/>
                <a:sym typeface="Corbel"/>
              </a:rPr>
              <a:t>PREDICTS</a:t>
            </a:r>
            <a:endParaRPr/>
          </a:p>
        </p:txBody>
      </p:sp>
      <p:sp>
        <p:nvSpPr>
          <p:cNvPr id="422" name="Google Shape;422;p32"/>
          <p:cNvSpPr txBox="1"/>
          <p:nvPr/>
        </p:nvSpPr>
        <p:spPr>
          <a:xfrm>
            <a:off x="5800703" y="4482294"/>
            <a:ext cx="874238"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Increased Returns</a:t>
            </a:r>
            <a:endParaRPr b="0" i="0" sz="900" u="none" cap="none" strike="noStrike">
              <a:solidFill>
                <a:srgbClr val="000000"/>
              </a:solidFill>
              <a:latin typeface="Arial"/>
              <a:ea typeface="Arial"/>
              <a:cs typeface="Arial"/>
              <a:sym typeface="Arial"/>
            </a:endParaRPr>
          </a:p>
        </p:txBody>
      </p:sp>
      <p:grpSp>
        <p:nvGrpSpPr>
          <p:cNvPr id="423" name="Google Shape;423;p32"/>
          <p:cNvGrpSpPr/>
          <p:nvPr/>
        </p:nvGrpSpPr>
        <p:grpSpPr>
          <a:xfrm>
            <a:off x="163026" y="134301"/>
            <a:ext cx="1732531" cy="943249"/>
            <a:chOff x="152913" y="132992"/>
            <a:chExt cx="1732531" cy="943249"/>
          </a:xfrm>
        </p:grpSpPr>
        <p:cxnSp>
          <p:nvCxnSpPr>
            <p:cNvPr id="424" name="Google Shape;424;p32"/>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425" name="Google Shape;425;p32"/>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426" name="Google Shape;426;p32"/>
          <p:cNvSpPr txBox="1"/>
          <p:nvPr/>
        </p:nvSpPr>
        <p:spPr>
          <a:xfrm>
            <a:off x="2387049" y="4164134"/>
            <a:ext cx="6767058" cy="253885"/>
          </a:xfrm>
          <a:prstGeom prst="rect">
            <a:avLst/>
          </a:prstGeom>
          <a:solidFill>
            <a:srgbClr val="548135"/>
          </a:solid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Calibri"/>
                <a:ea typeface="Calibri"/>
                <a:cs typeface="Calibri"/>
                <a:sym typeface="Calibri"/>
              </a:rPr>
              <a:t>           OPERATIONAL EFFICIENCY             STRATEGIC DECISION MAKING                       ANALYTICS</a:t>
            </a:r>
            <a:endParaRPr/>
          </a:p>
        </p:txBody>
      </p:sp>
      <p:sp>
        <p:nvSpPr>
          <p:cNvPr id="427" name="Google Shape;427;p32"/>
          <p:cNvSpPr txBox="1"/>
          <p:nvPr/>
        </p:nvSpPr>
        <p:spPr>
          <a:xfrm>
            <a:off x="3301333" y="4505103"/>
            <a:ext cx="131195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Eliminates Biased Emotions</a:t>
            </a:r>
            <a:endParaRPr b="0" i="0" sz="900" u="none" cap="none" strike="noStrike">
              <a:solidFill>
                <a:srgbClr val="000000"/>
              </a:solidFill>
              <a:latin typeface="Arial"/>
              <a:ea typeface="Arial"/>
              <a:cs typeface="Arial"/>
              <a:sym typeface="Arial"/>
            </a:endParaRPr>
          </a:p>
        </p:txBody>
      </p:sp>
      <p:sp>
        <p:nvSpPr>
          <p:cNvPr id="428" name="Google Shape;428;p32"/>
          <p:cNvSpPr/>
          <p:nvPr/>
        </p:nvSpPr>
        <p:spPr>
          <a:xfrm rot="-5400000">
            <a:off x="5273122" y="4440086"/>
            <a:ext cx="417932" cy="502350"/>
          </a:xfrm>
          <a:prstGeom prst="stripedRight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29" name="Google Shape;429;p32"/>
          <p:cNvCxnSpPr/>
          <p:nvPr/>
        </p:nvCxnSpPr>
        <p:spPr>
          <a:xfrm>
            <a:off x="4830690" y="4497658"/>
            <a:ext cx="0" cy="425377"/>
          </a:xfrm>
          <a:prstGeom prst="straightConnector1">
            <a:avLst/>
          </a:prstGeom>
          <a:noFill/>
          <a:ln cap="flat" cmpd="sng" w="12700">
            <a:solidFill>
              <a:srgbClr val="1F3864"/>
            </a:solidFill>
            <a:prstDash val="solid"/>
            <a:miter lim="800000"/>
            <a:headEnd len="sm" w="sm" type="none"/>
            <a:tailEnd len="sm" w="sm" type="none"/>
          </a:ln>
        </p:spPr>
      </p:cxnSp>
      <p:cxnSp>
        <p:nvCxnSpPr>
          <p:cNvPr id="430" name="Google Shape;430;p32"/>
          <p:cNvCxnSpPr/>
          <p:nvPr/>
        </p:nvCxnSpPr>
        <p:spPr>
          <a:xfrm>
            <a:off x="7078927" y="4505750"/>
            <a:ext cx="0" cy="425377"/>
          </a:xfrm>
          <a:prstGeom prst="straightConnector1">
            <a:avLst/>
          </a:prstGeom>
          <a:noFill/>
          <a:ln cap="flat" cmpd="sng" w="12700">
            <a:solidFill>
              <a:srgbClr val="1F3864"/>
            </a:solidFill>
            <a:prstDash val="solid"/>
            <a:miter lim="800000"/>
            <a:headEnd len="sm" w="sm" type="none"/>
            <a:tailEnd len="sm" w="sm" type="none"/>
          </a:ln>
        </p:spPr>
      </p:cxnSp>
      <p:pic>
        <p:nvPicPr>
          <p:cNvPr descr="Icon&#10;&#10;Description automatically generated" id="431" name="Google Shape;431;p32"/>
          <p:cNvPicPr preferRelativeResize="0"/>
          <p:nvPr/>
        </p:nvPicPr>
        <p:blipFill rotWithShape="1">
          <a:blip r:embed="rId3">
            <a:alphaModFix/>
          </a:blip>
          <a:srcRect b="0" l="0" r="0" t="0"/>
          <a:stretch/>
        </p:blipFill>
        <p:spPr>
          <a:xfrm>
            <a:off x="7372449" y="4498105"/>
            <a:ext cx="433022" cy="433022"/>
          </a:xfrm>
          <a:prstGeom prst="rect">
            <a:avLst/>
          </a:prstGeom>
          <a:noFill/>
          <a:ln>
            <a:noFill/>
          </a:ln>
        </p:spPr>
      </p:pic>
      <p:sp>
        <p:nvSpPr>
          <p:cNvPr id="432" name="Google Shape;432;p32"/>
          <p:cNvSpPr txBox="1"/>
          <p:nvPr/>
        </p:nvSpPr>
        <p:spPr>
          <a:xfrm>
            <a:off x="7872911" y="4489566"/>
            <a:ext cx="109821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100% ACCURACY</a:t>
            </a:r>
            <a:endParaRPr b="0" i="0" sz="900" u="none" cap="none" strike="noStrike">
              <a:solidFill>
                <a:srgbClr val="000000"/>
              </a:solidFill>
              <a:latin typeface="Arial"/>
              <a:ea typeface="Arial"/>
              <a:cs typeface="Arial"/>
              <a:sym typeface="Arial"/>
            </a:endParaRPr>
          </a:p>
        </p:txBody>
      </p:sp>
      <p:sp>
        <p:nvSpPr>
          <p:cNvPr id="433" name="Google Shape;433;p32"/>
          <p:cNvSpPr txBox="1"/>
          <p:nvPr/>
        </p:nvSpPr>
        <p:spPr>
          <a:xfrm>
            <a:off x="177120" y="2383854"/>
            <a:ext cx="2162217" cy="53088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1F3864"/>
                </a:solidFill>
                <a:latin typeface="Calibri"/>
                <a:ea typeface="Calibri"/>
                <a:cs typeface="Calibri"/>
                <a:sym typeface="Calibri"/>
              </a:rPr>
              <a:t>MARKET INDICATORS</a:t>
            </a:r>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(BUY - SELL)</a:t>
            </a:r>
            <a:endParaRPr/>
          </a:p>
        </p:txBody>
      </p:sp>
      <p:sp>
        <p:nvSpPr>
          <p:cNvPr id="434" name="Google Shape;434;p32"/>
          <p:cNvSpPr txBox="1"/>
          <p:nvPr/>
        </p:nvSpPr>
        <p:spPr>
          <a:xfrm>
            <a:off x="2394754" y="3159556"/>
            <a:ext cx="6767059" cy="292811"/>
          </a:xfrm>
          <a:prstGeom prst="rect">
            <a:avLst/>
          </a:prstGeom>
          <a:solidFill>
            <a:srgbClr val="0070C0"/>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orbel"/>
                <a:ea typeface="Corbel"/>
                <a:cs typeface="Corbel"/>
                <a:sym typeface="Corbel"/>
              </a:rPr>
              <a:t>INPUT FEATURES</a:t>
            </a:r>
            <a:endParaRPr b="1" i="0" sz="1400" u="none" cap="none" strike="noStrike">
              <a:solidFill>
                <a:schemeClr val="lt1"/>
              </a:solidFill>
              <a:latin typeface="Corbel"/>
              <a:ea typeface="Corbel"/>
              <a:cs typeface="Corbel"/>
              <a:sym typeface="Corbel"/>
            </a:endParaRPr>
          </a:p>
        </p:txBody>
      </p:sp>
      <p:sp>
        <p:nvSpPr>
          <p:cNvPr id="435" name="Google Shape;435;p32"/>
          <p:cNvSpPr txBox="1"/>
          <p:nvPr/>
        </p:nvSpPr>
        <p:spPr>
          <a:xfrm>
            <a:off x="5777795" y="2725231"/>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Loss: 01%</a:t>
            </a:r>
            <a:endParaRPr b="0" i="0" sz="1400" u="none" cap="none" strike="noStrike">
              <a:solidFill>
                <a:srgbClr val="1F3864"/>
              </a:solidFill>
              <a:latin typeface="Calibri"/>
              <a:ea typeface="Calibri"/>
              <a:cs typeface="Calibri"/>
              <a:sym typeface="Calibri"/>
            </a:endParaRPr>
          </a:p>
        </p:txBody>
      </p:sp>
      <p:sp>
        <p:nvSpPr>
          <p:cNvPr id="436" name="Google Shape;436;p32"/>
          <p:cNvSpPr txBox="1"/>
          <p:nvPr/>
        </p:nvSpPr>
        <p:spPr>
          <a:xfrm>
            <a:off x="7545295" y="2740019"/>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Accuracy: 100%</a:t>
            </a:r>
            <a:endParaRPr b="0" i="0" sz="1400" u="none" cap="none" strike="noStrike">
              <a:solidFill>
                <a:srgbClr val="1F3864"/>
              </a:solidFill>
              <a:latin typeface="Calibri"/>
              <a:ea typeface="Calibri"/>
              <a:cs typeface="Calibri"/>
              <a:sym typeface="Calibri"/>
            </a:endParaRPr>
          </a:p>
        </p:txBody>
      </p:sp>
      <p:sp>
        <p:nvSpPr>
          <p:cNvPr id="437" name="Google Shape;437;p32"/>
          <p:cNvSpPr txBox="1"/>
          <p:nvPr/>
        </p:nvSpPr>
        <p:spPr>
          <a:xfrm>
            <a:off x="6128876" y="3567853"/>
            <a:ext cx="1972732"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Closing Price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Actual Returns</a:t>
            </a:r>
            <a:endParaRPr/>
          </a:p>
        </p:txBody>
      </p:sp>
      <p:sp>
        <p:nvSpPr>
          <p:cNvPr id="438" name="Google Shape;438;p32"/>
          <p:cNvSpPr txBox="1"/>
          <p:nvPr/>
        </p:nvSpPr>
        <p:spPr>
          <a:xfrm>
            <a:off x="2840700" y="3576295"/>
            <a:ext cx="2465206"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Simple Moving Averages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Volume</a:t>
            </a:r>
            <a:endParaRPr b="0" i="0" sz="1400" u="none" cap="none" strike="noStrike">
              <a:solidFill>
                <a:srgbClr val="000000"/>
              </a:solidFill>
              <a:latin typeface="Arial"/>
              <a:ea typeface="Arial"/>
              <a:cs typeface="Arial"/>
              <a:sym typeface="Arial"/>
            </a:endParaRPr>
          </a:p>
        </p:txBody>
      </p:sp>
      <p:cxnSp>
        <p:nvCxnSpPr>
          <p:cNvPr id="439" name="Google Shape;439;p32"/>
          <p:cNvCxnSpPr/>
          <p:nvPr/>
        </p:nvCxnSpPr>
        <p:spPr>
          <a:xfrm>
            <a:off x="5656686" y="3616304"/>
            <a:ext cx="0" cy="425377"/>
          </a:xfrm>
          <a:prstGeom prst="straightConnector1">
            <a:avLst/>
          </a:prstGeom>
          <a:noFill/>
          <a:ln cap="flat" cmpd="sng" w="12700">
            <a:solidFill>
              <a:srgbClr val="1F3864"/>
            </a:solidFill>
            <a:prstDash val="solid"/>
            <a:miter lim="800000"/>
            <a:headEnd len="sm" w="sm" type="none"/>
            <a:tailEnd len="sm" w="sm" type="none"/>
          </a:ln>
        </p:spPr>
      </p:cxnSp>
      <p:sp>
        <p:nvSpPr>
          <p:cNvPr id="440" name="Google Shape;440;p32"/>
          <p:cNvSpPr txBox="1"/>
          <p:nvPr/>
        </p:nvSpPr>
        <p:spPr>
          <a:xfrm>
            <a:off x="5965522" y="1390637"/>
            <a:ext cx="245260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Training Cycles: 50 Epochs</a:t>
            </a:r>
            <a:endParaRPr b="0" i="0" sz="1400" u="none" cap="none" strike="noStrike">
              <a:solidFill>
                <a:srgbClr val="1F3864"/>
              </a:solidFill>
              <a:latin typeface="Calibri"/>
              <a:ea typeface="Calibri"/>
              <a:cs typeface="Calibri"/>
              <a:sym typeface="Calibri"/>
            </a:endParaRPr>
          </a:p>
        </p:txBody>
      </p:sp>
      <p:cxnSp>
        <p:nvCxnSpPr>
          <p:cNvPr id="441" name="Google Shape;441;p32"/>
          <p:cNvCxnSpPr>
            <a:stCxn id="420" idx="1"/>
          </p:cNvCxnSpPr>
          <p:nvPr/>
        </p:nvCxnSpPr>
        <p:spPr>
          <a:xfrm>
            <a:off x="2387049" y="1002272"/>
            <a:ext cx="7800" cy="4140900"/>
          </a:xfrm>
          <a:prstGeom prst="straightConnector1">
            <a:avLst/>
          </a:prstGeom>
          <a:noFill/>
          <a:ln cap="flat" cmpd="sng" w="12700">
            <a:solidFill>
              <a:srgbClr val="1F3864"/>
            </a:solidFill>
            <a:prstDash val="solid"/>
            <a:miter lim="800000"/>
            <a:headEnd len="sm" w="sm" type="none"/>
            <a:tailEnd len="sm" w="sm" type="none"/>
          </a:ln>
        </p:spPr>
      </p:cxnSp>
      <p:sp>
        <p:nvSpPr>
          <p:cNvPr id="442" name="Google Shape;442;p32"/>
          <p:cNvSpPr txBox="1"/>
          <p:nvPr/>
        </p:nvSpPr>
        <p:spPr>
          <a:xfrm>
            <a:off x="2490179" y="1287855"/>
            <a:ext cx="3025674" cy="1731213"/>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MODEL:                 </a:t>
            </a:r>
            <a:r>
              <a:rPr b="0" i="0" lang="en" sz="1200" u="none" cap="none" strike="noStrike">
                <a:solidFill>
                  <a:srgbClr val="1F3864"/>
                </a:solidFill>
                <a:latin typeface="Calibri"/>
                <a:ea typeface="Calibri"/>
                <a:cs typeface="Calibri"/>
                <a:sym typeface="Calibri"/>
              </a:rPr>
              <a:t>Binary Classification</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LAYERS:                 </a:t>
            </a:r>
            <a:r>
              <a:rPr b="0" i="0" lang="en" sz="1200" u="none" cap="none" strike="noStrike">
                <a:solidFill>
                  <a:srgbClr val="1F3864"/>
                </a:solidFill>
                <a:latin typeface="Calibri"/>
                <a:ea typeface="Calibri"/>
                <a:cs typeface="Calibri"/>
                <a:sym typeface="Calibri"/>
              </a:rPr>
              <a:t>2 Hidden Layers (3 Denses)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ARCHITECTURE:   </a:t>
            </a:r>
            <a:r>
              <a:rPr b="0" i="0" lang="en" sz="1200" u="none" cap="none" strike="noStrike">
                <a:solidFill>
                  <a:srgbClr val="1F3864"/>
                </a:solidFill>
                <a:latin typeface="Calibri"/>
                <a:ea typeface="Calibri"/>
                <a:cs typeface="Calibri"/>
                <a:sym typeface="Calibri"/>
              </a:rPr>
              <a:t>Keras/Tensorflow</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ACTIVATIONS:      </a:t>
            </a:r>
            <a:r>
              <a:rPr b="0" i="0" lang="en" sz="1200" u="none" cap="none" strike="noStrike">
                <a:solidFill>
                  <a:srgbClr val="1F3864"/>
                </a:solidFill>
                <a:latin typeface="Calibri"/>
                <a:ea typeface="Calibri"/>
                <a:cs typeface="Calibri"/>
                <a:sym typeface="Calibri"/>
              </a:rPr>
              <a:t>ReLU &amp; SIGMOID</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INPUT/OUTPUT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SLOTS:                   </a:t>
            </a:r>
            <a:r>
              <a:rPr b="0" i="0" lang="en" sz="1200" u="none" cap="none" strike="noStrike">
                <a:solidFill>
                  <a:srgbClr val="1F3864"/>
                </a:solidFill>
                <a:latin typeface="Calibri"/>
                <a:ea typeface="Calibri"/>
                <a:cs typeface="Calibri"/>
                <a:sym typeface="Calibri"/>
              </a:rPr>
              <a:t>45 Features &amp; 1 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LOSS:                     </a:t>
            </a:r>
            <a:r>
              <a:rPr b="0" i="0" lang="en" sz="1200" u="none" cap="none" strike="noStrike">
                <a:solidFill>
                  <a:srgbClr val="1F3864"/>
                </a:solidFill>
                <a:latin typeface="Calibri"/>
                <a:ea typeface="Calibri"/>
                <a:cs typeface="Calibri"/>
                <a:sym typeface="Calibri"/>
              </a:rPr>
              <a:t>Binary Crossentropy</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OPTIMIZER:          </a:t>
            </a:r>
            <a:r>
              <a:rPr b="0" i="0" lang="en" sz="1200" u="none" cap="none" strike="noStrike">
                <a:solidFill>
                  <a:srgbClr val="1F3864"/>
                </a:solidFill>
                <a:latin typeface="Calibri"/>
                <a:ea typeface="Calibri"/>
                <a:cs typeface="Calibri"/>
                <a:sym typeface="Calibri"/>
              </a:rPr>
              <a:t>Adam</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ACCURACY:          </a:t>
            </a:r>
            <a:r>
              <a:rPr b="0" i="0" lang="en" sz="1200" u="none" cap="none" strike="noStrike">
                <a:solidFill>
                  <a:srgbClr val="1F3864"/>
                </a:solidFill>
                <a:latin typeface="Calibri"/>
                <a:ea typeface="Calibri"/>
                <a:cs typeface="Calibri"/>
                <a:sym typeface="Calibri"/>
              </a:rPr>
              <a:t>Accuracy</a:t>
            </a:r>
            <a:endParaRPr/>
          </a:p>
        </p:txBody>
      </p:sp>
      <p:grpSp>
        <p:nvGrpSpPr>
          <p:cNvPr id="443" name="Google Shape;443;p32"/>
          <p:cNvGrpSpPr/>
          <p:nvPr/>
        </p:nvGrpSpPr>
        <p:grpSpPr>
          <a:xfrm>
            <a:off x="597537" y="3214378"/>
            <a:ext cx="1377609" cy="1270031"/>
            <a:chOff x="6356046" y="1485599"/>
            <a:chExt cx="1377609" cy="1270031"/>
          </a:xfrm>
        </p:grpSpPr>
        <p:grpSp>
          <p:nvGrpSpPr>
            <p:cNvPr id="444" name="Google Shape;444;p32"/>
            <p:cNvGrpSpPr/>
            <p:nvPr/>
          </p:nvGrpSpPr>
          <p:grpSpPr>
            <a:xfrm>
              <a:off x="6549687" y="1635473"/>
              <a:ext cx="988404" cy="961362"/>
              <a:chOff x="3129517" y="1690030"/>
              <a:chExt cx="1030535" cy="1057990"/>
            </a:xfrm>
          </p:grpSpPr>
          <p:sp>
            <p:nvSpPr>
              <p:cNvPr id="445" name="Google Shape;445;p32"/>
              <p:cNvSpPr/>
              <p:nvPr/>
            </p:nvSpPr>
            <p:spPr>
              <a:xfrm>
                <a:off x="3613094" y="219423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6" name="Google Shape;446;p32"/>
              <p:cNvSpPr/>
              <p:nvPr/>
            </p:nvSpPr>
            <p:spPr>
              <a:xfrm>
                <a:off x="3789280"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7" name="Google Shape;447;p32"/>
              <p:cNvSpPr/>
              <p:nvPr/>
            </p:nvSpPr>
            <p:spPr>
              <a:xfrm>
                <a:off x="3436908" y="219423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8" name="Google Shape;448;p32"/>
              <p:cNvSpPr/>
              <p:nvPr/>
            </p:nvSpPr>
            <p:spPr>
              <a:xfrm rot="-2668411">
                <a:off x="3613094" y="202726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9" name="Google Shape;449;p32"/>
              <p:cNvSpPr/>
              <p:nvPr/>
            </p:nvSpPr>
            <p:spPr>
              <a:xfrm rot="-2668411">
                <a:off x="3613093" y="235523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0" name="Google Shape;450;p32"/>
              <p:cNvSpPr/>
              <p:nvPr/>
            </p:nvSpPr>
            <p:spPr>
              <a:xfrm rot="-2668411">
                <a:off x="3729671" y="2085653"/>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1" name="Google Shape;451;p32"/>
              <p:cNvSpPr/>
              <p:nvPr/>
            </p:nvSpPr>
            <p:spPr>
              <a:xfrm rot="-2668411">
                <a:off x="3496517" y="2085652"/>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2" name="Google Shape;452;p32"/>
              <p:cNvSpPr/>
              <p:nvPr/>
            </p:nvSpPr>
            <p:spPr>
              <a:xfrm rot="-2668411">
                <a:off x="3729672" y="230114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3" name="Google Shape;453;p32"/>
              <p:cNvSpPr/>
              <p:nvPr/>
            </p:nvSpPr>
            <p:spPr>
              <a:xfrm rot="-2668411">
                <a:off x="3496518" y="2301148"/>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4" name="Google Shape;454;p32"/>
              <p:cNvSpPr/>
              <p:nvPr/>
            </p:nvSpPr>
            <p:spPr>
              <a:xfrm rot="-2668411">
                <a:off x="3868605" y="1980628"/>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5" name="Google Shape;455;p32"/>
              <p:cNvSpPr/>
              <p:nvPr/>
            </p:nvSpPr>
            <p:spPr>
              <a:xfrm rot="-2668411">
                <a:off x="3361534" y="240202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6" name="Google Shape;456;p32"/>
              <p:cNvSpPr/>
              <p:nvPr/>
            </p:nvSpPr>
            <p:spPr>
              <a:xfrm rot="-2668411">
                <a:off x="3390278" y="1989647"/>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7" name="Google Shape;457;p32"/>
              <p:cNvSpPr/>
              <p:nvPr/>
            </p:nvSpPr>
            <p:spPr>
              <a:xfrm rot="-2668411">
                <a:off x="3849846" y="240187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8" name="Google Shape;458;p32"/>
              <p:cNvSpPr/>
              <p:nvPr/>
            </p:nvSpPr>
            <p:spPr>
              <a:xfrm>
                <a:off x="3941971"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9" name="Google Shape;459;p32"/>
              <p:cNvSpPr/>
              <p:nvPr/>
            </p:nvSpPr>
            <p:spPr>
              <a:xfrm>
                <a:off x="4094662"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0" name="Google Shape;460;p32"/>
              <p:cNvSpPr/>
              <p:nvPr/>
            </p:nvSpPr>
            <p:spPr>
              <a:xfrm>
                <a:off x="3129517"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1" name="Google Shape;461;p32"/>
              <p:cNvSpPr/>
              <p:nvPr/>
            </p:nvSpPr>
            <p:spPr>
              <a:xfrm>
                <a:off x="3282208"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2" name="Google Shape;462;p32"/>
              <p:cNvSpPr/>
              <p:nvPr/>
            </p:nvSpPr>
            <p:spPr>
              <a:xfrm rot="-2668411">
                <a:off x="3613094" y="1865337"/>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3" name="Google Shape;463;p32"/>
              <p:cNvSpPr/>
              <p:nvPr/>
            </p:nvSpPr>
            <p:spPr>
              <a:xfrm rot="-2668411">
                <a:off x="3613094" y="170340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4" name="Google Shape;464;p32"/>
              <p:cNvSpPr/>
              <p:nvPr/>
            </p:nvSpPr>
            <p:spPr>
              <a:xfrm rot="-2668411">
                <a:off x="3613092" y="2668123"/>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5" name="Google Shape;465;p32"/>
              <p:cNvSpPr/>
              <p:nvPr/>
            </p:nvSpPr>
            <p:spPr>
              <a:xfrm rot="-2668411">
                <a:off x="3613092" y="250619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66" name="Google Shape;466;p32"/>
            <p:cNvSpPr/>
            <p:nvPr/>
          </p:nvSpPr>
          <p:spPr>
            <a:xfrm>
              <a:off x="6356046" y="1485599"/>
              <a:ext cx="1377609" cy="1270031"/>
            </a:xfrm>
            <a:prstGeom prst="ellipse">
              <a:avLst/>
            </a:prstGeom>
            <a:noFill/>
            <a:ln cap="flat" cmpd="sng" w="952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Chart&#10;&#10;Description automatically generated" id="467" name="Google Shape;467;p32"/>
          <p:cNvPicPr preferRelativeResize="0"/>
          <p:nvPr/>
        </p:nvPicPr>
        <p:blipFill rotWithShape="1">
          <a:blip r:embed="rId4">
            <a:alphaModFix/>
          </a:blip>
          <a:srcRect b="4764" l="18214" r="12584" t="19607"/>
          <a:stretch/>
        </p:blipFill>
        <p:spPr>
          <a:xfrm>
            <a:off x="7429449" y="1748094"/>
            <a:ext cx="1576316" cy="970675"/>
          </a:xfrm>
          <a:prstGeom prst="rect">
            <a:avLst/>
          </a:prstGeom>
          <a:noFill/>
          <a:ln cap="flat" cmpd="sng" w="19050">
            <a:solidFill>
              <a:schemeClr val="dk1"/>
            </a:solidFill>
            <a:prstDash val="solid"/>
            <a:round/>
            <a:headEnd len="sm" w="sm" type="none"/>
            <a:tailEnd len="sm" w="sm" type="none"/>
          </a:ln>
        </p:spPr>
      </p:pic>
      <p:pic>
        <p:nvPicPr>
          <p:cNvPr descr="Chart&#10;&#10;Description automatically generated with medium confidence" id="468" name="Google Shape;468;p32"/>
          <p:cNvPicPr preferRelativeResize="0"/>
          <p:nvPr/>
        </p:nvPicPr>
        <p:blipFill rotWithShape="1">
          <a:blip r:embed="rId5">
            <a:alphaModFix/>
          </a:blip>
          <a:srcRect b="5337" l="17559" r="21480" t="10353"/>
          <a:stretch/>
        </p:blipFill>
        <p:spPr>
          <a:xfrm>
            <a:off x="5606198" y="1744900"/>
            <a:ext cx="1584999" cy="981341"/>
          </a:xfrm>
          <a:prstGeom prst="rect">
            <a:avLst/>
          </a:prstGeom>
          <a:noFill/>
          <a:ln cap="flat" cmpd="sng" w="19050">
            <a:solidFill>
              <a:schemeClr val="dk1"/>
            </a:solidFill>
            <a:prstDash val="solid"/>
            <a:round/>
            <a:headEnd len="sm" w="sm" type="none"/>
            <a:tailEnd len="sm" w="sm" type="none"/>
          </a:ln>
        </p:spPr>
      </p:pic>
      <p:grpSp>
        <p:nvGrpSpPr>
          <p:cNvPr id="469" name="Google Shape;469;p32"/>
          <p:cNvGrpSpPr/>
          <p:nvPr/>
        </p:nvGrpSpPr>
        <p:grpSpPr>
          <a:xfrm>
            <a:off x="2806658" y="4511851"/>
            <a:ext cx="435585" cy="408844"/>
            <a:chOff x="-691773" y="3049322"/>
            <a:chExt cx="454350" cy="458722"/>
          </a:xfrm>
        </p:grpSpPr>
        <p:cxnSp>
          <p:nvCxnSpPr>
            <p:cNvPr id="470" name="Google Shape;470;p32"/>
            <p:cNvCxnSpPr>
              <a:stCxn id="471" idx="2"/>
              <a:endCxn id="471" idx="6"/>
            </p:cNvCxnSpPr>
            <p:nvPr/>
          </p:nvCxnSpPr>
          <p:spPr>
            <a:xfrm>
              <a:off x="-691773" y="3278683"/>
              <a:ext cx="454200" cy="0"/>
            </a:xfrm>
            <a:prstGeom prst="straightConnector1">
              <a:avLst/>
            </a:prstGeom>
            <a:noFill/>
            <a:ln cap="flat" cmpd="sng" w="38100">
              <a:solidFill>
                <a:srgbClr val="C00000"/>
              </a:solidFill>
              <a:prstDash val="solid"/>
              <a:miter lim="800000"/>
              <a:headEnd len="sm" w="sm" type="none"/>
              <a:tailEnd len="sm" w="sm" type="none"/>
            </a:ln>
          </p:spPr>
        </p:cxnSp>
        <p:sp>
          <p:nvSpPr>
            <p:cNvPr id="471" name="Google Shape;471;p32"/>
            <p:cNvSpPr/>
            <p:nvPr/>
          </p:nvSpPr>
          <p:spPr>
            <a:xfrm>
              <a:off x="-691773" y="3049322"/>
              <a:ext cx="454350" cy="458722"/>
            </a:xfrm>
            <a:prstGeom prst="ellipse">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00000"/>
                </a:solidFill>
                <a:latin typeface="Arial"/>
                <a:ea typeface="Arial"/>
                <a:cs typeface="Arial"/>
                <a:sym typeface="Arial"/>
              </a:endParaRPr>
            </a:p>
          </p:txBody>
        </p:sp>
        <p:cxnSp>
          <p:nvCxnSpPr>
            <p:cNvPr id="472" name="Google Shape;472;p32"/>
            <p:cNvCxnSpPr/>
            <p:nvPr/>
          </p:nvCxnSpPr>
          <p:spPr>
            <a:xfrm>
              <a:off x="-611756" y="3283570"/>
              <a:ext cx="294315" cy="0"/>
            </a:xfrm>
            <a:prstGeom prst="straightConnector1">
              <a:avLst/>
            </a:prstGeom>
            <a:noFill/>
            <a:ln cap="flat" cmpd="sng" w="28575">
              <a:solidFill>
                <a:srgbClr val="C00000"/>
              </a:solidFill>
              <a:prstDash val="solid"/>
              <a:miter lim="800000"/>
              <a:headEnd len="sm" w="sm" type="none"/>
              <a:tailEnd len="sm" w="sm" type="none"/>
            </a:ln>
          </p:spPr>
        </p:cxnSp>
      </p:grpSp>
      <p:pic>
        <p:nvPicPr>
          <p:cNvPr descr="A picture containing text, clipart&#10;&#10;Description automatically generated" id="473" name="Google Shape;473;p32"/>
          <p:cNvPicPr preferRelativeResize="0"/>
          <p:nvPr/>
        </p:nvPicPr>
        <p:blipFill rotWithShape="1">
          <a:blip r:embed="rId6">
            <a:alphaModFix/>
          </a:blip>
          <a:srcRect b="0" l="0" r="0" t="0"/>
          <a:stretch/>
        </p:blipFill>
        <p:spPr>
          <a:xfrm>
            <a:off x="269058" y="221632"/>
            <a:ext cx="2602717" cy="521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33"/>
          <p:cNvGrpSpPr/>
          <p:nvPr/>
        </p:nvGrpSpPr>
        <p:grpSpPr>
          <a:xfrm>
            <a:off x="0" y="132992"/>
            <a:ext cx="9151701" cy="5010507"/>
            <a:chOff x="0" y="132992"/>
            <a:chExt cx="9151701" cy="5010507"/>
          </a:xfrm>
        </p:grpSpPr>
        <p:sp>
          <p:nvSpPr>
            <p:cNvPr id="479" name="Google Shape;479;p33"/>
            <p:cNvSpPr txBox="1"/>
            <p:nvPr/>
          </p:nvSpPr>
          <p:spPr>
            <a:xfrm>
              <a:off x="275095" y="4666179"/>
              <a:ext cx="1936522" cy="31544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1F3864"/>
                  </a:solidFill>
                  <a:latin typeface="Corbel"/>
                  <a:ea typeface="Corbel"/>
                  <a:cs typeface="Corbel"/>
                  <a:sym typeface="Corbel"/>
                </a:rPr>
                <a:t>FINTECH NEURON</a:t>
              </a:r>
              <a:endParaRPr b="0" i="0" sz="1000" u="none" cap="none" strike="noStrike">
                <a:solidFill>
                  <a:srgbClr val="000000"/>
                </a:solidFill>
                <a:latin typeface="Corbel"/>
                <a:ea typeface="Corbel"/>
                <a:cs typeface="Corbel"/>
                <a:sym typeface="Corbel"/>
              </a:endParaRPr>
            </a:p>
          </p:txBody>
        </p:sp>
        <p:sp>
          <p:nvSpPr>
            <p:cNvPr id="480" name="Google Shape;480;p33"/>
            <p:cNvSpPr/>
            <p:nvPr/>
          </p:nvSpPr>
          <p:spPr>
            <a:xfrm>
              <a:off x="0" y="5010507"/>
              <a:ext cx="9144000" cy="132992"/>
            </a:xfrm>
            <a:prstGeom prst="rect">
              <a:avLst/>
            </a:prstGeom>
            <a:gradFill>
              <a:gsLst>
                <a:gs pos="0">
                  <a:srgbClr val="0D2D49"/>
                </a:gs>
                <a:gs pos="50000">
                  <a:srgbClr val="13416A"/>
                </a:gs>
                <a:gs pos="100000">
                  <a:srgbClr val="174E7F"/>
                </a:gs>
              </a:gsLst>
              <a:lin ang="10800000" scaled="0"/>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1" name="Google Shape;481;p33"/>
            <p:cNvSpPr txBox="1"/>
            <p:nvPr/>
          </p:nvSpPr>
          <p:spPr>
            <a:xfrm>
              <a:off x="2376936" y="824478"/>
              <a:ext cx="6774765" cy="284663"/>
            </a:xfrm>
            <a:prstGeom prst="rect">
              <a:avLst/>
            </a:prstGeom>
            <a:solidFill>
              <a:srgbClr val="1F3864"/>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TECHNICAL SPECIFICATIONS</a:t>
              </a:r>
              <a:endParaRPr b="1" i="0" sz="1000" u="none" cap="none" strike="noStrike">
                <a:solidFill>
                  <a:schemeClr val="lt1"/>
                </a:solidFill>
                <a:latin typeface="Corbel"/>
                <a:ea typeface="Corbel"/>
                <a:cs typeface="Corbel"/>
                <a:sym typeface="Corbel"/>
              </a:endParaRPr>
            </a:p>
          </p:txBody>
        </p:sp>
        <p:sp>
          <p:nvSpPr>
            <p:cNvPr id="482" name="Google Shape;482;p33"/>
            <p:cNvSpPr txBox="1"/>
            <p:nvPr/>
          </p:nvSpPr>
          <p:spPr>
            <a:xfrm>
              <a:off x="0" y="1961687"/>
              <a:ext cx="2389745" cy="346218"/>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orbel"/>
                  <a:ea typeface="Corbel"/>
                  <a:cs typeface="Corbel"/>
                  <a:sym typeface="Corbel"/>
                </a:rPr>
                <a:t>PREDICTS</a:t>
              </a:r>
              <a:endParaRPr/>
            </a:p>
          </p:txBody>
        </p:sp>
        <p:sp>
          <p:nvSpPr>
            <p:cNvPr id="483" name="Google Shape;483;p33"/>
            <p:cNvSpPr txBox="1"/>
            <p:nvPr/>
          </p:nvSpPr>
          <p:spPr>
            <a:xfrm>
              <a:off x="5755413" y="4488322"/>
              <a:ext cx="874238"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Operational Expenses</a:t>
              </a:r>
              <a:endParaRPr b="0" i="0" sz="900" u="none" cap="none" strike="noStrike">
                <a:solidFill>
                  <a:srgbClr val="000000"/>
                </a:solidFill>
                <a:latin typeface="Arial"/>
                <a:ea typeface="Arial"/>
                <a:cs typeface="Arial"/>
                <a:sym typeface="Arial"/>
              </a:endParaRPr>
            </a:p>
          </p:txBody>
        </p:sp>
        <p:grpSp>
          <p:nvGrpSpPr>
            <p:cNvPr id="484" name="Google Shape;484;p33"/>
            <p:cNvGrpSpPr/>
            <p:nvPr/>
          </p:nvGrpSpPr>
          <p:grpSpPr>
            <a:xfrm>
              <a:off x="152913" y="132992"/>
              <a:ext cx="1732531" cy="943249"/>
              <a:chOff x="152913" y="132992"/>
              <a:chExt cx="1732531" cy="943249"/>
            </a:xfrm>
          </p:grpSpPr>
          <p:cxnSp>
            <p:nvCxnSpPr>
              <p:cNvPr id="485" name="Google Shape;485;p33"/>
              <p:cNvCxnSpPr/>
              <p:nvPr/>
            </p:nvCxnSpPr>
            <p:spPr>
              <a:xfrm>
                <a:off x="152913" y="132992"/>
                <a:ext cx="0" cy="943249"/>
              </a:xfrm>
              <a:prstGeom prst="straightConnector1">
                <a:avLst/>
              </a:prstGeom>
              <a:noFill/>
              <a:ln cap="flat" cmpd="sng" w="12700">
                <a:solidFill>
                  <a:srgbClr val="1F3864"/>
                </a:solidFill>
                <a:prstDash val="solid"/>
                <a:miter lim="800000"/>
                <a:headEnd len="sm" w="sm" type="none"/>
                <a:tailEnd len="sm" w="sm" type="none"/>
              </a:ln>
            </p:spPr>
          </p:cxnSp>
          <p:cxnSp>
            <p:nvCxnSpPr>
              <p:cNvPr id="486" name="Google Shape;486;p33"/>
              <p:cNvCxnSpPr/>
              <p:nvPr/>
            </p:nvCxnSpPr>
            <p:spPr>
              <a:xfrm>
                <a:off x="152913" y="132992"/>
                <a:ext cx="1732531" cy="0"/>
              </a:xfrm>
              <a:prstGeom prst="straightConnector1">
                <a:avLst/>
              </a:prstGeom>
              <a:noFill/>
              <a:ln cap="flat" cmpd="sng" w="12700">
                <a:solidFill>
                  <a:srgbClr val="1F3864"/>
                </a:solidFill>
                <a:prstDash val="solid"/>
                <a:miter lim="800000"/>
                <a:headEnd len="sm" w="sm" type="none"/>
                <a:tailEnd len="sm" w="sm" type="none"/>
              </a:ln>
            </p:spPr>
          </p:cxnSp>
        </p:grpSp>
        <p:sp>
          <p:nvSpPr>
            <p:cNvPr id="487" name="Google Shape;487;p33"/>
            <p:cNvSpPr txBox="1"/>
            <p:nvPr/>
          </p:nvSpPr>
          <p:spPr>
            <a:xfrm>
              <a:off x="2376936" y="4157773"/>
              <a:ext cx="6767058" cy="263988"/>
            </a:xfrm>
            <a:prstGeom prst="rect">
              <a:avLst/>
            </a:prstGeom>
            <a:solidFill>
              <a:srgbClr val="548135"/>
            </a:solid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Calibri"/>
                  <a:ea typeface="Calibri"/>
                  <a:cs typeface="Calibri"/>
                  <a:sym typeface="Calibri"/>
                </a:rPr>
                <a:t>                 MANAGING PRODUCTS                           COST SAVINGS                                          ANALYTICS</a:t>
              </a:r>
              <a:endParaRPr/>
            </a:p>
          </p:txBody>
        </p:sp>
        <p:sp>
          <p:nvSpPr>
            <p:cNvPr id="488" name="Google Shape;488;p33"/>
            <p:cNvSpPr txBox="1"/>
            <p:nvPr/>
          </p:nvSpPr>
          <p:spPr>
            <a:xfrm>
              <a:off x="3291220" y="4503794"/>
              <a:ext cx="131195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Profits on </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Trades</a:t>
              </a:r>
              <a:endParaRPr b="0" i="0" sz="900" u="none" cap="none" strike="noStrike">
                <a:solidFill>
                  <a:srgbClr val="000000"/>
                </a:solidFill>
                <a:latin typeface="Arial"/>
                <a:ea typeface="Arial"/>
                <a:cs typeface="Arial"/>
                <a:sym typeface="Arial"/>
              </a:endParaRPr>
            </a:p>
          </p:txBody>
        </p:sp>
        <p:sp>
          <p:nvSpPr>
            <p:cNvPr id="489" name="Google Shape;489;p33"/>
            <p:cNvSpPr/>
            <p:nvPr/>
          </p:nvSpPr>
          <p:spPr>
            <a:xfrm rot="-5400000">
              <a:off x="2763639" y="4461585"/>
              <a:ext cx="417932" cy="502350"/>
            </a:xfrm>
            <a:prstGeom prst="stripedRight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90" name="Google Shape;490;p33"/>
            <p:cNvCxnSpPr/>
            <p:nvPr/>
          </p:nvCxnSpPr>
          <p:spPr>
            <a:xfrm>
              <a:off x="4820577" y="4496349"/>
              <a:ext cx="0" cy="425377"/>
            </a:xfrm>
            <a:prstGeom prst="straightConnector1">
              <a:avLst/>
            </a:prstGeom>
            <a:noFill/>
            <a:ln cap="flat" cmpd="sng" w="12700">
              <a:solidFill>
                <a:srgbClr val="1F3864"/>
              </a:solidFill>
              <a:prstDash val="solid"/>
              <a:miter lim="800000"/>
              <a:headEnd len="sm" w="sm" type="none"/>
              <a:tailEnd len="sm" w="sm" type="none"/>
            </a:ln>
          </p:spPr>
        </p:cxnSp>
        <p:cxnSp>
          <p:nvCxnSpPr>
            <p:cNvPr id="491" name="Google Shape;491;p33"/>
            <p:cNvCxnSpPr/>
            <p:nvPr/>
          </p:nvCxnSpPr>
          <p:spPr>
            <a:xfrm>
              <a:off x="7068814" y="4504441"/>
              <a:ext cx="0" cy="425377"/>
            </a:xfrm>
            <a:prstGeom prst="straightConnector1">
              <a:avLst/>
            </a:prstGeom>
            <a:noFill/>
            <a:ln cap="flat" cmpd="sng" w="12700">
              <a:solidFill>
                <a:srgbClr val="1F3864"/>
              </a:solidFill>
              <a:prstDash val="solid"/>
              <a:miter lim="800000"/>
              <a:headEnd len="sm" w="sm" type="none"/>
              <a:tailEnd len="sm" w="sm" type="none"/>
            </a:ln>
          </p:spPr>
        </p:cxnSp>
        <p:pic>
          <p:nvPicPr>
            <p:cNvPr descr="Icon&#10;&#10;Description automatically generated" id="492" name="Google Shape;492;p33"/>
            <p:cNvPicPr preferRelativeResize="0"/>
            <p:nvPr/>
          </p:nvPicPr>
          <p:blipFill rotWithShape="1">
            <a:blip r:embed="rId3">
              <a:alphaModFix/>
            </a:blip>
            <a:srcRect b="0" l="0" r="0" t="0"/>
            <a:stretch/>
          </p:blipFill>
          <p:spPr>
            <a:xfrm>
              <a:off x="7362336" y="4496796"/>
              <a:ext cx="433022" cy="433022"/>
            </a:xfrm>
            <a:prstGeom prst="rect">
              <a:avLst/>
            </a:prstGeom>
            <a:noFill/>
            <a:ln>
              <a:noFill/>
            </a:ln>
          </p:spPr>
        </p:pic>
        <p:sp>
          <p:nvSpPr>
            <p:cNvPr id="493" name="Google Shape;493;p33"/>
            <p:cNvSpPr txBox="1"/>
            <p:nvPr/>
          </p:nvSpPr>
          <p:spPr>
            <a:xfrm>
              <a:off x="7862798" y="4488257"/>
              <a:ext cx="1098219" cy="43855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88% ACCURACY</a:t>
              </a:r>
              <a:endParaRPr b="0" i="0" sz="900" u="none" cap="none" strike="noStrike">
                <a:solidFill>
                  <a:srgbClr val="000000"/>
                </a:solidFill>
                <a:latin typeface="Arial"/>
                <a:ea typeface="Arial"/>
                <a:cs typeface="Arial"/>
                <a:sym typeface="Arial"/>
              </a:endParaRPr>
            </a:p>
          </p:txBody>
        </p:sp>
        <p:sp>
          <p:nvSpPr>
            <p:cNvPr id="494" name="Google Shape;494;p33"/>
            <p:cNvSpPr txBox="1"/>
            <p:nvPr/>
          </p:nvSpPr>
          <p:spPr>
            <a:xfrm>
              <a:off x="402778" y="2407181"/>
              <a:ext cx="1724294" cy="53088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1F3864"/>
                  </a:solidFill>
                  <a:latin typeface="Calibri"/>
                  <a:ea typeface="Calibri"/>
                  <a:cs typeface="Calibri"/>
                  <a:sym typeface="Calibri"/>
                </a:rPr>
                <a:t>CRYPTO CHOICE</a:t>
              </a:r>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F3864"/>
                  </a:solidFill>
                  <a:latin typeface="Calibri"/>
                  <a:ea typeface="Calibri"/>
                  <a:cs typeface="Calibri"/>
                  <a:sym typeface="Calibri"/>
                </a:rPr>
                <a:t>(Coins, Digital Assets)</a:t>
              </a:r>
              <a:endParaRPr/>
            </a:p>
          </p:txBody>
        </p:sp>
        <p:sp>
          <p:nvSpPr>
            <p:cNvPr id="495" name="Google Shape;495;p33"/>
            <p:cNvSpPr txBox="1"/>
            <p:nvPr/>
          </p:nvSpPr>
          <p:spPr>
            <a:xfrm>
              <a:off x="2384641" y="3158247"/>
              <a:ext cx="6767059" cy="292811"/>
            </a:xfrm>
            <a:prstGeom prst="rect">
              <a:avLst/>
            </a:prstGeom>
            <a:solidFill>
              <a:srgbClr val="0070C0"/>
            </a:solid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orbel"/>
                  <a:ea typeface="Corbel"/>
                  <a:cs typeface="Corbel"/>
                  <a:sym typeface="Corbel"/>
                </a:rPr>
                <a:t>INPUT FEATURES</a:t>
              </a:r>
              <a:endParaRPr b="1" i="0" sz="1400" u="none" cap="none" strike="noStrike">
                <a:solidFill>
                  <a:schemeClr val="lt1"/>
                </a:solidFill>
                <a:latin typeface="Corbel"/>
                <a:ea typeface="Corbel"/>
                <a:cs typeface="Corbel"/>
                <a:sym typeface="Corbel"/>
              </a:endParaRPr>
            </a:p>
          </p:txBody>
        </p:sp>
        <p:sp>
          <p:nvSpPr>
            <p:cNvPr id="496" name="Google Shape;496;p33"/>
            <p:cNvSpPr txBox="1"/>
            <p:nvPr/>
          </p:nvSpPr>
          <p:spPr>
            <a:xfrm>
              <a:off x="5767682" y="2723922"/>
              <a:ext cx="135646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Loss: 82%</a:t>
              </a:r>
              <a:endParaRPr b="0" i="0" sz="1400" u="none" cap="none" strike="noStrike">
                <a:solidFill>
                  <a:srgbClr val="1F3864"/>
                </a:solidFill>
                <a:latin typeface="Calibri"/>
                <a:ea typeface="Calibri"/>
                <a:cs typeface="Calibri"/>
                <a:sym typeface="Calibri"/>
              </a:endParaRPr>
            </a:p>
          </p:txBody>
        </p:sp>
        <p:sp>
          <p:nvSpPr>
            <p:cNvPr id="497" name="Google Shape;497;p33"/>
            <p:cNvSpPr txBox="1"/>
            <p:nvPr/>
          </p:nvSpPr>
          <p:spPr>
            <a:xfrm>
              <a:off x="7386086" y="2738710"/>
              <a:ext cx="1505558"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Accuracy: 87.50%</a:t>
              </a:r>
              <a:endParaRPr b="0" i="0" sz="1400" u="none" cap="none" strike="noStrike">
                <a:solidFill>
                  <a:srgbClr val="1F3864"/>
                </a:solidFill>
                <a:latin typeface="Calibri"/>
                <a:ea typeface="Calibri"/>
                <a:cs typeface="Calibri"/>
                <a:sym typeface="Calibri"/>
              </a:endParaRPr>
            </a:p>
          </p:txBody>
        </p:sp>
        <p:sp>
          <p:nvSpPr>
            <p:cNvPr id="498" name="Google Shape;498;p33"/>
            <p:cNvSpPr txBox="1"/>
            <p:nvPr/>
          </p:nvSpPr>
          <p:spPr>
            <a:xfrm>
              <a:off x="2607815" y="3548568"/>
              <a:ext cx="3634277"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Demographics (Age, Gender, Income etc.)</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Investment Amount</a:t>
              </a:r>
              <a:endParaRPr/>
            </a:p>
          </p:txBody>
        </p:sp>
        <p:sp>
          <p:nvSpPr>
            <p:cNvPr id="499" name="Google Shape;499;p33"/>
            <p:cNvSpPr txBox="1"/>
            <p:nvPr/>
          </p:nvSpPr>
          <p:spPr>
            <a:xfrm>
              <a:off x="6671087" y="3549125"/>
              <a:ext cx="2064608" cy="500107"/>
            </a:xfrm>
            <a:prstGeom prst="rect">
              <a:avLst/>
            </a:prstGeom>
            <a:noFill/>
            <a:ln>
              <a:noFill/>
            </a:ln>
          </p:spPr>
          <p:txBody>
            <a:bodyPr anchorCtr="0" anchor="t" bIns="34275" lIns="68575" spcFirstLastPara="1" rIns="68575" wrap="square" tIns="3427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Job Industry</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1F3864"/>
                  </a:solidFill>
                  <a:latin typeface="Calibri"/>
                  <a:ea typeface="Calibri"/>
                  <a:cs typeface="Calibri"/>
                  <a:sym typeface="Calibri"/>
                </a:rPr>
                <a:t>Holding Period</a:t>
              </a:r>
              <a:endParaRPr b="0" i="0" sz="1400" u="none" cap="none" strike="noStrike">
                <a:solidFill>
                  <a:srgbClr val="000000"/>
                </a:solidFill>
                <a:latin typeface="Arial"/>
                <a:ea typeface="Arial"/>
                <a:cs typeface="Arial"/>
                <a:sym typeface="Arial"/>
              </a:endParaRPr>
            </a:p>
          </p:txBody>
        </p:sp>
        <p:cxnSp>
          <p:nvCxnSpPr>
            <p:cNvPr id="500" name="Google Shape;500;p33"/>
            <p:cNvCxnSpPr/>
            <p:nvPr/>
          </p:nvCxnSpPr>
          <p:spPr>
            <a:xfrm>
              <a:off x="6363458" y="3585932"/>
              <a:ext cx="0" cy="425377"/>
            </a:xfrm>
            <a:prstGeom prst="straightConnector1">
              <a:avLst/>
            </a:prstGeom>
            <a:noFill/>
            <a:ln cap="flat" cmpd="sng" w="12700">
              <a:solidFill>
                <a:srgbClr val="1F3864"/>
              </a:solidFill>
              <a:prstDash val="solid"/>
              <a:miter lim="800000"/>
              <a:headEnd len="sm" w="sm" type="none"/>
              <a:tailEnd len="sm" w="sm" type="none"/>
            </a:ln>
          </p:spPr>
        </p:cxnSp>
        <p:sp>
          <p:nvSpPr>
            <p:cNvPr id="501" name="Google Shape;501;p33"/>
            <p:cNvSpPr txBox="1"/>
            <p:nvPr/>
          </p:nvSpPr>
          <p:spPr>
            <a:xfrm>
              <a:off x="5955409" y="1389328"/>
              <a:ext cx="2452602" cy="28466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1F3864"/>
                  </a:solidFill>
                  <a:latin typeface="Calibri"/>
                  <a:ea typeface="Calibri"/>
                  <a:cs typeface="Calibri"/>
                  <a:sym typeface="Calibri"/>
                </a:rPr>
                <a:t>Training Cycles: 100 Epochs</a:t>
              </a:r>
              <a:endParaRPr b="0" i="0" sz="1400" u="none" cap="none" strike="noStrike">
                <a:solidFill>
                  <a:srgbClr val="1F3864"/>
                </a:solidFill>
                <a:latin typeface="Calibri"/>
                <a:ea typeface="Calibri"/>
                <a:cs typeface="Calibri"/>
                <a:sym typeface="Calibri"/>
              </a:endParaRPr>
            </a:p>
          </p:txBody>
        </p:sp>
        <p:cxnSp>
          <p:nvCxnSpPr>
            <p:cNvPr id="502" name="Google Shape;502;p33"/>
            <p:cNvCxnSpPr>
              <a:stCxn id="481" idx="1"/>
            </p:cNvCxnSpPr>
            <p:nvPr/>
          </p:nvCxnSpPr>
          <p:spPr>
            <a:xfrm>
              <a:off x="2376936" y="966810"/>
              <a:ext cx="7800" cy="4140900"/>
            </a:xfrm>
            <a:prstGeom prst="straightConnector1">
              <a:avLst/>
            </a:prstGeom>
            <a:noFill/>
            <a:ln cap="flat" cmpd="sng" w="12700">
              <a:solidFill>
                <a:srgbClr val="1F3864"/>
              </a:solidFill>
              <a:prstDash val="solid"/>
              <a:miter lim="800000"/>
              <a:headEnd len="sm" w="sm" type="none"/>
              <a:tailEnd len="sm" w="sm" type="none"/>
            </a:ln>
          </p:spPr>
        </p:cxnSp>
        <p:sp>
          <p:nvSpPr>
            <p:cNvPr id="503" name="Google Shape;503;p33"/>
            <p:cNvSpPr txBox="1"/>
            <p:nvPr/>
          </p:nvSpPr>
          <p:spPr>
            <a:xfrm>
              <a:off x="2480066" y="1286546"/>
              <a:ext cx="3025674" cy="1731213"/>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MODEL:                 </a:t>
              </a:r>
              <a:r>
                <a:rPr b="0" i="0" lang="en" sz="1200" u="none" cap="none" strike="noStrike">
                  <a:solidFill>
                    <a:srgbClr val="1F3864"/>
                  </a:solidFill>
                  <a:latin typeface="Calibri"/>
                  <a:ea typeface="Calibri"/>
                  <a:cs typeface="Calibri"/>
                  <a:sym typeface="Calibri"/>
                </a:rPr>
                <a:t>Multi-Class Classification</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LAYERS:                 </a:t>
              </a:r>
              <a:r>
                <a:rPr b="0" i="0" lang="en" sz="1200" u="none" cap="none" strike="noStrike">
                  <a:solidFill>
                    <a:srgbClr val="1F3864"/>
                  </a:solidFill>
                  <a:latin typeface="Calibri"/>
                  <a:ea typeface="Calibri"/>
                  <a:cs typeface="Calibri"/>
                  <a:sym typeface="Calibri"/>
                </a:rPr>
                <a:t>2 Hidden Layers (3 Denses)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ARCHITECTURE:   </a:t>
              </a:r>
              <a:r>
                <a:rPr b="0" i="0" lang="en" sz="1200" u="none" cap="none" strike="noStrike">
                  <a:solidFill>
                    <a:srgbClr val="1F3864"/>
                  </a:solidFill>
                  <a:latin typeface="Calibri"/>
                  <a:ea typeface="Calibri"/>
                  <a:cs typeface="Calibri"/>
                  <a:sym typeface="Calibri"/>
                </a:rPr>
                <a:t>Keras/Tensorflow</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ACTIVATIONS:      </a:t>
              </a:r>
              <a:r>
                <a:rPr b="0" i="0" lang="en" sz="1200" u="none" cap="none" strike="noStrike">
                  <a:solidFill>
                    <a:srgbClr val="1F3864"/>
                  </a:solidFill>
                  <a:latin typeface="Calibri"/>
                  <a:ea typeface="Calibri"/>
                  <a:cs typeface="Calibri"/>
                  <a:sym typeface="Calibri"/>
                </a:rPr>
                <a:t>ReLU &amp; SOFTMAX</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INPUT/OUTPUT</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SLOTS:                   </a:t>
              </a:r>
              <a:r>
                <a:rPr b="0" i="0" lang="en" sz="1200" u="none" cap="none" strike="noStrike">
                  <a:solidFill>
                    <a:srgbClr val="1F3864"/>
                  </a:solidFill>
                  <a:latin typeface="Calibri"/>
                  <a:ea typeface="Calibri"/>
                  <a:cs typeface="Calibri"/>
                  <a:sym typeface="Calibri"/>
                </a:rPr>
                <a:t>31 Features &amp; 10 Outputs</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LOSS:                     </a:t>
              </a:r>
              <a:r>
                <a:rPr b="0" i="0" lang="en" sz="1200" u="none" cap="none" strike="noStrike">
                  <a:solidFill>
                    <a:srgbClr val="1F3864"/>
                  </a:solidFill>
                  <a:latin typeface="Calibri"/>
                  <a:ea typeface="Calibri"/>
                  <a:cs typeface="Calibri"/>
                  <a:sym typeface="Calibri"/>
                </a:rPr>
                <a:t>Categorical Crossentropy</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OPTIMIZER:          </a:t>
              </a:r>
              <a:r>
                <a:rPr b="0" i="0" lang="en" sz="1200" u="none" cap="none" strike="noStrike">
                  <a:solidFill>
                    <a:srgbClr val="1F3864"/>
                  </a:solidFill>
                  <a:latin typeface="Calibri"/>
                  <a:ea typeface="Calibri"/>
                  <a:cs typeface="Calibri"/>
                  <a:sym typeface="Calibri"/>
                </a:rPr>
                <a:t>Adam</a:t>
              </a:r>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00000"/>
                  </a:solidFill>
                  <a:latin typeface="Calibri"/>
                  <a:ea typeface="Calibri"/>
                  <a:cs typeface="Calibri"/>
                  <a:sym typeface="Calibri"/>
                </a:rPr>
                <a:t>ACCURACY:          </a:t>
              </a:r>
              <a:r>
                <a:rPr b="0" i="0" lang="en" sz="1200" u="none" cap="none" strike="noStrike">
                  <a:solidFill>
                    <a:srgbClr val="1F3864"/>
                  </a:solidFill>
                  <a:latin typeface="Calibri"/>
                  <a:ea typeface="Calibri"/>
                  <a:cs typeface="Calibri"/>
                  <a:sym typeface="Calibri"/>
                </a:rPr>
                <a:t>Accuracy</a:t>
              </a:r>
              <a:endParaRPr/>
            </a:p>
          </p:txBody>
        </p:sp>
        <p:sp>
          <p:nvSpPr>
            <p:cNvPr id="504" name="Google Shape;504;p33"/>
            <p:cNvSpPr/>
            <p:nvPr/>
          </p:nvSpPr>
          <p:spPr>
            <a:xfrm rot="5400000">
              <a:off x="5299509" y="4453655"/>
              <a:ext cx="417932" cy="502350"/>
            </a:xfrm>
            <a:prstGeom prst="stripedRightArrow">
              <a:avLst>
                <a:gd fmla="val 50000" name="adj1"/>
                <a:gd fmla="val 50000" name="adj2"/>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505" name="Google Shape;505;p33"/>
          <p:cNvGrpSpPr/>
          <p:nvPr/>
        </p:nvGrpSpPr>
        <p:grpSpPr>
          <a:xfrm>
            <a:off x="597537" y="3214378"/>
            <a:ext cx="1377609" cy="1270031"/>
            <a:chOff x="6356046" y="1485599"/>
            <a:chExt cx="1377609" cy="1270031"/>
          </a:xfrm>
        </p:grpSpPr>
        <p:grpSp>
          <p:nvGrpSpPr>
            <p:cNvPr id="506" name="Google Shape;506;p33"/>
            <p:cNvGrpSpPr/>
            <p:nvPr/>
          </p:nvGrpSpPr>
          <p:grpSpPr>
            <a:xfrm>
              <a:off x="6549687" y="1635473"/>
              <a:ext cx="988404" cy="961362"/>
              <a:chOff x="3129517" y="1690030"/>
              <a:chExt cx="1030535" cy="1057990"/>
            </a:xfrm>
          </p:grpSpPr>
          <p:sp>
            <p:nvSpPr>
              <p:cNvPr id="507" name="Google Shape;507;p33"/>
              <p:cNvSpPr/>
              <p:nvPr/>
            </p:nvSpPr>
            <p:spPr>
              <a:xfrm>
                <a:off x="3613094" y="219423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8" name="Google Shape;508;p33"/>
              <p:cNvSpPr/>
              <p:nvPr/>
            </p:nvSpPr>
            <p:spPr>
              <a:xfrm>
                <a:off x="3789280"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9" name="Google Shape;509;p33"/>
              <p:cNvSpPr/>
              <p:nvPr/>
            </p:nvSpPr>
            <p:spPr>
              <a:xfrm>
                <a:off x="3436908" y="219423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0" name="Google Shape;510;p33"/>
              <p:cNvSpPr/>
              <p:nvPr/>
            </p:nvSpPr>
            <p:spPr>
              <a:xfrm rot="-2668411">
                <a:off x="3613094" y="202726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1" name="Google Shape;511;p33"/>
              <p:cNvSpPr/>
              <p:nvPr/>
            </p:nvSpPr>
            <p:spPr>
              <a:xfrm rot="-2668411">
                <a:off x="3613093" y="235523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2" name="Google Shape;512;p33"/>
              <p:cNvSpPr/>
              <p:nvPr/>
            </p:nvSpPr>
            <p:spPr>
              <a:xfrm rot="-2668411">
                <a:off x="3729671" y="2085653"/>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3" name="Google Shape;513;p33"/>
              <p:cNvSpPr/>
              <p:nvPr/>
            </p:nvSpPr>
            <p:spPr>
              <a:xfrm rot="-2668411">
                <a:off x="3496517" y="2085652"/>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4" name="Google Shape;514;p33"/>
              <p:cNvSpPr/>
              <p:nvPr/>
            </p:nvSpPr>
            <p:spPr>
              <a:xfrm rot="-2668411">
                <a:off x="3729672" y="230114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5" name="Google Shape;515;p33"/>
              <p:cNvSpPr/>
              <p:nvPr/>
            </p:nvSpPr>
            <p:spPr>
              <a:xfrm rot="-2668411">
                <a:off x="3496518" y="2301148"/>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6" name="Google Shape;516;p33"/>
              <p:cNvSpPr/>
              <p:nvPr/>
            </p:nvSpPr>
            <p:spPr>
              <a:xfrm rot="-2668411">
                <a:off x="3868605" y="1980628"/>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7" name="Google Shape;517;p33"/>
              <p:cNvSpPr/>
              <p:nvPr/>
            </p:nvSpPr>
            <p:spPr>
              <a:xfrm rot="-2668411">
                <a:off x="3361534" y="240202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8" name="Google Shape;518;p33"/>
              <p:cNvSpPr/>
              <p:nvPr/>
            </p:nvSpPr>
            <p:spPr>
              <a:xfrm rot="-2668411">
                <a:off x="3390278" y="1989647"/>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9" name="Google Shape;519;p33"/>
              <p:cNvSpPr/>
              <p:nvPr/>
            </p:nvSpPr>
            <p:spPr>
              <a:xfrm rot="-2668411">
                <a:off x="3849846" y="240187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0" name="Google Shape;520;p33"/>
              <p:cNvSpPr/>
              <p:nvPr/>
            </p:nvSpPr>
            <p:spPr>
              <a:xfrm>
                <a:off x="3941971"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1" name="Google Shape;521;p33"/>
              <p:cNvSpPr/>
              <p:nvPr/>
            </p:nvSpPr>
            <p:spPr>
              <a:xfrm>
                <a:off x="4094662"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2" name="Google Shape;522;p33"/>
              <p:cNvSpPr/>
              <p:nvPr/>
            </p:nvSpPr>
            <p:spPr>
              <a:xfrm>
                <a:off x="3129517"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3" name="Google Shape;523;p33"/>
              <p:cNvSpPr/>
              <p:nvPr/>
            </p:nvSpPr>
            <p:spPr>
              <a:xfrm>
                <a:off x="3282208" y="2190676"/>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4" name="Google Shape;524;p33"/>
              <p:cNvSpPr/>
              <p:nvPr/>
            </p:nvSpPr>
            <p:spPr>
              <a:xfrm rot="-2668411">
                <a:off x="3613094" y="1865337"/>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5" name="Google Shape;525;p33"/>
              <p:cNvSpPr/>
              <p:nvPr/>
            </p:nvSpPr>
            <p:spPr>
              <a:xfrm rot="-2668411">
                <a:off x="3613094" y="1703409"/>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6" name="Google Shape;526;p33"/>
              <p:cNvSpPr/>
              <p:nvPr/>
            </p:nvSpPr>
            <p:spPr>
              <a:xfrm rot="-2668411">
                <a:off x="3613092" y="2668123"/>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7" name="Google Shape;527;p33"/>
              <p:cNvSpPr/>
              <p:nvPr/>
            </p:nvSpPr>
            <p:spPr>
              <a:xfrm rot="-2668411">
                <a:off x="3613092" y="2506195"/>
                <a:ext cx="65390" cy="66517"/>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528" name="Google Shape;528;p33"/>
            <p:cNvSpPr/>
            <p:nvPr/>
          </p:nvSpPr>
          <p:spPr>
            <a:xfrm>
              <a:off x="6356046" y="1485599"/>
              <a:ext cx="1377609" cy="1270031"/>
            </a:xfrm>
            <a:prstGeom prst="ellipse">
              <a:avLst/>
            </a:prstGeom>
            <a:noFill/>
            <a:ln cap="flat" cmpd="sng" w="9525">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Chart, line chart&#10;&#10;Description automatically generated" id="529" name="Google Shape;529;p33"/>
          <p:cNvPicPr preferRelativeResize="0"/>
          <p:nvPr/>
        </p:nvPicPr>
        <p:blipFill rotWithShape="1">
          <a:blip r:embed="rId4">
            <a:alphaModFix/>
          </a:blip>
          <a:srcRect b="0" l="0" r="0" t="0"/>
          <a:stretch/>
        </p:blipFill>
        <p:spPr>
          <a:xfrm>
            <a:off x="5596061" y="1744834"/>
            <a:ext cx="1598681" cy="973715"/>
          </a:xfrm>
          <a:prstGeom prst="rect">
            <a:avLst/>
          </a:prstGeom>
          <a:noFill/>
          <a:ln cap="flat" cmpd="sng" w="19050">
            <a:solidFill>
              <a:schemeClr val="dk1"/>
            </a:solidFill>
            <a:prstDash val="solid"/>
            <a:round/>
            <a:headEnd len="sm" w="sm" type="none"/>
            <a:tailEnd len="sm" w="sm" type="none"/>
          </a:ln>
        </p:spPr>
      </p:pic>
      <p:pic>
        <p:nvPicPr>
          <p:cNvPr descr="Chart, line chart, scatter chart&#10;&#10;Description automatically generated" id="530" name="Google Shape;530;p33"/>
          <p:cNvPicPr preferRelativeResize="0"/>
          <p:nvPr/>
        </p:nvPicPr>
        <p:blipFill rotWithShape="1">
          <a:blip r:embed="rId5">
            <a:alphaModFix/>
          </a:blip>
          <a:srcRect b="0" l="0" r="0" t="0"/>
          <a:stretch/>
        </p:blipFill>
        <p:spPr>
          <a:xfrm>
            <a:off x="7363530" y="1737130"/>
            <a:ext cx="1598681" cy="977024"/>
          </a:xfrm>
          <a:prstGeom prst="rect">
            <a:avLst/>
          </a:prstGeom>
          <a:noFill/>
          <a:ln cap="flat" cmpd="sng" w="19050">
            <a:solidFill>
              <a:schemeClr val="dk1"/>
            </a:solidFill>
            <a:prstDash val="solid"/>
            <a:round/>
            <a:headEnd len="sm" w="sm" type="none"/>
            <a:tailEnd len="sm" w="sm" type="none"/>
          </a:ln>
        </p:spPr>
      </p:pic>
      <p:pic>
        <p:nvPicPr>
          <p:cNvPr descr="Icon&#10;&#10;Description automatically generated with medium confidence" id="531" name="Google Shape;531;p33"/>
          <p:cNvPicPr preferRelativeResize="0"/>
          <p:nvPr/>
        </p:nvPicPr>
        <p:blipFill rotWithShape="1">
          <a:blip r:embed="rId6">
            <a:alphaModFix/>
          </a:blip>
          <a:srcRect b="0" l="0" r="0" t="0"/>
          <a:stretch/>
        </p:blipFill>
        <p:spPr>
          <a:xfrm>
            <a:off x="245973" y="226617"/>
            <a:ext cx="2389545" cy="501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