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3" r:id="rId1"/>
  </p:sldMasterIdLst>
  <p:sldIdLst>
    <p:sldId id="256" r:id="rId2"/>
    <p:sldId id="257" r:id="rId3"/>
    <p:sldId id="258" r:id="rId4"/>
    <p:sldId id="259" r:id="rId5"/>
    <p:sldId id="261" r:id="rId6"/>
    <p:sldId id="260" r:id="rId7"/>
    <p:sldId id="262" r:id="rId8"/>
    <p:sldId id="263" r:id="rId9"/>
    <p:sldId id="372" r:id="rId10"/>
    <p:sldId id="264" r:id="rId11"/>
    <p:sldId id="265" r:id="rId12"/>
    <p:sldId id="266" r:id="rId13"/>
    <p:sldId id="267" r:id="rId14"/>
    <p:sldId id="269" r:id="rId15"/>
    <p:sldId id="270" r:id="rId16"/>
    <p:sldId id="271" r:id="rId17"/>
    <p:sldId id="272" r:id="rId18"/>
    <p:sldId id="273" r:id="rId19"/>
    <p:sldId id="276" r:id="rId20"/>
    <p:sldId id="274" r:id="rId21"/>
    <p:sldId id="275" r:id="rId22"/>
    <p:sldId id="278" r:id="rId23"/>
    <p:sldId id="285" r:id="rId24"/>
    <p:sldId id="286"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352" r:id="rId41"/>
    <p:sldId id="325" r:id="rId42"/>
    <p:sldId id="326" r:id="rId43"/>
    <p:sldId id="327" r:id="rId44"/>
    <p:sldId id="328" r:id="rId45"/>
    <p:sldId id="329" r:id="rId46"/>
    <p:sldId id="330" r:id="rId47"/>
    <p:sldId id="331" r:id="rId48"/>
    <p:sldId id="344" r:id="rId49"/>
    <p:sldId id="332" r:id="rId50"/>
    <p:sldId id="345" r:id="rId51"/>
    <p:sldId id="333" r:id="rId52"/>
    <p:sldId id="346" r:id="rId53"/>
    <p:sldId id="347" r:id="rId54"/>
    <p:sldId id="334" r:id="rId55"/>
    <p:sldId id="348" r:id="rId56"/>
    <p:sldId id="349" r:id="rId57"/>
    <p:sldId id="350" r:id="rId58"/>
    <p:sldId id="351" r:id="rId59"/>
    <p:sldId id="353" r:id="rId60"/>
    <p:sldId id="355" r:id="rId61"/>
    <p:sldId id="354" r:id="rId62"/>
    <p:sldId id="356" r:id="rId63"/>
    <p:sldId id="359" r:id="rId64"/>
    <p:sldId id="358" r:id="rId65"/>
    <p:sldId id="357" r:id="rId66"/>
    <p:sldId id="361" r:id="rId67"/>
    <p:sldId id="360" r:id="rId68"/>
    <p:sldId id="362" r:id="rId69"/>
    <p:sldId id="363" r:id="rId70"/>
    <p:sldId id="364" r:id="rId71"/>
    <p:sldId id="365" r:id="rId72"/>
    <p:sldId id="366" r:id="rId73"/>
    <p:sldId id="368" r:id="rId74"/>
    <p:sldId id="367" r:id="rId75"/>
    <p:sldId id="378" r:id="rId76"/>
    <p:sldId id="369" r:id="rId77"/>
    <p:sldId id="383" r:id="rId78"/>
    <p:sldId id="370" r:id="rId79"/>
    <p:sldId id="371" r:id="rId80"/>
    <p:sldId id="374" r:id="rId81"/>
    <p:sldId id="373" r:id="rId82"/>
    <p:sldId id="375" r:id="rId83"/>
    <p:sldId id="376" r:id="rId84"/>
    <p:sldId id="380" r:id="rId85"/>
    <p:sldId id="382" r:id="rId86"/>
    <p:sldId id="381" r:id="rId87"/>
    <p:sldId id="377" r:id="rId8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8" autoAdjust="0"/>
    <p:restoredTop sz="94660"/>
  </p:normalViewPr>
  <p:slideViewPr>
    <p:cSldViewPr snapToGrid="0">
      <p:cViewPr varScale="1">
        <p:scale>
          <a:sx n="155" d="100"/>
          <a:sy n="155" d="100"/>
        </p:scale>
        <p:origin x="162" y="276"/>
      </p:cViewPr>
      <p:guideLst/>
    </p:cSldViewPr>
  </p:slideViewPr>
  <p:notesTextViewPr>
    <p:cViewPr>
      <p:scale>
        <a:sx n="1" d="1"/>
        <a:sy n="1" d="1"/>
      </p:scale>
      <p:origin x="0" y="0"/>
    </p:cViewPr>
  </p:notesTextViewPr>
  <p:sorterViewPr>
    <p:cViewPr>
      <p:scale>
        <a:sx n="100" d="100"/>
        <a:sy n="100" d="100"/>
      </p:scale>
      <p:origin x="0" y="-546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fld id="{403CB87E-4591-47A1-9046-CF63F17215EF}" type="datetime2">
              <a:rPr lang="en-US" smtClean="0"/>
              <a:t>Monday, June 19, 2023</a:t>
            </a:fld>
            <a:endParaRPr lang="en-US" dirty="0"/>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dirty="0"/>
              <a:t>Sample Footer Text</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a:p>
        </p:txBody>
      </p:sp>
    </p:spTree>
    <p:extLst>
      <p:ext uri="{BB962C8B-B14F-4D97-AF65-F5344CB8AC3E}">
        <p14:creationId xmlns:p14="http://schemas.microsoft.com/office/powerpoint/2010/main" val="2932495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B8191-8A0C-4077-9A2D-0255BF81A9D0}"/>
              </a:ext>
            </a:extLst>
          </p:cNvPr>
          <p:cNvSpPr>
            <a:spLocks noGrp="1"/>
          </p:cNvSpPr>
          <p:nvPr>
            <p:ph type="dt" sz="half" idx="10"/>
          </p:nvPr>
        </p:nvSpPr>
        <p:spPr/>
        <p:txBody>
          <a:bodyPr/>
          <a:lstStyle/>
          <a:p>
            <a:fld id="{2FA17F0E-8070-4DFE-A821-9A699EDBAD7E}" type="datetime2">
              <a:rPr lang="en-US" smtClean="0"/>
              <a:t>Monday, June 19, 2023</a:t>
            </a:fld>
            <a:endParaRPr lang="en-US"/>
          </a:p>
        </p:txBody>
      </p:sp>
      <p:sp>
        <p:nvSpPr>
          <p:cNvPr id="5" name="Footer Placeholder 4">
            <a:extLst>
              <a:ext uri="{FF2B5EF4-FFF2-40B4-BE49-F238E27FC236}">
                <a16:creationId xmlns:a16="http://schemas.microsoft.com/office/drawing/2014/main" id="{BF441B40-57AC-45F3-9AAC-DC2BEBB1218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B6D65F4-29FA-451A-878F-768E426A7EDA}"/>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4108241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1141D6-1E1A-4A54-A9B4-57F86865FC03}"/>
              </a:ext>
            </a:extLst>
          </p:cNvPr>
          <p:cNvSpPr>
            <a:spLocks noGrp="1"/>
          </p:cNvSpPr>
          <p:nvPr>
            <p:ph type="dt" sz="half" idx="10"/>
          </p:nvPr>
        </p:nvSpPr>
        <p:spPr/>
        <p:txBody>
          <a:bodyPr/>
          <a:lstStyle/>
          <a:p>
            <a:fld id="{D88D34AE-C7BF-46E5-A968-01C6641F6476}" type="datetime2">
              <a:rPr lang="en-US" smtClean="0"/>
              <a:t>Monday, June 19, 2023</a:t>
            </a:fld>
            <a:endParaRPr lang="en-US"/>
          </a:p>
        </p:txBody>
      </p:sp>
      <p:sp>
        <p:nvSpPr>
          <p:cNvPr id="5" name="Footer Placeholder 4">
            <a:extLst>
              <a:ext uri="{FF2B5EF4-FFF2-40B4-BE49-F238E27FC236}">
                <a16:creationId xmlns:a16="http://schemas.microsoft.com/office/drawing/2014/main" id="{E57541D6-4702-4421-AEB2-D6CA3AADBA4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C3C9F43-CD60-4C38-94C9-0E6D3B7224F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948431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543031" cy="4206383"/>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fld id="{F33DE70B-B772-416E-A790-995760B1742E}" type="datetime2">
              <a:rPr lang="en-US" smtClean="0"/>
              <a:t>Monday, June 19, 2023</a:t>
            </a:fld>
            <a:endParaRPr lang="en-US" dirty="0"/>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336759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fld id="{76760CDE-A6F1-4138-AF12-ED09E8E5FB6B}" type="datetime2">
              <a:rPr lang="en-US" smtClean="0"/>
              <a:t>Monday, June 19, 2023</a:t>
            </a:fld>
            <a:endParaRPr lang="en-US"/>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448455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fld id="{DB15F8B1-DB7B-4D28-A97D-40FB2DD1EF78}" type="datetime2">
              <a:rPr lang="en-US" smtClean="0"/>
              <a:t>Monday, June 19, 2023</a:t>
            </a:fld>
            <a:endParaRPr lang="en-US"/>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4117377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fld id="{14039161-23B8-4738-9069-73EBE8884FDD}" type="datetime2">
              <a:rPr lang="en-US" smtClean="0"/>
              <a:t>Monday, June 19, 2023</a:t>
            </a:fld>
            <a:endParaRPr lang="en-US"/>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065887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dirty="0"/>
              <a:t>Click to edit Master title style</a:t>
            </a:r>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fld id="{FA994D44-7693-499F-AC6C-11696134FE3F}" type="datetime2">
              <a:rPr lang="en-US" smtClean="0"/>
              <a:t>Monday, June 19, 2023</a:t>
            </a:fld>
            <a:endParaRPr lang="en-US"/>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212815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fld id="{363AF2AE-472C-4EF3-ABB2-24BAA9AE3CF7}" type="datetime2">
              <a:rPr lang="en-US" smtClean="0"/>
              <a:t>Monday, June 19, 2023</a:t>
            </a:fld>
            <a:endParaRPr lang="en-US"/>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99165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dirty="0"/>
              <a:t>Click to edit Master title style</a:t>
            </a:r>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fld id="{EAEA162C-A7C1-4263-9453-1BAFF8C39559}" type="datetime2">
              <a:rPr lang="en-US" smtClean="0"/>
              <a:t>Monday, June 19, 2023</a:t>
            </a:fld>
            <a:endParaRPr lang="en-US"/>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618248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fld id="{64DF6793-3458-4587-8168-65F0C37A92D2}" type="datetime2">
              <a:rPr lang="en-US" smtClean="0"/>
              <a:t>Monday, June 19, 2023</a:t>
            </a:fld>
            <a:endParaRPr lang="en-US"/>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302917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100">
                <a:solidFill>
                  <a:schemeClr val="tx2"/>
                </a:solidFill>
              </a:defRPr>
            </a:lvl1pPr>
          </a:lstStyle>
          <a:p>
            <a:fld id="{E8352ED3-3C46-4C9A-9738-67B2D875E7E2}" type="datetime2">
              <a:rPr lang="en-US" smtClean="0"/>
              <a:pPr/>
              <a:t>Monday, June 19, 2023</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1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1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666874112"/>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18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forms.gle/V9CAMh3yMychxW8z7"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955B3A-C08D-43E6-ABEF-A4F616FB6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C719694A-8B4E-4127-9C08-9B8F39B6F2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52D36E6B-D7EF-409B-B48D-1628C06EE1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B31E1695-7941-961D-539E-95EF55E02A86}"/>
              </a:ext>
            </a:extLst>
          </p:cNvPr>
          <p:cNvSpPr>
            <a:spLocks noGrp="1"/>
          </p:cNvSpPr>
          <p:nvPr>
            <p:ph type="ctrTitle"/>
          </p:nvPr>
        </p:nvSpPr>
        <p:spPr>
          <a:xfrm>
            <a:off x="422899" y="3854831"/>
            <a:ext cx="5278995" cy="2156581"/>
          </a:xfrm>
        </p:spPr>
        <p:txBody>
          <a:bodyPr anchor="t">
            <a:normAutofit/>
          </a:bodyPr>
          <a:lstStyle/>
          <a:p>
            <a:pPr algn="l"/>
            <a:r>
              <a:rPr lang="en-US" altLang="zh-TW" sz="4800" dirty="0"/>
              <a:t>Mini Project 3</a:t>
            </a:r>
            <a:br>
              <a:rPr lang="en-US" altLang="zh-TW" sz="4800" dirty="0"/>
            </a:br>
            <a:r>
              <a:rPr lang="en-US" altLang="zh-TW" sz="4800" dirty="0"/>
              <a:t>Mini Chess AI</a:t>
            </a:r>
            <a:endParaRPr lang="zh-TW" altLang="en-US" sz="4800" dirty="0"/>
          </a:p>
        </p:txBody>
      </p:sp>
      <p:sp>
        <p:nvSpPr>
          <p:cNvPr id="3" name="副標題 2">
            <a:extLst>
              <a:ext uri="{FF2B5EF4-FFF2-40B4-BE49-F238E27FC236}">
                <a16:creationId xmlns:a16="http://schemas.microsoft.com/office/drawing/2014/main" id="{39559218-0A51-73F5-0D6E-1F32FB9B1DA4}"/>
              </a:ext>
            </a:extLst>
          </p:cNvPr>
          <p:cNvSpPr>
            <a:spLocks noGrp="1"/>
          </p:cNvSpPr>
          <p:nvPr>
            <p:ph type="subTitle" idx="1"/>
          </p:nvPr>
        </p:nvSpPr>
        <p:spPr>
          <a:xfrm>
            <a:off x="6156182" y="3854830"/>
            <a:ext cx="4700133" cy="2156579"/>
          </a:xfrm>
        </p:spPr>
        <p:txBody>
          <a:bodyPr anchor="t">
            <a:normAutofit/>
          </a:bodyPr>
          <a:lstStyle/>
          <a:p>
            <a:pPr algn="l"/>
            <a:r>
              <a:rPr lang="en-US" altLang="zh-TW" sz="2200" dirty="0"/>
              <a:t>Due: 6/20</a:t>
            </a:r>
          </a:p>
          <a:p>
            <a:pPr algn="l"/>
            <a:r>
              <a:rPr lang="en-US" altLang="zh-TW" sz="2200" dirty="0"/>
              <a:t>Demo: 6/21 online</a:t>
            </a:r>
            <a:endParaRPr lang="zh-TW" altLang="en-US" sz="2200" dirty="0"/>
          </a:p>
        </p:txBody>
      </p:sp>
      <p:sp>
        <p:nvSpPr>
          <p:cNvPr id="15" name="Rectangle 14">
            <a:extLst>
              <a:ext uri="{FF2B5EF4-FFF2-40B4-BE49-F238E27FC236}">
                <a16:creationId xmlns:a16="http://schemas.microsoft.com/office/drawing/2014/main" id="{816D2053-BB10-4615-A38D-86EEC0D86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422144" cy="3599020"/>
          </a:xfrm>
          <a:prstGeom prst="rect">
            <a:avLst/>
          </a:prstGeom>
          <a:solidFill>
            <a:srgbClr val="418AB3">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4" name="Picture 3" descr="點狀網">
            <a:extLst>
              <a:ext uri="{FF2B5EF4-FFF2-40B4-BE49-F238E27FC236}">
                <a16:creationId xmlns:a16="http://schemas.microsoft.com/office/drawing/2014/main" id="{40EEBE54-33A5-E0D1-ACCA-287BC783EA79}"/>
              </a:ext>
            </a:extLst>
          </p:cNvPr>
          <p:cNvPicPr>
            <a:picLocks noChangeAspect="1"/>
          </p:cNvPicPr>
          <p:nvPr/>
        </p:nvPicPr>
        <p:blipFill rotWithShape="1">
          <a:blip r:embed="rId2"/>
          <a:srcRect t="25078" r="-1" b="2352"/>
          <a:stretch/>
        </p:blipFill>
        <p:spPr>
          <a:xfrm>
            <a:off x="422145" y="10"/>
            <a:ext cx="11082529" cy="3599011"/>
          </a:xfrm>
          <a:prstGeom prst="rect">
            <a:avLst/>
          </a:prstGeom>
        </p:spPr>
      </p:pic>
      <p:cxnSp>
        <p:nvCxnSpPr>
          <p:cNvPr id="17" name="Straight Connector 16">
            <a:extLst>
              <a:ext uri="{FF2B5EF4-FFF2-40B4-BE49-F238E27FC236}">
                <a16:creationId xmlns:a16="http://schemas.microsoft.com/office/drawing/2014/main" id="{CF2CC60F-C99A-48C5-856F-3C79856E9E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8A2ED1C-4B10-41E7-9BF6-7447B99B98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0901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CD882-4155-833A-6790-1285DBCE541C}"/>
              </a:ext>
            </a:extLst>
          </p:cNvPr>
          <p:cNvSpPr>
            <a:spLocks noGrp="1"/>
          </p:cNvSpPr>
          <p:nvPr>
            <p:ph type="title"/>
          </p:nvPr>
        </p:nvSpPr>
        <p:spPr/>
        <p:txBody>
          <a:bodyPr/>
          <a:lstStyle/>
          <a:p>
            <a:r>
              <a:rPr lang="en-US" altLang="zh-TW" dirty="0"/>
              <a:t>Piece Movement</a:t>
            </a:r>
            <a:endParaRPr lang="zh-TW" altLang="en-US" dirty="0"/>
          </a:p>
        </p:txBody>
      </p:sp>
      <p:pic>
        <p:nvPicPr>
          <p:cNvPr id="2050" name="Picture 2" descr="How Chess Pieces Move - The King">
            <a:extLst>
              <a:ext uri="{FF2B5EF4-FFF2-40B4-BE49-F238E27FC236}">
                <a16:creationId xmlns:a16="http://schemas.microsoft.com/office/drawing/2014/main" id="{62330AF3-BF70-3A68-1AB8-F33CFF61EF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81538" y="2365129"/>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ow Chess Pieces Move - The Queen">
            <a:extLst>
              <a:ext uri="{FF2B5EF4-FFF2-40B4-BE49-F238E27FC236}">
                <a16:creationId xmlns:a16="http://schemas.microsoft.com/office/drawing/2014/main" id="{DEF8D51F-E06A-EF03-653E-39A685BBC0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3426" y="2309812"/>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內容版面配置區 2">
            <a:extLst>
              <a:ext uri="{FF2B5EF4-FFF2-40B4-BE49-F238E27FC236}">
                <a16:creationId xmlns:a16="http://schemas.microsoft.com/office/drawing/2014/main" id="{406C3E57-FA3F-A28C-FE05-63611D50FD65}"/>
              </a:ext>
            </a:extLst>
          </p:cNvPr>
          <p:cNvSpPr txBox="1">
            <a:spLocks/>
          </p:cNvSpPr>
          <p:nvPr/>
        </p:nvSpPr>
        <p:spPr>
          <a:xfrm>
            <a:off x="420624" y="1690688"/>
            <a:ext cx="10543031" cy="42063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King and Queen</a:t>
            </a:r>
          </a:p>
        </p:txBody>
      </p:sp>
    </p:spTree>
    <p:extLst>
      <p:ext uri="{BB962C8B-B14F-4D97-AF65-F5344CB8AC3E}">
        <p14:creationId xmlns:p14="http://schemas.microsoft.com/office/powerpoint/2010/main" val="1285210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CD882-4155-833A-6790-1285DBCE541C}"/>
              </a:ext>
            </a:extLst>
          </p:cNvPr>
          <p:cNvSpPr>
            <a:spLocks noGrp="1"/>
          </p:cNvSpPr>
          <p:nvPr>
            <p:ph type="title"/>
          </p:nvPr>
        </p:nvSpPr>
        <p:spPr/>
        <p:txBody>
          <a:bodyPr/>
          <a:lstStyle/>
          <a:p>
            <a:r>
              <a:rPr lang="en-US" altLang="zh-TW" dirty="0"/>
              <a:t>Piece Movement</a:t>
            </a:r>
            <a:endParaRPr lang="zh-TW" altLang="en-US" dirty="0"/>
          </a:p>
        </p:txBody>
      </p:sp>
      <p:pic>
        <p:nvPicPr>
          <p:cNvPr id="2050" name="Picture 2">
            <a:extLst>
              <a:ext uri="{FF2B5EF4-FFF2-40B4-BE49-F238E27FC236}">
                <a16:creationId xmlns:a16="http://schemas.microsoft.com/office/drawing/2014/main" id="{62330AF3-BF70-3A68-1AB8-F33CFF61EF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1881538" y="2365129"/>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EF8D51F-E06A-EF03-653E-39A685BBC0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7023426" y="2309812"/>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內容版面配置區 2">
            <a:extLst>
              <a:ext uri="{FF2B5EF4-FFF2-40B4-BE49-F238E27FC236}">
                <a16:creationId xmlns:a16="http://schemas.microsoft.com/office/drawing/2014/main" id="{406C3E57-FA3F-A28C-FE05-63611D50FD65}"/>
              </a:ext>
            </a:extLst>
          </p:cNvPr>
          <p:cNvSpPr txBox="1">
            <a:spLocks/>
          </p:cNvSpPr>
          <p:nvPr/>
        </p:nvSpPr>
        <p:spPr>
          <a:xfrm>
            <a:off x="420624" y="1690688"/>
            <a:ext cx="10543031" cy="42063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Rook and Bishop</a:t>
            </a:r>
          </a:p>
        </p:txBody>
      </p:sp>
    </p:spTree>
    <p:extLst>
      <p:ext uri="{BB962C8B-B14F-4D97-AF65-F5344CB8AC3E}">
        <p14:creationId xmlns:p14="http://schemas.microsoft.com/office/powerpoint/2010/main" val="566742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CD882-4155-833A-6790-1285DBCE541C}"/>
              </a:ext>
            </a:extLst>
          </p:cNvPr>
          <p:cNvSpPr>
            <a:spLocks noGrp="1"/>
          </p:cNvSpPr>
          <p:nvPr>
            <p:ph type="title"/>
          </p:nvPr>
        </p:nvSpPr>
        <p:spPr/>
        <p:txBody>
          <a:bodyPr/>
          <a:lstStyle/>
          <a:p>
            <a:r>
              <a:rPr lang="en-US" altLang="zh-TW" dirty="0"/>
              <a:t>Piece Movement</a:t>
            </a:r>
            <a:endParaRPr lang="zh-TW" altLang="en-US" dirty="0"/>
          </a:p>
        </p:txBody>
      </p:sp>
      <p:pic>
        <p:nvPicPr>
          <p:cNvPr id="2050" name="Picture 2">
            <a:extLst>
              <a:ext uri="{FF2B5EF4-FFF2-40B4-BE49-F238E27FC236}">
                <a16:creationId xmlns:a16="http://schemas.microsoft.com/office/drawing/2014/main" id="{62330AF3-BF70-3A68-1AB8-F33CFF61EF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6096000" y="2365129"/>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內容版面配置區 2">
            <a:extLst>
              <a:ext uri="{FF2B5EF4-FFF2-40B4-BE49-F238E27FC236}">
                <a16:creationId xmlns:a16="http://schemas.microsoft.com/office/drawing/2014/main" id="{406C3E57-FA3F-A28C-FE05-63611D50FD65}"/>
              </a:ext>
            </a:extLst>
          </p:cNvPr>
          <p:cNvSpPr txBox="1">
            <a:spLocks/>
          </p:cNvSpPr>
          <p:nvPr/>
        </p:nvSpPr>
        <p:spPr>
          <a:xfrm>
            <a:off x="420624" y="1690688"/>
            <a:ext cx="10543031" cy="42063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Knight</a:t>
            </a:r>
          </a:p>
          <a:p>
            <a:r>
              <a:rPr lang="en-US" altLang="zh-TW" dirty="0"/>
              <a:t>Knight can “jump over pieces.”</a:t>
            </a:r>
          </a:p>
          <a:p>
            <a:pPr lvl="1"/>
            <a:r>
              <a:rPr lang="en-US" altLang="zh-TW" dirty="0"/>
              <a:t>It cannot be blocked</a:t>
            </a:r>
          </a:p>
        </p:txBody>
      </p:sp>
    </p:spTree>
    <p:extLst>
      <p:ext uri="{BB962C8B-B14F-4D97-AF65-F5344CB8AC3E}">
        <p14:creationId xmlns:p14="http://schemas.microsoft.com/office/powerpoint/2010/main" val="3256755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CD882-4155-833A-6790-1285DBCE541C}"/>
              </a:ext>
            </a:extLst>
          </p:cNvPr>
          <p:cNvSpPr>
            <a:spLocks noGrp="1"/>
          </p:cNvSpPr>
          <p:nvPr>
            <p:ph type="title"/>
          </p:nvPr>
        </p:nvSpPr>
        <p:spPr/>
        <p:txBody>
          <a:bodyPr/>
          <a:lstStyle/>
          <a:p>
            <a:r>
              <a:rPr lang="en-US" altLang="zh-TW" dirty="0"/>
              <a:t>Piece Movement</a:t>
            </a:r>
            <a:endParaRPr lang="zh-TW" altLang="en-US" dirty="0"/>
          </a:p>
        </p:txBody>
      </p:sp>
      <p:sp>
        <p:nvSpPr>
          <p:cNvPr id="6" name="內容版面配置區 2">
            <a:extLst>
              <a:ext uri="{FF2B5EF4-FFF2-40B4-BE49-F238E27FC236}">
                <a16:creationId xmlns:a16="http://schemas.microsoft.com/office/drawing/2014/main" id="{406C3E57-FA3F-A28C-FE05-63611D50FD65}"/>
              </a:ext>
            </a:extLst>
          </p:cNvPr>
          <p:cNvSpPr txBox="1">
            <a:spLocks/>
          </p:cNvSpPr>
          <p:nvPr/>
        </p:nvSpPr>
        <p:spPr>
          <a:xfrm>
            <a:off x="420624" y="1690688"/>
            <a:ext cx="11623209" cy="42063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Pawn</a:t>
            </a:r>
          </a:p>
          <a:p>
            <a:r>
              <a:rPr lang="en-US" altLang="zh-TW" dirty="0"/>
              <a:t>Every turn, the pawn can move forward one step.</a:t>
            </a:r>
          </a:p>
          <a:p>
            <a:pPr lvl="1"/>
            <a:r>
              <a:rPr lang="en-US" altLang="zh-TW" dirty="0">
                <a:solidFill>
                  <a:srgbClr val="FF0000"/>
                </a:solidFill>
              </a:rPr>
              <a:t>Even in the first move of that pawn.</a:t>
            </a:r>
          </a:p>
          <a:p>
            <a:pPr lvl="1"/>
            <a:r>
              <a:rPr lang="en-US" altLang="zh-TW" dirty="0">
                <a:solidFill>
                  <a:srgbClr val="FF0000"/>
                </a:solidFill>
              </a:rPr>
              <a:t>With </a:t>
            </a:r>
            <a:r>
              <a:rPr lang="zh-TW" altLang="en-US" dirty="0">
                <a:solidFill>
                  <a:srgbClr val="FF0000"/>
                </a:solidFill>
              </a:rPr>
              <a:t>↑ </a:t>
            </a:r>
            <a:r>
              <a:rPr lang="en-US" altLang="zh-TW" dirty="0">
                <a:solidFill>
                  <a:srgbClr val="FF0000"/>
                </a:solidFill>
              </a:rPr>
              <a:t>this rule, there is no En passant.</a:t>
            </a:r>
          </a:p>
          <a:p>
            <a:r>
              <a:rPr lang="en-US" altLang="zh-TW" dirty="0"/>
              <a:t>If the left/right forward is the opponent’s piece, you can catch it.</a:t>
            </a:r>
          </a:p>
          <a:p>
            <a:r>
              <a:rPr lang="en-US" altLang="zh-TW" dirty="0"/>
              <a:t>When a pawn move to the last row (6 for white, 1 for black), </a:t>
            </a:r>
            <a:r>
              <a:rPr lang="en-US" altLang="zh-TW" dirty="0">
                <a:solidFill>
                  <a:srgbClr val="FF0000"/>
                </a:solidFill>
              </a:rPr>
              <a:t>it becomes Queen</a:t>
            </a:r>
            <a:r>
              <a:rPr lang="en-US" altLang="zh-TW" dirty="0"/>
              <a:t> (promotion).</a:t>
            </a:r>
          </a:p>
          <a:p>
            <a:pPr lvl="1"/>
            <a:r>
              <a:rPr lang="en-US" altLang="zh-TW" dirty="0"/>
              <a:t>Promotion and Move to the Last Row will happen simultaneously.</a:t>
            </a:r>
          </a:p>
        </p:txBody>
      </p:sp>
      <p:pic>
        <p:nvPicPr>
          <p:cNvPr id="3074" name="Picture 2" descr="Pawn Capture">
            <a:extLst>
              <a:ext uri="{FF2B5EF4-FFF2-40B4-BE49-F238E27FC236}">
                <a16:creationId xmlns:a16="http://schemas.microsoft.com/office/drawing/2014/main" id="{838A0774-503B-CDC3-964B-E95B35C739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3075" y="0"/>
            <a:ext cx="282892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01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95000"/>
                    <a:lumOff val="5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1966324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DFB126-A45F-0C15-033F-454829360BF9}"/>
              </a:ext>
            </a:extLst>
          </p:cNvPr>
          <p:cNvSpPr>
            <a:spLocks noGrp="1"/>
          </p:cNvSpPr>
          <p:nvPr>
            <p:ph type="title"/>
          </p:nvPr>
        </p:nvSpPr>
        <p:spPr/>
        <p:txBody>
          <a:bodyPr/>
          <a:lstStyle/>
          <a:p>
            <a:r>
              <a:rPr lang="en-US" altLang="zh-TW" dirty="0"/>
              <a:t>State Value Function</a:t>
            </a:r>
            <a:endParaRPr lang="zh-TW" altLang="en-US" dirty="0"/>
          </a:p>
        </p:txBody>
      </p:sp>
      <p:sp>
        <p:nvSpPr>
          <p:cNvPr id="3" name="內容版面配置區 2">
            <a:extLst>
              <a:ext uri="{FF2B5EF4-FFF2-40B4-BE49-F238E27FC236}">
                <a16:creationId xmlns:a16="http://schemas.microsoft.com/office/drawing/2014/main" id="{964EC163-AB29-D55B-A72E-CE99B0EE6D20}"/>
              </a:ext>
            </a:extLst>
          </p:cNvPr>
          <p:cNvSpPr>
            <a:spLocks noGrp="1"/>
          </p:cNvSpPr>
          <p:nvPr>
            <p:ph idx="1"/>
          </p:nvPr>
        </p:nvSpPr>
        <p:spPr/>
        <p:txBody>
          <a:bodyPr/>
          <a:lstStyle/>
          <a:p>
            <a:r>
              <a:rPr lang="en-US" altLang="zh-TW" dirty="0"/>
              <a:t>The program should decide which move is better</a:t>
            </a:r>
          </a:p>
          <a:p>
            <a:endParaRPr lang="en-US" altLang="zh-TW" dirty="0"/>
          </a:p>
          <a:p>
            <a:r>
              <a:rPr lang="en-US" altLang="zh-TW" dirty="0"/>
              <a:t>We can pick the move which leads to the board with the highest score</a:t>
            </a:r>
          </a:p>
          <a:p>
            <a:endParaRPr lang="en-US" altLang="zh-TW" dirty="0"/>
          </a:p>
          <a:p>
            <a:r>
              <a:rPr lang="en-US" altLang="zh-TW" dirty="0"/>
              <a:t>Thus, we need a function to evaluate the score of the board</a:t>
            </a:r>
          </a:p>
          <a:p>
            <a:endParaRPr lang="en-US" altLang="zh-TW" dirty="0"/>
          </a:p>
          <a:p>
            <a:r>
              <a:rPr lang="en-US" altLang="zh-TW" dirty="0"/>
              <a:t>It is the “state value function.”</a:t>
            </a:r>
          </a:p>
          <a:p>
            <a:endParaRPr lang="zh-TW" altLang="en-US" dirty="0"/>
          </a:p>
        </p:txBody>
      </p:sp>
    </p:spTree>
    <p:extLst>
      <p:ext uri="{BB962C8B-B14F-4D97-AF65-F5344CB8AC3E}">
        <p14:creationId xmlns:p14="http://schemas.microsoft.com/office/powerpoint/2010/main" val="340466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DFB126-A45F-0C15-033F-454829360BF9}"/>
              </a:ext>
            </a:extLst>
          </p:cNvPr>
          <p:cNvSpPr>
            <a:spLocks noGrp="1"/>
          </p:cNvSpPr>
          <p:nvPr>
            <p:ph type="title"/>
          </p:nvPr>
        </p:nvSpPr>
        <p:spPr/>
        <p:txBody>
          <a:bodyPr/>
          <a:lstStyle/>
          <a:p>
            <a:r>
              <a:rPr lang="en-US" altLang="zh-TW" dirty="0"/>
              <a:t>State Value Function</a:t>
            </a:r>
            <a:endParaRPr lang="zh-TW" altLang="en-US" dirty="0"/>
          </a:p>
        </p:txBody>
      </p:sp>
      <p:sp>
        <p:nvSpPr>
          <p:cNvPr id="3" name="內容版面配置區 2">
            <a:extLst>
              <a:ext uri="{FF2B5EF4-FFF2-40B4-BE49-F238E27FC236}">
                <a16:creationId xmlns:a16="http://schemas.microsoft.com/office/drawing/2014/main" id="{964EC163-AB29-D55B-A72E-CE99B0EE6D20}"/>
              </a:ext>
            </a:extLst>
          </p:cNvPr>
          <p:cNvSpPr>
            <a:spLocks noGrp="1"/>
          </p:cNvSpPr>
          <p:nvPr>
            <p:ph idx="1"/>
          </p:nvPr>
        </p:nvSpPr>
        <p:spPr/>
        <p:txBody>
          <a:bodyPr/>
          <a:lstStyle/>
          <a:p>
            <a:r>
              <a:rPr lang="en-US" altLang="zh-TW" dirty="0"/>
              <a:t>State =&gt; the board</a:t>
            </a:r>
          </a:p>
          <a:p>
            <a:endParaRPr lang="en-US" altLang="zh-TW" dirty="0"/>
          </a:p>
          <a:p>
            <a:r>
              <a:rPr lang="en-US" altLang="zh-TW" dirty="0"/>
              <a:t>Value =&gt; how “good” the board is</a:t>
            </a:r>
          </a:p>
          <a:p>
            <a:endParaRPr lang="en-US" altLang="zh-TW" dirty="0"/>
          </a:p>
          <a:p>
            <a:r>
              <a:rPr lang="en-US" altLang="zh-TW" dirty="0"/>
              <a:t>Function =&gt; given a board, output the value</a:t>
            </a:r>
          </a:p>
        </p:txBody>
      </p:sp>
    </p:spTree>
    <p:extLst>
      <p:ext uri="{BB962C8B-B14F-4D97-AF65-F5344CB8AC3E}">
        <p14:creationId xmlns:p14="http://schemas.microsoft.com/office/powerpoint/2010/main" val="876874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DFB126-A45F-0C15-033F-454829360BF9}"/>
              </a:ext>
            </a:extLst>
          </p:cNvPr>
          <p:cNvSpPr>
            <a:spLocks noGrp="1"/>
          </p:cNvSpPr>
          <p:nvPr>
            <p:ph type="title"/>
          </p:nvPr>
        </p:nvSpPr>
        <p:spPr/>
        <p:txBody>
          <a:bodyPr/>
          <a:lstStyle/>
          <a:p>
            <a:r>
              <a:rPr lang="en-US" altLang="zh-TW" dirty="0"/>
              <a:t>State Value Function</a:t>
            </a:r>
            <a:endParaRPr lang="zh-TW" altLang="en-US" dirty="0"/>
          </a:p>
        </p:txBody>
      </p:sp>
      <p:sp>
        <p:nvSpPr>
          <p:cNvPr id="3" name="內容版面配置區 2">
            <a:extLst>
              <a:ext uri="{FF2B5EF4-FFF2-40B4-BE49-F238E27FC236}">
                <a16:creationId xmlns:a16="http://schemas.microsoft.com/office/drawing/2014/main" id="{964EC163-AB29-D55B-A72E-CE99B0EE6D20}"/>
              </a:ext>
            </a:extLst>
          </p:cNvPr>
          <p:cNvSpPr>
            <a:spLocks noGrp="1"/>
          </p:cNvSpPr>
          <p:nvPr>
            <p:ph idx="1"/>
          </p:nvPr>
        </p:nvSpPr>
        <p:spPr/>
        <p:txBody>
          <a:bodyPr/>
          <a:lstStyle/>
          <a:p>
            <a:r>
              <a:rPr lang="en-US" altLang="zh-TW" dirty="0"/>
              <a:t>Super simple Example:</a:t>
            </a:r>
          </a:p>
          <a:p>
            <a:r>
              <a:rPr lang="en-US" altLang="zh-TW" dirty="0"/>
              <a:t>Give every piece a score (king=inf, queen=100, …)</a:t>
            </a:r>
          </a:p>
          <a:p>
            <a:r>
              <a:rPr lang="en-US" altLang="zh-TW" dirty="0"/>
              <a:t>Your pieces – Opponent’s pieces = value of the state.</a:t>
            </a:r>
          </a:p>
          <a:p>
            <a:endParaRPr lang="en-US" altLang="zh-TW" dirty="0"/>
          </a:p>
          <a:p>
            <a:r>
              <a:rPr lang="en-US" altLang="zh-TW" dirty="0"/>
              <a:t>Some upgrades:</a:t>
            </a:r>
          </a:p>
          <a:p>
            <a:r>
              <a:rPr lang="en-US" altLang="zh-TW" dirty="0"/>
              <a:t>A piece in a different place has a different value.</a:t>
            </a:r>
          </a:p>
        </p:txBody>
      </p:sp>
    </p:spTree>
    <p:extLst>
      <p:ext uri="{BB962C8B-B14F-4D97-AF65-F5344CB8AC3E}">
        <p14:creationId xmlns:p14="http://schemas.microsoft.com/office/powerpoint/2010/main" val="340707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DFB126-A45F-0C15-033F-454829360BF9}"/>
              </a:ext>
            </a:extLst>
          </p:cNvPr>
          <p:cNvSpPr>
            <a:spLocks noGrp="1"/>
          </p:cNvSpPr>
          <p:nvPr>
            <p:ph type="title"/>
          </p:nvPr>
        </p:nvSpPr>
        <p:spPr/>
        <p:txBody>
          <a:bodyPr/>
          <a:lstStyle/>
          <a:p>
            <a:r>
              <a:rPr lang="en-US" altLang="zh-TW" dirty="0"/>
              <a:t>State Value Function</a:t>
            </a:r>
            <a:endParaRPr lang="zh-TW" altLang="en-US" dirty="0"/>
          </a:p>
        </p:txBody>
      </p:sp>
      <p:sp>
        <p:nvSpPr>
          <p:cNvPr id="3" name="內容版面配置區 2">
            <a:extLst>
              <a:ext uri="{FF2B5EF4-FFF2-40B4-BE49-F238E27FC236}">
                <a16:creationId xmlns:a16="http://schemas.microsoft.com/office/drawing/2014/main" id="{964EC163-AB29-D55B-A72E-CE99B0EE6D20}"/>
              </a:ext>
            </a:extLst>
          </p:cNvPr>
          <p:cNvSpPr>
            <a:spLocks noGrp="1"/>
          </p:cNvSpPr>
          <p:nvPr>
            <p:ph idx="1"/>
          </p:nvPr>
        </p:nvSpPr>
        <p:spPr>
          <a:xfrm>
            <a:off x="420625" y="1825625"/>
            <a:ext cx="10543031" cy="4613812"/>
          </a:xfrm>
        </p:spPr>
        <p:txBody>
          <a:bodyPr>
            <a:normAutofit lnSpcReduction="10000"/>
          </a:bodyPr>
          <a:lstStyle/>
          <a:p>
            <a:r>
              <a:rPr lang="en-US" altLang="zh-TW" dirty="0"/>
              <a:t>Keywords for a more complicated algorithm:</a:t>
            </a:r>
          </a:p>
          <a:p>
            <a:r>
              <a:rPr lang="en-US" altLang="zh-TW" dirty="0"/>
              <a:t>KP (King-Piece), PP (Piece-Piece), KPPT (King-Piece-Piece-Turn)</a:t>
            </a:r>
          </a:p>
          <a:p>
            <a:r>
              <a:rPr lang="en-US" altLang="zh-TW" dirty="0"/>
              <a:t>KKPT (King-King-Piece-Turn with King-Piece-Piece)</a:t>
            </a:r>
          </a:p>
          <a:p>
            <a:r>
              <a:rPr lang="en-US" altLang="zh-TW" dirty="0"/>
              <a:t>MCTS (Monte Carlos Tree Search)</a:t>
            </a:r>
          </a:p>
          <a:p>
            <a:r>
              <a:rPr lang="en-US" altLang="zh-TW" dirty="0" err="1"/>
              <a:t>AlphaZero</a:t>
            </a:r>
            <a:endParaRPr lang="en-US" altLang="zh-TW" dirty="0"/>
          </a:p>
          <a:p>
            <a:pPr lvl="1"/>
            <a:r>
              <a:rPr lang="en-US" altLang="zh-TW" dirty="0"/>
              <a:t>Leela Chess Zero</a:t>
            </a:r>
          </a:p>
          <a:p>
            <a:pPr lvl="1"/>
            <a:r>
              <a:rPr lang="en-US" altLang="zh-TW" dirty="0" err="1"/>
              <a:t>DLShogi</a:t>
            </a:r>
            <a:endParaRPr lang="en-US" altLang="zh-TW" dirty="0"/>
          </a:p>
          <a:p>
            <a:r>
              <a:rPr lang="en-US" altLang="zh-TW" dirty="0"/>
              <a:t>NNUE (Efficiently Updatable Neural Network)</a:t>
            </a:r>
          </a:p>
          <a:p>
            <a:pPr lvl="1"/>
            <a:r>
              <a:rPr lang="en-US" altLang="zh-TW" dirty="0"/>
              <a:t>This is the SOTA</a:t>
            </a:r>
            <a:r>
              <a:rPr lang="zh-TW" altLang="en-US" dirty="0"/>
              <a:t> </a:t>
            </a:r>
            <a:r>
              <a:rPr lang="en-US" altLang="zh-TW" dirty="0"/>
              <a:t>for</a:t>
            </a:r>
            <a:r>
              <a:rPr lang="zh-TW" altLang="en-US" dirty="0"/>
              <a:t> </a:t>
            </a:r>
            <a:r>
              <a:rPr lang="en-US" altLang="zh-TW" dirty="0"/>
              <a:t>Chess and Shogi</a:t>
            </a:r>
          </a:p>
          <a:p>
            <a:pPr lvl="1"/>
            <a:r>
              <a:rPr lang="en-US" altLang="zh-TW" dirty="0"/>
              <a:t>Stockfish (2022 TCEC 1</a:t>
            </a:r>
            <a:r>
              <a:rPr lang="en-US" altLang="zh-TW" baseline="30000" dirty="0"/>
              <a:t>st</a:t>
            </a:r>
            <a:r>
              <a:rPr lang="en-US" altLang="zh-TW" dirty="0"/>
              <a:t> place, 2022 CCC 1</a:t>
            </a:r>
            <a:r>
              <a:rPr lang="en-US" altLang="zh-TW" baseline="30000" dirty="0"/>
              <a:t>st</a:t>
            </a:r>
            <a:r>
              <a:rPr lang="en-US" altLang="zh-TW" dirty="0"/>
              <a:t> place)</a:t>
            </a:r>
          </a:p>
          <a:p>
            <a:pPr lvl="1"/>
            <a:r>
              <a:rPr lang="zh-TW" altLang="en-US" dirty="0"/>
              <a:t>水匠 </a:t>
            </a:r>
            <a:r>
              <a:rPr lang="en-US" altLang="zh-TW" dirty="0"/>
              <a:t>(</a:t>
            </a:r>
            <a:r>
              <a:rPr lang="zh-TW" altLang="en-US" dirty="0"/>
              <a:t>第</a:t>
            </a:r>
            <a:r>
              <a:rPr lang="en-US" altLang="zh-TW" dirty="0"/>
              <a:t>3</a:t>
            </a:r>
            <a:r>
              <a:rPr lang="zh-TW" altLang="en-US" dirty="0"/>
              <a:t>回世界将棋</a:t>
            </a:r>
            <a:r>
              <a:rPr lang="en-US" altLang="zh-TW" dirty="0"/>
              <a:t>AI</a:t>
            </a:r>
            <a:r>
              <a:rPr lang="zh-TW" altLang="en-US" dirty="0"/>
              <a:t>電竜戦優勝</a:t>
            </a:r>
            <a:r>
              <a:rPr lang="en-US" altLang="zh-TW" dirty="0"/>
              <a:t>)</a:t>
            </a:r>
          </a:p>
          <a:p>
            <a:endParaRPr lang="en-US" altLang="zh-TW" dirty="0"/>
          </a:p>
        </p:txBody>
      </p:sp>
    </p:spTree>
    <p:extLst>
      <p:ext uri="{BB962C8B-B14F-4D97-AF65-F5344CB8AC3E}">
        <p14:creationId xmlns:p14="http://schemas.microsoft.com/office/powerpoint/2010/main" val="4071488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內容版面配置區 2">
            <a:extLst>
              <a:ext uri="{FF2B5EF4-FFF2-40B4-BE49-F238E27FC236}">
                <a16:creationId xmlns:a16="http://schemas.microsoft.com/office/drawing/2014/main" id="{7AA6D590-6EBA-A349-3F09-C271F3EE893F}"/>
              </a:ext>
            </a:extLst>
          </p:cNvPr>
          <p:cNvSpPr>
            <a:spLocks noGrp="1"/>
          </p:cNvSpPr>
          <p:nvPr>
            <p:ph idx="1"/>
          </p:nvPr>
        </p:nvSpPr>
        <p:spPr>
          <a:xfrm>
            <a:off x="838200" y="1825625"/>
            <a:ext cx="10515600" cy="571346"/>
          </a:xfrm>
        </p:spPr>
        <p:txBody>
          <a:bodyPr/>
          <a:lstStyle/>
          <a:p>
            <a:r>
              <a:rPr lang="en-US" altLang="zh-TW" dirty="0"/>
              <a:t>Suppose we have three valid moves, A, B, and C:</a:t>
            </a:r>
            <a:endParaRPr lang="zh-TW" altLang="en-US" dirty="0"/>
          </a:p>
        </p:txBody>
      </p:sp>
      <p:sp>
        <p:nvSpPr>
          <p:cNvPr id="18" name="橢圓 17">
            <a:extLst>
              <a:ext uri="{FF2B5EF4-FFF2-40B4-BE49-F238E27FC236}">
                <a16:creationId xmlns:a16="http://schemas.microsoft.com/office/drawing/2014/main" id="{4C3E1657-7967-1625-2280-60F0C0C28D36}"/>
              </a:ext>
            </a:extLst>
          </p:cNvPr>
          <p:cNvSpPr/>
          <p:nvPr/>
        </p:nvSpPr>
        <p:spPr>
          <a:xfrm>
            <a:off x="5447930" y="2531908"/>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Current</a:t>
            </a:r>
            <a:endParaRPr lang="zh-TW" altLang="en-US" sz="1600" dirty="0">
              <a:solidFill>
                <a:schemeClr val="tx1"/>
              </a:solidFill>
            </a:endParaRPr>
          </a:p>
        </p:txBody>
      </p:sp>
      <p:sp>
        <p:nvSpPr>
          <p:cNvPr id="19" name="橢圓 18">
            <a:extLst>
              <a:ext uri="{FF2B5EF4-FFF2-40B4-BE49-F238E27FC236}">
                <a16:creationId xmlns:a16="http://schemas.microsoft.com/office/drawing/2014/main" id="{D3E78237-03AE-0754-0F69-3A448720A595}"/>
              </a:ext>
            </a:extLst>
          </p:cNvPr>
          <p:cNvSpPr/>
          <p:nvPr/>
        </p:nvSpPr>
        <p:spPr>
          <a:xfrm>
            <a:off x="2377736" y="4693914"/>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After</a:t>
            </a:r>
          </a:p>
          <a:p>
            <a:pPr algn="ctr"/>
            <a:r>
              <a:rPr lang="en-US" altLang="zh-TW" dirty="0">
                <a:solidFill>
                  <a:schemeClr val="tx1"/>
                </a:solidFill>
              </a:rPr>
              <a:t>Move A</a:t>
            </a:r>
          </a:p>
        </p:txBody>
      </p:sp>
      <p:sp>
        <p:nvSpPr>
          <p:cNvPr id="20" name="橢圓 19">
            <a:extLst>
              <a:ext uri="{FF2B5EF4-FFF2-40B4-BE49-F238E27FC236}">
                <a16:creationId xmlns:a16="http://schemas.microsoft.com/office/drawing/2014/main" id="{1562E2A0-44EE-1C55-27F1-D24D97C6737B}"/>
              </a:ext>
            </a:extLst>
          </p:cNvPr>
          <p:cNvSpPr/>
          <p:nvPr/>
        </p:nvSpPr>
        <p:spPr>
          <a:xfrm>
            <a:off x="5447930" y="4664029"/>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After</a:t>
            </a:r>
          </a:p>
          <a:p>
            <a:pPr algn="ctr"/>
            <a:r>
              <a:rPr lang="en-US" altLang="zh-TW" dirty="0">
                <a:solidFill>
                  <a:schemeClr val="tx1"/>
                </a:solidFill>
              </a:rPr>
              <a:t>Move B</a:t>
            </a:r>
            <a:endParaRPr lang="zh-TW" altLang="en-US" dirty="0">
              <a:solidFill>
                <a:schemeClr val="tx1"/>
              </a:solidFill>
            </a:endParaRPr>
          </a:p>
        </p:txBody>
      </p:sp>
      <p:sp>
        <p:nvSpPr>
          <p:cNvPr id="21" name="橢圓 20">
            <a:extLst>
              <a:ext uri="{FF2B5EF4-FFF2-40B4-BE49-F238E27FC236}">
                <a16:creationId xmlns:a16="http://schemas.microsoft.com/office/drawing/2014/main" id="{FD535586-4FF9-E3A8-E235-00EF7907FC6B}"/>
              </a:ext>
            </a:extLst>
          </p:cNvPr>
          <p:cNvSpPr/>
          <p:nvPr/>
        </p:nvSpPr>
        <p:spPr>
          <a:xfrm>
            <a:off x="8518124" y="4664029"/>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After</a:t>
            </a:r>
          </a:p>
          <a:p>
            <a:pPr algn="ctr"/>
            <a:r>
              <a:rPr lang="en-US" altLang="zh-TW" dirty="0">
                <a:solidFill>
                  <a:schemeClr val="tx1"/>
                </a:solidFill>
              </a:rPr>
              <a:t>Move C</a:t>
            </a:r>
            <a:endParaRPr lang="zh-TW" altLang="en-US" dirty="0">
              <a:solidFill>
                <a:schemeClr val="tx1"/>
              </a:solidFill>
            </a:endParaRPr>
          </a:p>
        </p:txBody>
      </p:sp>
      <p:cxnSp>
        <p:nvCxnSpPr>
          <p:cNvPr id="22" name="直線單箭頭接點 21">
            <a:extLst>
              <a:ext uri="{FF2B5EF4-FFF2-40B4-BE49-F238E27FC236}">
                <a16:creationId xmlns:a16="http://schemas.microsoft.com/office/drawing/2014/main" id="{1811175E-D2BD-2888-108B-A134A33D6BD4}"/>
              </a:ext>
            </a:extLst>
          </p:cNvPr>
          <p:cNvCxnSpPr>
            <a:cxnSpLocks/>
            <a:stCxn id="18" idx="4"/>
            <a:endCxn id="19" idx="0"/>
          </p:cNvCxnSpPr>
          <p:nvPr/>
        </p:nvCxnSpPr>
        <p:spPr>
          <a:xfrm flipH="1">
            <a:off x="3025806" y="3828048"/>
            <a:ext cx="3070194" cy="8658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45C60461-ECD9-27D1-DE9A-B3C486AE596E}"/>
              </a:ext>
            </a:extLst>
          </p:cNvPr>
          <p:cNvCxnSpPr>
            <a:cxnSpLocks/>
            <a:stCxn id="18" idx="4"/>
            <a:endCxn id="20" idx="0"/>
          </p:cNvCxnSpPr>
          <p:nvPr/>
        </p:nvCxnSpPr>
        <p:spPr>
          <a:xfrm>
            <a:off x="6096000" y="3828048"/>
            <a:ext cx="0" cy="8359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D86517BD-3A47-CFC9-B777-2ABA3469EF7B}"/>
              </a:ext>
            </a:extLst>
          </p:cNvPr>
          <p:cNvCxnSpPr>
            <a:cxnSpLocks/>
            <a:stCxn id="18" idx="4"/>
            <a:endCxn id="21" idx="0"/>
          </p:cNvCxnSpPr>
          <p:nvPr/>
        </p:nvCxnSpPr>
        <p:spPr>
          <a:xfrm>
            <a:off x="6096000" y="3828048"/>
            <a:ext cx="3070194" cy="8359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文字方塊 24">
            <a:extLst>
              <a:ext uri="{FF2B5EF4-FFF2-40B4-BE49-F238E27FC236}">
                <a16:creationId xmlns:a16="http://schemas.microsoft.com/office/drawing/2014/main" id="{7F6F60B3-CD74-6E92-1E0B-712C540C82F7}"/>
              </a:ext>
            </a:extLst>
          </p:cNvPr>
          <p:cNvSpPr txBox="1"/>
          <p:nvPr/>
        </p:nvSpPr>
        <p:spPr>
          <a:xfrm>
            <a:off x="3799643" y="3828048"/>
            <a:ext cx="905522" cy="369332"/>
          </a:xfrm>
          <a:prstGeom prst="rect">
            <a:avLst/>
          </a:prstGeom>
          <a:noFill/>
        </p:spPr>
        <p:txBody>
          <a:bodyPr wrap="square" rtlCol="0">
            <a:spAutoFit/>
          </a:bodyPr>
          <a:lstStyle/>
          <a:p>
            <a:r>
              <a:rPr lang="en-US" altLang="zh-TW" dirty="0"/>
              <a:t>Move A</a:t>
            </a:r>
            <a:endParaRPr lang="zh-TW" altLang="en-US" dirty="0"/>
          </a:p>
        </p:txBody>
      </p:sp>
      <p:sp>
        <p:nvSpPr>
          <p:cNvPr id="26" name="文字方塊 25">
            <a:extLst>
              <a:ext uri="{FF2B5EF4-FFF2-40B4-BE49-F238E27FC236}">
                <a16:creationId xmlns:a16="http://schemas.microsoft.com/office/drawing/2014/main" id="{C50119F2-ADF3-57C3-EA26-F78E10288527}"/>
              </a:ext>
            </a:extLst>
          </p:cNvPr>
          <p:cNvSpPr txBox="1"/>
          <p:nvPr/>
        </p:nvSpPr>
        <p:spPr>
          <a:xfrm>
            <a:off x="5190479" y="4106786"/>
            <a:ext cx="905522" cy="369332"/>
          </a:xfrm>
          <a:prstGeom prst="rect">
            <a:avLst/>
          </a:prstGeom>
          <a:noFill/>
        </p:spPr>
        <p:txBody>
          <a:bodyPr wrap="square" rtlCol="0">
            <a:spAutoFit/>
          </a:bodyPr>
          <a:lstStyle/>
          <a:p>
            <a:r>
              <a:rPr lang="en-US" altLang="zh-TW" dirty="0"/>
              <a:t>Move B</a:t>
            </a:r>
            <a:endParaRPr lang="zh-TW" altLang="en-US" dirty="0"/>
          </a:p>
        </p:txBody>
      </p:sp>
      <p:sp>
        <p:nvSpPr>
          <p:cNvPr id="27" name="文字方塊 26">
            <a:extLst>
              <a:ext uri="{FF2B5EF4-FFF2-40B4-BE49-F238E27FC236}">
                <a16:creationId xmlns:a16="http://schemas.microsoft.com/office/drawing/2014/main" id="{E8E2CFFE-588C-D982-CF29-0A042914B807}"/>
              </a:ext>
            </a:extLst>
          </p:cNvPr>
          <p:cNvSpPr txBox="1"/>
          <p:nvPr/>
        </p:nvSpPr>
        <p:spPr>
          <a:xfrm>
            <a:off x="7486835" y="3876706"/>
            <a:ext cx="905522" cy="369332"/>
          </a:xfrm>
          <a:prstGeom prst="rect">
            <a:avLst/>
          </a:prstGeom>
          <a:noFill/>
        </p:spPr>
        <p:txBody>
          <a:bodyPr wrap="square" rtlCol="0">
            <a:spAutoFit/>
          </a:bodyPr>
          <a:lstStyle/>
          <a:p>
            <a:r>
              <a:rPr lang="en-US" altLang="zh-TW" dirty="0"/>
              <a:t>Move C</a:t>
            </a:r>
            <a:endParaRPr lang="zh-TW" altLang="en-US" dirty="0"/>
          </a:p>
        </p:txBody>
      </p:sp>
      <p:sp>
        <p:nvSpPr>
          <p:cNvPr id="31" name="標題 17">
            <a:extLst>
              <a:ext uri="{FF2B5EF4-FFF2-40B4-BE49-F238E27FC236}">
                <a16:creationId xmlns:a16="http://schemas.microsoft.com/office/drawing/2014/main" id="{D5951B35-3C52-D61F-6B7B-1A5A61C6CD97}"/>
              </a:ext>
            </a:extLst>
          </p:cNvPr>
          <p:cNvSpPr>
            <a:spLocks noGrp="1"/>
          </p:cNvSpPr>
          <p:nvPr>
            <p:ph type="title"/>
          </p:nvPr>
        </p:nvSpPr>
        <p:spPr>
          <a:xfrm>
            <a:off x="420623" y="365125"/>
            <a:ext cx="11297243" cy="1325563"/>
          </a:xfrm>
        </p:spPr>
        <p:txBody>
          <a:bodyPr>
            <a:normAutofit fontScale="90000"/>
          </a:bodyPr>
          <a:lstStyle/>
          <a:p>
            <a:r>
              <a:rPr lang="en-US" altLang="zh-TW" dirty="0"/>
              <a:t>Use value function to pick the next move</a:t>
            </a:r>
            <a:endParaRPr lang="zh-TW" altLang="en-US" dirty="0"/>
          </a:p>
        </p:txBody>
      </p:sp>
    </p:spTree>
    <p:extLst>
      <p:ext uri="{BB962C8B-B14F-4D97-AF65-F5344CB8AC3E}">
        <p14:creationId xmlns:p14="http://schemas.microsoft.com/office/powerpoint/2010/main" val="2944151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bg2">
                    <a:lumMod val="10000"/>
                  </a:schemeClr>
                </a:solidFill>
              </a:rPr>
              <a:t>Introduction</a:t>
            </a:r>
          </a:p>
          <a:p>
            <a:pPr marL="514350" indent="-514350">
              <a:buFont typeface="+mj-lt"/>
              <a:buAutoNum type="arabicPeriod"/>
            </a:pPr>
            <a:r>
              <a:rPr lang="en-US" altLang="zh-TW" dirty="0">
                <a:solidFill>
                  <a:schemeClr val="bg2">
                    <a:lumMod val="10000"/>
                  </a:schemeClr>
                </a:solidFill>
              </a:rPr>
              <a:t>Chess and Mini Chess</a:t>
            </a:r>
          </a:p>
          <a:p>
            <a:pPr marL="514350" indent="-514350">
              <a:buFont typeface="+mj-lt"/>
              <a:buAutoNum type="arabicPeriod"/>
            </a:pPr>
            <a:r>
              <a:rPr lang="en-US" altLang="zh-TW" dirty="0">
                <a:solidFill>
                  <a:schemeClr val="bg2">
                    <a:lumMod val="10000"/>
                  </a:schemeClr>
                </a:solidFill>
              </a:rPr>
              <a:t>State Value Function</a:t>
            </a:r>
          </a:p>
          <a:p>
            <a:pPr marL="514350" indent="-514350">
              <a:buFont typeface="+mj-lt"/>
              <a:buAutoNum type="arabicPeriod"/>
            </a:pPr>
            <a:r>
              <a:rPr lang="en-US" altLang="zh-TW" dirty="0">
                <a:solidFill>
                  <a:schemeClr val="bg2">
                    <a:lumMod val="10000"/>
                  </a:schemeClr>
                </a:solidFill>
              </a:rPr>
              <a:t>Minimax</a:t>
            </a:r>
          </a:p>
          <a:p>
            <a:pPr marL="514350" indent="-514350">
              <a:buFont typeface="+mj-lt"/>
              <a:buAutoNum type="arabicPeriod"/>
            </a:pPr>
            <a:r>
              <a:rPr lang="en-US" altLang="zh-TW" dirty="0">
                <a:solidFill>
                  <a:schemeClr val="bg2">
                    <a:lumMod val="10000"/>
                  </a:schemeClr>
                </a:solidFill>
              </a:rPr>
              <a:t>Alpha-Beta Pruning</a:t>
            </a:r>
          </a:p>
          <a:p>
            <a:pPr marL="514350" indent="-514350">
              <a:buFont typeface="+mj-lt"/>
              <a:buAutoNum type="arabicPeriod"/>
            </a:pPr>
            <a:r>
              <a:rPr lang="en-US" altLang="zh-TW" dirty="0">
                <a:solidFill>
                  <a:schemeClr val="bg2">
                    <a:lumMod val="10000"/>
                  </a:schemeClr>
                </a:solidFill>
              </a:rPr>
              <a:t>How To Design Your AI</a:t>
            </a:r>
          </a:p>
          <a:p>
            <a:pPr marL="514350" indent="-514350">
              <a:buFont typeface="+mj-lt"/>
              <a:buAutoNum type="arabicPeriod"/>
            </a:pPr>
            <a:r>
              <a:rPr lang="en-US" altLang="zh-TW" dirty="0">
                <a:solidFill>
                  <a:schemeClr val="bg2">
                    <a:lumMod val="10000"/>
                  </a:schemeClr>
                </a:solidFill>
              </a:rPr>
              <a:t>Package</a:t>
            </a:r>
          </a:p>
          <a:p>
            <a:pPr marL="514350" indent="-514350">
              <a:buFont typeface="+mj-lt"/>
              <a:buAutoNum type="arabicPeriod"/>
            </a:pPr>
            <a:r>
              <a:rPr lang="en-US" altLang="zh-TW" dirty="0">
                <a:solidFill>
                  <a:schemeClr val="bg2">
                    <a:lumMod val="10000"/>
                  </a:schemeClr>
                </a:solidFill>
              </a:rPr>
              <a:t>Requirements</a:t>
            </a:r>
          </a:p>
          <a:p>
            <a:pPr marL="514350" indent="-514350">
              <a:buFont typeface="+mj-lt"/>
              <a:buAutoNum type="arabicPeriod"/>
            </a:pPr>
            <a:r>
              <a:rPr lang="en-US" altLang="zh-TW" dirty="0">
                <a:solidFill>
                  <a:schemeClr val="bg2">
                    <a:lumMod val="10000"/>
                  </a:schemeClr>
                </a:solidFill>
              </a:rPr>
              <a:t>Grading</a:t>
            </a:r>
          </a:p>
          <a:p>
            <a:pPr marL="514350" indent="-514350">
              <a:buFont typeface="+mj-lt"/>
              <a:buAutoNum type="arabicPeriod"/>
            </a:pPr>
            <a:r>
              <a:rPr lang="en-US" altLang="zh-TW" dirty="0">
                <a:solidFill>
                  <a:schemeClr val="bg2">
                    <a:lumMod val="10000"/>
                  </a:schemeClr>
                </a:solidFill>
              </a:rPr>
              <a:t>Submission</a:t>
            </a:r>
          </a:p>
        </p:txBody>
      </p:sp>
    </p:spTree>
    <p:extLst>
      <p:ext uri="{BB962C8B-B14F-4D97-AF65-F5344CB8AC3E}">
        <p14:creationId xmlns:p14="http://schemas.microsoft.com/office/powerpoint/2010/main" val="688840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2">
            <a:extLst>
              <a:ext uri="{FF2B5EF4-FFF2-40B4-BE49-F238E27FC236}">
                <a16:creationId xmlns:a16="http://schemas.microsoft.com/office/drawing/2014/main" id="{B949A63A-B6A8-2CC7-EAD1-22321CC46EC5}"/>
              </a:ext>
            </a:extLst>
          </p:cNvPr>
          <p:cNvSpPr>
            <a:spLocks noGrp="1"/>
          </p:cNvSpPr>
          <p:nvPr>
            <p:ph idx="1"/>
          </p:nvPr>
        </p:nvSpPr>
        <p:spPr>
          <a:xfrm>
            <a:off x="838200" y="1825625"/>
            <a:ext cx="10515600" cy="571346"/>
          </a:xfrm>
        </p:spPr>
        <p:txBody>
          <a:bodyPr/>
          <a:lstStyle/>
          <a:p>
            <a:r>
              <a:rPr lang="en-US" altLang="zh-TW" dirty="0"/>
              <a:t>After evaluating the state values, we have 20, -15, and 30</a:t>
            </a:r>
            <a:endParaRPr lang="zh-TW" altLang="en-US" dirty="0"/>
          </a:p>
        </p:txBody>
      </p:sp>
      <p:sp>
        <p:nvSpPr>
          <p:cNvPr id="6" name="橢圓 5">
            <a:extLst>
              <a:ext uri="{FF2B5EF4-FFF2-40B4-BE49-F238E27FC236}">
                <a16:creationId xmlns:a16="http://schemas.microsoft.com/office/drawing/2014/main" id="{EC6CE353-9007-1864-BBB3-1C391026F93F}"/>
              </a:ext>
            </a:extLst>
          </p:cNvPr>
          <p:cNvSpPr/>
          <p:nvPr/>
        </p:nvSpPr>
        <p:spPr>
          <a:xfrm>
            <a:off x="5447930" y="2531908"/>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Current</a:t>
            </a:r>
            <a:endParaRPr lang="zh-TW" altLang="en-US" sz="1600" dirty="0">
              <a:solidFill>
                <a:schemeClr val="tx1"/>
              </a:solidFill>
            </a:endParaRPr>
          </a:p>
        </p:txBody>
      </p:sp>
      <p:sp>
        <p:nvSpPr>
          <p:cNvPr id="7" name="橢圓 6">
            <a:extLst>
              <a:ext uri="{FF2B5EF4-FFF2-40B4-BE49-F238E27FC236}">
                <a16:creationId xmlns:a16="http://schemas.microsoft.com/office/drawing/2014/main" id="{7E602D57-B721-3136-E81C-E05FB19493FD}"/>
              </a:ext>
            </a:extLst>
          </p:cNvPr>
          <p:cNvSpPr/>
          <p:nvPr/>
        </p:nvSpPr>
        <p:spPr>
          <a:xfrm>
            <a:off x="2377736" y="4693914"/>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Value</a:t>
            </a:r>
          </a:p>
          <a:p>
            <a:pPr algn="ctr"/>
            <a:r>
              <a:rPr lang="en-US" altLang="zh-TW" dirty="0">
                <a:solidFill>
                  <a:schemeClr val="tx1"/>
                </a:solidFill>
              </a:rPr>
              <a:t>20</a:t>
            </a:r>
          </a:p>
        </p:txBody>
      </p:sp>
      <p:sp>
        <p:nvSpPr>
          <p:cNvPr id="8" name="橢圓 7">
            <a:extLst>
              <a:ext uri="{FF2B5EF4-FFF2-40B4-BE49-F238E27FC236}">
                <a16:creationId xmlns:a16="http://schemas.microsoft.com/office/drawing/2014/main" id="{0B49239F-F184-EF54-2D1C-84AF88545F34}"/>
              </a:ext>
            </a:extLst>
          </p:cNvPr>
          <p:cNvSpPr/>
          <p:nvPr/>
        </p:nvSpPr>
        <p:spPr>
          <a:xfrm>
            <a:off x="5447930" y="4664029"/>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Value</a:t>
            </a:r>
          </a:p>
          <a:p>
            <a:pPr algn="ctr"/>
            <a:r>
              <a:rPr lang="en-US" altLang="zh-TW" dirty="0">
                <a:solidFill>
                  <a:schemeClr val="tx1"/>
                </a:solidFill>
              </a:rPr>
              <a:t>-15</a:t>
            </a:r>
            <a:endParaRPr lang="zh-TW" altLang="en-US" dirty="0">
              <a:solidFill>
                <a:schemeClr val="tx1"/>
              </a:solidFill>
            </a:endParaRPr>
          </a:p>
        </p:txBody>
      </p:sp>
      <p:sp>
        <p:nvSpPr>
          <p:cNvPr id="9" name="橢圓 8">
            <a:extLst>
              <a:ext uri="{FF2B5EF4-FFF2-40B4-BE49-F238E27FC236}">
                <a16:creationId xmlns:a16="http://schemas.microsoft.com/office/drawing/2014/main" id="{BBE188D5-DDDB-8075-A74F-CD47836C9DAB}"/>
              </a:ext>
            </a:extLst>
          </p:cNvPr>
          <p:cNvSpPr/>
          <p:nvPr/>
        </p:nvSpPr>
        <p:spPr>
          <a:xfrm>
            <a:off x="8518124" y="4664029"/>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Value</a:t>
            </a:r>
          </a:p>
          <a:p>
            <a:pPr algn="ctr"/>
            <a:r>
              <a:rPr lang="en-US" altLang="zh-TW" dirty="0">
                <a:solidFill>
                  <a:schemeClr val="tx1"/>
                </a:solidFill>
              </a:rPr>
              <a:t>30</a:t>
            </a:r>
            <a:endParaRPr lang="zh-TW" altLang="en-US" dirty="0">
              <a:solidFill>
                <a:schemeClr val="tx1"/>
              </a:solidFill>
            </a:endParaRPr>
          </a:p>
        </p:txBody>
      </p:sp>
      <p:cxnSp>
        <p:nvCxnSpPr>
          <p:cNvPr id="10" name="直線單箭頭接點 9">
            <a:extLst>
              <a:ext uri="{FF2B5EF4-FFF2-40B4-BE49-F238E27FC236}">
                <a16:creationId xmlns:a16="http://schemas.microsoft.com/office/drawing/2014/main" id="{93A6B445-3F73-05A3-A831-B0D31D66C536}"/>
              </a:ext>
            </a:extLst>
          </p:cNvPr>
          <p:cNvCxnSpPr>
            <a:cxnSpLocks/>
            <a:stCxn id="6" idx="4"/>
            <a:endCxn id="7" idx="0"/>
          </p:cNvCxnSpPr>
          <p:nvPr/>
        </p:nvCxnSpPr>
        <p:spPr>
          <a:xfrm flipH="1">
            <a:off x="3025806" y="3828048"/>
            <a:ext cx="3070194" cy="8658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4614B731-952B-7163-A2AD-3AD6E6531D5C}"/>
              </a:ext>
            </a:extLst>
          </p:cNvPr>
          <p:cNvCxnSpPr>
            <a:cxnSpLocks/>
            <a:stCxn id="6" idx="4"/>
            <a:endCxn id="8" idx="0"/>
          </p:cNvCxnSpPr>
          <p:nvPr/>
        </p:nvCxnSpPr>
        <p:spPr>
          <a:xfrm>
            <a:off x="6096000" y="3828048"/>
            <a:ext cx="0" cy="8359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6D18D173-5DF9-4057-0BC3-A9EDA8C79E21}"/>
              </a:ext>
            </a:extLst>
          </p:cNvPr>
          <p:cNvCxnSpPr>
            <a:cxnSpLocks/>
            <a:stCxn id="6" idx="4"/>
            <a:endCxn id="9" idx="0"/>
          </p:cNvCxnSpPr>
          <p:nvPr/>
        </p:nvCxnSpPr>
        <p:spPr>
          <a:xfrm>
            <a:off x="6096000" y="3828048"/>
            <a:ext cx="3070194" cy="8359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字方塊 12">
            <a:extLst>
              <a:ext uri="{FF2B5EF4-FFF2-40B4-BE49-F238E27FC236}">
                <a16:creationId xmlns:a16="http://schemas.microsoft.com/office/drawing/2014/main" id="{EA2C728C-D9BB-DA5F-98A0-1CDA0FD68657}"/>
              </a:ext>
            </a:extLst>
          </p:cNvPr>
          <p:cNvSpPr txBox="1"/>
          <p:nvPr/>
        </p:nvSpPr>
        <p:spPr>
          <a:xfrm>
            <a:off x="3799643" y="3828048"/>
            <a:ext cx="905522" cy="369332"/>
          </a:xfrm>
          <a:prstGeom prst="rect">
            <a:avLst/>
          </a:prstGeom>
          <a:noFill/>
        </p:spPr>
        <p:txBody>
          <a:bodyPr wrap="square" rtlCol="0">
            <a:spAutoFit/>
          </a:bodyPr>
          <a:lstStyle/>
          <a:p>
            <a:r>
              <a:rPr lang="en-US" altLang="zh-TW" dirty="0"/>
              <a:t>Move A</a:t>
            </a:r>
            <a:endParaRPr lang="zh-TW" altLang="en-US" dirty="0"/>
          </a:p>
        </p:txBody>
      </p:sp>
      <p:sp>
        <p:nvSpPr>
          <p:cNvPr id="14" name="文字方塊 13">
            <a:extLst>
              <a:ext uri="{FF2B5EF4-FFF2-40B4-BE49-F238E27FC236}">
                <a16:creationId xmlns:a16="http://schemas.microsoft.com/office/drawing/2014/main" id="{5BC73663-237A-45AC-BC63-FC0EE42ABD31}"/>
              </a:ext>
            </a:extLst>
          </p:cNvPr>
          <p:cNvSpPr txBox="1"/>
          <p:nvPr/>
        </p:nvSpPr>
        <p:spPr>
          <a:xfrm>
            <a:off x="5190479" y="4106786"/>
            <a:ext cx="905522" cy="369332"/>
          </a:xfrm>
          <a:prstGeom prst="rect">
            <a:avLst/>
          </a:prstGeom>
          <a:noFill/>
        </p:spPr>
        <p:txBody>
          <a:bodyPr wrap="square" rtlCol="0">
            <a:spAutoFit/>
          </a:bodyPr>
          <a:lstStyle/>
          <a:p>
            <a:r>
              <a:rPr lang="en-US" altLang="zh-TW" dirty="0"/>
              <a:t>Move B</a:t>
            </a:r>
            <a:endParaRPr lang="zh-TW" altLang="en-US" dirty="0"/>
          </a:p>
        </p:txBody>
      </p:sp>
      <p:sp>
        <p:nvSpPr>
          <p:cNvPr id="15" name="文字方塊 14">
            <a:extLst>
              <a:ext uri="{FF2B5EF4-FFF2-40B4-BE49-F238E27FC236}">
                <a16:creationId xmlns:a16="http://schemas.microsoft.com/office/drawing/2014/main" id="{0E5DCFF2-993A-9E00-EB07-78B56D4F2A6C}"/>
              </a:ext>
            </a:extLst>
          </p:cNvPr>
          <p:cNvSpPr txBox="1"/>
          <p:nvPr/>
        </p:nvSpPr>
        <p:spPr>
          <a:xfrm>
            <a:off x="7486835" y="3876706"/>
            <a:ext cx="905522" cy="369332"/>
          </a:xfrm>
          <a:prstGeom prst="rect">
            <a:avLst/>
          </a:prstGeom>
          <a:noFill/>
        </p:spPr>
        <p:txBody>
          <a:bodyPr wrap="square" rtlCol="0">
            <a:spAutoFit/>
          </a:bodyPr>
          <a:lstStyle/>
          <a:p>
            <a:r>
              <a:rPr lang="en-US" altLang="zh-TW" dirty="0"/>
              <a:t>Move C</a:t>
            </a:r>
            <a:endParaRPr lang="zh-TW" altLang="en-US" dirty="0"/>
          </a:p>
        </p:txBody>
      </p:sp>
      <p:sp>
        <p:nvSpPr>
          <p:cNvPr id="18" name="標題 17">
            <a:extLst>
              <a:ext uri="{FF2B5EF4-FFF2-40B4-BE49-F238E27FC236}">
                <a16:creationId xmlns:a16="http://schemas.microsoft.com/office/drawing/2014/main" id="{010129AF-C105-A54D-1A74-96E077A57085}"/>
              </a:ext>
            </a:extLst>
          </p:cNvPr>
          <p:cNvSpPr>
            <a:spLocks noGrp="1"/>
          </p:cNvSpPr>
          <p:nvPr>
            <p:ph type="title"/>
          </p:nvPr>
        </p:nvSpPr>
        <p:spPr>
          <a:xfrm>
            <a:off x="420623" y="365125"/>
            <a:ext cx="11297243" cy="1325563"/>
          </a:xfrm>
        </p:spPr>
        <p:txBody>
          <a:bodyPr>
            <a:normAutofit fontScale="90000"/>
          </a:bodyPr>
          <a:lstStyle/>
          <a:p>
            <a:r>
              <a:rPr lang="en-US" altLang="zh-TW" dirty="0"/>
              <a:t>Use value function to pick the next move</a:t>
            </a:r>
            <a:endParaRPr lang="zh-TW" altLang="en-US" dirty="0"/>
          </a:p>
        </p:txBody>
      </p:sp>
    </p:spTree>
    <p:extLst>
      <p:ext uri="{BB962C8B-B14F-4D97-AF65-F5344CB8AC3E}">
        <p14:creationId xmlns:p14="http://schemas.microsoft.com/office/powerpoint/2010/main" val="2879588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2">
            <a:extLst>
              <a:ext uri="{FF2B5EF4-FFF2-40B4-BE49-F238E27FC236}">
                <a16:creationId xmlns:a16="http://schemas.microsoft.com/office/drawing/2014/main" id="{B545F386-FD6F-F372-49C4-63F497D76912}"/>
              </a:ext>
            </a:extLst>
          </p:cNvPr>
          <p:cNvSpPr>
            <a:spLocks noGrp="1"/>
          </p:cNvSpPr>
          <p:nvPr>
            <p:ph idx="1"/>
          </p:nvPr>
        </p:nvSpPr>
        <p:spPr>
          <a:xfrm>
            <a:off x="838200" y="1825625"/>
            <a:ext cx="10515600" cy="571346"/>
          </a:xfrm>
        </p:spPr>
        <p:txBody>
          <a:bodyPr>
            <a:normAutofit/>
          </a:bodyPr>
          <a:lstStyle/>
          <a:p>
            <a:r>
              <a:rPr lang="en-US" altLang="zh-TW" dirty="0"/>
              <a:t>We pick move C to be our next step since it leads to the highest value</a:t>
            </a:r>
            <a:endParaRPr lang="zh-TW" altLang="en-US" dirty="0"/>
          </a:p>
        </p:txBody>
      </p:sp>
      <p:sp>
        <p:nvSpPr>
          <p:cNvPr id="6" name="橢圓 5">
            <a:extLst>
              <a:ext uri="{FF2B5EF4-FFF2-40B4-BE49-F238E27FC236}">
                <a16:creationId xmlns:a16="http://schemas.microsoft.com/office/drawing/2014/main" id="{1EB40E35-174B-14A3-28BD-32573BA16031}"/>
              </a:ext>
            </a:extLst>
          </p:cNvPr>
          <p:cNvSpPr/>
          <p:nvPr/>
        </p:nvSpPr>
        <p:spPr>
          <a:xfrm>
            <a:off x="5447930" y="2531908"/>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Current</a:t>
            </a:r>
            <a:endParaRPr lang="zh-TW" altLang="en-US" sz="1600" dirty="0">
              <a:solidFill>
                <a:schemeClr val="tx1"/>
              </a:solidFill>
            </a:endParaRPr>
          </a:p>
        </p:txBody>
      </p:sp>
      <p:sp>
        <p:nvSpPr>
          <p:cNvPr id="7" name="橢圓 6">
            <a:extLst>
              <a:ext uri="{FF2B5EF4-FFF2-40B4-BE49-F238E27FC236}">
                <a16:creationId xmlns:a16="http://schemas.microsoft.com/office/drawing/2014/main" id="{E3B11929-827A-3A59-1C62-383E980AA351}"/>
              </a:ext>
            </a:extLst>
          </p:cNvPr>
          <p:cNvSpPr/>
          <p:nvPr/>
        </p:nvSpPr>
        <p:spPr>
          <a:xfrm>
            <a:off x="2377736" y="4693914"/>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Value</a:t>
            </a:r>
          </a:p>
          <a:p>
            <a:pPr algn="ctr"/>
            <a:r>
              <a:rPr lang="en-US" altLang="zh-TW" dirty="0">
                <a:solidFill>
                  <a:schemeClr val="tx1"/>
                </a:solidFill>
              </a:rPr>
              <a:t>20</a:t>
            </a:r>
          </a:p>
        </p:txBody>
      </p:sp>
      <p:sp>
        <p:nvSpPr>
          <p:cNvPr id="8" name="橢圓 7">
            <a:extLst>
              <a:ext uri="{FF2B5EF4-FFF2-40B4-BE49-F238E27FC236}">
                <a16:creationId xmlns:a16="http://schemas.microsoft.com/office/drawing/2014/main" id="{C9634C5C-246D-6445-97E1-2532C7BD7052}"/>
              </a:ext>
            </a:extLst>
          </p:cNvPr>
          <p:cNvSpPr/>
          <p:nvPr/>
        </p:nvSpPr>
        <p:spPr>
          <a:xfrm>
            <a:off x="5447930" y="4664029"/>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Value</a:t>
            </a:r>
          </a:p>
          <a:p>
            <a:pPr algn="ctr"/>
            <a:r>
              <a:rPr lang="en-US" altLang="zh-TW" dirty="0">
                <a:solidFill>
                  <a:schemeClr val="tx1"/>
                </a:solidFill>
              </a:rPr>
              <a:t>-15</a:t>
            </a:r>
            <a:endParaRPr lang="zh-TW" altLang="en-US" dirty="0">
              <a:solidFill>
                <a:schemeClr val="tx1"/>
              </a:solidFill>
            </a:endParaRPr>
          </a:p>
        </p:txBody>
      </p:sp>
      <p:sp>
        <p:nvSpPr>
          <p:cNvPr id="9" name="橢圓 8">
            <a:extLst>
              <a:ext uri="{FF2B5EF4-FFF2-40B4-BE49-F238E27FC236}">
                <a16:creationId xmlns:a16="http://schemas.microsoft.com/office/drawing/2014/main" id="{12FB67B5-9C6D-F9B5-0FB5-121376A79ED4}"/>
              </a:ext>
            </a:extLst>
          </p:cNvPr>
          <p:cNvSpPr/>
          <p:nvPr/>
        </p:nvSpPr>
        <p:spPr>
          <a:xfrm>
            <a:off x="8518124" y="4664029"/>
            <a:ext cx="1296140" cy="129614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rgbClr val="FF0000"/>
                </a:solidFill>
              </a:rPr>
              <a:t>Value</a:t>
            </a:r>
          </a:p>
          <a:p>
            <a:pPr algn="ctr"/>
            <a:r>
              <a:rPr lang="en-US" altLang="zh-TW" b="1" dirty="0">
                <a:solidFill>
                  <a:srgbClr val="FF0000"/>
                </a:solidFill>
              </a:rPr>
              <a:t>30</a:t>
            </a:r>
            <a:endParaRPr lang="zh-TW" altLang="en-US" b="1" dirty="0">
              <a:solidFill>
                <a:srgbClr val="FF0000"/>
              </a:solidFill>
            </a:endParaRPr>
          </a:p>
        </p:txBody>
      </p:sp>
      <p:cxnSp>
        <p:nvCxnSpPr>
          <p:cNvPr id="10" name="直線單箭頭接點 9">
            <a:extLst>
              <a:ext uri="{FF2B5EF4-FFF2-40B4-BE49-F238E27FC236}">
                <a16:creationId xmlns:a16="http://schemas.microsoft.com/office/drawing/2014/main" id="{F1659C36-0A51-E998-C577-0165A3695580}"/>
              </a:ext>
            </a:extLst>
          </p:cNvPr>
          <p:cNvCxnSpPr>
            <a:cxnSpLocks/>
            <a:stCxn id="6" idx="4"/>
            <a:endCxn id="7" idx="0"/>
          </p:cNvCxnSpPr>
          <p:nvPr/>
        </p:nvCxnSpPr>
        <p:spPr>
          <a:xfrm flipH="1">
            <a:off x="3025806" y="3828048"/>
            <a:ext cx="3070194" cy="8658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F4E31824-01AE-553B-A005-39F95EAE50EC}"/>
              </a:ext>
            </a:extLst>
          </p:cNvPr>
          <p:cNvCxnSpPr>
            <a:cxnSpLocks/>
            <a:stCxn id="6" idx="4"/>
            <a:endCxn id="8" idx="0"/>
          </p:cNvCxnSpPr>
          <p:nvPr/>
        </p:nvCxnSpPr>
        <p:spPr>
          <a:xfrm>
            <a:off x="6096000" y="3828048"/>
            <a:ext cx="0" cy="8359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56C0BC7D-D8CC-3CAF-576C-A0736FDBEA9C}"/>
              </a:ext>
            </a:extLst>
          </p:cNvPr>
          <p:cNvCxnSpPr>
            <a:cxnSpLocks/>
            <a:stCxn id="6" idx="4"/>
            <a:endCxn id="9" idx="0"/>
          </p:cNvCxnSpPr>
          <p:nvPr/>
        </p:nvCxnSpPr>
        <p:spPr>
          <a:xfrm>
            <a:off x="6096000" y="3828048"/>
            <a:ext cx="3070194" cy="83598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字方塊 12">
            <a:extLst>
              <a:ext uri="{FF2B5EF4-FFF2-40B4-BE49-F238E27FC236}">
                <a16:creationId xmlns:a16="http://schemas.microsoft.com/office/drawing/2014/main" id="{3D4AC0F1-248A-D277-1898-036D3FE43590}"/>
              </a:ext>
            </a:extLst>
          </p:cNvPr>
          <p:cNvSpPr txBox="1"/>
          <p:nvPr/>
        </p:nvSpPr>
        <p:spPr>
          <a:xfrm>
            <a:off x="3799643" y="3828048"/>
            <a:ext cx="905522" cy="369332"/>
          </a:xfrm>
          <a:prstGeom prst="rect">
            <a:avLst/>
          </a:prstGeom>
          <a:noFill/>
        </p:spPr>
        <p:txBody>
          <a:bodyPr wrap="square" rtlCol="0">
            <a:spAutoFit/>
          </a:bodyPr>
          <a:lstStyle/>
          <a:p>
            <a:r>
              <a:rPr lang="en-US" altLang="zh-TW" dirty="0"/>
              <a:t>Move A</a:t>
            </a:r>
            <a:endParaRPr lang="zh-TW" altLang="en-US" dirty="0"/>
          </a:p>
        </p:txBody>
      </p:sp>
      <p:sp>
        <p:nvSpPr>
          <p:cNvPr id="14" name="文字方塊 13">
            <a:extLst>
              <a:ext uri="{FF2B5EF4-FFF2-40B4-BE49-F238E27FC236}">
                <a16:creationId xmlns:a16="http://schemas.microsoft.com/office/drawing/2014/main" id="{06491023-C02D-A60D-BC5D-A45727F38881}"/>
              </a:ext>
            </a:extLst>
          </p:cNvPr>
          <p:cNvSpPr txBox="1"/>
          <p:nvPr/>
        </p:nvSpPr>
        <p:spPr>
          <a:xfrm>
            <a:off x="5190479" y="4106786"/>
            <a:ext cx="905522" cy="369332"/>
          </a:xfrm>
          <a:prstGeom prst="rect">
            <a:avLst/>
          </a:prstGeom>
          <a:noFill/>
        </p:spPr>
        <p:txBody>
          <a:bodyPr wrap="square" rtlCol="0">
            <a:spAutoFit/>
          </a:bodyPr>
          <a:lstStyle/>
          <a:p>
            <a:r>
              <a:rPr lang="en-US" altLang="zh-TW" dirty="0"/>
              <a:t>Move B</a:t>
            </a:r>
            <a:endParaRPr lang="zh-TW" altLang="en-US" dirty="0"/>
          </a:p>
        </p:txBody>
      </p:sp>
      <p:sp>
        <p:nvSpPr>
          <p:cNvPr id="15" name="文字方塊 14">
            <a:extLst>
              <a:ext uri="{FF2B5EF4-FFF2-40B4-BE49-F238E27FC236}">
                <a16:creationId xmlns:a16="http://schemas.microsoft.com/office/drawing/2014/main" id="{0757D60B-216D-BA76-EF67-F374A74E201F}"/>
              </a:ext>
            </a:extLst>
          </p:cNvPr>
          <p:cNvSpPr txBox="1"/>
          <p:nvPr/>
        </p:nvSpPr>
        <p:spPr>
          <a:xfrm>
            <a:off x="7631097" y="3508445"/>
            <a:ext cx="905522" cy="369332"/>
          </a:xfrm>
          <a:prstGeom prst="rect">
            <a:avLst/>
          </a:prstGeom>
          <a:noFill/>
          <a:ln w="38100">
            <a:noFill/>
          </a:ln>
        </p:spPr>
        <p:txBody>
          <a:bodyPr wrap="square" rtlCol="0">
            <a:spAutoFit/>
          </a:bodyPr>
          <a:lstStyle/>
          <a:p>
            <a:r>
              <a:rPr lang="en-US" altLang="zh-TW" b="1" dirty="0">
                <a:solidFill>
                  <a:srgbClr val="FF0000"/>
                </a:solidFill>
              </a:rPr>
              <a:t>Move C</a:t>
            </a:r>
            <a:endParaRPr lang="zh-TW" altLang="en-US" b="1" dirty="0">
              <a:solidFill>
                <a:srgbClr val="FF0000"/>
              </a:solidFill>
            </a:endParaRPr>
          </a:p>
        </p:txBody>
      </p:sp>
      <p:sp>
        <p:nvSpPr>
          <p:cNvPr id="18" name="標題 17">
            <a:extLst>
              <a:ext uri="{FF2B5EF4-FFF2-40B4-BE49-F238E27FC236}">
                <a16:creationId xmlns:a16="http://schemas.microsoft.com/office/drawing/2014/main" id="{EEB54376-D529-A15F-1270-F3C77E1297EE}"/>
              </a:ext>
            </a:extLst>
          </p:cNvPr>
          <p:cNvSpPr>
            <a:spLocks noGrp="1"/>
          </p:cNvSpPr>
          <p:nvPr>
            <p:ph type="title"/>
          </p:nvPr>
        </p:nvSpPr>
        <p:spPr>
          <a:xfrm>
            <a:off x="420623" y="365125"/>
            <a:ext cx="11297243" cy="1325563"/>
          </a:xfrm>
        </p:spPr>
        <p:txBody>
          <a:bodyPr>
            <a:normAutofit fontScale="90000"/>
          </a:bodyPr>
          <a:lstStyle/>
          <a:p>
            <a:r>
              <a:rPr lang="en-US" altLang="zh-TW" dirty="0"/>
              <a:t>Use value function to pick the next move</a:t>
            </a:r>
            <a:endParaRPr lang="zh-TW" altLang="en-US" dirty="0"/>
          </a:p>
        </p:txBody>
      </p:sp>
    </p:spTree>
    <p:extLst>
      <p:ext uri="{BB962C8B-B14F-4D97-AF65-F5344CB8AC3E}">
        <p14:creationId xmlns:p14="http://schemas.microsoft.com/office/powerpoint/2010/main" val="926513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547303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015574-A227-4591-8DCC-1D51D449D233}"/>
              </a:ext>
            </a:extLst>
          </p:cNvPr>
          <p:cNvSpPr>
            <a:spLocks noGrp="1"/>
          </p:cNvSpPr>
          <p:nvPr>
            <p:ph type="title"/>
          </p:nvPr>
        </p:nvSpPr>
        <p:spPr/>
        <p:txBody>
          <a:bodyPr/>
          <a:lstStyle/>
          <a:p>
            <a:r>
              <a:rPr lang="en-US" altLang="zh-TW" dirty="0"/>
              <a:t>Minimax</a:t>
            </a:r>
            <a:endParaRPr lang="zh-TW" altLang="en-US" dirty="0"/>
          </a:p>
        </p:txBody>
      </p:sp>
      <p:sp>
        <p:nvSpPr>
          <p:cNvPr id="3" name="內容版面配置區 2">
            <a:extLst>
              <a:ext uri="{FF2B5EF4-FFF2-40B4-BE49-F238E27FC236}">
                <a16:creationId xmlns:a16="http://schemas.microsoft.com/office/drawing/2014/main" id="{CADD940B-9E66-4359-A0F9-012D93BF7E3C}"/>
              </a:ext>
            </a:extLst>
          </p:cNvPr>
          <p:cNvSpPr>
            <a:spLocks noGrp="1"/>
          </p:cNvSpPr>
          <p:nvPr>
            <p:ph idx="1"/>
          </p:nvPr>
        </p:nvSpPr>
        <p:spPr/>
        <p:txBody>
          <a:bodyPr/>
          <a:lstStyle/>
          <a:p>
            <a:r>
              <a:rPr lang="en-US" altLang="zh-TW" dirty="0"/>
              <a:t>In the previous example, we only look forward to one step</a:t>
            </a:r>
          </a:p>
          <a:p>
            <a:endParaRPr lang="en-US" altLang="zh-TW" dirty="0"/>
          </a:p>
          <a:p>
            <a:r>
              <a:rPr lang="en-US" altLang="zh-TW" dirty="0"/>
              <a:t>However, the opponent will try its best to defeat you</a:t>
            </a:r>
          </a:p>
          <a:p>
            <a:endParaRPr lang="en-US" altLang="zh-TW" dirty="0"/>
          </a:p>
          <a:p>
            <a:r>
              <a:rPr lang="en-US" altLang="zh-TW" dirty="0"/>
              <a:t>Greedy choice is not always the best</a:t>
            </a:r>
          </a:p>
          <a:p>
            <a:endParaRPr lang="en-US" altLang="zh-TW" dirty="0"/>
          </a:p>
          <a:p>
            <a:r>
              <a:rPr lang="en-US" altLang="zh-TW" dirty="0"/>
              <a:t>We should </a:t>
            </a:r>
            <a:r>
              <a:rPr lang="en-US" altLang="zh-TW" dirty="0">
                <a:solidFill>
                  <a:srgbClr val="FF0000"/>
                </a:solidFill>
              </a:rPr>
              <a:t>look forward to more steps</a:t>
            </a:r>
            <a:r>
              <a:rPr lang="en-US" altLang="zh-TW" dirty="0"/>
              <a:t> and </a:t>
            </a:r>
            <a:r>
              <a:rPr lang="en-US" altLang="zh-TW" dirty="0">
                <a:solidFill>
                  <a:srgbClr val="FF0000"/>
                </a:solidFill>
              </a:rPr>
              <a:t>simulate how the opponent thinks </a:t>
            </a:r>
            <a:r>
              <a:rPr lang="en-US" altLang="zh-TW" dirty="0"/>
              <a:t>to make the </a:t>
            </a:r>
            <a:r>
              <a:rPr lang="en-US" altLang="zh-TW" dirty="0">
                <a:solidFill>
                  <a:srgbClr val="FF0000"/>
                </a:solidFill>
              </a:rPr>
              <a:t>best choice</a:t>
            </a:r>
            <a:r>
              <a:rPr lang="en-US" altLang="zh-TW" dirty="0"/>
              <a:t> with the </a:t>
            </a:r>
            <a:r>
              <a:rPr lang="en-US" altLang="zh-TW" dirty="0">
                <a:solidFill>
                  <a:srgbClr val="FF0000"/>
                </a:solidFill>
              </a:rPr>
              <a:t>least risk</a:t>
            </a:r>
            <a:endParaRPr lang="zh-TW" altLang="en-US" dirty="0">
              <a:solidFill>
                <a:srgbClr val="FF0000"/>
              </a:solidFill>
            </a:endParaRPr>
          </a:p>
        </p:txBody>
      </p:sp>
    </p:spTree>
    <p:extLst>
      <p:ext uri="{BB962C8B-B14F-4D97-AF65-F5344CB8AC3E}">
        <p14:creationId xmlns:p14="http://schemas.microsoft.com/office/powerpoint/2010/main" val="206340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7B9831-8376-4642-93F6-824EDBBA8E7E}"/>
              </a:ext>
            </a:extLst>
          </p:cNvPr>
          <p:cNvSpPr>
            <a:spLocks noGrp="1"/>
          </p:cNvSpPr>
          <p:nvPr>
            <p:ph type="title"/>
          </p:nvPr>
        </p:nvSpPr>
        <p:spPr/>
        <p:txBody>
          <a:bodyPr/>
          <a:lstStyle/>
          <a:p>
            <a:r>
              <a:rPr lang="en-US" altLang="zh-TW" dirty="0"/>
              <a:t>Minimax</a:t>
            </a:r>
            <a:endParaRPr lang="zh-TW" altLang="en-US" dirty="0"/>
          </a:p>
        </p:txBody>
      </p:sp>
      <p:sp>
        <p:nvSpPr>
          <p:cNvPr id="3" name="內容版面配置區 2">
            <a:extLst>
              <a:ext uri="{FF2B5EF4-FFF2-40B4-BE49-F238E27FC236}">
                <a16:creationId xmlns:a16="http://schemas.microsoft.com/office/drawing/2014/main" id="{F74E05ED-2F44-46FA-A39D-96FCCE548E97}"/>
              </a:ext>
            </a:extLst>
          </p:cNvPr>
          <p:cNvSpPr>
            <a:spLocks noGrp="1"/>
          </p:cNvSpPr>
          <p:nvPr>
            <p:ph idx="1"/>
          </p:nvPr>
        </p:nvSpPr>
        <p:spPr/>
        <p:txBody>
          <a:bodyPr/>
          <a:lstStyle/>
          <a:p>
            <a:r>
              <a:rPr lang="en-US" altLang="zh-TW" dirty="0"/>
              <a:t>Player tries his best to win</a:t>
            </a:r>
          </a:p>
          <a:p>
            <a:pPr lvl="1"/>
            <a:r>
              <a:rPr lang="en-US" altLang="zh-TW" dirty="0"/>
              <a:t>Player picks the move with the highest score</a:t>
            </a:r>
          </a:p>
          <a:p>
            <a:endParaRPr lang="en-US" altLang="zh-TW" dirty="0"/>
          </a:p>
          <a:p>
            <a:r>
              <a:rPr lang="en-US" altLang="zh-TW" dirty="0"/>
              <a:t>Opponent tries its best to defeat the player</a:t>
            </a:r>
          </a:p>
          <a:p>
            <a:pPr lvl="1"/>
            <a:r>
              <a:rPr lang="en-US" altLang="zh-TW" dirty="0"/>
              <a:t>Opponent picks the move with the lowest “player’s value function” score</a:t>
            </a:r>
          </a:p>
          <a:p>
            <a:pPr lvl="1"/>
            <a:r>
              <a:rPr lang="en-US" altLang="zh-TW" dirty="0"/>
              <a:t>That is, the opponent tends to </a:t>
            </a:r>
            <a:r>
              <a:rPr lang="en-US" altLang="zh-TW" dirty="0">
                <a:solidFill>
                  <a:srgbClr val="FF0000"/>
                </a:solidFill>
              </a:rPr>
              <a:t>give the player the worst board</a:t>
            </a:r>
          </a:p>
          <a:p>
            <a:endParaRPr lang="en-US" altLang="zh-TW" dirty="0">
              <a:solidFill>
                <a:srgbClr val="FF0000"/>
              </a:solidFill>
            </a:endParaRPr>
          </a:p>
          <a:p>
            <a:r>
              <a:rPr lang="en-US" altLang="zh-TW" dirty="0">
                <a:solidFill>
                  <a:srgbClr val="FF0000"/>
                </a:solidFill>
              </a:rPr>
              <a:t>The Minimax algorithm is based on this player-opponent interaction</a:t>
            </a:r>
            <a:endParaRPr lang="zh-TW" altLang="en-US" dirty="0">
              <a:solidFill>
                <a:srgbClr val="FF0000"/>
              </a:solidFill>
            </a:endParaRPr>
          </a:p>
        </p:txBody>
      </p:sp>
    </p:spTree>
    <p:extLst>
      <p:ext uri="{BB962C8B-B14F-4D97-AF65-F5344CB8AC3E}">
        <p14:creationId xmlns:p14="http://schemas.microsoft.com/office/powerpoint/2010/main" val="2565231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7CF06F-A932-4E66-ACD4-1BAAE8E019B5}"/>
              </a:ext>
            </a:extLst>
          </p:cNvPr>
          <p:cNvSpPr>
            <a:spLocks noGrp="1"/>
          </p:cNvSpPr>
          <p:nvPr>
            <p:ph type="title"/>
          </p:nvPr>
        </p:nvSpPr>
        <p:spPr/>
        <p:txBody>
          <a:bodyPr/>
          <a:lstStyle/>
          <a:p>
            <a:r>
              <a:rPr lang="en-US" altLang="zh-TW" dirty="0"/>
              <a:t>Minimax Pseudocode</a:t>
            </a:r>
            <a:endParaRPr lang="zh-TW" altLang="en-US" dirty="0"/>
          </a:p>
        </p:txBody>
      </p:sp>
      <p:pic>
        <p:nvPicPr>
          <p:cNvPr id="11" name="內容版面配置區 10">
            <a:extLst>
              <a:ext uri="{FF2B5EF4-FFF2-40B4-BE49-F238E27FC236}">
                <a16:creationId xmlns:a16="http://schemas.microsoft.com/office/drawing/2014/main" id="{550981D5-A19D-4CA1-A37F-0CA075DD4140}"/>
              </a:ext>
            </a:extLst>
          </p:cNvPr>
          <p:cNvPicPr>
            <a:picLocks noGrp="1" noChangeAspect="1"/>
          </p:cNvPicPr>
          <p:nvPr>
            <p:ph idx="1"/>
          </p:nvPr>
        </p:nvPicPr>
        <p:blipFill>
          <a:blip r:embed="rId2"/>
          <a:stretch>
            <a:fillRect/>
          </a:stretch>
        </p:blipFill>
        <p:spPr>
          <a:xfrm>
            <a:off x="1419456" y="1690688"/>
            <a:ext cx="9353087" cy="4351338"/>
          </a:xfrm>
        </p:spPr>
      </p:pic>
      <p:sp>
        <p:nvSpPr>
          <p:cNvPr id="14" name="文字方塊 13">
            <a:extLst>
              <a:ext uri="{FF2B5EF4-FFF2-40B4-BE49-F238E27FC236}">
                <a16:creationId xmlns:a16="http://schemas.microsoft.com/office/drawing/2014/main" id="{90651227-47AF-4F7F-8E10-9CE0A80A4DDE}"/>
              </a:ext>
            </a:extLst>
          </p:cNvPr>
          <p:cNvSpPr txBox="1"/>
          <p:nvPr/>
        </p:nvSpPr>
        <p:spPr>
          <a:xfrm>
            <a:off x="3648351" y="6117964"/>
            <a:ext cx="4895295" cy="369332"/>
          </a:xfrm>
          <a:prstGeom prst="rect">
            <a:avLst/>
          </a:prstGeom>
          <a:noFill/>
        </p:spPr>
        <p:txBody>
          <a:bodyPr wrap="square" rtlCol="0">
            <a:spAutoFit/>
          </a:bodyPr>
          <a:lstStyle/>
          <a:p>
            <a:pPr algn="ctr"/>
            <a:r>
              <a:rPr lang="en-US" altLang="zh-TW" dirty="0"/>
              <a:t>Source: https://en.wikipedia.org/wiki/Minimax</a:t>
            </a:r>
            <a:endParaRPr lang="zh-TW" altLang="en-US" dirty="0"/>
          </a:p>
        </p:txBody>
      </p:sp>
    </p:spTree>
    <p:extLst>
      <p:ext uri="{BB962C8B-B14F-4D97-AF65-F5344CB8AC3E}">
        <p14:creationId xmlns:p14="http://schemas.microsoft.com/office/powerpoint/2010/main" val="940195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Example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41133"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18746"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85491" y="2021764"/>
            <a:ext cx="1534511"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橢圓 50">
            <a:extLst>
              <a:ext uri="{FF2B5EF4-FFF2-40B4-BE49-F238E27FC236}">
                <a16:creationId xmlns:a16="http://schemas.microsoft.com/office/drawing/2014/main" id="{58D5FDE3-A4CF-4022-846B-37A8149A86C6}"/>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52" name="矩形 51">
            <a:extLst>
              <a:ext uri="{FF2B5EF4-FFF2-40B4-BE49-F238E27FC236}">
                <a16:creationId xmlns:a16="http://schemas.microsoft.com/office/drawing/2014/main" id="{BEC584E1-990C-4988-AC62-90455C5983C4}"/>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53" name="文字方塊 52">
            <a:extLst>
              <a:ext uri="{FF2B5EF4-FFF2-40B4-BE49-F238E27FC236}">
                <a16:creationId xmlns:a16="http://schemas.microsoft.com/office/drawing/2014/main" id="{86FC7797-F692-472B-92D9-A4A850FA91FB}"/>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54" name="文字方塊 53">
            <a:extLst>
              <a:ext uri="{FF2B5EF4-FFF2-40B4-BE49-F238E27FC236}">
                <a16:creationId xmlns:a16="http://schemas.microsoft.com/office/drawing/2014/main" id="{AC7B1B7D-5A00-42DE-8520-0D697B463CD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Tree>
    <p:extLst>
      <p:ext uri="{BB962C8B-B14F-4D97-AF65-F5344CB8AC3E}">
        <p14:creationId xmlns:p14="http://schemas.microsoft.com/office/powerpoint/2010/main" val="2822647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2BCDDE2-5BA6-4BC3-B513-D7D08A0A7535}"/>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07239E15-8E17-4C7A-964D-E87DB3F3E69C}"/>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8BB3F1B8-CFD9-40F5-BF43-9BD843478678}"/>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05F94266-4DEE-476D-89FB-F14A2A5B47B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813156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5C69C3DA-3526-4F25-99B6-E732C5C5AFB2}"/>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538EFFA8-0609-4406-9CA3-9D53208A683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045B5B85-FB9A-49CC-994A-017636255570}"/>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75C2989D-523D-4A6B-B0C6-F344FECD6B1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3439710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Player picks the largest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0170CB57-6427-42D7-9C3F-CAB746091ACC}"/>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3DF30ABE-8576-4701-B93D-2721157DCC3F}"/>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D55ABED2-FCF8-4F9C-BA6C-B0BFB76AB017}"/>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C1DCEE17-F8C2-4744-A18C-73643377836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952422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bg2">
                    <a:lumMod val="1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21896175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354B9746-3CE5-4879-84CC-F5A9F7111321}"/>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D76C0996-A0A1-4AD5-A4B7-A02F858721C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FD1F29A9-FF24-4862-A01A-AEDE1F89CFCC}"/>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F9956BD8-68BD-4E81-A0EE-76BDFBA5E99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1324769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BDBA2660-752C-4CF0-A21E-CA32F9717A6E}"/>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947ED34-15C7-4852-A15A-A4D209F752F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A5D46E3F-351B-497D-B660-D701E28B2B2E}"/>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177D5040-F466-4DA2-BE7C-09C193C47C46}"/>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942762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7C456091-D1E8-47A3-B6DB-EE67F9C6D5EF}"/>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6DCBD552-D8A9-4EDD-8022-599A8FC087D1}"/>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8733B23A-8764-43C7-BD30-FEE5AF8DC44B}"/>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2294ED49-0DAD-4E21-A2C7-785AE4655A3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32391112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Player picks the largest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36BD8110-969D-441C-89A4-747519D5F0A5}"/>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E4585952-FCCC-4CDA-87BC-2205AFA67DBE}"/>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12B2C48B-B3DC-41FA-99E4-7BA1E078CF12}"/>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AB329564-4FFF-475C-BFEF-5B38FC6C002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4022065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Opponent picks the smallest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3898612-5722-49AD-8068-0726DF73253A}"/>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3E887CB-C27F-4EF6-AE73-2D9F6F9069E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3F7FB8F5-82EA-47A6-892B-CA5229846391}"/>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32F4D1A1-342A-41BC-B6D9-2F5F08F3759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6199740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3898612-5722-49AD-8068-0726DF73253A}"/>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3E887CB-C27F-4EF6-AE73-2D9F6F9069E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3F7FB8F5-82EA-47A6-892B-CA5229846391}"/>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32F4D1A1-342A-41BC-B6D9-2F5F08F3759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19602219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Player picks the largest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3898612-5722-49AD-8068-0726DF73253A}"/>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3E887CB-C27F-4EF6-AE73-2D9F6F9069E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3F7FB8F5-82EA-47A6-892B-CA5229846391}"/>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32F4D1A1-342A-41BC-B6D9-2F5F08F3759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16294668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Opponent picks the smallest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3898612-5722-49AD-8068-0726DF73253A}"/>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3E887CB-C27F-4EF6-AE73-2D9F6F9069E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3F7FB8F5-82EA-47A6-892B-CA5229846391}"/>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32F4D1A1-342A-41BC-B6D9-2F5F08F3759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34108098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Move A has the largest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3898612-5722-49AD-8068-0726DF73253A}"/>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3E887CB-C27F-4EF6-AE73-2D9F6F9069E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3F7FB8F5-82EA-47A6-892B-CA5229846391}"/>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32F4D1A1-342A-41BC-B6D9-2F5F08F3759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768837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400" dirty="0"/>
              <a:t>Player picks move A to be the next move</a:t>
            </a:r>
            <a:endParaRPr lang="zh-TW" altLang="en-US" sz="44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b="1" dirty="0">
                <a:solidFill>
                  <a:srgbClr val="FF0000"/>
                </a:solidFill>
              </a:rPr>
              <a:t>A</a:t>
            </a:r>
            <a:endParaRPr lang="zh-TW" altLang="en-US" sz="1600" b="1" dirty="0">
              <a:solidFill>
                <a:srgbClr val="FF0000"/>
              </a:solidFill>
            </a:endParaRPr>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3898612-5722-49AD-8068-0726DF73253A}"/>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3E887CB-C27F-4EF6-AE73-2D9F6F9069E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3F7FB8F5-82EA-47A6-892B-CA5229846391}"/>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32F4D1A1-342A-41BC-B6D9-2F5F08F3759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1454066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90D24D-1A2A-8E4F-B43A-F49470C23EFA}"/>
              </a:ext>
            </a:extLst>
          </p:cNvPr>
          <p:cNvSpPr>
            <a:spLocks noGrp="1"/>
          </p:cNvSpPr>
          <p:nvPr>
            <p:ph type="title"/>
          </p:nvPr>
        </p:nvSpPr>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55350CE1-721A-4522-C5E1-A4BC3FF21C77}"/>
              </a:ext>
            </a:extLst>
          </p:cNvPr>
          <p:cNvSpPr>
            <a:spLocks noGrp="1"/>
          </p:cNvSpPr>
          <p:nvPr>
            <p:ph idx="1"/>
          </p:nvPr>
        </p:nvSpPr>
        <p:spPr/>
        <p:txBody>
          <a:bodyPr/>
          <a:lstStyle/>
          <a:p>
            <a:r>
              <a:rPr lang="en-US" altLang="zh-TW" dirty="0">
                <a:solidFill>
                  <a:schemeClr val="tx1">
                    <a:lumMod val="95000"/>
                    <a:lumOff val="5000"/>
                  </a:schemeClr>
                </a:solidFill>
              </a:rPr>
              <a:t>Design and implement an AI which can play </a:t>
            </a:r>
            <a:r>
              <a:rPr lang="en-US" altLang="zh-TW" dirty="0" err="1">
                <a:solidFill>
                  <a:schemeClr val="tx1">
                    <a:lumMod val="95000"/>
                    <a:lumOff val="5000"/>
                  </a:schemeClr>
                </a:solidFill>
              </a:rPr>
              <a:t>MiniChess</a:t>
            </a:r>
            <a:endParaRPr lang="en-US" altLang="zh-TW" dirty="0">
              <a:solidFill>
                <a:schemeClr val="tx1">
                  <a:lumMod val="95000"/>
                  <a:lumOff val="5000"/>
                </a:schemeClr>
              </a:solidFill>
            </a:endParaRPr>
          </a:p>
          <a:p>
            <a:endParaRPr lang="en-US" altLang="zh-TW" dirty="0">
              <a:solidFill>
                <a:schemeClr val="tx1">
                  <a:lumMod val="95000"/>
                  <a:lumOff val="5000"/>
                </a:schemeClr>
              </a:solidFill>
            </a:endParaRPr>
          </a:p>
          <a:p>
            <a:r>
              <a:rPr lang="en-US" altLang="zh-TW" dirty="0">
                <a:solidFill>
                  <a:schemeClr val="tx1">
                    <a:lumMod val="95000"/>
                    <a:lumOff val="5000"/>
                  </a:schemeClr>
                </a:solidFill>
              </a:rPr>
              <a:t>Read the current board and output the next move</a:t>
            </a:r>
          </a:p>
          <a:p>
            <a:endParaRPr lang="en-US" altLang="zh-TW" dirty="0">
              <a:solidFill>
                <a:schemeClr val="tx1">
                  <a:lumMod val="95000"/>
                  <a:lumOff val="5000"/>
                </a:schemeClr>
              </a:solidFill>
            </a:endParaRPr>
          </a:p>
          <a:p>
            <a:r>
              <a:rPr lang="en-US" altLang="zh-TW" dirty="0">
                <a:solidFill>
                  <a:schemeClr val="tx1">
                    <a:lumMod val="95000"/>
                    <a:lumOff val="5000"/>
                  </a:schemeClr>
                </a:solidFill>
              </a:rPr>
              <a:t>Design a state value function to evaluate the score of the board</a:t>
            </a:r>
          </a:p>
          <a:p>
            <a:endParaRPr lang="en-US" altLang="zh-TW" dirty="0">
              <a:solidFill>
                <a:schemeClr val="tx1">
                  <a:lumMod val="95000"/>
                  <a:lumOff val="5000"/>
                </a:schemeClr>
              </a:solidFill>
            </a:endParaRPr>
          </a:p>
          <a:p>
            <a:r>
              <a:rPr lang="en-US" altLang="zh-TW" dirty="0">
                <a:solidFill>
                  <a:schemeClr val="tx1">
                    <a:lumMod val="95000"/>
                    <a:lumOff val="5000"/>
                  </a:schemeClr>
                </a:solidFill>
              </a:rPr>
              <a:t>Determine the next move with a tree search algorithm</a:t>
            </a:r>
            <a:endParaRPr lang="zh-TW" altLang="en-US" dirty="0">
              <a:solidFill>
                <a:schemeClr val="tx1">
                  <a:lumMod val="95000"/>
                  <a:lumOff val="5000"/>
                </a:schemeClr>
              </a:solidFill>
            </a:endParaRPr>
          </a:p>
        </p:txBody>
      </p:sp>
    </p:spTree>
    <p:extLst>
      <p:ext uri="{BB962C8B-B14F-4D97-AF65-F5344CB8AC3E}">
        <p14:creationId xmlns:p14="http://schemas.microsoft.com/office/powerpoint/2010/main" val="19334343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95000"/>
                    <a:lumOff val="5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8885971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F0E733-0273-4667-A408-8B053FF4D65E}"/>
              </a:ext>
            </a:extLst>
          </p:cNvPr>
          <p:cNvSpPr>
            <a:spLocks noGrp="1"/>
          </p:cNvSpPr>
          <p:nvPr>
            <p:ph type="title"/>
          </p:nvPr>
        </p:nvSpPr>
        <p:spPr/>
        <p:txBody>
          <a:bodyPr/>
          <a:lstStyle/>
          <a:p>
            <a:r>
              <a:rPr lang="en-US" altLang="zh-TW" dirty="0"/>
              <a:t>Alpha-Beta Pruning</a:t>
            </a:r>
            <a:endParaRPr lang="zh-TW" altLang="en-US" dirty="0"/>
          </a:p>
        </p:txBody>
      </p:sp>
      <p:sp>
        <p:nvSpPr>
          <p:cNvPr id="3" name="內容版面配置區 2">
            <a:extLst>
              <a:ext uri="{FF2B5EF4-FFF2-40B4-BE49-F238E27FC236}">
                <a16:creationId xmlns:a16="http://schemas.microsoft.com/office/drawing/2014/main" id="{8B2D3A55-4B6D-44EC-A13A-4762F9E9A081}"/>
              </a:ext>
            </a:extLst>
          </p:cNvPr>
          <p:cNvSpPr>
            <a:spLocks noGrp="1"/>
          </p:cNvSpPr>
          <p:nvPr>
            <p:ph idx="1"/>
          </p:nvPr>
        </p:nvSpPr>
        <p:spPr/>
        <p:txBody>
          <a:bodyPr/>
          <a:lstStyle/>
          <a:p>
            <a:r>
              <a:rPr lang="en-US" altLang="zh-TW" dirty="0"/>
              <a:t>By Minimax, we can simulate our opponent’s moves and pick a move with minimum risk and maximum value</a:t>
            </a:r>
          </a:p>
          <a:p>
            <a:endParaRPr lang="en-US" altLang="zh-TW" dirty="0"/>
          </a:p>
          <a:p>
            <a:r>
              <a:rPr lang="en-US" altLang="zh-TW" dirty="0"/>
              <a:t>Looking forward to more steps that may improve the policy</a:t>
            </a:r>
          </a:p>
          <a:p>
            <a:endParaRPr lang="en-US" altLang="zh-TW" dirty="0"/>
          </a:p>
          <a:p>
            <a:r>
              <a:rPr lang="en-US" altLang="zh-TW" dirty="0"/>
              <a:t>However, the size of the search tree may drastically increase with the increase in search depth</a:t>
            </a:r>
          </a:p>
        </p:txBody>
      </p:sp>
    </p:spTree>
    <p:extLst>
      <p:ext uri="{BB962C8B-B14F-4D97-AF65-F5344CB8AC3E}">
        <p14:creationId xmlns:p14="http://schemas.microsoft.com/office/powerpoint/2010/main" val="14921101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6B8836-CD05-4B68-828D-BCF942EC59FA}"/>
              </a:ext>
            </a:extLst>
          </p:cNvPr>
          <p:cNvSpPr>
            <a:spLocks noGrp="1"/>
          </p:cNvSpPr>
          <p:nvPr>
            <p:ph type="title"/>
          </p:nvPr>
        </p:nvSpPr>
        <p:spPr/>
        <p:txBody>
          <a:bodyPr/>
          <a:lstStyle/>
          <a:p>
            <a:r>
              <a:rPr lang="en-US" altLang="zh-TW" dirty="0"/>
              <a:t>Alpha-Beta Pruning</a:t>
            </a:r>
            <a:endParaRPr lang="zh-TW" altLang="en-US" dirty="0"/>
          </a:p>
        </p:txBody>
      </p:sp>
      <p:sp>
        <p:nvSpPr>
          <p:cNvPr id="3" name="內容版面配置區 2">
            <a:extLst>
              <a:ext uri="{FF2B5EF4-FFF2-40B4-BE49-F238E27FC236}">
                <a16:creationId xmlns:a16="http://schemas.microsoft.com/office/drawing/2014/main" id="{348968FE-C7F8-4CD9-A80D-E8E364EA059B}"/>
              </a:ext>
            </a:extLst>
          </p:cNvPr>
          <p:cNvSpPr>
            <a:spLocks noGrp="1"/>
          </p:cNvSpPr>
          <p:nvPr>
            <p:ph idx="1"/>
          </p:nvPr>
        </p:nvSpPr>
        <p:spPr/>
        <p:txBody>
          <a:bodyPr/>
          <a:lstStyle/>
          <a:p>
            <a:r>
              <a:rPr lang="en-US" altLang="zh-TW" dirty="0"/>
              <a:t>Since we only have limited time, if we hope to increase search depth, we must optimize the search process</a:t>
            </a:r>
          </a:p>
          <a:p>
            <a:endParaRPr lang="en-US" altLang="zh-TW" sz="1000" dirty="0"/>
          </a:p>
          <a:p>
            <a:r>
              <a:rPr lang="en-US" altLang="zh-TW" dirty="0"/>
              <a:t>There are many branches in the minimax process which are not related to the result</a:t>
            </a:r>
          </a:p>
          <a:p>
            <a:endParaRPr lang="en-US" altLang="zh-TW" sz="1000" dirty="0"/>
          </a:p>
          <a:p>
            <a:r>
              <a:rPr lang="en-US" altLang="zh-TW" dirty="0"/>
              <a:t>We can try to “prune” these branches to improve efficiency</a:t>
            </a:r>
          </a:p>
          <a:p>
            <a:endParaRPr lang="en-US" altLang="zh-TW" sz="1000" dirty="0"/>
          </a:p>
          <a:p>
            <a:r>
              <a:rPr lang="en-US" altLang="zh-TW" dirty="0">
                <a:solidFill>
                  <a:srgbClr val="FF0000"/>
                </a:solidFill>
              </a:rPr>
              <a:t>The Alpha-Beta Pruning is the improved version of the Minimax method which eliminates some unnecessary branches</a:t>
            </a:r>
          </a:p>
        </p:txBody>
      </p:sp>
    </p:spTree>
    <p:extLst>
      <p:ext uri="{BB962C8B-B14F-4D97-AF65-F5344CB8AC3E}">
        <p14:creationId xmlns:p14="http://schemas.microsoft.com/office/powerpoint/2010/main" val="4879567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9B6B86-7AFF-416F-B8F4-208A14CCFE3E}"/>
              </a:ext>
            </a:extLst>
          </p:cNvPr>
          <p:cNvSpPr>
            <a:spLocks noGrp="1"/>
          </p:cNvSpPr>
          <p:nvPr>
            <p:ph type="title"/>
          </p:nvPr>
        </p:nvSpPr>
        <p:spPr/>
        <p:txBody>
          <a:bodyPr/>
          <a:lstStyle/>
          <a:p>
            <a:r>
              <a:rPr lang="en-US" altLang="zh-TW" dirty="0"/>
              <a:t>Alpha-Beta Pruning Pseudocode</a:t>
            </a:r>
            <a:endParaRPr lang="zh-TW" altLang="en-US" dirty="0"/>
          </a:p>
        </p:txBody>
      </p:sp>
      <p:pic>
        <p:nvPicPr>
          <p:cNvPr id="5" name="內容版面配置區 4">
            <a:extLst>
              <a:ext uri="{FF2B5EF4-FFF2-40B4-BE49-F238E27FC236}">
                <a16:creationId xmlns:a16="http://schemas.microsoft.com/office/drawing/2014/main" id="{9E4FAAAF-0771-43E6-B4A6-E963A458C7A5}"/>
              </a:ext>
            </a:extLst>
          </p:cNvPr>
          <p:cNvPicPr>
            <a:picLocks noGrp="1" noChangeAspect="1"/>
          </p:cNvPicPr>
          <p:nvPr>
            <p:ph idx="1"/>
          </p:nvPr>
        </p:nvPicPr>
        <p:blipFill>
          <a:blip r:embed="rId2"/>
          <a:stretch>
            <a:fillRect/>
          </a:stretch>
        </p:blipFill>
        <p:spPr>
          <a:xfrm>
            <a:off x="2530550" y="1690688"/>
            <a:ext cx="7130900" cy="4351338"/>
          </a:xfrm>
        </p:spPr>
      </p:pic>
      <p:sp>
        <p:nvSpPr>
          <p:cNvPr id="6" name="文字方塊 5">
            <a:extLst>
              <a:ext uri="{FF2B5EF4-FFF2-40B4-BE49-F238E27FC236}">
                <a16:creationId xmlns:a16="http://schemas.microsoft.com/office/drawing/2014/main" id="{1EF0341B-6F59-404C-BDA1-37B7EBB43BFB}"/>
              </a:ext>
            </a:extLst>
          </p:cNvPr>
          <p:cNvSpPr txBox="1"/>
          <p:nvPr/>
        </p:nvSpPr>
        <p:spPr>
          <a:xfrm>
            <a:off x="2686789" y="6117964"/>
            <a:ext cx="6818422" cy="369332"/>
          </a:xfrm>
          <a:prstGeom prst="rect">
            <a:avLst/>
          </a:prstGeom>
          <a:noFill/>
        </p:spPr>
        <p:txBody>
          <a:bodyPr wrap="square" rtlCol="0">
            <a:spAutoFit/>
          </a:bodyPr>
          <a:lstStyle/>
          <a:p>
            <a:pPr algn="ctr"/>
            <a:r>
              <a:rPr lang="en-US" altLang="zh-TW" dirty="0"/>
              <a:t>Source: https://en.wikipedia.org/wiki/Alpha%E2%80%93beta_pruning</a:t>
            </a:r>
            <a:endParaRPr lang="zh-TW" altLang="en-US" dirty="0"/>
          </a:p>
        </p:txBody>
      </p:sp>
    </p:spTree>
    <p:extLst>
      <p:ext uri="{BB962C8B-B14F-4D97-AF65-F5344CB8AC3E}">
        <p14:creationId xmlns:p14="http://schemas.microsoft.com/office/powerpoint/2010/main" val="14391100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E8C32D-4F26-4B10-8CC7-46D686710848}"/>
              </a:ext>
            </a:extLst>
          </p:cNvPr>
          <p:cNvSpPr>
            <a:spLocks noGrp="1"/>
          </p:cNvSpPr>
          <p:nvPr>
            <p:ph type="title"/>
          </p:nvPr>
        </p:nvSpPr>
        <p:spPr/>
        <p:txBody>
          <a:bodyPr/>
          <a:lstStyle/>
          <a:p>
            <a:r>
              <a:rPr lang="en-US" altLang="zh-TW" dirty="0"/>
              <a:t>Alpha-Beta Pruning</a:t>
            </a:r>
            <a:endParaRPr lang="zh-TW" altLang="en-US" dirty="0"/>
          </a:p>
        </p:txBody>
      </p:sp>
      <p:sp>
        <p:nvSpPr>
          <p:cNvPr id="3" name="內容版面配置區 2">
            <a:extLst>
              <a:ext uri="{FF2B5EF4-FFF2-40B4-BE49-F238E27FC236}">
                <a16:creationId xmlns:a16="http://schemas.microsoft.com/office/drawing/2014/main" id="{7380AC33-CAF3-41B1-BEA4-D5D8F0B7DF30}"/>
              </a:ext>
            </a:extLst>
          </p:cNvPr>
          <p:cNvSpPr>
            <a:spLocks noGrp="1"/>
          </p:cNvSpPr>
          <p:nvPr>
            <p:ph idx="1"/>
          </p:nvPr>
        </p:nvSpPr>
        <p:spPr/>
        <p:txBody>
          <a:bodyPr/>
          <a:lstStyle/>
          <a:p>
            <a:r>
              <a:rPr lang="en-US" altLang="zh-TW" dirty="0"/>
              <a:t>Alpha: the maximum score that the player is assured of in the current search process</a:t>
            </a:r>
          </a:p>
          <a:p>
            <a:endParaRPr lang="en-US" altLang="zh-TW" dirty="0"/>
          </a:p>
          <a:p>
            <a:r>
              <a:rPr lang="en-US" altLang="zh-TW" dirty="0"/>
              <a:t>Beta: the minimum score that the opponent is assured of in the current search process</a:t>
            </a:r>
          </a:p>
        </p:txBody>
      </p:sp>
    </p:spTree>
    <p:extLst>
      <p:ext uri="{BB962C8B-B14F-4D97-AF65-F5344CB8AC3E}">
        <p14:creationId xmlns:p14="http://schemas.microsoft.com/office/powerpoint/2010/main" val="30957645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CB6490-FEF0-4E46-AC9C-CDBB3181AA86}"/>
              </a:ext>
            </a:extLst>
          </p:cNvPr>
          <p:cNvSpPr>
            <a:spLocks noGrp="1"/>
          </p:cNvSpPr>
          <p:nvPr>
            <p:ph type="title"/>
          </p:nvPr>
        </p:nvSpPr>
        <p:spPr/>
        <p:txBody>
          <a:bodyPr/>
          <a:lstStyle/>
          <a:p>
            <a:r>
              <a:rPr lang="en-US" altLang="zh-TW" dirty="0"/>
              <a:t>Alpha-Beta Pruning</a:t>
            </a:r>
            <a:endParaRPr lang="zh-TW" altLang="en-US" dirty="0"/>
          </a:p>
        </p:txBody>
      </p:sp>
      <p:sp>
        <p:nvSpPr>
          <p:cNvPr id="3" name="內容版面配置區 2">
            <a:extLst>
              <a:ext uri="{FF2B5EF4-FFF2-40B4-BE49-F238E27FC236}">
                <a16:creationId xmlns:a16="http://schemas.microsoft.com/office/drawing/2014/main" id="{D1218C91-195D-4F49-BA3D-A6D3A856002D}"/>
              </a:ext>
            </a:extLst>
          </p:cNvPr>
          <p:cNvSpPr>
            <a:spLocks noGrp="1"/>
          </p:cNvSpPr>
          <p:nvPr>
            <p:ph idx="1"/>
          </p:nvPr>
        </p:nvSpPr>
        <p:spPr/>
        <p:txBody>
          <a:bodyPr>
            <a:normAutofit fontScale="92500" lnSpcReduction="20000"/>
          </a:bodyPr>
          <a:lstStyle/>
          <a:p>
            <a:r>
              <a:rPr lang="en-US" altLang="zh-TW" dirty="0">
                <a:solidFill>
                  <a:srgbClr val="FF0000"/>
                </a:solidFill>
              </a:rPr>
              <a:t>If alpha &gt;= beta on a player node, we can stop to search on this branch</a:t>
            </a:r>
          </a:p>
          <a:p>
            <a:endParaRPr lang="en-US" altLang="zh-TW" sz="1300" dirty="0"/>
          </a:p>
          <a:p>
            <a:r>
              <a:rPr lang="en-US" altLang="zh-TW" dirty="0"/>
              <a:t>In this situation, the </a:t>
            </a:r>
            <a:r>
              <a:rPr lang="en-US" altLang="zh-TW" dirty="0">
                <a:solidFill>
                  <a:srgbClr val="FF0000"/>
                </a:solidFill>
              </a:rPr>
              <a:t>player will return a value &gt;= beta</a:t>
            </a:r>
            <a:r>
              <a:rPr lang="en-US" altLang="zh-TW" dirty="0"/>
              <a:t> on this branch</a:t>
            </a:r>
          </a:p>
          <a:p>
            <a:endParaRPr lang="en-US" altLang="zh-TW" sz="1200" dirty="0"/>
          </a:p>
          <a:p>
            <a:r>
              <a:rPr lang="en-US" altLang="zh-TW" dirty="0"/>
              <a:t>However, the </a:t>
            </a:r>
            <a:r>
              <a:rPr lang="en-US" altLang="zh-TW" dirty="0">
                <a:solidFill>
                  <a:srgbClr val="FF0000"/>
                </a:solidFill>
              </a:rPr>
              <a:t>opponent already has a better choice</a:t>
            </a:r>
            <a:r>
              <a:rPr lang="en-US" altLang="zh-TW" dirty="0"/>
              <a:t> (beta)</a:t>
            </a:r>
          </a:p>
          <a:p>
            <a:endParaRPr lang="en-US" altLang="zh-TW" sz="1200" dirty="0"/>
          </a:p>
          <a:p>
            <a:r>
              <a:rPr lang="en-US" altLang="zh-TW" dirty="0"/>
              <a:t>Thus, no matter the later discovered value on this branch, </a:t>
            </a:r>
            <a:r>
              <a:rPr lang="en-US" altLang="zh-TW" dirty="0">
                <a:solidFill>
                  <a:srgbClr val="FF0000"/>
                </a:solidFill>
              </a:rPr>
              <a:t>the opponent will not pick this branch</a:t>
            </a:r>
          </a:p>
          <a:p>
            <a:endParaRPr lang="en-US" altLang="zh-TW" sz="1100" dirty="0">
              <a:solidFill>
                <a:srgbClr val="FF0000"/>
              </a:solidFill>
            </a:endParaRPr>
          </a:p>
          <a:p>
            <a:r>
              <a:rPr lang="en-US" altLang="zh-TW" dirty="0"/>
              <a:t>We can “prune” this branch since it will not affect the result</a:t>
            </a:r>
          </a:p>
          <a:p>
            <a:endParaRPr lang="en-US" altLang="zh-TW" sz="1100" dirty="0"/>
          </a:p>
          <a:p>
            <a:r>
              <a:rPr lang="en-US" altLang="zh-TW" dirty="0">
                <a:solidFill>
                  <a:srgbClr val="FF0000"/>
                </a:solidFill>
              </a:rPr>
              <a:t>We can also stop to search if beta &lt;= alpha on an opponent node</a:t>
            </a:r>
            <a:endParaRPr lang="zh-TW" altLang="en-US" dirty="0">
              <a:solidFill>
                <a:srgbClr val="FF0000"/>
              </a:solidFill>
            </a:endParaRPr>
          </a:p>
        </p:txBody>
      </p:sp>
    </p:spTree>
    <p:extLst>
      <p:ext uri="{BB962C8B-B14F-4D97-AF65-F5344CB8AC3E}">
        <p14:creationId xmlns:p14="http://schemas.microsoft.com/office/powerpoint/2010/main" val="26102394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a:xfrm>
            <a:off x="420624" y="371564"/>
            <a:ext cx="10543032" cy="1325563"/>
          </a:xfrm>
        </p:spPr>
        <p:txBody>
          <a:bodyPr>
            <a:normAutofit/>
          </a:bodyPr>
          <a:lstStyle/>
          <a:p>
            <a:r>
              <a:rPr lang="en-US" altLang="zh-TW" sz="4800" dirty="0"/>
              <a:t>Example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10680"/>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66051"/>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10680"/>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93094"/>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93094"/>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93094"/>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8203"/>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72832"/>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72832"/>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55246"/>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55246"/>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55246"/>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55246"/>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55246"/>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8203"/>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72832"/>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55246"/>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橢圓 50">
            <a:extLst>
              <a:ext uri="{FF2B5EF4-FFF2-40B4-BE49-F238E27FC236}">
                <a16:creationId xmlns:a16="http://schemas.microsoft.com/office/drawing/2014/main" id="{58D5FDE3-A4CF-4022-846B-37A8149A86C6}"/>
              </a:ext>
            </a:extLst>
          </p:cNvPr>
          <p:cNvSpPr/>
          <p:nvPr/>
        </p:nvSpPr>
        <p:spPr>
          <a:xfrm>
            <a:off x="9752474" y="136605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52" name="矩形 51">
            <a:extLst>
              <a:ext uri="{FF2B5EF4-FFF2-40B4-BE49-F238E27FC236}">
                <a16:creationId xmlns:a16="http://schemas.microsoft.com/office/drawing/2014/main" id="{BEC584E1-990C-4988-AC62-90455C5983C4}"/>
              </a:ext>
            </a:extLst>
          </p:cNvPr>
          <p:cNvSpPr/>
          <p:nvPr/>
        </p:nvSpPr>
        <p:spPr>
          <a:xfrm>
            <a:off x="8038550" y="1366051"/>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53" name="文字方塊 52">
            <a:extLst>
              <a:ext uri="{FF2B5EF4-FFF2-40B4-BE49-F238E27FC236}">
                <a16:creationId xmlns:a16="http://schemas.microsoft.com/office/drawing/2014/main" id="{86FC7797-F692-472B-92D9-A4A850FA91FB}"/>
              </a:ext>
            </a:extLst>
          </p:cNvPr>
          <p:cNvSpPr txBox="1"/>
          <p:nvPr/>
        </p:nvSpPr>
        <p:spPr>
          <a:xfrm>
            <a:off x="8748865" y="1512461"/>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54" name="文字方塊 53">
            <a:extLst>
              <a:ext uri="{FF2B5EF4-FFF2-40B4-BE49-F238E27FC236}">
                <a16:creationId xmlns:a16="http://schemas.microsoft.com/office/drawing/2014/main" id="{AC7B1B7D-5A00-42DE-8520-0D697B463CD3}"/>
              </a:ext>
            </a:extLst>
          </p:cNvPr>
          <p:cNvSpPr txBox="1"/>
          <p:nvPr/>
        </p:nvSpPr>
        <p:spPr>
          <a:xfrm>
            <a:off x="10406490" y="1512461"/>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55" name="文字方塊 54">
            <a:extLst>
              <a:ext uri="{FF2B5EF4-FFF2-40B4-BE49-F238E27FC236}">
                <a16:creationId xmlns:a16="http://schemas.microsoft.com/office/drawing/2014/main" id="{EC0114F5-B3C4-4C3D-BFCD-EE3283B50729}"/>
              </a:ext>
            </a:extLst>
          </p:cNvPr>
          <p:cNvSpPr txBox="1"/>
          <p:nvPr/>
        </p:nvSpPr>
        <p:spPr>
          <a:xfrm>
            <a:off x="4960596" y="1893263"/>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90418"/>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63631"/>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3005807"/>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9226"/>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8373"/>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8373"/>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93415"/>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73201"/>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402161"/>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402161"/>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文字方塊 40">
            <a:extLst>
              <a:ext uri="{FF2B5EF4-FFF2-40B4-BE49-F238E27FC236}">
                <a16:creationId xmlns:a16="http://schemas.microsoft.com/office/drawing/2014/main" id="{FF57F79C-E3EE-44ED-99FB-64D9776E8C24}"/>
              </a:ext>
            </a:extLst>
          </p:cNvPr>
          <p:cNvSpPr txBox="1"/>
          <p:nvPr/>
        </p:nvSpPr>
        <p:spPr>
          <a:xfrm>
            <a:off x="6423935" y="1373961"/>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2" name="文字方塊 41">
            <a:extLst>
              <a:ext uri="{FF2B5EF4-FFF2-40B4-BE49-F238E27FC236}">
                <a16:creationId xmlns:a16="http://schemas.microsoft.com/office/drawing/2014/main" id="{C27B64DC-73B0-4653-875F-4BB323FF3947}"/>
              </a:ext>
            </a:extLst>
          </p:cNvPr>
          <p:cNvSpPr txBox="1"/>
          <p:nvPr/>
        </p:nvSpPr>
        <p:spPr>
          <a:xfrm>
            <a:off x="4881768" y="2397535"/>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4" name="文字方塊 43">
            <a:extLst>
              <a:ext uri="{FF2B5EF4-FFF2-40B4-BE49-F238E27FC236}">
                <a16:creationId xmlns:a16="http://schemas.microsoft.com/office/drawing/2014/main" id="{6DC9A3D4-7A0F-465B-AA99-7838738EC6F2}"/>
              </a:ext>
            </a:extLst>
          </p:cNvPr>
          <p:cNvSpPr txBox="1"/>
          <p:nvPr/>
        </p:nvSpPr>
        <p:spPr>
          <a:xfrm>
            <a:off x="3614283" y="3593094"/>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36132537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2BCDDE2-5BA6-4BC3-B513-D7D08A0A7535}"/>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07239E15-8E17-4C7A-964D-E87DB3F3E69C}"/>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8BB3F1B8-CFD9-40F5-BF43-9BD843478678}"/>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05F94266-4DEE-476D-89FB-F14A2A5B47B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8" name="文字方塊 47">
            <a:extLst>
              <a:ext uri="{FF2B5EF4-FFF2-40B4-BE49-F238E27FC236}">
                <a16:creationId xmlns:a16="http://schemas.microsoft.com/office/drawing/2014/main" id="{3F841901-A4E6-4DF2-B246-80C9C612C620}"/>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9" name="文字方塊 48">
            <a:extLst>
              <a:ext uri="{FF2B5EF4-FFF2-40B4-BE49-F238E27FC236}">
                <a16:creationId xmlns:a16="http://schemas.microsoft.com/office/drawing/2014/main" id="{B9BAD95E-8E28-42C6-8B5C-61498E91535B}"/>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390CB02B-1DF8-4EFC-B30D-974560C64B6F}"/>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28827834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Update alpha</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2BCDDE2-5BA6-4BC3-B513-D7D08A0A7535}"/>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07239E15-8E17-4C7A-964D-E87DB3F3E69C}"/>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8BB3F1B8-CFD9-40F5-BF43-9BD843478678}"/>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05F94266-4DEE-476D-89FB-F14A2A5B47B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8" name="文字方塊 47">
            <a:extLst>
              <a:ext uri="{FF2B5EF4-FFF2-40B4-BE49-F238E27FC236}">
                <a16:creationId xmlns:a16="http://schemas.microsoft.com/office/drawing/2014/main" id="{3F841901-A4E6-4DF2-B246-80C9C612C620}"/>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9" name="文字方塊 48">
            <a:extLst>
              <a:ext uri="{FF2B5EF4-FFF2-40B4-BE49-F238E27FC236}">
                <a16:creationId xmlns:a16="http://schemas.microsoft.com/office/drawing/2014/main" id="{B9BAD95E-8E28-42C6-8B5C-61498E91535B}"/>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390CB02B-1DF8-4EFC-B30D-974560C64B6F}"/>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a:t>
            </a:r>
            <a:r>
              <a:rPr lang="en-US" altLang="zh-TW" sz="1600" b="1" dirty="0">
                <a:solidFill>
                  <a:srgbClr val="FF0000"/>
                </a:solidFill>
              </a:rPr>
              <a:t>5</a:t>
            </a: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26469550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5C69C3DA-3526-4F25-99B6-E732C5C5AFB2}"/>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538EFFA8-0609-4406-9CA3-9D53208A683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045B5B85-FB9A-49CC-994A-017636255570}"/>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75C2989D-523D-4A6B-B0C6-F344FECD6B1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E994FCA4-8224-403B-B191-0F6AF0D64EAB}"/>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B5827160-173B-4EA9-BC6C-440CB9647833}"/>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9" name="文字方塊 48">
            <a:extLst>
              <a:ext uri="{FF2B5EF4-FFF2-40B4-BE49-F238E27FC236}">
                <a16:creationId xmlns:a16="http://schemas.microsoft.com/office/drawing/2014/main" id="{DE8086FE-5CEE-4CE7-8343-AB20D19CC38C}"/>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5</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1767004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95000"/>
                    <a:lumOff val="5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19732576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Update alpha</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5C69C3DA-3526-4F25-99B6-E732C5C5AFB2}"/>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538EFFA8-0609-4406-9CA3-9D53208A683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045B5B85-FB9A-49CC-994A-017636255570}"/>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75C2989D-523D-4A6B-B0C6-F344FECD6B1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E994FCA4-8224-403B-B191-0F6AF0D64EAB}"/>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B5827160-173B-4EA9-BC6C-440CB9647833}"/>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9" name="文字方塊 48">
            <a:extLst>
              <a:ext uri="{FF2B5EF4-FFF2-40B4-BE49-F238E27FC236}">
                <a16:creationId xmlns:a16="http://schemas.microsoft.com/office/drawing/2014/main" id="{DE8086FE-5CEE-4CE7-8343-AB20D19CC38C}"/>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a:t>
            </a:r>
            <a:r>
              <a:rPr lang="en-US" altLang="zh-TW" sz="1600" b="1" dirty="0">
                <a:solidFill>
                  <a:srgbClr val="FF0000"/>
                </a:solidFill>
              </a:rPr>
              <a:t>6</a:t>
            </a: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3628487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Player picks the largest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0170CB57-6427-42D7-9C3F-CAB746091ACC}"/>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3DF30ABE-8576-4701-B93D-2721157DCC3F}"/>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D55ABED2-FCF8-4F9C-BA6C-B0BFB76AB017}"/>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C1DCEE17-F8C2-4744-A18C-73643377836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BA7E51B9-BB95-44FA-8690-9E074A030098}"/>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90AB9F1A-482F-4F23-9171-5F527A2227A1}"/>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9" name="文字方塊 48">
            <a:extLst>
              <a:ext uri="{FF2B5EF4-FFF2-40B4-BE49-F238E27FC236}">
                <a16:creationId xmlns:a16="http://schemas.microsoft.com/office/drawing/2014/main" id="{3C1831DE-FCCC-4FDD-8F19-6730B9D2B815}"/>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3246831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Update beta</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0170CB57-6427-42D7-9C3F-CAB746091ACC}"/>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3DF30ABE-8576-4701-B93D-2721157DCC3F}"/>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D55ABED2-FCF8-4F9C-BA6C-B0BFB76AB017}"/>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C1DCEE17-F8C2-4744-A18C-73643377836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BA7E51B9-BB95-44FA-8690-9E074A030098}"/>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90AB9F1A-482F-4F23-9171-5F527A2227A1}"/>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a:t>
            </a:r>
            <a:r>
              <a:rPr lang="en-US" altLang="zh-TW" sz="1600" b="1" dirty="0">
                <a:solidFill>
                  <a:srgbClr val="FF0000"/>
                </a:solidFill>
              </a:rPr>
              <a:t>6</a:t>
            </a:r>
            <a:endParaRPr lang="zh-TW" altLang="en-US" sz="1600" b="1" dirty="0">
              <a:solidFill>
                <a:srgbClr val="FF0000"/>
              </a:solidFill>
            </a:endParaRPr>
          </a:p>
        </p:txBody>
      </p:sp>
      <p:sp>
        <p:nvSpPr>
          <p:cNvPr id="49" name="文字方塊 48">
            <a:extLst>
              <a:ext uri="{FF2B5EF4-FFF2-40B4-BE49-F238E27FC236}">
                <a16:creationId xmlns:a16="http://schemas.microsoft.com/office/drawing/2014/main" id="{3C1831DE-FCCC-4FDD-8F19-6730B9D2B815}"/>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40525604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Propagate alpha and beta values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0170CB57-6427-42D7-9C3F-CAB746091ACC}"/>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3DF30ABE-8576-4701-B93D-2721157DCC3F}"/>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D55ABED2-FCF8-4F9C-BA6C-B0BFB76AB017}"/>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C1DCEE17-F8C2-4744-A18C-73643377836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BA7E51B9-BB95-44FA-8690-9E074A030098}"/>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90AB9F1A-482F-4F23-9171-5F527A2227A1}"/>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
        <p:nvSpPr>
          <p:cNvPr id="49" name="文字方塊 48">
            <a:extLst>
              <a:ext uri="{FF2B5EF4-FFF2-40B4-BE49-F238E27FC236}">
                <a16:creationId xmlns:a16="http://schemas.microsoft.com/office/drawing/2014/main" id="{3C1831DE-FCCC-4FDD-8F19-6730B9D2B815}"/>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C4C96C5F-3E54-4D46-A536-246C2D6C6FA7}"/>
              </a:ext>
            </a:extLst>
          </p:cNvPr>
          <p:cNvSpPr txBox="1"/>
          <p:nvPr/>
        </p:nvSpPr>
        <p:spPr>
          <a:xfrm>
            <a:off x="5949396" y="3586654"/>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Tree>
    <p:extLst>
      <p:ext uri="{BB962C8B-B14F-4D97-AF65-F5344CB8AC3E}">
        <p14:creationId xmlns:p14="http://schemas.microsoft.com/office/powerpoint/2010/main" val="20411295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354B9746-3CE5-4879-84CC-F5A9F7111321}"/>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D76C0996-A0A1-4AD5-A4B7-A02F858721C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FD1F29A9-FF24-4862-A01A-AEDE1F89CFCC}"/>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F9956BD8-68BD-4E81-A0EE-76BDFBA5E99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EF3EBDB1-1572-48D3-A6D6-6E3BC8C21E05}"/>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FDE5B8E3-51BF-43E8-9FF5-CDFCAC45A40A}"/>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
        <p:nvSpPr>
          <p:cNvPr id="49" name="文字方塊 48">
            <a:extLst>
              <a:ext uri="{FF2B5EF4-FFF2-40B4-BE49-F238E27FC236}">
                <a16:creationId xmlns:a16="http://schemas.microsoft.com/office/drawing/2014/main" id="{CC873E82-D114-4145-BCCB-BE9FC900C2BC}"/>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556A5880-214A-4D3B-A16B-0EB528355455}"/>
              </a:ext>
            </a:extLst>
          </p:cNvPr>
          <p:cNvSpPr txBox="1"/>
          <p:nvPr/>
        </p:nvSpPr>
        <p:spPr>
          <a:xfrm>
            <a:off x="5949396" y="3586654"/>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Tree>
    <p:extLst>
      <p:ext uri="{BB962C8B-B14F-4D97-AF65-F5344CB8AC3E}">
        <p14:creationId xmlns:p14="http://schemas.microsoft.com/office/powerpoint/2010/main" val="37542553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Update alpha</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354B9746-3CE5-4879-84CC-F5A9F7111321}"/>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D76C0996-A0A1-4AD5-A4B7-A02F858721C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FD1F29A9-FF24-4862-A01A-AEDE1F89CFCC}"/>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F9956BD8-68BD-4E81-A0EE-76BDFBA5E99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EF3EBDB1-1572-48D3-A6D6-6E3BC8C21E05}"/>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FDE5B8E3-51BF-43E8-9FF5-CDFCAC45A40A}"/>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
        <p:nvSpPr>
          <p:cNvPr id="49" name="文字方塊 48">
            <a:extLst>
              <a:ext uri="{FF2B5EF4-FFF2-40B4-BE49-F238E27FC236}">
                <a16:creationId xmlns:a16="http://schemas.microsoft.com/office/drawing/2014/main" id="{CC873E82-D114-4145-BCCB-BE9FC900C2BC}"/>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556A5880-214A-4D3B-A16B-0EB528355455}"/>
              </a:ext>
            </a:extLst>
          </p:cNvPr>
          <p:cNvSpPr txBox="1"/>
          <p:nvPr/>
        </p:nvSpPr>
        <p:spPr>
          <a:xfrm>
            <a:off x="5949396" y="3586654"/>
            <a:ext cx="834497" cy="584775"/>
          </a:xfrm>
          <a:prstGeom prst="rect">
            <a:avLst/>
          </a:prstGeom>
          <a:noFill/>
        </p:spPr>
        <p:txBody>
          <a:bodyPr wrap="square" rtlCol="0">
            <a:spAutoFit/>
          </a:bodyPr>
          <a:lstStyle/>
          <a:p>
            <a:r>
              <a:rPr lang="en-US" altLang="zh-TW" sz="1600" dirty="0"/>
              <a:t>α: </a:t>
            </a:r>
            <a:r>
              <a:rPr lang="en-US" altLang="zh-TW" sz="1600" b="1" dirty="0">
                <a:solidFill>
                  <a:srgbClr val="FF0000"/>
                </a:solidFill>
              </a:rPr>
              <a:t>7</a:t>
            </a:r>
          </a:p>
          <a:p>
            <a:r>
              <a:rPr lang="el-GR" altLang="zh-TW" sz="1600" dirty="0"/>
              <a:t>β</a:t>
            </a:r>
            <a:r>
              <a:rPr lang="en-US" altLang="zh-TW" sz="1600" dirty="0"/>
              <a:t>: 6</a:t>
            </a:r>
            <a:endParaRPr lang="zh-TW" altLang="en-US" sz="1600" b="1" dirty="0">
              <a:solidFill>
                <a:srgbClr val="FF0000"/>
              </a:solidFill>
            </a:endParaRPr>
          </a:p>
        </p:txBody>
      </p:sp>
    </p:spTree>
    <p:extLst>
      <p:ext uri="{BB962C8B-B14F-4D97-AF65-F5344CB8AC3E}">
        <p14:creationId xmlns:p14="http://schemas.microsoft.com/office/powerpoint/2010/main" val="12315992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400" dirty="0"/>
              <a:t>Alpha &gt;= beta in a player node, stop searching</a:t>
            </a:r>
            <a:endParaRPr lang="zh-TW" altLang="en-US" sz="44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354B9746-3CE5-4879-84CC-F5A9F7111321}"/>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D76C0996-A0A1-4AD5-A4B7-A02F858721C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FD1F29A9-FF24-4862-A01A-AEDE1F89CFCC}"/>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F9956BD8-68BD-4E81-A0EE-76BDFBA5E99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EF3EBDB1-1572-48D3-A6D6-6E3BC8C21E05}"/>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FDE5B8E3-51BF-43E8-9FF5-CDFCAC45A40A}"/>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
        <p:nvSpPr>
          <p:cNvPr id="49" name="文字方塊 48">
            <a:extLst>
              <a:ext uri="{FF2B5EF4-FFF2-40B4-BE49-F238E27FC236}">
                <a16:creationId xmlns:a16="http://schemas.microsoft.com/office/drawing/2014/main" id="{CC873E82-D114-4145-BCCB-BE9FC900C2BC}"/>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556A5880-214A-4D3B-A16B-0EB528355455}"/>
              </a:ext>
            </a:extLst>
          </p:cNvPr>
          <p:cNvSpPr txBox="1"/>
          <p:nvPr/>
        </p:nvSpPr>
        <p:spPr>
          <a:xfrm>
            <a:off x="5949396" y="3586654"/>
            <a:ext cx="834497" cy="584775"/>
          </a:xfrm>
          <a:prstGeom prst="rect">
            <a:avLst/>
          </a:prstGeom>
          <a:noFill/>
        </p:spPr>
        <p:txBody>
          <a:bodyPr wrap="square" rtlCol="0">
            <a:spAutoFit/>
          </a:bodyPr>
          <a:lstStyle/>
          <a:p>
            <a:r>
              <a:rPr lang="en-US" altLang="zh-TW" sz="1600" b="1" dirty="0">
                <a:solidFill>
                  <a:srgbClr val="FF0000"/>
                </a:solidFill>
              </a:rPr>
              <a:t>α: 7</a:t>
            </a:r>
          </a:p>
          <a:p>
            <a:r>
              <a:rPr lang="el-GR" altLang="zh-TW" sz="1600" b="1" dirty="0">
                <a:solidFill>
                  <a:srgbClr val="FF0000"/>
                </a:solidFill>
              </a:rPr>
              <a:t>β</a:t>
            </a:r>
            <a:r>
              <a:rPr lang="en-US" altLang="zh-TW" sz="1600" b="1" dirty="0">
                <a:solidFill>
                  <a:srgbClr val="FF0000"/>
                </a:solidFill>
              </a:rPr>
              <a:t>: 6</a:t>
            </a:r>
            <a:endParaRPr lang="zh-TW" altLang="en-US" sz="1600" b="1" dirty="0">
              <a:solidFill>
                <a:srgbClr val="FF0000"/>
              </a:solidFill>
            </a:endParaRPr>
          </a:p>
        </p:txBody>
      </p:sp>
    </p:spTree>
    <p:extLst>
      <p:ext uri="{BB962C8B-B14F-4D97-AF65-F5344CB8AC3E}">
        <p14:creationId xmlns:p14="http://schemas.microsoft.com/office/powerpoint/2010/main" val="29104031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Opponent picks the smallest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354B9746-3CE5-4879-84CC-F5A9F7111321}"/>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D76C0996-A0A1-4AD5-A4B7-A02F858721C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FD1F29A9-FF24-4862-A01A-AEDE1F89CFCC}"/>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F9956BD8-68BD-4E81-A0EE-76BDFBA5E99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EF3EBDB1-1572-48D3-A6D6-6E3BC8C21E05}"/>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FDE5B8E3-51BF-43E8-9FF5-CDFCAC45A40A}"/>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
        <p:nvSpPr>
          <p:cNvPr id="49" name="文字方塊 48">
            <a:extLst>
              <a:ext uri="{FF2B5EF4-FFF2-40B4-BE49-F238E27FC236}">
                <a16:creationId xmlns:a16="http://schemas.microsoft.com/office/drawing/2014/main" id="{CC873E82-D114-4145-BCCB-BE9FC900C2BC}"/>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556A5880-214A-4D3B-A16B-0EB528355455}"/>
              </a:ext>
            </a:extLst>
          </p:cNvPr>
          <p:cNvSpPr txBox="1"/>
          <p:nvPr/>
        </p:nvSpPr>
        <p:spPr>
          <a:xfrm>
            <a:off x="5949396" y="3586654"/>
            <a:ext cx="834497" cy="584775"/>
          </a:xfrm>
          <a:prstGeom prst="rect">
            <a:avLst/>
          </a:prstGeom>
          <a:noFill/>
        </p:spPr>
        <p:txBody>
          <a:bodyPr wrap="square" rtlCol="0">
            <a:spAutoFit/>
          </a:bodyPr>
          <a:lstStyle/>
          <a:p>
            <a:r>
              <a:rPr lang="en-US" altLang="zh-TW" sz="1600" b="1" dirty="0">
                <a:solidFill>
                  <a:srgbClr val="FF0000"/>
                </a:solidFill>
              </a:rPr>
              <a:t>α: 7</a:t>
            </a:r>
          </a:p>
          <a:p>
            <a:r>
              <a:rPr lang="el-GR" altLang="zh-TW" sz="1600" b="1" dirty="0">
                <a:solidFill>
                  <a:srgbClr val="FF0000"/>
                </a:solidFill>
              </a:rPr>
              <a:t>β</a:t>
            </a:r>
            <a:r>
              <a:rPr lang="en-US" altLang="zh-TW" sz="1600" b="1" dirty="0">
                <a:solidFill>
                  <a:srgbClr val="FF0000"/>
                </a:solidFill>
              </a:rPr>
              <a:t>: 6</a:t>
            </a:r>
            <a:endParaRPr lang="zh-TW" altLang="en-US" sz="1600" b="1" dirty="0">
              <a:solidFill>
                <a:srgbClr val="FF0000"/>
              </a:solidFill>
            </a:endParaRPr>
          </a:p>
        </p:txBody>
      </p:sp>
    </p:spTree>
    <p:extLst>
      <p:ext uri="{BB962C8B-B14F-4D97-AF65-F5344CB8AC3E}">
        <p14:creationId xmlns:p14="http://schemas.microsoft.com/office/powerpoint/2010/main" val="20817204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D804850-AED6-4399-B4F3-1A178C141821}"/>
              </a:ext>
            </a:extLst>
          </p:cNvPr>
          <p:cNvSpPr>
            <a:spLocks noGrp="1"/>
          </p:cNvSpPr>
          <p:nvPr>
            <p:ph type="title"/>
          </p:nvPr>
        </p:nvSpPr>
        <p:spPr/>
        <p:txBody>
          <a:bodyPr/>
          <a:lstStyle/>
          <a:p>
            <a:r>
              <a:rPr lang="en-US" altLang="zh-TW" dirty="0"/>
              <a:t>Alpha-Beta Pruning</a:t>
            </a:r>
            <a:endParaRPr lang="zh-TW" altLang="en-US" dirty="0"/>
          </a:p>
        </p:txBody>
      </p:sp>
      <p:sp>
        <p:nvSpPr>
          <p:cNvPr id="3" name="內容版面配置區 2">
            <a:extLst>
              <a:ext uri="{FF2B5EF4-FFF2-40B4-BE49-F238E27FC236}">
                <a16:creationId xmlns:a16="http://schemas.microsoft.com/office/drawing/2014/main" id="{8DCEDCE1-C75F-4B23-8A5D-51181EE4CC96}"/>
              </a:ext>
            </a:extLst>
          </p:cNvPr>
          <p:cNvSpPr>
            <a:spLocks noGrp="1"/>
          </p:cNvSpPr>
          <p:nvPr>
            <p:ph idx="1"/>
          </p:nvPr>
        </p:nvSpPr>
        <p:spPr/>
        <p:txBody>
          <a:bodyPr/>
          <a:lstStyle/>
          <a:p>
            <a:r>
              <a:rPr lang="en-US" altLang="zh-TW" dirty="0"/>
              <a:t>In the example above, we use the same search tree as Minimax</a:t>
            </a:r>
          </a:p>
          <a:p>
            <a:endParaRPr lang="en-US" altLang="zh-TW" dirty="0"/>
          </a:p>
          <a:p>
            <a:r>
              <a:rPr lang="en-US" altLang="zh-TW" dirty="0"/>
              <a:t>By pruning, we eliminate branches I and J</a:t>
            </a:r>
          </a:p>
          <a:p>
            <a:endParaRPr lang="en-US" altLang="zh-TW" dirty="0"/>
          </a:p>
          <a:p>
            <a:r>
              <a:rPr lang="en-US" altLang="zh-TW" dirty="0"/>
              <a:t>However, we still get the same result on branch A</a:t>
            </a:r>
          </a:p>
          <a:p>
            <a:endParaRPr lang="en-US" altLang="zh-TW" dirty="0"/>
          </a:p>
          <a:p>
            <a:r>
              <a:rPr lang="en-US" altLang="zh-TW" dirty="0">
                <a:solidFill>
                  <a:srgbClr val="FF0000"/>
                </a:solidFill>
              </a:rPr>
              <a:t>Alpha-Beta Pruning can effectively speed up the process while maintaining the same result</a:t>
            </a:r>
            <a:endParaRPr lang="zh-TW" altLang="en-US" dirty="0">
              <a:solidFill>
                <a:srgbClr val="FF0000"/>
              </a:solidFill>
            </a:endParaRPr>
          </a:p>
        </p:txBody>
      </p:sp>
    </p:spTree>
    <p:extLst>
      <p:ext uri="{BB962C8B-B14F-4D97-AF65-F5344CB8AC3E}">
        <p14:creationId xmlns:p14="http://schemas.microsoft.com/office/powerpoint/2010/main" val="11704874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95000"/>
                    <a:lumOff val="5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540138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C437A0-DE98-E1B7-E681-68F57660AE6E}"/>
              </a:ext>
            </a:extLst>
          </p:cNvPr>
          <p:cNvSpPr>
            <a:spLocks noGrp="1"/>
          </p:cNvSpPr>
          <p:nvPr>
            <p:ph type="title"/>
          </p:nvPr>
        </p:nvSpPr>
        <p:spPr/>
        <p:txBody>
          <a:bodyPr/>
          <a:lstStyle/>
          <a:p>
            <a:r>
              <a:rPr lang="en-US" altLang="zh-TW" dirty="0"/>
              <a:t>Chess</a:t>
            </a:r>
            <a:endParaRPr lang="zh-TW" altLang="en-US" dirty="0"/>
          </a:p>
        </p:txBody>
      </p:sp>
      <p:pic>
        <p:nvPicPr>
          <p:cNvPr id="1026" name="Picture 2" descr="Chess.com - Schach Online Spielen Kostenlose">
            <a:extLst>
              <a:ext uri="{FF2B5EF4-FFF2-40B4-BE49-F238E27FC236}">
                <a16:creationId xmlns:a16="http://schemas.microsoft.com/office/drawing/2014/main" id="{F7A183DF-37BE-5F84-2E30-AC9F9FBF583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88544" y="1825625"/>
            <a:ext cx="4206875" cy="42068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25E214D-76D6-4E4A-AD09-312E428F3C44}"/>
              </a:ext>
            </a:extLst>
          </p:cNvPr>
          <p:cNvPicPr>
            <a:picLocks noChangeAspect="1"/>
          </p:cNvPicPr>
          <p:nvPr/>
        </p:nvPicPr>
        <p:blipFill>
          <a:blip r:embed="rId3"/>
          <a:stretch>
            <a:fillRect/>
          </a:stretch>
        </p:blipFill>
        <p:spPr>
          <a:xfrm>
            <a:off x="9039196" y="2001793"/>
            <a:ext cx="2329649" cy="3577281"/>
          </a:xfrm>
          <a:prstGeom prst="rect">
            <a:avLst/>
          </a:prstGeom>
        </p:spPr>
      </p:pic>
    </p:spTree>
    <p:extLst>
      <p:ext uri="{BB962C8B-B14F-4D97-AF65-F5344CB8AC3E}">
        <p14:creationId xmlns:p14="http://schemas.microsoft.com/office/powerpoint/2010/main" val="2913804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BAAA4E-573B-4695-8E6F-72012C0CB78B}"/>
              </a:ext>
            </a:extLst>
          </p:cNvPr>
          <p:cNvSpPr>
            <a:spLocks noGrp="1"/>
          </p:cNvSpPr>
          <p:nvPr>
            <p:ph type="title"/>
          </p:nvPr>
        </p:nvSpPr>
        <p:spPr/>
        <p:txBody>
          <a:bodyPr/>
          <a:lstStyle/>
          <a:p>
            <a:r>
              <a:rPr lang="en-US" altLang="zh-TW" dirty="0"/>
              <a:t>How To Design Your AI</a:t>
            </a:r>
            <a:endParaRPr lang="zh-TW" altLang="en-US" dirty="0"/>
          </a:p>
        </p:txBody>
      </p:sp>
      <p:sp>
        <p:nvSpPr>
          <p:cNvPr id="3" name="內容版面配置區 2">
            <a:extLst>
              <a:ext uri="{FF2B5EF4-FFF2-40B4-BE49-F238E27FC236}">
                <a16:creationId xmlns:a16="http://schemas.microsoft.com/office/drawing/2014/main" id="{3E0D502E-5C64-44A0-9803-B89EC023BCD3}"/>
              </a:ext>
            </a:extLst>
          </p:cNvPr>
          <p:cNvSpPr>
            <a:spLocks noGrp="1"/>
          </p:cNvSpPr>
          <p:nvPr>
            <p:ph idx="1"/>
          </p:nvPr>
        </p:nvSpPr>
        <p:spPr/>
        <p:txBody>
          <a:bodyPr/>
          <a:lstStyle/>
          <a:p>
            <a:r>
              <a:rPr lang="en-US" altLang="zh-TW" dirty="0"/>
              <a:t>The game runner (main.cpp) executes the AIs of the player and the opponent in turns and communicates with them by files</a:t>
            </a:r>
          </a:p>
          <a:p>
            <a:endParaRPr lang="en-US" altLang="zh-TW" dirty="0"/>
          </a:p>
          <a:p>
            <a:r>
              <a:rPr lang="en-US" altLang="zh-TW" dirty="0"/>
              <a:t>Your game AI should read the board status from the file “state”</a:t>
            </a:r>
          </a:p>
          <a:p>
            <a:endParaRPr lang="en-US" altLang="zh-TW" dirty="0"/>
          </a:p>
          <a:p>
            <a:r>
              <a:rPr lang="en-US" altLang="zh-TW" dirty="0"/>
              <a:t>Your game AI should output your move to the file “action”</a:t>
            </a:r>
            <a:endParaRPr lang="zh-TW" altLang="en-US" dirty="0"/>
          </a:p>
        </p:txBody>
      </p:sp>
    </p:spTree>
    <p:extLst>
      <p:ext uri="{BB962C8B-B14F-4D97-AF65-F5344CB8AC3E}">
        <p14:creationId xmlns:p14="http://schemas.microsoft.com/office/powerpoint/2010/main" val="15157803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30">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4" name="Rectangle 32">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5" name="Rectangle 34">
            <a:extLst>
              <a:ext uri="{FF2B5EF4-FFF2-40B4-BE49-F238E27FC236}">
                <a16:creationId xmlns:a16="http://schemas.microsoft.com/office/drawing/2014/main" id="{1335D9B3-B2C5-40E1-BFF9-E01D0DB42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0CE94B97-E1C8-5ED6-2B26-A72694C18E10}"/>
              </a:ext>
            </a:extLst>
          </p:cNvPr>
          <p:cNvSpPr>
            <a:spLocks noGrp="1"/>
          </p:cNvSpPr>
          <p:nvPr>
            <p:ph type="title"/>
          </p:nvPr>
        </p:nvSpPr>
        <p:spPr>
          <a:xfrm>
            <a:off x="422900" y="540167"/>
            <a:ext cx="4028783" cy="2135867"/>
          </a:xfrm>
        </p:spPr>
        <p:txBody>
          <a:bodyPr anchor="b">
            <a:normAutofit/>
          </a:bodyPr>
          <a:lstStyle/>
          <a:p>
            <a:r>
              <a:rPr lang="en-US" altLang="zh-TW" sz="4800">
                <a:solidFill>
                  <a:schemeClr val="tx1"/>
                </a:solidFill>
              </a:rPr>
              <a:t>State file</a:t>
            </a:r>
            <a:endParaRPr lang="zh-TW" altLang="en-US" sz="4800">
              <a:solidFill>
                <a:schemeClr val="tx1"/>
              </a:solidFill>
            </a:endParaRPr>
          </a:p>
        </p:txBody>
      </p:sp>
      <p:sp>
        <p:nvSpPr>
          <p:cNvPr id="7" name="內容版面配置區 6">
            <a:extLst>
              <a:ext uri="{FF2B5EF4-FFF2-40B4-BE49-F238E27FC236}">
                <a16:creationId xmlns:a16="http://schemas.microsoft.com/office/drawing/2014/main" id="{0925E71C-645A-A416-EDBA-8D6F7C4022FA}"/>
              </a:ext>
            </a:extLst>
          </p:cNvPr>
          <p:cNvSpPr>
            <a:spLocks noGrp="1"/>
          </p:cNvSpPr>
          <p:nvPr>
            <p:ph idx="1"/>
          </p:nvPr>
        </p:nvSpPr>
        <p:spPr>
          <a:xfrm>
            <a:off x="422900" y="2880452"/>
            <a:ext cx="7436752" cy="3095445"/>
          </a:xfrm>
        </p:spPr>
        <p:txBody>
          <a:bodyPr anchor="t">
            <a:normAutofit/>
          </a:bodyPr>
          <a:lstStyle/>
          <a:p>
            <a:r>
              <a:rPr lang="en-US" altLang="zh-TW" sz="1800" dirty="0">
                <a:solidFill>
                  <a:schemeClr val="tx1"/>
                </a:solidFill>
              </a:rPr>
              <a:t>3 part</a:t>
            </a:r>
          </a:p>
          <a:p>
            <a:r>
              <a:rPr lang="en-US" altLang="zh-TW" sz="1800" dirty="0">
                <a:solidFill>
                  <a:schemeClr val="tx1"/>
                </a:solidFill>
              </a:rPr>
              <a:t>First</a:t>
            </a:r>
            <a:r>
              <a:rPr lang="zh-TW" altLang="en-US" sz="1800" dirty="0">
                <a:solidFill>
                  <a:schemeClr val="tx1"/>
                </a:solidFill>
              </a:rPr>
              <a:t> </a:t>
            </a:r>
            <a:r>
              <a:rPr lang="en-US" altLang="zh-TW" sz="1800" dirty="0">
                <a:solidFill>
                  <a:schemeClr val="tx1"/>
                </a:solidFill>
              </a:rPr>
              <a:t>is</a:t>
            </a:r>
            <a:r>
              <a:rPr lang="zh-TW" altLang="en-US" sz="1800" dirty="0">
                <a:solidFill>
                  <a:schemeClr val="tx1"/>
                </a:solidFill>
              </a:rPr>
              <a:t> </a:t>
            </a:r>
            <a:r>
              <a:rPr lang="en-US" altLang="zh-TW" sz="1800" dirty="0">
                <a:solidFill>
                  <a:schemeClr val="tx1"/>
                </a:solidFill>
              </a:rPr>
              <a:t>the</a:t>
            </a:r>
            <a:r>
              <a:rPr lang="zh-TW" altLang="en-US" sz="1800" dirty="0">
                <a:solidFill>
                  <a:schemeClr val="tx1"/>
                </a:solidFill>
              </a:rPr>
              <a:t> </a:t>
            </a:r>
            <a:r>
              <a:rPr lang="en-US" altLang="zh-TW" sz="1800" dirty="0">
                <a:solidFill>
                  <a:schemeClr val="tx1"/>
                </a:solidFill>
              </a:rPr>
              <a:t>player</a:t>
            </a:r>
            <a:r>
              <a:rPr lang="zh-TW" altLang="en-US" sz="1800" dirty="0">
                <a:solidFill>
                  <a:schemeClr val="tx1"/>
                </a:solidFill>
              </a:rPr>
              <a:t> </a:t>
            </a:r>
            <a:r>
              <a:rPr lang="en-US" altLang="zh-TW" sz="1800" dirty="0">
                <a:solidFill>
                  <a:schemeClr val="tx1"/>
                </a:solidFill>
              </a:rPr>
              <a:t>(0</a:t>
            </a:r>
            <a:r>
              <a:rPr lang="zh-TW" altLang="en-US" sz="1800" dirty="0">
                <a:solidFill>
                  <a:schemeClr val="tx1"/>
                </a:solidFill>
              </a:rPr>
              <a:t> </a:t>
            </a:r>
            <a:r>
              <a:rPr lang="en-US" altLang="zh-TW" sz="1800" dirty="0">
                <a:solidFill>
                  <a:schemeClr val="tx1"/>
                </a:solidFill>
              </a:rPr>
              <a:t>for</a:t>
            </a:r>
            <a:r>
              <a:rPr lang="zh-TW" altLang="en-US" sz="1800" dirty="0">
                <a:solidFill>
                  <a:schemeClr val="tx1"/>
                </a:solidFill>
              </a:rPr>
              <a:t> </a:t>
            </a:r>
            <a:r>
              <a:rPr lang="en-US" altLang="zh-TW" sz="1800" dirty="0">
                <a:solidFill>
                  <a:schemeClr val="tx1"/>
                </a:solidFill>
              </a:rPr>
              <a:t>white player, 1 for black player)</a:t>
            </a:r>
          </a:p>
          <a:p>
            <a:r>
              <a:rPr lang="en-US" altLang="zh-TW" sz="1800" dirty="0">
                <a:solidFill>
                  <a:schemeClr val="tx1"/>
                </a:solidFill>
              </a:rPr>
              <a:t>Second part is white player’s board (5*6)</a:t>
            </a:r>
          </a:p>
          <a:p>
            <a:r>
              <a:rPr lang="en-US" altLang="zh-TW" sz="1800" dirty="0">
                <a:solidFill>
                  <a:schemeClr val="tx1"/>
                </a:solidFill>
              </a:rPr>
              <a:t>Third part is black player’s board (5*6)</a:t>
            </a:r>
          </a:p>
          <a:p>
            <a:endParaRPr lang="en-US" altLang="zh-TW" sz="1800" dirty="0">
              <a:solidFill>
                <a:schemeClr val="tx1"/>
              </a:solidFill>
            </a:endParaRPr>
          </a:p>
          <a:p>
            <a:r>
              <a:rPr lang="en-US" altLang="zh-TW" sz="1800" dirty="0">
                <a:solidFill>
                  <a:schemeClr val="tx1"/>
                </a:solidFill>
              </a:rPr>
              <a:t>0=empty, 1=pawn, 2=rook, 3=knight, 4=bishop, 5=queen, 6=king</a:t>
            </a:r>
          </a:p>
          <a:p>
            <a:endParaRPr lang="en-US" altLang="zh-TW" sz="1800" dirty="0">
              <a:solidFill>
                <a:schemeClr val="tx1"/>
              </a:solidFill>
            </a:endParaRPr>
          </a:p>
        </p:txBody>
      </p:sp>
      <p:sp>
        <p:nvSpPr>
          <p:cNvPr id="46" name="Rectangle 36">
            <a:extLst>
              <a:ext uri="{FF2B5EF4-FFF2-40B4-BE49-F238E27FC236}">
                <a16:creationId xmlns:a16="http://schemas.microsoft.com/office/drawing/2014/main" id="{6D95061B-ADFC-4592-8BB1-0D542F6F6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042523" y="6081915"/>
            <a:ext cx="6460098" cy="781696"/>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11" name="圖片 10">
            <a:extLst>
              <a:ext uri="{FF2B5EF4-FFF2-40B4-BE49-F238E27FC236}">
                <a16:creationId xmlns:a16="http://schemas.microsoft.com/office/drawing/2014/main" id="{CBDEC3BE-D3BC-80D6-0CA6-B92E2CDE91F9}"/>
              </a:ext>
            </a:extLst>
          </p:cNvPr>
          <p:cNvPicPr>
            <a:picLocks noChangeAspect="1"/>
          </p:cNvPicPr>
          <p:nvPr/>
        </p:nvPicPr>
        <p:blipFill>
          <a:blip r:embed="rId2"/>
          <a:stretch>
            <a:fillRect/>
          </a:stretch>
        </p:blipFill>
        <p:spPr>
          <a:xfrm>
            <a:off x="9711351" y="710848"/>
            <a:ext cx="1785539" cy="5452031"/>
          </a:xfrm>
          <a:prstGeom prst="rect">
            <a:avLst/>
          </a:prstGeom>
        </p:spPr>
      </p:pic>
      <p:cxnSp>
        <p:nvCxnSpPr>
          <p:cNvPr id="47" name="Straight Connector 38">
            <a:extLst>
              <a:ext uri="{FF2B5EF4-FFF2-40B4-BE49-F238E27FC236}">
                <a16:creationId xmlns:a16="http://schemas.microsoft.com/office/drawing/2014/main" id="{2B67C3E3-D148-40AD-9F4C-431AA28ACA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0">
            <a:extLst>
              <a:ext uri="{FF2B5EF4-FFF2-40B4-BE49-F238E27FC236}">
                <a16:creationId xmlns:a16="http://schemas.microsoft.com/office/drawing/2014/main" id="{C30DD030-ACB5-4C2C-AD03-51D52E277D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90183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E94B97-E1C8-5ED6-2B26-A72694C18E10}"/>
              </a:ext>
            </a:extLst>
          </p:cNvPr>
          <p:cNvSpPr>
            <a:spLocks noGrp="1"/>
          </p:cNvSpPr>
          <p:nvPr>
            <p:ph type="title"/>
          </p:nvPr>
        </p:nvSpPr>
        <p:spPr>
          <a:xfrm>
            <a:off x="422900" y="540167"/>
            <a:ext cx="4028783" cy="2135867"/>
          </a:xfrm>
        </p:spPr>
        <p:txBody>
          <a:bodyPr anchor="b">
            <a:normAutofit/>
          </a:bodyPr>
          <a:lstStyle/>
          <a:p>
            <a:r>
              <a:rPr lang="en-US" altLang="zh-TW" sz="4800" dirty="0">
                <a:solidFill>
                  <a:schemeClr val="tx1"/>
                </a:solidFill>
              </a:rPr>
              <a:t>Action file</a:t>
            </a:r>
            <a:endParaRPr lang="zh-TW" altLang="en-US" sz="4800" dirty="0">
              <a:solidFill>
                <a:schemeClr val="tx1"/>
              </a:solidFill>
            </a:endParaRPr>
          </a:p>
        </p:txBody>
      </p:sp>
      <p:sp>
        <p:nvSpPr>
          <p:cNvPr id="7" name="內容版面配置區 6">
            <a:extLst>
              <a:ext uri="{FF2B5EF4-FFF2-40B4-BE49-F238E27FC236}">
                <a16:creationId xmlns:a16="http://schemas.microsoft.com/office/drawing/2014/main" id="{0925E71C-645A-A416-EDBA-8D6F7C4022FA}"/>
              </a:ext>
            </a:extLst>
          </p:cNvPr>
          <p:cNvSpPr>
            <a:spLocks noGrp="1"/>
          </p:cNvSpPr>
          <p:nvPr>
            <p:ph idx="1"/>
          </p:nvPr>
        </p:nvSpPr>
        <p:spPr>
          <a:xfrm>
            <a:off x="422900" y="2880452"/>
            <a:ext cx="7436752" cy="3095445"/>
          </a:xfrm>
        </p:spPr>
        <p:txBody>
          <a:bodyPr anchor="t">
            <a:normAutofit lnSpcReduction="10000"/>
          </a:bodyPr>
          <a:lstStyle/>
          <a:p>
            <a:r>
              <a:rPr lang="en-US" altLang="zh-TW" sz="1800" dirty="0">
                <a:solidFill>
                  <a:schemeClr val="tx1"/>
                </a:solidFill>
              </a:rPr>
              <a:t>Your AI should output the next move to the action file</a:t>
            </a:r>
          </a:p>
          <a:p>
            <a:r>
              <a:rPr lang="en-US" altLang="zh-TW" sz="1800" dirty="0">
                <a:solidFill>
                  <a:schemeClr val="tx1"/>
                </a:solidFill>
              </a:rPr>
              <a:t>You can keep output moves within the time limit</a:t>
            </a:r>
          </a:p>
          <a:p>
            <a:r>
              <a:rPr lang="en-US" altLang="zh-TW" sz="1800" dirty="0">
                <a:solidFill>
                  <a:schemeClr val="tx1"/>
                </a:solidFill>
              </a:rPr>
              <a:t>Only the last complete output will be considered</a:t>
            </a:r>
          </a:p>
          <a:p>
            <a:pPr lvl="1"/>
            <a:r>
              <a:rPr lang="en-US" altLang="zh-TW" sz="1600" dirty="0">
                <a:solidFill>
                  <a:schemeClr val="tx1"/>
                </a:solidFill>
              </a:rPr>
              <a:t>In this case, on the right, 4 1 3 1 will be accepted by the game runner</a:t>
            </a:r>
          </a:p>
          <a:p>
            <a:r>
              <a:rPr lang="en-US" altLang="zh-TW" sz="1800" dirty="0">
                <a:solidFill>
                  <a:schemeClr val="tx1"/>
                </a:solidFill>
              </a:rPr>
              <a:t>You lose if you output an invalid move</a:t>
            </a:r>
          </a:p>
          <a:p>
            <a:endParaRPr lang="en-US" altLang="zh-TW" sz="1800" dirty="0">
              <a:solidFill>
                <a:schemeClr val="tx1"/>
              </a:solidFill>
            </a:endParaRPr>
          </a:p>
          <a:p>
            <a:r>
              <a:rPr lang="en-US" altLang="zh-TW" sz="1800" dirty="0">
                <a:solidFill>
                  <a:schemeClr val="tx1"/>
                </a:solidFill>
              </a:rPr>
              <a:t>Move format: </a:t>
            </a:r>
            <a:r>
              <a:rPr lang="en-US" altLang="zh-TW" sz="1800" dirty="0" err="1">
                <a:solidFill>
                  <a:schemeClr val="tx1"/>
                </a:solidFill>
              </a:rPr>
              <a:t>from.y</a:t>
            </a:r>
            <a:r>
              <a:rPr lang="en-US" altLang="zh-TW" sz="1800" dirty="0">
                <a:solidFill>
                  <a:schemeClr val="tx1"/>
                </a:solidFill>
              </a:rPr>
              <a:t> </a:t>
            </a:r>
            <a:r>
              <a:rPr lang="en-US" altLang="zh-TW" sz="1800" dirty="0" err="1">
                <a:solidFill>
                  <a:schemeClr val="tx1"/>
                </a:solidFill>
              </a:rPr>
              <a:t>from.x</a:t>
            </a:r>
            <a:r>
              <a:rPr lang="en-US" altLang="zh-TW" sz="1800" dirty="0">
                <a:solidFill>
                  <a:schemeClr val="tx1"/>
                </a:solidFill>
              </a:rPr>
              <a:t> </a:t>
            </a:r>
            <a:r>
              <a:rPr lang="en-US" altLang="zh-TW" sz="1800" dirty="0" err="1">
                <a:solidFill>
                  <a:schemeClr val="tx1"/>
                </a:solidFill>
              </a:rPr>
              <a:t>to.y</a:t>
            </a:r>
            <a:r>
              <a:rPr lang="en-US" altLang="zh-TW" sz="1800" dirty="0">
                <a:solidFill>
                  <a:schemeClr val="tx1"/>
                </a:solidFill>
              </a:rPr>
              <a:t> </a:t>
            </a:r>
            <a:r>
              <a:rPr lang="en-US" altLang="zh-TW" sz="1800" dirty="0" err="1">
                <a:solidFill>
                  <a:schemeClr val="tx1"/>
                </a:solidFill>
              </a:rPr>
              <a:t>to.x</a:t>
            </a:r>
            <a:endParaRPr lang="en-US" altLang="zh-TW" sz="1800" dirty="0">
              <a:solidFill>
                <a:schemeClr val="tx1"/>
              </a:solidFill>
            </a:endParaRPr>
          </a:p>
          <a:p>
            <a:pPr lvl="1"/>
            <a:r>
              <a:rPr lang="en-US" altLang="zh-TW" sz="1600" dirty="0">
                <a:solidFill>
                  <a:schemeClr val="tx1"/>
                </a:solidFill>
              </a:rPr>
              <a:t>More details in the package introduction section</a:t>
            </a:r>
          </a:p>
          <a:p>
            <a:endParaRPr lang="en-US" altLang="zh-TW" sz="1800" dirty="0">
              <a:solidFill>
                <a:schemeClr val="tx1"/>
              </a:solidFill>
            </a:endParaRPr>
          </a:p>
          <a:p>
            <a:endParaRPr lang="en-US" altLang="zh-TW" sz="1800" dirty="0">
              <a:solidFill>
                <a:schemeClr val="tx1"/>
              </a:solidFill>
            </a:endParaRPr>
          </a:p>
        </p:txBody>
      </p:sp>
      <p:pic>
        <p:nvPicPr>
          <p:cNvPr id="11" name="圖片 10">
            <a:extLst>
              <a:ext uri="{FF2B5EF4-FFF2-40B4-BE49-F238E27FC236}">
                <a16:creationId xmlns:a16="http://schemas.microsoft.com/office/drawing/2014/main" id="{CBDEC3BE-D3BC-80D6-0CA6-B92E2CDE91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711351" y="1887765"/>
            <a:ext cx="1785539" cy="3098196"/>
          </a:xfrm>
          <a:prstGeom prst="rect">
            <a:avLst/>
          </a:prstGeom>
        </p:spPr>
      </p:pic>
    </p:spTree>
    <p:extLst>
      <p:ext uri="{BB962C8B-B14F-4D97-AF65-F5344CB8AC3E}">
        <p14:creationId xmlns:p14="http://schemas.microsoft.com/office/powerpoint/2010/main" val="18140853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0294DB-B1EA-D95A-DF95-142446721FD4}"/>
              </a:ext>
            </a:extLst>
          </p:cNvPr>
          <p:cNvSpPr>
            <a:spLocks noGrp="1"/>
          </p:cNvSpPr>
          <p:nvPr>
            <p:ph type="title"/>
          </p:nvPr>
        </p:nvSpPr>
        <p:spPr/>
        <p:txBody>
          <a:bodyPr/>
          <a:lstStyle/>
          <a:p>
            <a:r>
              <a:rPr lang="en-US" altLang="zh-TW" dirty="0"/>
              <a:t>How to design your AI</a:t>
            </a:r>
            <a:endParaRPr lang="zh-TW" altLang="en-US" dirty="0"/>
          </a:p>
        </p:txBody>
      </p:sp>
      <p:sp>
        <p:nvSpPr>
          <p:cNvPr id="3" name="內容版面配置區 2">
            <a:extLst>
              <a:ext uri="{FF2B5EF4-FFF2-40B4-BE49-F238E27FC236}">
                <a16:creationId xmlns:a16="http://schemas.microsoft.com/office/drawing/2014/main" id="{42129B6E-CA21-9F06-A769-B7DA6A04D428}"/>
              </a:ext>
            </a:extLst>
          </p:cNvPr>
          <p:cNvSpPr>
            <a:spLocks noGrp="1"/>
          </p:cNvSpPr>
          <p:nvPr>
            <p:ph idx="1"/>
          </p:nvPr>
        </p:nvSpPr>
        <p:spPr/>
        <p:txBody>
          <a:bodyPr/>
          <a:lstStyle/>
          <a:p>
            <a:r>
              <a:rPr lang="en-US" altLang="zh-TW" dirty="0"/>
              <a:t>You can refer to the random.cpp/</a:t>
            </a:r>
            <a:r>
              <a:rPr lang="en-US" altLang="zh-TW" dirty="0" err="1"/>
              <a:t>hpp</a:t>
            </a:r>
            <a:r>
              <a:rPr lang="en-US" altLang="zh-TW" dirty="0"/>
              <a:t> in the </a:t>
            </a:r>
            <a:r>
              <a:rPr lang="en-US" altLang="zh-TW" dirty="0" err="1"/>
              <a:t>src</a:t>
            </a:r>
            <a:r>
              <a:rPr lang="en-US" altLang="zh-TW" dirty="0"/>
              <a:t>/policy and </a:t>
            </a:r>
            <a:r>
              <a:rPr lang="en-US" altLang="zh-TW" dirty="0" err="1"/>
              <a:t>src</a:t>
            </a:r>
            <a:r>
              <a:rPr lang="en-US" altLang="zh-TW" dirty="0"/>
              <a:t>/player folders</a:t>
            </a:r>
          </a:p>
          <a:p>
            <a:endParaRPr lang="en-US" altLang="zh-TW" dirty="0"/>
          </a:p>
          <a:p>
            <a:r>
              <a:rPr lang="en-US" altLang="zh-TW" dirty="0"/>
              <a:t>Design your state value function in state.cpp to evaluate the board</a:t>
            </a:r>
          </a:p>
          <a:p>
            <a:endParaRPr lang="en-US" altLang="zh-TW" dirty="0"/>
          </a:p>
          <a:p>
            <a:r>
              <a:rPr lang="en-US" altLang="zh-TW" dirty="0"/>
              <a:t>Implement the Alpha-Beta Pruning method and use your value function in the search process</a:t>
            </a:r>
          </a:p>
          <a:p>
            <a:endParaRPr lang="en-US" altLang="zh-TW" dirty="0"/>
          </a:p>
          <a:p>
            <a:r>
              <a:rPr lang="en-US" altLang="zh-TW" dirty="0"/>
              <a:t>Run Alpha-Beta Pruning and decide which move to output</a:t>
            </a:r>
            <a:endParaRPr lang="zh-TW" altLang="en-US" dirty="0"/>
          </a:p>
        </p:txBody>
      </p:sp>
    </p:spTree>
    <p:extLst>
      <p:ext uri="{BB962C8B-B14F-4D97-AF65-F5344CB8AC3E}">
        <p14:creationId xmlns:p14="http://schemas.microsoft.com/office/powerpoint/2010/main" val="27306670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95000"/>
                    <a:lumOff val="5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35148798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7610F2-F21D-EF0C-C5EC-5D845DAB7B0D}"/>
              </a:ext>
            </a:extLst>
          </p:cNvPr>
          <p:cNvSpPr>
            <a:spLocks noGrp="1"/>
          </p:cNvSpPr>
          <p:nvPr>
            <p:ph type="title"/>
          </p:nvPr>
        </p:nvSpPr>
        <p:spPr/>
        <p:txBody>
          <a:bodyPr/>
          <a:lstStyle/>
          <a:p>
            <a:r>
              <a:rPr lang="en-US" altLang="zh-TW" dirty="0"/>
              <a:t>Package</a:t>
            </a:r>
            <a:endParaRPr lang="zh-TW" altLang="en-US" dirty="0"/>
          </a:p>
        </p:txBody>
      </p:sp>
      <p:sp>
        <p:nvSpPr>
          <p:cNvPr id="3" name="內容版面配置區 2">
            <a:extLst>
              <a:ext uri="{FF2B5EF4-FFF2-40B4-BE49-F238E27FC236}">
                <a16:creationId xmlns:a16="http://schemas.microsoft.com/office/drawing/2014/main" id="{EA45F57B-CD14-6F09-F4F7-01B08591B5E5}"/>
              </a:ext>
            </a:extLst>
          </p:cNvPr>
          <p:cNvSpPr>
            <a:spLocks noGrp="1"/>
          </p:cNvSpPr>
          <p:nvPr>
            <p:ph idx="1"/>
          </p:nvPr>
        </p:nvSpPr>
        <p:spPr/>
        <p:txBody>
          <a:bodyPr/>
          <a:lstStyle/>
          <a:p>
            <a:r>
              <a:rPr lang="en-US" altLang="zh-TW" dirty="0"/>
              <a:t>You don’t need to implement all the things by yourself, we will provide some useful utilities, and then you can focus on the state value function and the tree search algorithm.</a:t>
            </a:r>
          </a:p>
          <a:p>
            <a:r>
              <a:rPr lang="en-US" altLang="zh-TW" dirty="0"/>
              <a:t>You will get:</a:t>
            </a:r>
          </a:p>
          <a:p>
            <a:pPr lvl="1"/>
            <a:r>
              <a:rPr lang="en-US" altLang="zh-TW" dirty="0"/>
              <a:t>Game runner</a:t>
            </a:r>
          </a:p>
          <a:p>
            <a:pPr lvl="1"/>
            <a:r>
              <a:rPr lang="en-US" altLang="zh-TW" dirty="0"/>
              <a:t>State class </a:t>
            </a:r>
          </a:p>
          <a:p>
            <a:pPr lvl="2"/>
            <a:r>
              <a:rPr lang="en-US" altLang="zh-TW" dirty="0"/>
              <a:t>a native method to get all legal actions</a:t>
            </a:r>
          </a:p>
          <a:p>
            <a:pPr lvl="2"/>
            <a:r>
              <a:rPr lang="en-US" altLang="zh-TW" dirty="0"/>
              <a:t>Generate a new state based on action and state</a:t>
            </a:r>
          </a:p>
          <a:p>
            <a:pPr lvl="2"/>
            <a:r>
              <a:rPr lang="en-US" altLang="zh-TW" dirty="0"/>
              <a:t>You need to simply state value function by yourself</a:t>
            </a:r>
          </a:p>
          <a:p>
            <a:pPr lvl="1"/>
            <a:r>
              <a:rPr lang="en-US" altLang="zh-TW" dirty="0"/>
              <a:t>A example player (with random choose policy)</a:t>
            </a:r>
          </a:p>
          <a:p>
            <a:endParaRPr lang="zh-TW" altLang="en-US" dirty="0"/>
          </a:p>
        </p:txBody>
      </p:sp>
    </p:spTree>
    <p:extLst>
      <p:ext uri="{BB962C8B-B14F-4D97-AF65-F5344CB8AC3E}">
        <p14:creationId xmlns:p14="http://schemas.microsoft.com/office/powerpoint/2010/main" val="37993262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061BA7-D679-BB01-F977-D243107F631E}"/>
              </a:ext>
            </a:extLst>
          </p:cNvPr>
          <p:cNvSpPr>
            <a:spLocks noGrp="1"/>
          </p:cNvSpPr>
          <p:nvPr>
            <p:ph type="title"/>
          </p:nvPr>
        </p:nvSpPr>
        <p:spPr/>
        <p:txBody>
          <a:bodyPr/>
          <a:lstStyle/>
          <a:p>
            <a:r>
              <a:rPr lang="en-US" altLang="zh-TW" dirty="0"/>
              <a:t>Package – How to run it</a:t>
            </a:r>
            <a:endParaRPr lang="zh-TW" altLang="en-US" dirty="0"/>
          </a:p>
        </p:txBody>
      </p:sp>
      <p:sp>
        <p:nvSpPr>
          <p:cNvPr id="3" name="內容版面配置區 2">
            <a:extLst>
              <a:ext uri="{FF2B5EF4-FFF2-40B4-BE49-F238E27FC236}">
                <a16:creationId xmlns:a16="http://schemas.microsoft.com/office/drawing/2014/main" id="{7F43B5DB-4238-BCA1-EE94-A23A6E48A5A0}"/>
              </a:ext>
            </a:extLst>
          </p:cNvPr>
          <p:cNvSpPr>
            <a:spLocks noGrp="1"/>
          </p:cNvSpPr>
          <p:nvPr>
            <p:ph idx="1"/>
          </p:nvPr>
        </p:nvSpPr>
        <p:spPr/>
        <p:txBody>
          <a:bodyPr/>
          <a:lstStyle/>
          <a:p>
            <a:r>
              <a:rPr lang="en-US" altLang="zh-TW" dirty="0"/>
              <a:t>Despite the source files, you will also get some additional files:</a:t>
            </a:r>
          </a:p>
          <a:p>
            <a:pPr lvl="1"/>
            <a:r>
              <a:rPr lang="en-US" altLang="zh-TW" dirty="0" err="1"/>
              <a:t>Makefile</a:t>
            </a:r>
            <a:r>
              <a:rPr lang="en-US" altLang="zh-TW" dirty="0"/>
              <a:t> – help you to compile the project</a:t>
            </a:r>
          </a:p>
          <a:p>
            <a:pPr lvl="1"/>
            <a:r>
              <a:rPr lang="en-US" altLang="zh-TW" dirty="0"/>
              <a:t>.</a:t>
            </a:r>
            <a:r>
              <a:rPr lang="en-US" altLang="zh-TW" dirty="0" err="1"/>
              <a:t>gitignore</a:t>
            </a:r>
            <a:r>
              <a:rPr lang="en-US" altLang="zh-TW" dirty="0"/>
              <a:t> – since you need to push your code to </a:t>
            </a:r>
            <a:r>
              <a:rPr lang="en-US" altLang="zh-TW" dirty="0" err="1"/>
              <a:t>github</a:t>
            </a:r>
            <a:r>
              <a:rPr lang="en-US" altLang="zh-TW" dirty="0"/>
              <a:t>, this can help you ignore some files when you push it</a:t>
            </a:r>
          </a:p>
          <a:p>
            <a:r>
              <a:rPr lang="en-US" altLang="zh-TW" dirty="0"/>
              <a:t>You can modify your </a:t>
            </a:r>
            <a:r>
              <a:rPr lang="en-US" altLang="zh-TW" dirty="0" err="1"/>
              <a:t>Makefile</a:t>
            </a:r>
            <a:r>
              <a:rPr lang="en-US" altLang="zh-TW" dirty="0"/>
              <a:t>, but you should make sure it can compile on TAs environment.</a:t>
            </a:r>
          </a:p>
          <a:p>
            <a:r>
              <a:rPr lang="en-US" altLang="zh-TW" dirty="0"/>
              <a:t>With </a:t>
            </a:r>
            <a:r>
              <a:rPr lang="en-US" altLang="zh-TW" dirty="0" err="1"/>
              <a:t>Makefile</a:t>
            </a:r>
            <a:r>
              <a:rPr lang="en-US" altLang="zh-TW" dirty="0"/>
              <a:t> and make utils (more details in environment setup document), you can compile your code with:</a:t>
            </a:r>
            <a:endParaRPr lang="zh-TW" altLang="en-US" dirty="0"/>
          </a:p>
        </p:txBody>
      </p:sp>
      <p:pic>
        <p:nvPicPr>
          <p:cNvPr id="5" name="圖片 4">
            <a:extLst>
              <a:ext uri="{FF2B5EF4-FFF2-40B4-BE49-F238E27FC236}">
                <a16:creationId xmlns:a16="http://schemas.microsoft.com/office/drawing/2014/main" id="{C95EBA16-EE40-A515-3216-47EC1CC55BC4}"/>
              </a:ext>
            </a:extLst>
          </p:cNvPr>
          <p:cNvPicPr>
            <a:picLocks noChangeAspect="1"/>
          </p:cNvPicPr>
          <p:nvPr/>
        </p:nvPicPr>
        <p:blipFill>
          <a:blip r:embed="rId2"/>
          <a:stretch>
            <a:fillRect/>
          </a:stretch>
        </p:blipFill>
        <p:spPr>
          <a:xfrm>
            <a:off x="670417" y="5132120"/>
            <a:ext cx="10258500" cy="852494"/>
          </a:xfrm>
          <a:prstGeom prst="rect">
            <a:avLst/>
          </a:prstGeom>
        </p:spPr>
      </p:pic>
      <p:pic>
        <p:nvPicPr>
          <p:cNvPr id="7" name="圖片 6">
            <a:extLst>
              <a:ext uri="{FF2B5EF4-FFF2-40B4-BE49-F238E27FC236}">
                <a16:creationId xmlns:a16="http://schemas.microsoft.com/office/drawing/2014/main" id="{A7BF8794-F502-58CA-B8DD-D73909C9E889}"/>
              </a:ext>
            </a:extLst>
          </p:cNvPr>
          <p:cNvPicPr>
            <a:picLocks noChangeAspect="1"/>
          </p:cNvPicPr>
          <p:nvPr/>
        </p:nvPicPr>
        <p:blipFill>
          <a:blip r:embed="rId3"/>
          <a:stretch>
            <a:fillRect/>
          </a:stretch>
        </p:blipFill>
        <p:spPr>
          <a:xfrm>
            <a:off x="7232932" y="4696469"/>
            <a:ext cx="1597385" cy="435651"/>
          </a:xfrm>
          <a:prstGeom prst="rect">
            <a:avLst/>
          </a:prstGeom>
        </p:spPr>
      </p:pic>
    </p:spTree>
    <p:extLst>
      <p:ext uri="{BB962C8B-B14F-4D97-AF65-F5344CB8AC3E}">
        <p14:creationId xmlns:p14="http://schemas.microsoft.com/office/powerpoint/2010/main" val="9957592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061BA7-D679-BB01-F977-D243107F631E}"/>
              </a:ext>
            </a:extLst>
          </p:cNvPr>
          <p:cNvSpPr>
            <a:spLocks noGrp="1"/>
          </p:cNvSpPr>
          <p:nvPr>
            <p:ph type="title"/>
          </p:nvPr>
        </p:nvSpPr>
        <p:spPr/>
        <p:txBody>
          <a:bodyPr/>
          <a:lstStyle/>
          <a:p>
            <a:r>
              <a:rPr lang="en-US" altLang="zh-TW" dirty="0"/>
              <a:t>Package – How to run it</a:t>
            </a:r>
            <a:endParaRPr lang="zh-TW" altLang="en-US" dirty="0"/>
          </a:p>
        </p:txBody>
      </p:sp>
      <p:sp>
        <p:nvSpPr>
          <p:cNvPr id="3" name="內容版面配置區 2">
            <a:extLst>
              <a:ext uri="{FF2B5EF4-FFF2-40B4-BE49-F238E27FC236}">
                <a16:creationId xmlns:a16="http://schemas.microsoft.com/office/drawing/2014/main" id="{7F43B5DB-4238-BCA1-EE94-A23A6E48A5A0}"/>
              </a:ext>
            </a:extLst>
          </p:cNvPr>
          <p:cNvSpPr>
            <a:spLocks noGrp="1"/>
          </p:cNvSpPr>
          <p:nvPr>
            <p:ph idx="1"/>
          </p:nvPr>
        </p:nvSpPr>
        <p:spPr/>
        <p:txBody>
          <a:bodyPr/>
          <a:lstStyle/>
          <a:p>
            <a:r>
              <a:rPr lang="en-US" altLang="zh-TW" dirty="0"/>
              <a:t>After running the make all command and compile your program successfully, you can use this command to run the game:</a:t>
            </a:r>
          </a:p>
          <a:p>
            <a:endParaRPr lang="en-US" altLang="zh-TW" dirty="0"/>
          </a:p>
          <a:p>
            <a:endParaRPr lang="en-US" altLang="zh-TW" dirty="0"/>
          </a:p>
          <a:p>
            <a:r>
              <a:rPr lang="en-US" altLang="zh-TW" dirty="0"/>
              <a:t>And it will start running!</a:t>
            </a:r>
            <a:endParaRPr lang="zh-TW" altLang="en-US" dirty="0"/>
          </a:p>
        </p:txBody>
      </p:sp>
      <p:pic>
        <p:nvPicPr>
          <p:cNvPr id="9" name="圖片 8">
            <a:extLst>
              <a:ext uri="{FF2B5EF4-FFF2-40B4-BE49-F238E27FC236}">
                <a16:creationId xmlns:a16="http://schemas.microsoft.com/office/drawing/2014/main" id="{4430FF15-D456-0A61-DF5D-342FA0F03D42}"/>
              </a:ext>
            </a:extLst>
          </p:cNvPr>
          <p:cNvPicPr>
            <a:picLocks noChangeAspect="1"/>
          </p:cNvPicPr>
          <p:nvPr/>
        </p:nvPicPr>
        <p:blipFill>
          <a:blip r:embed="rId2"/>
          <a:stretch>
            <a:fillRect/>
          </a:stretch>
        </p:blipFill>
        <p:spPr>
          <a:xfrm>
            <a:off x="513274" y="2663823"/>
            <a:ext cx="8719621" cy="566209"/>
          </a:xfrm>
          <a:prstGeom prst="rect">
            <a:avLst/>
          </a:prstGeom>
        </p:spPr>
      </p:pic>
      <p:pic>
        <p:nvPicPr>
          <p:cNvPr id="11" name="圖片 10">
            <a:extLst>
              <a:ext uri="{FF2B5EF4-FFF2-40B4-BE49-F238E27FC236}">
                <a16:creationId xmlns:a16="http://schemas.microsoft.com/office/drawing/2014/main" id="{2F40C7BB-4C01-45A5-6215-A7BD2F4F8EDE}"/>
              </a:ext>
            </a:extLst>
          </p:cNvPr>
          <p:cNvPicPr>
            <a:picLocks noChangeAspect="1"/>
          </p:cNvPicPr>
          <p:nvPr/>
        </p:nvPicPr>
        <p:blipFill>
          <a:blip r:embed="rId3"/>
          <a:stretch>
            <a:fillRect/>
          </a:stretch>
        </p:blipFill>
        <p:spPr>
          <a:xfrm>
            <a:off x="4600196" y="3585758"/>
            <a:ext cx="1495804" cy="2511822"/>
          </a:xfrm>
          <a:prstGeom prst="rect">
            <a:avLst/>
          </a:prstGeom>
        </p:spPr>
      </p:pic>
    </p:spTree>
    <p:extLst>
      <p:ext uri="{BB962C8B-B14F-4D97-AF65-F5344CB8AC3E}">
        <p14:creationId xmlns:p14="http://schemas.microsoft.com/office/powerpoint/2010/main" val="27186515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82F11BC-0096-4F9C-BAA6-E7D36C1E5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Rectangle 26">
            <a:extLst>
              <a:ext uri="{FF2B5EF4-FFF2-40B4-BE49-F238E27FC236}">
                <a16:creationId xmlns:a16="http://schemas.microsoft.com/office/drawing/2014/main" id="{2FA1E615-6866-4975-BEB0-8A6DCCEFB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9" name="Rectangle 28">
            <a:extLst>
              <a:ext uri="{FF2B5EF4-FFF2-40B4-BE49-F238E27FC236}">
                <a16:creationId xmlns:a16="http://schemas.microsoft.com/office/drawing/2014/main" id="{9F49980E-1F13-46BA-BFC3-59DA3D861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7A061BA7-D679-BB01-F977-D243107F631E}"/>
              </a:ext>
            </a:extLst>
          </p:cNvPr>
          <p:cNvSpPr>
            <a:spLocks noGrp="1"/>
          </p:cNvSpPr>
          <p:nvPr>
            <p:ph type="title"/>
          </p:nvPr>
        </p:nvSpPr>
        <p:spPr>
          <a:xfrm>
            <a:off x="422897" y="539496"/>
            <a:ext cx="5228393" cy="784807"/>
          </a:xfrm>
        </p:spPr>
        <p:txBody>
          <a:bodyPr anchor="b">
            <a:normAutofit/>
          </a:bodyPr>
          <a:lstStyle/>
          <a:p>
            <a:r>
              <a:rPr lang="en-US" altLang="zh-TW" sz="4800"/>
              <a:t>Package – State</a:t>
            </a:r>
            <a:endParaRPr lang="zh-TW" altLang="en-US" sz="4800" dirty="0"/>
          </a:p>
        </p:txBody>
      </p:sp>
      <p:sp>
        <p:nvSpPr>
          <p:cNvPr id="3" name="內容版面配置區 2">
            <a:extLst>
              <a:ext uri="{FF2B5EF4-FFF2-40B4-BE49-F238E27FC236}">
                <a16:creationId xmlns:a16="http://schemas.microsoft.com/office/drawing/2014/main" id="{7F43B5DB-4238-BCA1-EE94-A23A6E48A5A0}"/>
              </a:ext>
            </a:extLst>
          </p:cNvPr>
          <p:cNvSpPr>
            <a:spLocks noGrp="1"/>
          </p:cNvSpPr>
          <p:nvPr>
            <p:ph idx="1"/>
          </p:nvPr>
        </p:nvSpPr>
        <p:spPr>
          <a:xfrm>
            <a:off x="422897" y="1324303"/>
            <a:ext cx="5228392" cy="4612916"/>
          </a:xfrm>
        </p:spPr>
        <p:txBody>
          <a:bodyPr>
            <a:normAutofit/>
          </a:bodyPr>
          <a:lstStyle/>
          <a:p>
            <a:r>
              <a:rPr lang="en-US" altLang="zh-TW" sz="1800" dirty="0"/>
              <a:t>And now, you should start your project.</a:t>
            </a:r>
          </a:p>
          <a:p>
            <a:r>
              <a:rPr lang="en-US" altLang="zh-TW" sz="1800" dirty="0"/>
              <a:t>I</a:t>
            </a:r>
            <a:r>
              <a:rPr lang="zh-TW" altLang="en-US" sz="1800" dirty="0"/>
              <a:t> </a:t>
            </a:r>
            <a:r>
              <a:rPr lang="en-US" altLang="zh-TW" sz="1800" dirty="0"/>
              <a:t>recommend you to check state class at first</a:t>
            </a:r>
          </a:p>
          <a:p>
            <a:endParaRPr lang="en-US" altLang="zh-TW" sz="1800" dirty="0"/>
          </a:p>
          <a:p>
            <a:r>
              <a:rPr lang="en-US" altLang="zh-TW" sz="1800" dirty="0" err="1"/>
              <a:t>next_state</a:t>
            </a:r>
            <a:r>
              <a:rPr lang="en-US" altLang="zh-TW" sz="1800" dirty="0"/>
              <a:t> can generate new state based on a move</a:t>
            </a:r>
          </a:p>
          <a:p>
            <a:r>
              <a:rPr lang="en-US" altLang="zh-TW" sz="1800" dirty="0" err="1"/>
              <a:t>get_legal_actions</a:t>
            </a:r>
            <a:r>
              <a:rPr lang="en-US" altLang="zh-TW" sz="1800" dirty="0"/>
              <a:t> will generate all legal actions of this state and store them in </a:t>
            </a:r>
            <a:r>
              <a:rPr lang="en-US" altLang="zh-TW" sz="1800" dirty="0" err="1"/>
              <a:t>legal_actions</a:t>
            </a:r>
            <a:r>
              <a:rPr lang="en-US" altLang="zh-TW" sz="1800" dirty="0"/>
              <a:t>.</a:t>
            </a:r>
          </a:p>
          <a:p>
            <a:endParaRPr lang="en-US" altLang="zh-TW" sz="1800" dirty="0"/>
          </a:p>
          <a:p>
            <a:r>
              <a:rPr lang="en-US" altLang="zh-TW" sz="1800" dirty="0"/>
              <a:t>evaluate is the state value function you need to implement</a:t>
            </a:r>
          </a:p>
          <a:p>
            <a:endParaRPr lang="zh-TW" altLang="en-US" sz="1800" dirty="0"/>
          </a:p>
        </p:txBody>
      </p:sp>
      <p:sp>
        <p:nvSpPr>
          <p:cNvPr id="31" name="Rectangle 30">
            <a:extLst>
              <a:ext uri="{FF2B5EF4-FFF2-40B4-BE49-F238E27FC236}">
                <a16:creationId xmlns:a16="http://schemas.microsoft.com/office/drawing/2014/main" id="{0E2E7D1F-2146-4351-B555-F7AD66F917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095999" y="695340"/>
            <a:ext cx="5391683" cy="5476855"/>
          </a:xfrm>
          <a:prstGeom prst="rect">
            <a:avLst/>
          </a:prstGeom>
          <a:solidFill>
            <a:srgbClr val="418AB3">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5" name="圖片 4">
            <a:extLst>
              <a:ext uri="{FF2B5EF4-FFF2-40B4-BE49-F238E27FC236}">
                <a16:creationId xmlns:a16="http://schemas.microsoft.com/office/drawing/2014/main" id="{F3137307-E464-4D07-C138-16882AD2B491}"/>
              </a:ext>
            </a:extLst>
          </p:cNvPr>
          <p:cNvPicPr>
            <a:picLocks noChangeAspect="1"/>
          </p:cNvPicPr>
          <p:nvPr/>
        </p:nvPicPr>
        <p:blipFill rotWithShape="1">
          <a:blip r:embed="rId2"/>
          <a:srcRect l="651" r="26851" b="2"/>
          <a:stretch/>
        </p:blipFill>
        <p:spPr>
          <a:xfrm>
            <a:off x="6620386" y="1246946"/>
            <a:ext cx="4364109" cy="4364109"/>
          </a:xfrm>
          <a:prstGeom prst="rect">
            <a:avLst/>
          </a:prstGeom>
        </p:spPr>
      </p:pic>
      <p:cxnSp>
        <p:nvCxnSpPr>
          <p:cNvPr id="33" name="Straight Connector 32">
            <a:extLst>
              <a:ext uri="{FF2B5EF4-FFF2-40B4-BE49-F238E27FC236}">
                <a16:creationId xmlns:a16="http://schemas.microsoft.com/office/drawing/2014/main" id="{CD8C7CAC-1828-45F3-9C70-DE1294FA20A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C52D459-9D8C-45C6-9998-FE91890626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24520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1335D9B3-B2C5-40E1-BFF9-E01D0DB42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F15256BB-8145-658F-042C-0F34AFF6C2FC}"/>
              </a:ext>
            </a:extLst>
          </p:cNvPr>
          <p:cNvSpPr>
            <a:spLocks noGrp="1"/>
          </p:cNvSpPr>
          <p:nvPr>
            <p:ph type="title"/>
          </p:nvPr>
        </p:nvSpPr>
        <p:spPr>
          <a:xfrm>
            <a:off x="422900" y="540167"/>
            <a:ext cx="4028783" cy="2135867"/>
          </a:xfrm>
        </p:spPr>
        <p:txBody>
          <a:bodyPr anchor="b">
            <a:normAutofit/>
          </a:bodyPr>
          <a:lstStyle/>
          <a:p>
            <a:r>
              <a:rPr lang="en-US" altLang="zh-TW" sz="4800">
                <a:solidFill>
                  <a:schemeClr val="tx1"/>
                </a:solidFill>
              </a:rPr>
              <a:t>Package - Policy</a:t>
            </a:r>
            <a:endParaRPr lang="zh-TW" altLang="en-US" sz="4800">
              <a:solidFill>
                <a:schemeClr val="tx1"/>
              </a:solidFill>
            </a:endParaRPr>
          </a:p>
        </p:txBody>
      </p:sp>
      <p:sp>
        <p:nvSpPr>
          <p:cNvPr id="3" name="內容版面配置區 2">
            <a:extLst>
              <a:ext uri="{FF2B5EF4-FFF2-40B4-BE49-F238E27FC236}">
                <a16:creationId xmlns:a16="http://schemas.microsoft.com/office/drawing/2014/main" id="{A2F25D00-A4AF-4CB2-6318-7879001A3B48}"/>
              </a:ext>
            </a:extLst>
          </p:cNvPr>
          <p:cNvSpPr>
            <a:spLocks noGrp="1"/>
          </p:cNvSpPr>
          <p:nvPr>
            <p:ph idx="1"/>
          </p:nvPr>
        </p:nvSpPr>
        <p:spPr>
          <a:xfrm>
            <a:off x="422900" y="2880452"/>
            <a:ext cx="4028783" cy="3095445"/>
          </a:xfrm>
        </p:spPr>
        <p:txBody>
          <a:bodyPr anchor="t">
            <a:normAutofit/>
          </a:bodyPr>
          <a:lstStyle/>
          <a:p>
            <a:r>
              <a:rPr lang="en-US" altLang="zh-TW" sz="1800">
                <a:solidFill>
                  <a:schemeClr val="tx1"/>
                </a:solidFill>
              </a:rPr>
              <a:t>If this project, you should implement your own MiniMax and AlphaBeta-pruning policy. And you will get a random policy player for example</a:t>
            </a:r>
          </a:p>
          <a:p>
            <a:r>
              <a:rPr lang="en-US" altLang="zh-TW" sz="1800">
                <a:solidFill>
                  <a:schemeClr val="tx1"/>
                </a:solidFill>
              </a:rPr>
              <a:t>Random policy: State in, random legal action out:</a:t>
            </a:r>
            <a:endParaRPr lang="zh-TW" altLang="en-US" sz="1800">
              <a:solidFill>
                <a:schemeClr val="tx1"/>
              </a:solidFill>
            </a:endParaRPr>
          </a:p>
        </p:txBody>
      </p:sp>
      <p:sp>
        <p:nvSpPr>
          <p:cNvPr id="16" name="Rectangle 15">
            <a:extLst>
              <a:ext uri="{FF2B5EF4-FFF2-40B4-BE49-F238E27FC236}">
                <a16:creationId xmlns:a16="http://schemas.microsoft.com/office/drawing/2014/main" id="{6D95061B-ADFC-4592-8BB1-0D542F6F6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042523" y="6081915"/>
            <a:ext cx="6460098" cy="781696"/>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5" name="圖片 4">
            <a:extLst>
              <a:ext uri="{FF2B5EF4-FFF2-40B4-BE49-F238E27FC236}">
                <a16:creationId xmlns:a16="http://schemas.microsoft.com/office/drawing/2014/main" id="{CA6653E4-DB30-D7A7-A344-91DC77EE89BB}"/>
              </a:ext>
            </a:extLst>
          </p:cNvPr>
          <p:cNvPicPr>
            <a:picLocks noChangeAspect="1"/>
          </p:cNvPicPr>
          <p:nvPr/>
        </p:nvPicPr>
        <p:blipFill>
          <a:blip r:embed="rId2"/>
          <a:stretch>
            <a:fillRect/>
          </a:stretch>
        </p:blipFill>
        <p:spPr>
          <a:xfrm>
            <a:off x="5036801" y="1721568"/>
            <a:ext cx="6460089" cy="4441310"/>
          </a:xfrm>
          <a:prstGeom prst="rect">
            <a:avLst/>
          </a:prstGeom>
        </p:spPr>
      </p:pic>
      <p:cxnSp>
        <p:nvCxnSpPr>
          <p:cNvPr id="18" name="Straight Connector 17">
            <a:extLst>
              <a:ext uri="{FF2B5EF4-FFF2-40B4-BE49-F238E27FC236}">
                <a16:creationId xmlns:a16="http://schemas.microsoft.com/office/drawing/2014/main" id="{2B67C3E3-D148-40AD-9F4C-431AA28ACA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30DD030-ACB5-4C2C-AD03-51D52E277D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0852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2ED6799D-4A30-4426-B1D1-73A16A53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2" name="Rectangle 41">
            <a:extLst>
              <a:ext uri="{FF2B5EF4-FFF2-40B4-BE49-F238E27FC236}">
                <a16:creationId xmlns:a16="http://schemas.microsoft.com/office/drawing/2014/main" id="{18D53964-75DB-47FC-995E-A11B07A07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4" name="Rectangle 43">
            <a:extLst>
              <a:ext uri="{FF2B5EF4-FFF2-40B4-BE49-F238E27FC236}">
                <a16:creationId xmlns:a16="http://schemas.microsoft.com/office/drawing/2014/main" id="{F01D54AB-1B89-42B2-90D1-A01C9152C4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A53A0727-7B6C-72E7-B634-8AFBF876FDFC}"/>
              </a:ext>
            </a:extLst>
          </p:cNvPr>
          <p:cNvSpPr>
            <a:spLocks noGrp="1"/>
          </p:cNvSpPr>
          <p:nvPr>
            <p:ph type="title"/>
          </p:nvPr>
        </p:nvSpPr>
        <p:spPr>
          <a:xfrm>
            <a:off x="422898" y="302859"/>
            <a:ext cx="4548657" cy="2882980"/>
          </a:xfrm>
        </p:spPr>
        <p:txBody>
          <a:bodyPr anchor="b">
            <a:normAutofit/>
          </a:bodyPr>
          <a:lstStyle/>
          <a:p>
            <a:r>
              <a:rPr lang="en-US" altLang="zh-TW" sz="4800"/>
              <a:t>Mini Chess</a:t>
            </a:r>
            <a:endParaRPr lang="zh-TW" altLang="en-US" sz="4800"/>
          </a:p>
        </p:txBody>
      </p:sp>
      <p:sp>
        <p:nvSpPr>
          <p:cNvPr id="3" name="內容版面配置區 2">
            <a:extLst>
              <a:ext uri="{FF2B5EF4-FFF2-40B4-BE49-F238E27FC236}">
                <a16:creationId xmlns:a16="http://schemas.microsoft.com/office/drawing/2014/main" id="{A4B40CA3-9CB4-7CAC-838A-EA225A1DF134}"/>
              </a:ext>
            </a:extLst>
          </p:cNvPr>
          <p:cNvSpPr>
            <a:spLocks noGrp="1"/>
          </p:cNvSpPr>
          <p:nvPr>
            <p:ph idx="1"/>
          </p:nvPr>
        </p:nvSpPr>
        <p:spPr>
          <a:xfrm>
            <a:off x="422898" y="3354749"/>
            <a:ext cx="4548656" cy="2582470"/>
          </a:xfrm>
        </p:spPr>
        <p:txBody>
          <a:bodyPr>
            <a:normAutofit/>
          </a:bodyPr>
          <a:lstStyle/>
          <a:p>
            <a:r>
              <a:rPr lang="en-US" altLang="zh-TW" sz="1800" dirty="0"/>
              <a:t>Has lot of variance.</a:t>
            </a:r>
          </a:p>
          <a:p>
            <a:r>
              <a:rPr lang="en-US" altLang="zh-TW" sz="1800" dirty="0"/>
              <a:t>We use “</a:t>
            </a:r>
            <a:r>
              <a:rPr lang="en-US" altLang="zh-TW" sz="1800" b="1" i="0" dirty="0" err="1">
                <a:effectLst/>
                <a:latin typeface="Arial" panose="020B0604020202020204" pitchFamily="34" charset="0"/>
              </a:rPr>
              <a:t>MinitChess</a:t>
            </a:r>
            <a:r>
              <a:rPr lang="en-US" altLang="zh-TW" sz="1800" dirty="0"/>
              <a:t>” in this project</a:t>
            </a:r>
            <a:endParaRPr lang="zh-TW" altLang="en-US" sz="1800" dirty="0"/>
          </a:p>
        </p:txBody>
      </p:sp>
      <p:cxnSp>
        <p:nvCxnSpPr>
          <p:cNvPr id="46" name="Straight Connector 45">
            <a:extLst>
              <a:ext uri="{FF2B5EF4-FFF2-40B4-BE49-F238E27FC236}">
                <a16:creationId xmlns:a16="http://schemas.microsoft.com/office/drawing/2014/main" id="{E986B129-4161-4F17-B0F0-C5532551D3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1455C73-3A5E-4FE8-8383-DD667D9A62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79712DE8-94E0-4F45-81D9-37AF7A32F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109854" y="685796"/>
            <a:ext cx="5391685" cy="5492009"/>
          </a:xfrm>
          <a:prstGeom prst="rect">
            <a:avLst/>
          </a:prstGeom>
          <a:solidFill>
            <a:srgbClr val="418AB3">
              <a:alpha val="20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6" name="圖片 5" descr="一張含有 正方形 的圖片&#10;&#10;自動產生的描述">
            <a:extLst>
              <a:ext uri="{FF2B5EF4-FFF2-40B4-BE49-F238E27FC236}">
                <a16:creationId xmlns:a16="http://schemas.microsoft.com/office/drawing/2014/main" id="{0491FE86-4720-5AEE-15CD-51A9F44180B7}"/>
              </a:ext>
            </a:extLst>
          </p:cNvPr>
          <p:cNvPicPr>
            <a:picLocks noChangeAspect="1"/>
          </p:cNvPicPr>
          <p:nvPr/>
        </p:nvPicPr>
        <p:blipFill>
          <a:blip r:embed="rId2"/>
          <a:stretch>
            <a:fillRect/>
          </a:stretch>
        </p:blipFill>
        <p:spPr>
          <a:xfrm>
            <a:off x="7343278" y="1414525"/>
            <a:ext cx="3013187" cy="4071876"/>
          </a:xfrm>
          <a:prstGeom prst="rect">
            <a:avLst/>
          </a:prstGeom>
        </p:spPr>
      </p:pic>
    </p:spTree>
    <p:extLst>
      <p:ext uri="{BB962C8B-B14F-4D97-AF65-F5344CB8AC3E}">
        <p14:creationId xmlns:p14="http://schemas.microsoft.com/office/powerpoint/2010/main" val="29926325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Package - player</a:t>
            </a:r>
            <a:endParaRPr lang="zh-TW" altLang="en-US" dirty="0"/>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p:txBody>
          <a:bodyPr/>
          <a:lstStyle/>
          <a:p>
            <a:r>
              <a:rPr lang="en-US" altLang="zh-TW" dirty="0"/>
              <a:t>There are some useful functions in example random player file:</a:t>
            </a:r>
          </a:p>
          <a:p>
            <a:pPr lvl="1"/>
            <a:r>
              <a:rPr lang="en-US" altLang="zh-TW" dirty="0" err="1"/>
              <a:t>read_board</a:t>
            </a:r>
            <a:r>
              <a:rPr lang="en-US" altLang="zh-TW" dirty="0"/>
              <a:t>: read the board from state file</a:t>
            </a:r>
          </a:p>
          <a:p>
            <a:pPr lvl="1"/>
            <a:r>
              <a:rPr lang="en-US" altLang="zh-TW" dirty="0" err="1"/>
              <a:t>write_valid_sopt</a:t>
            </a:r>
            <a:r>
              <a:rPr lang="en-US" altLang="zh-TW" dirty="0"/>
              <a:t>: in random player, it will output random point to action file, you can just modify this function to output the point you want.</a:t>
            </a:r>
          </a:p>
          <a:p>
            <a:endParaRPr lang="zh-TW" altLang="en-US" dirty="0"/>
          </a:p>
        </p:txBody>
      </p:sp>
    </p:spTree>
    <p:extLst>
      <p:ext uri="{BB962C8B-B14F-4D97-AF65-F5344CB8AC3E}">
        <p14:creationId xmlns:p14="http://schemas.microsoft.com/office/powerpoint/2010/main" val="5521879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39268132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Requirements - code</a:t>
            </a:r>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p:txBody>
          <a:bodyPr/>
          <a:lstStyle/>
          <a:p>
            <a:r>
              <a:rPr lang="en-US" altLang="zh-TW" dirty="0"/>
              <a:t>In this project you should do these things:</a:t>
            </a:r>
          </a:p>
          <a:p>
            <a:r>
              <a:rPr lang="en-US" altLang="zh-TW" dirty="0"/>
              <a:t>1, design your own state value function</a:t>
            </a:r>
          </a:p>
          <a:p>
            <a:r>
              <a:rPr lang="en-US" altLang="zh-TW" dirty="0"/>
              <a:t>2, implement </a:t>
            </a:r>
            <a:r>
              <a:rPr lang="en-US" altLang="zh-TW" dirty="0" err="1"/>
              <a:t>MiniMax</a:t>
            </a:r>
            <a:r>
              <a:rPr lang="en-US" altLang="zh-TW" dirty="0"/>
              <a:t> and </a:t>
            </a:r>
            <a:r>
              <a:rPr lang="en-US" altLang="zh-TW" dirty="0" err="1"/>
              <a:t>AlphaBeta</a:t>
            </a:r>
            <a:r>
              <a:rPr lang="en-US" altLang="zh-TW" dirty="0"/>
              <a:t> pruning algorithm</a:t>
            </a:r>
          </a:p>
          <a:p>
            <a:r>
              <a:rPr lang="en-US" altLang="zh-TW" dirty="0"/>
              <a:t>3, utilize your algorithm and state value function to make a strong AI</a:t>
            </a:r>
            <a:endParaRPr lang="zh-TW" altLang="en-US" dirty="0"/>
          </a:p>
        </p:txBody>
      </p:sp>
    </p:spTree>
    <p:extLst>
      <p:ext uri="{BB962C8B-B14F-4D97-AF65-F5344CB8AC3E}">
        <p14:creationId xmlns:p14="http://schemas.microsoft.com/office/powerpoint/2010/main" val="21905708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Requirements - code</a:t>
            </a:r>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p:txBody>
          <a:bodyPr/>
          <a:lstStyle/>
          <a:p>
            <a:r>
              <a:rPr lang="en-US" altLang="zh-TW" dirty="0"/>
              <a:t>If you are not satisfied with the Alpha-Beta Pruning algorithm, you can try some more advanced methods (MCTS, NNUE). However, make sure you can explain how Minimax and Alpha-Beta Pruning works during the demo.</a:t>
            </a:r>
          </a:p>
          <a:p>
            <a:endParaRPr lang="en-US" altLang="zh-TW" dirty="0"/>
          </a:p>
          <a:p>
            <a:r>
              <a:rPr lang="en-US" altLang="zh-TW" dirty="0"/>
              <a:t>If you cannot complete the Alpha-Beta Pruning algorithm, implementing the basic Minimax algorithm also gives you some scores.</a:t>
            </a:r>
            <a:endParaRPr lang="zh-TW" altLang="en-US" dirty="0"/>
          </a:p>
        </p:txBody>
      </p:sp>
    </p:spTree>
    <p:extLst>
      <p:ext uri="{BB962C8B-B14F-4D97-AF65-F5344CB8AC3E}">
        <p14:creationId xmlns:p14="http://schemas.microsoft.com/office/powerpoint/2010/main" val="11753937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Requirements - code</a:t>
            </a:r>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p:txBody>
          <a:bodyPr/>
          <a:lstStyle/>
          <a:p>
            <a:r>
              <a:rPr lang="en-US" altLang="zh-TW" dirty="0"/>
              <a:t>You will lose immediately if your program outputs an invalid move</a:t>
            </a:r>
          </a:p>
          <a:p>
            <a:endParaRPr lang="en-US" altLang="zh-TW" dirty="0"/>
          </a:p>
          <a:p>
            <a:r>
              <a:rPr lang="en-US" altLang="zh-TW" dirty="0"/>
              <a:t>Time limit for each move is 10 seconds, and the memory limit is 4GB</a:t>
            </a:r>
          </a:p>
          <a:p>
            <a:endParaRPr lang="en-US" altLang="zh-TW" dirty="0"/>
          </a:p>
          <a:p>
            <a:r>
              <a:rPr lang="en-US" altLang="zh-TW" dirty="0"/>
              <a:t>You can keep output moves for a limited time. Only the last move is used by the game runner.</a:t>
            </a:r>
          </a:p>
        </p:txBody>
      </p:sp>
    </p:spTree>
    <p:extLst>
      <p:ext uri="{BB962C8B-B14F-4D97-AF65-F5344CB8AC3E}">
        <p14:creationId xmlns:p14="http://schemas.microsoft.com/office/powerpoint/2010/main" val="3807789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Requirements - code</a:t>
            </a:r>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p:txBody>
          <a:bodyPr/>
          <a:lstStyle/>
          <a:p>
            <a:r>
              <a:rPr lang="en-US" altLang="zh-TW" dirty="0"/>
              <a:t>You cannot use these things in your code:</a:t>
            </a:r>
          </a:p>
          <a:p>
            <a:pPr lvl="1"/>
            <a:r>
              <a:rPr lang="en-US" altLang="zh-TW" dirty="0"/>
              <a:t>Third party library (only standard library are acceptable)</a:t>
            </a:r>
          </a:p>
          <a:p>
            <a:pPr lvl="1"/>
            <a:r>
              <a:rPr lang="en-US" altLang="zh-TW" dirty="0"/>
              <a:t>Inline ASM</a:t>
            </a:r>
          </a:p>
          <a:p>
            <a:pPr lvl="1"/>
            <a:r>
              <a:rPr lang="en-US" altLang="zh-TW" dirty="0"/>
              <a:t>Multi thread/Multi process</a:t>
            </a:r>
          </a:p>
          <a:p>
            <a:pPr lvl="1"/>
            <a:r>
              <a:rPr lang="en-US" altLang="zh-TW" dirty="0"/>
              <a:t>Vectorize operation </a:t>
            </a:r>
            <a:r>
              <a:rPr lang="en-US" altLang="zh-TW"/>
              <a:t>(Like AVX)</a:t>
            </a:r>
            <a:endParaRPr lang="en-US" altLang="zh-TW" dirty="0"/>
          </a:p>
        </p:txBody>
      </p:sp>
    </p:spTree>
    <p:extLst>
      <p:ext uri="{BB962C8B-B14F-4D97-AF65-F5344CB8AC3E}">
        <p14:creationId xmlns:p14="http://schemas.microsoft.com/office/powerpoint/2010/main" val="394917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Requirements - structure</a:t>
            </a:r>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a:xfrm>
            <a:off x="420625" y="1825625"/>
            <a:ext cx="8761475" cy="4206383"/>
          </a:xfrm>
        </p:spPr>
        <p:txBody>
          <a:bodyPr>
            <a:normAutofit lnSpcReduction="10000"/>
          </a:bodyPr>
          <a:lstStyle/>
          <a:p>
            <a:r>
              <a:rPr lang="en-US" altLang="zh-TW" dirty="0"/>
              <a:t>Please use C++ and write your program with the structure in the folder (basically as same as right side, but only has random policy).</a:t>
            </a:r>
          </a:p>
          <a:p>
            <a:endParaRPr lang="en-US" altLang="zh-TW" dirty="0"/>
          </a:p>
          <a:p>
            <a:r>
              <a:rPr lang="en-US" altLang="zh-TW" dirty="0"/>
              <a:t>Once you make player/xxx.cpp, policy/xxx.cpp, policy/xxx.hpp. You can use “make xxx” command to build the player with xxx policy.</a:t>
            </a:r>
            <a:br>
              <a:rPr lang="en-US" altLang="zh-TW" dirty="0"/>
            </a:br>
            <a:r>
              <a:rPr lang="en-US" altLang="zh-TW" dirty="0"/>
              <a:t>(For example, use “make </a:t>
            </a:r>
            <a:r>
              <a:rPr lang="en-US" altLang="zh-TW" dirty="0" err="1"/>
              <a:t>alphabeta</a:t>
            </a:r>
            <a:r>
              <a:rPr lang="en-US" altLang="zh-TW" dirty="0"/>
              <a:t>” with the structure on the right, will generate "build/player_alphabeta.exe file) </a:t>
            </a:r>
            <a:br>
              <a:rPr lang="en-US" altLang="zh-TW" dirty="0"/>
            </a:br>
            <a:br>
              <a:rPr lang="en-US" altLang="zh-TW" dirty="0"/>
            </a:br>
            <a:r>
              <a:rPr lang="en-US" altLang="zh-TW" b="1" dirty="0"/>
              <a:t>Make sure you have implemented all needed method</a:t>
            </a:r>
            <a:r>
              <a:rPr lang="en-US" altLang="zh-TW" dirty="0"/>
              <a:t>.</a:t>
            </a:r>
          </a:p>
          <a:p>
            <a:endParaRPr lang="en-US" altLang="zh-TW" dirty="0"/>
          </a:p>
        </p:txBody>
      </p:sp>
      <p:pic>
        <p:nvPicPr>
          <p:cNvPr id="5" name="圖片 4">
            <a:extLst>
              <a:ext uri="{FF2B5EF4-FFF2-40B4-BE49-F238E27FC236}">
                <a16:creationId xmlns:a16="http://schemas.microsoft.com/office/drawing/2014/main" id="{3928291C-7FFD-3736-40C6-E93FCB30AEAC}"/>
              </a:ext>
            </a:extLst>
          </p:cNvPr>
          <p:cNvPicPr>
            <a:picLocks noChangeAspect="1"/>
          </p:cNvPicPr>
          <p:nvPr/>
        </p:nvPicPr>
        <p:blipFill>
          <a:blip r:embed="rId2"/>
          <a:stretch>
            <a:fillRect/>
          </a:stretch>
        </p:blipFill>
        <p:spPr>
          <a:xfrm>
            <a:off x="9140832" y="0"/>
            <a:ext cx="3051168" cy="6858000"/>
          </a:xfrm>
          <a:prstGeom prst="rect">
            <a:avLst/>
          </a:prstGeom>
        </p:spPr>
      </p:pic>
    </p:spTree>
    <p:extLst>
      <p:ext uri="{BB962C8B-B14F-4D97-AF65-F5344CB8AC3E}">
        <p14:creationId xmlns:p14="http://schemas.microsoft.com/office/powerpoint/2010/main" val="12527164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Requirements - structure</a:t>
            </a:r>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a:xfrm>
            <a:off x="420625" y="1825625"/>
            <a:ext cx="8761475" cy="4206383"/>
          </a:xfrm>
        </p:spPr>
        <p:txBody>
          <a:bodyPr>
            <a:normAutofit/>
          </a:bodyPr>
          <a:lstStyle/>
          <a:p>
            <a:r>
              <a:rPr lang="en-US" altLang="zh-TW" dirty="0">
                <a:solidFill>
                  <a:srgbClr val="FF0000"/>
                </a:solidFill>
              </a:rPr>
              <a:t>Make sure to </a:t>
            </a:r>
            <a:r>
              <a:rPr lang="en-US" altLang="zh-TW" b="1" dirty="0">
                <a:solidFill>
                  <a:srgbClr val="FF0000"/>
                </a:solidFill>
              </a:rPr>
              <a:t>make a copy </a:t>
            </a:r>
            <a:r>
              <a:rPr lang="en-US" altLang="zh-TW" dirty="0">
                <a:solidFill>
                  <a:srgbClr val="FF0000"/>
                </a:solidFill>
              </a:rPr>
              <a:t>of the player and policy you want to submit and rename them as “submission.cpp” for both player and policy.</a:t>
            </a:r>
          </a:p>
          <a:p>
            <a:pPr lvl="1"/>
            <a:r>
              <a:rPr lang="en-US" altLang="zh-TW" dirty="0"/>
              <a:t>For example, if I want to submit </a:t>
            </a:r>
            <a:r>
              <a:rPr lang="en-US" altLang="zh-TW" dirty="0" err="1"/>
              <a:t>alphabeta</a:t>
            </a:r>
            <a:r>
              <a:rPr lang="en-US" altLang="zh-TW" dirty="0"/>
              <a:t> player as my result. I should make a copy of player/alphabeta.cpp and a copy of policy/alphabeta.cpp. And then rename them to player/submission.cpp and policy/submission.cpp.</a:t>
            </a:r>
          </a:p>
          <a:p>
            <a:pPr lvl="1"/>
            <a:r>
              <a:rPr lang="en-US" altLang="zh-TW" dirty="0">
                <a:solidFill>
                  <a:srgbClr val="FF0000"/>
                </a:solidFill>
              </a:rPr>
              <a:t>You should make sure “make submission” command can work!</a:t>
            </a:r>
          </a:p>
        </p:txBody>
      </p:sp>
      <p:pic>
        <p:nvPicPr>
          <p:cNvPr id="5" name="圖片 4">
            <a:extLst>
              <a:ext uri="{FF2B5EF4-FFF2-40B4-BE49-F238E27FC236}">
                <a16:creationId xmlns:a16="http://schemas.microsoft.com/office/drawing/2014/main" id="{3928291C-7FFD-3736-40C6-E93FCB30AEAC}"/>
              </a:ext>
            </a:extLst>
          </p:cNvPr>
          <p:cNvPicPr>
            <a:picLocks noChangeAspect="1"/>
          </p:cNvPicPr>
          <p:nvPr/>
        </p:nvPicPr>
        <p:blipFill>
          <a:blip r:embed="rId2"/>
          <a:stretch>
            <a:fillRect/>
          </a:stretch>
        </p:blipFill>
        <p:spPr>
          <a:xfrm>
            <a:off x="9140832" y="0"/>
            <a:ext cx="3051168" cy="6858000"/>
          </a:xfrm>
          <a:prstGeom prst="rect">
            <a:avLst/>
          </a:prstGeom>
        </p:spPr>
      </p:pic>
    </p:spTree>
    <p:extLst>
      <p:ext uri="{BB962C8B-B14F-4D97-AF65-F5344CB8AC3E}">
        <p14:creationId xmlns:p14="http://schemas.microsoft.com/office/powerpoint/2010/main" val="35547276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AEFE65-95EF-8924-F5D9-07684FE3550F}"/>
              </a:ext>
            </a:extLst>
          </p:cNvPr>
          <p:cNvSpPr>
            <a:spLocks noGrp="1"/>
          </p:cNvSpPr>
          <p:nvPr>
            <p:ph type="title"/>
          </p:nvPr>
        </p:nvSpPr>
        <p:spPr/>
        <p:txBody>
          <a:bodyPr/>
          <a:lstStyle/>
          <a:p>
            <a:r>
              <a:rPr lang="en-US" altLang="zh-TW" dirty="0"/>
              <a:t>Requirements - structure</a:t>
            </a:r>
            <a:endParaRPr lang="zh-TW" altLang="en-US" dirty="0"/>
          </a:p>
        </p:txBody>
      </p:sp>
      <p:sp>
        <p:nvSpPr>
          <p:cNvPr id="3" name="內容版面配置區 2">
            <a:extLst>
              <a:ext uri="{FF2B5EF4-FFF2-40B4-BE49-F238E27FC236}">
                <a16:creationId xmlns:a16="http://schemas.microsoft.com/office/drawing/2014/main" id="{A7FD5FBC-85F2-242A-24D3-DED8C70DDB34}"/>
              </a:ext>
            </a:extLst>
          </p:cNvPr>
          <p:cNvSpPr>
            <a:spLocks noGrp="1"/>
          </p:cNvSpPr>
          <p:nvPr>
            <p:ph idx="1"/>
          </p:nvPr>
        </p:nvSpPr>
        <p:spPr/>
        <p:txBody>
          <a:bodyPr/>
          <a:lstStyle/>
          <a:p>
            <a:r>
              <a:rPr lang="en-US" altLang="zh-TW" dirty="0"/>
              <a:t>Your program will be compiled in a GNU/Linux environment by:</a:t>
            </a:r>
          </a:p>
          <a:p>
            <a:endParaRPr lang="en-US" altLang="zh-TW" dirty="0"/>
          </a:p>
          <a:p>
            <a:endParaRPr lang="en-US" altLang="zh-TW" dirty="0"/>
          </a:p>
          <a:p>
            <a:endParaRPr lang="en-US" altLang="zh-TW" dirty="0"/>
          </a:p>
          <a:p>
            <a:endParaRPr lang="en-US" altLang="zh-TW" dirty="0"/>
          </a:p>
          <a:p>
            <a:r>
              <a:rPr lang="en-US" altLang="zh-TW" dirty="0"/>
              <a:t>Please make sure your program can be compiled by the command above with no error. </a:t>
            </a:r>
            <a:br>
              <a:rPr lang="en-US" altLang="zh-TW" dirty="0"/>
            </a:br>
            <a:r>
              <a:rPr lang="en-US" altLang="zh-TW" dirty="0"/>
              <a:t>(If you don’t change the </a:t>
            </a:r>
            <a:r>
              <a:rPr lang="en-US" altLang="zh-TW" dirty="0" err="1"/>
              <a:t>makefile</a:t>
            </a:r>
            <a:r>
              <a:rPr lang="en-US" altLang="zh-TW" dirty="0"/>
              <a:t>, just use “make” command and see if there is any error.)</a:t>
            </a:r>
          </a:p>
        </p:txBody>
      </p:sp>
      <p:pic>
        <p:nvPicPr>
          <p:cNvPr id="6" name="圖片 5">
            <a:extLst>
              <a:ext uri="{FF2B5EF4-FFF2-40B4-BE49-F238E27FC236}">
                <a16:creationId xmlns:a16="http://schemas.microsoft.com/office/drawing/2014/main" id="{52339EF1-FFF6-CE9C-275F-7D5C6D234D44}"/>
              </a:ext>
            </a:extLst>
          </p:cNvPr>
          <p:cNvPicPr>
            <a:picLocks noChangeAspect="1"/>
          </p:cNvPicPr>
          <p:nvPr/>
        </p:nvPicPr>
        <p:blipFill>
          <a:blip r:embed="rId2"/>
          <a:stretch>
            <a:fillRect/>
          </a:stretch>
        </p:blipFill>
        <p:spPr>
          <a:xfrm>
            <a:off x="900113" y="2283320"/>
            <a:ext cx="8882062" cy="1860870"/>
          </a:xfrm>
          <a:prstGeom prst="rect">
            <a:avLst/>
          </a:prstGeom>
        </p:spPr>
      </p:pic>
    </p:spTree>
    <p:extLst>
      <p:ext uri="{BB962C8B-B14F-4D97-AF65-F5344CB8AC3E}">
        <p14:creationId xmlns:p14="http://schemas.microsoft.com/office/powerpoint/2010/main" val="357523342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1FBDB0-72C5-D388-CA2A-6B44B7CE5B7B}"/>
              </a:ext>
            </a:extLst>
          </p:cNvPr>
          <p:cNvSpPr>
            <a:spLocks noGrp="1"/>
          </p:cNvSpPr>
          <p:nvPr>
            <p:ph type="title"/>
          </p:nvPr>
        </p:nvSpPr>
        <p:spPr/>
        <p:txBody>
          <a:bodyPr/>
          <a:lstStyle/>
          <a:p>
            <a:r>
              <a:rPr lang="en-US" altLang="zh-TW" dirty="0"/>
              <a:t>Requirements - Report and Demo</a:t>
            </a:r>
            <a:endParaRPr lang="zh-TW" altLang="en-US" dirty="0"/>
          </a:p>
        </p:txBody>
      </p:sp>
      <p:sp>
        <p:nvSpPr>
          <p:cNvPr id="3" name="內容版面配置區 2">
            <a:extLst>
              <a:ext uri="{FF2B5EF4-FFF2-40B4-BE49-F238E27FC236}">
                <a16:creationId xmlns:a16="http://schemas.microsoft.com/office/drawing/2014/main" id="{A5FE3B3C-E38F-D46F-38BA-5C7B043ECBF3}"/>
              </a:ext>
            </a:extLst>
          </p:cNvPr>
          <p:cNvSpPr>
            <a:spLocks noGrp="1"/>
          </p:cNvSpPr>
          <p:nvPr>
            <p:ph idx="1"/>
          </p:nvPr>
        </p:nvSpPr>
        <p:spPr/>
        <p:txBody>
          <a:bodyPr>
            <a:normAutofit fontScale="92500" lnSpcReduction="20000"/>
          </a:bodyPr>
          <a:lstStyle/>
          <a:p>
            <a:r>
              <a:rPr lang="en-US" altLang="zh-TW" dirty="0">
                <a:latin typeface="+mn-ea"/>
              </a:rPr>
              <a:t>You should write a report to elaborate on how you design your AI</a:t>
            </a:r>
          </a:p>
          <a:p>
            <a:endParaRPr lang="en-US" altLang="zh-TW" dirty="0">
              <a:latin typeface="+mn-ea"/>
            </a:endParaRPr>
          </a:p>
          <a:p>
            <a:r>
              <a:rPr lang="en-US" altLang="zh-TW" b="0" i="0" dirty="0">
                <a:effectLst/>
                <a:latin typeface="+mn-ea"/>
              </a:rPr>
              <a:t>If you have implemented NNUE or MCTS, please provide a brief description in your report of how it was implemented, along with code explanations if possible.</a:t>
            </a:r>
            <a:endParaRPr lang="en-US" altLang="zh-TW" dirty="0">
              <a:latin typeface="+mn-ea"/>
            </a:endParaRPr>
          </a:p>
          <a:p>
            <a:endParaRPr lang="en-US" altLang="zh-TW" dirty="0">
              <a:latin typeface="+mn-ea"/>
            </a:endParaRPr>
          </a:p>
          <a:p>
            <a:r>
              <a:rPr lang="en-US" altLang="zh-TW" dirty="0">
                <a:latin typeface="+mn-ea"/>
              </a:rPr>
              <a:t>The report is not directly graded, but is your </a:t>
            </a:r>
            <a:r>
              <a:rPr lang="en-US" altLang="zh-TW" dirty="0">
                <a:solidFill>
                  <a:srgbClr val="FF0000"/>
                </a:solidFill>
                <a:latin typeface="+mn-ea"/>
              </a:rPr>
              <a:t>only available reference through the TA demo</a:t>
            </a:r>
            <a:r>
              <a:rPr lang="en-US" altLang="zh-TW" dirty="0">
                <a:latin typeface="+mn-ea"/>
              </a:rPr>
              <a:t> (You cannot refer to your code in demo)</a:t>
            </a:r>
          </a:p>
          <a:p>
            <a:endParaRPr lang="en-US" altLang="zh-TW" dirty="0">
              <a:latin typeface="+mn-ea"/>
            </a:endParaRPr>
          </a:p>
          <a:p>
            <a:r>
              <a:rPr lang="en-US" altLang="zh-TW" dirty="0">
                <a:latin typeface="+mn-ea"/>
              </a:rPr>
              <a:t>You must attend the demo and answer the questions from TA</a:t>
            </a:r>
          </a:p>
          <a:p>
            <a:endParaRPr lang="en-US" altLang="zh-TW" dirty="0">
              <a:latin typeface="+mn-ea"/>
            </a:endParaRPr>
          </a:p>
          <a:p>
            <a:r>
              <a:rPr lang="en-US" altLang="zh-TW" dirty="0">
                <a:solidFill>
                  <a:srgbClr val="FF0000"/>
                </a:solidFill>
                <a:latin typeface="+mn-ea"/>
              </a:rPr>
              <a:t>The demo date and method will be announced soon</a:t>
            </a:r>
            <a:endParaRPr lang="zh-TW" altLang="en-US" dirty="0">
              <a:solidFill>
                <a:srgbClr val="FF0000"/>
              </a:solidFill>
              <a:latin typeface="+mn-ea"/>
            </a:endParaRPr>
          </a:p>
        </p:txBody>
      </p:sp>
    </p:spTree>
    <p:extLst>
      <p:ext uri="{BB962C8B-B14F-4D97-AF65-F5344CB8AC3E}">
        <p14:creationId xmlns:p14="http://schemas.microsoft.com/office/powerpoint/2010/main" val="2397280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CD882-4155-833A-6790-1285DBCE541C}"/>
              </a:ext>
            </a:extLst>
          </p:cNvPr>
          <p:cNvSpPr>
            <a:spLocks noGrp="1"/>
          </p:cNvSpPr>
          <p:nvPr>
            <p:ph type="title"/>
          </p:nvPr>
        </p:nvSpPr>
        <p:spPr/>
        <p:txBody>
          <a:bodyPr/>
          <a:lstStyle/>
          <a:p>
            <a:r>
              <a:rPr lang="en-US" altLang="zh-TW" dirty="0"/>
              <a:t>Basic rules </a:t>
            </a:r>
            <a:endParaRPr lang="zh-TW" altLang="en-US" dirty="0"/>
          </a:p>
        </p:txBody>
      </p:sp>
      <p:sp>
        <p:nvSpPr>
          <p:cNvPr id="3" name="內容版面配置區 2">
            <a:extLst>
              <a:ext uri="{FF2B5EF4-FFF2-40B4-BE49-F238E27FC236}">
                <a16:creationId xmlns:a16="http://schemas.microsoft.com/office/drawing/2014/main" id="{DDE0AC6F-F1AF-3AE4-87F2-BDE0B7D0923C}"/>
              </a:ext>
            </a:extLst>
          </p:cNvPr>
          <p:cNvSpPr>
            <a:spLocks noGrp="1"/>
          </p:cNvSpPr>
          <p:nvPr>
            <p:ph idx="1"/>
          </p:nvPr>
        </p:nvSpPr>
        <p:spPr>
          <a:xfrm>
            <a:off x="420625" y="1825625"/>
            <a:ext cx="10543031" cy="4363508"/>
          </a:xfrm>
        </p:spPr>
        <p:txBody>
          <a:bodyPr>
            <a:normAutofit fontScale="92500" lnSpcReduction="10000"/>
          </a:bodyPr>
          <a:lstStyle/>
          <a:p>
            <a:r>
              <a:rPr lang="en-US" altLang="zh-TW" dirty="0"/>
              <a:t>We have 2 players: white and black.</a:t>
            </a:r>
            <a:r>
              <a:rPr lang="zh-TW" altLang="en-US" dirty="0"/>
              <a:t> </a:t>
            </a:r>
            <a:r>
              <a:rPr lang="en-US" altLang="zh-TW" dirty="0"/>
              <a:t>White</a:t>
            </a:r>
            <a:r>
              <a:rPr lang="zh-TW" altLang="en-US" dirty="0"/>
              <a:t> </a:t>
            </a:r>
            <a:r>
              <a:rPr lang="en-US" altLang="zh-TW" dirty="0"/>
              <a:t>plays</a:t>
            </a:r>
            <a:r>
              <a:rPr lang="zh-TW" altLang="en-US" dirty="0"/>
              <a:t> </a:t>
            </a:r>
            <a:r>
              <a:rPr lang="en-US" altLang="zh-TW" dirty="0"/>
              <a:t>first.</a:t>
            </a:r>
          </a:p>
          <a:p>
            <a:r>
              <a:rPr lang="en-US" altLang="zh-TW" dirty="0"/>
              <a:t>If the target place of your piece has the opponent’s piece, you can take it out</a:t>
            </a:r>
            <a:br>
              <a:rPr lang="en-US" altLang="zh-TW" dirty="0"/>
            </a:br>
            <a:r>
              <a:rPr lang="en-US" altLang="zh-TW" dirty="0"/>
              <a:t>(or, catch the piece), You cannot take your own piece.</a:t>
            </a:r>
          </a:p>
          <a:p>
            <a:r>
              <a:rPr lang="en-US" altLang="zh-TW" dirty="0"/>
              <a:t>If a player can catch the opponent’s king in its turn, it wins.</a:t>
            </a:r>
          </a:p>
          <a:p>
            <a:pPr lvl="1"/>
            <a:r>
              <a:rPr lang="en-US" altLang="zh-TW" dirty="0"/>
              <a:t>So a player can only win in he turn or lose in the opponent’s turn.</a:t>
            </a:r>
          </a:p>
          <a:p>
            <a:r>
              <a:rPr lang="en-US" altLang="zh-TW" dirty="0"/>
              <a:t>If a player makes an illegal move, he loses.</a:t>
            </a:r>
          </a:p>
          <a:p>
            <a:endParaRPr lang="en-US" altLang="zh-TW" dirty="0"/>
          </a:p>
          <a:p>
            <a:r>
              <a:rPr lang="en-US" altLang="zh-TW" dirty="0"/>
              <a:t>Our rule is simplified, any different rules will be marked as red one:</a:t>
            </a:r>
          </a:p>
          <a:p>
            <a:r>
              <a:rPr lang="en-US" altLang="zh-TW" dirty="0">
                <a:solidFill>
                  <a:srgbClr val="FF0000"/>
                </a:solidFill>
              </a:rPr>
              <a:t>There is no castling</a:t>
            </a:r>
          </a:p>
          <a:p>
            <a:r>
              <a:rPr lang="en-US" altLang="zh-TW" dirty="0">
                <a:solidFill>
                  <a:srgbClr val="FF0000"/>
                </a:solidFill>
              </a:rPr>
              <a:t>Pawn can only promote to Queen (detail in next section)</a:t>
            </a:r>
          </a:p>
        </p:txBody>
      </p:sp>
    </p:spTree>
    <p:extLst>
      <p:ext uri="{BB962C8B-B14F-4D97-AF65-F5344CB8AC3E}">
        <p14:creationId xmlns:p14="http://schemas.microsoft.com/office/powerpoint/2010/main" val="171721887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solidFill>
              </a:rPr>
              <a:t>Grading</a:t>
            </a:r>
          </a:p>
          <a:p>
            <a:pPr marL="514350" indent="-514350">
              <a:buFont typeface="+mj-lt"/>
              <a:buAutoNum type="arabicPeriod"/>
            </a:pPr>
            <a:r>
              <a:rPr lang="en-US" altLang="zh-TW" dirty="0">
                <a:solidFill>
                  <a:schemeClr val="bg1">
                    <a:lumMod val="50000"/>
                  </a:schemeClr>
                </a:solidFill>
              </a:rPr>
              <a:t>Submission</a:t>
            </a:r>
          </a:p>
        </p:txBody>
      </p:sp>
    </p:spTree>
    <p:extLst>
      <p:ext uri="{BB962C8B-B14F-4D97-AF65-F5344CB8AC3E}">
        <p14:creationId xmlns:p14="http://schemas.microsoft.com/office/powerpoint/2010/main" val="8440128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6E99E8-7800-B05A-E668-905257DA88D8}"/>
              </a:ext>
            </a:extLst>
          </p:cNvPr>
          <p:cNvSpPr>
            <a:spLocks noGrp="1"/>
          </p:cNvSpPr>
          <p:nvPr>
            <p:ph type="title"/>
          </p:nvPr>
        </p:nvSpPr>
        <p:spPr/>
        <p:txBody>
          <a:bodyPr/>
          <a:lstStyle/>
          <a:p>
            <a:r>
              <a:rPr lang="en-US" altLang="zh-TW" dirty="0"/>
              <a:t>Grading</a:t>
            </a:r>
            <a:endParaRPr lang="zh-TW" altLang="en-US" dirty="0"/>
          </a:p>
        </p:txBody>
      </p:sp>
      <p:sp>
        <p:nvSpPr>
          <p:cNvPr id="3" name="內容版面配置區 2">
            <a:extLst>
              <a:ext uri="{FF2B5EF4-FFF2-40B4-BE49-F238E27FC236}">
                <a16:creationId xmlns:a16="http://schemas.microsoft.com/office/drawing/2014/main" id="{D0ABA27A-56FA-E6DB-613C-783410876312}"/>
              </a:ext>
            </a:extLst>
          </p:cNvPr>
          <p:cNvSpPr>
            <a:spLocks noGrp="1"/>
          </p:cNvSpPr>
          <p:nvPr>
            <p:ph idx="1"/>
          </p:nvPr>
        </p:nvSpPr>
        <p:spPr/>
        <p:txBody>
          <a:bodyPr>
            <a:normAutofit lnSpcReduction="10000"/>
          </a:bodyPr>
          <a:lstStyle/>
          <a:p>
            <a:r>
              <a:rPr lang="en-US" altLang="zh-TW" dirty="0"/>
              <a:t>The project accounts for 9 points of your total grade</a:t>
            </a:r>
          </a:p>
          <a:p>
            <a:endParaRPr lang="en-US" altLang="zh-TW" sz="900" dirty="0"/>
          </a:p>
          <a:p>
            <a:r>
              <a:rPr lang="en-US" altLang="zh-TW" dirty="0"/>
              <a:t>Beat every baseline =&gt; +5 points </a:t>
            </a:r>
            <a:br>
              <a:rPr lang="en-US" altLang="zh-TW" dirty="0"/>
            </a:br>
            <a:r>
              <a:rPr lang="en-US" altLang="zh-TW" dirty="0"/>
              <a:t>(1 point for each 4 baselines, 1point if you beat all the baselines with both white and black)</a:t>
            </a:r>
          </a:p>
          <a:p>
            <a:endParaRPr lang="en-US" altLang="zh-TW" sz="900" dirty="0"/>
          </a:p>
          <a:p>
            <a:r>
              <a:rPr lang="en-US" altLang="zh-TW" dirty="0"/>
              <a:t>Implement Tree search (Minimax) =&gt; +2 points</a:t>
            </a:r>
          </a:p>
          <a:p>
            <a:endParaRPr lang="en-US" altLang="zh-TW" sz="900" dirty="0"/>
          </a:p>
          <a:p>
            <a:r>
              <a:rPr lang="en-US" altLang="zh-TW" dirty="0"/>
              <a:t>Design of your state value function =&gt; +1 point</a:t>
            </a:r>
          </a:p>
          <a:p>
            <a:endParaRPr lang="en-US" altLang="zh-TW" sz="900" dirty="0"/>
          </a:p>
          <a:p>
            <a:r>
              <a:rPr lang="en-US" altLang="zh-TW" dirty="0"/>
              <a:t>Implement Alpha-Beta Pruning =&gt; +1 point</a:t>
            </a:r>
          </a:p>
          <a:p>
            <a:endParaRPr lang="zh-TW" altLang="en-US" dirty="0"/>
          </a:p>
        </p:txBody>
      </p:sp>
    </p:spTree>
    <p:extLst>
      <p:ext uri="{BB962C8B-B14F-4D97-AF65-F5344CB8AC3E}">
        <p14:creationId xmlns:p14="http://schemas.microsoft.com/office/powerpoint/2010/main" val="364912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B49C5B-6903-9BB1-E6F8-8F86E6FE58E5}"/>
              </a:ext>
            </a:extLst>
          </p:cNvPr>
          <p:cNvSpPr>
            <a:spLocks noGrp="1"/>
          </p:cNvSpPr>
          <p:nvPr>
            <p:ph type="title"/>
          </p:nvPr>
        </p:nvSpPr>
        <p:spPr/>
        <p:txBody>
          <a:bodyPr/>
          <a:lstStyle/>
          <a:p>
            <a:r>
              <a:rPr lang="en-US" altLang="zh-TW" dirty="0"/>
              <a:t>Grading - baselines</a:t>
            </a:r>
            <a:endParaRPr lang="zh-TW" altLang="en-US" dirty="0"/>
          </a:p>
        </p:txBody>
      </p:sp>
      <p:sp>
        <p:nvSpPr>
          <p:cNvPr id="3" name="內容版面配置區 2">
            <a:extLst>
              <a:ext uri="{FF2B5EF4-FFF2-40B4-BE49-F238E27FC236}">
                <a16:creationId xmlns:a16="http://schemas.microsoft.com/office/drawing/2014/main" id="{C2595062-EAF3-9066-A69C-FE56CB3BC4E7}"/>
              </a:ext>
            </a:extLst>
          </p:cNvPr>
          <p:cNvSpPr>
            <a:spLocks noGrp="1"/>
          </p:cNvSpPr>
          <p:nvPr>
            <p:ph idx="1"/>
          </p:nvPr>
        </p:nvSpPr>
        <p:spPr/>
        <p:txBody>
          <a:bodyPr/>
          <a:lstStyle/>
          <a:p>
            <a:r>
              <a:rPr lang="en-US" altLang="zh-TW" dirty="0"/>
              <a:t>We have 4 baselines:</a:t>
            </a:r>
          </a:p>
          <a:p>
            <a:pPr lvl="1"/>
            <a:r>
              <a:rPr lang="en-US" altLang="zh-TW" dirty="0"/>
              <a:t>Random</a:t>
            </a:r>
          </a:p>
          <a:p>
            <a:pPr lvl="1"/>
            <a:r>
              <a:rPr lang="en-US" altLang="zh-TW" dirty="0"/>
              <a:t>Weak </a:t>
            </a:r>
            <a:r>
              <a:rPr lang="en-US" altLang="zh-TW" dirty="0" err="1"/>
              <a:t>MiniMax</a:t>
            </a:r>
            <a:endParaRPr lang="en-US" altLang="zh-TW" dirty="0"/>
          </a:p>
          <a:p>
            <a:pPr lvl="1"/>
            <a:r>
              <a:rPr lang="en-US" altLang="zh-TW" dirty="0"/>
              <a:t>Strong </a:t>
            </a:r>
            <a:r>
              <a:rPr lang="en-US" altLang="zh-TW" dirty="0" err="1"/>
              <a:t>MiniMax</a:t>
            </a:r>
            <a:endParaRPr lang="en-US" altLang="zh-TW" dirty="0"/>
          </a:p>
          <a:p>
            <a:pPr lvl="1"/>
            <a:r>
              <a:rPr lang="en-US" altLang="zh-TW" dirty="0"/>
              <a:t>Strong </a:t>
            </a:r>
            <a:r>
              <a:rPr lang="en-US" altLang="zh-TW" dirty="0" err="1"/>
              <a:t>AlphaBeta</a:t>
            </a:r>
            <a:endParaRPr lang="en-US" altLang="zh-TW" dirty="0"/>
          </a:p>
          <a:p>
            <a:r>
              <a:rPr lang="en-US" altLang="zh-TW" dirty="0"/>
              <a:t>Your program will play with baselines for both white and black.</a:t>
            </a:r>
          </a:p>
          <a:p>
            <a:r>
              <a:rPr lang="en-US" altLang="zh-TW" dirty="0"/>
              <a:t>If you can get 1win + 1draw (or 2win), you can go to next baselines and get the score.</a:t>
            </a:r>
          </a:p>
          <a:p>
            <a:r>
              <a:rPr lang="en-US" altLang="zh-TW" dirty="0"/>
              <a:t>If you can beat all the baselines with 8wins, you get final 1 point.</a:t>
            </a:r>
          </a:p>
        </p:txBody>
      </p:sp>
    </p:spTree>
    <p:extLst>
      <p:ext uri="{BB962C8B-B14F-4D97-AF65-F5344CB8AC3E}">
        <p14:creationId xmlns:p14="http://schemas.microsoft.com/office/powerpoint/2010/main" val="136768763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F18E6A-075F-7135-AB0C-716531DE377C}"/>
              </a:ext>
            </a:extLst>
          </p:cNvPr>
          <p:cNvSpPr>
            <a:spLocks noGrp="1"/>
          </p:cNvSpPr>
          <p:nvPr>
            <p:ph type="title"/>
          </p:nvPr>
        </p:nvSpPr>
        <p:spPr/>
        <p:txBody>
          <a:bodyPr/>
          <a:lstStyle/>
          <a:p>
            <a:r>
              <a:rPr lang="en-US" altLang="zh-TW" dirty="0"/>
              <a:t>Grading Bonus</a:t>
            </a:r>
            <a:endParaRPr lang="zh-TW" altLang="en-US" dirty="0"/>
          </a:p>
        </p:txBody>
      </p:sp>
      <p:sp>
        <p:nvSpPr>
          <p:cNvPr id="3" name="內容版面配置區 2">
            <a:extLst>
              <a:ext uri="{FF2B5EF4-FFF2-40B4-BE49-F238E27FC236}">
                <a16:creationId xmlns:a16="http://schemas.microsoft.com/office/drawing/2014/main" id="{4D826AD3-D283-31F0-35C1-0BF8EF23F62E}"/>
              </a:ext>
            </a:extLst>
          </p:cNvPr>
          <p:cNvSpPr>
            <a:spLocks noGrp="1"/>
          </p:cNvSpPr>
          <p:nvPr>
            <p:ph idx="1"/>
          </p:nvPr>
        </p:nvSpPr>
        <p:spPr/>
        <p:txBody>
          <a:bodyPr>
            <a:normAutofit lnSpcReduction="10000"/>
          </a:bodyPr>
          <a:lstStyle/>
          <a:p>
            <a:r>
              <a:rPr lang="en-US" altLang="zh-TW" dirty="0"/>
              <a:t>(Bonus) Use version control software =&gt; +1 point</a:t>
            </a:r>
          </a:p>
          <a:p>
            <a:pPr lvl="1"/>
            <a:r>
              <a:rPr lang="en-US" altLang="zh-TW" dirty="0"/>
              <a:t>You need to push your code to </a:t>
            </a:r>
            <a:r>
              <a:rPr lang="en-US" altLang="zh-TW" dirty="0" err="1"/>
              <a:t>github</a:t>
            </a:r>
            <a:r>
              <a:rPr lang="en-US" altLang="zh-TW" dirty="0"/>
              <a:t> as submission. But if you also use </a:t>
            </a:r>
            <a:r>
              <a:rPr lang="en-US" altLang="zh-TW" dirty="0" err="1"/>
              <a:t>github+git</a:t>
            </a:r>
            <a:r>
              <a:rPr lang="en-US" altLang="zh-TW" dirty="0"/>
              <a:t> as version control software and have at least 3 commits, you will get this point.</a:t>
            </a:r>
          </a:p>
          <a:p>
            <a:r>
              <a:rPr lang="en-US" altLang="zh-TW" dirty="0"/>
              <a:t>(Bonus) Class ranking =&gt; At most +2 points</a:t>
            </a:r>
          </a:p>
          <a:p>
            <a:pPr lvl="1"/>
            <a:r>
              <a:rPr lang="en-US" altLang="zh-TW" dirty="0"/>
              <a:t>You can attend the class ranking if you beat all baselines (8wins).</a:t>
            </a:r>
          </a:p>
          <a:p>
            <a:pPr lvl="1"/>
            <a:r>
              <a:rPr lang="en-US" altLang="zh-TW" dirty="0"/>
              <a:t>Your AI will play against other Ais of your classmates and gain a bonus score according to your ranking.</a:t>
            </a:r>
          </a:p>
          <a:p>
            <a:r>
              <a:rPr lang="en-US" altLang="zh-TW" dirty="0"/>
              <a:t>(Bonus) Advanced algorithm =&gt; MCTS: +1points, NNUE: +2points</a:t>
            </a:r>
          </a:p>
          <a:p>
            <a:pPr lvl="1"/>
            <a:r>
              <a:rPr lang="en-US" altLang="zh-TW" dirty="0"/>
              <a:t>You get this bonus only if your advanced algorithm can beat the first 3 baselines and you can explain it well.</a:t>
            </a:r>
            <a:endParaRPr lang="zh-TW" altLang="en-US" dirty="0"/>
          </a:p>
        </p:txBody>
      </p:sp>
    </p:spTree>
    <p:extLst>
      <p:ext uri="{BB962C8B-B14F-4D97-AF65-F5344CB8AC3E}">
        <p14:creationId xmlns:p14="http://schemas.microsoft.com/office/powerpoint/2010/main" val="41423014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F18E6A-075F-7135-AB0C-716531DE377C}"/>
              </a:ext>
            </a:extLst>
          </p:cNvPr>
          <p:cNvSpPr>
            <a:spLocks noGrp="1"/>
          </p:cNvSpPr>
          <p:nvPr>
            <p:ph type="title"/>
          </p:nvPr>
        </p:nvSpPr>
        <p:spPr/>
        <p:txBody>
          <a:bodyPr/>
          <a:lstStyle/>
          <a:p>
            <a:r>
              <a:rPr lang="en-US" altLang="zh-TW" dirty="0"/>
              <a:t>Grading Plagiarism </a:t>
            </a:r>
            <a:endParaRPr lang="zh-TW" altLang="en-US" dirty="0"/>
          </a:p>
        </p:txBody>
      </p:sp>
      <p:sp>
        <p:nvSpPr>
          <p:cNvPr id="3" name="內容版面配置區 2">
            <a:extLst>
              <a:ext uri="{FF2B5EF4-FFF2-40B4-BE49-F238E27FC236}">
                <a16:creationId xmlns:a16="http://schemas.microsoft.com/office/drawing/2014/main" id="{4D826AD3-D283-31F0-35C1-0BF8EF23F62E}"/>
              </a:ext>
            </a:extLst>
          </p:cNvPr>
          <p:cNvSpPr>
            <a:spLocks noGrp="1"/>
          </p:cNvSpPr>
          <p:nvPr>
            <p:ph idx="1"/>
          </p:nvPr>
        </p:nvSpPr>
        <p:spPr/>
        <p:txBody>
          <a:bodyPr>
            <a:normAutofit/>
          </a:bodyPr>
          <a:lstStyle/>
          <a:p>
            <a:r>
              <a:rPr lang="en-US" altLang="zh-TW" sz="2200" b="0" i="0" dirty="0">
                <a:effectLst/>
              </a:rPr>
              <a:t>We will compare the code from both classes and previous years to detect plagiarism.</a:t>
            </a:r>
          </a:p>
          <a:p>
            <a:endParaRPr lang="en-US" altLang="zh-TW" sz="2200" b="0" i="0" dirty="0">
              <a:effectLst/>
            </a:endParaRPr>
          </a:p>
          <a:p>
            <a:r>
              <a:rPr lang="en-US" altLang="zh-TW" sz="2200" b="0" i="0" dirty="0">
                <a:solidFill>
                  <a:srgbClr val="FF0000"/>
                </a:solidFill>
                <a:effectLst/>
              </a:rPr>
              <a:t>Please set your GitHub repository to private before the deadline</a:t>
            </a:r>
            <a:r>
              <a:rPr lang="en-US" altLang="zh-TW" sz="2200" b="0" i="0" dirty="0">
                <a:effectLst/>
              </a:rPr>
              <a:t> to prevent your code from being plagiarized by others. Remember to reset it for the public after the deadline.</a:t>
            </a:r>
          </a:p>
          <a:p>
            <a:endParaRPr lang="en-US" altLang="zh-TW" sz="2200" dirty="0"/>
          </a:p>
          <a:p>
            <a:r>
              <a:rPr lang="en-US" altLang="zh-TW" sz="2200" b="0" i="0" dirty="0">
                <a:effectLst/>
              </a:rPr>
              <a:t>If plagiarism is still found, we will determine it based on the chronological order </a:t>
            </a:r>
            <a:r>
              <a:rPr lang="zh-TW" altLang="en-US" sz="2200" b="0" i="0" dirty="0">
                <a:effectLst/>
              </a:rPr>
              <a:t> </a:t>
            </a:r>
            <a:r>
              <a:rPr lang="en-US" altLang="zh-TW" sz="2200" b="0" i="0" dirty="0">
                <a:effectLst/>
              </a:rPr>
              <a:t>of commits on GitHub.</a:t>
            </a:r>
            <a:r>
              <a:rPr lang="zh-TW" altLang="en-US" sz="2200" b="0" i="0" dirty="0">
                <a:effectLst/>
              </a:rPr>
              <a:t> </a:t>
            </a:r>
            <a:r>
              <a:rPr lang="en-US" altLang="zh-TW" sz="2200" b="0" i="0" dirty="0">
                <a:solidFill>
                  <a:srgbClr val="FF0000"/>
                </a:solidFill>
                <a:effectLst/>
              </a:rPr>
              <a:t>The plagiarizer will receive 0 points, while the plagiarized person will receive </a:t>
            </a:r>
            <a:r>
              <a:rPr lang="en-US" altLang="zh-TW" sz="2200" b="0" i="0">
                <a:solidFill>
                  <a:srgbClr val="FF0000"/>
                </a:solidFill>
                <a:effectLst/>
              </a:rPr>
              <a:t>a </a:t>
            </a:r>
            <a:r>
              <a:rPr lang="en-US" altLang="zh-TW" sz="2200">
                <a:solidFill>
                  <a:srgbClr val="FF0000"/>
                </a:solidFill>
              </a:rPr>
              <a:t>50</a:t>
            </a:r>
            <a:r>
              <a:rPr lang="en-US" altLang="zh-TW" sz="2200" b="0" i="0">
                <a:solidFill>
                  <a:srgbClr val="FF0000"/>
                </a:solidFill>
                <a:effectLst/>
              </a:rPr>
              <a:t>% </a:t>
            </a:r>
            <a:r>
              <a:rPr lang="en-US" altLang="zh-TW" sz="2200" b="0" i="0" dirty="0">
                <a:solidFill>
                  <a:srgbClr val="FF0000"/>
                </a:solidFill>
                <a:effectLst/>
              </a:rPr>
              <a:t>deduction in score.</a:t>
            </a:r>
            <a:endParaRPr lang="zh-TW" altLang="en-US" sz="2200" dirty="0">
              <a:solidFill>
                <a:srgbClr val="FF0000"/>
              </a:solidFill>
            </a:endParaRPr>
          </a:p>
        </p:txBody>
      </p:sp>
    </p:spTree>
    <p:extLst>
      <p:ext uri="{BB962C8B-B14F-4D97-AF65-F5344CB8AC3E}">
        <p14:creationId xmlns:p14="http://schemas.microsoft.com/office/powerpoint/2010/main" val="17666114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bg1">
                    <a:lumMod val="50000"/>
                  </a:schemeClr>
                </a:solidFill>
              </a:rPr>
              <a:t>Grading</a:t>
            </a:r>
          </a:p>
          <a:p>
            <a:pPr marL="514350" indent="-514350">
              <a:buFont typeface="+mj-lt"/>
              <a:buAutoNum type="arabicPeriod"/>
            </a:pPr>
            <a:r>
              <a:rPr lang="en-US" altLang="zh-TW" dirty="0">
                <a:solidFill>
                  <a:schemeClr val="tx1"/>
                </a:solidFill>
              </a:rPr>
              <a:t>Submission</a:t>
            </a:r>
          </a:p>
        </p:txBody>
      </p:sp>
    </p:spTree>
    <p:extLst>
      <p:ext uri="{BB962C8B-B14F-4D97-AF65-F5344CB8AC3E}">
        <p14:creationId xmlns:p14="http://schemas.microsoft.com/office/powerpoint/2010/main" val="32153167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AEFE65-95EF-8924-F5D9-07684FE3550F}"/>
              </a:ext>
            </a:extLst>
          </p:cNvPr>
          <p:cNvSpPr>
            <a:spLocks noGrp="1"/>
          </p:cNvSpPr>
          <p:nvPr>
            <p:ph type="title"/>
          </p:nvPr>
        </p:nvSpPr>
        <p:spPr/>
        <p:txBody>
          <a:bodyPr/>
          <a:lstStyle/>
          <a:p>
            <a:r>
              <a:rPr lang="en-US" altLang="zh-TW" dirty="0"/>
              <a:t>Submission</a:t>
            </a:r>
            <a:endParaRPr lang="zh-TW" altLang="en-US" dirty="0"/>
          </a:p>
        </p:txBody>
      </p:sp>
      <p:sp>
        <p:nvSpPr>
          <p:cNvPr id="3" name="內容版面配置區 2">
            <a:extLst>
              <a:ext uri="{FF2B5EF4-FFF2-40B4-BE49-F238E27FC236}">
                <a16:creationId xmlns:a16="http://schemas.microsoft.com/office/drawing/2014/main" id="{A7FD5FBC-85F2-242A-24D3-DED8C70DDB34}"/>
              </a:ext>
            </a:extLst>
          </p:cNvPr>
          <p:cNvSpPr>
            <a:spLocks noGrp="1"/>
          </p:cNvSpPr>
          <p:nvPr>
            <p:ph idx="1"/>
          </p:nvPr>
        </p:nvSpPr>
        <p:spPr/>
        <p:txBody>
          <a:bodyPr>
            <a:normAutofit fontScale="85000" lnSpcReduction="20000"/>
          </a:bodyPr>
          <a:lstStyle/>
          <a:p>
            <a:r>
              <a:rPr lang="en-US" altLang="zh-TW" b="0" i="0" dirty="0">
                <a:effectLst/>
              </a:rPr>
              <a:t>Submit the report to Mini Project 3 </a:t>
            </a:r>
            <a:r>
              <a:rPr lang="zh-TW" altLang="en-US" b="0" i="0" dirty="0">
                <a:effectLst/>
              </a:rPr>
              <a:t>繳交區</a:t>
            </a:r>
            <a:r>
              <a:rPr lang="en-US" altLang="zh-TW" b="0" i="0" dirty="0">
                <a:effectLst/>
              </a:rPr>
              <a:t>on </a:t>
            </a:r>
            <a:r>
              <a:rPr lang="en-US" altLang="zh-TW" b="0" i="0" dirty="0" err="1">
                <a:effectLst/>
              </a:rPr>
              <a:t>eeclass</a:t>
            </a:r>
            <a:endParaRPr lang="en-US" altLang="zh-TW" dirty="0"/>
          </a:p>
          <a:p>
            <a:pPr marL="0" indent="0">
              <a:buNone/>
            </a:pPr>
            <a:r>
              <a:rPr lang="en-US" altLang="zh-TW" b="0" i="0" dirty="0">
                <a:effectLst/>
              </a:rPr>
              <a:t>	File name:  &lt;</a:t>
            </a:r>
            <a:r>
              <a:rPr lang="en-US" altLang="zh-TW" b="0" i="0" dirty="0" err="1">
                <a:effectLst/>
              </a:rPr>
              <a:t>student_id</a:t>
            </a:r>
            <a:r>
              <a:rPr lang="en-US" altLang="zh-TW" b="0" i="0" dirty="0">
                <a:effectLst/>
              </a:rPr>
              <a:t>&gt;_project3.pdf</a:t>
            </a:r>
          </a:p>
          <a:p>
            <a:pPr marL="0" indent="0">
              <a:buNone/>
            </a:pPr>
            <a:r>
              <a:rPr lang="en-US" altLang="zh-TW" dirty="0"/>
              <a:t>	Ex: 111000000_project3.pdf</a:t>
            </a:r>
            <a:endParaRPr lang="en-US" altLang="zh-TW" b="0" i="0" dirty="0">
              <a:effectLst/>
            </a:endParaRPr>
          </a:p>
          <a:p>
            <a:endParaRPr lang="en-US" altLang="zh-TW" dirty="0"/>
          </a:p>
          <a:p>
            <a:r>
              <a:rPr lang="en-US" altLang="zh-TW" dirty="0"/>
              <a:t>C</a:t>
            </a:r>
            <a:r>
              <a:rPr lang="en-US" altLang="zh-TW" b="0" i="0" dirty="0">
                <a:effectLst/>
              </a:rPr>
              <a:t>omplete the following Google Form, which includes your GitHub Repo link and check of your bonus implementation</a:t>
            </a:r>
          </a:p>
          <a:p>
            <a:r>
              <a:rPr lang="en-US" altLang="zh-TW" dirty="0"/>
              <a:t>Link: </a:t>
            </a:r>
            <a:r>
              <a:rPr lang="en-US" altLang="zh-TW" dirty="0">
                <a:hlinkClick r:id="rId2"/>
              </a:rPr>
              <a:t>https://forms.gle/V9CAMh3yMychxW8z7</a:t>
            </a:r>
            <a:endParaRPr lang="en-US" altLang="zh-TW" dirty="0"/>
          </a:p>
          <a:p>
            <a:pPr marL="0" indent="0">
              <a:buNone/>
            </a:pPr>
            <a:endParaRPr lang="en-US" altLang="zh-TW" b="0" i="0" dirty="0">
              <a:effectLst/>
            </a:endParaRPr>
          </a:p>
          <a:p>
            <a:r>
              <a:rPr lang="en-US" altLang="zh-TW" b="0" i="0" dirty="0">
                <a:solidFill>
                  <a:srgbClr val="FF0000"/>
                </a:solidFill>
                <a:effectLst/>
              </a:rPr>
              <a:t>Deadline: 6/20 </a:t>
            </a:r>
            <a:r>
              <a:rPr lang="en-US" altLang="zh-TW" b="0" i="0" dirty="0">
                <a:effectLst/>
              </a:rPr>
              <a:t>(both report and google form)</a:t>
            </a:r>
          </a:p>
          <a:p>
            <a:r>
              <a:rPr lang="en-US" altLang="zh-TW" b="0" i="0" dirty="0">
                <a:solidFill>
                  <a:srgbClr val="FF0000"/>
                </a:solidFill>
                <a:effectLst/>
              </a:rPr>
              <a:t>Late submissions within </a:t>
            </a:r>
            <a:r>
              <a:rPr lang="en-US" altLang="zh-TW" dirty="0">
                <a:solidFill>
                  <a:srgbClr val="FF0000"/>
                </a:solidFill>
              </a:rPr>
              <a:t>2</a:t>
            </a:r>
            <a:r>
              <a:rPr lang="en-US" altLang="zh-TW" b="0" i="0" dirty="0">
                <a:solidFill>
                  <a:srgbClr val="FF0000"/>
                </a:solidFill>
                <a:effectLst/>
              </a:rPr>
              <a:t> hours will receive a 40% deduction in score.(</a:t>
            </a:r>
            <a:r>
              <a:rPr lang="zh-TW" altLang="en-US" b="0" i="0" dirty="0">
                <a:solidFill>
                  <a:srgbClr val="FF0000"/>
                </a:solidFill>
                <a:effectLst/>
              </a:rPr>
              <a:t>六折</a:t>
            </a:r>
            <a:r>
              <a:rPr lang="en-US" altLang="zh-TW" b="0" i="0" dirty="0">
                <a:solidFill>
                  <a:srgbClr val="FF0000"/>
                </a:solidFill>
                <a:effectLst/>
              </a:rPr>
              <a:t>)</a:t>
            </a:r>
          </a:p>
          <a:p>
            <a:r>
              <a:rPr lang="en-US" altLang="zh-TW" dirty="0">
                <a:solidFill>
                  <a:srgbClr val="FF0000"/>
                </a:solidFill>
              </a:rPr>
              <a:t>Late s</a:t>
            </a:r>
            <a:r>
              <a:rPr lang="en-US" altLang="zh-TW" b="0" i="0" dirty="0">
                <a:solidFill>
                  <a:srgbClr val="FF0000"/>
                </a:solidFill>
                <a:effectLst/>
              </a:rPr>
              <a:t>ubmissions more than 2 hours will receive a score of 0.</a:t>
            </a:r>
            <a:endParaRPr lang="en-US" altLang="zh-TW" dirty="0">
              <a:solidFill>
                <a:srgbClr val="FF0000"/>
              </a:solidFill>
            </a:endParaRPr>
          </a:p>
        </p:txBody>
      </p:sp>
    </p:spTree>
    <p:extLst>
      <p:ext uri="{BB962C8B-B14F-4D97-AF65-F5344CB8AC3E}">
        <p14:creationId xmlns:p14="http://schemas.microsoft.com/office/powerpoint/2010/main" val="59007798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7D427EE8-75D1-44BC-B8B2-5AD457176BA0}"/>
              </a:ext>
            </a:extLst>
          </p:cNvPr>
          <p:cNvSpPr>
            <a:spLocks noGrp="1"/>
          </p:cNvSpPr>
          <p:nvPr>
            <p:ph type="ctrTitle"/>
          </p:nvPr>
        </p:nvSpPr>
        <p:spPr/>
        <p:txBody>
          <a:bodyPr/>
          <a:lstStyle/>
          <a:p>
            <a:r>
              <a:rPr lang="en-US" altLang="zh-TW" dirty="0"/>
              <a:t>Happy Coding!</a:t>
            </a:r>
            <a:endParaRPr lang="zh-TW" altLang="en-US" dirty="0"/>
          </a:p>
        </p:txBody>
      </p:sp>
      <p:sp>
        <p:nvSpPr>
          <p:cNvPr id="5" name="副標題 4">
            <a:extLst>
              <a:ext uri="{FF2B5EF4-FFF2-40B4-BE49-F238E27FC236}">
                <a16:creationId xmlns:a16="http://schemas.microsoft.com/office/drawing/2014/main" id="{8C71C816-867B-4F04-9542-C0AE9A4D4E13}"/>
              </a:ext>
            </a:extLst>
          </p:cNvPr>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783109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CD882-4155-833A-6790-1285DBCE541C}"/>
              </a:ext>
            </a:extLst>
          </p:cNvPr>
          <p:cNvSpPr>
            <a:spLocks noGrp="1"/>
          </p:cNvSpPr>
          <p:nvPr>
            <p:ph type="title"/>
          </p:nvPr>
        </p:nvSpPr>
        <p:spPr/>
        <p:txBody>
          <a:bodyPr/>
          <a:lstStyle/>
          <a:p>
            <a:r>
              <a:rPr lang="en-US" altLang="zh-TW" dirty="0"/>
              <a:t>Basic rules </a:t>
            </a:r>
            <a:endParaRPr lang="zh-TW" altLang="en-US" dirty="0"/>
          </a:p>
        </p:txBody>
      </p:sp>
      <p:sp>
        <p:nvSpPr>
          <p:cNvPr id="3" name="內容版面配置區 2">
            <a:extLst>
              <a:ext uri="{FF2B5EF4-FFF2-40B4-BE49-F238E27FC236}">
                <a16:creationId xmlns:a16="http://schemas.microsoft.com/office/drawing/2014/main" id="{DDE0AC6F-F1AF-3AE4-87F2-BDE0B7D0923C}"/>
              </a:ext>
            </a:extLst>
          </p:cNvPr>
          <p:cNvSpPr>
            <a:spLocks noGrp="1"/>
          </p:cNvSpPr>
          <p:nvPr>
            <p:ph idx="1"/>
          </p:nvPr>
        </p:nvSpPr>
        <p:spPr>
          <a:xfrm>
            <a:off x="420625" y="1825625"/>
            <a:ext cx="10543031" cy="4363508"/>
          </a:xfrm>
        </p:spPr>
        <p:txBody>
          <a:bodyPr>
            <a:normAutofit/>
          </a:bodyPr>
          <a:lstStyle/>
          <a:p>
            <a:r>
              <a:rPr lang="en-US" altLang="zh-TW" dirty="0"/>
              <a:t>If 2 players have almost the same ability, it is very likely to get a draw and fall into an infinite loop. So we add these rules:</a:t>
            </a:r>
          </a:p>
          <a:p>
            <a:pPr lvl="1"/>
            <a:r>
              <a:rPr lang="en-US" altLang="zh-TW" dirty="0">
                <a:solidFill>
                  <a:schemeClr val="tx1">
                    <a:lumMod val="65000"/>
                    <a:lumOff val="35000"/>
                  </a:schemeClr>
                </a:solidFill>
              </a:rPr>
              <a:t>If it cost over 50 step(25 turn), we count the piece value.</a:t>
            </a:r>
            <a:br>
              <a:rPr lang="en-US" altLang="zh-TW" dirty="0">
                <a:solidFill>
                  <a:schemeClr val="tx1">
                    <a:lumMod val="65000"/>
                    <a:lumOff val="35000"/>
                  </a:schemeClr>
                </a:solidFill>
              </a:rPr>
            </a:br>
            <a:r>
              <a:rPr lang="en-US" altLang="zh-TW" dirty="0">
                <a:solidFill>
                  <a:schemeClr val="tx1">
                    <a:lumMod val="65000"/>
                    <a:lumOff val="35000"/>
                  </a:schemeClr>
                </a:solidFill>
              </a:rPr>
              <a:t>Queen=20, Bishop=8, Knight=7, Rook=6, Pawn=2.</a:t>
            </a:r>
            <a:br>
              <a:rPr lang="en-US" altLang="zh-TW" dirty="0">
                <a:solidFill>
                  <a:schemeClr val="tx1">
                    <a:lumMod val="65000"/>
                    <a:lumOff val="35000"/>
                  </a:schemeClr>
                </a:solidFill>
              </a:rPr>
            </a:br>
            <a:r>
              <a:rPr lang="en-US" altLang="zh-TW" dirty="0">
                <a:solidFill>
                  <a:schemeClr val="tx1">
                    <a:lumMod val="65000"/>
                    <a:lumOff val="35000"/>
                  </a:schemeClr>
                </a:solidFill>
              </a:rPr>
              <a:t>The player who has a higher piece value after 50 steps, wins.</a:t>
            </a:r>
          </a:p>
          <a:p>
            <a:pPr lvl="1"/>
            <a:r>
              <a:rPr lang="en-US" altLang="zh-TW" dirty="0">
                <a:solidFill>
                  <a:schemeClr val="tx1">
                    <a:lumMod val="65000"/>
                    <a:lumOff val="35000"/>
                  </a:schemeClr>
                </a:solidFill>
              </a:rPr>
              <a:t>If both sides have the same value, it is a draw.</a:t>
            </a:r>
          </a:p>
          <a:p>
            <a:pPr lvl="1"/>
            <a:r>
              <a:rPr lang="en-US" altLang="zh-TW" dirty="0">
                <a:solidFill>
                  <a:schemeClr val="tx1">
                    <a:lumMod val="65000"/>
                    <a:lumOff val="35000"/>
                  </a:schemeClr>
                </a:solidFill>
              </a:rPr>
              <a:t>The Queen who is promoted by Pawn, counts as queen.</a:t>
            </a:r>
          </a:p>
        </p:txBody>
      </p:sp>
    </p:spTree>
    <p:extLst>
      <p:ext uri="{BB962C8B-B14F-4D97-AF65-F5344CB8AC3E}">
        <p14:creationId xmlns:p14="http://schemas.microsoft.com/office/powerpoint/2010/main" val="1000828747"/>
      </p:ext>
    </p:extLst>
  </p:cSld>
  <p:clrMapOvr>
    <a:masterClrMapping/>
  </p:clrMapOvr>
</p:sld>
</file>

<file path=ppt/theme/theme1.xml><?xml version="1.0" encoding="utf-8"?>
<a:theme xmlns:a="http://schemas.openxmlformats.org/drawingml/2006/main" name="OffsetVTI">
  <a:themeElements>
    <a:clrScheme name="AnalogousFromLightSeedRightStep">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Dante">
      <a:majorFont>
        <a:latin typeface="Univers Light"/>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docProps/app.xml><?xml version="1.0" encoding="utf-8"?>
<Properties xmlns="http://schemas.openxmlformats.org/officeDocument/2006/extended-properties" xmlns:vt="http://schemas.openxmlformats.org/officeDocument/2006/docPropsVTypes">
  <TotalTime>2856</TotalTime>
  <Words>3925</Words>
  <Application>Microsoft Office PowerPoint</Application>
  <PresentationFormat>寬螢幕</PresentationFormat>
  <Paragraphs>1045</Paragraphs>
  <Slides>87</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87</vt:i4>
      </vt:variant>
    </vt:vector>
  </HeadingPairs>
  <TitlesOfParts>
    <vt:vector size="94" baseType="lpstr">
      <vt:lpstr>Dante (Headings)2</vt:lpstr>
      <vt:lpstr>Helvetica Neue Medium</vt:lpstr>
      <vt:lpstr>Arial</vt:lpstr>
      <vt:lpstr>Univers</vt:lpstr>
      <vt:lpstr>Univers Light</vt:lpstr>
      <vt:lpstr>Wingdings 2</vt:lpstr>
      <vt:lpstr>OffsetVTI</vt:lpstr>
      <vt:lpstr>Mini Project 3 Mini Chess AI</vt:lpstr>
      <vt:lpstr>Outline</vt:lpstr>
      <vt:lpstr>Outline</vt:lpstr>
      <vt:lpstr>Introduction</vt:lpstr>
      <vt:lpstr>Outline</vt:lpstr>
      <vt:lpstr>Chess</vt:lpstr>
      <vt:lpstr>Mini Chess</vt:lpstr>
      <vt:lpstr>Basic rules </vt:lpstr>
      <vt:lpstr>Basic rules </vt:lpstr>
      <vt:lpstr>Piece Movement</vt:lpstr>
      <vt:lpstr>Piece Movement</vt:lpstr>
      <vt:lpstr>Piece Movement</vt:lpstr>
      <vt:lpstr>Piece Movement</vt:lpstr>
      <vt:lpstr>Outline</vt:lpstr>
      <vt:lpstr>State Value Function</vt:lpstr>
      <vt:lpstr>State Value Function</vt:lpstr>
      <vt:lpstr>State Value Function</vt:lpstr>
      <vt:lpstr>State Value Function</vt:lpstr>
      <vt:lpstr>Use value function to pick the next move</vt:lpstr>
      <vt:lpstr>Use value function to pick the next move</vt:lpstr>
      <vt:lpstr>Use value function to pick the next move</vt:lpstr>
      <vt:lpstr>Outline</vt:lpstr>
      <vt:lpstr>Minimax</vt:lpstr>
      <vt:lpstr>Minimax</vt:lpstr>
      <vt:lpstr>Minimax Pseudocode</vt:lpstr>
      <vt:lpstr>Example</vt:lpstr>
      <vt:lpstr>Evaluate score at leaves</vt:lpstr>
      <vt:lpstr>Evaluate score at leaves</vt:lpstr>
      <vt:lpstr>Player picks the largest score</vt:lpstr>
      <vt:lpstr>Evaluate score at leaves</vt:lpstr>
      <vt:lpstr>Evaluate score at leaves</vt:lpstr>
      <vt:lpstr>Evaluate score at leaves</vt:lpstr>
      <vt:lpstr>Player picks the largest score</vt:lpstr>
      <vt:lpstr>Opponent picks the smallest score</vt:lpstr>
      <vt:lpstr>Evaluate score at leaves</vt:lpstr>
      <vt:lpstr>Player picks the largest score</vt:lpstr>
      <vt:lpstr>Opponent picks the smallest score</vt:lpstr>
      <vt:lpstr>Move A has the largest score</vt:lpstr>
      <vt:lpstr>Player picks move A to be the next move</vt:lpstr>
      <vt:lpstr>Outline</vt:lpstr>
      <vt:lpstr>Alpha-Beta Pruning</vt:lpstr>
      <vt:lpstr>Alpha-Beta Pruning</vt:lpstr>
      <vt:lpstr>Alpha-Beta Pruning Pseudocode</vt:lpstr>
      <vt:lpstr>Alpha-Beta Pruning</vt:lpstr>
      <vt:lpstr>Alpha-Beta Pruning</vt:lpstr>
      <vt:lpstr>Example</vt:lpstr>
      <vt:lpstr>Evaluate score at leaves</vt:lpstr>
      <vt:lpstr>Update alpha</vt:lpstr>
      <vt:lpstr>Evaluate score at leaves</vt:lpstr>
      <vt:lpstr>Update alpha</vt:lpstr>
      <vt:lpstr>Player picks the largest score</vt:lpstr>
      <vt:lpstr>Update beta</vt:lpstr>
      <vt:lpstr>Propagate alpha and beta values</vt:lpstr>
      <vt:lpstr>Evaluate score at leaves</vt:lpstr>
      <vt:lpstr>Update alpha</vt:lpstr>
      <vt:lpstr>Alpha &gt;= beta in a player node, stop searching</vt:lpstr>
      <vt:lpstr>Opponent picks the smallest score</vt:lpstr>
      <vt:lpstr>Alpha-Beta Pruning</vt:lpstr>
      <vt:lpstr>Outline</vt:lpstr>
      <vt:lpstr>How To Design Your AI</vt:lpstr>
      <vt:lpstr>State file</vt:lpstr>
      <vt:lpstr>Action file</vt:lpstr>
      <vt:lpstr>How to design your AI</vt:lpstr>
      <vt:lpstr>Outline</vt:lpstr>
      <vt:lpstr>Package</vt:lpstr>
      <vt:lpstr>Package – How to run it</vt:lpstr>
      <vt:lpstr>Package – How to run it</vt:lpstr>
      <vt:lpstr>Package – State</vt:lpstr>
      <vt:lpstr>Package - Policy</vt:lpstr>
      <vt:lpstr>Package - player</vt:lpstr>
      <vt:lpstr>Outline</vt:lpstr>
      <vt:lpstr>Requirements - code</vt:lpstr>
      <vt:lpstr>Requirements - code</vt:lpstr>
      <vt:lpstr>Requirements - code</vt:lpstr>
      <vt:lpstr>Requirements - code</vt:lpstr>
      <vt:lpstr>Requirements - structure</vt:lpstr>
      <vt:lpstr>Requirements - structure</vt:lpstr>
      <vt:lpstr>Requirements - structure</vt:lpstr>
      <vt:lpstr>Requirements - Report and Demo</vt:lpstr>
      <vt:lpstr>Outline</vt:lpstr>
      <vt:lpstr>Grading</vt:lpstr>
      <vt:lpstr>Grading - baselines</vt:lpstr>
      <vt:lpstr>Grading Bonus</vt:lpstr>
      <vt:lpstr>Grading Plagiarism </vt:lpstr>
      <vt:lpstr>Outline</vt:lpstr>
      <vt:lpstr>Submission</vt:lpstr>
      <vt:lpstr>Happy Coding!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3 Mini Chess AI</dc:title>
  <dc:creator>葉適穎</dc:creator>
  <cp:lastModifiedBy>冠宇 陳</cp:lastModifiedBy>
  <cp:revision>100</cp:revision>
  <dcterms:created xsi:type="dcterms:W3CDTF">2023-04-05T11:59:11Z</dcterms:created>
  <dcterms:modified xsi:type="dcterms:W3CDTF">2023-06-19T17:19:05Z</dcterms:modified>
</cp:coreProperties>
</file>