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76D5"/>
    <a:srgbClr val="789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BCB7C-E5A9-4998-A589-EC95213B8355}" type="datetimeFigureOut">
              <a:rPr lang="it-IT" smtClean="0"/>
              <a:t>09/04/14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2E9EE-70EB-4125-97A0-04284EFEB55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3398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2E9EE-70EB-4125-97A0-04284EFEB55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719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6EA2-B085-5C44-98FF-4089F390D846}" type="datetimeFigureOut">
              <a:rPr lang="it-IT" smtClean="0"/>
              <a:t>09/04/14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35A-8BBF-7E45-9B50-4A275ACC89A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946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6EA2-B085-5C44-98FF-4089F390D846}" type="datetimeFigureOut">
              <a:rPr lang="it-IT" smtClean="0"/>
              <a:t>09/04/14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35A-8BBF-7E45-9B50-4A275ACC89A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917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6EA2-B085-5C44-98FF-4089F390D846}" type="datetimeFigureOut">
              <a:rPr lang="it-IT" smtClean="0"/>
              <a:t>09/04/14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35A-8BBF-7E45-9B50-4A275ACC89A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39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6EA2-B085-5C44-98FF-4089F390D846}" type="datetimeFigureOut">
              <a:rPr lang="it-IT" smtClean="0"/>
              <a:t>09/04/14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35A-8BBF-7E45-9B50-4A275ACC89A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904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6EA2-B085-5C44-98FF-4089F390D846}" type="datetimeFigureOut">
              <a:rPr lang="it-IT" smtClean="0"/>
              <a:t>09/04/14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35A-8BBF-7E45-9B50-4A275ACC89A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199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6EA2-B085-5C44-98FF-4089F390D846}" type="datetimeFigureOut">
              <a:rPr lang="it-IT" smtClean="0"/>
              <a:t>09/04/14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35A-8BBF-7E45-9B50-4A275ACC89A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424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6EA2-B085-5C44-98FF-4089F390D846}" type="datetimeFigureOut">
              <a:rPr lang="it-IT" smtClean="0"/>
              <a:t>09/04/14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35A-8BBF-7E45-9B50-4A275ACC89A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518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6EA2-B085-5C44-98FF-4089F390D846}" type="datetimeFigureOut">
              <a:rPr lang="it-IT" smtClean="0"/>
              <a:t>09/04/14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35A-8BBF-7E45-9B50-4A275ACC89A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520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6EA2-B085-5C44-98FF-4089F390D846}" type="datetimeFigureOut">
              <a:rPr lang="it-IT" smtClean="0"/>
              <a:t>09/04/14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35A-8BBF-7E45-9B50-4A275ACC89A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1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6EA2-B085-5C44-98FF-4089F390D846}" type="datetimeFigureOut">
              <a:rPr lang="it-IT" smtClean="0"/>
              <a:t>09/04/14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35A-8BBF-7E45-9B50-4A275ACC89A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055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6EA2-B085-5C44-98FF-4089F390D846}" type="datetimeFigureOut">
              <a:rPr lang="it-IT" smtClean="0"/>
              <a:t>09/04/14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35A-8BBF-7E45-9B50-4A275ACC89A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090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6EA2-B085-5C44-98FF-4089F390D846}" type="datetimeFigureOut">
              <a:rPr lang="it-IT" smtClean="0"/>
              <a:t>09/04/14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E35A-8BBF-7E45-9B50-4A275ACC89A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003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6" Type="http://schemas.openxmlformats.org/officeDocument/2006/relationships/image" Target="../media/image4.tiff"/><Relationship Id="rId7" Type="http://schemas.openxmlformats.org/officeDocument/2006/relationships/image" Target="../media/image5.tiff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vale 118"/>
          <p:cNvSpPr/>
          <p:nvPr/>
        </p:nvSpPr>
        <p:spPr>
          <a:xfrm>
            <a:off x="46851" y="1419393"/>
            <a:ext cx="3843067" cy="1408407"/>
          </a:xfrm>
          <a:prstGeom prst="ellipse">
            <a:avLst/>
          </a:prstGeom>
          <a:solidFill>
            <a:schemeClr val="tx2">
              <a:lumMod val="60000"/>
              <a:lumOff val="40000"/>
              <a:alpha val="2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Ovale 116"/>
          <p:cNvSpPr/>
          <p:nvPr/>
        </p:nvSpPr>
        <p:spPr>
          <a:xfrm>
            <a:off x="87841" y="5394445"/>
            <a:ext cx="3843067" cy="1408407"/>
          </a:xfrm>
          <a:prstGeom prst="ellipse">
            <a:avLst/>
          </a:prstGeom>
          <a:solidFill>
            <a:schemeClr val="tx2">
              <a:lumMod val="60000"/>
              <a:lumOff val="40000"/>
              <a:alpha val="2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158497" y="3506851"/>
            <a:ext cx="1008112" cy="29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667" tIns="41334" rIns="82667" bIns="41334">
            <a:spAutoFit/>
          </a:bodyPr>
          <a:lstStyle/>
          <a:p>
            <a:pPr algn="ctr" defTabSz="857250">
              <a:spcBef>
                <a:spcPct val="50000"/>
              </a:spcBef>
              <a:defRPr/>
            </a:pPr>
            <a:r>
              <a:rPr lang="en-US" sz="1400" b="1" u="none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34" charset="-127"/>
                <a:cs typeface="+mn-cs"/>
              </a:rPr>
              <a:t>Smart-M3</a:t>
            </a:r>
            <a:endParaRPr lang="en-US" sz="1400" b="1" u="none" baseline="300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pitchFamily="34" charset="-127"/>
              <a:cs typeface="+mn-cs"/>
            </a:endParaRPr>
          </a:p>
        </p:txBody>
      </p:sp>
      <p:sp>
        <p:nvSpPr>
          <p:cNvPr id="21" name="Rectangle 74"/>
          <p:cNvSpPr>
            <a:spLocks noChangeArrowheads="1"/>
          </p:cNvSpPr>
          <p:nvPr/>
        </p:nvSpPr>
        <p:spPr bwMode="auto">
          <a:xfrm>
            <a:off x="1285158" y="3055610"/>
            <a:ext cx="2032297" cy="205360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945" tIns="41473" rIns="82945" bIns="41473" anchor="ctr"/>
          <a:lstStyle/>
          <a:p>
            <a:pPr defTabSz="41433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GB" sz="1600" u="none" dirty="0">
              <a:ea typeface="MS PGothic" charset="0"/>
              <a:cs typeface="MS PGothic" charset="0"/>
            </a:endParaRPr>
          </a:p>
        </p:txBody>
      </p:sp>
      <p:grpSp>
        <p:nvGrpSpPr>
          <p:cNvPr id="22" name="Group 1026"/>
          <p:cNvGrpSpPr>
            <a:grpSpLocks/>
          </p:cNvGrpSpPr>
          <p:nvPr/>
        </p:nvGrpSpPr>
        <p:grpSpPr bwMode="auto">
          <a:xfrm>
            <a:off x="1574247" y="4060800"/>
            <a:ext cx="1512168" cy="920927"/>
            <a:chOff x="6246" y="14744"/>
            <a:chExt cx="1451" cy="1082"/>
          </a:xfrm>
        </p:grpSpPr>
        <p:sp>
          <p:nvSpPr>
            <p:cNvPr id="23" name="Rettangolo arrotondato 3"/>
            <p:cNvSpPr>
              <a:spLocks noChangeArrowheads="1"/>
            </p:cNvSpPr>
            <p:nvPr/>
          </p:nvSpPr>
          <p:spPr bwMode="auto">
            <a:xfrm>
              <a:off x="6246" y="14744"/>
              <a:ext cx="1451" cy="1082"/>
            </a:xfrm>
            <a:prstGeom prst="roundRect">
              <a:avLst>
                <a:gd name="adj" fmla="val 16667"/>
              </a:avLst>
            </a:prstGeom>
            <a:solidFill>
              <a:srgbClr val="F2DCDB"/>
            </a:solidFill>
            <a:ln w="25400">
              <a:solidFill>
                <a:srgbClr val="632523"/>
              </a:solidFill>
              <a:round/>
              <a:headEnd/>
              <a:tailEnd/>
            </a:ln>
          </p:spPr>
          <p:txBody>
            <a:bodyPr lIns="91430" tIns="45715" rIns="91430" bIns="45715"/>
            <a:lstStyle/>
            <a:p>
              <a:pPr algn="r"/>
              <a:endParaRPr lang="en-GB" sz="900" u="none">
                <a:solidFill>
                  <a:srgbClr val="632523"/>
                </a:solidFill>
                <a:latin typeface="Calibri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4" name="Cilindro 4"/>
            <p:cNvSpPr>
              <a:spLocks noChangeArrowheads="1"/>
            </p:cNvSpPr>
            <p:nvPr/>
          </p:nvSpPr>
          <p:spPr bwMode="auto">
            <a:xfrm>
              <a:off x="6382" y="15327"/>
              <a:ext cx="355" cy="383"/>
            </a:xfrm>
            <a:prstGeom prst="can">
              <a:avLst>
                <a:gd name="adj" fmla="val 22477"/>
              </a:avLst>
            </a:prstGeom>
            <a:solidFill>
              <a:srgbClr val="F2F2F2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91430" tIns="45715" rIns="91430" bIns="45715" anchor="ctr"/>
            <a:lstStyle/>
            <a:p>
              <a:pPr algn="ctr"/>
              <a:r>
                <a:rPr lang="it-IT" sz="1000" u="none" dirty="0">
                  <a:solidFill>
                    <a:srgbClr val="000000"/>
                  </a:solidFill>
                  <a:latin typeface="Calibri" charset="0"/>
                  <a:ea typeface="MS PGothic" charset="0"/>
                  <a:cs typeface="MS PGothic" charset="0"/>
                </a:rPr>
                <a:t>SIB</a:t>
              </a:r>
            </a:p>
          </p:txBody>
        </p:sp>
        <p:sp>
          <p:nvSpPr>
            <p:cNvPr id="25" name="Cilindro 4"/>
            <p:cNvSpPr>
              <a:spLocks noChangeArrowheads="1"/>
            </p:cNvSpPr>
            <p:nvPr/>
          </p:nvSpPr>
          <p:spPr bwMode="auto">
            <a:xfrm>
              <a:off x="6790" y="14828"/>
              <a:ext cx="355" cy="383"/>
            </a:xfrm>
            <a:prstGeom prst="can">
              <a:avLst>
                <a:gd name="adj" fmla="val 22477"/>
              </a:avLst>
            </a:prstGeom>
            <a:solidFill>
              <a:srgbClr val="F2F2F2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91430" tIns="45715" rIns="91430" bIns="45715" anchor="ctr"/>
            <a:lstStyle/>
            <a:p>
              <a:pPr algn="ctr"/>
              <a:r>
                <a:rPr lang="it-IT" sz="1000" u="none" dirty="0">
                  <a:solidFill>
                    <a:srgbClr val="000000"/>
                  </a:solidFill>
                  <a:latin typeface="Calibri" charset="0"/>
                  <a:ea typeface="MS PGothic" charset="0"/>
                  <a:cs typeface="MS PGothic" charset="0"/>
                </a:rPr>
                <a:t>SIB</a:t>
              </a:r>
            </a:p>
          </p:txBody>
        </p:sp>
        <p:sp>
          <p:nvSpPr>
            <p:cNvPr id="26" name="Cilindro 4"/>
            <p:cNvSpPr>
              <a:spLocks noChangeArrowheads="1"/>
            </p:cNvSpPr>
            <p:nvPr/>
          </p:nvSpPr>
          <p:spPr bwMode="auto">
            <a:xfrm>
              <a:off x="7185" y="15323"/>
              <a:ext cx="355" cy="383"/>
            </a:xfrm>
            <a:prstGeom prst="can">
              <a:avLst>
                <a:gd name="adj" fmla="val 22477"/>
              </a:avLst>
            </a:prstGeom>
            <a:solidFill>
              <a:srgbClr val="F2F2F2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91430" tIns="45715" rIns="91430" bIns="45715" anchor="ctr"/>
            <a:lstStyle/>
            <a:p>
              <a:pPr algn="ctr"/>
              <a:r>
                <a:rPr lang="it-IT" sz="1000" u="none" dirty="0">
                  <a:solidFill>
                    <a:srgbClr val="000000"/>
                  </a:solidFill>
                  <a:latin typeface="Calibri" charset="0"/>
                  <a:ea typeface="MS PGothic" charset="0"/>
                  <a:cs typeface="MS PGothic" charset="0"/>
                </a:rPr>
                <a:t>SIB</a:t>
              </a:r>
            </a:p>
          </p:txBody>
        </p:sp>
        <p:cxnSp>
          <p:nvCxnSpPr>
            <p:cNvPr id="27" name="AutoShape 1032"/>
            <p:cNvCxnSpPr>
              <a:cxnSpLocks noChangeShapeType="1"/>
              <a:stCxn id="24" idx="4"/>
            </p:cNvCxnSpPr>
            <p:nvPr/>
          </p:nvCxnSpPr>
          <p:spPr bwMode="auto">
            <a:xfrm flipV="1">
              <a:off x="6745" y="15515"/>
              <a:ext cx="432" cy="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1033"/>
            <p:cNvCxnSpPr>
              <a:cxnSpLocks noChangeShapeType="1"/>
              <a:stCxn id="24" idx="1"/>
            </p:cNvCxnSpPr>
            <p:nvPr/>
          </p:nvCxnSpPr>
          <p:spPr bwMode="auto">
            <a:xfrm rot="-5400000">
              <a:off x="6521" y="15059"/>
              <a:ext cx="299" cy="22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1034"/>
            <p:cNvCxnSpPr>
              <a:cxnSpLocks noChangeShapeType="1"/>
            </p:cNvCxnSpPr>
            <p:nvPr/>
          </p:nvCxnSpPr>
          <p:spPr bwMode="auto">
            <a:xfrm>
              <a:off x="7153" y="15020"/>
              <a:ext cx="210" cy="29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6" name="Rettangolo 85"/>
          <p:cNvSpPr/>
          <p:nvPr/>
        </p:nvSpPr>
        <p:spPr>
          <a:xfrm>
            <a:off x="6948786" y="125777"/>
            <a:ext cx="20468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it-IT" sz="1400" i="1" u="none" dirty="0">
                <a:latin typeface="Chalkboard"/>
                <a:cs typeface="Chalkboard"/>
              </a:rPr>
              <a:t>Carlo </a:t>
            </a:r>
            <a:r>
              <a:rPr lang="it-IT" sz="1400" i="1" u="none" dirty="0" smtClean="0">
                <a:latin typeface="Chalkboard"/>
                <a:cs typeface="Chalkboard"/>
              </a:rPr>
              <a:t>Antenucci</a:t>
            </a:r>
            <a:endParaRPr lang="it-IT" sz="1400" i="1" dirty="0">
              <a:latin typeface="Chalkboard"/>
              <a:cs typeface="Chalkboard"/>
            </a:endParaRPr>
          </a:p>
          <a:p>
            <a:pPr lvl="0" algn="r"/>
            <a:r>
              <a:rPr lang="it-IT" sz="1400" i="1" u="none" dirty="0" smtClean="0">
                <a:latin typeface="Chalkboard"/>
                <a:cs typeface="Chalkboard"/>
              </a:rPr>
              <a:t>Alessandro Fedi</a:t>
            </a:r>
            <a:endParaRPr lang="it-IT" sz="1400" i="1" dirty="0" smtClean="0">
              <a:latin typeface="Chalkboard"/>
              <a:cs typeface="Chalkboard"/>
            </a:endParaRPr>
          </a:p>
          <a:p>
            <a:pPr lvl="0" algn="r"/>
            <a:r>
              <a:rPr lang="it-IT" sz="1400" i="1" u="none" dirty="0" smtClean="0">
                <a:latin typeface="Chalkboard"/>
                <a:cs typeface="Chalkboard"/>
              </a:rPr>
              <a:t>Leonardo </a:t>
            </a:r>
            <a:r>
              <a:rPr lang="it-IT" sz="1400" i="1" u="none" dirty="0" err="1">
                <a:latin typeface="Chalkboard"/>
                <a:cs typeface="Chalkboard"/>
              </a:rPr>
              <a:t>Iannacone</a:t>
            </a:r>
            <a:endParaRPr lang="it-IT" sz="1400" i="1" u="none" dirty="0">
              <a:latin typeface="Chalkboard"/>
              <a:cs typeface="Chalkboard"/>
            </a:endParaRPr>
          </a:p>
        </p:txBody>
      </p:sp>
      <p:sp>
        <p:nvSpPr>
          <p:cNvPr id="40" name="Rettangolo 39"/>
          <p:cNvSpPr/>
          <p:nvPr/>
        </p:nvSpPr>
        <p:spPr>
          <a:xfrm>
            <a:off x="2" y="125777"/>
            <a:ext cx="33174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it-IT" sz="2000" u="none" dirty="0" err="1" smtClean="0">
                <a:latin typeface="Chalkboard"/>
                <a:cs typeface="Chalkboard"/>
              </a:rPr>
              <a:t>University</a:t>
            </a:r>
            <a:r>
              <a:rPr lang="it-IT" sz="2000" u="none" dirty="0" smtClean="0">
                <a:latin typeface="Chalkboard"/>
                <a:cs typeface="Chalkboard"/>
              </a:rPr>
              <a:t> of Bologna</a:t>
            </a:r>
          </a:p>
          <a:p>
            <a:pPr lvl="0" algn="ctr"/>
            <a:r>
              <a:rPr lang="it-IT" sz="2000" u="none" dirty="0" smtClean="0">
                <a:latin typeface="Chalkboard"/>
                <a:cs typeface="Chalkboard"/>
              </a:rPr>
              <a:t>School of </a:t>
            </a:r>
            <a:r>
              <a:rPr lang="it-IT" sz="2000" u="none" dirty="0" err="1" smtClean="0">
                <a:latin typeface="Chalkboard"/>
                <a:cs typeface="Chalkboard"/>
              </a:rPr>
              <a:t>Engineering</a:t>
            </a:r>
            <a:endParaRPr lang="it-IT" sz="2000" dirty="0">
              <a:latin typeface="Chalkboard"/>
              <a:cs typeface="Chalkboard"/>
            </a:endParaRPr>
          </a:p>
          <a:p>
            <a:pPr lvl="0" algn="ctr"/>
            <a:r>
              <a:rPr lang="it-IT" sz="2000" dirty="0" smtClean="0">
                <a:latin typeface="Chalkboard"/>
                <a:cs typeface="Chalkboard"/>
              </a:rPr>
              <a:t>Computer Architecture LM</a:t>
            </a:r>
            <a:endParaRPr lang="it-IT" sz="2000" u="none" dirty="0">
              <a:latin typeface="Chalkboard"/>
              <a:cs typeface="Chalkboard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09" y="3195445"/>
            <a:ext cx="722493" cy="842909"/>
          </a:xfrm>
          <a:prstGeom prst="rect">
            <a:avLst/>
          </a:prstGeom>
        </p:spPr>
      </p:pic>
      <p:pic>
        <p:nvPicPr>
          <p:cNvPr id="46" name="Immagin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306" y="5696008"/>
            <a:ext cx="722493" cy="842909"/>
          </a:xfrm>
          <a:prstGeom prst="rect">
            <a:avLst/>
          </a:prstGeom>
        </p:spPr>
      </p:pic>
      <p:pic>
        <p:nvPicPr>
          <p:cNvPr id="47" name="Immagin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63" y="5696009"/>
            <a:ext cx="722493" cy="842909"/>
          </a:xfrm>
          <a:prstGeom prst="rect">
            <a:avLst/>
          </a:prstGeom>
        </p:spPr>
      </p:pic>
      <p:pic>
        <p:nvPicPr>
          <p:cNvPr id="48" name="Immagin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7" y="3656310"/>
            <a:ext cx="722493" cy="842909"/>
          </a:xfrm>
          <a:prstGeom prst="rect">
            <a:avLst/>
          </a:prstGeom>
        </p:spPr>
      </p:pic>
      <p:cxnSp>
        <p:nvCxnSpPr>
          <p:cNvPr id="4" name="Connettore 2 3"/>
          <p:cNvCxnSpPr>
            <a:stCxn id="47" idx="0"/>
          </p:cNvCxnSpPr>
          <p:nvPr/>
        </p:nvCxnSpPr>
        <p:spPr>
          <a:xfrm flipV="1">
            <a:off x="810910" y="5109214"/>
            <a:ext cx="515507" cy="5867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stCxn id="46" idx="0"/>
            <a:endCxn id="21" idx="2"/>
          </p:cNvCxnSpPr>
          <p:nvPr/>
        </p:nvCxnSpPr>
        <p:spPr>
          <a:xfrm flipH="1" flipV="1">
            <a:off x="2301307" y="5109214"/>
            <a:ext cx="361246" cy="5867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>
            <a:stCxn id="48" idx="3"/>
            <a:endCxn id="21" idx="1"/>
          </p:cNvCxnSpPr>
          <p:nvPr/>
        </p:nvCxnSpPr>
        <p:spPr>
          <a:xfrm>
            <a:off x="810910" y="4077765"/>
            <a:ext cx="474248" cy="46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2 74"/>
          <p:cNvCxnSpPr>
            <a:stCxn id="120" idx="2"/>
            <a:endCxn id="21" idx="0"/>
          </p:cNvCxnSpPr>
          <p:nvPr/>
        </p:nvCxnSpPr>
        <p:spPr>
          <a:xfrm flipH="1">
            <a:off x="2301307" y="2434580"/>
            <a:ext cx="327601" cy="6210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 Box 4"/>
          <p:cNvSpPr txBox="1">
            <a:spLocks noChangeArrowheads="1"/>
          </p:cNvSpPr>
          <p:nvPr/>
        </p:nvSpPr>
        <p:spPr bwMode="auto">
          <a:xfrm>
            <a:off x="2813399" y="6239998"/>
            <a:ext cx="1008112" cy="29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667" tIns="41334" rIns="82667" bIns="41334">
            <a:spAutoFit/>
          </a:bodyPr>
          <a:lstStyle/>
          <a:p>
            <a:pPr algn="ctr" defTabSz="857250">
              <a:spcBef>
                <a:spcPct val="50000"/>
              </a:spcBef>
              <a:defRPr/>
            </a:pPr>
            <a:r>
              <a:rPr lang="en-US" sz="1400" b="1" u="none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34" charset="-127"/>
                <a:cs typeface="+mn-cs"/>
              </a:rPr>
              <a:t>Player 1</a:t>
            </a:r>
          </a:p>
        </p:txBody>
      </p:sp>
      <p:sp>
        <p:nvSpPr>
          <p:cNvPr id="83" name="Text Box 4"/>
          <p:cNvSpPr txBox="1">
            <a:spLocks noChangeArrowheads="1"/>
          </p:cNvSpPr>
          <p:nvPr/>
        </p:nvSpPr>
        <p:spPr bwMode="auto">
          <a:xfrm>
            <a:off x="993506" y="6260173"/>
            <a:ext cx="1008112" cy="29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667" tIns="41334" rIns="82667" bIns="41334">
            <a:spAutoFit/>
          </a:bodyPr>
          <a:lstStyle/>
          <a:p>
            <a:pPr algn="ctr" defTabSz="857250">
              <a:spcBef>
                <a:spcPct val="50000"/>
              </a:spcBef>
              <a:defRPr/>
            </a:pPr>
            <a:r>
              <a:rPr lang="en-US" sz="1400" b="1" u="none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34" charset="-127"/>
                <a:cs typeface="+mn-cs"/>
              </a:rPr>
              <a:t>Player 2</a:t>
            </a:r>
          </a:p>
        </p:txBody>
      </p:sp>
      <p:sp>
        <p:nvSpPr>
          <p:cNvPr id="85" name="Text Box 4"/>
          <p:cNvSpPr txBox="1">
            <a:spLocks noChangeArrowheads="1"/>
          </p:cNvSpPr>
          <p:nvPr/>
        </p:nvSpPr>
        <p:spPr bwMode="auto">
          <a:xfrm>
            <a:off x="27708" y="4521263"/>
            <a:ext cx="1008112" cy="29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667" tIns="41334" rIns="82667" bIns="41334">
            <a:spAutoFit/>
          </a:bodyPr>
          <a:lstStyle/>
          <a:p>
            <a:pPr algn="ctr" defTabSz="857250">
              <a:spcBef>
                <a:spcPct val="50000"/>
              </a:spcBef>
              <a:defRPr/>
            </a:pPr>
            <a:r>
              <a:rPr lang="en-US" sz="1400" b="1" u="none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34" charset="-127"/>
                <a:cs typeface="+mn-cs"/>
              </a:rPr>
              <a:t>Player n</a:t>
            </a:r>
          </a:p>
        </p:txBody>
      </p:sp>
      <p:pic>
        <p:nvPicPr>
          <p:cNvPr id="91" name="Immagine 9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107" y="1727847"/>
            <a:ext cx="1539729" cy="2199613"/>
          </a:xfrm>
          <a:prstGeom prst="rect">
            <a:avLst/>
          </a:prstGeom>
        </p:spPr>
      </p:pic>
      <p:pic>
        <p:nvPicPr>
          <p:cNvPr id="92" name="Immagine 9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28" y="1727847"/>
            <a:ext cx="1539720" cy="2199600"/>
          </a:xfrm>
          <a:prstGeom prst="rect">
            <a:avLst/>
          </a:prstGeom>
        </p:spPr>
      </p:pic>
      <p:pic>
        <p:nvPicPr>
          <p:cNvPr id="94" name="Immagine 93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25" y="1728000"/>
            <a:ext cx="1540800" cy="2199600"/>
          </a:xfrm>
          <a:prstGeom prst="rect">
            <a:avLst/>
          </a:prstGeom>
        </p:spPr>
      </p:pic>
      <p:pic>
        <p:nvPicPr>
          <p:cNvPr id="95" name="Immagine 9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634" y="4509538"/>
            <a:ext cx="2857500" cy="2143125"/>
          </a:xfrm>
          <a:prstGeom prst="rect">
            <a:avLst/>
          </a:prstGeom>
        </p:spPr>
      </p:pic>
      <p:sp>
        <p:nvSpPr>
          <p:cNvPr id="100" name="Rettangolo arrotondato 9"/>
          <p:cNvSpPr>
            <a:spLocks noChangeArrowheads="1"/>
          </p:cNvSpPr>
          <p:nvPr/>
        </p:nvSpPr>
        <p:spPr bwMode="auto">
          <a:xfrm>
            <a:off x="3998882" y="4007399"/>
            <a:ext cx="254555" cy="205430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wrap="none" lIns="91430" tIns="45715" rIns="91430" bIns="45715" anchor="ctr" anchorCtr="0">
            <a:noAutofit/>
          </a:bodyPr>
          <a:lstStyle/>
          <a:p>
            <a:pPr algn="ctr"/>
            <a:r>
              <a:rPr lang="it-IT" sz="1200" u="none" dirty="0">
                <a:solidFill>
                  <a:srgbClr val="007003"/>
                </a:solidFill>
                <a:latin typeface="Calibri" charset="0"/>
                <a:ea typeface="MS PGothic" charset="0"/>
                <a:cs typeface="MS PGothic" charset="0"/>
              </a:rPr>
              <a:t>KP</a:t>
            </a:r>
          </a:p>
        </p:txBody>
      </p:sp>
      <p:sp>
        <p:nvSpPr>
          <p:cNvPr id="101" name="Rettangolo arrotondato 13"/>
          <p:cNvSpPr>
            <a:spLocks noChangeArrowheads="1"/>
          </p:cNvSpPr>
          <p:nvPr/>
        </p:nvSpPr>
        <p:spPr bwMode="auto">
          <a:xfrm>
            <a:off x="3997756" y="3752543"/>
            <a:ext cx="255681" cy="205430"/>
          </a:xfrm>
          <a:prstGeom prst="roundRect">
            <a:avLst>
              <a:gd name="adj" fmla="val 16667"/>
            </a:avLst>
          </a:prstGeom>
          <a:solidFill>
            <a:srgbClr val="DBEEF4"/>
          </a:solidFill>
          <a:ln w="25400">
            <a:solidFill>
              <a:srgbClr val="215968"/>
            </a:solidFill>
            <a:round/>
            <a:headEnd/>
            <a:tailEnd/>
          </a:ln>
        </p:spPr>
        <p:txBody>
          <a:bodyPr wrap="none" lIns="17998" tIns="45715" rIns="17998" bIns="45715" anchor="ctr"/>
          <a:lstStyle/>
          <a:p>
            <a:pPr algn="ctr"/>
            <a:r>
              <a:rPr lang="it-IT" sz="1200" u="none" dirty="0">
                <a:solidFill>
                  <a:srgbClr val="215968"/>
                </a:solidFill>
                <a:latin typeface="Calibri" charset="0"/>
                <a:ea typeface="MS PGothic" charset="0"/>
                <a:cs typeface="MS PGothic" charset="0"/>
              </a:rPr>
              <a:t>KP</a:t>
            </a:r>
            <a:endParaRPr lang="it-IT" sz="1200" u="none" dirty="0">
              <a:solidFill>
                <a:srgbClr val="4F6228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02" name="CasellaDiTesto 101"/>
          <p:cNvSpPr txBox="1"/>
          <p:nvPr/>
        </p:nvSpPr>
        <p:spPr>
          <a:xfrm>
            <a:off x="4253435" y="4006800"/>
            <a:ext cx="12463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u="none" dirty="0" err="1" smtClean="0"/>
              <a:t>Waiting</a:t>
            </a:r>
            <a:r>
              <a:rPr lang="it-IT" sz="1050" u="none" dirty="0" smtClean="0"/>
              <a:t> </a:t>
            </a:r>
            <a:r>
              <a:rPr lang="it-IT" sz="1050" u="none" dirty="0" err="1" smtClean="0"/>
              <a:t>opponent</a:t>
            </a:r>
            <a:endParaRPr lang="it-IT" sz="1050" u="none" dirty="0"/>
          </a:p>
        </p:txBody>
      </p:sp>
      <p:sp>
        <p:nvSpPr>
          <p:cNvPr id="103" name="CasellaDiTesto 102"/>
          <p:cNvSpPr txBox="1"/>
          <p:nvPr/>
        </p:nvSpPr>
        <p:spPr>
          <a:xfrm>
            <a:off x="4253435" y="3723466"/>
            <a:ext cx="7809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u="none" dirty="0" smtClean="0"/>
              <a:t>Start game</a:t>
            </a:r>
            <a:endParaRPr lang="it-IT" sz="1050" u="none" dirty="0"/>
          </a:p>
        </p:txBody>
      </p:sp>
      <p:sp>
        <p:nvSpPr>
          <p:cNvPr id="105" name="Rettangolo arrotondato 9"/>
          <p:cNvSpPr>
            <a:spLocks noChangeArrowheads="1"/>
          </p:cNvSpPr>
          <p:nvPr/>
        </p:nvSpPr>
        <p:spPr bwMode="auto">
          <a:xfrm>
            <a:off x="5741332" y="4006800"/>
            <a:ext cx="254555" cy="205430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wrap="none" lIns="91430" tIns="45715" rIns="91430" bIns="45715" anchor="ctr" anchorCtr="0">
            <a:noAutofit/>
          </a:bodyPr>
          <a:lstStyle/>
          <a:p>
            <a:pPr algn="ctr"/>
            <a:r>
              <a:rPr lang="it-IT" sz="1200" u="none" dirty="0">
                <a:solidFill>
                  <a:srgbClr val="007003"/>
                </a:solidFill>
                <a:latin typeface="Calibri" charset="0"/>
                <a:ea typeface="MS PGothic" charset="0"/>
                <a:cs typeface="MS PGothic" charset="0"/>
              </a:rPr>
              <a:t>KP</a:t>
            </a:r>
          </a:p>
        </p:txBody>
      </p:sp>
      <p:sp>
        <p:nvSpPr>
          <p:cNvPr id="106" name="Rettangolo arrotondato 13"/>
          <p:cNvSpPr>
            <a:spLocks noChangeArrowheads="1"/>
          </p:cNvSpPr>
          <p:nvPr/>
        </p:nvSpPr>
        <p:spPr bwMode="auto">
          <a:xfrm>
            <a:off x="5742825" y="3751200"/>
            <a:ext cx="255681" cy="205430"/>
          </a:xfrm>
          <a:prstGeom prst="roundRect">
            <a:avLst>
              <a:gd name="adj" fmla="val 16667"/>
            </a:avLst>
          </a:prstGeom>
          <a:solidFill>
            <a:srgbClr val="DBEEF4"/>
          </a:solidFill>
          <a:ln w="25400">
            <a:solidFill>
              <a:srgbClr val="215968"/>
            </a:solidFill>
            <a:round/>
            <a:headEnd/>
            <a:tailEnd/>
          </a:ln>
        </p:spPr>
        <p:txBody>
          <a:bodyPr wrap="none" lIns="17998" tIns="45715" rIns="17998" bIns="45715" anchor="ctr"/>
          <a:lstStyle/>
          <a:p>
            <a:pPr algn="ctr"/>
            <a:r>
              <a:rPr lang="it-IT" sz="1200" u="none" dirty="0">
                <a:solidFill>
                  <a:srgbClr val="215968"/>
                </a:solidFill>
                <a:latin typeface="Calibri" charset="0"/>
                <a:ea typeface="MS PGothic" charset="0"/>
                <a:cs typeface="MS PGothic" charset="0"/>
              </a:rPr>
              <a:t>KP</a:t>
            </a:r>
            <a:endParaRPr lang="it-IT" sz="1200" u="none" dirty="0">
              <a:solidFill>
                <a:srgbClr val="4F6228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07" name="CasellaDiTesto 106"/>
          <p:cNvSpPr txBox="1"/>
          <p:nvPr/>
        </p:nvSpPr>
        <p:spPr>
          <a:xfrm>
            <a:off x="5995885" y="4006800"/>
            <a:ext cx="12463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u="none" dirty="0" err="1" smtClean="0"/>
              <a:t>Waiting</a:t>
            </a:r>
            <a:r>
              <a:rPr lang="it-IT" sz="1050" u="none" dirty="0" smtClean="0"/>
              <a:t> games</a:t>
            </a:r>
            <a:endParaRPr lang="it-IT" sz="1050" u="none" dirty="0"/>
          </a:p>
        </p:txBody>
      </p:sp>
      <p:sp>
        <p:nvSpPr>
          <p:cNvPr id="108" name="CasellaDiTesto 107"/>
          <p:cNvSpPr txBox="1"/>
          <p:nvPr/>
        </p:nvSpPr>
        <p:spPr>
          <a:xfrm>
            <a:off x="5995887" y="3722400"/>
            <a:ext cx="7328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smtClean="0"/>
              <a:t>Join</a:t>
            </a:r>
            <a:r>
              <a:rPr lang="it-IT" sz="1050" u="none" dirty="0" smtClean="0"/>
              <a:t> game</a:t>
            </a:r>
            <a:endParaRPr lang="it-IT" sz="1050" u="none" dirty="0"/>
          </a:p>
        </p:txBody>
      </p:sp>
      <p:sp>
        <p:nvSpPr>
          <p:cNvPr id="109" name="Rettangolo arrotondato 9"/>
          <p:cNvSpPr>
            <a:spLocks noChangeArrowheads="1"/>
          </p:cNvSpPr>
          <p:nvPr/>
        </p:nvSpPr>
        <p:spPr bwMode="auto">
          <a:xfrm>
            <a:off x="7467729" y="4006800"/>
            <a:ext cx="254555" cy="205430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wrap="none" lIns="91430" tIns="45715" rIns="91430" bIns="45715" anchor="ctr" anchorCtr="0">
            <a:noAutofit/>
          </a:bodyPr>
          <a:lstStyle/>
          <a:p>
            <a:pPr algn="ctr"/>
            <a:r>
              <a:rPr lang="it-IT" sz="1200" u="none" dirty="0">
                <a:solidFill>
                  <a:srgbClr val="007003"/>
                </a:solidFill>
                <a:latin typeface="Calibri" charset="0"/>
                <a:ea typeface="MS PGothic" charset="0"/>
                <a:cs typeface="MS PGothic" charset="0"/>
              </a:rPr>
              <a:t>KP</a:t>
            </a:r>
          </a:p>
        </p:txBody>
      </p:sp>
      <p:sp>
        <p:nvSpPr>
          <p:cNvPr id="110" name="Rettangolo arrotondato 13"/>
          <p:cNvSpPr>
            <a:spLocks noChangeArrowheads="1"/>
          </p:cNvSpPr>
          <p:nvPr/>
        </p:nvSpPr>
        <p:spPr bwMode="auto">
          <a:xfrm>
            <a:off x="7472921" y="3751200"/>
            <a:ext cx="255681" cy="205430"/>
          </a:xfrm>
          <a:prstGeom prst="roundRect">
            <a:avLst>
              <a:gd name="adj" fmla="val 16667"/>
            </a:avLst>
          </a:prstGeom>
          <a:solidFill>
            <a:srgbClr val="DBEEF4"/>
          </a:solidFill>
          <a:ln w="25400">
            <a:solidFill>
              <a:srgbClr val="215968"/>
            </a:solidFill>
            <a:round/>
            <a:headEnd/>
            <a:tailEnd/>
          </a:ln>
        </p:spPr>
        <p:txBody>
          <a:bodyPr wrap="none" lIns="17998" tIns="45715" rIns="17998" bIns="45715" anchor="ctr"/>
          <a:lstStyle/>
          <a:p>
            <a:pPr algn="ctr"/>
            <a:r>
              <a:rPr lang="it-IT" sz="1200" u="none" dirty="0">
                <a:solidFill>
                  <a:srgbClr val="215968"/>
                </a:solidFill>
                <a:latin typeface="Calibri" charset="0"/>
                <a:ea typeface="MS PGothic" charset="0"/>
                <a:cs typeface="MS PGothic" charset="0"/>
              </a:rPr>
              <a:t>KP</a:t>
            </a:r>
            <a:endParaRPr lang="it-IT" sz="1200" u="none" dirty="0">
              <a:solidFill>
                <a:srgbClr val="4F6228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11" name="CasellaDiTesto 110"/>
          <p:cNvSpPr txBox="1"/>
          <p:nvPr/>
        </p:nvSpPr>
        <p:spPr>
          <a:xfrm>
            <a:off x="7722284" y="4006800"/>
            <a:ext cx="12463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u="none" dirty="0" err="1" smtClean="0"/>
              <a:t>Waiting</a:t>
            </a:r>
            <a:r>
              <a:rPr lang="it-IT" sz="1050" u="none" dirty="0" smtClean="0"/>
              <a:t> </a:t>
            </a:r>
            <a:r>
              <a:rPr lang="it-IT" sz="1050" dirty="0" smtClean="0"/>
              <a:t>hit</a:t>
            </a:r>
            <a:endParaRPr lang="it-IT" sz="1050" u="none" dirty="0"/>
          </a:p>
        </p:txBody>
      </p:sp>
      <p:sp>
        <p:nvSpPr>
          <p:cNvPr id="112" name="CasellaDiTesto 111"/>
          <p:cNvSpPr txBox="1"/>
          <p:nvPr/>
        </p:nvSpPr>
        <p:spPr>
          <a:xfrm>
            <a:off x="7728602" y="3723773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u="none" dirty="0" err="1" smtClean="0"/>
              <a:t>Send</a:t>
            </a:r>
            <a:r>
              <a:rPr lang="it-IT" sz="1050" u="none" dirty="0" smtClean="0"/>
              <a:t> hit</a:t>
            </a:r>
            <a:endParaRPr lang="it-IT" sz="1050" u="none" dirty="0"/>
          </a:p>
        </p:txBody>
      </p:sp>
      <p:sp>
        <p:nvSpPr>
          <p:cNvPr id="113" name="Rettangolo arrotondato 9"/>
          <p:cNvSpPr>
            <a:spLocks noChangeArrowheads="1"/>
          </p:cNvSpPr>
          <p:nvPr/>
        </p:nvSpPr>
        <p:spPr bwMode="auto">
          <a:xfrm>
            <a:off x="7607419" y="6035608"/>
            <a:ext cx="254555" cy="205430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wrap="none" lIns="91430" tIns="45715" rIns="91430" bIns="45715" anchor="ctr" anchorCtr="0">
            <a:noAutofit/>
          </a:bodyPr>
          <a:lstStyle/>
          <a:p>
            <a:pPr algn="ctr"/>
            <a:r>
              <a:rPr lang="it-IT" sz="1200" u="none" dirty="0">
                <a:solidFill>
                  <a:srgbClr val="007003"/>
                </a:solidFill>
                <a:latin typeface="Calibri" charset="0"/>
                <a:ea typeface="MS PGothic" charset="0"/>
                <a:cs typeface="MS PGothic" charset="0"/>
              </a:rPr>
              <a:t>KP</a:t>
            </a:r>
          </a:p>
        </p:txBody>
      </p:sp>
      <p:sp>
        <p:nvSpPr>
          <p:cNvPr id="114" name="Rettangolo arrotondato 13"/>
          <p:cNvSpPr>
            <a:spLocks noChangeArrowheads="1"/>
          </p:cNvSpPr>
          <p:nvPr/>
        </p:nvSpPr>
        <p:spPr bwMode="auto">
          <a:xfrm>
            <a:off x="7606293" y="5780752"/>
            <a:ext cx="255681" cy="205430"/>
          </a:xfrm>
          <a:prstGeom prst="roundRect">
            <a:avLst>
              <a:gd name="adj" fmla="val 16667"/>
            </a:avLst>
          </a:prstGeom>
          <a:solidFill>
            <a:srgbClr val="DBEEF4"/>
          </a:solidFill>
          <a:ln w="25400">
            <a:solidFill>
              <a:srgbClr val="215968"/>
            </a:solidFill>
            <a:round/>
            <a:headEnd/>
            <a:tailEnd/>
          </a:ln>
        </p:spPr>
        <p:txBody>
          <a:bodyPr wrap="none" lIns="17998" tIns="45715" rIns="17998" bIns="45715" anchor="ctr"/>
          <a:lstStyle/>
          <a:p>
            <a:pPr algn="ctr"/>
            <a:r>
              <a:rPr lang="it-IT" sz="1200" u="none" dirty="0">
                <a:solidFill>
                  <a:srgbClr val="215968"/>
                </a:solidFill>
                <a:latin typeface="Calibri" charset="0"/>
                <a:ea typeface="MS PGothic" charset="0"/>
                <a:cs typeface="MS PGothic" charset="0"/>
              </a:rPr>
              <a:t>KP</a:t>
            </a:r>
            <a:endParaRPr lang="it-IT" sz="1200" u="none" dirty="0">
              <a:solidFill>
                <a:srgbClr val="4F6228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15" name="CasellaDiTesto 114"/>
          <p:cNvSpPr txBox="1"/>
          <p:nvPr/>
        </p:nvSpPr>
        <p:spPr>
          <a:xfrm>
            <a:off x="7861972" y="6011365"/>
            <a:ext cx="12463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u="none" dirty="0" err="1" smtClean="0"/>
              <a:t>Ending</a:t>
            </a:r>
            <a:r>
              <a:rPr lang="it-IT" sz="1050" u="none" dirty="0" smtClean="0"/>
              <a:t> games</a:t>
            </a:r>
            <a:endParaRPr lang="it-IT" sz="1050" u="none" dirty="0"/>
          </a:p>
        </p:txBody>
      </p:sp>
      <p:sp>
        <p:nvSpPr>
          <p:cNvPr id="116" name="CasellaDiTesto 115"/>
          <p:cNvSpPr txBox="1"/>
          <p:nvPr/>
        </p:nvSpPr>
        <p:spPr>
          <a:xfrm>
            <a:off x="7861974" y="5770252"/>
            <a:ext cx="6976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u="none" dirty="0" smtClean="0"/>
              <a:t>Reset SIB</a:t>
            </a:r>
            <a:endParaRPr lang="it-IT" sz="1050" u="none" dirty="0"/>
          </a:p>
        </p:txBody>
      </p:sp>
      <p:pic>
        <p:nvPicPr>
          <p:cNvPr id="120" name="Immagine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661" y="1591671"/>
            <a:ext cx="722493" cy="842909"/>
          </a:xfrm>
          <a:prstGeom prst="rect">
            <a:avLst/>
          </a:prstGeom>
        </p:spPr>
      </p:pic>
      <p:pic>
        <p:nvPicPr>
          <p:cNvPr id="121" name="Immagine 1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07" y="1636074"/>
            <a:ext cx="722493" cy="842909"/>
          </a:xfrm>
          <a:prstGeom prst="rect">
            <a:avLst/>
          </a:prstGeom>
        </p:spPr>
      </p:pic>
      <p:sp>
        <p:nvSpPr>
          <p:cNvPr id="122" name="Text Box 4"/>
          <p:cNvSpPr txBox="1">
            <a:spLocks noChangeArrowheads="1"/>
          </p:cNvSpPr>
          <p:nvPr/>
        </p:nvSpPr>
        <p:spPr bwMode="auto">
          <a:xfrm>
            <a:off x="2772409" y="2135661"/>
            <a:ext cx="1008112" cy="29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667" tIns="41334" rIns="82667" bIns="41334">
            <a:spAutoFit/>
          </a:bodyPr>
          <a:lstStyle/>
          <a:p>
            <a:pPr algn="ctr" defTabSz="857250">
              <a:spcBef>
                <a:spcPct val="50000"/>
              </a:spcBef>
              <a:defRPr/>
            </a:pPr>
            <a:r>
              <a:rPr lang="en-US" sz="1400" b="1" u="none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34" charset="-127"/>
                <a:cs typeface="+mn-cs"/>
              </a:rPr>
              <a:t>Player 4</a:t>
            </a:r>
          </a:p>
        </p:txBody>
      </p:sp>
      <p:sp>
        <p:nvSpPr>
          <p:cNvPr id="123" name="Text Box 4"/>
          <p:cNvSpPr txBox="1">
            <a:spLocks noChangeArrowheads="1"/>
          </p:cNvSpPr>
          <p:nvPr/>
        </p:nvSpPr>
        <p:spPr bwMode="auto">
          <a:xfrm>
            <a:off x="1060181" y="2180064"/>
            <a:ext cx="1008112" cy="29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667" tIns="41334" rIns="82667" bIns="41334">
            <a:spAutoFit/>
          </a:bodyPr>
          <a:lstStyle/>
          <a:p>
            <a:pPr algn="ctr" defTabSz="857250">
              <a:spcBef>
                <a:spcPct val="50000"/>
              </a:spcBef>
              <a:defRPr/>
            </a:pPr>
            <a:r>
              <a:rPr lang="en-US" sz="1400" b="1" u="none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34" charset="-127"/>
                <a:cs typeface="+mn-cs"/>
              </a:rPr>
              <a:t>Player 3</a:t>
            </a:r>
          </a:p>
        </p:txBody>
      </p:sp>
      <p:cxnSp>
        <p:nvCxnSpPr>
          <p:cNvPr id="125" name="Connettore 2 124"/>
          <p:cNvCxnSpPr>
            <a:stCxn id="121" idx="2"/>
          </p:cNvCxnSpPr>
          <p:nvPr/>
        </p:nvCxnSpPr>
        <p:spPr>
          <a:xfrm>
            <a:off x="828354" y="2478983"/>
            <a:ext cx="613647" cy="49174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 Box 4"/>
          <p:cNvSpPr txBox="1">
            <a:spLocks noChangeArrowheads="1"/>
          </p:cNvSpPr>
          <p:nvPr/>
        </p:nvSpPr>
        <p:spPr bwMode="auto">
          <a:xfrm>
            <a:off x="1326417" y="5498282"/>
            <a:ext cx="1008112" cy="29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667" tIns="41334" rIns="82667" bIns="41334">
            <a:spAutoFit/>
          </a:bodyPr>
          <a:lstStyle/>
          <a:p>
            <a:pPr algn="ctr" defTabSz="857250">
              <a:spcBef>
                <a:spcPct val="50000"/>
              </a:spcBef>
              <a:defRPr/>
            </a:pPr>
            <a:r>
              <a:rPr lang="en-US" sz="1400" b="1" u="non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34" charset="-127"/>
                <a:cs typeface="+mn-cs"/>
              </a:rPr>
              <a:t>Game 1</a:t>
            </a:r>
          </a:p>
        </p:txBody>
      </p:sp>
      <p:sp>
        <p:nvSpPr>
          <p:cNvPr id="129" name="Text Box 4"/>
          <p:cNvSpPr txBox="1">
            <a:spLocks noChangeArrowheads="1"/>
          </p:cNvSpPr>
          <p:nvPr/>
        </p:nvSpPr>
        <p:spPr bwMode="auto">
          <a:xfrm>
            <a:off x="1300917" y="1496853"/>
            <a:ext cx="1008112" cy="29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667" tIns="41334" rIns="82667" bIns="41334">
            <a:spAutoFit/>
          </a:bodyPr>
          <a:lstStyle/>
          <a:p>
            <a:pPr algn="ctr" defTabSz="857250">
              <a:spcBef>
                <a:spcPct val="50000"/>
              </a:spcBef>
              <a:defRPr/>
            </a:pPr>
            <a:r>
              <a:rPr lang="en-US" sz="1400" b="1" u="non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34" charset="-127"/>
                <a:cs typeface="+mn-cs"/>
              </a:rPr>
              <a:t>Game 2</a:t>
            </a:r>
          </a:p>
        </p:txBody>
      </p:sp>
      <p:sp>
        <p:nvSpPr>
          <p:cNvPr id="130" name="Text Box 4"/>
          <p:cNvSpPr txBox="1">
            <a:spLocks noChangeArrowheads="1"/>
          </p:cNvSpPr>
          <p:nvPr/>
        </p:nvSpPr>
        <p:spPr bwMode="auto">
          <a:xfrm>
            <a:off x="168788" y="3195445"/>
            <a:ext cx="1208972" cy="5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667" tIns="41334" rIns="82667" bIns="41334">
            <a:spAutoFit/>
          </a:bodyPr>
          <a:lstStyle/>
          <a:p>
            <a:pPr algn="ctr" defTabSz="857250">
              <a:spcBef>
                <a:spcPct val="50000"/>
              </a:spcBef>
              <a:defRPr/>
            </a:pPr>
            <a:r>
              <a:rPr lang="en-US" sz="1400" b="1" u="non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34" charset="-127"/>
                <a:cs typeface="+mn-cs"/>
              </a:rPr>
              <a:t>Waiting opponent…</a:t>
            </a:r>
          </a:p>
        </p:txBody>
      </p:sp>
      <p:pic>
        <p:nvPicPr>
          <p:cNvPr id="136" name="Immagine 1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568" y="-131324"/>
            <a:ext cx="3923716" cy="1859171"/>
          </a:xfrm>
          <a:prstGeom prst="rect">
            <a:avLst/>
          </a:prstGeom>
        </p:spPr>
      </p:pic>
      <p:sp>
        <p:nvSpPr>
          <p:cNvPr id="56" name="Rettangolo arrotondato 13"/>
          <p:cNvSpPr>
            <a:spLocks noChangeArrowheads="1"/>
          </p:cNvSpPr>
          <p:nvPr/>
        </p:nvSpPr>
        <p:spPr bwMode="auto">
          <a:xfrm>
            <a:off x="7594443" y="5523528"/>
            <a:ext cx="255681" cy="205430"/>
          </a:xfrm>
          <a:prstGeom prst="roundRect">
            <a:avLst>
              <a:gd name="adj" fmla="val 16667"/>
            </a:avLst>
          </a:prstGeom>
          <a:solidFill>
            <a:srgbClr val="DBEEF4"/>
          </a:solidFill>
          <a:ln w="25400">
            <a:solidFill>
              <a:srgbClr val="215968"/>
            </a:solidFill>
            <a:round/>
            <a:headEnd/>
            <a:tailEnd/>
          </a:ln>
        </p:spPr>
        <p:txBody>
          <a:bodyPr wrap="none" lIns="17998" tIns="45715" rIns="17998" bIns="45715" anchor="ctr"/>
          <a:lstStyle/>
          <a:p>
            <a:pPr algn="ctr"/>
            <a:r>
              <a:rPr lang="it-IT" sz="1200" u="none" dirty="0">
                <a:solidFill>
                  <a:srgbClr val="215968"/>
                </a:solidFill>
                <a:latin typeface="Calibri" charset="0"/>
                <a:ea typeface="MS PGothic" charset="0"/>
                <a:cs typeface="MS PGothic" charset="0"/>
              </a:rPr>
              <a:t>KP</a:t>
            </a:r>
            <a:endParaRPr lang="it-IT" sz="1200" u="none" dirty="0">
              <a:solidFill>
                <a:srgbClr val="4F6228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57" name="CasellaDiTesto 56"/>
          <p:cNvSpPr txBox="1"/>
          <p:nvPr/>
        </p:nvSpPr>
        <p:spPr>
          <a:xfrm>
            <a:off x="7850124" y="5513028"/>
            <a:ext cx="6976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err="1" smtClean="0"/>
              <a:t>Clean</a:t>
            </a:r>
            <a:r>
              <a:rPr lang="it-IT" sz="1050" dirty="0" smtClean="0"/>
              <a:t> SIB</a:t>
            </a:r>
            <a:endParaRPr lang="it-IT" sz="1050" u="none" dirty="0"/>
          </a:p>
        </p:txBody>
      </p:sp>
      <p:sp>
        <p:nvSpPr>
          <p:cNvPr id="59" name="Rettangolo arrotondato 13"/>
          <p:cNvSpPr>
            <a:spLocks noChangeArrowheads="1"/>
          </p:cNvSpPr>
          <p:nvPr/>
        </p:nvSpPr>
        <p:spPr bwMode="auto">
          <a:xfrm>
            <a:off x="7594443" y="5007071"/>
            <a:ext cx="255681" cy="205430"/>
          </a:xfrm>
          <a:prstGeom prst="roundRect">
            <a:avLst>
              <a:gd name="adj" fmla="val 16667"/>
            </a:avLst>
          </a:prstGeom>
          <a:solidFill>
            <a:srgbClr val="DBEEF4"/>
          </a:solidFill>
          <a:ln w="25400">
            <a:solidFill>
              <a:srgbClr val="215968"/>
            </a:solidFill>
            <a:round/>
            <a:headEnd/>
            <a:tailEnd/>
          </a:ln>
        </p:spPr>
        <p:txBody>
          <a:bodyPr wrap="none" lIns="17998" tIns="45715" rIns="17998" bIns="45715" anchor="ctr"/>
          <a:lstStyle/>
          <a:p>
            <a:pPr algn="ctr"/>
            <a:r>
              <a:rPr lang="it-IT" sz="1200" u="none" dirty="0">
                <a:solidFill>
                  <a:srgbClr val="215968"/>
                </a:solidFill>
                <a:latin typeface="Calibri" charset="0"/>
                <a:ea typeface="MS PGothic" charset="0"/>
                <a:cs typeface="MS PGothic" charset="0"/>
              </a:rPr>
              <a:t>KP</a:t>
            </a:r>
            <a:endParaRPr lang="it-IT" sz="1200" u="none" dirty="0">
              <a:solidFill>
                <a:srgbClr val="4F6228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60" name="CasellaDiTesto 59"/>
          <p:cNvSpPr txBox="1"/>
          <p:nvPr/>
        </p:nvSpPr>
        <p:spPr>
          <a:xfrm>
            <a:off x="7850124" y="4996571"/>
            <a:ext cx="8787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u="none" dirty="0" smtClean="0"/>
              <a:t>Delete game</a:t>
            </a:r>
            <a:endParaRPr lang="it-IT" sz="1050" u="none" dirty="0"/>
          </a:p>
        </p:txBody>
      </p:sp>
      <p:sp>
        <p:nvSpPr>
          <p:cNvPr id="61" name="Rettangolo arrotondato 13"/>
          <p:cNvSpPr>
            <a:spLocks noChangeArrowheads="1"/>
          </p:cNvSpPr>
          <p:nvPr/>
        </p:nvSpPr>
        <p:spPr bwMode="auto">
          <a:xfrm>
            <a:off x="7594443" y="5265617"/>
            <a:ext cx="255681" cy="205430"/>
          </a:xfrm>
          <a:prstGeom prst="roundRect">
            <a:avLst>
              <a:gd name="adj" fmla="val 16667"/>
            </a:avLst>
          </a:prstGeom>
          <a:solidFill>
            <a:srgbClr val="DBEEF4"/>
          </a:solidFill>
          <a:ln w="25400">
            <a:solidFill>
              <a:srgbClr val="215968"/>
            </a:solidFill>
            <a:round/>
            <a:headEnd/>
            <a:tailEnd/>
          </a:ln>
        </p:spPr>
        <p:txBody>
          <a:bodyPr wrap="none" lIns="17998" tIns="45715" rIns="17998" bIns="45715" anchor="ctr"/>
          <a:lstStyle/>
          <a:p>
            <a:pPr algn="ctr"/>
            <a:r>
              <a:rPr lang="it-IT" sz="1200" u="none" dirty="0">
                <a:solidFill>
                  <a:srgbClr val="215968"/>
                </a:solidFill>
                <a:latin typeface="Calibri" charset="0"/>
                <a:ea typeface="MS PGothic" charset="0"/>
                <a:cs typeface="MS PGothic" charset="0"/>
              </a:rPr>
              <a:t>KP</a:t>
            </a:r>
            <a:endParaRPr lang="it-IT" sz="1200" u="none" dirty="0">
              <a:solidFill>
                <a:srgbClr val="4F6228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62" name="CasellaDiTesto 61"/>
          <p:cNvSpPr txBox="1"/>
          <p:nvPr/>
        </p:nvSpPr>
        <p:spPr>
          <a:xfrm>
            <a:off x="7850124" y="5255117"/>
            <a:ext cx="5693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u="none" dirty="0" err="1" smtClean="0"/>
              <a:t>Init</a:t>
            </a:r>
            <a:r>
              <a:rPr lang="it-IT" sz="1050" u="none" dirty="0" smtClean="0"/>
              <a:t> SIB</a:t>
            </a:r>
            <a:endParaRPr lang="it-IT" sz="1050" u="none" dirty="0"/>
          </a:p>
        </p:txBody>
      </p:sp>
    </p:spTree>
    <p:extLst>
      <p:ext uri="{BB962C8B-B14F-4D97-AF65-F5344CB8AC3E}">
        <p14:creationId xmlns:p14="http://schemas.microsoft.com/office/powerpoint/2010/main" val="2382721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72</Words>
  <Application>Microsoft Macintosh PowerPoint</Application>
  <PresentationFormat>Presentazione su schermo (4:3)</PresentationFormat>
  <Paragraphs>41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Carlo Antenucci</dc:creator>
  <cp:lastModifiedBy>Carlo Antenucci</cp:lastModifiedBy>
  <cp:revision>10</cp:revision>
  <dcterms:created xsi:type="dcterms:W3CDTF">2014-04-02T10:39:22Z</dcterms:created>
  <dcterms:modified xsi:type="dcterms:W3CDTF">2014-04-09T11:50:45Z</dcterms:modified>
</cp:coreProperties>
</file>