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7" r:id="rId9"/>
    <p:sldId id="274" r:id="rId10"/>
    <p:sldId id="268" r:id="rId11"/>
    <p:sldId id="270" r:id="rId12"/>
    <p:sldId id="271" r:id="rId13"/>
    <p:sldId id="273" r:id="rId14"/>
    <p:sldId id="272" r:id="rId15"/>
    <p:sldId id="262" r:id="rId16"/>
    <p:sldId id="265" r:id="rId17"/>
    <p:sldId id="26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72B"/>
    <a:srgbClr val="76CD3B"/>
    <a:srgbClr val="65B32E"/>
    <a:srgbClr val="417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0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8219-8415-4DFA-9572-0241D1D75944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792D-9BDB-46E1-9B2D-F8B9351A8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07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765EEFA-4BBF-49A0-B1D6-EB7FC6FA23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481"/>
            <a:ext cx="12192000" cy="664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392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EA081ED-692B-4370-A3CC-D910EB7641F3}"/>
              </a:ext>
            </a:extLst>
          </p:cNvPr>
          <p:cNvSpPr txBox="1"/>
          <p:nvPr userDrawn="1"/>
        </p:nvSpPr>
        <p:spPr>
          <a:xfrm>
            <a:off x="10183588" y="6421241"/>
            <a:ext cx="158407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2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200" baseline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baseline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platzhalter 9">
            <a:extLst>
              <a:ext uri="{FF2B5EF4-FFF2-40B4-BE49-F238E27FC236}">
                <a16:creationId xmlns:a16="http://schemas.microsoft.com/office/drawing/2014/main" id="{6B08FA1B-A8EF-4109-A67A-C2EF4097CB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481"/>
            <a:ext cx="12192000" cy="664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5F3035-5CBB-451E-9218-55CAB166E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006475"/>
            <a:ext cx="11376025" cy="45831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0313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4BA3D24-75CF-4AE3-BE0B-22C1E3C20B24}"/>
              </a:ext>
            </a:extLst>
          </p:cNvPr>
          <p:cNvSpPr/>
          <p:nvPr userDrawn="1"/>
        </p:nvSpPr>
        <p:spPr>
          <a:xfrm>
            <a:off x="0" y="1"/>
            <a:ext cx="12192000" cy="707132"/>
          </a:xfrm>
          <a:prstGeom prst="rect">
            <a:avLst/>
          </a:prstGeom>
          <a:solidFill>
            <a:srgbClr val="65B32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6F93D55-B31F-4D14-A902-67F8413AA857}"/>
              </a:ext>
            </a:extLst>
          </p:cNvPr>
          <p:cNvCxnSpPr/>
          <p:nvPr userDrawn="1"/>
        </p:nvCxnSpPr>
        <p:spPr>
          <a:xfrm>
            <a:off x="0" y="6150864"/>
            <a:ext cx="12192000" cy="0"/>
          </a:xfrm>
          <a:prstGeom prst="line">
            <a:avLst/>
          </a:prstGeom>
          <a:ln w="28575">
            <a:solidFill>
              <a:srgbClr val="65B32E">
                <a:alpha val="8470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BUSCHMAIS GbR">
            <a:extLst>
              <a:ext uri="{FF2B5EF4-FFF2-40B4-BE49-F238E27FC236}">
                <a16:creationId xmlns:a16="http://schemas.microsoft.com/office/drawing/2014/main" id="{ED305116-5561-488A-9B26-DEA68E7F52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20" y="6169151"/>
            <a:ext cx="1240536" cy="68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schreibungen vereinzelter Logos und Symbole an der TU Dresden — TU Dresden  — TU Dresden">
            <a:extLst>
              <a:ext uri="{FF2B5EF4-FFF2-40B4-BE49-F238E27FC236}">
                <a16:creationId xmlns:a16="http://schemas.microsoft.com/office/drawing/2014/main" id="{4E32DC87-DF41-4C22-AB81-16A52AB7B1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" y="6258734"/>
            <a:ext cx="1249904" cy="50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6FD40E3-B7E0-48F4-B107-DEF918D88F77}"/>
              </a:ext>
            </a:extLst>
          </p:cNvPr>
          <p:cNvSpPr txBox="1"/>
          <p:nvPr userDrawn="1"/>
        </p:nvSpPr>
        <p:spPr>
          <a:xfrm>
            <a:off x="3502025" y="6421240"/>
            <a:ext cx="518795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ADR – Workbench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D2E6219-774F-4CE1-A8B4-A75300707C1F}"/>
              </a:ext>
            </a:extLst>
          </p:cNvPr>
          <p:cNvSpPr txBox="1">
            <a:spLocks/>
          </p:cNvSpPr>
          <p:nvPr userDrawn="1"/>
        </p:nvSpPr>
        <p:spPr>
          <a:xfrm>
            <a:off x="9856788" y="6409048"/>
            <a:ext cx="969708" cy="267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9F8BD1-FAD0-41A2-BFB1-86FC078CE390}" type="datetime1">
              <a:rPr lang="de-DE" smtClean="0"/>
              <a:pPr/>
              <a:t>06.02.2022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8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5BB29-DD57-4733-B08B-937D659DC90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35674" y="1206501"/>
            <a:ext cx="9720649" cy="10096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5000"/>
              </a:lnSpc>
            </a:pPr>
            <a:r>
              <a:rPr lang="de-DE" sz="4800" b="1" dirty="0">
                <a:solidFill>
                  <a:srgbClr val="65B32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de-DE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rchitecture </a:t>
            </a:r>
            <a:r>
              <a:rPr lang="de-DE" sz="4800" b="1" dirty="0" err="1">
                <a:solidFill>
                  <a:srgbClr val="65B32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de-DE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ecision</a:t>
            </a:r>
            <a:r>
              <a:rPr lang="de-DE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4800" b="1" dirty="0">
                <a:solidFill>
                  <a:srgbClr val="65B32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de-DE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ecords</a:t>
            </a:r>
          </a:p>
        </p:txBody>
      </p:sp>
      <p:pic>
        <p:nvPicPr>
          <p:cNvPr id="4098" name="Picture 2" descr="Crafting Table – Minecraft Wiki">
            <a:extLst>
              <a:ext uri="{FF2B5EF4-FFF2-40B4-BE49-F238E27FC236}">
                <a16:creationId xmlns:a16="http://schemas.microsoft.com/office/drawing/2014/main" id="{9FD88EB2-49EF-4D23-BCF4-1E4761144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8" y="26543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51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572CC7-F953-45A8-82FB-70049516F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3. Technische Umsetzung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307023-A9D9-486B-9901-C61CEECF72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9086" y="1017078"/>
            <a:ext cx="11376025" cy="47307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GUI-Prototyp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4E4621-F296-419E-A7DD-D9814648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6" y="1648206"/>
            <a:ext cx="6189664" cy="419271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D476CDC-37E8-4BFA-9403-6F81D551AE2C}"/>
              </a:ext>
            </a:extLst>
          </p:cNvPr>
          <p:cNvSpPr txBox="1"/>
          <p:nvPr/>
        </p:nvSpPr>
        <p:spPr>
          <a:xfrm>
            <a:off x="233362" y="5840922"/>
            <a:ext cx="1819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Dialoglandkarte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7E0740-E775-4274-BC6F-D57ED549D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48" y="1648206"/>
            <a:ext cx="3471991" cy="19839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1AEF79D-5EC9-4722-92B6-044FF98A4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47" y="3856928"/>
            <a:ext cx="3471991" cy="19839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CE2781D-18B7-4EEB-83DF-3FA750815A72}"/>
              </a:ext>
            </a:extLst>
          </p:cNvPr>
          <p:cNvCxnSpPr>
            <a:cxnSpLocks/>
          </p:cNvCxnSpPr>
          <p:nvPr/>
        </p:nvCxnSpPr>
        <p:spPr>
          <a:xfrm>
            <a:off x="6597650" y="5054600"/>
            <a:ext cx="825500" cy="0"/>
          </a:xfrm>
          <a:prstGeom prst="straightConnector1">
            <a:avLst/>
          </a:prstGeom>
          <a:ln w="19050">
            <a:solidFill>
              <a:srgbClr val="5DA7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FE1A28D-B4AE-4BB2-B8D6-F1568C79CC95}"/>
              </a:ext>
            </a:extLst>
          </p:cNvPr>
          <p:cNvCxnSpPr>
            <a:cxnSpLocks/>
          </p:cNvCxnSpPr>
          <p:nvPr/>
        </p:nvCxnSpPr>
        <p:spPr>
          <a:xfrm>
            <a:off x="6597650" y="3352800"/>
            <a:ext cx="825500" cy="0"/>
          </a:xfrm>
          <a:prstGeom prst="straightConnector1">
            <a:avLst/>
          </a:prstGeom>
          <a:ln w="19050">
            <a:solidFill>
              <a:srgbClr val="5DA7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54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34EE28D9-917C-4826-8FEC-43A1F641D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9086" y="1017078"/>
            <a:ext cx="11376025" cy="47307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Umsetzung der GUI (an zwei Beispielen)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3B1B8E-9F6A-4F09-8120-97C15C9C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3" y="1548467"/>
            <a:ext cx="8655050" cy="4377163"/>
          </a:xfrm>
          <a:prstGeom prst="roundRect">
            <a:avLst>
              <a:gd name="adj" fmla="val 65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EEC78529-B968-49C5-A3D6-EB08D6E9EA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0481"/>
            <a:ext cx="12192000" cy="664463"/>
          </a:xfrm>
        </p:spPr>
        <p:txBody>
          <a:bodyPr/>
          <a:lstStyle/>
          <a:p>
            <a:r>
              <a:rPr lang="de-DE" dirty="0"/>
              <a:t>3. Technische Umsetzung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727E72-322C-47DF-894A-9925FAF0DEA8}"/>
              </a:ext>
            </a:extLst>
          </p:cNvPr>
          <p:cNvSpPr/>
          <p:nvPr/>
        </p:nvSpPr>
        <p:spPr>
          <a:xfrm>
            <a:off x="1692273" y="1733551"/>
            <a:ext cx="1120777" cy="952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D7C5DB9-C395-43C1-995D-47C6717733F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9086" y="2209801"/>
            <a:ext cx="137318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2D98A64-766C-4E3D-BCF8-7F91F7500029}"/>
              </a:ext>
            </a:extLst>
          </p:cNvPr>
          <p:cNvSpPr txBox="1"/>
          <p:nvPr/>
        </p:nvSpPr>
        <p:spPr>
          <a:xfrm>
            <a:off x="213360" y="1909445"/>
            <a:ext cx="1373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466E815-B83C-492C-B66C-EF6164FFF746}"/>
              </a:ext>
            </a:extLst>
          </p:cNvPr>
          <p:cNvSpPr/>
          <p:nvPr/>
        </p:nvSpPr>
        <p:spPr>
          <a:xfrm>
            <a:off x="3149601" y="1839230"/>
            <a:ext cx="7035800" cy="226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B4537-25C9-4323-902E-51AA0DAD24C1}"/>
              </a:ext>
            </a:extLst>
          </p:cNvPr>
          <p:cNvCxnSpPr>
            <a:cxnSpLocks/>
          </p:cNvCxnSpPr>
          <p:nvPr/>
        </p:nvCxnSpPr>
        <p:spPr>
          <a:xfrm>
            <a:off x="10185400" y="1962151"/>
            <a:ext cx="137318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FD3E618-6E26-4AC8-8975-D7B804C41A92}"/>
              </a:ext>
            </a:extLst>
          </p:cNvPr>
          <p:cNvSpPr txBox="1"/>
          <p:nvPr/>
        </p:nvSpPr>
        <p:spPr>
          <a:xfrm>
            <a:off x="10871993" y="1682972"/>
            <a:ext cx="1373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2972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34EE28D9-917C-4826-8FEC-43A1F641D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9086" y="1017078"/>
            <a:ext cx="11376025" cy="47307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Umsetzung der GUI (an zwei Beispielen)</a:t>
            </a:r>
            <a:endParaRPr lang="de-DE" b="1" dirty="0"/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57862A92-D475-43AF-831F-6322C24A5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0481"/>
            <a:ext cx="12192000" cy="664463"/>
          </a:xfrm>
        </p:spPr>
        <p:txBody>
          <a:bodyPr/>
          <a:lstStyle/>
          <a:p>
            <a:r>
              <a:rPr lang="de-DE" dirty="0"/>
              <a:t>3. Technische Umsetzung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130ED93-F560-4BCF-A7A4-2AD862AD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8" y="1642089"/>
            <a:ext cx="5903342" cy="3945745"/>
          </a:xfrm>
          <a:prstGeom prst="roundRect">
            <a:avLst>
              <a:gd name="adj" fmla="val 8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2C7E05E-8B56-4049-8505-75CB76B8A3B9}"/>
              </a:ext>
            </a:extLst>
          </p:cNvPr>
          <p:cNvSpPr txBox="1"/>
          <p:nvPr/>
        </p:nvSpPr>
        <p:spPr>
          <a:xfrm>
            <a:off x="366712" y="5608965"/>
            <a:ext cx="444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Voting-Seite (eingeloggt mit Nutzer „a“ (Administrator-Privilegien))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E219F5-C150-4738-A615-6EC5E6B3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3" y="1642089"/>
            <a:ext cx="5011738" cy="3945658"/>
          </a:xfrm>
          <a:prstGeom prst="roundRect">
            <a:avLst>
              <a:gd name="adj" fmla="val 73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0D7749F-F329-424D-B779-F725181AF452}"/>
              </a:ext>
            </a:extLst>
          </p:cNvPr>
          <p:cNvSpPr txBox="1"/>
          <p:nvPr/>
        </p:nvSpPr>
        <p:spPr>
          <a:xfrm>
            <a:off x="6632573" y="5597272"/>
            <a:ext cx="3113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Voting-Seite (eingeloggt mit Nutzer „Ant Man“)</a:t>
            </a:r>
          </a:p>
        </p:txBody>
      </p:sp>
    </p:spTree>
    <p:extLst>
      <p:ext uri="{BB962C8B-B14F-4D97-AF65-F5344CB8AC3E}">
        <p14:creationId xmlns:p14="http://schemas.microsoft.com/office/powerpoint/2010/main" val="63898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34EE28D9-917C-4826-8FEC-43A1F641D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5436" y="1017078"/>
            <a:ext cx="11376025" cy="221507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Testfälle</a:t>
            </a:r>
          </a:p>
          <a:p>
            <a:pPr>
              <a:lnSpc>
                <a:spcPct val="125000"/>
              </a:lnSpc>
            </a:pPr>
            <a:r>
              <a:rPr lang="de-DE" sz="2000" dirty="0"/>
              <a:t>Integrations-Tests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JUnit</a:t>
            </a:r>
            <a:r>
              <a:rPr lang="de-DE" sz="2000" dirty="0">
                <a:sym typeface="Wingdings" panose="05000000000000000000" pitchFamily="2" charset="2"/>
              </a:rPr>
              <a:t> (Backend)</a:t>
            </a:r>
          </a:p>
          <a:p>
            <a:pPr>
              <a:lnSpc>
                <a:spcPct val="125000"/>
              </a:lnSpc>
            </a:pPr>
            <a:r>
              <a:rPr lang="de-DE" sz="2000" dirty="0">
                <a:sym typeface="Wingdings" panose="05000000000000000000" pitchFamily="2" charset="2"/>
              </a:rPr>
              <a:t>Akzeptanz-Tests:</a:t>
            </a:r>
          </a:p>
          <a:p>
            <a:pPr lvl="1">
              <a:lnSpc>
                <a:spcPct val="125000"/>
              </a:lnSpc>
            </a:pPr>
            <a:r>
              <a:rPr lang="de-DE" sz="1600" dirty="0">
                <a:sym typeface="Wingdings" panose="05000000000000000000" pitchFamily="2" charset="2"/>
              </a:rPr>
              <a:t>Management von Accounts: Neue Nutzer erstellen, Einloggen, Ausloggen, Nutzer löschen, …</a:t>
            </a:r>
          </a:p>
          <a:p>
            <a:pPr lvl="1">
              <a:lnSpc>
                <a:spcPct val="125000"/>
              </a:lnSpc>
            </a:pPr>
            <a:r>
              <a:rPr lang="de-DE" sz="1600" dirty="0">
                <a:sym typeface="Wingdings" panose="05000000000000000000" pitchFamily="2" charset="2"/>
              </a:rPr>
              <a:t>Management von ADRs: Nutzer erstellt ADR, Auflistung im Kanban-Board, Bearbeitung des ADR, …</a:t>
            </a:r>
          </a:p>
          <a:p>
            <a:pPr lvl="1">
              <a:lnSpc>
                <a:spcPct val="125000"/>
              </a:lnSpc>
            </a:pPr>
            <a:r>
              <a:rPr lang="de-DE" sz="1600" dirty="0">
                <a:sym typeface="Wingdings" panose="05000000000000000000" pitchFamily="2" charset="2"/>
              </a:rPr>
              <a:t>Gemeinsame Arbeit an ADRs: Einladung von Nutzern zum Voting, Kommentarfunktionen, …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57862A92-D475-43AF-831F-6322C24A5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0481"/>
            <a:ext cx="12192000" cy="664463"/>
          </a:xfrm>
        </p:spPr>
        <p:txBody>
          <a:bodyPr/>
          <a:lstStyle/>
          <a:p>
            <a:r>
              <a:rPr lang="de-DE" dirty="0"/>
              <a:t>3. Technische Umsetzung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DA8415-33D1-4CEC-82C1-FB979FB4E951}"/>
              </a:ext>
            </a:extLst>
          </p:cNvPr>
          <p:cNvSpPr txBox="1"/>
          <p:nvPr/>
        </p:nvSpPr>
        <p:spPr>
          <a:xfrm>
            <a:off x="617537" y="4296425"/>
            <a:ext cx="8882064" cy="612934"/>
          </a:xfrm>
          <a:prstGeom prst="roundRect">
            <a:avLst>
              <a:gd name="adj" fmla="val 16667"/>
            </a:avLst>
          </a:prstGeom>
          <a:solidFill>
            <a:srgbClr val="65B32E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3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Bestätigung der Akzeptanztests durch Stephan: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4A014D-6317-47DD-B776-46D3B75F2E5E}"/>
              </a:ext>
            </a:extLst>
          </p:cNvPr>
          <p:cNvSpPr txBox="1"/>
          <p:nvPr/>
        </p:nvSpPr>
        <p:spPr>
          <a:xfrm>
            <a:off x="9858375" y="4282351"/>
            <a:ext cx="822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56720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2A09BED-B76E-49B6-8BF0-79A48C62C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65287" y="2764537"/>
            <a:ext cx="8861426" cy="664463"/>
          </a:xfrm>
        </p:spPr>
        <p:txBody>
          <a:bodyPr/>
          <a:lstStyle/>
          <a:p>
            <a:r>
              <a:rPr lang="de-DE" b="1" dirty="0">
                <a:solidFill>
                  <a:schemeClr val="tx1"/>
                </a:solidFill>
              </a:rPr>
              <a:t>4. Vorführung der Applikation</a:t>
            </a:r>
          </a:p>
        </p:txBody>
      </p:sp>
    </p:spTree>
    <p:extLst>
      <p:ext uri="{BB962C8B-B14F-4D97-AF65-F5344CB8AC3E}">
        <p14:creationId xmlns:p14="http://schemas.microsoft.com/office/powerpoint/2010/main" val="119440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60D650-6580-4352-9F4A-D9C308396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5. Retrospektive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58F60B-3032-4B3E-8019-551F1AD19D8A}"/>
              </a:ext>
            </a:extLst>
          </p:cNvPr>
          <p:cNvSpPr txBox="1">
            <a:spLocks/>
          </p:cNvSpPr>
          <p:nvPr/>
        </p:nvSpPr>
        <p:spPr>
          <a:xfrm>
            <a:off x="319087" y="1017079"/>
            <a:ext cx="6411913" cy="392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/>
              <a:t>Vergleich der Kernentscheidungen</a:t>
            </a:r>
          </a:p>
          <a:p>
            <a:pPr marL="0" indent="0">
              <a:buNone/>
            </a:pPr>
            <a:endParaRPr lang="de-DE" sz="2000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2DBD470-D506-4A33-916E-D8A1B1FA1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8805"/>
              </p:ext>
            </p:extLst>
          </p:nvPr>
        </p:nvGraphicFramePr>
        <p:xfrm>
          <a:off x="488950" y="1606550"/>
          <a:ext cx="11283950" cy="1878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05">
                  <a:extLst>
                    <a:ext uri="{9D8B030D-6E8A-4147-A177-3AD203B41FA5}">
                      <a16:colId xmlns:a16="http://schemas.microsoft.com/office/drawing/2014/main" val="3822500544"/>
                    </a:ext>
                  </a:extLst>
                </a:gridCol>
                <a:gridCol w="4751710">
                  <a:extLst>
                    <a:ext uri="{9D8B030D-6E8A-4147-A177-3AD203B41FA5}">
                      <a16:colId xmlns:a16="http://schemas.microsoft.com/office/drawing/2014/main" val="639832500"/>
                    </a:ext>
                  </a:extLst>
                </a:gridCol>
                <a:gridCol w="4522035">
                  <a:extLst>
                    <a:ext uri="{9D8B030D-6E8A-4147-A177-3AD203B41FA5}">
                      <a16:colId xmlns:a16="http://schemas.microsoft.com/office/drawing/2014/main" val="3528313183"/>
                    </a:ext>
                  </a:extLst>
                </a:gridCol>
              </a:tblGrid>
              <a:tr h="506844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Entscheidung</a:t>
                      </a:r>
                    </a:p>
                  </a:txBody>
                  <a:tcPr>
                    <a:solidFill>
                      <a:srgbClr val="4174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Verlauf</a:t>
                      </a:r>
                    </a:p>
                  </a:txBody>
                  <a:tcPr>
                    <a:solidFill>
                      <a:srgbClr val="4174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Erneut verwenden? Grund?</a:t>
                      </a:r>
                    </a:p>
                  </a:txBody>
                  <a:tcPr>
                    <a:solidFill>
                      <a:srgbClr val="4174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0484"/>
                  </a:ext>
                </a:extLst>
              </a:tr>
              <a:tr h="1267106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Aufteilung in Back-End und Front-End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Anfänglich gute Entscheidung, jeder Teilnehmer bearbeitete seinen Themenbereich, 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de-DE" sz="14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führte später zu größeren Problemen, da jeder nur über seinen Bereich Bescheid wusste</a:t>
                      </a:r>
                    </a:p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Wingdings" panose="05000000000000000000" pitchFamily="2" charset="2"/>
                        </a:rPr>
                        <a:t> Absprechen zwingend notwendig, abhängig</a:t>
                      </a:r>
                      <a:endParaRPr lang="de-DE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Nein, besonders wegen aufgetretener Schwierigkeiten und Absprache,</a:t>
                      </a:r>
                    </a:p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Front-End-Bearbeiter wussten kaum über Funktionalitäten im Back-End Bescheid, Dadurch war jeder Bereich abhängig vom anderen</a:t>
                      </a:r>
                    </a:p>
                    <a:p>
                      <a:endParaRPr lang="de-DE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1720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361DB9B-D1E0-4F61-84BE-3F5AF420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88025"/>
              </p:ext>
            </p:extLst>
          </p:nvPr>
        </p:nvGraphicFramePr>
        <p:xfrm>
          <a:off x="488950" y="3484994"/>
          <a:ext cx="11283950" cy="84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05">
                  <a:extLst>
                    <a:ext uri="{9D8B030D-6E8A-4147-A177-3AD203B41FA5}">
                      <a16:colId xmlns:a16="http://schemas.microsoft.com/office/drawing/2014/main" val="3482555804"/>
                    </a:ext>
                  </a:extLst>
                </a:gridCol>
                <a:gridCol w="4751710">
                  <a:extLst>
                    <a:ext uri="{9D8B030D-6E8A-4147-A177-3AD203B41FA5}">
                      <a16:colId xmlns:a16="http://schemas.microsoft.com/office/drawing/2014/main" val="2188235339"/>
                    </a:ext>
                  </a:extLst>
                </a:gridCol>
                <a:gridCol w="4522035">
                  <a:extLst>
                    <a:ext uri="{9D8B030D-6E8A-4147-A177-3AD203B41FA5}">
                      <a16:colId xmlns:a16="http://schemas.microsoft.com/office/drawing/2014/main" val="908431455"/>
                    </a:ext>
                  </a:extLst>
                </a:gridCol>
              </a:tblGrid>
              <a:tr h="84207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Kommunikation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Team-Meetings 1x wöchentlich per </a:t>
                      </a:r>
                      <a:r>
                        <a:rPr lang="de-DE" sz="1400" b="0" i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BigBlueButton</a:t>
                      </a:r>
                      <a:r>
                        <a:rPr lang="de-DE" sz="14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</a:t>
                      </a:r>
                    </a:p>
                    <a:p>
                      <a:r>
                        <a:rPr lang="de-DE" sz="14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 Meetings über </a:t>
                      </a:r>
                      <a:r>
                        <a:rPr lang="de-DE" sz="1400" b="0" i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Discord</a:t>
                      </a:r>
                      <a:r>
                        <a:rPr lang="de-DE" sz="1400" b="0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weitere Absprache über </a:t>
                      </a:r>
                      <a:r>
                        <a:rPr lang="de-DE" sz="1400" b="0" i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WhatsApp</a:t>
                      </a:r>
                      <a:r>
                        <a:rPr lang="de-DE" sz="1400" b="0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war ausreichend für Projektgröße </a:t>
                      </a:r>
                      <a:endParaRPr lang="de-DE" sz="1400" b="0" i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Ja, falls die Mitarbeitergröße nicht größer ausfällt (ausreichend für geringe Projektgröße)</a:t>
                      </a:r>
                    </a:p>
                    <a:p>
                      <a:r>
                        <a:rPr lang="de-DE" sz="14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Nein, für umfangreichere Projekte 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779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225E3B0-709E-4B4B-B423-36C002AE8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30801"/>
              </p:ext>
            </p:extLst>
          </p:nvPr>
        </p:nvGraphicFramePr>
        <p:xfrm>
          <a:off x="488950" y="4314364"/>
          <a:ext cx="11283950" cy="161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05">
                  <a:extLst>
                    <a:ext uri="{9D8B030D-6E8A-4147-A177-3AD203B41FA5}">
                      <a16:colId xmlns:a16="http://schemas.microsoft.com/office/drawing/2014/main" val="3160668580"/>
                    </a:ext>
                  </a:extLst>
                </a:gridCol>
                <a:gridCol w="4751710">
                  <a:extLst>
                    <a:ext uri="{9D8B030D-6E8A-4147-A177-3AD203B41FA5}">
                      <a16:colId xmlns:a16="http://schemas.microsoft.com/office/drawing/2014/main" val="3337344668"/>
                    </a:ext>
                  </a:extLst>
                </a:gridCol>
                <a:gridCol w="4522035">
                  <a:extLst>
                    <a:ext uri="{9D8B030D-6E8A-4147-A177-3AD203B41FA5}">
                      <a16:colId xmlns:a16="http://schemas.microsoft.com/office/drawing/2014/main" val="4009854042"/>
                    </a:ext>
                  </a:extLst>
                </a:gridCol>
              </a:tblGrid>
              <a:tr h="161835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Verwendung von </a:t>
                      </a:r>
                      <a:r>
                        <a:rPr lang="de-DE" sz="1800" b="0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Vaadin</a:t>
                      </a:r>
                      <a:endParaRPr lang="de-DE" sz="18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Einstieg war wie erwartet leichter, als Aneignung von umfassenden JavaScript-Kenntnissen, fehlende Detailtiefe führte später zu Problemen, Kosten für </a:t>
                      </a:r>
                      <a:r>
                        <a:rPr lang="de-DE" sz="1400" b="0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Collaboration</a:t>
                      </a:r>
                      <a:r>
                        <a:rPr lang="de-DE" sz="14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Engine und Pro Komponenten nicht gering, </a:t>
                      </a:r>
                      <a:r>
                        <a:rPr lang="de-DE" sz="1400" b="0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Compile</a:t>
                      </a:r>
                      <a:r>
                        <a:rPr lang="de-DE" sz="14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-Zeit stark verlängert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Ja, wenn weniger auf Detailtiefe geachtet wird und es sich nur um allgemeinere Probleme handelt</a:t>
                      </a:r>
                    </a:p>
                    <a:p>
                      <a:endParaRPr lang="de-DE" sz="1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de-DE" sz="1400" b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Nein, wenn es sich um ein umfangreiches Projekt mit besonderen und speziellen Details handelt (Kosten / Nutzen)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98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60D650-6580-4352-9F4A-D9C308396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6. Ausblick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2B59FA53-C851-4CDB-AC01-85BD3A0CCB72}"/>
              </a:ext>
            </a:extLst>
          </p:cNvPr>
          <p:cNvSpPr txBox="1">
            <a:spLocks/>
          </p:cNvSpPr>
          <p:nvPr/>
        </p:nvSpPr>
        <p:spPr>
          <a:xfrm>
            <a:off x="319087" y="1017078"/>
            <a:ext cx="6411913" cy="4932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/>
              <a:t>Mögliche Erweiterungen</a:t>
            </a:r>
          </a:p>
          <a:p>
            <a:pPr>
              <a:lnSpc>
                <a:spcPct val="125000"/>
              </a:lnSpc>
            </a:pPr>
            <a:r>
              <a:rPr lang="de-DE" sz="2000" dirty="0"/>
              <a:t>Integration von </a:t>
            </a:r>
            <a:r>
              <a:rPr lang="de-DE" sz="2000" dirty="0" err="1"/>
              <a:t>jQAssistant</a:t>
            </a:r>
            <a:endParaRPr lang="de-DE" sz="2000" dirty="0"/>
          </a:p>
          <a:p>
            <a:pPr>
              <a:lnSpc>
                <a:spcPct val="125000"/>
              </a:lnSpc>
            </a:pPr>
            <a:r>
              <a:rPr lang="de-DE" sz="2000" dirty="0"/>
              <a:t>Historie von durchgeführten Änderungen</a:t>
            </a:r>
          </a:p>
          <a:p>
            <a:pPr>
              <a:lnSpc>
                <a:spcPct val="125000"/>
              </a:lnSpc>
            </a:pPr>
            <a:r>
              <a:rPr lang="de-DE" sz="2000" dirty="0"/>
              <a:t>Export vorhandener ADRs</a:t>
            </a:r>
          </a:p>
          <a:p>
            <a:pPr>
              <a:lnSpc>
                <a:spcPct val="125000"/>
              </a:lnSpc>
            </a:pPr>
            <a:r>
              <a:rPr lang="de-DE" sz="2000" dirty="0"/>
              <a:t>Benachrichtigung über diverse Vorgänge per Mail</a:t>
            </a:r>
          </a:p>
          <a:p>
            <a:pPr>
              <a:lnSpc>
                <a:spcPct val="125000"/>
              </a:lnSpc>
            </a:pPr>
            <a:r>
              <a:rPr lang="de-DE" sz="2000" dirty="0"/>
              <a:t>Verschiedene Spracheinstellungen</a:t>
            </a:r>
          </a:p>
          <a:p>
            <a:pPr>
              <a:lnSpc>
                <a:spcPct val="125000"/>
              </a:lnSpc>
            </a:pPr>
            <a:r>
              <a:rPr lang="de-DE" sz="2000" dirty="0"/>
              <a:t>Hilfe-Tool zur leichten Einarbeitung</a:t>
            </a:r>
          </a:p>
          <a:p>
            <a:pPr>
              <a:lnSpc>
                <a:spcPct val="125000"/>
              </a:lnSpc>
            </a:pPr>
            <a:r>
              <a:rPr lang="de-DE" sz="2000" dirty="0"/>
              <a:t>…</a:t>
            </a:r>
          </a:p>
        </p:txBody>
      </p:sp>
      <p:pic>
        <p:nvPicPr>
          <p:cNvPr id="1031" name="Picture 7" descr="Ausblick - Illustrationen und Vektorgrafiken - iStock">
            <a:extLst>
              <a:ext uri="{FF2B5EF4-FFF2-40B4-BE49-F238E27FC236}">
                <a16:creationId xmlns:a16="http://schemas.microsoft.com/office/drawing/2014/main" id="{8ABE9E95-CAC2-4E9B-B438-53D58836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0" y="1600200"/>
            <a:ext cx="2926999" cy="2926999"/>
          </a:xfrm>
          <a:prstGeom prst="roundRect">
            <a:avLst>
              <a:gd name="adj" fmla="val 473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146FE5A-4A76-4E68-B47B-1239E18B0C4B}"/>
              </a:ext>
            </a:extLst>
          </p:cNvPr>
          <p:cNvSpPr txBox="1"/>
          <p:nvPr/>
        </p:nvSpPr>
        <p:spPr>
          <a:xfrm>
            <a:off x="8032750" y="4527198"/>
            <a:ext cx="2926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Quelle: https://www.istockphoto.com/de/vektor/suche-nach-informationen-gm518958826-90313903 </a:t>
            </a:r>
          </a:p>
        </p:txBody>
      </p:sp>
    </p:spTree>
    <p:extLst>
      <p:ext uri="{BB962C8B-B14F-4D97-AF65-F5344CB8AC3E}">
        <p14:creationId xmlns:p14="http://schemas.microsoft.com/office/powerpoint/2010/main" val="284758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95E17B-A42D-4159-8B2C-89458E773A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7. Offene Fragen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21F61A-B922-406B-8F33-D5CF906D4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006475"/>
            <a:ext cx="11209337" cy="4583113"/>
          </a:xfrm>
        </p:spPr>
        <p:txBody>
          <a:bodyPr/>
          <a:lstStyle/>
          <a:p>
            <a:pPr marL="0" indent="0">
              <a:buNone/>
            </a:pPr>
            <a:r>
              <a:rPr lang="de-DE" sz="4400" b="1" dirty="0"/>
              <a:t>Vielen Dank für Ihre Aufmerksamkeit!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D6884C-D0BE-422D-92DD-3033CC6EAAAB}"/>
              </a:ext>
            </a:extLst>
          </p:cNvPr>
          <p:cNvSpPr txBox="1"/>
          <p:nvPr/>
        </p:nvSpPr>
        <p:spPr>
          <a:xfrm>
            <a:off x="3149599" y="2036056"/>
            <a:ext cx="5892800" cy="646986"/>
          </a:xfrm>
          <a:prstGeom prst="roundRect">
            <a:avLst>
              <a:gd name="adj" fmla="val 16667"/>
            </a:avLst>
          </a:prstGeom>
          <a:solidFill>
            <a:srgbClr val="65B32E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32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Gibt es noch offene Fragen?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E9F2D86-5ABD-4401-B11E-0844582C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15" y="3056319"/>
            <a:ext cx="3802970" cy="2844800"/>
          </a:xfrm>
          <a:prstGeom prst="roundRect">
            <a:avLst>
              <a:gd name="adj" fmla="val 372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4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73520A-3B45-4422-8D61-D708477C5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377FE-A965-429C-A7CB-D7BABC59B1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2400" dirty="0"/>
              <a:t>Was ist ein ADR?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2400" dirty="0"/>
              <a:t>Motivation und Zielstellung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2400" dirty="0"/>
              <a:t>Technische Umsetzung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2400" dirty="0"/>
              <a:t>Vorführung der Applikation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2400" dirty="0"/>
              <a:t>Retrospektive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2400" dirty="0"/>
              <a:t>Ausblick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2400" dirty="0"/>
              <a:t>Offene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5F159C-C28C-427B-B3EF-26F4515CE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1. Was ist ein ADR?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5CFE9-D31D-44F9-9486-029EA4AAB1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006475"/>
            <a:ext cx="9355137" cy="50768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400" dirty="0"/>
              <a:t>ADR = Architecture Decision </a:t>
            </a:r>
            <a:r>
              <a:rPr lang="de-DE" sz="2400" dirty="0" err="1"/>
              <a:t>Record</a:t>
            </a:r>
            <a:r>
              <a:rPr lang="de-DE" sz="2400" dirty="0"/>
              <a:t> (Architekturentscheidung) </a:t>
            </a:r>
          </a:p>
          <a:p>
            <a:pPr>
              <a:lnSpc>
                <a:spcPct val="125000"/>
              </a:lnSpc>
            </a:pPr>
            <a:r>
              <a:rPr lang="de-DE" sz="2400" dirty="0"/>
              <a:t>Komponenten:</a:t>
            </a:r>
          </a:p>
          <a:p>
            <a:pPr lvl="1">
              <a:lnSpc>
                <a:spcPct val="125000"/>
              </a:lnSpc>
            </a:pPr>
            <a:r>
              <a:rPr lang="de-DE" sz="2000" dirty="0"/>
              <a:t>Name: eindeutiger Name</a:t>
            </a:r>
          </a:p>
          <a:p>
            <a:pPr lvl="1">
              <a:lnSpc>
                <a:spcPct val="125000"/>
              </a:lnSpc>
            </a:pPr>
            <a:r>
              <a:rPr lang="de-DE" sz="2000" dirty="0"/>
              <a:t>Titel: Beschriftung des ADR auf der Überblicks-Seite</a:t>
            </a:r>
          </a:p>
          <a:p>
            <a:pPr lvl="1">
              <a:lnSpc>
                <a:spcPct val="125000"/>
              </a:lnSpc>
            </a:pPr>
            <a:r>
              <a:rPr lang="de-DE" sz="2000" dirty="0"/>
              <a:t>Tags: Filtermöglichkeit im ADR-Browser</a:t>
            </a:r>
          </a:p>
          <a:p>
            <a:pPr lvl="1">
              <a:lnSpc>
                <a:spcPct val="125000"/>
              </a:lnSpc>
            </a:pPr>
            <a:r>
              <a:rPr lang="de-DE" sz="2000" dirty="0"/>
              <a:t>Abgelöste ADRs: Bereits vorhandene ADRs werden abgelöst</a:t>
            </a:r>
          </a:p>
          <a:p>
            <a:pPr lvl="1">
              <a:lnSpc>
                <a:spcPct val="125000"/>
              </a:lnSpc>
            </a:pPr>
            <a:r>
              <a:rPr lang="de-DE" sz="2000" dirty="0"/>
              <a:t>Kontext: In welchem Zusammenhang steht die Idee?</a:t>
            </a:r>
          </a:p>
          <a:p>
            <a:pPr lvl="1">
              <a:lnSpc>
                <a:spcPct val="125000"/>
              </a:lnSpc>
            </a:pPr>
            <a:r>
              <a:rPr lang="de-DE" sz="2000" dirty="0"/>
              <a:t>Entscheidung: Was wird entschieden / geändert?</a:t>
            </a:r>
          </a:p>
          <a:p>
            <a:pPr lvl="1">
              <a:lnSpc>
                <a:spcPct val="125000"/>
              </a:lnSpc>
            </a:pPr>
            <a:r>
              <a:rPr lang="de-DE" sz="2000" dirty="0"/>
              <a:t>Konsequenzen: </a:t>
            </a:r>
            <a:br>
              <a:rPr lang="de-DE" sz="2000" dirty="0"/>
            </a:br>
            <a:r>
              <a:rPr lang="de-DE" sz="2000" dirty="0"/>
              <a:t>Was müssen andere Mitarbeiter infolgedessen beachten?</a:t>
            </a:r>
          </a:p>
          <a:p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C965D8-B6BC-4382-BB2A-0208791F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67" y="2045830"/>
            <a:ext cx="1684166" cy="3223539"/>
          </a:xfrm>
          <a:prstGeom prst="roundRect">
            <a:avLst>
              <a:gd name="adj" fmla="val 4225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C88C924-BCD8-45D7-B4F6-A271307C8D49}"/>
              </a:ext>
            </a:extLst>
          </p:cNvPr>
          <p:cNvSpPr txBox="1"/>
          <p:nvPr/>
        </p:nvSpPr>
        <p:spPr>
          <a:xfrm>
            <a:off x="9514767" y="5269369"/>
            <a:ext cx="1819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Ausschnitt eines ADR</a:t>
            </a:r>
          </a:p>
        </p:txBody>
      </p:sp>
    </p:spTree>
    <p:extLst>
      <p:ext uri="{BB962C8B-B14F-4D97-AF65-F5344CB8AC3E}">
        <p14:creationId xmlns:p14="http://schemas.microsoft.com/office/powerpoint/2010/main" val="274821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25CD3B-032F-4388-8231-F588E37FE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2. Motivation und Zielstellung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6370FF-84A0-4104-846A-B09D42E01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006475"/>
            <a:ext cx="10440987" cy="224472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Motivation</a:t>
            </a:r>
          </a:p>
          <a:p>
            <a:r>
              <a:rPr lang="de-DE" sz="2000" dirty="0"/>
              <a:t>Thema „Dokumentation des Projektes“ ist oft auf Projekt-Teilnehmer schwierig anzusprechen</a:t>
            </a:r>
          </a:p>
          <a:p>
            <a:r>
              <a:rPr lang="de-DE" sz="2000" dirty="0"/>
              <a:t>Viele empfinden als unnötig oder zumindest als „lästig“ oder einfach „langweilig“</a:t>
            </a:r>
          </a:p>
          <a:p>
            <a:r>
              <a:rPr lang="de-DE" sz="2000" dirty="0"/>
              <a:t>Projekt-Dokumentation ist dennoch eines der wichtigsten Bestandteile für eine erfolgreiche Umsetzung des Konzeptes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CA17B4-6424-44ED-AB4D-AE44C9D93306}"/>
              </a:ext>
            </a:extLst>
          </p:cNvPr>
          <p:cNvSpPr txBox="1"/>
          <p:nvPr/>
        </p:nvSpPr>
        <p:spPr>
          <a:xfrm>
            <a:off x="1270000" y="3981450"/>
            <a:ext cx="9652000" cy="972607"/>
          </a:xfrm>
          <a:prstGeom prst="roundRect">
            <a:avLst>
              <a:gd name="adj" fmla="val 16667"/>
            </a:avLst>
          </a:prstGeom>
          <a:solidFill>
            <a:srgbClr val="65B32E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Wie können wir das Dokumentieren so vereinfachen, dass (fast) alle Teilnehmer motiviert sind, ihre Entwicklungsschritte </a:t>
            </a:r>
            <a:r>
              <a:rPr lang="de-DE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gewissenhaft und sinnvoll </a:t>
            </a:r>
            <a:r>
              <a:rPr lang="de-DE" sz="18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zu dokumentieren? </a:t>
            </a:r>
          </a:p>
        </p:txBody>
      </p:sp>
    </p:spTree>
    <p:extLst>
      <p:ext uri="{BB962C8B-B14F-4D97-AF65-F5344CB8AC3E}">
        <p14:creationId xmlns:p14="http://schemas.microsoft.com/office/powerpoint/2010/main" val="383504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25CD3B-032F-4388-8231-F588E37FE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2. Motivation und Zielstellung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6370FF-84A0-4104-846A-B09D42E01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006475"/>
            <a:ext cx="10440987" cy="511492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Zielstellung</a:t>
            </a:r>
            <a:endParaRPr lang="de-DE" sz="2000" dirty="0"/>
          </a:p>
          <a:p>
            <a:pPr>
              <a:lnSpc>
                <a:spcPct val="125000"/>
              </a:lnSpc>
            </a:pPr>
            <a:r>
              <a:rPr lang="de-DE" sz="2000" dirty="0"/>
              <a:t>Entwicklung einer Web-Applikation (Workbench), welche die Einstiegshürde mir ADRs und </a:t>
            </a:r>
            <a:r>
              <a:rPr lang="de-DE" sz="2000" dirty="0" err="1"/>
              <a:t>jQAssistant</a:t>
            </a:r>
            <a:r>
              <a:rPr lang="de-DE" sz="2000" dirty="0"/>
              <a:t> verringert</a:t>
            </a:r>
          </a:p>
          <a:p>
            <a:pPr>
              <a:lnSpc>
                <a:spcPct val="125000"/>
              </a:lnSpc>
            </a:pPr>
            <a:r>
              <a:rPr lang="de-DE" sz="2000" dirty="0"/>
              <a:t>Grundlegende Anforderungen:</a:t>
            </a:r>
          </a:p>
          <a:p>
            <a:pPr lvl="1">
              <a:lnSpc>
                <a:spcPct val="125000"/>
              </a:lnSpc>
            </a:pPr>
            <a:r>
              <a:rPr lang="de-DE" sz="1600" dirty="0"/>
              <a:t>Kollaborative Erarbeitung und Dokumentation von ADRs</a:t>
            </a:r>
          </a:p>
          <a:p>
            <a:pPr lvl="1">
              <a:lnSpc>
                <a:spcPct val="125000"/>
              </a:lnSpc>
            </a:pPr>
            <a:r>
              <a:rPr lang="de-DE" sz="1600" dirty="0"/>
              <a:t>Nutzerfreundliche Zusammenführung und Verwaltung von Dokumentation und Absicherung</a:t>
            </a:r>
          </a:p>
          <a:p>
            <a:pPr lvl="1">
              <a:lnSpc>
                <a:spcPct val="125000"/>
              </a:lnSpc>
            </a:pPr>
            <a:r>
              <a:rPr lang="de-DE" sz="1600" dirty="0"/>
              <a:t>Skalierbare Verwendbarkeit bei einer großen Anzahl an Entscheidungen</a:t>
            </a:r>
          </a:p>
          <a:p>
            <a:pPr lvl="1">
              <a:lnSpc>
                <a:spcPct val="125000"/>
              </a:lnSpc>
            </a:pPr>
            <a:r>
              <a:rPr lang="de-DE" sz="1600" dirty="0"/>
              <a:t>Iterative Identifikation von Architekturkonzepten im Source Code mit </a:t>
            </a:r>
            <a:r>
              <a:rPr lang="de-DE" sz="1600" dirty="0" err="1"/>
              <a:t>jQAssistant</a:t>
            </a:r>
            <a:endParaRPr lang="de-DE" sz="1600" dirty="0"/>
          </a:p>
          <a:p>
            <a:pPr>
              <a:lnSpc>
                <a:spcPct val="150000"/>
              </a:lnSpc>
            </a:pPr>
            <a:r>
              <a:rPr lang="de-DE" sz="2000" dirty="0"/>
              <a:t>Zu unterstützende Funktionen (u.a.):</a:t>
            </a:r>
          </a:p>
          <a:p>
            <a:pPr lvl="1">
              <a:lnSpc>
                <a:spcPct val="125000"/>
              </a:lnSpc>
            </a:pPr>
            <a:r>
              <a:rPr lang="de-DE" sz="1600" dirty="0"/>
              <a:t>Einfache Erstellung von ADRs</a:t>
            </a:r>
          </a:p>
          <a:p>
            <a:pPr lvl="1">
              <a:lnSpc>
                <a:spcPct val="125000"/>
              </a:lnSpc>
            </a:pPr>
            <a:r>
              <a:rPr lang="de-DE" sz="1600" dirty="0"/>
              <a:t>Abstimmprozess (Intern und Final)</a:t>
            </a:r>
          </a:p>
          <a:p>
            <a:pPr lvl="1">
              <a:lnSpc>
                <a:spcPct val="125000"/>
              </a:lnSpc>
            </a:pPr>
            <a:r>
              <a:rPr lang="de-DE" sz="1600" dirty="0"/>
              <a:t>Nutzerverwaltung durch berechtigte Benutzer und Rollenverteilung (</a:t>
            </a:r>
            <a:r>
              <a:rPr lang="de-DE" sz="1600" dirty="0" err="1"/>
              <a:t>AccessGroups</a:t>
            </a:r>
            <a:r>
              <a:rPr lang="de-D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96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572CC7-F953-45A8-82FB-70049516F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3. Technische Umsetzung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307023-A9D9-486B-9901-C61CEECF72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9086" y="1017079"/>
            <a:ext cx="11376025" cy="47307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Arbeitsaufteilung</a:t>
            </a:r>
            <a:endParaRPr lang="de-DE" b="1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0E5B815-58FD-44AC-9D75-254D89348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23800"/>
              </p:ext>
            </p:extLst>
          </p:nvPr>
        </p:nvGraphicFramePr>
        <p:xfrm>
          <a:off x="1584325" y="2171700"/>
          <a:ext cx="902335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773">
                  <a:extLst>
                    <a:ext uri="{9D8B030D-6E8A-4147-A177-3AD203B41FA5}">
                      <a16:colId xmlns:a16="http://schemas.microsoft.com/office/drawing/2014/main" val="2705650276"/>
                    </a:ext>
                  </a:extLst>
                </a:gridCol>
                <a:gridCol w="4590577">
                  <a:extLst>
                    <a:ext uri="{9D8B030D-6E8A-4147-A177-3AD203B41FA5}">
                      <a16:colId xmlns:a16="http://schemas.microsoft.com/office/drawing/2014/main" val="4161416447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r>
                        <a:rPr lang="de-D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Back-End</a:t>
                      </a:r>
                    </a:p>
                  </a:txBody>
                  <a:tcPr>
                    <a:solidFill>
                      <a:srgbClr val="4174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Front-End</a:t>
                      </a:r>
                    </a:p>
                  </a:txBody>
                  <a:tcPr>
                    <a:solidFill>
                      <a:srgbClr val="4174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825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Mahmoud Hatem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Elnashar</a:t>
                      </a:r>
                      <a:endParaRPr lang="de-DE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Yujia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Hu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7836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Frode Meier </a:t>
                      </a:r>
                      <a:r>
                        <a:rPr lang="de-DE" i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de-DE" i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Scrum</a:t>
                      </a:r>
                      <a:r>
                        <a:rPr lang="de-DE" i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Master)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Leonard Kahl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842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endParaRPr lang="de-DE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 Meyer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341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42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572CC7-F953-45A8-82FB-70049516F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3. Technische Umsetzung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307023-A9D9-486B-9901-C61CEECF72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9086" y="1017078"/>
            <a:ext cx="11376025" cy="47307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Eingesetzte Frameworks</a:t>
            </a:r>
            <a:endParaRPr lang="de-DE" b="1" dirty="0"/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12975381-08D9-471A-91AF-D6626D7E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85574"/>
              </p:ext>
            </p:extLst>
          </p:nvPr>
        </p:nvGraphicFramePr>
        <p:xfrm>
          <a:off x="825498" y="1720850"/>
          <a:ext cx="10541000" cy="386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369">
                  <a:extLst>
                    <a:ext uri="{9D8B030D-6E8A-4147-A177-3AD203B41FA5}">
                      <a16:colId xmlns:a16="http://schemas.microsoft.com/office/drawing/2014/main" val="3822500544"/>
                    </a:ext>
                  </a:extLst>
                </a:gridCol>
                <a:gridCol w="4562333">
                  <a:extLst>
                    <a:ext uri="{9D8B030D-6E8A-4147-A177-3AD203B41FA5}">
                      <a16:colId xmlns:a16="http://schemas.microsoft.com/office/drawing/2014/main" val="639832500"/>
                    </a:ext>
                  </a:extLst>
                </a:gridCol>
                <a:gridCol w="4224298">
                  <a:extLst>
                    <a:ext uri="{9D8B030D-6E8A-4147-A177-3AD203B41FA5}">
                      <a16:colId xmlns:a16="http://schemas.microsoft.com/office/drawing/2014/main" val="3528313183"/>
                    </a:ext>
                  </a:extLst>
                </a:gridCol>
              </a:tblGrid>
              <a:tr h="391628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Framework</a:t>
                      </a:r>
                    </a:p>
                  </a:txBody>
                  <a:tcPr>
                    <a:solidFill>
                      <a:srgbClr val="4174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Beschreibung</a:t>
                      </a:r>
                    </a:p>
                  </a:txBody>
                  <a:tcPr>
                    <a:solidFill>
                      <a:srgbClr val="4174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Grund</a:t>
                      </a:r>
                    </a:p>
                  </a:txBody>
                  <a:tcPr>
                    <a:solidFill>
                      <a:srgbClr val="4174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0484"/>
                  </a:ext>
                </a:extLst>
              </a:tr>
              <a:tr h="125535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Spring-Boot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bietet eine vereinfachte Konfiguration einer Web-Applikation mit Templates</a:t>
                      </a:r>
                      <a:endParaRPr lang="de-DE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Heutiger Standard, wird u.a. am häufigsten eingesetzt, Erleichterung des Projekteinstiegs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1720"/>
                  </a:ext>
                </a:extLst>
              </a:tr>
              <a:tr h="1255355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Vaadin</a:t>
                      </a:r>
                      <a:endParaRPr lang="de-DE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freies Webframework für Rich Internet Applikationen (Drag n‘ Drop, 3D-Effekte, Animationen, …) </a:t>
                      </a:r>
                      <a:endParaRPr lang="de-DE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Kaum JavaScript-Kenntnisse vorhanden, Möglichkeit zu Erzeugung und Anpassung von HTML-Objekten mit JAVA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20813"/>
                  </a:ext>
                </a:extLst>
              </a:tr>
              <a:tr h="965658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MongoDB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dokumentenorientiertes NoSQL-Datenbankmanagementsystem (JSON-ähnliche Dokumente)</a:t>
                      </a:r>
                      <a:endParaRPr lang="de-DE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Erleichtert Speicherung von Text durch JSON-Format, Nutzerfreundlichkeit</a:t>
                      </a:r>
                    </a:p>
                  </a:txBody>
                  <a:tcPr>
                    <a:solidFill>
                      <a:srgbClr val="65B32E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6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85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572CC7-F953-45A8-82FB-70049516F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3. Technische Umsetzung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307023-A9D9-486B-9901-C61CEECF72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9087" y="1017078"/>
            <a:ext cx="6411913" cy="478331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Vorgehensweise – Konzept</a:t>
            </a:r>
          </a:p>
          <a:p>
            <a:r>
              <a:rPr lang="de-DE" sz="2000" dirty="0"/>
              <a:t>Erstellung der obersten Ebene (TLA), um allgemeinen Aufbau darzustellen</a:t>
            </a:r>
          </a:p>
          <a:p>
            <a:r>
              <a:rPr lang="de-DE" sz="2000" dirty="0"/>
              <a:t>Allgemeinste Zusammenhänge zwischen Nutzer und Applikation (Kontextdiagramm)</a:t>
            </a:r>
          </a:p>
          <a:p>
            <a:r>
              <a:rPr lang="de-DE" sz="2000" dirty="0"/>
              <a:t>Welche Funktionen </a:t>
            </a:r>
            <a:r>
              <a:rPr lang="de-DE" sz="2000" u="sng" dirty="0"/>
              <a:t>müssen</a:t>
            </a:r>
            <a:r>
              <a:rPr lang="de-DE" sz="2000" dirty="0"/>
              <a:t> unterstützt werden 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einfache Bedienung, übersichtliche Ansicht, …</a:t>
            </a:r>
          </a:p>
          <a:p>
            <a:r>
              <a:rPr lang="de-DE" sz="2000" dirty="0">
                <a:sym typeface="Wingdings" panose="05000000000000000000" pitchFamily="2" charset="2"/>
              </a:rPr>
              <a:t>Welche Funktionen können unterstützt werden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 Historie von Änderungen, Hilfe-Tool, …</a:t>
            </a:r>
          </a:p>
          <a:p>
            <a:r>
              <a:rPr lang="de-DE" sz="2000" dirty="0">
                <a:sym typeface="Wingdings" panose="05000000000000000000" pitchFamily="2" charset="2"/>
              </a:rPr>
              <a:t>Entwicklung eines GUI-Prototypen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Klassendiagramme zur detaillierten Beschreibung der Projektstruktur</a:t>
            </a:r>
          </a:p>
          <a:p>
            <a:r>
              <a:rPr lang="de-DE" sz="2000" dirty="0">
                <a:sym typeface="Wingdings" panose="05000000000000000000" pitchFamily="2" charset="2"/>
              </a:rPr>
              <a:t>Erstellung von verschiedenen Testfällen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 Unit-Tests, Integrations-Tests, Akzeptanztests, …</a:t>
            </a:r>
            <a:endParaRPr lang="de-DE" sz="2000" dirty="0"/>
          </a:p>
          <a:p>
            <a:endParaRPr lang="de-DE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64C635-9B51-48A8-8695-E5BC5D79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0" y="1319212"/>
            <a:ext cx="1676400" cy="4219575"/>
          </a:xfrm>
          <a:prstGeom prst="roundRect">
            <a:avLst>
              <a:gd name="adj" fmla="val 606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71DA67B-D39B-4268-BD27-747574930C7F}"/>
              </a:ext>
            </a:extLst>
          </p:cNvPr>
          <p:cNvSpPr txBox="1"/>
          <p:nvPr/>
        </p:nvSpPr>
        <p:spPr>
          <a:xfrm>
            <a:off x="9728200" y="5538787"/>
            <a:ext cx="1819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Top-Level-Architektur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0AC64B2-62A1-41D0-93CA-934C1125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1947862"/>
            <a:ext cx="1857375" cy="3590925"/>
          </a:xfrm>
          <a:prstGeom prst="roundRect">
            <a:avLst>
              <a:gd name="adj" fmla="val 53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C0C8E28-8853-4DEF-87D5-A9ACC068DAA9}"/>
              </a:ext>
            </a:extLst>
          </p:cNvPr>
          <p:cNvSpPr txBox="1"/>
          <p:nvPr/>
        </p:nvSpPr>
        <p:spPr>
          <a:xfrm>
            <a:off x="7466012" y="5538787"/>
            <a:ext cx="1819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Kontextdiagramm</a:t>
            </a:r>
          </a:p>
        </p:txBody>
      </p:sp>
    </p:spTree>
    <p:extLst>
      <p:ext uri="{BB962C8B-B14F-4D97-AF65-F5344CB8AC3E}">
        <p14:creationId xmlns:p14="http://schemas.microsoft.com/office/powerpoint/2010/main" val="206460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572CC7-F953-45A8-82FB-70049516F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3. Technische Umsetzung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F138D0-EA87-4727-8024-13E144C7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11" y="857100"/>
            <a:ext cx="9549978" cy="502689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E0074F3-7E96-4357-A83F-C0A2D05B600B}"/>
              </a:ext>
            </a:extLst>
          </p:cNvPr>
          <p:cNvSpPr txBox="1"/>
          <p:nvPr/>
        </p:nvSpPr>
        <p:spPr>
          <a:xfrm>
            <a:off x="1321011" y="5844695"/>
            <a:ext cx="1819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42029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Breitbild</PresentationFormat>
  <Paragraphs>128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Open Sans</vt:lpstr>
      <vt:lpstr>Office</vt:lpstr>
      <vt:lpstr>Architecture Decision Records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Meyer</dc:creator>
  <cp:lastModifiedBy>Eric Meyer</cp:lastModifiedBy>
  <cp:revision>99</cp:revision>
  <dcterms:created xsi:type="dcterms:W3CDTF">2022-02-04T23:29:18Z</dcterms:created>
  <dcterms:modified xsi:type="dcterms:W3CDTF">2022-02-06T15:58:25Z</dcterms:modified>
</cp:coreProperties>
</file>