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3" r:id="rId7"/>
    <p:sldId id="274" r:id="rId8"/>
    <p:sldId id="275" r:id="rId9"/>
    <p:sldId id="276" r:id="rId10"/>
    <p:sldId id="283" r:id="rId11"/>
    <p:sldId id="280" r:id="rId12"/>
    <p:sldId id="282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04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60"/>
        <p:guide pos="4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Low-Latency Gentrification Prediction with Airbnb Reviews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75157F-85ED-4073-8B3B-928B8862CC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401564-C5A9-4A19-B46E-A16FC8A344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1B4C59-C690-43F8-879C-D01479EC9A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Low-Latency Gentrification Prediction with Airbnb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8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Low-Latency Gentrification Prediction with </a:t>
            </a:r>
            <a:r>
              <a:rPr lang="en-US" dirty="0" err="1"/>
              <a:t>airbnb</a:t>
            </a:r>
            <a:r>
              <a:rPr lang="en-US" dirty="0"/>
              <a:t>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Leo </a:t>
            </a:r>
            <a:r>
              <a:rPr lang="en-US" dirty="0" err="1"/>
              <a:t>Kitchell</a:t>
            </a:r>
            <a:r>
              <a:rPr lang="en-US" dirty="0"/>
              <a:t> – </a:t>
            </a:r>
            <a:r>
              <a:rPr lang="en-US" i="1" dirty="0"/>
              <a:t>Claremont McKenna College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9494-9F70-4B3A-B470-CC1D7043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1690688"/>
            <a:ext cx="5244782" cy="36505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Urban America has changed dramatically in the last 30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demand for urban living from wealthy residents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Government urban reinvestment programs coming to fruition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Concerns of displacement and neighborhood change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Gentrification: neighborhood change where higher-income and higher-educated residents move into a historically marginalized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housing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Changes in cultural character of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Displacement of vulnerable residents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Gentrification Background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00E691-7E28-4ACB-831D-637C4000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40" y="1690688"/>
            <a:ext cx="4528760" cy="3476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00E60-6376-4E44-B042-D6EF0C80692A}"/>
              </a:ext>
            </a:extLst>
          </p:cNvPr>
          <p:cNvSpPr txBox="1"/>
          <p:nvPr/>
        </p:nvSpPr>
        <p:spPr>
          <a:xfrm>
            <a:off x="8358909" y="5110425"/>
            <a:ext cx="2994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Plot courtesy of </a:t>
            </a: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Edlund, Machado, &amp; Sviatschi (2019)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0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9FB665-AA21-49C4-A904-4B902F20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18" y="1690688"/>
            <a:ext cx="6342563" cy="42531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9494-9F70-4B3A-B470-CC1D7043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1690688"/>
            <a:ext cx="4417467" cy="3650569"/>
          </a:xfrm>
        </p:spPr>
        <p:txBody>
          <a:bodyPr>
            <a:normAutofit/>
          </a:bodyPr>
          <a:lstStyle/>
          <a:p>
            <a:r>
              <a:rPr lang="en-US" dirty="0"/>
              <a:t>Gentrification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 data sources release at the neighborhood 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that does are infrequent (Census/ACS 5 Year) or inconsistent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on cultural change can be difficult to capture in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Low-Latency Gentrification Prediction with Airbnb Reviews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Motivation: Data Challenges</a:t>
            </a:r>
          </a:p>
        </p:txBody>
      </p:sp>
    </p:spTree>
    <p:extLst>
      <p:ext uri="{BB962C8B-B14F-4D97-AF65-F5344CB8AC3E}">
        <p14:creationId xmlns:p14="http://schemas.microsoft.com/office/powerpoint/2010/main" val="14980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4339-7551-45A4-AC57-CCFF2E2D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6877-EC45-4A3F-BF43-1F6C7029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D175-2512-490E-9ED7-5EFE1573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2D4BB91-5ACA-44FF-AA7D-E1DBA4ABC76C}"/>
              </a:ext>
            </a:extLst>
          </p:cNvPr>
          <p:cNvSpPr txBox="1">
            <a:spLocks/>
          </p:cNvSpPr>
          <p:nvPr/>
        </p:nvSpPr>
        <p:spPr>
          <a:xfrm>
            <a:off x="1243104" y="1690688"/>
            <a:ext cx="4417467" cy="36505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Airbnb Data is: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Local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Airbnb listing data have precise locations and can provide robust data in sub-ACS geographies in urban centers 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Dynamic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Review data and listing data is scraped monthly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Cultural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Guest reviews describe neighborhood characteristics that aren’t usually captured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6F64CA-04A8-4B12-A269-7348EFBB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Potential Solution: Airbnb Data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83CF81-36CB-440F-8F13-F36BB63D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27" y="1836978"/>
            <a:ext cx="2953558" cy="4519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94421D-88FB-4DA7-B615-756AFE6B4F39}"/>
              </a:ext>
            </a:extLst>
          </p:cNvPr>
          <p:cNvSpPr txBox="1"/>
          <p:nvPr/>
        </p:nvSpPr>
        <p:spPr>
          <a:xfrm>
            <a:off x="6903227" y="1521411"/>
            <a:ext cx="2953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Airbnb Listings in Seattle 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2E475-08D7-4112-AA11-9263E1EB73B8}"/>
              </a:ext>
            </a:extLst>
          </p:cNvPr>
          <p:cNvSpPr txBox="1"/>
          <p:nvPr/>
        </p:nvSpPr>
        <p:spPr>
          <a:xfrm>
            <a:off x="8423563" y="6240934"/>
            <a:ext cx="1433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Plot courtesy of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Arata</a:t>
            </a:r>
          </a:p>
        </p:txBody>
      </p:sp>
    </p:spTree>
    <p:extLst>
      <p:ext uri="{BB962C8B-B14F-4D97-AF65-F5344CB8AC3E}">
        <p14:creationId xmlns:p14="http://schemas.microsoft.com/office/powerpoint/2010/main" val="281847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285E64-829E-4294-98D7-7CEE4F008C43}"/>
              </a:ext>
            </a:extLst>
          </p:cNvPr>
          <p:cNvGrpSpPr/>
          <p:nvPr/>
        </p:nvGrpSpPr>
        <p:grpSpPr>
          <a:xfrm>
            <a:off x="7309977" y="1690688"/>
            <a:ext cx="4598936" cy="3894484"/>
            <a:chOff x="6628415" y="1517437"/>
            <a:chExt cx="5114126" cy="42835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9FB665-AA21-49C4-A904-4B902F208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62" t="5888" r="28530"/>
            <a:stretch/>
          </p:blipFill>
          <p:spPr>
            <a:xfrm>
              <a:off x="8613978" y="2856134"/>
              <a:ext cx="1143000" cy="15345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C29EA9-9F04-457A-940F-3518F76B1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9541" y="1690688"/>
              <a:ext cx="1143000" cy="10955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74A134-68B7-4435-A4D5-E83F8134B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3977" y="4564755"/>
              <a:ext cx="1143000" cy="101325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C967BE-A85B-4596-AAE0-CDA1AF57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6758" y="4574335"/>
              <a:ext cx="1143000" cy="99409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C587C4-1121-4664-9AB3-AA9CFAD29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99541" y="3013344"/>
              <a:ext cx="1143000" cy="12200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B1599A-511A-40B4-9796-C04632A9B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21197" y="1517437"/>
              <a:ext cx="1143000" cy="14420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C13DE9-D116-4E28-AE6D-6A508581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06759" y="3124912"/>
              <a:ext cx="1143000" cy="9969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ACB3CD-D321-4D66-ACB9-D8B847E7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99541" y="4696951"/>
              <a:ext cx="1143000" cy="7488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60ED8D-D45F-4679-A3F3-74E822B0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1196" y="4341741"/>
              <a:ext cx="1143000" cy="14592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806AAB-96DD-4BD5-81E8-271547E02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13978" y="1693555"/>
              <a:ext cx="1143000" cy="10898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401444-F699-4174-8AAF-011C7EB71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606759" y="1675601"/>
              <a:ext cx="1143000" cy="112574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C02DCB3-5609-4BBE-93AB-F77A8AAC7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28415" y="1800962"/>
              <a:ext cx="1143000" cy="8750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64C06F-BC40-4EE4-9F76-E08737DC6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28415" y="2784831"/>
              <a:ext cx="1143000" cy="16771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EF28B45-C232-4470-B834-2CA0D0862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28415" y="4785632"/>
              <a:ext cx="1143000" cy="5715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4AD9DD-CF94-406E-B1A1-437F59C7C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621196" y="3035736"/>
              <a:ext cx="1143000" cy="117530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A6D91865-2133-4C0E-AD96-024915520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3105" y="1690688"/>
                <a:ext cx="6066871" cy="449767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𝑀𝑒𝑑𝐻𝐻𝐼𝑛𝑐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𝑅𝑒𝑛𝑡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𝐸𝑑𝑢𝑐𝑎𝑡𝑖𝑜𝑛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Neighborhoods with </a:t>
                </a:r>
                <a14:m>
                  <m:oMath xmlns:m="http://schemas.openxmlformats.org/officeDocument/2006/math">
                    <m:r>
                      <a:rPr lang="en-US" sz="1400" i="1" spc="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𝑀𝑒𝑑𝐻𝐻𝐼𝑛𝑐</m:t>
                    </m:r>
                    <m:r>
                      <a:rPr lang="en-US" sz="1400" i="1" spc="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spc="50" dirty="0">
                    <a:solidFill>
                      <a:prstClr val="black"/>
                    </a:solidFill>
                  </a:rPr>
                  <a:t>above MSA median in 2014 are excluded</a:t>
                </a:r>
              </a:p>
              <a:p>
                <a:pPr marL="285750" lvl="0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Demographic variables are scaled by percentile vs MSA</a:t>
                </a:r>
                <a:endParaRPr lang="en-US" sz="1400" i="1" spc="5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285750" lvl="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pc="5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pc="5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𝑀𝑆𝐴</m:t>
                            </m:r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2019</m:t>
                            </m:r>
                          </m:sub>
                        </m:s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2014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𝐶𝑜𝑛𝑡𝑟𝑜𝑙𝑠</m:t>
                    </m:r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l-GR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𝐴𝑖𝑟𝑏𝑛𝑏𝑆𝑡𝑟𝑢𝑐𝑡</m:t>
                    </m:r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𝐴𝑖𝑟𝑏𝑛𝑏𝑈𝑛𝑠𝑡𝑟𝑢𝑐𝑡</m:t>
                    </m:r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400" b="0" spc="5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Structured Features: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Number of Listings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Number of Reviews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Listing Price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Listing Star Rating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Location Star Rating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Unstructured Features: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Matrix of stemmed words used in reviews</a:t>
                </a:r>
              </a:p>
              <a:p>
                <a:pPr marL="1657350" lvl="3" indent="-285750">
                  <a:lnSpc>
                    <a:spcPct val="100000"/>
                  </a:lnSpc>
                </a:pPr>
                <a:r>
                  <a:rPr lang="en-US" sz="1200" spc="50" dirty="0">
                    <a:solidFill>
                      <a:prstClr val="black"/>
                    </a:solidFill>
                  </a:rPr>
                  <a:t>Frequencies: Bag of Words, TF-IDF 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marL="1200150" lvl="2" indent="-285750">
                  <a:lnSpc>
                    <a:spcPct val="100000"/>
                  </a:lnSpc>
                </a:pPr>
                <a:endParaRPr lang="en-US" sz="1400" spc="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A6D91865-2133-4C0E-AD96-02491552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5" y="1690688"/>
                <a:ext cx="6066871" cy="4497676"/>
              </a:xfrm>
              <a:prstGeom prst="rect">
                <a:avLst/>
              </a:prstGeom>
              <a:blipFill>
                <a:blip r:embed="rId17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84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F25A-16A0-4E13-813B-46F32C9A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8EE4-3BCA-4982-ADA7-E3B0BAE4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4402-DBE6-4654-9BF9-D484EF6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7B43CCD-4713-4AB2-9AD2-6AE4EA63E475}"/>
              </a:ext>
            </a:extLst>
          </p:cNvPr>
          <p:cNvSpPr txBox="1">
            <a:spLocks/>
          </p:cNvSpPr>
          <p:nvPr/>
        </p:nvSpPr>
        <p:spPr>
          <a:xfrm>
            <a:off x="1243104" y="1690689"/>
            <a:ext cx="4417467" cy="19392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Models Tested</a:t>
            </a:r>
          </a:p>
          <a:p>
            <a:pPr>
              <a:lnSpc>
                <a:spcPct val="100000"/>
              </a:lnSpc>
            </a:pPr>
            <a:r>
              <a:rPr lang="en-US" sz="1400" spc="50" dirty="0"/>
              <a:t>Ridge Regression</a:t>
            </a:r>
          </a:p>
          <a:p>
            <a:pPr>
              <a:lnSpc>
                <a:spcPct val="100000"/>
              </a:lnSpc>
            </a:pPr>
            <a:r>
              <a:rPr lang="en-US" sz="1400" spc="50" dirty="0"/>
              <a:t>Lasso Regression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Random Forest – Bag of Words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Random Forest – Term Frequency Inverse Document Frequency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96A60-2DE9-471B-9A4F-6DD2FBA1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Results: 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BCEF91DE-3D96-4B54-BCF9-2A6284C6A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5476" y="1690689"/>
                <a:ext cx="4883420" cy="205220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Parameters Tested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Term Frequency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50%, 60%, 70%, 80%, 90%, 95%, 99%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Number of Trees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15, 100, 200, 500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Regressors Per Model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400" b="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400" i="1" spc="5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140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1400" i="1" spc="5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endParaRPr lang="en-US" sz="1000" spc="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BCEF91DE-3D96-4B54-BCF9-2A6284C6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76" y="1690689"/>
                <a:ext cx="4883420" cy="2052205"/>
              </a:xfrm>
              <a:prstGeom prst="rect">
                <a:avLst/>
              </a:prstGeom>
              <a:blipFill>
                <a:blip r:embed="rId2"/>
                <a:stretch>
                  <a:fillRect l="-375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4F94190-CC3D-46DC-A9A2-9B05A1EF33F1}"/>
              </a:ext>
            </a:extLst>
          </p:cNvPr>
          <p:cNvSpPr txBox="1">
            <a:spLocks/>
          </p:cNvSpPr>
          <p:nvPr/>
        </p:nvSpPr>
        <p:spPr>
          <a:xfrm>
            <a:off x="1243103" y="4001076"/>
            <a:ext cx="4417467" cy="16810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Final Model Specifications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Bag of Words &amp; TF IDF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Sparsity: 70%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Number of Trees: 200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Regressors Per Model: 46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A330E77-4396-4217-AD2C-0685AC19900D}"/>
              </a:ext>
            </a:extLst>
          </p:cNvPr>
          <p:cNvSpPr txBox="1">
            <a:spLocks/>
          </p:cNvSpPr>
          <p:nvPr/>
        </p:nvSpPr>
        <p:spPr>
          <a:xfrm>
            <a:off x="6065476" y="4001076"/>
            <a:ext cx="4417467" cy="19101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Final Model Results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 Squared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BOW: 13.04%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TF IDF: 9.9%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MSE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BOW:  0.00740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TF IDF: 0.00756</a:t>
            </a:r>
          </a:p>
        </p:txBody>
      </p:sp>
    </p:spTree>
    <p:extLst>
      <p:ext uri="{BB962C8B-B14F-4D97-AF65-F5344CB8AC3E}">
        <p14:creationId xmlns:p14="http://schemas.microsoft.com/office/powerpoint/2010/main" val="210066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B662107-2196-4380-AF52-722ED1F14C3F}"/>
              </a:ext>
            </a:extLst>
          </p:cNvPr>
          <p:cNvGrpSpPr/>
          <p:nvPr/>
        </p:nvGrpSpPr>
        <p:grpSpPr>
          <a:xfrm>
            <a:off x="533162" y="1258136"/>
            <a:ext cx="11125675" cy="3568573"/>
            <a:chOff x="456725" y="2552512"/>
            <a:chExt cx="11125675" cy="356857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6931A-3956-403D-A688-9286510D2172}"/>
                </a:ext>
              </a:extLst>
            </p:cNvPr>
            <p:cNvGrpSpPr/>
            <p:nvPr/>
          </p:nvGrpSpPr>
          <p:grpSpPr>
            <a:xfrm>
              <a:off x="6096000" y="2552512"/>
              <a:ext cx="5486400" cy="3568573"/>
              <a:chOff x="5972808" y="2618500"/>
              <a:chExt cx="5486400" cy="356857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B2C3BD-3013-468E-86DA-7E9F727B0A70}"/>
                  </a:ext>
                </a:extLst>
              </p:cNvPr>
              <p:cNvSpPr txBox="1"/>
              <p:nvPr/>
            </p:nvSpPr>
            <p:spPr>
              <a:xfrm>
                <a:off x="7239229" y="2618500"/>
                <a:ext cx="2953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TF – IDF Model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ABAEBE5-7999-4706-95EC-D13DADD73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72808" y="2983984"/>
                <a:ext cx="5486400" cy="320308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CB8073D-860A-428E-9469-DEE2568C69ED}"/>
                </a:ext>
              </a:extLst>
            </p:cNvPr>
            <p:cNvGrpSpPr/>
            <p:nvPr/>
          </p:nvGrpSpPr>
          <p:grpSpPr>
            <a:xfrm>
              <a:off x="456725" y="2552512"/>
              <a:ext cx="5486400" cy="3560409"/>
              <a:chOff x="382994" y="2618500"/>
              <a:chExt cx="5486400" cy="3560409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D611F3D-998D-4CE5-A6E8-F1F1B77FB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94" y="2983984"/>
                <a:ext cx="5486400" cy="319492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6C980D-8018-4F55-8DB1-3D81808F8430}"/>
                  </a:ext>
                </a:extLst>
              </p:cNvPr>
              <p:cNvSpPr txBox="1"/>
              <p:nvPr/>
            </p:nvSpPr>
            <p:spPr>
              <a:xfrm>
                <a:off x="1649415" y="2618500"/>
                <a:ext cx="2953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Bag of Words</a:t>
                </a:r>
              </a:p>
            </p:txBody>
          </p:sp>
        </p:grp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Results: Important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FEBEF8-6058-41F9-9171-EBE05A7FAADD}"/>
              </a:ext>
            </a:extLst>
          </p:cNvPr>
          <p:cNvSpPr txBox="1"/>
          <p:nvPr/>
        </p:nvSpPr>
        <p:spPr>
          <a:xfrm>
            <a:off x="838201" y="5005037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models, unstructured features from Airbnb reviews add significant explanatory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Gentrification appears to be higher in growing and urban neighborhoods that are walkable, have bars, cafes, shops, transit, and positive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4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1A2-2BE3-49E8-B92A-44196F5C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A221-A85D-401B-AFF4-139605EF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958810"/>
            <a:ext cx="5111750" cy="152558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Kitchell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Claremont McKenna College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LKitchell21@cmc.edu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1B6D-AFD8-4166-A934-E58E3DC7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8D1C-EAC9-41A2-9B50-BAA3666A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1CAD-9D76-4C6D-B829-3F5FE261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230e9df3-be65-4c73-a93b-d1236ebd677e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0</TotalTime>
  <Words>497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Tenorite</vt:lpstr>
      <vt:lpstr>Office Theme</vt:lpstr>
      <vt:lpstr>Low-Latency Gentrification Prediction with airbnb reviews</vt:lpstr>
      <vt:lpstr>AGENDA</vt:lpstr>
      <vt:lpstr>Gentrification Background</vt:lpstr>
      <vt:lpstr>Motivation: Data Challenges</vt:lpstr>
      <vt:lpstr>Potential Solution: Airbnb Data  </vt:lpstr>
      <vt:lpstr>Methodology</vt:lpstr>
      <vt:lpstr>Results: Model Selection</vt:lpstr>
      <vt:lpstr>Results: Important Variables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2021-12-02T07:39:53Z</dcterms:created>
  <dcterms:modified xsi:type="dcterms:W3CDTF">2021-12-08T00:30:17Z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