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794500" cy="9931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3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024" cy="497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477" y="0"/>
            <a:ext cx="2945024" cy="497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372914" y="5357206"/>
            <a:ext cx="6048672" cy="382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b="1" i="0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4355"/>
            <a:ext cx="2945024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477" y="9434355"/>
            <a:ext cx="2945024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rgbClr val="263857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26385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2" type="sldNum"/>
          </p:nvPr>
        </p:nvSpPr>
        <p:spPr>
          <a:xfrm>
            <a:off x="3849477" y="9434355"/>
            <a:ext cx="2945024" cy="4970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89206" y="744538"/>
            <a:ext cx="6617700" cy="372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372914" y="5357206"/>
            <a:ext cx="6048672" cy="3829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3857"/>
              </a:buClr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3429099c4_3_1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3429099c4_3_1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3429099c4_1_7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23429099c4_1_7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c94aa34b6_0_0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c94aa34b6_0_0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bc94aa34b6_0_0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5e6b3ea6a_0_30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5e6b3ea6a_0_30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a5e6b3ea6a_0_30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61e1bfade_0_23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61e1bfade_0_23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61e1bfade_0_23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3429099c4_3_13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3429099c4_3_13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23429099c4_3_13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3429099c4_3_29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3429099c4_3_29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23429099c4_3_29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:notes"/>
          <p:cNvSpPr/>
          <p:nvPr>
            <p:ph idx="2" type="sldImg"/>
          </p:nvPr>
        </p:nvSpPr>
        <p:spPr>
          <a:xfrm>
            <a:off x="-483088" y="744538"/>
            <a:ext cx="7760700" cy="43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" name="Google Shape;63;p13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4" name="Google Shape;64;p13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cfca1a7cf_0_0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1bcfca1a7cf_0_0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:notes"/>
          <p:cNvSpPr txBox="1"/>
          <p:nvPr>
            <p:ph idx="1" type="body"/>
          </p:nvPr>
        </p:nvSpPr>
        <p:spPr>
          <a:xfrm>
            <a:off x="372914" y="5357206"/>
            <a:ext cx="6048672" cy="382941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:notes"/>
          <p:cNvSpPr txBox="1"/>
          <p:nvPr>
            <p:ph idx="1" type="body"/>
          </p:nvPr>
        </p:nvSpPr>
        <p:spPr>
          <a:xfrm>
            <a:off x="372914" y="5357206"/>
            <a:ext cx="6048672" cy="382941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7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1e1bfade_0_0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161e1bfade_0_0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3429099c4_1_2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23429099c4_1_2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89424c239_0_30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89424c239_0_30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b89424c239_0_30:notes"/>
          <p:cNvSpPr txBox="1"/>
          <p:nvPr>
            <p:ph idx="12" type="sldNum"/>
          </p:nvPr>
        </p:nvSpPr>
        <p:spPr>
          <a:xfrm>
            <a:off x="3849477" y="9434355"/>
            <a:ext cx="29451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cfca1a7cf_0_19:notes"/>
          <p:cNvSpPr txBox="1"/>
          <p:nvPr>
            <p:ph idx="1" type="body"/>
          </p:nvPr>
        </p:nvSpPr>
        <p:spPr>
          <a:xfrm>
            <a:off x="372914" y="5357206"/>
            <a:ext cx="6048600" cy="382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bcfca1a7cf_0_19:notes"/>
          <p:cNvSpPr/>
          <p:nvPr>
            <p:ph idx="2" type="sldImg"/>
          </p:nvPr>
        </p:nvSpPr>
        <p:spPr>
          <a:xfrm>
            <a:off x="-325010" y="744538"/>
            <a:ext cx="7444500" cy="436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4248152"/>
            <a:ext cx="9144000" cy="9093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542058" y="2653003"/>
            <a:ext cx="4059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31150" spcFirstLastPara="1" rIns="31150" wrap="square" tIns="31150">
            <a:sp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600">
                <a:solidFill>
                  <a:srgbClr val="1326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05350" y="1119600"/>
            <a:ext cx="5133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rgbClr val="13264A"/>
                </a:solidFill>
              </a:defRPr>
            </a:lvl1pPr>
            <a:lvl2pPr lvl="1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000"/>
              <a:buFont typeface="Calibri"/>
              <a:buChar char="–"/>
              <a:defRPr sz="3000"/>
            </a:lvl2pPr>
            <a:lvl3pPr lvl="2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000"/>
              <a:buFont typeface="Calibri"/>
              <a:buChar char="o"/>
              <a:defRPr sz="3000"/>
            </a:lvl3pPr>
            <a:lvl4pPr lvl="3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000"/>
              <a:buFont typeface="Calibri"/>
              <a:buChar char="-"/>
              <a:defRPr sz="3000"/>
            </a:lvl4pPr>
            <a:lvl5pPr lvl="4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000"/>
              <a:buChar char="•"/>
              <a:defRPr sz="3000"/>
            </a:lvl5pPr>
            <a:lvl6pPr lvl="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3000"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3000"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3000"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3000"/>
              <a:buChar char="•"/>
              <a:defRPr sz="3000"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0" y="210302"/>
            <a:ext cx="9144000" cy="564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">
  <p:cSld name="Titre et tex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324000" y="-1"/>
            <a:ext cx="8496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Calibri"/>
              <a:buNone/>
              <a:defRPr sz="29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555760" y="4905453"/>
            <a:ext cx="270000" cy="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24000" y="923400"/>
            <a:ext cx="84969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17634" y="1087041"/>
            <a:ext cx="83088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  <a:def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46457"/>
              </a:buClr>
              <a:buSzPts val="1200"/>
              <a:buFont typeface="Calibri"/>
              <a:buChar char="–"/>
              <a:defRPr sz="1200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6457"/>
              </a:buClr>
              <a:buSzPts val="1200"/>
              <a:buFont typeface="Arial"/>
              <a:buChar char="•"/>
              <a:defRPr sz="1000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6457"/>
              </a:buClr>
              <a:buSzPts val="1000"/>
              <a:buChar char="-"/>
              <a:defRPr b="0" sz="1000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46457"/>
              </a:buClr>
              <a:buSzPts val="800"/>
              <a:buFont typeface="Courier New"/>
              <a:buChar char="o"/>
              <a:defRPr sz="1000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age de transition" showMasterSp="0">
  <p:cSld name="1_Page de transi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85052" y="681540"/>
            <a:ext cx="12630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6200"/>
              <a:buNone/>
              <a:defRPr sz="6200"/>
            </a:lvl1pPr>
            <a:lvl2pPr indent="-3302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o"/>
              <a:defRPr/>
            </a:lvl3pPr>
            <a:lvl4pPr indent="-3302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1963282" y="742244"/>
            <a:ext cx="69957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2300" spcFirstLastPara="1" rIns="31150" wrap="square" tIns="384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3800"/>
              <a:buNone/>
              <a:defRPr b="1" sz="38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o"/>
              <a:defRPr/>
            </a:lvl3pPr>
            <a:lvl4pPr indent="-3302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1647367" y="742243"/>
            <a:ext cx="116400" cy="880200"/>
          </a:xfrm>
          <a:prstGeom prst="roundRect">
            <a:avLst>
              <a:gd fmla="val 50000" name="adj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1963283" y="2029478"/>
            <a:ext cx="67236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2921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o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Char char="•"/>
              <a:defRPr sz="10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age de transition" showMasterSp="0">
  <p:cSld name="2_Page de transi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85051" y="681540"/>
            <a:ext cx="137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31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/>
            </a:lvl2pPr>
            <a:lvl3pPr indent="-2921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o"/>
              <a:defRPr/>
            </a:lvl3pPr>
            <a:lvl4pPr indent="-2921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/>
            </a:lvl4pPr>
            <a:lvl5pPr indent="-2921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5pPr>
            <a:lvl6pPr indent="-2730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6pPr>
            <a:lvl7pPr indent="-27305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7pPr>
            <a:lvl8pPr indent="-27305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8pPr>
            <a:lvl9pPr indent="-27305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1780306" y="742244"/>
            <a:ext cx="71787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2300" spcFirstLastPara="1" rIns="31150" wrap="square" tIns="384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31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/>
            </a:lvl2pPr>
            <a:lvl3pPr indent="-2921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o"/>
              <a:defRPr/>
            </a:lvl3pPr>
            <a:lvl4pPr indent="-2921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/>
            </a:lvl4pPr>
            <a:lvl5pPr indent="-2921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/>
            </a:lvl5pPr>
            <a:lvl6pPr indent="-2730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6pPr>
            <a:lvl7pPr indent="-27305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7pPr>
            <a:lvl8pPr indent="-27305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8pPr>
            <a:lvl9pPr indent="-27305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1647367" y="742243"/>
            <a:ext cx="42300" cy="587400"/>
          </a:xfrm>
          <a:prstGeom prst="roundRect">
            <a:avLst>
              <a:gd fmla="val 50000" name="adj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39550" lIns="0" spcFirstLastPara="1" rIns="0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>
            <p:ph idx="3" type="body"/>
          </p:nvPr>
        </p:nvSpPr>
        <p:spPr>
          <a:xfrm>
            <a:off x="1963283" y="2029478"/>
            <a:ext cx="67236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2921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o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•"/>
              <a:defRPr sz="1000"/>
            </a:lvl5pPr>
            <a:lvl6pPr indent="-27305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 sz="1700"/>
            </a:lvl6pPr>
            <a:lvl7pPr indent="-27305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 sz="1700"/>
            </a:lvl7pPr>
            <a:lvl8pPr indent="-27305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 sz="1700"/>
            </a:lvl8pPr>
            <a:lvl9pPr indent="-27305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700"/>
              <a:buChar char="•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17635" y="166688"/>
            <a:ext cx="8308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17635" y="166688"/>
            <a:ext cx="8253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600"/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575539" y="951310"/>
            <a:ext cx="51114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2921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o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Char char="-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Char char="•"/>
              <a:defRPr sz="1000"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Font typeface="Calibri"/>
              <a:buChar char="•"/>
              <a:defRPr sz="17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1" y="951311"/>
            <a:ext cx="30084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Font typeface="Calibri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Font typeface="Calibri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Font typeface="Calibri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Font typeface="Calibri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00"/>
              <a:buFont typeface="Calibri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fin" showMasterSp="0">
  <p:cSld name="Diapositive de fi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3746631"/>
            <a:ext cx="9144000" cy="14370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8"/>
          <p:cNvCxnSpPr/>
          <p:nvPr/>
        </p:nvCxnSpPr>
        <p:spPr>
          <a:xfrm>
            <a:off x="5451231" y="4138613"/>
            <a:ext cx="0" cy="567900"/>
          </a:xfrm>
          <a:prstGeom prst="straightConnector1">
            <a:avLst/>
          </a:prstGeom>
          <a:noFill/>
          <a:ln cap="flat" cmpd="sng" w="1270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>
  <p:cSld name="V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8725846" y="4988346"/>
            <a:ext cx="0" cy="139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/>
        </p:nvSpPr>
        <p:spPr>
          <a:xfrm>
            <a:off x="8759542" y="4995879"/>
            <a:ext cx="3753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15575" spcFirstLastPara="1" rIns="1557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fr-FR" sz="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p. </a:t>
            </a:r>
            <a:fld id="{00000000-1234-1234-1234-123412341234}" type="slidenum">
              <a:rPr b="0" i="0" lang="fr-FR" sz="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2">
            <a:alphaModFix/>
          </a:blip>
          <a:srcRect b="23102" l="22717" r="21785" t="31914"/>
          <a:stretch/>
        </p:blipFill>
        <p:spPr>
          <a:xfrm>
            <a:off x="8137899" y="4971197"/>
            <a:ext cx="505943" cy="17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 rot="5400000">
            <a:off x="6289626" y="2346066"/>
            <a:ext cx="40350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 rot="5400000">
            <a:off x="1958989" y="-844884"/>
            <a:ext cx="4035000" cy="7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  <a:defRPr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o"/>
              <a:defRPr/>
            </a:lvl3pPr>
            <a:lvl4pPr indent="-3302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-"/>
              <a:defRPr/>
            </a:lvl4pPr>
            <a:lvl5pPr indent="-3302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988468" y="4888298"/>
            <a:ext cx="31671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150" lIns="31150" spcFirstLastPara="1" rIns="31150" wrap="square" tIns="311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-FR"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Projet machine learning en  assurance</a:t>
            </a:r>
            <a:r>
              <a:rPr b="0" i="0" lang="fr-FR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fr-FR"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ISUP</a:t>
            </a:r>
            <a:endParaRPr b="0" i="0" sz="9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17635" y="166688"/>
            <a:ext cx="8308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17625" y="961838"/>
            <a:ext cx="83088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46457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46457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46457"/>
              </a:buClr>
              <a:buSzPts val="1000"/>
              <a:buFont typeface="Arial"/>
              <a:buChar char="-"/>
              <a:defRPr b="0" i="0" sz="1000" u="none" cap="none" strike="noStrike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46457"/>
              </a:buClr>
              <a:buSzPts val="1000"/>
              <a:buFont typeface="Calibri"/>
              <a:buChar char="•"/>
              <a:defRPr b="0" i="0" sz="1000" u="none" cap="none" strike="noStrike">
                <a:solidFill>
                  <a:srgbClr val="74645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Char char="•"/>
              <a:defRPr b="0" i="0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Char char="•"/>
              <a:defRPr b="0" i="0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Char char="•"/>
              <a:defRPr b="0" i="0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Calibri"/>
              <a:buChar char="•"/>
              <a:defRPr b="0" i="0" sz="7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366346" y="690563"/>
            <a:ext cx="1290000" cy="0"/>
          </a:xfrm>
          <a:prstGeom prst="straightConnector1">
            <a:avLst/>
          </a:prstGeom>
          <a:noFill/>
          <a:ln cap="flat" cmpd="sng" w="158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>
            <a:off x="8725846" y="4912146"/>
            <a:ext cx="0" cy="139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/>
        </p:nvSpPr>
        <p:spPr>
          <a:xfrm>
            <a:off x="8815223" y="4888298"/>
            <a:ext cx="2640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1150" lIns="31150" spcFirstLastPara="1" rIns="31150" wrap="square" tIns="311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-FR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685">
          <p15:clr>
            <a:srgbClr val="547EBF"/>
          </p15:clr>
        </p15:guide>
        <p15:guide id="2" pos="263">
          <p15:clr>
            <a:srgbClr val="547EBF"/>
          </p15:clr>
        </p15:guide>
        <p15:guide id="3" pos="5497">
          <p15:clr>
            <a:srgbClr val="547EBF"/>
          </p15:clr>
        </p15:guide>
        <p15:guide id="4" pos="2880">
          <p15:clr>
            <a:srgbClr val="F26B43"/>
          </p15:clr>
        </p15:guide>
        <p15:guide id="5" orient="horz" pos="2705">
          <p15:clr>
            <a:srgbClr val="547EBF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2005350" y="1128475"/>
            <a:ext cx="51333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</a:pPr>
            <a:r>
              <a:rPr lang="fr-FR" sz="3400"/>
              <a:t>Prédiction de la sévérité des accidents de la route en France en 2023</a:t>
            </a:r>
            <a:endParaRPr sz="3400"/>
          </a:p>
        </p:txBody>
      </p:sp>
      <p:sp>
        <p:nvSpPr>
          <p:cNvPr id="60" name="Google Shape;60;p12"/>
          <p:cNvSpPr txBox="1"/>
          <p:nvPr>
            <p:ph type="ctrTitle"/>
          </p:nvPr>
        </p:nvSpPr>
        <p:spPr>
          <a:xfrm>
            <a:off x="2248725" y="2512475"/>
            <a:ext cx="45756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1150" lIns="31150" spcFirstLastPara="1" rIns="31150" wrap="square" tIns="31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Groupe G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Noms : Azou Gales, Arnaud Janet-Maitre, Léo Kirsch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2.3 </a:t>
            </a:r>
            <a:r>
              <a:rPr lang="fr-FR"/>
              <a:t>Répartition géographique des accidents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25" y="855750"/>
            <a:ext cx="5311324" cy="38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1767675" y="792000"/>
            <a:ext cx="695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2300" spcFirstLastPara="1" rIns="31150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fr-FR"/>
              <a:t>Interprétation des résultats et performance des modèles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08851" y="529140"/>
            <a:ext cx="137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fr-FR"/>
              <a:t>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3.1 </a:t>
            </a:r>
            <a:r>
              <a:rPr lang="fr-FR"/>
              <a:t>Résultats et analyse du modèle Random Forest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3577" r="8948" t="0"/>
          <a:stretch/>
        </p:blipFill>
        <p:spPr>
          <a:xfrm>
            <a:off x="268875" y="1087050"/>
            <a:ext cx="4061299" cy="2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7050"/>
            <a:ext cx="3683100" cy="25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83175" y="3828575"/>
            <a:ext cx="4024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Pente plus raide de la courbe des blessés légers dans sa partie initiale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Courbes plus progressives pour les classes ”Indemne” et ”Tué”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Ecart entre les courbes des différentes classes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688175" y="3828575"/>
            <a:ext cx="4109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Taux 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élevé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prédiction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correcte pour la classe ”Indemne” (71%)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Confusion importante (41%) entre les classes ”Tué” et ”Indemne”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Confusion mutuelle entre 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blessés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légers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hospitalisées</a:t>
            </a:r>
            <a:r>
              <a:rPr lang="fr-F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(21-24%)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3.2 Résultats et analyse de la régression logistique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-5864" r="0" t="0"/>
          <a:stretch/>
        </p:blipFill>
        <p:spPr>
          <a:xfrm>
            <a:off x="261350" y="1551575"/>
            <a:ext cx="2987550" cy="22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550" y="1595488"/>
            <a:ext cx="2731025" cy="20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0900" y="1480277"/>
            <a:ext cx="2907000" cy="23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3.3 Résultats et analyse du modèle XGBoost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79150"/>
            <a:ext cx="3941449" cy="257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86899"/>
            <a:ext cx="3941455" cy="3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3.4 Conclusion comparative des modèles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310400" y="816100"/>
            <a:ext cx="8044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fr-FR" sz="1100"/>
              <a:t>Comparaison des performances :</a:t>
            </a:r>
            <a:br>
              <a:rPr b="1" lang="fr-FR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sz="1100"/>
              <a:t>Random Forest offre les meilleures performances globales avec un AUC entre 0.72 et 0.81.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sz="1100"/>
              <a:t>XGBoost présente des performances proches, mais légèrement inférieures, avec un AUC de 0.66 à 0.82.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sz="1100"/>
              <a:t>La Régression Logistique affiche un AUC plus modeste de 0.62.</a:t>
            </a:r>
            <a:endParaRPr sz="1100"/>
          </a:p>
        </p:txBody>
      </p:sp>
      <p:sp>
        <p:nvSpPr>
          <p:cNvPr id="161" name="Google Shape;161;p26"/>
          <p:cNvSpPr txBox="1"/>
          <p:nvPr/>
        </p:nvSpPr>
        <p:spPr>
          <a:xfrm>
            <a:off x="310400" y="2049100"/>
            <a:ext cx="72813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fr-FR" sz="1100"/>
              <a:t>Forces et faiblesses spécifiques :</a:t>
            </a:r>
            <a:br>
              <a:rPr b="1" lang="fr-FR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fr-FR" sz="1100"/>
              <a:t>Random Forest :</a:t>
            </a:r>
            <a:r>
              <a:rPr lang="fr-FR" sz="1100"/>
              <a:t> Excellente gestion de l'équilibre entre les classes et stabilité des prédictions.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fr-FR" sz="1100"/>
              <a:t>XGBoost :</a:t>
            </a:r>
            <a:r>
              <a:rPr lang="fr-FR" sz="1100"/>
              <a:t> Très performant pour détecter les blessures légères, mais moins efficace sur les cas mortels.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fr-FR" sz="1100"/>
              <a:t>Régression Logistique :</a:t>
            </a:r>
            <a:r>
              <a:rPr lang="fr-FR" sz="1100"/>
              <a:t> Modèle simple mais avec une faible puissance discriminative.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10400" y="3424750"/>
            <a:ext cx="69147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fr-FR" sz="1100"/>
              <a:t>Recommandation :</a:t>
            </a:r>
            <a:br>
              <a:rPr b="1" lang="fr-FR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fr-FR" sz="1100"/>
              <a:t>Random Forest</a:t>
            </a:r>
            <a:r>
              <a:rPr lang="fr-FR" sz="1100"/>
              <a:t> est recommandé comme modèle principal grâce à sa stabilité et sa gestion des classes extrêmes.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-FR" sz="1100"/>
              <a:t>Une approche hybride combinant </a:t>
            </a:r>
            <a:r>
              <a:rPr b="1" lang="fr-FR" sz="1100"/>
              <a:t>Random Forest</a:t>
            </a:r>
            <a:r>
              <a:rPr lang="fr-FR" sz="1100"/>
              <a:t> et </a:t>
            </a:r>
            <a:r>
              <a:rPr b="1" lang="fr-FR" sz="1100"/>
              <a:t>XGBoost</a:t>
            </a:r>
            <a:r>
              <a:rPr lang="fr-FR" sz="1100"/>
              <a:t> pourrait être envisagée pour améliorer la détection des cas critiques, notamment les accidents mortels nécessitant une haute précision.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559225" y="1495243"/>
            <a:ext cx="8308800" cy="621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8475" lIns="62300" spcFirstLastPara="1" rIns="31150" wrap="square" tIns="3847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4300"/>
              <a:t>Avez-vous des questions ?</a:t>
            </a:r>
            <a:endParaRPr sz="43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800" y="2697750"/>
            <a:ext cx="1453774" cy="14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/>
          <p:nvPr/>
        </p:nvSpPr>
        <p:spPr>
          <a:xfrm>
            <a:off x="293525" y="445250"/>
            <a:ext cx="1826700" cy="4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17600" y="828650"/>
            <a:ext cx="83088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/>
          <a:p>
            <a:pPr indent="0" lvl="0" marL="38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200"/>
              <a:t>1 </a:t>
            </a:r>
            <a:r>
              <a:rPr lang="fr-FR" sz="1200">
                <a:solidFill>
                  <a:schemeClr val="accent6"/>
                </a:solidFill>
              </a:rPr>
              <a:t>|</a:t>
            </a:r>
            <a:r>
              <a:rPr lang="fr-FR" sz="1200"/>
              <a:t> Présentation générale du projet et des données</a:t>
            </a:r>
            <a:endParaRPr sz="9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1.1 </a:t>
            </a:r>
            <a:r>
              <a:rPr lang="fr-FR" sz="1100">
                <a:solidFill>
                  <a:schemeClr val="accent6"/>
                </a:solidFill>
              </a:rPr>
              <a:t>| </a:t>
            </a:r>
            <a:r>
              <a:rPr lang="fr-FR" sz="1100"/>
              <a:t>Présentation de la problématique</a:t>
            </a:r>
            <a:endParaRPr sz="7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1.2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Présentation des données</a:t>
            </a:r>
            <a:endParaRPr sz="7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1.3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Nettoyage des données</a:t>
            </a:r>
            <a:endParaRPr sz="700"/>
          </a:p>
          <a:p>
            <a:pPr indent="0" lvl="1" marL="431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700"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sz="1200"/>
              <a:t>2</a:t>
            </a:r>
            <a:r>
              <a:rPr lang="fr-FR" sz="1200">
                <a:solidFill>
                  <a:schemeClr val="accent6"/>
                </a:solidFill>
              </a:rPr>
              <a:t>| </a:t>
            </a:r>
            <a:r>
              <a:rPr lang="fr-FR" sz="1200"/>
              <a:t>Analyse bivariée</a:t>
            </a:r>
            <a:endParaRPr sz="9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2.1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Etude de la sévérité et </a:t>
            </a:r>
            <a:r>
              <a:rPr lang="fr-FR" sz="1100"/>
              <a:t>des jours de la semaine</a:t>
            </a:r>
            <a:endParaRPr sz="7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2.2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Etude de la sévérité et de l’heure</a:t>
            </a:r>
            <a:endParaRPr sz="11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2.3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Répartition géographique des accidents</a:t>
            </a:r>
            <a:endParaRPr sz="1100"/>
          </a:p>
          <a:p>
            <a:pPr indent="0" lvl="1" marL="431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100"/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sz="1200"/>
              <a:t>3</a:t>
            </a:r>
            <a:r>
              <a:rPr lang="fr-FR" sz="1200">
                <a:solidFill>
                  <a:schemeClr val="accent6"/>
                </a:solidFill>
              </a:rPr>
              <a:t>|</a:t>
            </a:r>
            <a:r>
              <a:rPr lang="fr-FR" sz="1200"/>
              <a:t> Interprétation des résultats et performance des modèles</a:t>
            </a:r>
            <a:endParaRPr sz="9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3.1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Résultats et analyse du modèle Random Forest</a:t>
            </a:r>
            <a:endParaRPr sz="7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3.2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Résultats et analyse de la régression logistique</a:t>
            </a:r>
            <a:endParaRPr sz="11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3.3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Résultats et analyse du modèle XGBoost</a:t>
            </a:r>
            <a:endParaRPr sz="1100"/>
          </a:p>
          <a:p>
            <a:pPr indent="0" lvl="1" marL="431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None/>
            </a:pPr>
            <a:r>
              <a:rPr lang="fr-FR" sz="1100"/>
              <a:t>3.4 </a:t>
            </a:r>
            <a:r>
              <a:rPr lang="fr-FR" sz="1100">
                <a:solidFill>
                  <a:schemeClr val="accent6"/>
                </a:solidFill>
              </a:rPr>
              <a:t>|</a:t>
            </a:r>
            <a:r>
              <a:rPr lang="fr-FR" sz="1100"/>
              <a:t> Conclusion comparative des modèles</a:t>
            </a:r>
            <a:endParaRPr sz="1100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417600" y="254647"/>
            <a:ext cx="83088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 sz="2200"/>
              <a:t>S</a:t>
            </a:r>
            <a:r>
              <a:rPr lang="fr-FR" sz="2200"/>
              <a:t>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08851" y="529140"/>
            <a:ext cx="137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fr-FR"/>
              <a:t>1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1780300" y="447675"/>
            <a:ext cx="71787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2300" spcFirstLastPara="1" rIns="31150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fr-FR"/>
              <a:t>Présentation générale du projet et des données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1.1 Présentation de la problématique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17625" y="875026"/>
            <a:ext cx="83088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/>
          <a:p>
            <a:pPr indent="-292100" lvl="0" marL="3937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</a:pPr>
            <a:r>
              <a:rPr lang="fr-FR" sz="1600"/>
              <a:t>Contexte : 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lang="fr-FR">
                <a:solidFill>
                  <a:srgbClr val="000000"/>
                </a:solidFill>
              </a:rPr>
              <a:t>La gravité des accidents est une variable critique pour les assureurs automobiles car elle impacte directement les coûts associés aux sinistres. 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>
              <a:solidFill>
                <a:srgbClr val="746457"/>
              </a:solidFill>
            </a:endParaRPr>
          </a:p>
          <a:p>
            <a:pPr indent="-292100" lvl="0" marL="3937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▪"/>
            </a:pPr>
            <a:r>
              <a:rPr lang="fr-FR" sz="1600"/>
              <a:t>Objectif :</a:t>
            </a:r>
            <a:endParaRPr sz="1600"/>
          </a:p>
          <a:p>
            <a:pPr indent="0" lvl="0" marL="3937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lang="fr-FR">
                <a:solidFill>
                  <a:srgbClr val="000000"/>
                </a:solidFill>
              </a:rPr>
              <a:t>D</a:t>
            </a:r>
            <a:r>
              <a:rPr b="0" lang="fr-FR">
                <a:solidFill>
                  <a:srgbClr val="000000"/>
                </a:solidFill>
              </a:rPr>
              <a:t>évelopper</a:t>
            </a:r>
            <a:r>
              <a:rPr b="0" lang="fr-FR">
                <a:solidFill>
                  <a:srgbClr val="000000"/>
                </a:solidFill>
              </a:rPr>
              <a:t> un modèle </a:t>
            </a:r>
            <a:r>
              <a:rPr b="0" lang="fr-FR">
                <a:solidFill>
                  <a:srgbClr val="000000"/>
                </a:solidFill>
              </a:rPr>
              <a:t>prédictif</a:t>
            </a:r>
            <a:r>
              <a:rPr b="0" lang="fr-FR">
                <a:solidFill>
                  <a:srgbClr val="000000"/>
                </a:solidFill>
              </a:rPr>
              <a:t> capable de fournir une estimation </a:t>
            </a:r>
            <a:r>
              <a:rPr b="0" lang="fr-FR">
                <a:solidFill>
                  <a:srgbClr val="000000"/>
                </a:solidFill>
              </a:rPr>
              <a:t>précise</a:t>
            </a:r>
            <a:r>
              <a:rPr b="0" lang="fr-FR">
                <a:solidFill>
                  <a:srgbClr val="000000"/>
                </a:solidFill>
              </a:rPr>
              <a:t> de la </a:t>
            </a:r>
            <a:r>
              <a:rPr b="0" lang="fr-FR">
                <a:solidFill>
                  <a:srgbClr val="000000"/>
                </a:solidFill>
              </a:rPr>
              <a:t>gravité</a:t>
            </a:r>
            <a:r>
              <a:rPr b="0" lang="fr-FR">
                <a:solidFill>
                  <a:srgbClr val="000000"/>
                </a:solidFill>
              </a:rPr>
              <a:t> des accidents, en exploitant les </a:t>
            </a:r>
            <a:r>
              <a:rPr b="0" lang="fr-FR">
                <a:solidFill>
                  <a:srgbClr val="000000"/>
                </a:solidFill>
              </a:rPr>
              <a:t>caractéristiques</a:t>
            </a:r>
            <a:r>
              <a:rPr b="0" lang="fr-FR">
                <a:solidFill>
                  <a:srgbClr val="000000"/>
                </a:solidFill>
              </a:rPr>
              <a:t> des accidents, des lieux, des </a:t>
            </a:r>
            <a:r>
              <a:rPr b="0" lang="fr-FR">
                <a:solidFill>
                  <a:srgbClr val="000000"/>
                </a:solidFill>
              </a:rPr>
              <a:t>véhicules</a:t>
            </a:r>
            <a:r>
              <a:rPr b="0" lang="fr-FR">
                <a:solidFill>
                  <a:srgbClr val="000000"/>
                </a:solidFill>
              </a:rPr>
              <a:t> et des usagers.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787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712" y="3176650"/>
            <a:ext cx="1436576" cy="143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1.2 Présentation des données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17625" y="1087051"/>
            <a:ext cx="8308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/>
          <a:p>
            <a:pPr indent="-27940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fr-FR"/>
              <a:t>Fichiers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950" y="1442700"/>
            <a:ext cx="3508600" cy="331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endCxn id="86" idx="2"/>
          </p:cNvCxnSpPr>
          <p:nvPr/>
        </p:nvCxnSpPr>
        <p:spPr>
          <a:xfrm flipH="1">
            <a:off x="4572025" y="1093951"/>
            <a:ext cx="6000" cy="3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922425" y="1518950"/>
            <a:ext cx="2791500" cy="30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• Caractéristiques (caract-2023.csv)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• Lieux (lieux-2023.csv)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• Véhicules (vehicules-2023.csv)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• Usagers (usagers-2023.csv)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790675" y="1023300"/>
            <a:ext cx="3131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3937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1" lang="fr-F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1.3 Nettoyage des données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17600" y="1087051"/>
            <a:ext cx="8308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475" lIns="62300" spcFirstLastPara="1" rIns="31150" wrap="square" tIns="38475">
            <a:noAutofit/>
          </a:bodyPr>
          <a:lstStyle/>
          <a:p>
            <a:pPr indent="-279400" lvl="0" marL="393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fr-FR"/>
              <a:t>Objectif : Joindre les fichiers</a:t>
            </a:r>
            <a:endParaRPr/>
          </a:p>
          <a:p>
            <a:pPr indent="-266700" lvl="1" marL="787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fr-FR">
                <a:solidFill>
                  <a:srgbClr val="000000"/>
                </a:solidFill>
              </a:rPr>
              <a:t>Vérification de l’unicité de la clé primaire</a:t>
            </a:r>
            <a:endParaRPr>
              <a:solidFill>
                <a:srgbClr val="000000"/>
              </a:solidFill>
            </a:endParaRPr>
          </a:p>
          <a:p>
            <a:pPr indent="-266700" lvl="2" marL="1181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fr-FR">
                <a:solidFill>
                  <a:srgbClr val="000000"/>
                </a:solidFill>
              </a:rPr>
              <a:t>Variable Num_Acc</a:t>
            </a:r>
            <a:endParaRPr>
              <a:solidFill>
                <a:srgbClr val="000000"/>
              </a:solidFill>
            </a:endParaRPr>
          </a:p>
          <a:p>
            <a:pPr indent="-266700" lvl="2" marL="1181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fr-FR">
                <a:solidFill>
                  <a:srgbClr val="000000"/>
                </a:solidFill>
              </a:rPr>
              <a:t>Présence de 4 doublons =&gt; suppression </a:t>
            </a:r>
            <a:endParaRPr>
              <a:solidFill>
                <a:srgbClr val="000000"/>
              </a:solidFill>
            </a:endParaRPr>
          </a:p>
          <a:p>
            <a:pPr indent="-266700" lvl="1" marL="787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fr-FR">
                <a:solidFill>
                  <a:srgbClr val="000000"/>
                </a:solidFill>
              </a:rPr>
              <a:t>Fusion des fichiers</a:t>
            </a:r>
            <a:endParaRPr b="0" sz="1000">
              <a:solidFill>
                <a:srgbClr val="000000"/>
              </a:solidFill>
            </a:endParaRPr>
          </a:p>
          <a:p>
            <a:pPr indent="-266700" lvl="2" marL="1181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fr-FR">
                <a:solidFill>
                  <a:srgbClr val="000000"/>
                </a:solidFill>
              </a:rPr>
              <a:t>Passage de 4 fichiers (Caractéristiques, Lieux, Véhicules, Usagers) en une seule base</a:t>
            </a:r>
            <a:endParaRPr b="0" sz="1000">
              <a:solidFill>
                <a:srgbClr val="000000"/>
              </a:solidFill>
            </a:endParaRPr>
          </a:p>
          <a:p>
            <a:pPr indent="-266700" lvl="1" marL="787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</a:pPr>
            <a:r>
              <a:rPr lang="fr-FR">
                <a:solidFill>
                  <a:srgbClr val="000000"/>
                </a:solidFill>
              </a:rPr>
              <a:t>Gestion des valeurs manquantes</a:t>
            </a:r>
            <a:endParaRPr>
              <a:solidFill>
                <a:srgbClr val="000000"/>
              </a:solidFill>
            </a:endParaRPr>
          </a:p>
          <a:p>
            <a:pPr indent="-266700" lvl="2" marL="11811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</a:pPr>
            <a:r>
              <a:rPr lang="fr-FR">
                <a:solidFill>
                  <a:srgbClr val="000000"/>
                </a:solidFill>
              </a:rPr>
              <a:t>Suppression des colonnes possédant plus de  50% de valeurs manquantes =&gt; suppression de 4 colonnes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393700" rtl="0" algn="l">
              <a:spcBef>
                <a:spcPts val="1000"/>
              </a:spcBef>
              <a:spcAft>
                <a:spcPts val="0"/>
              </a:spcAft>
              <a:buSzPts val="1400"/>
              <a:buChar char="▪"/>
            </a:pPr>
            <a:r>
              <a:rPr lang="fr-FR"/>
              <a:t>Résultat</a:t>
            </a:r>
            <a:r>
              <a:rPr lang="fr-FR"/>
              <a:t> : Base de données de 309337 lignes et 54 colonnes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1234275" y="639600"/>
            <a:ext cx="7724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2300" spcFirstLastPara="1" rIns="31150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lang="fr-FR"/>
              <a:t>2	 Analyse bivariée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2.1 Etude de la sévérité et de l’heure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63" y="864575"/>
            <a:ext cx="5396675" cy="39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17634" y="166688"/>
            <a:ext cx="8308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5575" lIns="0" spcFirstLastPara="1" rIns="15575" wrap="square" tIns="384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fr-FR"/>
              <a:t>2.2 Etude de la sévérité et des jours de la semaine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225" y="1019575"/>
            <a:ext cx="7795124" cy="36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Exton 2016">
      <a:dk1>
        <a:srgbClr val="13264A"/>
      </a:dk1>
      <a:lt1>
        <a:srgbClr val="FFFFFF"/>
      </a:lt1>
      <a:dk2>
        <a:srgbClr val="D3CBC5"/>
      </a:dk2>
      <a:lt2>
        <a:srgbClr val="FFFFFF"/>
      </a:lt2>
      <a:accent1>
        <a:srgbClr val="3B547D"/>
      </a:accent1>
      <a:accent2>
        <a:srgbClr val="7D92AC"/>
      </a:accent2>
      <a:accent3>
        <a:srgbClr val="8A857E"/>
      </a:accent3>
      <a:accent4>
        <a:srgbClr val="A29E9A"/>
      </a:accent4>
      <a:accent5>
        <a:srgbClr val="E9E4E1"/>
      </a:accent5>
      <a:accent6>
        <a:srgbClr val="BA1C3A"/>
      </a:accent6>
      <a:hlink>
        <a:srgbClr val="386888"/>
      </a:hlink>
      <a:folHlink>
        <a:srgbClr val="A29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Exton 2016">
      <a:dk1>
        <a:srgbClr val="13264A"/>
      </a:dk1>
      <a:lt1>
        <a:srgbClr val="FFFFFF"/>
      </a:lt1>
      <a:dk2>
        <a:srgbClr val="D3CBC5"/>
      </a:dk2>
      <a:lt2>
        <a:srgbClr val="FFFFFF"/>
      </a:lt2>
      <a:accent1>
        <a:srgbClr val="3B547D"/>
      </a:accent1>
      <a:accent2>
        <a:srgbClr val="7D92AC"/>
      </a:accent2>
      <a:accent3>
        <a:srgbClr val="8A857E"/>
      </a:accent3>
      <a:accent4>
        <a:srgbClr val="A29E9A"/>
      </a:accent4>
      <a:accent5>
        <a:srgbClr val="E9E4E1"/>
      </a:accent5>
      <a:accent6>
        <a:srgbClr val="BA1C3A"/>
      </a:accent6>
      <a:hlink>
        <a:srgbClr val="386888"/>
      </a:hlink>
      <a:folHlink>
        <a:srgbClr val="A29E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