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8C8AF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0" cap="flat">
              <a:noFill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E7E6E2">
              <a:alpha val="60000"/>
            </a:srgbClr>
          </a:solidFill>
        </a:fill>
      </a:tcStyle>
    </a:wholeTbl>
    <a:band2H>
      <a:tcTxStyle b="def" i="def"/>
      <a:tcStyle>
        <a:tcBdr/>
        <a:fill>
          <a:solidFill>
            <a:srgbClr val="B6BEC8">
              <a:alpha val="3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wholeTbl>
    <a:band2H>
      <a:tcTxStyle b="def" i="def"/>
      <a:tcStyle>
        <a:tcBdr/>
        <a:fill>
          <a:solidFill>
            <a:srgbClr val="CBCAB9">
              <a:alpha val="7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0">
              <a:alpha val="8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solidFill>
                <a:srgbClr val="5A5950"/>
              </a:solidFill>
              <a:prstDash val="solid"/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254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254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ingbat_hd.png" descr="dingbat_h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e du titre"/>
          <p:cNvSpPr txBox="1"/>
          <p:nvPr>
            <p:ph type="title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3" name="Texte niveau 1…"/>
          <p:cNvSpPr txBox="1"/>
          <p:nvPr>
            <p:ph type="body" sz="quarter" idx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5" name="« Saisissez une citation ici. »"/>
          <p:cNvSpPr txBox="1"/>
          <p:nvPr>
            <p:ph type="body" sz="quarter" idx="14"/>
          </p:nvPr>
        </p:nvSpPr>
        <p:spPr>
          <a:xfrm>
            <a:off x="1270000" y="4241800"/>
            <a:ext cx="10464800" cy="736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240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sz="half" idx="13"/>
          </p:nvPr>
        </p:nvSpPr>
        <p:spPr>
          <a:xfrm>
            <a:off x="2374900" y="952500"/>
            <a:ext cx="8255000" cy="5511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exte du titre"/>
          <p:cNvSpPr txBox="1"/>
          <p:nvPr>
            <p:ph type="title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23" name="Texte niveau 1…"/>
          <p:cNvSpPr txBox="1"/>
          <p:nvPr>
            <p:ph type="body" sz="quarter" idx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e du titre"/>
          <p:cNvSpPr txBox="1"/>
          <p:nvPr>
            <p:ph type="title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/>
          <p:nvPr>
            <p:ph type="pic" sz="half" idx="13"/>
          </p:nvPr>
        </p:nvSpPr>
        <p:spPr>
          <a:xfrm>
            <a:off x="7070725" y="1714500"/>
            <a:ext cx="4733925" cy="6311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exte du titre"/>
          <p:cNvSpPr txBox="1"/>
          <p:nvPr>
            <p:ph type="title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1" name="Texte niveau 1…"/>
          <p:cNvSpPr txBox="1"/>
          <p:nvPr>
            <p:ph type="body" sz="quarter" idx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8" name="Texte niveau 1…"/>
          <p:cNvSpPr txBox="1"/>
          <p:nvPr>
            <p:ph type="body" idx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/>
          <p:nvPr>
            <p:ph type="pic" sz="quarter" idx="13"/>
          </p:nvPr>
        </p:nvSpPr>
        <p:spPr>
          <a:xfrm>
            <a:off x="7569200" y="3302000"/>
            <a:ext cx="3810000" cy="508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8" name="Texte niveau 1…"/>
          <p:cNvSpPr txBox="1"/>
          <p:nvPr>
            <p:ph type="body" sz="half" idx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/>
          <p:nvPr>
            <p:ph type="pic" sz="quarter" idx="13"/>
          </p:nvPr>
        </p:nvSpPr>
        <p:spPr>
          <a:xfrm>
            <a:off x="6719758" y="49908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4"/>
          </p:nvPr>
        </p:nvSpPr>
        <p:spPr>
          <a:xfrm>
            <a:off x="6719758" y="9395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half" idx="15"/>
          </p:nvPr>
        </p:nvSpPr>
        <p:spPr>
          <a:xfrm>
            <a:off x="979663" y="939800"/>
            <a:ext cx="5499101" cy="7861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niveau 1…"/>
          <p:cNvSpPr txBox="1"/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600" y="9359899"/>
            <a:ext cx="368301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 i="0" sz="2000">
                <a:solidFill>
                  <a:srgbClr val="F3F1DF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965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1447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1930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24130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2895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3378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3860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4343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rojet : Site Web pour Simplon Charleville-Mézières"/>
          <p:cNvSpPr txBox="1"/>
          <p:nvPr>
            <p:ph type="subTitle" sz="quarter" idx="1"/>
          </p:nvPr>
        </p:nvSpPr>
        <p:spPr>
          <a:xfrm>
            <a:off x="1841500" y="7340600"/>
            <a:ext cx="9321800" cy="1409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D142A"/>
                </a:solidFill>
              </a:defRPr>
            </a:lvl1pPr>
          </a:lstStyle>
          <a:p>
            <a:pPr/>
            <a:r>
              <a:t>Projet : Site Web pour Simplon Charleville-Mézières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7728" y="240661"/>
            <a:ext cx="5509344" cy="4554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28" y="151761"/>
            <a:ext cx="2358303" cy="1949478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Page d’accueil"/>
          <p:cNvSpPr txBox="1"/>
          <p:nvPr/>
        </p:nvSpPr>
        <p:spPr>
          <a:xfrm>
            <a:off x="2423667" y="421650"/>
            <a:ext cx="932180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120000"/>
              </a:lnSpc>
              <a:defRPr sz="5100">
                <a:solidFill>
                  <a:srgbClr val="CD142A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Page d’accueil</a:t>
            </a:r>
          </a:p>
        </p:txBody>
      </p:sp>
      <p:pic>
        <p:nvPicPr>
          <p:cNvPr id="182" name="pageaccueil.png" descr="pageaccuei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8065" y="2022370"/>
            <a:ext cx="10988670" cy="6368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ommaire…"/>
          <p:cNvSpPr txBox="1"/>
          <p:nvPr>
            <p:ph type="subTitle" idx="1"/>
          </p:nvPr>
        </p:nvSpPr>
        <p:spPr>
          <a:xfrm>
            <a:off x="2667000" y="347166"/>
            <a:ext cx="10122942" cy="880457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D142A"/>
                </a:solidFill>
              </a:defRPr>
            </a:pPr>
            <a:r>
              <a:rPr sz="4300" u="sng"/>
              <a:t>Sommaire</a:t>
            </a:r>
            <a:r>
              <a:t> </a:t>
            </a:r>
          </a:p>
          <a:p>
            <a:pPr>
              <a:defRPr sz="3300">
                <a:solidFill>
                  <a:srgbClr val="CD142A"/>
                </a:solidFill>
              </a:defRPr>
            </a:pPr>
          </a:p>
          <a:p>
            <a:pPr algn="l">
              <a:defRPr sz="3300">
                <a:solidFill>
                  <a:srgbClr val="CD142A"/>
                </a:solidFill>
              </a:defRPr>
            </a:pPr>
            <a:r>
              <a:t>I.  Les langages utilisés </a:t>
            </a:r>
          </a:p>
          <a:p>
            <a:pPr algn="l">
              <a:defRPr sz="3300">
                <a:solidFill>
                  <a:srgbClr val="CD142A"/>
                </a:solidFill>
              </a:defRPr>
            </a:pPr>
            <a:r>
              <a:t>II. La répartition des tâches dans le groupe</a:t>
            </a:r>
          </a:p>
          <a:p>
            <a:pPr algn="l">
              <a:defRPr sz="3300">
                <a:solidFill>
                  <a:srgbClr val="CD142A"/>
                </a:solidFill>
              </a:defRPr>
            </a:pPr>
            <a:r>
              <a:t>III.  Les couleurs, polices choisies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28" y="151761"/>
            <a:ext cx="2358303" cy="1949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. Les langages utilisés"/>
          <p:cNvSpPr txBox="1"/>
          <p:nvPr>
            <p:ph type="subTitle" sz="quarter" idx="1"/>
          </p:nvPr>
        </p:nvSpPr>
        <p:spPr>
          <a:xfrm>
            <a:off x="1968500" y="673100"/>
            <a:ext cx="9321800" cy="1409700"/>
          </a:xfrm>
          <a:prstGeom prst="rect">
            <a:avLst/>
          </a:prstGeom>
        </p:spPr>
        <p:txBody>
          <a:bodyPr/>
          <a:lstStyle>
            <a:lvl1pPr>
              <a:defRPr sz="5100">
                <a:solidFill>
                  <a:srgbClr val="CD142A"/>
                </a:solidFill>
              </a:defRPr>
            </a:lvl1pPr>
          </a:lstStyle>
          <a:p>
            <a:pPr/>
            <a:r>
              <a:t>I. Les langages utilisés</a:t>
            </a:r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28" y="151761"/>
            <a:ext cx="2358303" cy="1949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6974" y="1525824"/>
            <a:ext cx="6179492" cy="3620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1412" y="2684981"/>
            <a:ext cx="3661088" cy="197698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Pour les inclusions"/>
          <p:cNvSpPr txBox="1"/>
          <p:nvPr/>
        </p:nvSpPr>
        <p:spPr>
          <a:xfrm>
            <a:off x="9198929" y="6869631"/>
            <a:ext cx="270605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Pour les inclusions</a:t>
            </a:r>
          </a:p>
        </p:txBody>
      </p:sp>
      <p:sp>
        <p:nvSpPr>
          <p:cNvPr id="131" name="Aaaaaaaaaaa"/>
          <p:cNvSpPr txBox="1"/>
          <p:nvPr/>
        </p:nvSpPr>
        <p:spPr>
          <a:xfrm>
            <a:off x="6328729" y="6869631"/>
            <a:ext cx="270605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Aaaaaaaaaaa</a:t>
            </a:r>
          </a:p>
        </p:txBody>
      </p:sp>
      <p:sp>
        <p:nvSpPr>
          <p:cNvPr id="132" name="Compléter Bootstrap"/>
          <p:cNvSpPr txBox="1"/>
          <p:nvPr/>
        </p:nvSpPr>
        <p:spPr>
          <a:xfrm>
            <a:off x="4073692" y="6869631"/>
            <a:ext cx="270605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Compléter Bootstrap</a:t>
            </a:r>
          </a:p>
        </p:txBody>
      </p:sp>
      <p:sp>
        <p:nvSpPr>
          <p:cNvPr id="133" name="Dans des feuilles PHP"/>
          <p:cNvSpPr txBox="1"/>
          <p:nvPr/>
        </p:nvSpPr>
        <p:spPr>
          <a:xfrm>
            <a:off x="1165392" y="6869631"/>
            <a:ext cx="270605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Dans des feuilles PHP</a:t>
            </a:r>
          </a:p>
        </p:txBody>
      </p:sp>
      <p:sp>
        <p:nvSpPr>
          <p:cNvPr id="134" name="Ligne"/>
          <p:cNvSpPr/>
          <p:nvPr/>
        </p:nvSpPr>
        <p:spPr>
          <a:xfrm flipV="1">
            <a:off x="2344364" y="5016499"/>
            <a:ext cx="322636" cy="1686274"/>
          </a:xfrm>
          <a:prstGeom prst="line">
            <a:avLst/>
          </a:prstGeom>
          <a:ln w="38100">
            <a:solidFill>
              <a:schemeClr val="accent1">
                <a:satOff val="-17010"/>
                <a:lumOff val="14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  <p:sp>
        <p:nvSpPr>
          <p:cNvPr id="135" name="Ligne"/>
          <p:cNvSpPr/>
          <p:nvPr/>
        </p:nvSpPr>
        <p:spPr>
          <a:xfrm flipV="1">
            <a:off x="4770064" y="5016499"/>
            <a:ext cx="322636" cy="1686274"/>
          </a:xfrm>
          <a:prstGeom prst="line">
            <a:avLst/>
          </a:prstGeom>
          <a:ln w="38100">
            <a:solidFill>
              <a:schemeClr val="accent1">
                <a:satOff val="-17010"/>
                <a:lumOff val="14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  <p:sp>
        <p:nvSpPr>
          <p:cNvPr id="136" name="Ligne"/>
          <p:cNvSpPr/>
          <p:nvPr/>
        </p:nvSpPr>
        <p:spPr>
          <a:xfrm flipH="1" flipV="1">
            <a:off x="7512572" y="4914899"/>
            <a:ext cx="357970" cy="1888167"/>
          </a:xfrm>
          <a:prstGeom prst="line">
            <a:avLst/>
          </a:prstGeom>
          <a:ln w="38100">
            <a:solidFill>
              <a:schemeClr val="accent1">
                <a:satOff val="-17010"/>
                <a:lumOff val="14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  <p:sp>
        <p:nvSpPr>
          <p:cNvPr id="137" name="Ligne"/>
          <p:cNvSpPr/>
          <p:nvPr/>
        </p:nvSpPr>
        <p:spPr>
          <a:xfrm flipH="1" flipV="1">
            <a:off x="10776472" y="4698999"/>
            <a:ext cx="237369" cy="1521067"/>
          </a:xfrm>
          <a:prstGeom prst="line">
            <a:avLst/>
          </a:prstGeom>
          <a:ln w="38100">
            <a:solidFill>
              <a:schemeClr val="accent1">
                <a:satOff val="-17010"/>
                <a:lumOff val="14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es frameworks utilisés"/>
          <p:cNvSpPr txBox="1"/>
          <p:nvPr>
            <p:ph type="subTitle" sz="quarter" idx="1"/>
          </p:nvPr>
        </p:nvSpPr>
        <p:spPr>
          <a:xfrm>
            <a:off x="1841500" y="876300"/>
            <a:ext cx="9321800" cy="1409700"/>
          </a:xfrm>
          <a:prstGeom prst="rect">
            <a:avLst/>
          </a:prstGeom>
        </p:spPr>
        <p:txBody>
          <a:bodyPr/>
          <a:lstStyle>
            <a:lvl1pPr>
              <a:defRPr sz="5100">
                <a:solidFill>
                  <a:srgbClr val="CD142A"/>
                </a:solidFill>
              </a:defRPr>
            </a:lvl1pPr>
          </a:lstStyle>
          <a:p>
            <a:pPr/>
            <a:r>
              <a:t>Les frameworks utilisés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28" y="151761"/>
            <a:ext cx="2358303" cy="1949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9328" y="2344542"/>
            <a:ext cx="4015372" cy="2676916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Le style des pages"/>
          <p:cNvSpPr txBox="1"/>
          <p:nvPr/>
        </p:nvSpPr>
        <p:spPr>
          <a:xfrm>
            <a:off x="2421314" y="6261099"/>
            <a:ext cx="335991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 style des pages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76440" y="2539377"/>
            <a:ext cx="3049660" cy="228724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Xxxxxxxx"/>
          <p:cNvSpPr txBox="1"/>
          <p:nvPr/>
        </p:nvSpPr>
        <p:spPr>
          <a:xfrm>
            <a:off x="7830750" y="6261099"/>
            <a:ext cx="219252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Xxxxxxxx</a:t>
            </a:r>
          </a:p>
        </p:txBody>
      </p:sp>
      <p:sp>
        <p:nvSpPr>
          <p:cNvPr id="145" name="Ligne"/>
          <p:cNvSpPr/>
          <p:nvPr/>
        </p:nvSpPr>
        <p:spPr>
          <a:xfrm flipV="1">
            <a:off x="3980801" y="5016454"/>
            <a:ext cx="210321" cy="1051076"/>
          </a:xfrm>
          <a:prstGeom prst="line">
            <a:avLst/>
          </a:prstGeom>
          <a:ln w="38100">
            <a:solidFill>
              <a:schemeClr val="accent1">
                <a:satOff val="-17010"/>
                <a:lumOff val="14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  <p:sp>
        <p:nvSpPr>
          <p:cNvPr id="146" name="Ligne"/>
          <p:cNvSpPr/>
          <p:nvPr/>
        </p:nvSpPr>
        <p:spPr>
          <a:xfrm flipV="1">
            <a:off x="8798686" y="4470354"/>
            <a:ext cx="218180" cy="1496221"/>
          </a:xfrm>
          <a:prstGeom prst="line">
            <a:avLst/>
          </a:prstGeom>
          <a:ln w="38100">
            <a:solidFill>
              <a:schemeClr val="accent1">
                <a:satOff val="-17010"/>
                <a:lumOff val="14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28" y="151761"/>
            <a:ext cx="2358303" cy="1949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II. La répartition des tâches dans le groupe"/>
          <p:cNvSpPr txBox="1"/>
          <p:nvPr/>
        </p:nvSpPr>
        <p:spPr>
          <a:xfrm>
            <a:off x="2423667" y="421650"/>
            <a:ext cx="932180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14095">
              <a:lnSpc>
                <a:spcPct val="120000"/>
              </a:lnSpc>
              <a:defRPr sz="4488">
                <a:solidFill>
                  <a:srgbClr val="CD142A"/>
                </a:solidFill>
                <a:effectLst>
                  <a:outerShdw sx="100000" sy="100000" kx="0" ky="0" algn="b" rotWithShape="0" blurRad="22352" dist="11176" dir="162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II. La répartition des tâches dans le groupe</a:t>
            </a:r>
          </a:p>
        </p:txBody>
      </p:sp>
      <p:sp>
        <p:nvSpPr>
          <p:cNvPr id="150" name="Alexandra"/>
          <p:cNvSpPr txBox="1"/>
          <p:nvPr/>
        </p:nvSpPr>
        <p:spPr>
          <a:xfrm>
            <a:off x="1114282" y="2675703"/>
            <a:ext cx="227279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Alexandra </a:t>
            </a:r>
          </a:p>
        </p:txBody>
      </p:sp>
      <p:sp>
        <p:nvSpPr>
          <p:cNvPr id="151" name="Léo"/>
          <p:cNvSpPr txBox="1"/>
          <p:nvPr/>
        </p:nvSpPr>
        <p:spPr>
          <a:xfrm>
            <a:off x="1259605" y="6688334"/>
            <a:ext cx="81737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Léo</a:t>
            </a:r>
          </a:p>
        </p:txBody>
      </p:sp>
      <p:sp>
        <p:nvSpPr>
          <p:cNvPr id="152" name="Thomas"/>
          <p:cNvSpPr txBox="1"/>
          <p:nvPr/>
        </p:nvSpPr>
        <p:spPr>
          <a:xfrm>
            <a:off x="1078557" y="3725260"/>
            <a:ext cx="166928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Thomas</a:t>
            </a:r>
          </a:p>
        </p:txBody>
      </p:sp>
      <p:sp>
        <p:nvSpPr>
          <p:cNvPr id="153" name="Clément"/>
          <p:cNvSpPr txBox="1"/>
          <p:nvPr/>
        </p:nvSpPr>
        <p:spPr>
          <a:xfrm>
            <a:off x="1522702" y="7837856"/>
            <a:ext cx="17211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Clément</a:t>
            </a:r>
          </a:p>
        </p:txBody>
      </p:sp>
      <p:sp>
        <p:nvSpPr>
          <p:cNvPr id="154" name="Ligne"/>
          <p:cNvSpPr/>
          <p:nvPr/>
        </p:nvSpPr>
        <p:spPr>
          <a:xfrm>
            <a:off x="3574232" y="3031303"/>
            <a:ext cx="127000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  <p:sp>
        <p:nvSpPr>
          <p:cNvPr id="155" name="Ligne"/>
          <p:cNvSpPr/>
          <p:nvPr/>
        </p:nvSpPr>
        <p:spPr>
          <a:xfrm>
            <a:off x="2250119" y="7043934"/>
            <a:ext cx="304203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  <p:sp>
        <p:nvSpPr>
          <p:cNvPr id="156" name="Ligne"/>
          <p:cNvSpPr/>
          <p:nvPr/>
        </p:nvSpPr>
        <p:spPr>
          <a:xfrm>
            <a:off x="2914219" y="4147437"/>
            <a:ext cx="253099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  <p:sp>
        <p:nvSpPr>
          <p:cNvPr id="157" name="Ligne"/>
          <p:cNvSpPr/>
          <p:nvPr/>
        </p:nvSpPr>
        <p:spPr>
          <a:xfrm>
            <a:off x="3315097" y="8261181"/>
            <a:ext cx="2530992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  <p:sp>
        <p:nvSpPr>
          <p:cNvPr id="158" name="Footer, page formulaire."/>
          <p:cNvSpPr txBox="1"/>
          <p:nvPr/>
        </p:nvSpPr>
        <p:spPr>
          <a:xfrm>
            <a:off x="5031391" y="2675703"/>
            <a:ext cx="46228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Footer, page formulaire.</a:t>
            </a:r>
          </a:p>
        </p:txBody>
      </p:sp>
      <p:sp>
        <p:nvSpPr>
          <p:cNvPr id="159" name="Base page d’accueil, présentation"/>
          <p:cNvSpPr txBox="1"/>
          <p:nvPr/>
        </p:nvSpPr>
        <p:spPr>
          <a:xfrm>
            <a:off x="5465298" y="6688334"/>
            <a:ext cx="622198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page d’accueil, présentation</a:t>
            </a:r>
          </a:p>
        </p:txBody>
      </p:sp>
      <p:sp>
        <p:nvSpPr>
          <p:cNvPr id="160" name="Header, style du site…"/>
          <p:cNvSpPr txBox="1"/>
          <p:nvPr/>
        </p:nvSpPr>
        <p:spPr>
          <a:xfrm>
            <a:off x="5611583" y="3725260"/>
            <a:ext cx="42052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Header, style du site…</a:t>
            </a:r>
          </a:p>
        </p:txBody>
      </p:sp>
      <p:sp>
        <p:nvSpPr>
          <p:cNvPr id="161" name="Ossature page d’accueil, news et photos"/>
          <p:cNvSpPr txBox="1"/>
          <p:nvPr/>
        </p:nvSpPr>
        <p:spPr>
          <a:xfrm>
            <a:off x="5917379" y="7600781"/>
            <a:ext cx="574264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Ossature page d’accueil, news et photos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28" y="151761"/>
            <a:ext cx="2358303" cy="194947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II. Les couleurs et police(s) choisies"/>
          <p:cNvSpPr txBox="1"/>
          <p:nvPr/>
        </p:nvSpPr>
        <p:spPr>
          <a:xfrm>
            <a:off x="2423667" y="421650"/>
            <a:ext cx="932180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20000"/>
              </a:lnSpc>
              <a:defRPr sz="5100">
                <a:solidFill>
                  <a:srgbClr val="CD142A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II. Les couleurs et police(s) choisies</a:t>
            </a:r>
          </a:p>
        </p:txBody>
      </p:sp>
      <p:sp>
        <p:nvSpPr>
          <p:cNvPr id="165" name="Les couleurs au thème de Simplon (blanc, noir et rouge)"/>
          <p:cNvSpPr txBox="1"/>
          <p:nvPr/>
        </p:nvSpPr>
        <p:spPr>
          <a:xfrm>
            <a:off x="1388918" y="3169508"/>
            <a:ext cx="105089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 couleurs au thème de Simplon (blanc, noir et rouge)</a:t>
            </a:r>
          </a:p>
        </p:txBody>
      </p:sp>
      <p:sp>
        <p:nvSpPr>
          <p:cNvPr id="166" name="Les titres (h1, h2 et h3) en police Trebuchet MS, le reste tel quel"/>
          <p:cNvSpPr txBox="1"/>
          <p:nvPr/>
        </p:nvSpPr>
        <p:spPr>
          <a:xfrm>
            <a:off x="514096" y="7041291"/>
            <a:ext cx="119766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 titres (h1, h2 et h3) en police Trebuchet MS, le reste tel quel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28" y="151761"/>
            <a:ext cx="2358303" cy="194947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Page contact"/>
          <p:cNvSpPr txBox="1"/>
          <p:nvPr/>
        </p:nvSpPr>
        <p:spPr>
          <a:xfrm>
            <a:off x="2423667" y="421650"/>
            <a:ext cx="932180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120000"/>
              </a:lnSpc>
              <a:defRPr sz="5100">
                <a:solidFill>
                  <a:srgbClr val="CD142A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Page contact</a:t>
            </a:r>
          </a:p>
        </p:txBody>
      </p:sp>
      <p:pic>
        <p:nvPicPr>
          <p:cNvPr id="170" name="page contact.png" descr="page conta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9724" y="1913666"/>
            <a:ext cx="10225352" cy="5926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28" y="151761"/>
            <a:ext cx="2358303" cy="194947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Page news"/>
          <p:cNvSpPr txBox="1"/>
          <p:nvPr/>
        </p:nvSpPr>
        <p:spPr>
          <a:xfrm>
            <a:off x="2423667" y="421650"/>
            <a:ext cx="932180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120000"/>
              </a:lnSpc>
              <a:defRPr sz="5100">
                <a:solidFill>
                  <a:srgbClr val="CD142A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Page news</a:t>
            </a:r>
          </a:p>
        </p:txBody>
      </p:sp>
      <p:pic>
        <p:nvPicPr>
          <p:cNvPr id="174" name="page news.png" descr="page new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547" y="1930586"/>
            <a:ext cx="11209706" cy="6496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28" y="151761"/>
            <a:ext cx="2358303" cy="194947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Page présentation"/>
          <p:cNvSpPr txBox="1"/>
          <p:nvPr/>
        </p:nvSpPr>
        <p:spPr>
          <a:xfrm>
            <a:off x="2423667" y="421650"/>
            <a:ext cx="932180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120000"/>
              </a:lnSpc>
              <a:defRPr sz="5100">
                <a:solidFill>
                  <a:srgbClr val="CD142A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Page présentation</a:t>
            </a:r>
          </a:p>
        </p:txBody>
      </p:sp>
      <p:pic>
        <p:nvPicPr>
          <p:cNvPr id="178" name="page résentation.png" descr="page résent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0237" y="2504987"/>
            <a:ext cx="9744326" cy="56474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73E86"/>
      </a:dk1>
      <a:lt1>
        <a:srgbClr val="86837F">
          <a:alpha val="80000"/>
        </a:srgbClr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00000"/>
      </a:dk1>
      <a:lt1>
        <a:srgbClr val="FFFFFF"/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