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handoutMasterIdLst>
    <p:handoutMasterId r:id="rId22"/>
  </p:handoutMasterIdLst>
  <p:sldIdLst>
    <p:sldId id="257"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4" r:id="rId16"/>
    <p:sldId id="295" r:id="rId17"/>
    <p:sldId id="296" r:id="rId18"/>
    <p:sldId id="293" r:id="rId19"/>
    <p:sldId id="297" r:id="rId2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4694"/>
  </p:normalViewPr>
  <p:slideViewPr>
    <p:cSldViewPr>
      <p:cViewPr varScale="1">
        <p:scale>
          <a:sx n="121" d="100"/>
          <a:sy n="121" d="100"/>
        </p:scale>
        <p:origin x="2072"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fr-FR"/>
          </a:p>
        </p:txBody>
      </p:sp>
      <p:sp>
        <p:nvSpPr>
          <p:cNvPr id="37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1215DB54-AA3C-469D-AF8A-DCDC7B2BBFC3}" type="datetimeFigureOut">
              <a:rPr lang="fr-FR"/>
              <a:pPr/>
              <a:t>20/09/2020</a:t>
            </a:fld>
            <a:endParaRPr lang="fr-FR"/>
          </a:p>
        </p:txBody>
      </p:sp>
      <p:sp>
        <p:nvSpPr>
          <p:cNvPr id="37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fr-FR"/>
          </a:p>
        </p:txBody>
      </p:sp>
      <p:sp>
        <p:nvSpPr>
          <p:cNvPr id="37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4FF84251-DD4C-4579-A7A6-E27EA7A20023}" type="slidenum">
              <a:rPr lang="fr-FR"/>
              <a:pPr/>
              <a:t>‹N°›</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01F9021-C102-4242-9605-D515A42B2A41}" type="datetimeFigureOut">
              <a:rPr lang="fr-FR"/>
              <a:pPr>
                <a:defRPr/>
              </a:pPr>
              <a:t>20/09/2020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46BCCC9-0AF8-4EAD-A8F8-51CCCD0A6B0F}"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B3F612-32F1-47BF-947A-8E32DE0DE0FF}" type="slidenum">
              <a:rPr lang="fr-FR" smtClean="0"/>
              <a:pPr fontAlgn="base">
                <a:spcBef>
                  <a:spcPct val="0"/>
                </a:spcBef>
                <a:spcAft>
                  <a:spcPct val="0"/>
                </a:spcAft>
                <a:defRPr/>
              </a:pPr>
              <a:t>1</a:t>
            </a:fld>
            <a:endParaRPr lang="fr-FR"/>
          </a:p>
        </p:txBody>
      </p:sp>
      <p:sp>
        <p:nvSpPr>
          <p:cNvPr id="61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TextEdit="1"/>
          </p:cNvSpPr>
          <p:nvPr>
            <p:ph type="sldImg"/>
          </p:nvPr>
        </p:nvSpPr>
        <p:spPr bwMode="auto">
          <a:noFill/>
          <a:ln>
            <a:solidFill>
              <a:srgbClr val="000000"/>
            </a:solidFill>
            <a:miter lim="800000"/>
            <a:headEnd/>
            <a:tailEnd/>
          </a:ln>
        </p:spPr>
      </p:sp>
      <p:sp>
        <p:nvSpPr>
          <p:cNvPr id="2150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noFill/>
          <a:ln>
            <a:solidFill>
              <a:srgbClr val="000000"/>
            </a:solidFill>
            <a:miter lim="800000"/>
            <a:headEnd/>
            <a:tailEnd/>
          </a:ln>
        </p:spPr>
      </p:sp>
      <p:sp>
        <p:nvSpPr>
          <p:cNvPr id="2253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p:spPr>
      </p:sp>
      <p:sp>
        <p:nvSpPr>
          <p:cNvPr id="53251" name="Rectangle 3"/>
          <p:cNvSpPr>
            <a:spLocks noGrp="1"/>
          </p:cNvSpPr>
          <p:nvPr>
            <p:ph type="body" idx="1"/>
          </p:nvPr>
        </p:nvSpPr>
        <p:spPr bwMode="auto">
          <a:noFill/>
        </p:spPr>
        <p:txBody>
          <a:bodyPr wrap="square" numCol="1" anchor="t" anchorCtr="0" compatLnSpc="1">
            <a:prstTxWarp prst="textNoShape">
              <a:avLst/>
            </a:prstTxWarp>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p:spPr>
      </p:sp>
      <p:sp>
        <p:nvSpPr>
          <p:cNvPr id="54275" name="Rectangle 3"/>
          <p:cNvSpPr>
            <a:spLocks noGrp="1"/>
          </p:cNvSpPr>
          <p:nvPr>
            <p:ph type="body" idx="1"/>
          </p:nvPr>
        </p:nvSpPr>
        <p:spPr bwMode="auto">
          <a:noFill/>
        </p:spPr>
        <p:txBody>
          <a:bodyPr wrap="square" numCol="1" anchor="t" anchorCtr="0" compatLnSpc="1">
            <a:prstTxWarp prst="textNoShape">
              <a:avLst/>
            </a:prstTxWarp>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p:spPr>
      </p:sp>
      <p:sp>
        <p:nvSpPr>
          <p:cNvPr id="55299" name="Rectangle 3"/>
          <p:cNvSpPr>
            <a:spLocks noGrp="1"/>
          </p:cNvSpPr>
          <p:nvPr>
            <p:ph type="body" idx="1"/>
          </p:nvPr>
        </p:nvSpPr>
        <p:spPr bwMode="auto">
          <a:noFill/>
        </p:spPr>
        <p:txBody>
          <a:bodyPr wrap="square" numCol="1" anchor="t" anchorCtr="0" compatLnSpc="1">
            <a:prstTxWarp prst="textNoShape">
              <a:avLst/>
            </a:prstTxWarp>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fld id="{BFC8A3A7-688D-44FC-A552-EE7ACEF79EC7}" type="datetimeFigureOut">
              <a:rPr lang="fr-FR"/>
              <a:pPr>
                <a:defRPr/>
              </a:pPr>
              <a:t>20/09/2020</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78025F67-CFB5-4F27-9C89-631E1115D849}"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9F18C15C-5B53-4C82-A14D-3195850C83F0}" type="datetimeFigureOut">
              <a:rPr lang="fr-FR"/>
              <a:pPr>
                <a:defRPr/>
              </a:pPr>
              <a:t>20/09/2020</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2319A980-D0EC-4D51-BF0C-4127FF138321}"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9BA736A2-A635-4564-A28E-ABADB3FC5168}" type="datetimeFigureOut">
              <a:rPr lang="fr-FR"/>
              <a:pPr>
                <a:defRPr/>
              </a:pPr>
              <a:t>20/09/2020</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BCC8AFD-7A3E-4D38-B6A0-77E1AF999461}"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2C02F609-9C67-44C0-991D-2D0D909034C5}" type="datetimeFigureOut">
              <a:rPr lang="fr-FR"/>
              <a:pPr>
                <a:defRPr/>
              </a:pPr>
              <a:t>20/09/2020</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940CCA8-0701-4CA7-89A8-1CB4D7605671}"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07845E03-5764-448D-BB4C-56BBFBFD165A}" type="datetimeFigureOut">
              <a:rPr lang="fr-FR"/>
              <a:pPr>
                <a:defRPr/>
              </a:pPr>
              <a:t>20/09/2020</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79BF4DCE-D276-4DA8-9921-66514EBD3AE9}"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pPr>
              <a:defRPr/>
            </a:pPr>
            <a:fld id="{2024B6E1-34A1-4CCE-8ED5-EE96EDB0778A}" type="datetimeFigureOut">
              <a:rPr lang="fr-FR"/>
              <a:pPr>
                <a:defRPr/>
              </a:pPr>
              <a:t>20/09/2020</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93621DE3-D96C-4A0F-BC2D-1BB187B7382E}"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pPr>
              <a:defRPr/>
            </a:pPr>
            <a:fld id="{4F963832-91FC-4379-BE33-A43739EAAB5F}" type="datetimeFigureOut">
              <a:rPr lang="fr-FR"/>
              <a:pPr>
                <a:defRPr/>
              </a:pPr>
              <a:t>20/09/2020</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987DDDE5-800A-4A5C-9942-AD0B716A31F7}"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3"/>
          <p:cNvSpPr>
            <a:spLocks noGrp="1"/>
          </p:cNvSpPr>
          <p:nvPr>
            <p:ph type="dt" sz="half" idx="10"/>
          </p:nvPr>
        </p:nvSpPr>
        <p:spPr/>
        <p:txBody>
          <a:bodyPr/>
          <a:lstStyle>
            <a:lvl1pPr>
              <a:defRPr/>
            </a:lvl1pPr>
          </a:lstStyle>
          <a:p>
            <a:pPr>
              <a:defRPr/>
            </a:pPr>
            <a:fld id="{9704C63D-E7B6-4B76-B6A5-07B1B00B37AE}" type="datetimeFigureOut">
              <a:rPr lang="fr-FR"/>
              <a:pPr>
                <a:defRPr/>
              </a:pPr>
              <a:t>20/09/2020</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9F54218B-7C49-4242-8378-82BA44332BE4}"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B151BBAA-E3E2-4192-BEA2-839AFF41A21C}" type="datetimeFigureOut">
              <a:rPr lang="fr-FR"/>
              <a:pPr>
                <a:defRPr/>
              </a:pPr>
              <a:t>20/09/2020</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CDB71ED1-DA98-4CFF-A205-4679992CF844}"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F656E57E-3601-48F3-8518-4E68279F859F}" type="datetimeFigureOut">
              <a:rPr lang="fr-FR"/>
              <a:pPr>
                <a:defRPr/>
              </a:pPr>
              <a:t>20/09/2020</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209C0846-AE15-4824-98BC-EA855534BBC9}"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6198A292-F605-4133-9B75-5BD4AEDD3F3A}" type="datetimeFigureOut">
              <a:rPr lang="fr-FR"/>
              <a:pPr>
                <a:defRPr/>
              </a:pPr>
              <a:t>20/09/2020</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E50D48B1-815B-4AEC-A841-0D95EED61AC1}"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05D9ADC-E094-4558-B359-40DC834F5D36}" type="datetimeFigureOut">
              <a:rPr lang="fr-FR"/>
              <a:pPr>
                <a:defRPr/>
              </a:pPr>
              <a:t>20/09/2020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3DDBDE2-0CDA-48FC-9137-6B921D5BCB5F}"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commentcamarche.net/contents/droits/copyright-auteur.php3" TargetMode="External"/><Relationship Id="rId2" Type="http://schemas.openxmlformats.org/officeDocument/2006/relationships/hyperlink" Target="http://www.commentcamarche.net/contents/projet/maitrise-ouvrage-maitre-oeuvre.php3"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commentcamarche.net/contents/projet/maitrise-ouvrage-maitre-oeuvre.php3"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p:cNvSpPr>
          <p:nvPr/>
        </p:nvSpPr>
        <p:spPr bwMode="auto">
          <a:xfrm>
            <a:off x="1115616" y="2708920"/>
            <a:ext cx="6911975" cy="1223392"/>
          </a:xfrm>
          <a:prstGeom prst="rect">
            <a:avLst/>
          </a:prstGeom>
          <a:noFill/>
          <a:ln w="9525">
            <a:noFill/>
            <a:miter lim="800000"/>
            <a:headEnd/>
            <a:tailEnd/>
          </a:ln>
        </p:spPr>
        <p:txBody>
          <a:bodyPr/>
          <a:lstStyle/>
          <a:p>
            <a:pPr algn="ctr" fontAlgn="auto">
              <a:spcBef>
                <a:spcPct val="20000"/>
              </a:spcBef>
              <a:spcAft>
                <a:spcPts val="0"/>
              </a:spcAft>
              <a:defRPr/>
            </a:pPr>
            <a:r>
              <a:rPr lang="fr-FR" sz="5400" b="1" dirty="0">
                <a:effectLst>
                  <a:outerShdw blurRad="38100" dist="38100" dir="2700000" algn="tl">
                    <a:srgbClr val="C0C0C0"/>
                  </a:outerShdw>
                </a:effectLst>
                <a:latin typeface="+mn-lt"/>
                <a:cs typeface="+mn-cs"/>
              </a:rPr>
              <a:t>CAHIER DES CHARGES</a:t>
            </a:r>
          </a:p>
        </p:txBody>
      </p:sp>
      <p:sp>
        <p:nvSpPr>
          <p:cNvPr id="4" name="TextBox 3"/>
          <p:cNvSpPr txBox="1"/>
          <p:nvPr/>
        </p:nvSpPr>
        <p:spPr>
          <a:xfrm>
            <a:off x="6660232" y="6237312"/>
            <a:ext cx="2160240" cy="307777"/>
          </a:xfrm>
          <a:prstGeom prst="rect">
            <a:avLst/>
          </a:prstGeom>
          <a:noFill/>
        </p:spPr>
        <p:txBody>
          <a:bodyPr wrap="square" rtlCol="0">
            <a:spAutoFit/>
          </a:bodyPr>
          <a:lstStyle/>
          <a:p>
            <a:pPr algn="ctr"/>
            <a:r>
              <a:rPr lang="fr-FR" sz="1400" dirty="0"/>
              <a:t>Jacques A. Augustin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67544" y="0"/>
            <a:ext cx="8229600" cy="1143000"/>
          </a:xfrm>
        </p:spPr>
        <p:txBody>
          <a:bodyPr>
            <a:normAutofit fontScale="90000"/>
          </a:bodyPr>
          <a:lstStyle/>
          <a:p>
            <a:pPr eaLnBrk="1" hangingPunct="1">
              <a:defRPr/>
            </a:pPr>
            <a:br>
              <a:rPr lang="fr-FR" sz="4600" u="sng" dirty="0"/>
            </a:br>
            <a:r>
              <a:rPr lang="fr-FR" sz="4600" b="1" dirty="0"/>
              <a:t>c- Vocabulaire</a:t>
            </a:r>
          </a:p>
        </p:txBody>
      </p:sp>
      <p:sp>
        <p:nvSpPr>
          <p:cNvPr id="14339" name="Espace réservé du contenu 2"/>
          <p:cNvSpPr>
            <a:spLocks noGrp="1"/>
          </p:cNvSpPr>
          <p:nvPr>
            <p:ph idx="4294967295"/>
          </p:nvPr>
        </p:nvSpPr>
        <p:spPr>
          <a:xfrm>
            <a:off x="683568" y="1844824"/>
            <a:ext cx="7929562" cy="2857500"/>
          </a:xfrm>
        </p:spPr>
        <p:txBody>
          <a:bodyPr/>
          <a:lstStyle/>
          <a:p>
            <a:pPr eaLnBrk="1" hangingPunct="1"/>
            <a:r>
              <a:rPr lang="fr-FR" dirty="0"/>
              <a:t>Nombre de projets échouent à cause d'une mauvaise communication et en particulier à cause d'un manque de culture et de vocabulaires communs entre maîtrise d'œuvre et maîtrise d'ouvrage. En effet, là où le maître d'ouvrage croît employer un vocabulaire générique, le maître d'œuvre entend parfois un terme technique avec une signification particulière.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39552" y="0"/>
            <a:ext cx="8229600" cy="1143000"/>
          </a:xfrm>
        </p:spPr>
        <p:txBody>
          <a:bodyPr>
            <a:normAutofit fontScale="90000"/>
          </a:bodyPr>
          <a:lstStyle/>
          <a:p>
            <a:pPr eaLnBrk="1" hangingPunct="1">
              <a:defRPr/>
            </a:pPr>
            <a:br>
              <a:rPr lang="fr-FR" sz="4600" dirty="0"/>
            </a:br>
            <a:r>
              <a:rPr lang="fr-FR" sz="4600" b="1" dirty="0"/>
              <a:t>d- Calendrier</a:t>
            </a:r>
          </a:p>
        </p:txBody>
      </p:sp>
      <p:sp>
        <p:nvSpPr>
          <p:cNvPr id="15363" name="Espace réservé du contenu 2"/>
          <p:cNvSpPr>
            <a:spLocks noGrp="1"/>
          </p:cNvSpPr>
          <p:nvPr>
            <p:ph idx="4294967295"/>
          </p:nvPr>
        </p:nvSpPr>
        <p:spPr>
          <a:xfrm>
            <a:off x="539552" y="1916832"/>
            <a:ext cx="7929562" cy="1911350"/>
          </a:xfrm>
        </p:spPr>
        <p:txBody>
          <a:bodyPr/>
          <a:lstStyle/>
          <a:p>
            <a:pPr eaLnBrk="1" hangingPunct="1"/>
            <a:r>
              <a:rPr lang="fr-FR" dirty="0"/>
              <a:t>Le calendrier souhaité par le maître d'ouvrage doit être très clairement explicité et faire apparaître la date à laquelle le projet devra impérativement être terminé. Idéalement des jalons seront précisés afin d'éviter un « effet tunnel ».</a:t>
            </a:r>
          </a:p>
          <a:p>
            <a:pPr eaLnBrk="1" hangingPunct="1"/>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67544" y="0"/>
            <a:ext cx="8229600" cy="1143000"/>
          </a:xfrm>
        </p:spPr>
        <p:txBody>
          <a:bodyPr>
            <a:normAutofit fontScale="90000"/>
          </a:bodyPr>
          <a:lstStyle/>
          <a:p>
            <a:pPr eaLnBrk="1" hangingPunct="1">
              <a:defRPr/>
            </a:pPr>
            <a:br>
              <a:rPr lang="fr-FR" sz="4600" b="1" u="sng" dirty="0"/>
            </a:br>
            <a:r>
              <a:rPr lang="fr-FR" sz="4600" b="1" dirty="0"/>
              <a:t>e- Clauses juridiques</a:t>
            </a:r>
          </a:p>
        </p:txBody>
      </p:sp>
      <p:sp>
        <p:nvSpPr>
          <p:cNvPr id="16387" name="Espace réservé du contenu 2"/>
          <p:cNvSpPr>
            <a:spLocks noGrp="1"/>
          </p:cNvSpPr>
          <p:nvPr>
            <p:ph idx="4294967295"/>
          </p:nvPr>
        </p:nvSpPr>
        <p:spPr>
          <a:xfrm>
            <a:off x="611560" y="1700808"/>
            <a:ext cx="8229600" cy="3024188"/>
          </a:xfrm>
        </p:spPr>
        <p:txBody>
          <a:bodyPr/>
          <a:lstStyle/>
          <a:p>
            <a:pPr eaLnBrk="1" hangingPunct="1"/>
            <a:r>
              <a:rPr lang="fr-FR" dirty="0"/>
              <a:t>Un cahier des charges étant un document contractuel, </a:t>
            </a:r>
            <a:r>
              <a:rPr lang="fr-FR" dirty="0" err="1"/>
              <a:t>co-signé</a:t>
            </a:r>
            <a:r>
              <a:rPr lang="fr-FR" dirty="0"/>
              <a:t> par la  </a:t>
            </a:r>
            <a:r>
              <a:rPr lang="fr-FR" dirty="0">
                <a:hlinkClick r:id="rId2"/>
              </a:rPr>
              <a:t>maîtrise d'œuvre</a:t>
            </a:r>
            <a:r>
              <a:rPr lang="fr-FR" dirty="0"/>
              <a:t> et la  </a:t>
            </a:r>
            <a:r>
              <a:rPr lang="fr-FR" u="sng" dirty="0">
                <a:hlinkClick r:id="rId2"/>
              </a:rPr>
              <a:t>maîtrise d'ouvrage</a:t>
            </a:r>
            <a:r>
              <a:rPr lang="fr-FR" dirty="0"/>
              <a:t>, possède généralement un certain nombre de clauses juridiques permettant par exemple de définir à qui revient la </a:t>
            </a:r>
            <a:r>
              <a:rPr lang="fr-FR" u="sng" dirty="0">
                <a:hlinkClick r:id="rId3"/>
              </a:rPr>
              <a:t>propriété intellectuelle</a:t>
            </a:r>
            <a:r>
              <a:rPr lang="fr-FR" dirty="0"/>
              <a:t> de l'ouvrage, les pénalités en cas de non-respect des délais ou encore les tribunaux compétents en cas de litige.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179512" y="0"/>
            <a:ext cx="8820150" cy="2087563"/>
          </a:xfrm>
        </p:spPr>
        <p:txBody>
          <a:bodyPr/>
          <a:lstStyle/>
          <a:p>
            <a:pPr eaLnBrk="1" hangingPunct="1">
              <a:defRPr/>
            </a:pPr>
            <a:r>
              <a:rPr lang="fr-FR" sz="4100" b="1" dirty="0"/>
              <a:t>f- Expression fonctionnelle </a:t>
            </a:r>
            <a:br>
              <a:rPr lang="fr-FR" sz="4100" b="1" dirty="0"/>
            </a:br>
            <a:r>
              <a:rPr lang="fr-FR" sz="4100" b="1" dirty="0"/>
              <a:t>des besoins</a:t>
            </a:r>
            <a:br>
              <a:rPr lang="fr-FR" sz="4100" b="1" u="sng" dirty="0">
                <a:effectLst>
                  <a:outerShdw blurRad="38100" dist="38100" dir="2700000" algn="tl">
                    <a:srgbClr val="C0C0C0"/>
                  </a:outerShdw>
                </a:effectLst>
              </a:rPr>
            </a:br>
            <a:endParaRPr lang="fr-FR" sz="4100" b="1" u="sng" dirty="0">
              <a:effectLst>
                <a:outerShdw blurRad="38100" dist="38100" dir="2700000" algn="tl">
                  <a:srgbClr val="C0C0C0"/>
                </a:outerShdw>
              </a:effectLst>
            </a:endParaRPr>
          </a:p>
        </p:txBody>
      </p:sp>
      <p:sp>
        <p:nvSpPr>
          <p:cNvPr id="17411" name="Rectangle 3"/>
          <p:cNvSpPr>
            <a:spLocks noGrp="1"/>
          </p:cNvSpPr>
          <p:nvPr>
            <p:ph type="body" idx="1"/>
          </p:nvPr>
        </p:nvSpPr>
        <p:spPr>
          <a:xfrm>
            <a:off x="323528" y="1844824"/>
            <a:ext cx="8351838" cy="4608512"/>
          </a:xfrm>
        </p:spPr>
        <p:txBody>
          <a:bodyPr/>
          <a:lstStyle/>
          <a:p>
            <a:pPr eaLnBrk="1" hangingPunct="1"/>
            <a:r>
              <a:rPr lang="fr-FR" dirty="0"/>
              <a:t>Après l'analyse du besoin, on apporte maintenant une solution de mise en œuvre, fonctionnelle, de ce besoin. Cela consiste à décomposer le besoin en fonctionnalités. Pour chaque fonctionnalité identifiée, il faut expliquer sa mise en œuvre du point de vue utilisateur: comment une fonctionnalité X satisfait un besoin Y du client.</a:t>
            </a:r>
          </a:p>
          <a:p>
            <a:pPr eaLnBrk="1" hangingPunct="1">
              <a:buFont typeface="Wingdings 2" pitchFamily="18" charset="2"/>
              <a:buNone/>
            </a:pPr>
            <a:endParaRPr lang="fr-FR"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539552" y="260648"/>
            <a:ext cx="8229600" cy="1008063"/>
          </a:xfrm>
        </p:spPr>
        <p:txBody>
          <a:bodyPr/>
          <a:lstStyle/>
          <a:p>
            <a:pPr eaLnBrk="1" hangingPunct="1">
              <a:defRPr/>
            </a:pPr>
            <a:r>
              <a:rPr lang="fr-FR" sz="4100" b="1" dirty="0"/>
              <a:t>g- Contraintes</a:t>
            </a:r>
            <a:br>
              <a:rPr lang="fr-FR" sz="4100" b="1" dirty="0"/>
            </a:br>
            <a:endParaRPr lang="fr-FR" sz="4100" b="1" dirty="0"/>
          </a:p>
        </p:txBody>
      </p:sp>
      <p:sp>
        <p:nvSpPr>
          <p:cNvPr id="18435" name="Rectangle 3"/>
          <p:cNvSpPr>
            <a:spLocks noGrp="1"/>
          </p:cNvSpPr>
          <p:nvPr>
            <p:ph type="body" idx="1"/>
          </p:nvPr>
        </p:nvSpPr>
        <p:spPr>
          <a:xfrm>
            <a:off x="395536" y="1196752"/>
            <a:ext cx="8229600" cy="3903662"/>
          </a:xfrm>
        </p:spPr>
        <p:txBody>
          <a:bodyPr/>
          <a:lstStyle/>
          <a:p>
            <a:pPr eaLnBrk="1" hangingPunct="1">
              <a:buFont typeface="Wingdings 2" pitchFamily="18" charset="2"/>
              <a:buNone/>
            </a:pPr>
            <a:r>
              <a:rPr lang="fr-FR" b="1" u="sng" dirty="0"/>
              <a:t>1- Contraintes de coûts:</a:t>
            </a:r>
          </a:p>
          <a:p>
            <a:pPr eaLnBrk="1" hangingPunct="1"/>
            <a:r>
              <a:rPr lang="fr-FR" dirty="0"/>
              <a:t> Spécifier le budget alloué au projet.</a:t>
            </a:r>
          </a:p>
          <a:p>
            <a:pPr eaLnBrk="1" hangingPunct="1">
              <a:buFont typeface="Wingdings 2" pitchFamily="18" charset="2"/>
              <a:buNone/>
            </a:pPr>
            <a:r>
              <a:rPr lang="fr-FR" b="1" u="sng" dirty="0"/>
              <a:t>2- Contrainte de délais:</a:t>
            </a:r>
          </a:p>
          <a:p>
            <a:pPr eaLnBrk="1" hangingPunct="1"/>
            <a:r>
              <a:rPr lang="fr-FR" dirty="0"/>
              <a:t> Spécifier la date de livraison du produit et les éventuelles échéances intermédiaires.</a:t>
            </a:r>
          </a:p>
          <a:p>
            <a:pPr eaLnBrk="1" hangingPunct="1">
              <a:buFont typeface="Wingdings 2" pitchFamily="18" charset="2"/>
              <a:buNone/>
            </a:pPr>
            <a:r>
              <a:rPr lang="fr-FR" b="1" u="sng" dirty="0"/>
              <a:t>3- Autres contraintes:</a:t>
            </a:r>
          </a:p>
          <a:p>
            <a:pPr eaLnBrk="1" hangingPunct="1"/>
            <a:r>
              <a:rPr lang="fr-FR" dirty="0"/>
              <a:t> Spécifier les éventuelles autres contraintes à prendre en compte dans le cadre du projet (normes techniques, clauses juridiques,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28625" y="-27384"/>
            <a:ext cx="8229600" cy="1357313"/>
          </a:xfrm>
          <a:noFill/>
          <a:ln>
            <a:noFill/>
          </a:ln>
        </p:spPr>
        <p:txBody>
          <a:bodyPr/>
          <a:lstStyle/>
          <a:p>
            <a:pPr eaLnBrk="1" hangingPunct="1"/>
            <a:r>
              <a:rPr lang="fr-FR" sz="4100" b="1" dirty="0"/>
              <a:t>Rédaction d’un cahier des charges</a:t>
            </a:r>
          </a:p>
        </p:txBody>
      </p:sp>
      <p:sp>
        <p:nvSpPr>
          <p:cNvPr id="3" name="Espace réservé du contenu 2"/>
          <p:cNvSpPr>
            <a:spLocks noGrp="1"/>
          </p:cNvSpPr>
          <p:nvPr>
            <p:ph idx="4294967295"/>
          </p:nvPr>
        </p:nvSpPr>
        <p:spPr/>
        <p:txBody>
          <a:bodyPr/>
          <a:lstStyle/>
          <a:p>
            <a:pPr algn="just"/>
            <a:r>
              <a:rPr lang="fr-FR"/>
              <a:t>Un cahier des charges doit être complet, mais pas surabondant : pour chaque besoin exprimé se demander qu’est ce qui se passe si on le supprime ?</a:t>
            </a:r>
          </a:p>
          <a:p>
            <a:pPr algn="just"/>
            <a:endParaRPr lang="fr-FR"/>
          </a:p>
          <a:p>
            <a:pPr algn="just"/>
            <a:r>
              <a:rPr lang="fr-FR"/>
              <a:t>Cohérence: le cahier des charges doit exprimer des besoins qui ne se contredisent pas entre eux;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28625" y="-16545"/>
            <a:ext cx="8229600" cy="1357313"/>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fr-FR" sz="4100" b="1" dirty="0"/>
              <a:t>Rédaction d’un cahier des charges</a:t>
            </a:r>
          </a:p>
        </p:txBody>
      </p:sp>
      <p:sp>
        <p:nvSpPr>
          <p:cNvPr id="3" name="Espace réservé du contenu 2"/>
          <p:cNvSpPr>
            <a:spLocks noGrp="1"/>
          </p:cNvSpPr>
          <p:nvPr>
            <p:ph idx="4294967295"/>
          </p:nvPr>
        </p:nvSpPr>
        <p:spPr/>
        <p:txBody>
          <a:bodyPr/>
          <a:lstStyle/>
          <a:p>
            <a:pPr algn="just"/>
            <a:r>
              <a:rPr lang="fr-FR"/>
              <a:t>Les phrases et paragraphes doivent être courts;</a:t>
            </a:r>
          </a:p>
          <a:p>
            <a:pPr algn="just"/>
            <a:endParaRPr lang="fr-FR"/>
          </a:p>
          <a:p>
            <a:pPr algn="just"/>
            <a:r>
              <a:rPr lang="fr-FR"/>
              <a:t>Un cahier des charges doit rester aussi général que possible afin de ne pas brider la conception;</a:t>
            </a:r>
          </a:p>
          <a:p>
            <a:pPr algn="just"/>
            <a:endParaRPr lang="fr-FR"/>
          </a:p>
          <a:p>
            <a:pPr algn="just"/>
            <a:r>
              <a:rPr lang="fr-FR"/>
              <a:t>Un besoin s’exprime au futur, pas au conditionnel.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28625" y="-16545"/>
            <a:ext cx="8229600" cy="1357313"/>
          </a:xfrm>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r>
              <a:rPr lang="fr-FR" sz="4100" b="1" dirty="0"/>
              <a:t>Rédaction d’un cahier des charges</a:t>
            </a:r>
          </a:p>
        </p:txBody>
      </p:sp>
      <p:sp>
        <p:nvSpPr>
          <p:cNvPr id="3" name="Espace réservé du contenu 2"/>
          <p:cNvSpPr>
            <a:spLocks noGrp="1"/>
          </p:cNvSpPr>
          <p:nvPr>
            <p:ph idx="4294967295"/>
          </p:nvPr>
        </p:nvSpPr>
        <p:spPr/>
        <p:txBody>
          <a:bodyPr/>
          <a:lstStyle/>
          <a:p>
            <a:pPr algn="just"/>
            <a:r>
              <a:rPr lang="fr-FR" sz="2800"/>
              <a:t>Un cahier des charges doit être clair,cela veut dire que l’idée ou le besoin qu’il exprime n’est pas susceptible d’être interprété différemment de ce que pense le maître d’ouvrage.</a:t>
            </a:r>
          </a:p>
          <a:p>
            <a:pPr algn="just"/>
            <a:endParaRPr lang="fr-FR" sz="2800"/>
          </a:p>
          <a:p>
            <a:pPr algn="just"/>
            <a:r>
              <a:rPr lang="fr-FR" sz="2800"/>
              <a:t>Le cahier des charges doit servir tout au long du projet : imposer une lecture fastidieuse est le meilleur moyen pour que personne ne l'utilise.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467544" y="260648"/>
            <a:ext cx="8291512" cy="939800"/>
          </a:xfrm>
        </p:spPr>
        <p:txBody>
          <a:bodyPr/>
          <a:lstStyle/>
          <a:p>
            <a:pPr eaLnBrk="1" hangingPunct="1">
              <a:defRPr/>
            </a:pPr>
            <a:r>
              <a:rPr lang="fr-FR" sz="4100" b="1" dirty="0"/>
              <a:t>Conclusion</a:t>
            </a:r>
          </a:p>
        </p:txBody>
      </p:sp>
      <p:sp>
        <p:nvSpPr>
          <p:cNvPr id="19459" name="Rectangle 3"/>
          <p:cNvSpPr>
            <a:spLocks noGrp="1"/>
          </p:cNvSpPr>
          <p:nvPr>
            <p:ph type="body" idx="1"/>
          </p:nvPr>
        </p:nvSpPr>
        <p:spPr>
          <a:xfrm>
            <a:off x="611560" y="1556792"/>
            <a:ext cx="7705725" cy="3903662"/>
          </a:xfrm>
        </p:spPr>
        <p:txBody>
          <a:bodyPr/>
          <a:lstStyle/>
          <a:p>
            <a:pPr eaLnBrk="1" hangingPunct="1"/>
            <a:r>
              <a:rPr lang="fr-FR" sz="2600" dirty="0"/>
              <a:t>Le cahier des charges est un document permettant d'une part de garantir au maître d'ouvrage que les livrables seront conformes à ce qui est écrit, d'autre part d'éviter le plus possible que le maître d'ouvrage modifie son souhait au fur et à mesure du projet et demande au maître d'œuvre des nouvelles fonctionnalités non prévues initialement.</a:t>
            </a:r>
          </a:p>
          <a:p>
            <a:pPr eaLnBrk="1" hangingPunct="1"/>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467544" y="260648"/>
            <a:ext cx="8352928" cy="1008112"/>
          </a:xfrm>
        </p:spPr>
        <p:txBody>
          <a:bodyPr/>
          <a:lstStyle/>
          <a:p>
            <a:pPr eaLnBrk="1" hangingPunct="1">
              <a:defRPr/>
            </a:pPr>
            <a:br>
              <a:rPr lang="fr-FR" sz="4000" b="1" dirty="0"/>
            </a:br>
            <a:r>
              <a:rPr lang="fr-FR" sz="4000" b="1" dirty="0"/>
              <a:t>Consignes de présentation du cahier des charges</a:t>
            </a:r>
            <a:r>
              <a:rPr lang="ru-RU" sz="4000" b="1" dirty="0"/>
              <a:t> </a:t>
            </a:r>
            <a:r>
              <a:rPr lang="fr-FR" sz="4000" b="1" dirty="0"/>
              <a:t>(L3, 2020)</a:t>
            </a:r>
            <a:br>
              <a:rPr lang="fr-FR" sz="4000" b="1" dirty="0"/>
            </a:br>
            <a:endParaRPr lang="fr-FR" sz="4100" b="1" dirty="0"/>
          </a:p>
        </p:txBody>
      </p:sp>
      <p:sp>
        <p:nvSpPr>
          <p:cNvPr id="19459" name="Rectangle 3"/>
          <p:cNvSpPr>
            <a:spLocks noGrp="1"/>
          </p:cNvSpPr>
          <p:nvPr>
            <p:ph type="body" idx="1"/>
          </p:nvPr>
        </p:nvSpPr>
        <p:spPr>
          <a:xfrm>
            <a:off x="611560" y="1556792"/>
            <a:ext cx="7705725" cy="3903662"/>
          </a:xfrm>
        </p:spPr>
        <p:txBody>
          <a:bodyPr/>
          <a:lstStyle/>
          <a:p>
            <a:r>
              <a:rPr lang="fr-FR" sz="2000" dirty="0"/>
              <a:t>Le cahier des charges est à déposer sur Moodle au plus tard le 9 octobre en format PDF et obéissant aux consignes suivantes :</a:t>
            </a:r>
          </a:p>
          <a:p>
            <a:pPr lvl="0"/>
            <a:r>
              <a:rPr lang="fr-FR" sz="2000" dirty="0"/>
              <a:t>Police </a:t>
            </a:r>
            <a:r>
              <a:rPr lang="fr-FR" sz="2000" dirty="0" err="1"/>
              <a:t>Verdana</a:t>
            </a:r>
            <a:r>
              <a:rPr lang="fr-FR" sz="2000" dirty="0"/>
              <a:t> 11</a:t>
            </a:r>
          </a:p>
          <a:p>
            <a:pPr lvl="0"/>
            <a:r>
              <a:rPr lang="fr-FR" sz="2000" dirty="0"/>
              <a:t>Interligne 1,5</a:t>
            </a:r>
          </a:p>
          <a:p>
            <a:pPr lvl="0"/>
            <a:r>
              <a:rPr lang="fr-FR" sz="2000" dirty="0"/>
              <a:t>3 à 5 pages</a:t>
            </a:r>
          </a:p>
          <a:p>
            <a:pPr lvl="0"/>
            <a:r>
              <a:rPr lang="fr-FR" sz="2000" dirty="0"/>
              <a:t>Page de garde : logo d’</a:t>
            </a:r>
            <a:r>
              <a:rPr lang="fr-FR" sz="2000" dirty="0" err="1"/>
              <a:t>Efrei</a:t>
            </a:r>
            <a:r>
              <a:rPr lang="fr-FR" sz="2000" dirty="0"/>
              <a:t> Paris, éventuel logo de votre projet/produit, logo d’un éventuel partenaire (entreprise, institution, etc.), intitulé de votre projet, numéro de votre équipe, les noms des membres qui la composent et le nom de votre tuteur.</a:t>
            </a:r>
            <a:endParaRPr lang="fr-FR" dirty="0"/>
          </a:p>
          <a:p>
            <a:pPr eaLnBrk="1" hangingPunct="1"/>
            <a:endParaRPr lang="fr-FR" dirty="0"/>
          </a:p>
        </p:txBody>
      </p:sp>
    </p:spTree>
    <p:extLst>
      <p:ext uri="{BB962C8B-B14F-4D97-AF65-F5344CB8AC3E}">
        <p14:creationId xmlns:p14="http://schemas.microsoft.com/office/powerpoint/2010/main" val="267928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p:txBody>
          <a:bodyPr>
            <a:normAutofit fontScale="90000"/>
          </a:bodyPr>
          <a:lstStyle/>
          <a:p>
            <a:pPr eaLnBrk="1" hangingPunct="1">
              <a:defRPr/>
            </a:pPr>
            <a:r>
              <a:rPr lang="fr-FR" sz="4600" b="1" dirty="0"/>
              <a:t>Qu’est-ce qu’un Cahier des Charges ?</a:t>
            </a:r>
            <a:br>
              <a:rPr lang="fr-FR" sz="4600" b="1" dirty="0"/>
            </a:br>
            <a:r>
              <a:rPr lang="fr-FR" sz="4600" dirty="0"/>
              <a:t> </a:t>
            </a:r>
          </a:p>
        </p:txBody>
      </p:sp>
      <p:sp>
        <p:nvSpPr>
          <p:cNvPr id="6147" name="Espace réservé du contenu 2"/>
          <p:cNvSpPr>
            <a:spLocks noGrp="1"/>
          </p:cNvSpPr>
          <p:nvPr>
            <p:ph idx="4294967295"/>
          </p:nvPr>
        </p:nvSpPr>
        <p:spPr/>
        <p:txBody>
          <a:bodyPr/>
          <a:lstStyle/>
          <a:p>
            <a:pPr eaLnBrk="1" hangingPunct="1">
              <a:lnSpc>
                <a:spcPct val="80000"/>
              </a:lnSpc>
            </a:pPr>
            <a:r>
              <a:rPr lang="fr-FR" sz="2600" dirty="0"/>
              <a:t>Un « </a:t>
            </a:r>
            <a:r>
              <a:rPr lang="fr-FR" sz="2600" b="1" dirty="0"/>
              <a:t>cahier des charges</a:t>
            </a:r>
            <a:r>
              <a:rPr lang="fr-FR" sz="2600" dirty="0"/>
              <a:t> » est un document contractuel décrivant ce qui est attendu du  « </a:t>
            </a:r>
            <a:r>
              <a:rPr lang="fr-FR" sz="2600" u="sng" dirty="0">
                <a:hlinkClick r:id="rId2"/>
              </a:rPr>
              <a:t>maître d'œuvre</a:t>
            </a:r>
            <a:r>
              <a:rPr lang="fr-FR" sz="2600" dirty="0"/>
              <a:t> »par le   « </a:t>
            </a:r>
            <a:r>
              <a:rPr lang="fr-FR" sz="2600" u="sng" dirty="0">
                <a:hlinkClick r:id="rId2"/>
              </a:rPr>
              <a:t>maître d'ouvrage</a:t>
            </a:r>
            <a:r>
              <a:rPr lang="fr-FR" sz="2600" dirty="0"/>
              <a:t> ».</a:t>
            </a:r>
          </a:p>
          <a:p>
            <a:pPr eaLnBrk="1" hangingPunct="1">
              <a:lnSpc>
                <a:spcPct val="80000"/>
              </a:lnSpc>
            </a:pPr>
            <a:endParaRPr lang="fr-FR" sz="2100" dirty="0"/>
          </a:p>
          <a:p>
            <a:pPr eaLnBrk="1" hangingPunct="1">
              <a:lnSpc>
                <a:spcPct val="80000"/>
              </a:lnSpc>
            </a:pPr>
            <a:endParaRPr lang="fr-FR" sz="2100" dirty="0"/>
          </a:p>
          <a:p>
            <a:pPr eaLnBrk="1" hangingPunct="1">
              <a:lnSpc>
                <a:spcPct val="80000"/>
              </a:lnSpc>
            </a:pPr>
            <a:r>
              <a:rPr lang="fr-FR" sz="2600" dirty="0"/>
              <a:t>Il s'agit donc d'un document décrivant de la façon la plus précise possible, avec un vocabulaire simple, les besoins auxquels le </a:t>
            </a:r>
            <a:r>
              <a:rPr lang="fr-FR" sz="2600" u="sng" dirty="0">
                <a:hlinkClick r:id="rId2"/>
              </a:rPr>
              <a:t>maître d'œuvre</a:t>
            </a:r>
            <a:r>
              <a:rPr lang="fr-FR" sz="2600" dirty="0"/>
              <a:t> doit répondre.</a:t>
            </a:r>
          </a:p>
          <a:p>
            <a:pPr eaLnBrk="1" hangingPunct="1">
              <a:lnSpc>
                <a:spcPct val="80000"/>
              </a:lnSpc>
            </a:pPr>
            <a:endParaRPr lang="fr-FR"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4"/>
          <p:cNvSpPr>
            <a:spLocks noGrp="1" noChangeArrowheads="1"/>
          </p:cNvSpPr>
          <p:nvPr>
            <p:ph type="body" idx="1"/>
          </p:nvPr>
        </p:nvSpPr>
        <p:spPr>
          <a:xfrm>
            <a:off x="395536" y="1124744"/>
            <a:ext cx="8280920" cy="4525963"/>
          </a:xfrm>
          <a:noFill/>
        </p:spPr>
        <p:txBody>
          <a:bodyPr/>
          <a:lstStyle/>
          <a:p>
            <a:pPr eaLnBrk="1" hangingPunct="1">
              <a:lnSpc>
                <a:spcPct val="80000"/>
              </a:lnSpc>
            </a:pPr>
            <a:endParaRPr lang="fr-FR" sz="2600" dirty="0"/>
          </a:p>
          <a:p>
            <a:pPr eaLnBrk="1" hangingPunct="1">
              <a:lnSpc>
                <a:spcPct val="80000"/>
              </a:lnSpc>
            </a:pPr>
            <a:r>
              <a:rPr lang="fr-FR" sz="2400" dirty="0"/>
              <a:t>Le cahier des charges doit préférentiellement faire apparaître le besoin de manière fonctionnelle, indépendamment de toute solution technique.</a:t>
            </a:r>
          </a:p>
          <a:p>
            <a:pPr eaLnBrk="1" hangingPunct="1">
              <a:lnSpc>
                <a:spcPct val="80000"/>
              </a:lnSpc>
            </a:pPr>
            <a:endParaRPr lang="fr-FR" sz="2600" dirty="0"/>
          </a:p>
          <a:p>
            <a:pPr eaLnBrk="1" hangingPunct="1">
              <a:lnSpc>
                <a:spcPct val="80000"/>
              </a:lnSpc>
            </a:pPr>
            <a:endParaRPr lang="fr-FR" sz="2600" dirty="0"/>
          </a:p>
          <a:p>
            <a:pPr eaLnBrk="1" hangingPunct="1">
              <a:lnSpc>
                <a:spcPct val="80000"/>
              </a:lnSpc>
            </a:pPr>
            <a:r>
              <a:rPr lang="fr-FR" sz="2400" dirty="0"/>
              <a:t>Un cahier des charges doit également contenir tous les éléments permettant au maître d'œuvre de juger de la taille du projet et de sa complexité afin d'être en mesure de proposer une offre la plus adaptée possible en termes de coût, de délai, de ressources humaines et d'assurance qualité.</a:t>
            </a:r>
          </a:p>
          <a:p>
            <a:pPr eaLnBrk="1" hangingPunct="1">
              <a:lnSpc>
                <a:spcPct val="80000"/>
              </a:lnSpc>
            </a:pPr>
            <a:endParaRPr lang="fr-FR"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p:cNvSpPr>
          <p:nvPr>
            <p:ph type="body" idx="1"/>
          </p:nvPr>
        </p:nvSpPr>
        <p:spPr>
          <a:xfrm>
            <a:off x="251520" y="1052736"/>
            <a:ext cx="8229600" cy="4525963"/>
          </a:xfrm>
        </p:spPr>
        <p:txBody>
          <a:bodyPr/>
          <a:lstStyle/>
          <a:p>
            <a:pPr eaLnBrk="1" hangingPunct="1">
              <a:lnSpc>
                <a:spcPct val="80000"/>
              </a:lnSpc>
            </a:pPr>
            <a:r>
              <a:rPr lang="fr-FR" sz="2400" dirty="0"/>
              <a:t>Il s'agit à ce titre d'un document de référence, permettant de lever toute ambiguïté sur ce qui était attendu, ainsi qu'un outil de dialogue permettant au maître d'œuvre d'interroger le maître d'ouvrage afin d'affiner sa compréhension de la demande</a:t>
            </a:r>
          </a:p>
          <a:p>
            <a:pPr eaLnBrk="1" hangingPunct="1">
              <a:lnSpc>
                <a:spcPct val="80000"/>
              </a:lnSpc>
            </a:pPr>
            <a:endParaRPr lang="fr-FR" sz="2400" dirty="0"/>
          </a:p>
          <a:p>
            <a:pPr eaLnBrk="1" hangingPunct="1">
              <a:lnSpc>
                <a:spcPct val="80000"/>
              </a:lnSpc>
            </a:pPr>
            <a:endParaRPr lang="fr-FR" sz="2400" dirty="0"/>
          </a:p>
          <a:p>
            <a:pPr eaLnBrk="1" hangingPunct="1">
              <a:lnSpc>
                <a:spcPct val="80000"/>
              </a:lnSpc>
            </a:pPr>
            <a:r>
              <a:rPr lang="fr-FR" sz="2400" dirty="0"/>
              <a:t>Un cahier des charges n'est pas pour autant nécessairement statique. Son contenu peut tout à fait être modifié au cours du projet, même si dans l'idéal tout devrait être défini dès le début, sur la base d'un avenant accepté par les deux parties.</a:t>
            </a:r>
          </a:p>
          <a:p>
            <a:pPr eaLnBrk="1" hangingPunct="1">
              <a:lnSpc>
                <a:spcPct val="80000"/>
              </a:lnSpc>
            </a:pPr>
            <a:endParaRPr lang="fr-FR"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395288" y="2997200"/>
            <a:ext cx="8334375" cy="1582738"/>
          </a:xfrm>
        </p:spPr>
        <p:txBody>
          <a:bodyPr>
            <a:normAutofit fontScale="90000"/>
          </a:bodyPr>
          <a:lstStyle/>
          <a:p>
            <a:pPr algn="ctr" eaLnBrk="1" hangingPunct="1">
              <a:defRPr/>
            </a:pPr>
            <a:r>
              <a:rPr lang="fr-FR" sz="4600" b="1" dirty="0"/>
              <a:t>2 - Éléments principaux d’un Cahier des charges</a:t>
            </a:r>
            <a:br>
              <a:rPr lang="fr-FR" sz="4600" b="1" u="sng" dirty="0"/>
            </a:br>
            <a:endParaRPr lang="fr-FR" sz="4600"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67544" y="0"/>
            <a:ext cx="8229600" cy="1143000"/>
          </a:xfrm>
        </p:spPr>
        <p:txBody>
          <a:bodyPr>
            <a:normAutofit/>
          </a:bodyPr>
          <a:lstStyle/>
          <a:p>
            <a:pPr eaLnBrk="1" hangingPunct="1">
              <a:defRPr/>
            </a:pPr>
            <a:r>
              <a:rPr lang="fr-FR" sz="4600" b="1" dirty="0"/>
              <a:t>a- Contexte</a:t>
            </a:r>
          </a:p>
        </p:txBody>
      </p:sp>
      <p:sp>
        <p:nvSpPr>
          <p:cNvPr id="10243" name="Espace réservé du contenu 2"/>
          <p:cNvSpPr>
            <a:spLocks noGrp="1"/>
          </p:cNvSpPr>
          <p:nvPr>
            <p:ph idx="4294967295"/>
          </p:nvPr>
        </p:nvSpPr>
        <p:spPr>
          <a:xfrm>
            <a:off x="539552" y="1556792"/>
            <a:ext cx="7929563" cy="1411287"/>
          </a:xfrm>
        </p:spPr>
        <p:txBody>
          <a:bodyPr/>
          <a:lstStyle/>
          <a:p>
            <a:pPr eaLnBrk="1" hangingPunct="1"/>
            <a:r>
              <a:rPr lang="fr-FR" dirty="0"/>
              <a:t>Un cahier des charges commence généralement par une section décrivant le contexte, c'est-à-dire notamment le positionnement politique et stratégique du projet.</a:t>
            </a:r>
          </a:p>
          <a:p>
            <a:pPr eaLnBrk="1" hangingPunct="1"/>
            <a:endParaRPr lang="fr-FR" dirty="0"/>
          </a:p>
          <a:p>
            <a:pPr eaLnBrk="1" hangingPunct="1"/>
            <a:r>
              <a:rPr lang="fr-FR" dirty="0"/>
              <a:t>Et cela comprend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395536" y="404664"/>
            <a:ext cx="8229600" cy="939800"/>
          </a:xfrm>
        </p:spPr>
        <p:txBody>
          <a:bodyPr/>
          <a:lstStyle/>
          <a:p>
            <a:pPr eaLnBrk="1" hangingPunct="1"/>
            <a:r>
              <a:rPr lang="fr-FR" b="1" dirty="0"/>
              <a:t>a.1-Analyse du besoin</a:t>
            </a:r>
          </a:p>
        </p:txBody>
      </p:sp>
      <p:sp>
        <p:nvSpPr>
          <p:cNvPr id="11267" name="Rectangle 3"/>
          <p:cNvSpPr>
            <a:spLocks noGrp="1"/>
          </p:cNvSpPr>
          <p:nvPr>
            <p:ph type="body" idx="1"/>
          </p:nvPr>
        </p:nvSpPr>
        <p:spPr>
          <a:xfrm>
            <a:off x="251520" y="2276872"/>
            <a:ext cx="8302625" cy="2112963"/>
          </a:xfrm>
        </p:spPr>
        <p:txBody>
          <a:bodyPr/>
          <a:lstStyle/>
          <a:p>
            <a:pPr eaLnBrk="1" hangingPunct="1"/>
            <a:r>
              <a:rPr lang="fr-FR" dirty="0"/>
              <a:t>Appropriation du besoin client : il faut avoir compris le besoin et ses enjeux, le traduire en ses propres termes. Cette première analyse donne lieu à une présentation synthétique du besoin client.</a:t>
            </a:r>
          </a:p>
          <a:p>
            <a:pPr eaLnBrk="1" hangingPunct="1"/>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pPr eaLnBrk="1" hangingPunct="1"/>
            <a:r>
              <a:rPr lang="fr-FR" b="1" dirty="0"/>
              <a:t>a.2- Analyse de l'existant</a:t>
            </a:r>
          </a:p>
        </p:txBody>
      </p:sp>
      <p:sp>
        <p:nvSpPr>
          <p:cNvPr id="12291" name="Rectangle 3"/>
          <p:cNvSpPr>
            <a:spLocks noGrp="1"/>
          </p:cNvSpPr>
          <p:nvPr>
            <p:ph type="body" idx="1"/>
          </p:nvPr>
        </p:nvSpPr>
        <p:spPr>
          <a:xfrm>
            <a:off x="468313" y="2468563"/>
            <a:ext cx="8229600" cy="2905125"/>
          </a:xfrm>
        </p:spPr>
        <p:txBody>
          <a:bodyPr/>
          <a:lstStyle/>
          <a:p>
            <a:pPr eaLnBrk="1" hangingPunct="1"/>
            <a:r>
              <a:rPr lang="fr-FR" sz="2800" dirty="0"/>
              <a:t>Appropriation de l'environnement client : décrire l'environnement technique et logiciel dans lequel s'intègre le projet.</a:t>
            </a:r>
          </a:p>
          <a:p>
            <a:pPr eaLnBrk="1" hangingPunct="1"/>
            <a:endParaRPr lang="fr-FR" sz="2800" dirty="0"/>
          </a:p>
          <a:p>
            <a:pPr eaLnBrk="1" hangingPunct="1"/>
            <a:r>
              <a:rPr lang="fr-FR" sz="2800" dirty="0"/>
              <a:t>Définir le nombre de personnes ou les ressources qui seront impactées par sa mise en place.</a:t>
            </a:r>
          </a:p>
          <a:p>
            <a:pPr eaLnBrk="1" hangingPunct="1"/>
            <a:endParaRPr lang="fr-FR" sz="2800" dirty="0"/>
          </a:p>
          <a:p>
            <a:pPr eaLnBrk="1" hangingPunct="1"/>
            <a:r>
              <a:rPr lang="fr-FR" sz="2800" dirty="0" err="1"/>
              <a:t>Enquete</a:t>
            </a:r>
            <a:endParaRPr lang="fr-FR" sz="2800" dirty="0"/>
          </a:p>
          <a:p>
            <a:pPr eaLnBrk="1" hangingPunct="1"/>
            <a:endParaRPr lang="fr-F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67544" y="0"/>
            <a:ext cx="8229600" cy="1143000"/>
          </a:xfrm>
        </p:spPr>
        <p:txBody>
          <a:bodyPr>
            <a:normAutofit fontScale="90000"/>
          </a:bodyPr>
          <a:lstStyle/>
          <a:p>
            <a:pPr eaLnBrk="1" hangingPunct="1">
              <a:defRPr/>
            </a:pPr>
            <a:br>
              <a:rPr lang="fr-FR" sz="4600" dirty="0"/>
            </a:br>
            <a:r>
              <a:rPr lang="fr-FR" sz="4600" b="1" dirty="0"/>
              <a:t>b- Objectifs</a:t>
            </a:r>
          </a:p>
        </p:txBody>
      </p:sp>
      <p:sp>
        <p:nvSpPr>
          <p:cNvPr id="13315" name="Espace réservé du contenu 2"/>
          <p:cNvSpPr>
            <a:spLocks noGrp="1"/>
          </p:cNvSpPr>
          <p:nvPr>
            <p:ph idx="4294967295"/>
          </p:nvPr>
        </p:nvSpPr>
        <p:spPr>
          <a:xfrm>
            <a:off x="395536" y="2348880"/>
            <a:ext cx="7929563" cy="2736304"/>
          </a:xfrm>
        </p:spPr>
        <p:txBody>
          <a:bodyPr/>
          <a:lstStyle/>
          <a:p>
            <a:pPr eaLnBrk="1" hangingPunct="1"/>
            <a:r>
              <a:rPr lang="fr-FR" dirty="0"/>
              <a:t>Très rapidement, le cahier des charges doit permettre de comprendre le but recherché, afin de permettre au maître d'œuvre d'en saisir le sens.</a:t>
            </a: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Macintosh PowerPoint</Application>
  <PresentationFormat>Affichage à l'écran (4:3)</PresentationFormat>
  <Paragraphs>69</Paragraphs>
  <Slides>19</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Calibri</vt:lpstr>
      <vt:lpstr>Wingdings 2</vt:lpstr>
      <vt:lpstr>Thème Office</vt:lpstr>
      <vt:lpstr>Présentation PowerPoint</vt:lpstr>
      <vt:lpstr>Qu’est-ce qu’un Cahier des Charges ?  </vt:lpstr>
      <vt:lpstr>Présentation PowerPoint</vt:lpstr>
      <vt:lpstr>Présentation PowerPoint</vt:lpstr>
      <vt:lpstr>2 - Éléments principaux d’un Cahier des charges </vt:lpstr>
      <vt:lpstr>a- Contexte</vt:lpstr>
      <vt:lpstr>a.1-Analyse du besoin</vt:lpstr>
      <vt:lpstr>a.2- Analyse de l'existant</vt:lpstr>
      <vt:lpstr> b- Objectifs</vt:lpstr>
      <vt:lpstr> c- Vocabulaire</vt:lpstr>
      <vt:lpstr> d- Calendrier</vt:lpstr>
      <vt:lpstr> e- Clauses juridiques</vt:lpstr>
      <vt:lpstr>f- Expression fonctionnelle  des besoins </vt:lpstr>
      <vt:lpstr>g- Contraintes </vt:lpstr>
      <vt:lpstr>Rédaction d’un cahier des charges</vt:lpstr>
      <vt:lpstr>Rédaction d’un cahier des charges</vt:lpstr>
      <vt:lpstr>Rédaction d’un cahier des charges</vt:lpstr>
      <vt:lpstr>Conclusion</vt:lpstr>
      <vt:lpstr> Consignes de présentation du cahier des charges (L3, 2020)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2016-01-07T15:49:46Z</dcterms:created>
  <dcterms:modified xsi:type="dcterms:W3CDTF">2020-09-20T15:39:08Z</dcterms:modified>
</cp:coreProperties>
</file>