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6" r:id="rId7"/>
    <p:sldId id="287" r:id="rId8"/>
    <p:sldId id="276" r:id="rId9"/>
    <p:sldId id="28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3" r:id="rId19"/>
    <p:sldId id="274" r:id="rId20"/>
    <p:sldId id="281" r:id="rId21"/>
    <p:sldId id="275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 snapToObjects="1">
      <p:cViewPr varScale="1">
        <p:scale>
          <a:sx n="78" d="100"/>
          <a:sy n="78" d="100"/>
        </p:scale>
        <p:origin x="16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6/6/24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/>
              <a:t>Python to </a:t>
            </a:r>
            <a:r>
              <a:rPr lang="en-US" dirty="0"/>
              <a:t>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/>
              <a:t>online.dr-chuck.com</a:t>
            </a:r>
            <a:endParaRPr lang="en-US" dirty="0"/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DDF2BE34-0BEB-2DDA-D561-C5B7A903C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 am a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print('Answer', 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print('Name', 'Sarah')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print('x',3.5,'i',100)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I am a comment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 %d\n", 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 %s\n", "Sarah");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 %.1f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3.5, 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Hello world</a:t>
            </a:r>
          </a:p>
          <a:p>
            <a:r>
              <a:rPr lang="en-US" dirty="0">
                <a:latin typeface="Monaco" pitchFamily="2" charset="77"/>
              </a:rPr>
              <a:t>Answer 42</a:t>
            </a:r>
          </a:p>
          <a:p>
            <a:r>
              <a:rPr lang="en-US" dirty="0">
                <a:latin typeface="Monaco" pitchFamily="2" charset="77"/>
              </a:rPr>
              <a:t>Name Sarah</a:t>
            </a:r>
          </a:p>
          <a:p>
            <a:r>
              <a:rPr lang="en-US" dirty="0">
                <a:latin typeface="Monaco" pitchFamily="2" charset="77"/>
              </a:rPr>
              <a:t>x 3.5 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CDF7-E206-237B-5834-303417C8C9F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cc_02_01.c</a:t>
            </a:r>
          </a:p>
        </p:txBody>
      </p:sp>
    </p:spTree>
    <p:extLst>
      <p:ext uri="{BB962C8B-B14F-4D97-AF65-F5344CB8AC3E}">
        <p14:creationId xmlns:p14="http://schemas.microsoft.com/office/powerpoint/2010/main" val="87991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US Floor')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print('EU Floor',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US Floor\n");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("EU Floor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US Floor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EU Floor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45FFE-7DC3-FDAE-69BA-C033FBD70A6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cc_02_02.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ED482F-F1F8-D787-C35D-CEC0FF951EBF}"/>
              </a:ext>
            </a:extLst>
          </p:cNvPr>
          <p:cNvSpPr txBox="1"/>
          <p:nvPr/>
        </p:nvSpPr>
        <p:spPr>
          <a:xfrm>
            <a:off x="5735367" y="4523755"/>
            <a:ext cx="590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those of us who learned Python 2, recall the difference between </a:t>
            </a:r>
            <a:r>
              <a:rPr lang="en-US" b="1" dirty="0"/>
              <a:t>input() </a:t>
            </a:r>
            <a:r>
              <a:rPr lang="en-US" dirty="0"/>
              <a:t>and </a:t>
            </a:r>
            <a:r>
              <a:rPr lang="en-US" b="1" dirty="0" err="1"/>
              <a:t>raw_input</a:t>
            </a:r>
            <a:r>
              <a:rPr lang="en-US" b="1" dirty="0"/>
              <a:t>()</a:t>
            </a:r>
            <a:r>
              <a:rPr lang="en-US" dirty="0"/>
              <a:t>.  In Python 3 there is only </a:t>
            </a:r>
            <a:r>
              <a:rPr lang="en-US" b="1" dirty="0"/>
              <a:t>input() </a:t>
            </a:r>
            <a:r>
              <a:rPr lang="en-US" dirty="0"/>
              <a:t>which is the same as Python 2's </a:t>
            </a:r>
            <a:r>
              <a:rPr lang="en-US" b="1" dirty="0" err="1"/>
              <a:t>raw_input</a:t>
            </a:r>
            <a:r>
              <a:rPr lang="en-US" b="1" dirty="0"/>
              <a:t>()</a:t>
            </a:r>
            <a:r>
              <a:rPr lang="en-US" dirty="0"/>
              <a:t>.  In C, </a:t>
            </a:r>
            <a:r>
              <a:rPr lang="en-US" b="1" dirty="0" err="1"/>
              <a:t>scanf</a:t>
            </a:r>
            <a:r>
              <a:rPr lang="en-US" b="1" dirty="0"/>
              <a:t>("%d", ...) </a:t>
            </a:r>
            <a:r>
              <a:rPr lang="en-US" dirty="0"/>
              <a:t>is more like Python 2's </a:t>
            </a:r>
            <a:r>
              <a:rPr lang="en-US" b="1" dirty="0"/>
              <a:t>input().</a:t>
            </a:r>
          </a:p>
        </p:txBody>
      </p:sp>
    </p:spTree>
    <p:extLst>
      <p:ext uri="{BB962C8B-B14F-4D97-AF65-F5344CB8AC3E}">
        <p14:creationId xmlns:p14="http://schemas.microsoft.com/office/powerpoint/2010/main" val="294856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name')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%s\n",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name</a:t>
            </a:r>
          </a:p>
          <a:p>
            <a:r>
              <a:rPr lang="en-US" b="1" u="sng" dirty="0">
                <a:latin typeface="Monaco" pitchFamily="2" charset="77"/>
              </a:rPr>
              <a:t>Sarah</a:t>
            </a:r>
          </a:p>
          <a:p>
            <a:r>
              <a:rPr lang="en-US" dirty="0">
                <a:latin typeface="Monaco" pitchFamily="2" charset="77"/>
              </a:rPr>
              <a:t>Hello Sarah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F0506-F045-000E-B8E8-AFF9EA53CB9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cc_02_03.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line[101];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("%100[^\n]s",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u="sng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4232A-55BC-5745-7C8F-B12E691A9A45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cc_02_04.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3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 (safe)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stdin);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u="sng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B718D-9746-DB0F-BC19-822E89CD93A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0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B6CA9-47F0-59DF-DF09-8741C9A2B62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cc_02_06.c</a:t>
            </a:r>
          </a:p>
        </p:txBody>
      </p:sp>
    </p:spTree>
    <p:extLst>
      <p:ext uri="{BB962C8B-B14F-4D97-AF65-F5344CB8AC3E}">
        <p14:creationId xmlns:p14="http://schemas.microsoft.com/office/powerpoint/2010/main" val="22483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646769" y="3790313"/>
            <a:ext cx="32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0</a:t>
            </a:r>
          </a:p>
          <a:p>
            <a:r>
              <a:rPr lang="en-US" dirty="0">
                <a:latin typeface="Monaco" pitchFamily="2" charset="77"/>
              </a:rPr>
              <a:t>1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3</a:t>
            </a:r>
          </a:p>
          <a:p>
            <a:r>
              <a:rPr lang="en-US" dirty="0">
                <a:latin typeface="Monaco" pitchFamily="2" charset="7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08E69-CA57-FC40-50CD-99DCEC9E45D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cc_02_07.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4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96477" y="1443841"/>
            <a:ext cx="61125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== "done" : 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print('Maximum',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print('Minimum',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775195" y="2885890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b="1" u="sng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DED-BD0F-8B9B-630C-3F40951617E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4574829" y="1552188"/>
            <a:ext cx="70775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first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281125" y="1690687"/>
            <a:ext cx="1425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b="1" u="sng" dirty="0">
                <a:latin typeface="Monaco" pitchFamily="2" charset="77"/>
              </a:rPr>
              <a:t>5 2 9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E167-0E6E-B081-0CCE-F2ADE4702860}"/>
              </a:ext>
            </a:extLst>
          </p:cNvPr>
          <p:cNvSpPr txBox="1"/>
          <p:nvPr/>
        </p:nvSpPr>
        <p:spPr>
          <a:xfrm>
            <a:off x="10363200" y="6323598"/>
            <a:ext cx="169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cc_02_08.c</a:t>
            </a:r>
          </a:p>
        </p:txBody>
      </p:sp>
    </p:spTree>
    <p:extLst>
      <p:ext uri="{BB962C8B-B14F-4D97-AF65-F5344CB8AC3E}">
        <p14:creationId xmlns:p14="http://schemas.microsoft.com/office/powerpoint/2010/main" val="273592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624946" y="1839394"/>
            <a:ext cx="4998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  # If we get EOF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guess = int(line)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guess == 42: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print('Nice work!')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&lt; 42 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low - guess again')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high - guess again')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096000" y="806490"/>
            <a:ext cx="5985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guess;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d",&amp;guess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guess == 42 )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("Nice work!\n");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 guess &lt; 42 )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low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high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7648259" y="4501661"/>
            <a:ext cx="3217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Too low - guess again</a:t>
            </a:r>
          </a:p>
          <a:p>
            <a:r>
              <a:rPr lang="en-US" b="1" u="sng" dirty="0">
                <a:latin typeface="Monaco" pitchFamily="2" charset="77"/>
              </a:rPr>
              <a:t>50</a:t>
            </a:r>
          </a:p>
          <a:p>
            <a:r>
              <a:rPr lang="en-US" dirty="0">
                <a:latin typeface="Monaco" pitchFamily="2" charset="77"/>
              </a:rPr>
              <a:t>Too high - guess again</a:t>
            </a:r>
          </a:p>
          <a:p>
            <a:r>
              <a:rPr lang="en-US" b="1" u="sng" dirty="0">
                <a:latin typeface="Monaco" pitchFamily="2" charset="77"/>
              </a:rPr>
              <a:t>42</a:t>
            </a:r>
          </a:p>
          <a:p>
            <a:r>
              <a:rPr lang="en-US" dirty="0">
                <a:latin typeface="Monaco" pitchFamily="2" charset="77"/>
              </a:rPr>
              <a:t>Nice work!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cc_02_09.c</a:t>
            </a:r>
          </a:p>
        </p:txBody>
      </p:sp>
    </p:spTree>
    <p:extLst>
      <p:ext uri="{BB962C8B-B14F-4D97-AF65-F5344CB8AC3E}">
        <p14:creationId xmlns:p14="http://schemas.microsoft.com/office/powerpoint/2010/main" val="68861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(call by value)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1302384" y="1968844"/>
            <a:ext cx="349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 = a * 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print('Answer:',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7081134" y="1599512"/>
            <a:ext cx="48718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(6,7);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("Answer: 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c = a *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485768" y="45709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Answer: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cc_02_10.c</a:t>
            </a:r>
          </a:p>
        </p:txBody>
      </p:sp>
    </p:spTree>
    <p:extLst>
      <p:ext uri="{BB962C8B-B14F-4D97-AF65-F5344CB8AC3E}">
        <p14:creationId xmlns:p14="http://schemas.microsoft.com/office/powerpoint/2010/main" val="376519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2172500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().upper())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833814" y="1027906"/>
            <a:ext cx="62504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432883" y="4783747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0686D-54E3-5C35-770B-778EBE0D053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cc_02_11.c</a:t>
            </a:r>
          </a:p>
        </p:txBody>
      </p:sp>
    </p:spTree>
    <p:extLst>
      <p:ext uri="{BB962C8B-B14F-4D97-AF65-F5344CB8AC3E}">
        <p14:creationId xmlns:p14="http://schemas.microsoft.com/office/powerpoint/2010/main" val="145953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Float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6821-0D52-C591-FBFA-4AB416D5D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Way too complex to implement in C (for now)</a:t>
            </a:r>
          </a:p>
          <a:p>
            <a:pPr lvl="1"/>
            <a:r>
              <a:rPr lang="en-US" dirty="0"/>
              <a:t>Python str()</a:t>
            </a:r>
          </a:p>
          <a:p>
            <a:pPr lvl="1"/>
            <a:r>
              <a:rPr lang="en-US" dirty="0"/>
              <a:t>Python list()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We will revisit these as the end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2020-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White space is essential</a:t>
            </a:r>
          </a:p>
          <a:p>
            <a:r>
              <a:rPr lang="en-US" dirty="0"/>
              <a:t>Very object oriented</a:t>
            </a:r>
          </a:p>
          <a:p>
            <a:r>
              <a:rPr lang="en-US" dirty="0"/>
              <a:t>Convenient data structures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1980's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Whitespace ignored</a:t>
            </a:r>
          </a:p>
          <a:p>
            <a:r>
              <a:rPr lang="en-US" dirty="0"/>
              <a:t>Not object oriented at all</a:t>
            </a:r>
          </a:p>
          <a:p>
            <a:r>
              <a:rPr lang="en-US" dirty="0"/>
              <a:t>Fast efficient powerful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Manual memory management</a:t>
            </a:r>
          </a:p>
          <a:p>
            <a:r>
              <a:rPr lang="en-US" dirty="0"/>
              <a:t>1970's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6995F-2189-79F0-3B96-021A3458687F}"/>
              </a:ext>
            </a:extLst>
          </p:cNvPr>
          <p:cNvSpPr txBox="1"/>
          <p:nvPr/>
        </p:nvSpPr>
        <p:spPr>
          <a:xfrm>
            <a:off x="1583635" y="5330530"/>
            <a:ext cx="90247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many ways, Python is a convenience layer built on top of C to make it so users could write code without worrying about the complex details.</a:t>
            </a:r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048DFB-4045-3AA8-A690-6B96625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Through A Python Lens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17EDB0-CA29-D11E-A25A-CE9A35DD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by example</a:t>
            </a:r>
          </a:p>
        </p:txBody>
      </p:sp>
    </p:spTree>
    <p:extLst>
      <p:ext uri="{BB962C8B-B14F-4D97-AF65-F5344CB8AC3E}">
        <p14:creationId xmlns:p14="http://schemas.microsoft.com/office/powerpoint/2010/main" val="153787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E470EA-6143-6F9E-DF79-077E97D9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Rosetta Stone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47632B-3F41-AA59-D064-D46951DA4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5D5B82-5CA7-73A2-D32F-4EBC214FDD57}"/>
              </a:ext>
            </a:extLst>
          </p:cNvPr>
          <p:cNvSpPr txBox="1"/>
          <p:nvPr/>
        </p:nvSpPr>
        <p:spPr>
          <a:xfrm>
            <a:off x="643468" y="5854071"/>
            <a:ext cx="5962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file is licensed under the Creative Commons Attribution-Share Alike 4.0 International license. Attribution: © Hans </a:t>
            </a:r>
            <a:r>
              <a:rPr lang="en-US" sz="1400" dirty="0" err="1"/>
              <a:t>Hillewaert</a:t>
            </a:r>
            <a:r>
              <a:rPr lang="en-US" sz="1400" dirty="0"/>
              <a:t> 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Rosetta_Stone</a:t>
            </a:r>
            <a:r>
              <a:rPr lang="en-US" sz="1400" dirty="0"/>
              <a:t>#/media/</a:t>
            </a:r>
            <a:r>
              <a:rPr lang="en-US" sz="1400" dirty="0" err="1"/>
              <a:t>File:Rosetta_Stone.JPG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90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E49F-7C1C-5C5A-04C1-F40E90D4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D38E-786C-5A0D-4CBF-1C155141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these examples are also programming exercises</a:t>
            </a:r>
          </a:p>
          <a:p>
            <a:r>
              <a:rPr lang="en-US" dirty="0"/>
              <a:t>It is my intention that you watch these lectures and work on the exercises at the same time</a:t>
            </a:r>
          </a:p>
          <a:p>
            <a:r>
              <a:rPr lang="en-US" dirty="0"/>
              <a:t>These exercises are not trying to assess what you learned</a:t>
            </a:r>
          </a:p>
          <a:p>
            <a:r>
              <a:rPr lang="en-US" dirty="0"/>
              <a:t>Watching and listening to the lecture and then typing this code in to make it work </a:t>
            </a:r>
            <a:r>
              <a:rPr lang="en-US" i="1" dirty="0"/>
              <a:t>is</a:t>
            </a:r>
            <a:r>
              <a:rPr lang="en-US" dirty="0"/>
              <a:t> the learning objective of this lecture</a:t>
            </a:r>
          </a:p>
          <a:p>
            <a:r>
              <a:rPr lang="en-US" dirty="0"/>
              <a:t>After this section – you should do the assignments yourself (i.e. don’t search) to gain maximum benefit</a:t>
            </a:r>
          </a:p>
        </p:txBody>
      </p:sp>
    </p:spTree>
    <p:extLst>
      <p:ext uri="{BB962C8B-B14F-4D97-AF65-F5344CB8AC3E}">
        <p14:creationId xmlns:p14="http://schemas.microsoft.com/office/powerpoint/2010/main" val="54422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75395-E56B-5576-57F3-7147B3EF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96E02-877B-3E12-E2F9-BE0A304F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Operators: + - * / % </a:t>
            </a:r>
          </a:p>
          <a:p>
            <a:r>
              <a:rPr lang="en-US" dirty="0"/>
              <a:t>Comparison Operators: == != &lt; &gt; &lt;= the same</a:t>
            </a:r>
          </a:p>
          <a:p>
            <a:r>
              <a:rPr lang="en-US" dirty="0"/>
              <a:t>Variable naming rules – letter/underscore + numbers/letters/underscores – also case matters</a:t>
            </a:r>
          </a:p>
          <a:p>
            <a:r>
              <a:rPr lang="en-US" dirty="0"/>
              <a:t>While loops – also break and continue in loops</a:t>
            </a:r>
          </a:p>
          <a:p>
            <a:r>
              <a:rPr lang="en-US" dirty="0"/>
              <a:t>Constants similar except for strings and characters and </a:t>
            </a:r>
            <a:r>
              <a:rPr lang="en-US" dirty="0" err="1"/>
              <a:t>booleans</a:t>
            </a:r>
            <a:endParaRPr lang="en-US" dirty="0"/>
          </a:p>
          <a:p>
            <a:r>
              <a:rPr lang="en-US" dirty="0"/>
              <a:t>Both have int / float, and char / byte</a:t>
            </a:r>
          </a:p>
          <a:p>
            <a:pPr lvl="1"/>
            <a:r>
              <a:rPr lang="en-US" dirty="0"/>
              <a:t>C has no str, list, or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Python has no struct or double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9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D1D-6C16-1F79-AEF7-1B42D5D0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E5B1-7BA6-8745-AFA7-93C1E219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  <a:p>
            <a:pPr lvl="1"/>
            <a:r>
              <a:rPr lang="en-US" dirty="0"/>
              <a:t>and / not / or  versus &amp;&amp;  !  ||</a:t>
            </a:r>
          </a:p>
          <a:p>
            <a:r>
              <a:rPr lang="en-US" dirty="0"/>
              <a:t>C for loops are indeterminant (i.e. no for ... in in C)</a:t>
            </a:r>
          </a:p>
          <a:p>
            <a:r>
              <a:rPr lang="en-US" dirty="0"/>
              <a:t>C has no pre-defined True or False</a:t>
            </a:r>
          </a:p>
          <a:p>
            <a:r>
              <a:rPr lang="en-US" dirty="0"/>
              <a:t>None and NULL are similar concepts but quite different</a:t>
            </a:r>
          </a:p>
          <a:p>
            <a:r>
              <a:rPr lang="en-US" dirty="0"/>
              <a:t>Strings and character arrays are similar concepts but *very* different</a:t>
            </a:r>
          </a:p>
          <a:p>
            <a:r>
              <a:rPr lang="en-US" dirty="0"/>
              <a:t>C has no list, or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Python has no struct  - float in Python is a C double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1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2030</Words>
  <Application>Microsoft Macintosh PowerPoint</Application>
  <PresentationFormat>Widescreen</PresentationFormat>
  <Paragraphs>334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Marker Felt</vt:lpstr>
      <vt:lpstr>Menlo</vt:lpstr>
      <vt:lpstr>Monaco</vt:lpstr>
      <vt:lpstr>Wingdings</vt:lpstr>
      <vt:lpstr>Office Theme</vt:lpstr>
      <vt:lpstr>From Python to C</vt:lpstr>
      <vt:lpstr>Evolution of Computer Languages</vt:lpstr>
      <vt:lpstr>Learning Path: online.dr-chuck.com</vt:lpstr>
      <vt:lpstr>Python and C</vt:lpstr>
      <vt:lpstr>C Through A Python Lens</vt:lpstr>
      <vt:lpstr>Rosetta Stone</vt:lpstr>
      <vt:lpstr>These code examples</vt:lpstr>
      <vt:lpstr>Similarities</vt:lpstr>
      <vt:lpstr>Differences</vt:lpstr>
      <vt:lpstr>Output</vt:lpstr>
      <vt:lpstr>Number Input</vt:lpstr>
      <vt:lpstr>String Input</vt:lpstr>
      <vt:lpstr>Line Input</vt:lpstr>
      <vt:lpstr>Line Input (safe)</vt:lpstr>
      <vt:lpstr>Read A File</vt:lpstr>
      <vt:lpstr>Counted Loop</vt:lpstr>
      <vt:lpstr>Max / Min Python</vt:lpstr>
      <vt:lpstr>Max / Min C</vt:lpstr>
      <vt:lpstr>Guessing</vt:lpstr>
      <vt:lpstr>Functions (call by value)</vt:lpstr>
      <vt:lpstr>Shouting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47</cp:revision>
  <dcterms:created xsi:type="dcterms:W3CDTF">2022-07-26T07:32:28Z</dcterms:created>
  <dcterms:modified xsi:type="dcterms:W3CDTF">2024-06-06T12:25:07Z</dcterms:modified>
</cp:coreProperties>
</file>