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72" r:id="rId4"/>
    <p:sldId id="273" r:id="rId5"/>
    <p:sldId id="257" r:id="rId6"/>
    <p:sldId id="258" r:id="rId7"/>
    <p:sldId id="264" r:id="rId8"/>
    <p:sldId id="259" r:id="rId9"/>
    <p:sldId id="265" r:id="rId10"/>
    <p:sldId id="266" r:id="rId11"/>
    <p:sldId id="269" r:id="rId12"/>
    <p:sldId id="260" r:id="rId13"/>
    <p:sldId id="268" r:id="rId14"/>
    <p:sldId id="261" r:id="rId15"/>
    <p:sldId id="275" r:id="rId16"/>
    <p:sldId id="262" r:id="rId17"/>
    <p:sldId id="263" r:id="rId18"/>
    <p:sldId id="270" r:id="rId19"/>
    <p:sldId id="271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7D7BE-F40E-47E8-885A-D9C0C03B6B2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2D36-5F40-4FD4-A142-0022655BBD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8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82D36-5F40-4FD4-A142-0022655BB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82D36-5F40-4FD4-A142-0022655BBD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E2E19-80B2-C3CB-F1A2-BED4E1C7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F9E3ED-CF66-4ABC-6D99-F7F1DDB7C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7A9AA2-E133-4663-9422-5FD1CA80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02F1B-EAD0-EC48-1E39-EED5F75B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88C50-564D-11D7-4A37-8A6B3444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E82F3-C463-1794-C66A-A6B6FAFB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94C5D2-508C-CF62-3F25-0D545638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13D38-A1FA-BED4-5D9D-04DFBF3B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EA65C-8B54-5A59-D990-BDBC7D25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E6E61-DDE7-E18F-70BC-86DE6CF8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4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320B7A-4D64-3DD2-92A8-4C13B53F2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00DE0C-935E-F381-3E74-62CBE3BC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45748-4121-0173-4F26-5BA6231E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A3169-ED90-8AD0-F920-C0FD59BA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6D30E8-8AB5-85D7-15C8-32E9A68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F51FA-BF37-19E9-076C-AE129F6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E5EA3-7D94-44EE-922E-02F5C375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3FFF1-CC09-37F3-FEA9-58E223E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22FC94-3B38-54EE-86D9-596B744D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D18B0-9E97-1DB5-5FAE-170E9BB9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BC133-472B-D04B-B1BA-2EA5F097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41EA07-E035-6F4D-29EE-93ECBEE4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910FC2-64F1-02E6-1BCC-88156089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072D0-7DC3-74E0-1AEF-4CDE4486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61B703-851C-47E2-1007-C54A67E4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37EB4-CB43-A844-0B9A-F218ECE5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C839E0-2ED8-31EC-2334-8B5CC5043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144E5B-1717-66FC-35CB-2D15E4FC0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87075C-B0AB-8C8D-FA0D-D3989B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2E84DB-A400-57D8-882F-E30022E5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30E2B-3C8F-2816-13DD-B8A4A07B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4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4C00E-9269-0639-79BC-A873A3F9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88818-CE60-BA9B-D342-1911A3845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47145B-C82D-D4A4-131B-E43FA8EC7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5CE747-DE55-7284-BE12-CED2E9CF7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259B2A-0D3A-A4E0-7723-F5F2F3DF7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48FF5B-72D7-F258-E14B-199467BA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D02214-A7A8-558B-6357-941F484B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5E5045-07BA-770F-1399-8370B330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AA681-63C9-C6D8-44EA-9F7526EE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674789-E429-0CC3-E8F3-B2FDE9B7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EED586-CC8F-E8F8-3967-7B4B236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EFC951-879D-A6B6-5567-BEAEAC4F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564757-9514-8902-FFC9-01BE0317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2F7FE4-1900-5C58-6034-6C995282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D664D-607D-E9A5-B5F0-C955C034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D9270-EB84-D9EB-A4A9-77BED3B5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8DFCF-4744-F0A9-EAD6-EFF4BB29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5D25-4B15-5F92-B165-D57770F1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C5338-3FDD-47F2-69A9-0D402B8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7616BE-8BB4-71B9-0C21-1E0F6DC2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108E8F-6EB6-D352-66DB-407E96D7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7F617-1162-D5B7-DF3A-17AF9604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F93429-69DA-308F-2826-1CBC1A729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C86AB9-DE89-0E91-299D-BA4AE4E0B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B35A71-4836-50A1-9C96-B7CF50FA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23A7E7-4AA6-D056-27AF-F805069B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04326-52D9-A081-631A-31BE22F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5F2D61-7F44-4023-EB05-CF9A35A9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C5940-00A0-6B17-13A7-D5A22E9F6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9E3D-25CB-73A9-FF0F-C8FF6D0A0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6B4D-46CF-4F7F-9471-8E030071757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1DAC4-0B01-DDFB-5FF6-ADC169FD9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BA76A-954C-7D61-42B2-1C5A79FF6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1A86E-D9EA-4CC7-89EB-379616D4E5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1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50FA0-16D5-37E1-E5B4-8B3104118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8023"/>
            <a:ext cx="9144000" cy="2387600"/>
          </a:xfrm>
        </p:spPr>
        <p:txBody>
          <a:bodyPr/>
          <a:lstStyle/>
          <a:p>
            <a:r>
              <a:rPr lang="en-US" dirty="0"/>
              <a:t>Simple model of landslide failure surface and displacement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01DD17-900C-C0D1-2CA0-24DDA9DD5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0265"/>
            <a:ext cx="9144000" cy="800778"/>
          </a:xfrm>
        </p:spPr>
        <p:txBody>
          <a:bodyPr>
            <a:normAutofit fontScale="92500"/>
          </a:bodyPr>
          <a:lstStyle/>
          <a:p>
            <a:r>
              <a:rPr lang="en-US" dirty="0"/>
              <a:t>Developing a </a:t>
            </a:r>
            <a:r>
              <a:rPr lang="en-US" u="sng" dirty="0"/>
              <a:t>python interface</a:t>
            </a:r>
            <a:r>
              <a:rPr lang="en-US" dirty="0"/>
              <a:t> to estimate the SLBL surface and the displacement according to the model, and comparing to field data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789F22A-120A-0D05-C36A-5E4F25E42D28}"/>
              </a:ext>
            </a:extLst>
          </p:cNvPr>
          <p:cNvCxnSpPr>
            <a:cxnSpLocks/>
          </p:cNvCxnSpPr>
          <p:nvPr/>
        </p:nvCxnSpPr>
        <p:spPr>
          <a:xfrm>
            <a:off x="3768375" y="3625375"/>
            <a:ext cx="46552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E1EE9A8-1F32-7FEE-B0B4-7B276CD2DB6B}"/>
              </a:ext>
            </a:extLst>
          </p:cNvPr>
          <p:cNvCxnSpPr>
            <a:cxnSpLocks/>
          </p:cNvCxnSpPr>
          <p:nvPr/>
        </p:nvCxnSpPr>
        <p:spPr>
          <a:xfrm>
            <a:off x="10263837" y="5623359"/>
            <a:ext cx="0" cy="1234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2FC9950-0D0C-09CF-18A2-DA736AEFF081}"/>
              </a:ext>
            </a:extLst>
          </p:cNvPr>
          <p:cNvSpPr txBox="1"/>
          <p:nvPr/>
        </p:nvSpPr>
        <p:spPr>
          <a:xfrm>
            <a:off x="10337017" y="5578778"/>
            <a:ext cx="1807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Léo Letellier - intern</a:t>
            </a:r>
          </a:p>
          <a:p>
            <a:r>
              <a:rPr lang="en-US" sz="1600" dirty="0">
                <a:latin typeface="+mj-lt"/>
              </a:rPr>
              <a:t>UNIL – Risk Group</a:t>
            </a:r>
          </a:p>
          <a:p>
            <a:r>
              <a:rPr lang="en-US" sz="1600" dirty="0">
                <a:latin typeface="+mj-lt"/>
              </a:rPr>
              <a:t>08/2023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D5601D8-D540-2C5A-58D5-21B2D71D05F0}"/>
              </a:ext>
            </a:extLst>
          </p:cNvPr>
          <p:cNvCxnSpPr>
            <a:cxnSpLocks/>
          </p:cNvCxnSpPr>
          <p:nvPr/>
        </p:nvCxnSpPr>
        <p:spPr>
          <a:xfrm>
            <a:off x="10337017" y="5623359"/>
            <a:ext cx="0" cy="7726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5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F451D7B-8981-23AB-268B-E451EEF2F4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959" y="1699983"/>
            <a:ext cx="7370548" cy="312255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9DC2543-EE69-5CCA-784E-A7A5168A35AB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9E7BCF-C38A-E754-5C17-4DFE5C586052}"/>
              </a:ext>
            </a:extLst>
          </p:cNvPr>
          <p:cNvSpPr txBox="1"/>
          <p:nvPr/>
        </p:nvSpPr>
        <p:spPr>
          <a:xfrm>
            <a:off x="491440" y="764128"/>
            <a:ext cx="989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Compute</a:t>
            </a:r>
            <a:r>
              <a:rPr lang="fr-FR" sz="2400" u="sng" dirty="0">
                <a:latin typeface="Bahnschrift SemiLight" panose="020B0502040204020203" pitchFamily="34" charset="0"/>
              </a:rPr>
              <a:t> SLBL </a:t>
            </a:r>
            <a:r>
              <a:rPr lang="fr-FR" sz="2400" u="sng" dirty="0" err="1">
                <a:latin typeface="Bahnschrift SemiLight" panose="020B0502040204020203" pitchFamily="34" charset="0"/>
              </a:rPr>
              <a:t>using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two</a:t>
            </a:r>
            <a:r>
              <a:rPr lang="fr-FR" sz="2400" u="sng" dirty="0">
                <a:latin typeface="Bahnschrift SemiLight" panose="020B0502040204020203" pitchFamily="34" charset="0"/>
              </a:rPr>
              <a:t> points (</a:t>
            </a:r>
            <a:r>
              <a:rPr lang="fr-FR" sz="2400" u="sng" dirty="0" err="1">
                <a:latin typeface="Bahnschrift SemiLight" panose="020B0502040204020203" pitchFamily="34" charset="0"/>
              </a:rPr>
              <a:t>inside</a:t>
            </a:r>
            <a:r>
              <a:rPr lang="fr-FR" sz="2400" u="sng" dirty="0">
                <a:latin typeface="Bahnschrift SemiLight" panose="020B0502040204020203" pitchFamily="34" charset="0"/>
              </a:rPr>
              <a:t> or </a:t>
            </a:r>
            <a:r>
              <a:rPr lang="fr-FR" sz="2400" u="sng" dirty="0" err="1">
                <a:latin typeface="Bahnschrift SemiLight" panose="020B0502040204020203" pitchFamily="34" charset="0"/>
              </a:rPr>
              <a:t>outside</a:t>
            </a:r>
            <a:r>
              <a:rPr lang="fr-FR" sz="2400" u="sng" dirty="0">
                <a:latin typeface="Bahnschrift SemiLight" panose="020B0502040204020203" pitchFamily="34" charset="0"/>
              </a:rPr>
              <a:t> cross-section):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0DA03E-856F-18AB-D843-B50F9E5DD8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5" r="1714" b="1172"/>
          <a:stretch/>
        </p:blipFill>
        <p:spPr>
          <a:xfrm>
            <a:off x="760980" y="3794859"/>
            <a:ext cx="3376245" cy="1953821"/>
          </a:xfrm>
          <a:prstGeom prst="rect">
            <a:avLst/>
          </a:prstGeom>
        </p:spPr>
      </p:pic>
      <p:sp>
        <p:nvSpPr>
          <p:cNvPr id="21" name="Étoile : 5 branches 20">
            <a:extLst>
              <a:ext uri="{FF2B5EF4-FFF2-40B4-BE49-F238E27FC236}">
                <a16:creationId xmlns:a16="http://schemas.microsoft.com/office/drawing/2014/main" id="{D6DE4344-6115-101A-CFBA-F3B826F314F5}"/>
              </a:ext>
            </a:extLst>
          </p:cNvPr>
          <p:cNvSpPr/>
          <p:nvPr/>
        </p:nvSpPr>
        <p:spPr>
          <a:xfrm>
            <a:off x="9722776" y="2349032"/>
            <a:ext cx="209466" cy="209466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13772702-8E59-D90D-C536-71344BC486A5}"/>
              </a:ext>
            </a:extLst>
          </p:cNvPr>
          <p:cNvSpPr/>
          <p:nvPr/>
        </p:nvSpPr>
        <p:spPr>
          <a:xfrm>
            <a:off x="4394959" y="3681738"/>
            <a:ext cx="209466" cy="209466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que 26" descr="Vague contour">
            <a:extLst>
              <a:ext uri="{FF2B5EF4-FFF2-40B4-BE49-F238E27FC236}">
                <a16:creationId xmlns:a16="http://schemas.microsoft.com/office/drawing/2014/main" id="{DE218D54-E987-2AA8-72F1-AC0376EE2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4217" y="2659341"/>
            <a:ext cx="1203844" cy="120384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17658F8-DA31-609A-D19E-59DAFE6AA22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980" y="1313393"/>
            <a:ext cx="3376245" cy="221963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AC9F1D2-073C-F940-C048-1015FAC69B6E}"/>
              </a:ext>
            </a:extLst>
          </p:cNvPr>
          <p:cNvSpPr/>
          <p:nvPr/>
        </p:nvSpPr>
        <p:spPr>
          <a:xfrm>
            <a:off x="2311988" y="3047841"/>
            <a:ext cx="854172" cy="4123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8858EB-A726-2F08-BF68-E920353CE69A}"/>
              </a:ext>
            </a:extLst>
          </p:cNvPr>
          <p:cNvSpPr/>
          <p:nvPr/>
        </p:nvSpPr>
        <p:spPr>
          <a:xfrm>
            <a:off x="1542601" y="5113628"/>
            <a:ext cx="1772603" cy="6064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1B32E5-2969-0D2A-9B2C-3F3B0CA64A29}"/>
              </a:ext>
            </a:extLst>
          </p:cNvPr>
          <p:cNvSpPr txBox="1"/>
          <p:nvPr/>
        </p:nvSpPr>
        <p:spPr>
          <a:xfrm>
            <a:off x="3997966" y="3891204"/>
            <a:ext cx="178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 </a:t>
            </a:r>
            <a:r>
              <a:rPr lang="fr-FR" dirty="0" err="1"/>
              <a:t>left</a:t>
            </a:r>
            <a:r>
              <a:rPr lang="fr-FR" dirty="0"/>
              <a:t> [</a:t>
            </a:r>
            <a:r>
              <a:rPr lang="fr-FR" dirty="0" err="1"/>
              <a:t>x,z</a:t>
            </a:r>
            <a:r>
              <a:rPr lang="fr-FR" dirty="0"/>
              <a:t>]</a:t>
            </a:r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E8F8ED5-738D-B449-E7D2-8EE3C7848980}"/>
              </a:ext>
            </a:extLst>
          </p:cNvPr>
          <p:cNvSpPr txBox="1"/>
          <p:nvPr/>
        </p:nvSpPr>
        <p:spPr>
          <a:xfrm>
            <a:off x="8965732" y="1979700"/>
            <a:ext cx="178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 right [</a:t>
            </a:r>
            <a:r>
              <a:rPr lang="fr-FR" dirty="0" err="1"/>
              <a:t>x,z</a:t>
            </a:r>
            <a:r>
              <a:rPr lang="fr-FR" dirty="0"/>
              <a:t>]</a:t>
            </a:r>
            <a:endParaRPr lang="en-US" dirty="0"/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E0172BE-FD00-B034-FC9E-1C0F09BF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10</a:t>
            </a:fld>
            <a:endParaRPr lang="en-US" sz="1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28B60C-BAC0-DD57-4AB3-7814444F2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9697" y="4189396"/>
            <a:ext cx="2015988" cy="86195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71C5789-63D1-3471-4ECC-3C7539D298B9}"/>
              </a:ext>
            </a:extLst>
          </p:cNvPr>
          <p:cNvSpPr/>
          <p:nvPr/>
        </p:nvSpPr>
        <p:spPr>
          <a:xfrm>
            <a:off x="1889697" y="4189396"/>
            <a:ext cx="2037791" cy="861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 of </a:t>
            </a:r>
            <a:r>
              <a:rPr lang="fr-FR" dirty="0" err="1"/>
              <a:t>displacement</a:t>
            </a:r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3C2E4D-87B8-AC8F-B19E-F744BED386AB}"/>
              </a:ext>
            </a:extLst>
          </p:cNvPr>
          <p:cNvSpPr txBox="1"/>
          <p:nvPr/>
        </p:nvSpPr>
        <p:spPr>
          <a:xfrm>
            <a:off x="0" y="764640"/>
            <a:ext cx="7436717" cy="279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Basic </a:t>
            </a:r>
            <a:r>
              <a:rPr lang="fr-FR" sz="2000" dirty="0" err="1"/>
              <a:t>displacement</a:t>
            </a:r>
            <a:r>
              <a:rPr lang="fr-FR" sz="2000" dirty="0"/>
              <a:t>: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Following the failure surface (orientation of the vector)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Movement is conserved along the section (normalized vectors</a:t>
            </a:r>
            <a:r>
              <a:rPr lang="fr-FR" sz="2000" dirty="0"/>
              <a:t>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 err="1"/>
              <a:t>Movement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same</a:t>
            </a:r>
            <a:r>
              <a:rPr lang="fr-FR" sz="2000" dirty="0"/>
              <a:t> on one slide of the </a:t>
            </a:r>
            <a:r>
              <a:rPr lang="fr-FR" sz="2000" dirty="0" err="1"/>
              <a:t>landslide</a:t>
            </a:r>
            <a:r>
              <a:rPr lang="fr-FR" sz="2000" dirty="0"/>
              <a:t> (</a:t>
            </a:r>
            <a:r>
              <a:rPr lang="fr-FR" sz="2000" dirty="0" err="1"/>
              <a:t>perpendicular</a:t>
            </a:r>
            <a:r>
              <a:rPr lang="fr-FR" sz="2000" dirty="0"/>
              <a:t> to the local </a:t>
            </a:r>
            <a:r>
              <a:rPr lang="fr-FR" sz="2000" dirty="0" err="1"/>
              <a:t>slope</a:t>
            </a:r>
            <a:r>
              <a:rPr lang="fr-FR" sz="2000" dirty="0"/>
              <a:t>)</a:t>
            </a:r>
            <a:endParaRPr lang="en-US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441F94-FC25-D363-8A34-5F91791E0E42}"/>
              </a:ext>
            </a:extLst>
          </p:cNvPr>
          <p:cNvSpPr txBox="1"/>
          <p:nvPr/>
        </p:nvSpPr>
        <p:spPr>
          <a:xfrm>
            <a:off x="96006" y="4329021"/>
            <a:ext cx="6892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Multi-</a:t>
            </a:r>
            <a:r>
              <a:rPr lang="fr-FR" sz="2000" dirty="0" err="1"/>
              <a:t>layered</a:t>
            </a:r>
            <a:r>
              <a:rPr lang="fr-FR" sz="2000" dirty="0"/>
              <a:t> </a:t>
            </a:r>
            <a:r>
              <a:rPr lang="fr-FR" sz="2000" dirty="0" err="1"/>
              <a:t>failure</a:t>
            </a:r>
            <a:r>
              <a:rPr lang="fr-FR" sz="2000" dirty="0"/>
              <a:t> surface: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/>
              <a:t>Global </a:t>
            </a:r>
            <a:r>
              <a:rPr lang="en-US" sz="2000" dirty="0"/>
              <a:t>displacement is the sum of weighted basic displacement for each failure surface</a:t>
            </a:r>
          </a:p>
          <a:p>
            <a:endParaRPr lang="en-US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F1311178-9A61-5D47-9D92-48EB5D17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11</a:t>
            </a:fld>
            <a:endParaRPr lang="en-US" sz="1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297CBA6-DA48-F142-B18B-1D3C6408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5734" y="1076898"/>
            <a:ext cx="5086266" cy="20749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CDF9CC9-BC17-1820-A3FB-E0CBAACD60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6890" y="3959715"/>
            <a:ext cx="4685110" cy="2186087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C401BB8-3D32-CD6C-4C23-E6D0A56E242B}"/>
              </a:ext>
            </a:extLst>
          </p:cNvPr>
          <p:cNvCxnSpPr/>
          <p:nvPr/>
        </p:nvCxnSpPr>
        <p:spPr>
          <a:xfrm flipH="1">
            <a:off x="11260666" y="1722968"/>
            <a:ext cx="347133" cy="2582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385EFBE-FBC5-7989-0EE7-502D51D0F7A2}"/>
              </a:ext>
            </a:extLst>
          </p:cNvPr>
          <p:cNvCxnSpPr>
            <a:cxnSpLocks/>
          </p:cNvCxnSpPr>
          <p:nvPr/>
        </p:nvCxnSpPr>
        <p:spPr>
          <a:xfrm flipH="1">
            <a:off x="8310518" y="2946500"/>
            <a:ext cx="499048" cy="7610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3B48957-4907-93FD-AD0F-1C5AA8493CC8}"/>
              </a:ext>
            </a:extLst>
          </p:cNvPr>
          <p:cNvSpPr txBox="1"/>
          <p:nvPr/>
        </p:nvSpPr>
        <p:spPr>
          <a:xfrm>
            <a:off x="8508999" y="2946500"/>
            <a:ext cx="60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1</a:t>
            </a:r>
            <a:endParaRPr lang="en-US" sz="1400" dirty="0">
              <a:solidFill>
                <a:schemeClr val="accent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FFCA49-B2A3-3BAC-9F12-0E527DF8ED64}"/>
              </a:ext>
            </a:extLst>
          </p:cNvPr>
          <p:cNvSpPr txBox="1"/>
          <p:nvPr/>
        </p:nvSpPr>
        <p:spPr>
          <a:xfrm>
            <a:off x="11413421" y="1773867"/>
            <a:ext cx="60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1</a:t>
            </a:r>
            <a:endParaRPr lang="en-US" sz="1400" dirty="0">
              <a:solidFill>
                <a:schemeClr val="accent2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F31CE98-56A9-19D5-F779-9CECC5A52EB2}"/>
              </a:ext>
            </a:extLst>
          </p:cNvPr>
          <p:cNvCxnSpPr/>
          <p:nvPr/>
        </p:nvCxnSpPr>
        <p:spPr>
          <a:xfrm flipH="1">
            <a:off x="11087099" y="1439285"/>
            <a:ext cx="347133" cy="2582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8AB5B00-1C8E-0D5C-12D8-348E440586C4}"/>
              </a:ext>
            </a:extLst>
          </p:cNvPr>
          <p:cNvCxnSpPr>
            <a:cxnSpLocks/>
          </p:cNvCxnSpPr>
          <p:nvPr/>
        </p:nvCxnSpPr>
        <p:spPr>
          <a:xfrm flipH="1">
            <a:off x="8179285" y="2582448"/>
            <a:ext cx="499048" cy="7610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66F49C1-9CE9-C7BE-C40C-269D33FCD3A4}"/>
              </a:ext>
            </a:extLst>
          </p:cNvPr>
          <p:cNvCxnSpPr/>
          <p:nvPr/>
        </p:nvCxnSpPr>
        <p:spPr>
          <a:xfrm flipH="1">
            <a:off x="10138833" y="5204875"/>
            <a:ext cx="469900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15434CA-8343-37B7-F6D7-6351CDC3D341}"/>
              </a:ext>
            </a:extLst>
          </p:cNvPr>
          <p:cNvCxnSpPr>
            <a:cxnSpLocks/>
          </p:cNvCxnSpPr>
          <p:nvPr/>
        </p:nvCxnSpPr>
        <p:spPr>
          <a:xfrm flipH="1">
            <a:off x="10088033" y="4851414"/>
            <a:ext cx="423333" cy="27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A9B7FE9-BD73-8E78-1B59-AD7B2CEA5069}"/>
              </a:ext>
            </a:extLst>
          </p:cNvPr>
          <p:cNvSpPr txBox="1"/>
          <p:nvPr/>
        </p:nvSpPr>
        <p:spPr>
          <a:xfrm>
            <a:off x="10210799" y="4912312"/>
            <a:ext cx="60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1</a:t>
            </a:r>
            <a:endParaRPr lang="en-US" sz="1400" dirty="0">
              <a:solidFill>
                <a:schemeClr val="accent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22F5609-CE75-A4E5-622C-611856643358}"/>
              </a:ext>
            </a:extLst>
          </p:cNvPr>
          <p:cNvSpPr txBox="1"/>
          <p:nvPr/>
        </p:nvSpPr>
        <p:spPr>
          <a:xfrm>
            <a:off x="10299699" y="5248226"/>
            <a:ext cx="60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2</a:t>
            </a:r>
            <a:endParaRPr lang="en-US" sz="1400" dirty="0">
              <a:solidFill>
                <a:schemeClr val="accent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BF7E3C-2AC7-816D-60DF-3FC051279A35}"/>
              </a:ext>
            </a:extLst>
          </p:cNvPr>
          <p:cNvSpPr txBox="1"/>
          <p:nvPr/>
        </p:nvSpPr>
        <p:spPr>
          <a:xfrm>
            <a:off x="7979832" y="6035212"/>
            <a:ext cx="3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latin typeface="+mj-lt"/>
              </a:rPr>
              <a:t>Multiple </a:t>
            </a:r>
            <a:r>
              <a:rPr lang="fr-FR" u="sng" dirty="0" err="1">
                <a:latin typeface="+mj-lt"/>
              </a:rPr>
              <a:t>SLBLs</a:t>
            </a:r>
            <a:r>
              <a:rPr lang="fr-FR" u="sng" dirty="0">
                <a:latin typeface="+mj-lt"/>
              </a:rPr>
              <a:t> </a:t>
            </a:r>
            <a:r>
              <a:rPr lang="fr-FR" u="sng" dirty="0" err="1">
                <a:latin typeface="+mj-lt"/>
              </a:rPr>
              <a:t>with</a:t>
            </a:r>
            <a:r>
              <a:rPr lang="fr-FR" u="sng" dirty="0">
                <a:latin typeface="+mj-lt"/>
              </a:rPr>
              <a:t> </a:t>
            </a:r>
            <a:r>
              <a:rPr lang="fr-FR" u="sng" dirty="0" err="1">
                <a:latin typeface="+mj-lt"/>
              </a:rPr>
              <a:t>weights</a:t>
            </a:r>
            <a:endParaRPr lang="en-US" u="sng" dirty="0"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CF0B2CF-17F8-8D62-28BF-5462F9F0D091}"/>
              </a:ext>
            </a:extLst>
          </p:cNvPr>
          <p:cNvSpPr txBox="1"/>
          <p:nvPr/>
        </p:nvSpPr>
        <p:spPr>
          <a:xfrm>
            <a:off x="7979831" y="3135211"/>
            <a:ext cx="3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latin typeface="+mj-lt"/>
              </a:rPr>
              <a:t>Single </a:t>
            </a:r>
            <a:r>
              <a:rPr lang="fr-FR" u="sng" dirty="0" err="1">
                <a:latin typeface="+mj-lt"/>
              </a:rPr>
              <a:t>SLBLs</a:t>
            </a:r>
            <a:r>
              <a:rPr lang="fr-FR" u="sng" dirty="0">
                <a:latin typeface="+mj-lt"/>
              </a:rPr>
              <a:t> </a:t>
            </a:r>
            <a:r>
              <a:rPr lang="fr-FR" u="sng" dirty="0" err="1">
                <a:latin typeface="+mj-lt"/>
              </a:rPr>
              <a:t>with</a:t>
            </a:r>
            <a:r>
              <a:rPr lang="fr-FR" u="sng" dirty="0">
                <a:latin typeface="+mj-lt"/>
              </a:rPr>
              <a:t> normal </a:t>
            </a:r>
            <a:r>
              <a:rPr lang="fr-FR" u="sng" dirty="0" err="1">
                <a:latin typeface="+mj-lt"/>
              </a:rPr>
              <a:t>vectors</a:t>
            </a:r>
            <a:endParaRPr lang="en-US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2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 of </a:t>
            </a:r>
            <a:r>
              <a:rPr lang="fr-FR" dirty="0" err="1"/>
              <a:t>displacement</a:t>
            </a:r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3C2E4D-87B8-AC8F-B19E-F744BED386AB}"/>
              </a:ext>
            </a:extLst>
          </p:cNvPr>
          <p:cNvSpPr txBox="1"/>
          <p:nvPr/>
        </p:nvSpPr>
        <p:spPr>
          <a:xfrm>
            <a:off x="-56264" y="1051427"/>
            <a:ext cx="6744931" cy="51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With material deformation: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Incompressible but deformable material leads to a loss of thickness in the upper, whereas material is accumulating in the lower part (total volume is conserved)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Upper parts : decreasing thickness -&gt; negative vertical displacement and positive horizontal displacement (relatively to the landslide)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Lower parts: increasing thickness -&gt; positive vertical displacement and negative horizontal displacement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4C30607-8CAF-4F5E-04ED-E2614904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12</a:t>
            </a:fld>
            <a:endParaRPr lang="en-US" sz="1800" dirty="0"/>
          </a:p>
        </p:txBody>
      </p:sp>
      <p:pic>
        <p:nvPicPr>
          <p:cNvPr id="7" name="Image 6" descr="Une image contenant texte, écriture manuscrite, Dessin d’enfant, encre&#10;&#10;Description générée automatiquement">
            <a:extLst>
              <a:ext uri="{FF2B5EF4-FFF2-40B4-BE49-F238E27FC236}">
                <a16:creationId xmlns:a16="http://schemas.microsoft.com/office/drawing/2014/main" id="{DE378F75-6086-4517-0194-129165EFBA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301" y="1790546"/>
            <a:ext cx="5219327" cy="333955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57B6881-0A7F-1EBB-4BBB-6645C261ADAD}"/>
              </a:ext>
            </a:extLst>
          </p:cNvPr>
          <p:cNvSpPr txBox="1"/>
          <p:nvPr/>
        </p:nvSpPr>
        <p:spPr>
          <a:xfrm rot="744995">
            <a:off x="10038258" y="297424"/>
            <a:ext cx="1989927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NOT IMPLEMENTED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220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displacement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one SLBL</a:t>
            </a:r>
            <a:endParaRPr lang="en-US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4F7CC100-B881-5280-C56D-8D3630A3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13</a:t>
            </a:fld>
            <a:endParaRPr lang="en-US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32865E-0F6E-BD3D-4116-0DFFDC2D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235"/>
            <a:ext cx="12148174" cy="13589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657262-1D23-BF28-E587-06165530FB0A}"/>
              </a:ext>
            </a:extLst>
          </p:cNvPr>
          <p:cNvSpPr/>
          <p:nvPr/>
        </p:nvSpPr>
        <p:spPr>
          <a:xfrm>
            <a:off x="72507" y="1196374"/>
            <a:ext cx="2223563" cy="1052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0C47E-9395-4021-71CB-6F0790E7CD82}"/>
              </a:ext>
            </a:extLst>
          </p:cNvPr>
          <p:cNvSpPr/>
          <p:nvPr/>
        </p:nvSpPr>
        <p:spPr>
          <a:xfrm>
            <a:off x="6255114" y="1352802"/>
            <a:ext cx="915072" cy="8964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B38B79-D184-A2BB-1BE0-EA880F4F1FA0}"/>
              </a:ext>
            </a:extLst>
          </p:cNvPr>
          <p:cNvSpPr/>
          <p:nvPr/>
        </p:nvSpPr>
        <p:spPr>
          <a:xfrm>
            <a:off x="7375624" y="1526015"/>
            <a:ext cx="1873110" cy="520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49A4F-B86D-C5B3-7704-2597CB251CCC}"/>
              </a:ext>
            </a:extLst>
          </p:cNvPr>
          <p:cNvSpPr/>
          <p:nvPr/>
        </p:nvSpPr>
        <p:spPr>
          <a:xfrm>
            <a:off x="9493781" y="1352803"/>
            <a:ext cx="1015777" cy="7217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E6E1B-53CA-6680-DEF2-F8D58AF2A275}"/>
              </a:ext>
            </a:extLst>
          </p:cNvPr>
          <p:cNvSpPr/>
          <p:nvPr/>
        </p:nvSpPr>
        <p:spPr>
          <a:xfrm>
            <a:off x="10839870" y="1352802"/>
            <a:ext cx="1183616" cy="8264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63E341-A824-2BDA-22CC-A56D2547D543}"/>
              </a:ext>
            </a:extLst>
          </p:cNvPr>
          <p:cNvSpPr txBox="1"/>
          <p:nvPr/>
        </p:nvSpPr>
        <p:spPr>
          <a:xfrm>
            <a:off x="36254" y="2626383"/>
            <a:ext cx="2509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Select the </a:t>
            </a:r>
            <a:r>
              <a:rPr lang="fr-FR" dirty="0" err="1"/>
              <a:t>corresponding</a:t>
            </a:r>
            <a:r>
              <a:rPr lang="fr-FR" dirty="0"/>
              <a:t> SLBL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3F399F-00B9-F159-A97A-916B2551BAAC}"/>
              </a:ext>
            </a:extLst>
          </p:cNvPr>
          <p:cNvSpPr txBox="1"/>
          <p:nvPr/>
        </p:nvSpPr>
        <p:spPr>
          <a:xfrm>
            <a:off x="4368577" y="2445055"/>
            <a:ext cx="2755956" cy="1196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Set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vectors</a:t>
            </a:r>
            <a:r>
              <a:rPr lang="fr-FR" dirty="0"/>
              <a:t> and the range of the model.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for all Slides.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6862D3-8D93-26B5-5C5B-75FE06CE5585}"/>
              </a:ext>
            </a:extLst>
          </p:cNvPr>
          <p:cNvSpPr txBox="1"/>
          <p:nvPr/>
        </p:nvSpPr>
        <p:spPr>
          <a:xfrm>
            <a:off x="7170186" y="3380860"/>
            <a:ext cx="27559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vectors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local </a:t>
            </a:r>
            <a:r>
              <a:rPr lang="fr-FR" dirty="0" err="1"/>
              <a:t>slope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B6629D9-14E9-0B76-83FE-DB5115C59461}"/>
              </a:ext>
            </a:extLst>
          </p:cNvPr>
          <p:cNvSpPr txBox="1"/>
          <p:nvPr/>
        </p:nvSpPr>
        <p:spPr>
          <a:xfrm>
            <a:off x="8269211" y="2491867"/>
            <a:ext cx="27559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Display the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7F6102-89B6-6177-600A-452C77439910}"/>
              </a:ext>
            </a:extLst>
          </p:cNvPr>
          <p:cNvSpPr txBox="1"/>
          <p:nvPr/>
        </p:nvSpPr>
        <p:spPr>
          <a:xfrm>
            <a:off x="10163805" y="3641488"/>
            <a:ext cx="2093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Export the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C92E3A5-CDA0-AE83-BD4B-EDC3034E9204}"/>
              </a:ext>
            </a:extLst>
          </p:cNvPr>
          <p:cNvCxnSpPr>
            <a:cxnSpLocks/>
          </p:cNvCxnSpPr>
          <p:nvPr/>
        </p:nvCxnSpPr>
        <p:spPr>
          <a:xfrm>
            <a:off x="1184288" y="2249205"/>
            <a:ext cx="0" cy="3771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6F9BB61-8943-FE3B-72AF-CC9FCCD98F79}"/>
              </a:ext>
            </a:extLst>
          </p:cNvPr>
          <p:cNvCxnSpPr>
            <a:cxnSpLocks/>
          </p:cNvCxnSpPr>
          <p:nvPr/>
        </p:nvCxnSpPr>
        <p:spPr>
          <a:xfrm>
            <a:off x="6484720" y="2249205"/>
            <a:ext cx="0" cy="1885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9E8D22E-ED43-A302-FC8B-885683A44F6D}"/>
              </a:ext>
            </a:extLst>
          </p:cNvPr>
          <p:cNvCxnSpPr>
            <a:cxnSpLocks/>
          </p:cNvCxnSpPr>
          <p:nvPr/>
        </p:nvCxnSpPr>
        <p:spPr>
          <a:xfrm>
            <a:off x="7886532" y="2052306"/>
            <a:ext cx="0" cy="132855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5D3D448-9182-C6DE-40CA-9D6FC1312557}"/>
              </a:ext>
            </a:extLst>
          </p:cNvPr>
          <p:cNvCxnSpPr>
            <a:cxnSpLocks/>
          </p:cNvCxnSpPr>
          <p:nvPr/>
        </p:nvCxnSpPr>
        <p:spPr>
          <a:xfrm flipH="1">
            <a:off x="9926142" y="2070558"/>
            <a:ext cx="3356" cy="4213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B075ECB-8A65-5198-032C-0F329D0720FE}"/>
              </a:ext>
            </a:extLst>
          </p:cNvPr>
          <p:cNvCxnSpPr>
            <a:cxnSpLocks/>
          </p:cNvCxnSpPr>
          <p:nvPr/>
        </p:nvCxnSpPr>
        <p:spPr>
          <a:xfrm>
            <a:off x="11580386" y="2179253"/>
            <a:ext cx="0" cy="146223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242A60AF-2B04-BB6E-22B3-169A3B6A7D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3268" y="5288280"/>
            <a:ext cx="2098688" cy="135897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A7EC57A9-F602-8876-CB35-7B3D085126CA}"/>
              </a:ext>
            </a:extLst>
          </p:cNvPr>
          <p:cNvSpPr txBox="1"/>
          <p:nvPr/>
        </p:nvSpPr>
        <p:spPr>
          <a:xfrm>
            <a:off x="9860011" y="5090602"/>
            <a:ext cx="2256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Weight</a:t>
            </a:r>
            <a:r>
              <a:rPr lang="fr-FR" dirty="0"/>
              <a:t> the </a:t>
            </a:r>
            <a:r>
              <a:rPr lang="fr-FR" dirty="0" err="1"/>
              <a:t>displacement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SLBL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profile </a:t>
            </a:r>
            <a:r>
              <a:rPr lang="fr-FR" dirty="0" err="1"/>
              <a:t>defined</a:t>
            </a:r>
            <a:r>
              <a:rPr lang="fr-FR" dirty="0"/>
              <a:t> by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extremum </a:t>
            </a:r>
            <a:r>
              <a:rPr lang="fr-FR" dirty="0" err="1"/>
              <a:t>valures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C6DF5E2-F749-6ACC-DDF1-E314A9633C95}"/>
              </a:ext>
            </a:extLst>
          </p:cNvPr>
          <p:cNvSpPr/>
          <p:nvPr/>
        </p:nvSpPr>
        <p:spPr>
          <a:xfrm>
            <a:off x="1361584" y="930230"/>
            <a:ext cx="1961676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016BB43-4CEA-39C6-40F7-9C54BA13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3742192"/>
            <a:ext cx="7130566" cy="3115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62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BED98A-6C98-A351-09EF-BD6ADE3FEB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6547" y="4033442"/>
            <a:ext cx="6450332" cy="2824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0843A7A-2A0B-D3C1-7F6D-A85B381F6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8" y="733820"/>
            <a:ext cx="12135474" cy="137167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displacement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multiples SLBL</a:t>
            </a:r>
            <a:endParaRPr lang="en-US" dirty="0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4A4FF2D-AB16-7B2E-FF47-7A2FF3BE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14</a:t>
            </a:fld>
            <a:endParaRPr lang="en-US" sz="1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19759F-D266-2E45-6832-156CC07DB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672" y="1229763"/>
            <a:ext cx="2857647" cy="35053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7E927F-8262-8850-000B-3CEBF9E5119E}"/>
              </a:ext>
            </a:extLst>
          </p:cNvPr>
          <p:cNvSpPr/>
          <p:nvPr/>
        </p:nvSpPr>
        <p:spPr>
          <a:xfrm>
            <a:off x="104733" y="1229763"/>
            <a:ext cx="1083585" cy="676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0A763-F1BF-CDB5-1271-ACF2EE03E594}"/>
              </a:ext>
            </a:extLst>
          </p:cNvPr>
          <p:cNvSpPr/>
          <p:nvPr/>
        </p:nvSpPr>
        <p:spPr>
          <a:xfrm>
            <a:off x="7064621" y="1306752"/>
            <a:ext cx="1993448" cy="676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54AAF-2636-13A1-E009-8043B9938FF1}"/>
              </a:ext>
            </a:extLst>
          </p:cNvPr>
          <p:cNvSpPr/>
          <p:nvPr/>
        </p:nvSpPr>
        <p:spPr>
          <a:xfrm>
            <a:off x="3027030" y="3593642"/>
            <a:ext cx="2854289" cy="676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118A2-41BD-AD02-BDDD-3B2F81234121}"/>
              </a:ext>
            </a:extLst>
          </p:cNvPr>
          <p:cNvSpPr/>
          <p:nvPr/>
        </p:nvSpPr>
        <p:spPr>
          <a:xfrm>
            <a:off x="9509889" y="1161730"/>
            <a:ext cx="2443105" cy="361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01735-44C0-4B09-45A0-3E634C10F4A8}"/>
              </a:ext>
            </a:extLst>
          </p:cNvPr>
          <p:cNvSpPr/>
          <p:nvPr/>
        </p:nvSpPr>
        <p:spPr>
          <a:xfrm>
            <a:off x="11003682" y="1636699"/>
            <a:ext cx="1083585" cy="401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E615EA-93D1-8020-1793-9FAD5DE75109}"/>
              </a:ext>
            </a:extLst>
          </p:cNvPr>
          <p:cNvSpPr txBox="1"/>
          <p:nvPr/>
        </p:nvSpPr>
        <p:spPr>
          <a:xfrm>
            <a:off x="8789518" y="2452714"/>
            <a:ext cx="27559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Display the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CDD657D-3FFB-991C-27C6-9BA2A263AFCD}"/>
              </a:ext>
            </a:extLst>
          </p:cNvPr>
          <p:cNvSpPr txBox="1"/>
          <p:nvPr/>
        </p:nvSpPr>
        <p:spPr>
          <a:xfrm>
            <a:off x="10030875" y="3499151"/>
            <a:ext cx="2093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Export the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A59207B-BF7A-50A7-9BCA-3F61496BF25B}"/>
              </a:ext>
            </a:extLst>
          </p:cNvPr>
          <p:cNvSpPr txBox="1"/>
          <p:nvPr/>
        </p:nvSpPr>
        <p:spPr>
          <a:xfrm>
            <a:off x="36254" y="2626383"/>
            <a:ext cx="250956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Select all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/>
              <a:t>SLBLs</a:t>
            </a:r>
            <a:r>
              <a:rPr lang="fr-FR" dirty="0"/>
              <a:t>. The </a:t>
            </a:r>
            <a:r>
              <a:rPr lang="fr-FR" dirty="0" err="1"/>
              <a:t>vectors</a:t>
            </a:r>
            <a:r>
              <a:rPr lang="fr-FR" dirty="0"/>
              <a:t> must have </a:t>
            </a:r>
            <a:r>
              <a:rPr lang="fr-FR" dirty="0" err="1"/>
              <a:t>previously</a:t>
            </a:r>
            <a:r>
              <a:rPr lang="fr-FR" dirty="0"/>
              <a:t> been </a:t>
            </a:r>
            <a:r>
              <a:rPr lang="fr-FR" dirty="0" err="1"/>
              <a:t>computed</a:t>
            </a:r>
            <a:r>
              <a:rPr lang="fr-FR" dirty="0"/>
              <a:t> for all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SLBLs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EBA919-585A-5569-8822-72F2D13D7C6F}"/>
              </a:ext>
            </a:extLst>
          </p:cNvPr>
          <p:cNvSpPr txBox="1"/>
          <p:nvPr/>
        </p:nvSpPr>
        <p:spPr>
          <a:xfrm>
            <a:off x="6358247" y="3273024"/>
            <a:ext cx="2509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Compute</a:t>
            </a:r>
            <a:r>
              <a:rPr lang="fr-FR" dirty="0"/>
              <a:t> the model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user’s</a:t>
            </a:r>
            <a:r>
              <a:rPr lang="fr-FR" dirty="0"/>
              <a:t> ratios.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0D19F0E-BF2A-3ED8-CEBA-878F201CCAFF}"/>
              </a:ext>
            </a:extLst>
          </p:cNvPr>
          <p:cNvCxnSpPr>
            <a:cxnSpLocks/>
          </p:cNvCxnSpPr>
          <p:nvPr/>
        </p:nvCxnSpPr>
        <p:spPr>
          <a:xfrm>
            <a:off x="781469" y="1906499"/>
            <a:ext cx="0" cy="7198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CF852FF-FB38-84C1-40B8-1CEED9E8EDF0}"/>
              </a:ext>
            </a:extLst>
          </p:cNvPr>
          <p:cNvCxnSpPr>
            <a:cxnSpLocks/>
          </p:cNvCxnSpPr>
          <p:nvPr/>
        </p:nvCxnSpPr>
        <p:spPr>
          <a:xfrm>
            <a:off x="7733461" y="1994448"/>
            <a:ext cx="0" cy="127857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D2CC673-812F-0F74-B40C-A2F6F99817AC}"/>
              </a:ext>
            </a:extLst>
          </p:cNvPr>
          <p:cNvCxnSpPr>
            <a:cxnSpLocks/>
          </p:cNvCxnSpPr>
          <p:nvPr/>
        </p:nvCxnSpPr>
        <p:spPr>
          <a:xfrm>
            <a:off x="5881319" y="3683817"/>
            <a:ext cx="4769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1A44387-0BFE-36B7-2676-B873FA3D622B}"/>
              </a:ext>
            </a:extLst>
          </p:cNvPr>
          <p:cNvCxnSpPr>
            <a:cxnSpLocks/>
          </p:cNvCxnSpPr>
          <p:nvPr/>
        </p:nvCxnSpPr>
        <p:spPr>
          <a:xfrm>
            <a:off x="10030875" y="1523503"/>
            <a:ext cx="0" cy="9163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7A3BAEE-2C51-7ED7-EA2E-C30FDD2C4113}"/>
              </a:ext>
            </a:extLst>
          </p:cNvPr>
          <p:cNvCxnSpPr>
            <a:cxnSpLocks/>
          </p:cNvCxnSpPr>
          <p:nvPr/>
        </p:nvCxnSpPr>
        <p:spPr>
          <a:xfrm>
            <a:off x="11854303" y="2038265"/>
            <a:ext cx="0" cy="1460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6FB13B3-19FD-323A-6803-1B56300703B8}"/>
              </a:ext>
            </a:extLst>
          </p:cNvPr>
          <p:cNvSpPr/>
          <p:nvPr/>
        </p:nvSpPr>
        <p:spPr>
          <a:xfrm>
            <a:off x="9097257" y="4042341"/>
            <a:ext cx="1029622" cy="338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A08A98-6648-E80C-71EB-D5F6B046D740}"/>
              </a:ext>
            </a:extLst>
          </p:cNvPr>
          <p:cNvSpPr txBox="1"/>
          <p:nvPr/>
        </p:nvSpPr>
        <p:spPr>
          <a:xfrm>
            <a:off x="9619999" y="4783985"/>
            <a:ext cx="20939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Effective ratios are </a:t>
            </a:r>
            <a:r>
              <a:rPr lang="fr-FR" dirty="0" err="1"/>
              <a:t>shown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00435C6-68C9-62C5-CF5F-A3F8F995E6A6}"/>
              </a:ext>
            </a:extLst>
          </p:cNvPr>
          <p:cNvCxnSpPr>
            <a:cxnSpLocks/>
          </p:cNvCxnSpPr>
          <p:nvPr/>
        </p:nvCxnSpPr>
        <p:spPr>
          <a:xfrm>
            <a:off x="9928155" y="4380709"/>
            <a:ext cx="0" cy="40327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6B7434FF-7A98-E66C-EC38-71124A61369D}"/>
              </a:ext>
            </a:extLst>
          </p:cNvPr>
          <p:cNvSpPr/>
          <p:nvPr/>
        </p:nvSpPr>
        <p:spPr>
          <a:xfrm>
            <a:off x="3472358" y="745217"/>
            <a:ext cx="1719984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1A8B4CC-DCD4-2DF9-92C6-CC8CED83AE0D}"/>
              </a:ext>
            </a:extLst>
          </p:cNvPr>
          <p:cNvSpPr txBox="1"/>
          <p:nvPr/>
        </p:nvSpPr>
        <p:spPr>
          <a:xfrm>
            <a:off x="104733" y="5130197"/>
            <a:ext cx="347284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If the </a:t>
            </a:r>
            <a:r>
              <a:rPr lang="fr-FR" dirty="0" err="1"/>
              <a:t>displacement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loaded</a:t>
            </a:r>
            <a:r>
              <a:rPr lang="fr-FR" dirty="0"/>
              <a:t>, the projection of the LOS in the cross-section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shown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corredponding</a:t>
            </a:r>
            <a:r>
              <a:rPr lang="fr-FR" dirty="0"/>
              <a:t> </a:t>
            </a:r>
            <a:r>
              <a:rPr lang="fr-FR" dirty="0" err="1"/>
              <a:t>displacement</a:t>
            </a:r>
            <a:r>
              <a:rPr lang="fr-FR" dirty="0"/>
              <a:t> value</a:t>
            </a:r>
            <a:endParaRPr lang="en-US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F8B945-7EB9-46CB-5E6E-9FF0F2BB3D48}"/>
              </a:ext>
            </a:extLst>
          </p:cNvPr>
          <p:cNvCxnSpPr>
            <a:cxnSpLocks/>
          </p:cNvCxnSpPr>
          <p:nvPr/>
        </p:nvCxnSpPr>
        <p:spPr>
          <a:xfrm>
            <a:off x="3577576" y="5697415"/>
            <a:ext cx="23398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9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720A8-4F07-28B7-22CC-681E739D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1B238D-C248-C36F-D481-E04C4945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change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and do a new model,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saving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model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project</a:t>
            </a:r>
            <a:r>
              <a:rPr lang="fr-FR" dirty="0"/>
              <a:t> file, </a:t>
            </a:r>
            <a:r>
              <a:rPr lang="fr-FR" dirty="0" err="1"/>
              <a:t>closing</a:t>
            </a:r>
            <a:r>
              <a:rPr lang="fr-FR" dirty="0"/>
              <a:t> and </a:t>
            </a:r>
            <a:r>
              <a:rPr lang="fr-FR" dirty="0" err="1"/>
              <a:t>opening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the python interface.</a:t>
            </a:r>
          </a:p>
          <a:p>
            <a:pPr marL="0" indent="0">
              <a:buNone/>
            </a:pPr>
            <a:r>
              <a:rPr lang="fr-FR" dirty="0" err="1"/>
              <a:t>Reseting</a:t>
            </a:r>
            <a:r>
              <a:rPr lang="fr-FR" dirty="0"/>
              <a:t> and </a:t>
            </a:r>
            <a:r>
              <a:rPr lang="fr-FR" dirty="0" err="1"/>
              <a:t>reusing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slots and </a:t>
            </a:r>
            <a:r>
              <a:rPr lang="fr-FR" dirty="0" err="1"/>
              <a:t>parameters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currently</a:t>
            </a:r>
            <a:r>
              <a:rPr lang="fr-FR" dirty="0"/>
              <a:t> not </a:t>
            </a:r>
            <a:r>
              <a:rPr lang="fr-FR" dirty="0" err="1"/>
              <a:t>handled</a:t>
            </a:r>
            <a:r>
              <a:rPr lang="fr-FR" dirty="0"/>
              <a:t> and </a:t>
            </a:r>
            <a:r>
              <a:rPr lang="fr-FR" dirty="0" err="1"/>
              <a:t>could</a:t>
            </a:r>
            <a:r>
              <a:rPr lang="fr-FR" dirty="0"/>
              <a:t> ends in </a:t>
            </a:r>
            <a:r>
              <a:rPr lang="fr-FR" dirty="0" err="1"/>
              <a:t>unexpected</a:t>
            </a:r>
            <a:r>
              <a:rPr lang="fr-FR" dirty="0"/>
              <a:t> </a:t>
            </a:r>
            <a:r>
              <a:rPr lang="fr-FR" dirty="0" err="1"/>
              <a:t>behaviours</a:t>
            </a:r>
            <a:r>
              <a:rPr lang="fr-FR" dirty="0"/>
              <a:t> or </a:t>
            </a:r>
            <a:r>
              <a:rPr lang="fr-FR" dirty="0" err="1"/>
              <a:t>errors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1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39DC3D3-5F72-95CC-127F-788E36C34844}"/>
              </a:ext>
            </a:extLst>
          </p:cNvPr>
          <p:cNvCxnSpPr>
            <a:cxnSpLocks/>
          </p:cNvCxnSpPr>
          <p:nvPr/>
        </p:nvCxnSpPr>
        <p:spPr>
          <a:xfrm>
            <a:off x="7046548" y="3187974"/>
            <a:ext cx="324355" cy="793136"/>
          </a:xfrm>
          <a:prstGeom prst="line">
            <a:avLst/>
          </a:prstGeom>
          <a:ln w="38100">
            <a:solidFill>
              <a:srgbClr val="000000">
                <a:alpha val="8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7D45C37-49CD-18B4-A36E-F6480C31A81E}"/>
              </a:ext>
            </a:extLst>
          </p:cNvPr>
          <p:cNvCxnSpPr>
            <a:cxnSpLocks/>
          </p:cNvCxnSpPr>
          <p:nvPr/>
        </p:nvCxnSpPr>
        <p:spPr>
          <a:xfrm>
            <a:off x="7239060" y="3199269"/>
            <a:ext cx="324355" cy="793136"/>
          </a:xfrm>
          <a:prstGeom prst="line">
            <a:avLst/>
          </a:prstGeom>
          <a:ln w="38100">
            <a:solidFill>
              <a:srgbClr val="000000">
                <a:alpha val="8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44F961EC-81F7-AD7F-E05C-21B67BAD35CA}"/>
              </a:ext>
            </a:extLst>
          </p:cNvPr>
          <p:cNvCxnSpPr>
            <a:cxnSpLocks/>
          </p:cNvCxnSpPr>
          <p:nvPr/>
        </p:nvCxnSpPr>
        <p:spPr>
          <a:xfrm>
            <a:off x="7449292" y="3236127"/>
            <a:ext cx="292612" cy="701768"/>
          </a:xfrm>
          <a:prstGeom prst="line">
            <a:avLst/>
          </a:prstGeom>
          <a:ln w="38100">
            <a:solidFill>
              <a:srgbClr val="000000">
                <a:alpha val="8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5D67D61-F544-D19F-1725-812DF87B841F}"/>
              </a:ext>
            </a:extLst>
          </p:cNvPr>
          <p:cNvCxnSpPr>
            <a:cxnSpLocks/>
          </p:cNvCxnSpPr>
          <p:nvPr/>
        </p:nvCxnSpPr>
        <p:spPr>
          <a:xfrm>
            <a:off x="7688749" y="3294412"/>
            <a:ext cx="218272" cy="559436"/>
          </a:xfrm>
          <a:prstGeom prst="line">
            <a:avLst/>
          </a:prstGeom>
          <a:ln w="38100">
            <a:solidFill>
              <a:srgbClr val="000000">
                <a:alpha val="8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CB3CFB41-29A2-AAA2-5AB4-37202F276C54}"/>
              </a:ext>
            </a:extLst>
          </p:cNvPr>
          <p:cNvCxnSpPr>
            <a:cxnSpLocks/>
          </p:cNvCxnSpPr>
          <p:nvPr/>
        </p:nvCxnSpPr>
        <p:spPr>
          <a:xfrm>
            <a:off x="7922980" y="3343395"/>
            <a:ext cx="184942" cy="533411"/>
          </a:xfrm>
          <a:prstGeom prst="line">
            <a:avLst/>
          </a:prstGeom>
          <a:ln w="38100">
            <a:solidFill>
              <a:srgbClr val="000000">
                <a:alpha val="69804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BC315D8-E452-DBA4-652D-ED31FF08DFCD}"/>
              </a:ext>
            </a:extLst>
          </p:cNvPr>
          <p:cNvCxnSpPr>
            <a:cxnSpLocks/>
          </p:cNvCxnSpPr>
          <p:nvPr/>
        </p:nvCxnSpPr>
        <p:spPr>
          <a:xfrm>
            <a:off x="8180074" y="3394438"/>
            <a:ext cx="146738" cy="422923"/>
          </a:xfrm>
          <a:prstGeom prst="line">
            <a:avLst/>
          </a:prstGeom>
          <a:ln w="38100">
            <a:solidFill>
              <a:srgbClr val="000000">
                <a:alpha val="69804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4A1A5CD-5280-32CF-8EB9-A1928A6F16A4}"/>
              </a:ext>
            </a:extLst>
          </p:cNvPr>
          <p:cNvCxnSpPr>
            <a:cxnSpLocks/>
          </p:cNvCxnSpPr>
          <p:nvPr/>
        </p:nvCxnSpPr>
        <p:spPr>
          <a:xfrm>
            <a:off x="8423041" y="3457281"/>
            <a:ext cx="109752" cy="333725"/>
          </a:xfrm>
          <a:prstGeom prst="line">
            <a:avLst/>
          </a:prstGeom>
          <a:ln w="38100">
            <a:solidFill>
              <a:srgbClr val="000000">
                <a:alpha val="6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3347F9C-49C3-E81D-84F0-B4A6742267C3}"/>
              </a:ext>
            </a:extLst>
          </p:cNvPr>
          <p:cNvCxnSpPr>
            <a:cxnSpLocks/>
          </p:cNvCxnSpPr>
          <p:nvPr/>
        </p:nvCxnSpPr>
        <p:spPr>
          <a:xfrm>
            <a:off x="8664276" y="3505291"/>
            <a:ext cx="89208" cy="234672"/>
          </a:xfrm>
          <a:prstGeom prst="line">
            <a:avLst/>
          </a:prstGeom>
          <a:ln w="38100">
            <a:solidFill>
              <a:srgbClr val="000000">
                <a:alpha val="6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817794B3-7A86-17F1-ED7E-4AA9F646EDEC}"/>
              </a:ext>
            </a:extLst>
          </p:cNvPr>
          <p:cNvCxnSpPr>
            <a:cxnSpLocks/>
          </p:cNvCxnSpPr>
          <p:nvPr/>
        </p:nvCxnSpPr>
        <p:spPr>
          <a:xfrm>
            <a:off x="8913671" y="3549918"/>
            <a:ext cx="43081" cy="122852"/>
          </a:xfrm>
          <a:prstGeom prst="line">
            <a:avLst/>
          </a:prstGeom>
          <a:ln w="38100">
            <a:solidFill>
              <a:srgbClr val="000000">
                <a:alpha val="60000"/>
              </a:srgb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39" y="0"/>
            <a:ext cx="11246717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Comparing</a:t>
            </a:r>
            <a:r>
              <a:rPr lang="fr-FR" dirty="0"/>
              <a:t> the </a:t>
            </a:r>
            <a:r>
              <a:rPr lang="fr-FR" dirty="0" err="1"/>
              <a:t>displacement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data : the </a:t>
            </a:r>
            <a:r>
              <a:rPr lang="fr-FR" dirty="0" err="1"/>
              <a:t>geometry</a:t>
            </a:r>
            <a:endParaRPr lang="en-US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0F53F65C-2B91-07A6-A0C8-A86D96F5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16</a:t>
            </a:fld>
            <a:endParaRPr lang="en-US" sz="1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400E03-1D05-CF40-61C3-5AC1D08289D3}"/>
              </a:ext>
            </a:extLst>
          </p:cNvPr>
          <p:cNvCxnSpPr>
            <a:cxnSpLocks/>
          </p:cNvCxnSpPr>
          <p:nvPr/>
        </p:nvCxnSpPr>
        <p:spPr>
          <a:xfrm>
            <a:off x="5423292" y="1486404"/>
            <a:ext cx="0" cy="454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806D73A-A0A7-A3CB-B31E-855EDDDE45CB}"/>
              </a:ext>
            </a:extLst>
          </p:cNvPr>
          <p:cNvSpPr txBox="1"/>
          <p:nvPr/>
        </p:nvSpPr>
        <p:spPr>
          <a:xfrm>
            <a:off x="1973814" y="1087168"/>
            <a:ext cx="184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Cross-section</a:t>
            </a:r>
            <a:endParaRPr lang="en-US" sz="2800" u="sng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115A0F-0573-09D6-E0B7-0281A76CDC4F}"/>
              </a:ext>
            </a:extLst>
          </p:cNvPr>
          <p:cNvSpPr txBox="1"/>
          <p:nvPr/>
        </p:nvSpPr>
        <p:spPr>
          <a:xfrm>
            <a:off x="8736481" y="1071500"/>
            <a:ext cx="6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LOS</a:t>
            </a:r>
            <a:endParaRPr lang="en-US" sz="2800" u="sng" dirty="0">
              <a:latin typeface="+mj-lt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868D5A0-2E1B-0690-B53A-AB2C3BFC5DC4}"/>
              </a:ext>
            </a:extLst>
          </p:cNvPr>
          <p:cNvCxnSpPr>
            <a:cxnSpLocks/>
          </p:cNvCxnSpPr>
          <p:nvPr/>
        </p:nvCxnSpPr>
        <p:spPr>
          <a:xfrm>
            <a:off x="2851962" y="1905336"/>
            <a:ext cx="0" cy="1131922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2CA19DB-596E-F9B8-C14A-0D99D25D6560}"/>
              </a:ext>
            </a:extLst>
          </p:cNvPr>
          <p:cNvSpPr txBox="1"/>
          <p:nvPr/>
        </p:nvSpPr>
        <p:spPr>
          <a:xfrm>
            <a:off x="2702248" y="1527030"/>
            <a:ext cx="75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Condensed" panose="020B0502040204020203" pitchFamily="34" charset="0"/>
              </a:rPr>
              <a:t>N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191E771-FAC2-F91D-4A2B-850ACBCB26F5}"/>
              </a:ext>
            </a:extLst>
          </p:cNvPr>
          <p:cNvCxnSpPr/>
          <p:nvPr/>
        </p:nvCxnSpPr>
        <p:spPr>
          <a:xfrm flipH="1">
            <a:off x="1707284" y="1613972"/>
            <a:ext cx="1748236" cy="4163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A00429A-A1F8-97AB-B379-05CD61956EF8}"/>
              </a:ext>
            </a:extLst>
          </p:cNvPr>
          <p:cNvCxnSpPr/>
          <p:nvPr/>
        </p:nvCxnSpPr>
        <p:spPr>
          <a:xfrm flipH="1">
            <a:off x="1828130" y="2445114"/>
            <a:ext cx="1748236" cy="4163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3829D8E-7FE3-9F29-101B-EC6159D129C7}"/>
              </a:ext>
            </a:extLst>
          </p:cNvPr>
          <p:cNvCxnSpPr>
            <a:cxnSpLocks/>
          </p:cNvCxnSpPr>
          <p:nvPr/>
        </p:nvCxnSpPr>
        <p:spPr>
          <a:xfrm>
            <a:off x="3455520" y="1610388"/>
            <a:ext cx="120846" cy="831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D27A71B-B64B-23FD-3602-6EF329C93562}"/>
              </a:ext>
            </a:extLst>
          </p:cNvPr>
          <p:cNvCxnSpPr>
            <a:cxnSpLocks/>
          </p:cNvCxnSpPr>
          <p:nvPr/>
        </p:nvCxnSpPr>
        <p:spPr>
          <a:xfrm>
            <a:off x="1706277" y="5777555"/>
            <a:ext cx="120846" cy="831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1BE7EC6-4D40-87A3-F099-361398BC2A93}"/>
              </a:ext>
            </a:extLst>
          </p:cNvPr>
          <p:cNvCxnSpPr/>
          <p:nvPr/>
        </p:nvCxnSpPr>
        <p:spPr>
          <a:xfrm flipH="1">
            <a:off x="2771398" y="3322605"/>
            <a:ext cx="80564" cy="65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BF2420C-D9F3-A456-DDDC-C4E3AEB19A79}"/>
              </a:ext>
            </a:extLst>
          </p:cNvPr>
          <p:cNvCxnSpPr>
            <a:cxnSpLocks/>
          </p:cNvCxnSpPr>
          <p:nvPr/>
        </p:nvCxnSpPr>
        <p:spPr>
          <a:xfrm flipH="1">
            <a:off x="2581401" y="3322605"/>
            <a:ext cx="460558" cy="1168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730FABD-6B16-1253-7A7C-646621D497D7}"/>
              </a:ext>
            </a:extLst>
          </p:cNvPr>
          <p:cNvCxnSpPr/>
          <p:nvPr/>
        </p:nvCxnSpPr>
        <p:spPr>
          <a:xfrm flipH="1" flipV="1">
            <a:off x="1881167" y="5502513"/>
            <a:ext cx="92647" cy="62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4C1D835-DCCE-7BC2-A5B2-C781CBFF669A}"/>
              </a:ext>
            </a:extLst>
          </p:cNvPr>
          <p:cNvCxnSpPr>
            <a:cxnSpLocks/>
          </p:cNvCxnSpPr>
          <p:nvPr/>
        </p:nvCxnSpPr>
        <p:spPr>
          <a:xfrm flipV="1">
            <a:off x="1881167" y="5502513"/>
            <a:ext cx="318227" cy="65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3BA6713-61C7-CBB6-32F6-D5CF3B9130F8}"/>
              </a:ext>
            </a:extLst>
          </p:cNvPr>
          <p:cNvSpPr txBox="1"/>
          <p:nvPr/>
        </p:nvSpPr>
        <p:spPr>
          <a:xfrm>
            <a:off x="1754614" y="5125232"/>
            <a:ext cx="75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Condensed" panose="020B0502040204020203" pitchFamily="34" charset="0"/>
              </a:rPr>
              <a:t>z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C301B9A-7B01-E0AD-8EEB-47FC8B036857}"/>
              </a:ext>
            </a:extLst>
          </p:cNvPr>
          <p:cNvSpPr txBox="1"/>
          <p:nvPr/>
        </p:nvSpPr>
        <p:spPr>
          <a:xfrm>
            <a:off x="2042629" y="5120546"/>
            <a:ext cx="75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Condensed" panose="020B0502040204020203" pitchFamily="34" charset="0"/>
              </a:rPr>
              <a:t>x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E132FA69-729A-3827-51C5-4E403591D200}"/>
              </a:ext>
            </a:extLst>
          </p:cNvPr>
          <p:cNvSpPr/>
          <p:nvPr/>
        </p:nvSpPr>
        <p:spPr>
          <a:xfrm>
            <a:off x="2856998" y="2635449"/>
            <a:ext cx="145015" cy="85241"/>
          </a:xfrm>
          <a:custGeom>
            <a:avLst/>
            <a:gdLst>
              <a:gd name="connsiteX0" fmla="*/ 145015 w 145015"/>
              <a:gd name="connsiteY0" fmla="*/ 85241 h 85241"/>
              <a:gd name="connsiteX1" fmla="*/ 80564 w 145015"/>
              <a:gd name="connsiteY1" fmla="*/ 649 h 85241"/>
              <a:gd name="connsiteX2" fmla="*/ 0 w 145015"/>
              <a:gd name="connsiteY2" fmla="*/ 53016 h 8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15" h="85241">
                <a:moveTo>
                  <a:pt x="145015" y="85241"/>
                </a:moveTo>
                <a:cubicBezTo>
                  <a:pt x="124874" y="45630"/>
                  <a:pt x="104733" y="6020"/>
                  <a:pt x="80564" y="649"/>
                </a:cubicBezTo>
                <a:cubicBezTo>
                  <a:pt x="56395" y="-4722"/>
                  <a:pt x="28197" y="24147"/>
                  <a:pt x="0" y="53016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B103C75-E588-FF97-76FA-976E335DCE41}"/>
              </a:ext>
            </a:extLst>
          </p:cNvPr>
          <p:cNvSpPr txBox="1"/>
          <p:nvPr/>
        </p:nvSpPr>
        <p:spPr>
          <a:xfrm>
            <a:off x="2851962" y="2118584"/>
            <a:ext cx="10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alpha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127AC0AD-225E-A685-725D-07342EDFEB6D}"/>
              </a:ext>
            </a:extLst>
          </p:cNvPr>
          <p:cNvSpPr/>
          <p:nvPr/>
        </p:nvSpPr>
        <p:spPr>
          <a:xfrm>
            <a:off x="2827792" y="3552188"/>
            <a:ext cx="100705" cy="65130"/>
          </a:xfrm>
          <a:custGeom>
            <a:avLst/>
            <a:gdLst>
              <a:gd name="connsiteX0" fmla="*/ 100705 w 100705"/>
              <a:gd name="connsiteY0" fmla="*/ 65130 h 65130"/>
              <a:gd name="connsiteX1" fmla="*/ 44310 w 100705"/>
              <a:gd name="connsiteY1" fmla="*/ 679 h 65130"/>
              <a:gd name="connsiteX2" fmla="*/ 0 w 100705"/>
              <a:gd name="connsiteY2" fmla="*/ 36933 h 6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05" h="65130">
                <a:moveTo>
                  <a:pt x="100705" y="65130"/>
                </a:moveTo>
                <a:cubicBezTo>
                  <a:pt x="80899" y="35254"/>
                  <a:pt x="61094" y="5378"/>
                  <a:pt x="44310" y="679"/>
                </a:cubicBezTo>
                <a:cubicBezTo>
                  <a:pt x="27526" y="-4020"/>
                  <a:pt x="13763" y="16456"/>
                  <a:pt x="0" y="36933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5E95079-C9D7-E3BA-A664-F3585BDFF21A}"/>
              </a:ext>
            </a:extLst>
          </p:cNvPr>
          <p:cNvSpPr txBox="1"/>
          <p:nvPr/>
        </p:nvSpPr>
        <p:spPr>
          <a:xfrm>
            <a:off x="3097010" y="3272672"/>
            <a:ext cx="10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Slope</a:t>
            </a:r>
            <a:r>
              <a:rPr lang="fr-FR" dirty="0">
                <a:solidFill>
                  <a:srgbClr val="C00000"/>
                </a:solidFill>
              </a:rPr>
              <a:t> angle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0F8517E-C836-2FA8-3E1D-2A89DB9789BC}"/>
              </a:ext>
            </a:extLst>
          </p:cNvPr>
          <p:cNvSpPr txBox="1"/>
          <p:nvPr/>
        </p:nvSpPr>
        <p:spPr>
          <a:xfrm>
            <a:off x="7732119" y="5982800"/>
            <a:ext cx="152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ahnschrift Condensed" panose="020B0502040204020203" pitchFamily="34" charset="0"/>
              </a:rPr>
              <a:t>Descending</a:t>
            </a:r>
            <a:r>
              <a:rPr lang="fr-FR" dirty="0">
                <a:latin typeface="Bahnschrift Condensed" panose="020B0502040204020203" pitchFamily="34" charset="0"/>
              </a:rPr>
              <a:t> satellite </a:t>
            </a:r>
            <a:r>
              <a:rPr lang="fr-FR" dirty="0" err="1">
                <a:latin typeface="Bahnschrift Condensed" panose="020B0502040204020203" pitchFamily="34" charset="0"/>
              </a:rPr>
              <a:t>azimuth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40B82BD-EE3C-213C-F49E-873E1B9C52E8}"/>
              </a:ext>
            </a:extLst>
          </p:cNvPr>
          <p:cNvCxnSpPr/>
          <p:nvPr/>
        </p:nvCxnSpPr>
        <p:spPr>
          <a:xfrm flipH="1">
            <a:off x="7258805" y="3617318"/>
            <a:ext cx="1961731" cy="483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66F1C6C7-EE82-CA69-1A0D-7ECFF011950F}"/>
              </a:ext>
            </a:extLst>
          </p:cNvPr>
          <p:cNvSpPr/>
          <p:nvPr/>
        </p:nvSpPr>
        <p:spPr>
          <a:xfrm rot="19984778">
            <a:off x="8948608" y="3704961"/>
            <a:ext cx="159256" cy="387143"/>
          </a:xfrm>
          <a:custGeom>
            <a:avLst/>
            <a:gdLst>
              <a:gd name="connsiteX0" fmla="*/ 34044 w 82382"/>
              <a:gd name="connsiteY0" fmla="*/ 0 h 418932"/>
              <a:gd name="connsiteX1" fmla="*/ 1818 w 82382"/>
              <a:gd name="connsiteY1" fmla="*/ 245720 h 418932"/>
              <a:gd name="connsiteX2" fmla="*/ 82382 w 82382"/>
              <a:gd name="connsiteY2" fmla="*/ 418932 h 41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82" h="418932">
                <a:moveTo>
                  <a:pt x="34044" y="0"/>
                </a:moveTo>
                <a:cubicBezTo>
                  <a:pt x="13903" y="87949"/>
                  <a:pt x="-6238" y="175898"/>
                  <a:pt x="1818" y="245720"/>
                </a:cubicBezTo>
                <a:cubicBezTo>
                  <a:pt x="9874" y="315542"/>
                  <a:pt x="46128" y="367237"/>
                  <a:pt x="82382" y="418932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97D06239-078D-8002-1B12-7D9416808F1D}"/>
              </a:ext>
            </a:extLst>
          </p:cNvPr>
          <p:cNvCxnSpPr/>
          <p:nvPr/>
        </p:nvCxnSpPr>
        <p:spPr>
          <a:xfrm flipH="1">
            <a:off x="8551856" y="1610527"/>
            <a:ext cx="1220542" cy="4384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EE138AE2-CCBE-C3C8-F94A-A0A27D139945}"/>
              </a:ext>
            </a:extLst>
          </p:cNvPr>
          <p:cNvSpPr txBox="1"/>
          <p:nvPr/>
        </p:nvSpPr>
        <p:spPr>
          <a:xfrm rot="20815434">
            <a:off x="6783051" y="3846073"/>
            <a:ext cx="15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Condensed" panose="020B0502040204020203" pitchFamily="34" charset="0"/>
              </a:rPr>
              <a:t>LOS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D5C6106-56EF-2776-CBAB-9CCBD2191D36}"/>
              </a:ext>
            </a:extLst>
          </p:cNvPr>
          <p:cNvCxnSpPr/>
          <p:nvPr/>
        </p:nvCxnSpPr>
        <p:spPr>
          <a:xfrm flipH="1" flipV="1">
            <a:off x="6915738" y="3115509"/>
            <a:ext cx="2308154" cy="5018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4725C72A-DE76-4552-FCD4-D64BA34B4542}"/>
              </a:ext>
            </a:extLst>
          </p:cNvPr>
          <p:cNvSpPr txBox="1"/>
          <p:nvPr/>
        </p:nvSpPr>
        <p:spPr>
          <a:xfrm>
            <a:off x="8380265" y="3868633"/>
            <a:ext cx="10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theta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53D3774-1F84-E99A-C6D4-AFABC1CF7C53}"/>
              </a:ext>
            </a:extLst>
          </p:cNvPr>
          <p:cNvCxnSpPr>
            <a:cxnSpLocks/>
          </p:cNvCxnSpPr>
          <p:nvPr/>
        </p:nvCxnSpPr>
        <p:spPr>
          <a:xfrm>
            <a:off x="9340038" y="1968553"/>
            <a:ext cx="0" cy="1131922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8C51547-EE58-7CC8-8180-9D8CE90C310F}"/>
              </a:ext>
            </a:extLst>
          </p:cNvPr>
          <p:cNvSpPr txBox="1"/>
          <p:nvPr/>
        </p:nvSpPr>
        <p:spPr>
          <a:xfrm>
            <a:off x="9190324" y="1590247"/>
            <a:ext cx="75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Condensed" panose="020B0502040204020203" pitchFamily="34" charset="0"/>
              </a:rPr>
              <a:t>N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61" name="Forme libre : forme 60">
            <a:extLst>
              <a:ext uri="{FF2B5EF4-FFF2-40B4-BE49-F238E27FC236}">
                <a16:creationId xmlns:a16="http://schemas.microsoft.com/office/drawing/2014/main" id="{22298400-A53A-6E24-0938-B17BF3B2C288}"/>
              </a:ext>
            </a:extLst>
          </p:cNvPr>
          <p:cNvSpPr/>
          <p:nvPr/>
        </p:nvSpPr>
        <p:spPr>
          <a:xfrm>
            <a:off x="8373367" y="2569988"/>
            <a:ext cx="1702695" cy="2008558"/>
          </a:xfrm>
          <a:custGeom>
            <a:avLst/>
            <a:gdLst>
              <a:gd name="connsiteX0" fmla="*/ 976071 w 1702695"/>
              <a:gd name="connsiteY0" fmla="*/ 0 h 2008558"/>
              <a:gd name="connsiteX1" fmla="*/ 1511821 w 1702695"/>
              <a:gd name="connsiteY1" fmla="*/ 221550 h 2008558"/>
              <a:gd name="connsiteX2" fmla="*/ 1693089 w 1702695"/>
              <a:gd name="connsiteY2" fmla="*/ 1180260 h 2008558"/>
              <a:gd name="connsiteX3" fmla="*/ 1258044 w 1702695"/>
              <a:gd name="connsiteY3" fmla="*/ 1937561 h 2008558"/>
              <a:gd name="connsiteX4" fmla="*/ 420180 w 1702695"/>
              <a:gd name="connsiteY4" fmla="*/ 1917420 h 2008558"/>
              <a:gd name="connsiteX5" fmla="*/ 29445 w 1702695"/>
              <a:gd name="connsiteY5" fmla="*/ 1417924 h 2008558"/>
              <a:gd name="connsiteX6" fmla="*/ 57643 w 1702695"/>
              <a:gd name="connsiteY6" fmla="*/ 870090 h 200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2695" h="2008558">
                <a:moveTo>
                  <a:pt x="976071" y="0"/>
                </a:moveTo>
                <a:cubicBezTo>
                  <a:pt x="1184194" y="12420"/>
                  <a:pt x="1392318" y="24840"/>
                  <a:pt x="1511821" y="221550"/>
                </a:cubicBezTo>
                <a:cubicBezTo>
                  <a:pt x="1631324" y="418260"/>
                  <a:pt x="1735385" y="894258"/>
                  <a:pt x="1693089" y="1180260"/>
                </a:cubicBezTo>
                <a:cubicBezTo>
                  <a:pt x="1650793" y="1466262"/>
                  <a:pt x="1470196" y="1814701"/>
                  <a:pt x="1258044" y="1937561"/>
                </a:cubicBezTo>
                <a:cubicBezTo>
                  <a:pt x="1045893" y="2060421"/>
                  <a:pt x="624946" y="2004026"/>
                  <a:pt x="420180" y="1917420"/>
                </a:cubicBezTo>
                <a:cubicBezTo>
                  <a:pt x="215413" y="1830814"/>
                  <a:pt x="89868" y="1592479"/>
                  <a:pt x="29445" y="1417924"/>
                </a:cubicBezTo>
                <a:cubicBezTo>
                  <a:pt x="-30978" y="1243369"/>
                  <a:pt x="13332" y="1056729"/>
                  <a:pt x="57643" y="87009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CF92C68-1837-B0EC-E8EA-E74FA7239B47}"/>
              </a:ext>
            </a:extLst>
          </p:cNvPr>
          <p:cNvSpPr txBox="1"/>
          <p:nvPr/>
        </p:nvSpPr>
        <p:spPr>
          <a:xfrm>
            <a:off x="10172291" y="3247986"/>
            <a:ext cx="10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delta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6491792-6B73-BDA1-1CD3-8099240FA022}"/>
              </a:ext>
            </a:extLst>
          </p:cNvPr>
          <p:cNvSpPr txBox="1"/>
          <p:nvPr/>
        </p:nvSpPr>
        <p:spPr>
          <a:xfrm rot="755519">
            <a:off x="5846924" y="2788491"/>
            <a:ext cx="12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LOS </a:t>
            </a:r>
            <a:r>
              <a:rPr lang="fr-FR" dirty="0" err="1">
                <a:latin typeface="+mj-lt"/>
              </a:rPr>
              <a:t>azimuth</a:t>
            </a:r>
            <a:endParaRPr lang="en-US" dirty="0">
              <a:latin typeface="+mj-lt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ABD7E6E-80DC-F0FA-FF31-64B9B5AFFF4B}"/>
              </a:ext>
            </a:extLst>
          </p:cNvPr>
          <p:cNvCxnSpPr/>
          <p:nvPr/>
        </p:nvCxnSpPr>
        <p:spPr>
          <a:xfrm flipV="1">
            <a:off x="9022483" y="3348850"/>
            <a:ext cx="50688" cy="20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AE0F332C-DC52-B02F-6D26-54AA24941507}"/>
              </a:ext>
            </a:extLst>
          </p:cNvPr>
          <p:cNvCxnSpPr>
            <a:cxnSpLocks/>
          </p:cNvCxnSpPr>
          <p:nvPr/>
        </p:nvCxnSpPr>
        <p:spPr>
          <a:xfrm flipH="1" flipV="1">
            <a:off x="9073171" y="3348850"/>
            <a:ext cx="209998" cy="50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63F2472B-53BB-EE4F-4223-F0AC87F88245}"/>
              </a:ext>
            </a:extLst>
          </p:cNvPr>
          <p:cNvSpPr txBox="1"/>
          <p:nvPr/>
        </p:nvSpPr>
        <p:spPr>
          <a:xfrm>
            <a:off x="6050034" y="3337808"/>
            <a:ext cx="127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Incidence angle</a:t>
            </a:r>
            <a:endParaRPr lang="en-US" dirty="0">
              <a:latin typeface="+mj-lt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CD12886-7895-B537-05FB-C93E6F7D82D5}"/>
              </a:ext>
            </a:extLst>
          </p:cNvPr>
          <p:cNvCxnSpPr>
            <a:cxnSpLocks/>
          </p:cNvCxnSpPr>
          <p:nvPr/>
        </p:nvCxnSpPr>
        <p:spPr>
          <a:xfrm>
            <a:off x="9190324" y="3639695"/>
            <a:ext cx="76767" cy="16077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7B2AB7-64B0-099D-B235-ADCE0B3869C6}"/>
              </a:ext>
            </a:extLst>
          </p:cNvPr>
          <p:cNvCxnSpPr>
            <a:cxnSpLocks/>
          </p:cNvCxnSpPr>
          <p:nvPr/>
        </p:nvCxnSpPr>
        <p:spPr>
          <a:xfrm flipH="1" flipV="1">
            <a:off x="9015686" y="3751041"/>
            <a:ext cx="170197" cy="29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C6084E-6253-5FAB-40E4-B61C981556A0}"/>
              </a:ext>
            </a:extLst>
          </p:cNvPr>
          <p:cNvCxnSpPr>
            <a:cxnSpLocks/>
          </p:cNvCxnSpPr>
          <p:nvPr/>
        </p:nvCxnSpPr>
        <p:spPr>
          <a:xfrm flipH="1">
            <a:off x="9012444" y="3563653"/>
            <a:ext cx="6485" cy="194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6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2B0CE8-2222-DF6F-67BC-6B99DF93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8" y="733820"/>
            <a:ext cx="12135474" cy="137167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39" y="0"/>
            <a:ext cx="11246717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Ajusting</a:t>
            </a:r>
            <a:r>
              <a:rPr lang="fr-FR" dirty="0"/>
              <a:t> the model to </a:t>
            </a:r>
            <a:r>
              <a:rPr lang="fr-FR" dirty="0" err="1"/>
              <a:t>field</a:t>
            </a:r>
            <a:r>
              <a:rPr lang="fr-FR" dirty="0"/>
              <a:t> data</a:t>
            </a:r>
            <a:endParaRPr lang="en-US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81C83824-9BF8-E5AB-E7F5-512CC896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17</a:t>
            </a:fld>
            <a:endParaRPr lang="en-US" sz="1800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EB93630-A181-5EE2-D8F0-5701C3BE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47" y="3268319"/>
            <a:ext cx="2857647" cy="350538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D42F12-5341-BEA2-55F9-089C5EB96F06}"/>
              </a:ext>
            </a:extLst>
          </p:cNvPr>
          <p:cNvSpPr/>
          <p:nvPr/>
        </p:nvSpPr>
        <p:spPr>
          <a:xfrm>
            <a:off x="104733" y="1229763"/>
            <a:ext cx="386706" cy="676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B0053C-3EE7-2B0A-AF73-7DF78B14D3EC}"/>
              </a:ext>
            </a:extLst>
          </p:cNvPr>
          <p:cNvSpPr/>
          <p:nvPr/>
        </p:nvSpPr>
        <p:spPr>
          <a:xfrm>
            <a:off x="7174880" y="1317712"/>
            <a:ext cx="1993448" cy="676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9CD0E5-5A2E-ECA8-C93A-F5F729A63E1A}"/>
              </a:ext>
            </a:extLst>
          </p:cNvPr>
          <p:cNvSpPr/>
          <p:nvPr/>
        </p:nvSpPr>
        <p:spPr>
          <a:xfrm>
            <a:off x="2687084" y="1376153"/>
            <a:ext cx="1719985" cy="4325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1F3169-6311-FE5F-92BB-A37028A2DB6D}"/>
              </a:ext>
            </a:extLst>
          </p:cNvPr>
          <p:cNvSpPr txBox="1"/>
          <p:nvPr/>
        </p:nvSpPr>
        <p:spPr>
          <a:xfrm>
            <a:off x="8789518" y="2452714"/>
            <a:ext cx="27559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Display the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9B06F81-36FC-124D-2BFA-B1FD9039F469}"/>
              </a:ext>
            </a:extLst>
          </p:cNvPr>
          <p:cNvSpPr txBox="1"/>
          <p:nvPr/>
        </p:nvSpPr>
        <p:spPr>
          <a:xfrm>
            <a:off x="10030875" y="3499151"/>
            <a:ext cx="2093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Export the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8E2C409-5665-A7E3-BB40-3BBE79DE5738}"/>
              </a:ext>
            </a:extLst>
          </p:cNvPr>
          <p:cNvSpPr txBox="1"/>
          <p:nvPr/>
        </p:nvSpPr>
        <p:spPr>
          <a:xfrm>
            <a:off x="36254" y="2626383"/>
            <a:ext cx="250956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Select all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/>
              <a:t>SLBLs</a:t>
            </a:r>
            <a:r>
              <a:rPr lang="fr-FR" dirty="0"/>
              <a:t>. The </a:t>
            </a:r>
            <a:r>
              <a:rPr lang="fr-FR" dirty="0" err="1"/>
              <a:t>vectors</a:t>
            </a:r>
            <a:r>
              <a:rPr lang="fr-FR" dirty="0"/>
              <a:t> must have </a:t>
            </a:r>
            <a:r>
              <a:rPr lang="fr-FR" dirty="0" err="1"/>
              <a:t>previously</a:t>
            </a:r>
            <a:r>
              <a:rPr lang="fr-FR" dirty="0"/>
              <a:t> been </a:t>
            </a:r>
            <a:r>
              <a:rPr lang="fr-FR" dirty="0" err="1"/>
              <a:t>computed</a:t>
            </a:r>
            <a:r>
              <a:rPr lang="fr-FR" dirty="0"/>
              <a:t> for all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SLBLs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2E3840D-D80C-C645-E54B-F3AC46CEDA57}"/>
              </a:ext>
            </a:extLst>
          </p:cNvPr>
          <p:cNvCxnSpPr>
            <a:cxnSpLocks/>
          </p:cNvCxnSpPr>
          <p:nvPr/>
        </p:nvCxnSpPr>
        <p:spPr>
          <a:xfrm>
            <a:off x="294057" y="1906499"/>
            <a:ext cx="0" cy="7198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A6828E8-69D3-6060-EA46-94F17C03527E}"/>
              </a:ext>
            </a:extLst>
          </p:cNvPr>
          <p:cNvSpPr/>
          <p:nvPr/>
        </p:nvSpPr>
        <p:spPr>
          <a:xfrm>
            <a:off x="3472358" y="745217"/>
            <a:ext cx="1719984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018AEA5-FFA5-8CCA-EEC9-EC5EAE5E3879}"/>
              </a:ext>
            </a:extLst>
          </p:cNvPr>
          <p:cNvCxnSpPr>
            <a:cxnSpLocks/>
          </p:cNvCxnSpPr>
          <p:nvPr/>
        </p:nvCxnSpPr>
        <p:spPr>
          <a:xfrm>
            <a:off x="3430677" y="1809132"/>
            <a:ext cx="0" cy="8128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71AD5DF-D0D4-C1A8-9B54-44051841AF3F}"/>
              </a:ext>
            </a:extLst>
          </p:cNvPr>
          <p:cNvSpPr txBox="1"/>
          <p:nvPr/>
        </p:nvSpPr>
        <p:spPr>
          <a:xfrm>
            <a:off x="2682778" y="2621988"/>
            <a:ext cx="2509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Load</a:t>
            </a:r>
            <a:r>
              <a:rPr lang="fr-FR" dirty="0"/>
              <a:t> the </a:t>
            </a:r>
            <a:r>
              <a:rPr lang="fr-FR" dirty="0" err="1"/>
              <a:t>displacement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file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2C51CA-600D-B045-1371-EE44E1514808}"/>
              </a:ext>
            </a:extLst>
          </p:cNvPr>
          <p:cNvSpPr/>
          <p:nvPr/>
        </p:nvSpPr>
        <p:spPr>
          <a:xfrm>
            <a:off x="5454896" y="4130766"/>
            <a:ext cx="800890" cy="3042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2F3ABD-D96C-283E-293D-A393C200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0" y="6386329"/>
            <a:ext cx="2863997" cy="38737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0D62CE5-97CC-995C-CD44-A7636D55AAE3}"/>
              </a:ext>
            </a:extLst>
          </p:cNvPr>
          <p:cNvSpPr/>
          <p:nvPr/>
        </p:nvSpPr>
        <p:spPr>
          <a:xfrm>
            <a:off x="5501170" y="4929234"/>
            <a:ext cx="690164" cy="5410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481F75-9EA6-50EB-8B4E-8B14C275AA45}"/>
              </a:ext>
            </a:extLst>
          </p:cNvPr>
          <p:cNvSpPr/>
          <p:nvPr/>
        </p:nvSpPr>
        <p:spPr>
          <a:xfrm>
            <a:off x="4061986" y="6380659"/>
            <a:ext cx="2868007" cy="393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0C4CFC3-DFC0-38D3-ABAF-A647AEA30CC4}"/>
              </a:ext>
            </a:extLst>
          </p:cNvPr>
          <p:cNvSpPr txBox="1"/>
          <p:nvPr/>
        </p:nvSpPr>
        <p:spPr>
          <a:xfrm>
            <a:off x="7077536" y="4130766"/>
            <a:ext cx="35206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Indicate</a:t>
            </a:r>
            <a:r>
              <a:rPr lang="fr-FR" dirty="0"/>
              <a:t> the </a:t>
            </a:r>
            <a:r>
              <a:rPr lang="fr-FR" dirty="0" err="1"/>
              <a:t>geometry</a:t>
            </a:r>
            <a:r>
              <a:rPr lang="fr-FR" dirty="0"/>
              <a:t> of the cross-section and the </a:t>
            </a:r>
            <a:r>
              <a:rPr lang="fr-FR" dirty="0" err="1"/>
              <a:t>external</a:t>
            </a:r>
            <a:r>
              <a:rPr lang="fr-FR" dirty="0"/>
              <a:t> data. The ratios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via a least-square </a:t>
            </a:r>
            <a:r>
              <a:rPr lang="fr-FR" dirty="0" err="1"/>
              <a:t>function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A6690556-943A-0874-6B8E-E32E865562E1}"/>
              </a:ext>
            </a:extLst>
          </p:cNvPr>
          <p:cNvCxnSpPr>
            <a:cxnSpLocks/>
          </p:cNvCxnSpPr>
          <p:nvPr/>
        </p:nvCxnSpPr>
        <p:spPr>
          <a:xfrm>
            <a:off x="7918084" y="1994448"/>
            <a:ext cx="0" cy="2136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51AA29B9-FD59-B120-D1C8-0262ACC6AF6B}"/>
              </a:ext>
            </a:extLst>
          </p:cNvPr>
          <p:cNvCxnSpPr>
            <a:cxnSpLocks/>
          </p:cNvCxnSpPr>
          <p:nvPr/>
        </p:nvCxnSpPr>
        <p:spPr>
          <a:xfrm>
            <a:off x="6265854" y="4244341"/>
            <a:ext cx="81168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747D016-DCA6-E143-19E9-87A2D88ED1CC}"/>
              </a:ext>
            </a:extLst>
          </p:cNvPr>
          <p:cNvCxnSpPr>
            <a:cxnSpLocks/>
          </p:cNvCxnSpPr>
          <p:nvPr/>
        </p:nvCxnSpPr>
        <p:spPr>
          <a:xfrm>
            <a:off x="6191334" y="5209798"/>
            <a:ext cx="88620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8894A34-515F-9E63-3C2A-17F03FA0A749}"/>
              </a:ext>
            </a:extLst>
          </p:cNvPr>
          <p:cNvCxnSpPr>
            <a:cxnSpLocks/>
          </p:cNvCxnSpPr>
          <p:nvPr/>
        </p:nvCxnSpPr>
        <p:spPr>
          <a:xfrm>
            <a:off x="6962060" y="6536005"/>
            <a:ext cx="81168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64F5583-268B-A1D7-2964-D890918343D0}"/>
              </a:ext>
            </a:extLst>
          </p:cNvPr>
          <p:cNvCxnSpPr>
            <a:cxnSpLocks/>
          </p:cNvCxnSpPr>
          <p:nvPr/>
        </p:nvCxnSpPr>
        <p:spPr>
          <a:xfrm>
            <a:off x="7773742" y="5608094"/>
            <a:ext cx="0" cy="9279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 64">
            <a:extLst>
              <a:ext uri="{FF2B5EF4-FFF2-40B4-BE49-F238E27FC236}">
                <a16:creationId xmlns:a16="http://schemas.microsoft.com/office/drawing/2014/main" id="{9F1528E0-A800-4DAE-E1D3-5D48E0D4F7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768" y="5269726"/>
            <a:ext cx="1901309" cy="676736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50469ACA-525C-7B80-427C-45BA5B359283}"/>
              </a:ext>
            </a:extLst>
          </p:cNvPr>
          <p:cNvSpPr txBox="1"/>
          <p:nvPr/>
        </p:nvSpPr>
        <p:spPr>
          <a:xfrm>
            <a:off x="132101" y="5881116"/>
            <a:ext cx="3740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final model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weighted</a:t>
            </a:r>
            <a:r>
              <a:rPr lang="fr-FR" dirty="0"/>
              <a:t> via an </a:t>
            </a:r>
            <a:r>
              <a:rPr lang="fr-FR" dirty="0" err="1"/>
              <a:t>elongation</a:t>
            </a:r>
            <a:r>
              <a:rPr lang="fr-FR" dirty="0"/>
              <a:t> profile file.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loaded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638AE-BD24-D440-D499-EF514DC8CCF1}"/>
              </a:ext>
            </a:extLst>
          </p:cNvPr>
          <p:cNvSpPr/>
          <p:nvPr/>
        </p:nvSpPr>
        <p:spPr>
          <a:xfrm>
            <a:off x="9581053" y="1184106"/>
            <a:ext cx="2443105" cy="2983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A3881D-3251-A10D-4E94-DF4B1CEFE642}"/>
              </a:ext>
            </a:extLst>
          </p:cNvPr>
          <p:cNvSpPr/>
          <p:nvPr/>
        </p:nvSpPr>
        <p:spPr>
          <a:xfrm>
            <a:off x="11003682" y="1636699"/>
            <a:ext cx="1083585" cy="401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226FAC27-8BA9-BB36-F205-E6F39300D57B}"/>
              </a:ext>
            </a:extLst>
          </p:cNvPr>
          <p:cNvCxnSpPr>
            <a:cxnSpLocks/>
          </p:cNvCxnSpPr>
          <p:nvPr/>
        </p:nvCxnSpPr>
        <p:spPr>
          <a:xfrm>
            <a:off x="10030875" y="1482468"/>
            <a:ext cx="0" cy="95736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90292941-6D72-75CF-A911-623333C8852F}"/>
              </a:ext>
            </a:extLst>
          </p:cNvPr>
          <p:cNvCxnSpPr>
            <a:cxnSpLocks/>
          </p:cNvCxnSpPr>
          <p:nvPr/>
        </p:nvCxnSpPr>
        <p:spPr>
          <a:xfrm>
            <a:off x="11854303" y="2038265"/>
            <a:ext cx="0" cy="1460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0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731BF3D-1391-2F4F-3FC1-F3879353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8" y="733820"/>
            <a:ext cx="12135474" cy="137167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39" y="0"/>
            <a:ext cx="11246717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Ajusting</a:t>
            </a:r>
            <a:r>
              <a:rPr lang="fr-FR" dirty="0"/>
              <a:t> the model to </a:t>
            </a:r>
            <a:r>
              <a:rPr lang="fr-FR" dirty="0" err="1"/>
              <a:t>field</a:t>
            </a:r>
            <a:r>
              <a:rPr lang="fr-FR" dirty="0"/>
              <a:t> data</a:t>
            </a:r>
            <a:endParaRPr lang="en-US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81C83824-9BF8-E5AB-E7F5-512CC896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18</a:t>
            </a:fld>
            <a:endParaRPr lang="en-US" sz="18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A6828E8-69D3-6060-EA46-94F17C03527E}"/>
              </a:ext>
            </a:extLst>
          </p:cNvPr>
          <p:cNvSpPr/>
          <p:nvPr/>
        </p:nvSpPr>
        <p:spPr>
          <a:xfrm>
            <a:off x="3472358" y="745217"/>
            <a:ext cx="1719984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A33492-8F10-668E-BD34-06E0C42BB610}"/>
              </a:ext>
            </a:extLst>
          </p:cNvPr>
          <p:cNvSpPr/>
          <p:nvPr/>
        </p:nvSpPr>
        <p:spPr>
          <a:xfrm>
            <a:off x="9549986" y="1448816"/>
            <a:ext cx="1287553" cy="337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7E8DED-85AF-5C3E-30FF-694293387333}"/>
              </a:ext>
            </a:extLst>
          </p:cNvPr>
          <p:cNvSpPr txBox="1"/>
          <p:nvPr/>
        </p:nvSpPr>
        <p:spPr>
          <a:xfrm>
            <a:off x="9029700" y="2345114"/>
            <a:ext cx="24257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the model, the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data and the model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FBF90E5-3B90-092E-3877-0171BB4A2C5C}"/>
              </a:ext>
            </a:extLst>
          </p:cNvPr>
          <p:cNvCxnSpPr>
            <a:cxnSpLocks/>
          </p:cNvCxnSpPr>
          <p:nvPr/>
        </p:nvCxnSpPr>
        <p:spPr>
          <a:xfrm>
            <a:off x="9985594" y="1786337"/>
            <a:ext cx="0" cy="5587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1387B59A-A0C8-8B09-6730-5EF84FD01D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527" y="3186993"/>
            <a:ext cx="7550439" cy="3260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B02A0F-25E3-E30F-BF0D-0311A63D2196}"/>
              </a:ext>
            </a:extLst>
          </p:cNvPr>
          <p:cNvSpPr/>
          <p:nvPr/>
        </p:nvSpPr>
        <p:spPr>
          <a:xfrm>
            <a:off x="3518193" y="3108336"/>
            <a:ext cx="2090974" cy="337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31AE02-32C6-D9F8-8B73-13F68CADB074}"/>
              </a:ext>
            </a:extLst>
          </p:cNvPr>
          <p:cNvSpPr txBox="1"/>
          <p:nvPr/>
        </p:nvSpPr>
        <p:spPr>
          <a:xfrm>
            <a:off x="2324099" y="2253103"/>
            <a:ext cx="46346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RMSE and r² coefficients are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and </a:t>
            </a:r>
            <a:r>
              <a:rPr lang="fr-FR" dirty="0" err="1"/>
              <a:t>displayed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C6D26A4-8ADE-0AB1-2881-EE2AAACC651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63680" y="2899434"/>
            <a:ext cx="0" cy="2089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725BB0E-3CFC-9F1A-C36C-1C4587CBE0F3}"/>
              </a:ext>
            </a:extLst>
          </p:cNvPr>
          <p:cNvSpPr txBox="1"/>
          <p:nvPr/>
        </p:nvSpPr>
        <p:spPr>
          <a:xfrm>
            <a:off x="9029700" y="4262967"/>
            <a:ext cx="27601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u="sng" dirty="0" err="1"/>
              <a:t>Sign</a:t>
            </a:r>
            <a:r>
              <a:rPr lang="fr-FR" u="sng" dirty="0"/>
              <a:t> convention:</a:t>
            </a:r>
          </a:p>
          <a:p>
            <a:r>
              <a:rPr lang="fr-FR" dirty="0"/>
              <a:t>-Positive </a:t>
            </a:r>
            <a:r>
              <a:rPr lang="fr-FR" dirty="0" err="1"/>
              <a:t>displacement</a:t>
            </a:r>
            <a:r>
              <a:rPr lang="fr-FR" dirty="0"/>
              <a:t>:</a:t>
            </a:r>
          </a:p>
          <a:p>
            <a:r>
              <a:rPr lang="fr-FR" dirty="0"/>
              <a:t>Ground </a:t>
            </a:r>
            <a:r>
              <a:rPr lang="fr-FR" dirty="0" err="1"/>
              <a:t>moving</a:t>
            </a:r>
            <a:r>
              <a:rPr lang="fr-FR" dirty="0"/>
              <a:t> </a:t>
            </a:r>
            <a:r>
              <a:rPr lang="fr-FR" dirty="0" err="1"/>
              <a:t>towards</a:t>
            </a:r>
            <a:r>
              <a:rPr lang="fr-FR" dirty="0"/>
              <a:t> the satellite</a:t>
            </a:r>
          </a:p>
          <a:p>
            <a:r>
              <a:rPr lang="fr-FR" dirty="0"/>
              <a:t>-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displacement</a:t>
            </a:r>
            <a:endParaRPr lang="fr-FR" dirty="0"/>
          </a:p>
          <a:p>
            <a:r>
              <a:rPr lang="fr-FR" dirty="0"/>
              <a:t>Ground </a:t>
            </a:r>
            <a:r>
              <a:rPr lang="fr-FR" dirty="0" err="1"/>
              <a:t>moving</a:t>
            </a:r>
            <a:r>
              <a:rPr lang="fr-FR" dirty="0"/>
              <a:t> </a:t>
            </a:r>
            <a:r>
              <a:rPr lang="fr-FR" dirty="0" err="1"/>
              <a:t>away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satellite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0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8AB3F7C-0A31-F033-2300-CF32D1C009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184" y="2754485"/>
            <a:ext cx="8460823" cy="3706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31BF3D-1391-2F4F-3FC1-F3879353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" y="733820"/>
            <a:ext cx="12135474" cy="137167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868BFCA-C26F-0CDA-B57E-8C963823CDD3}"/>
              </a:ext>
            </a:extLst>
          </p:cNvPr>
          <p:cNvSpPr txBox="1">
            <a:spLocks/>
          </p:cNvSpPr>
          <p:nvPr/>
        </p:nvSpPr>
        <p:spPr>
          <a:xfrm>
            <a:off x="491439" y="0"/>
            <a:ext cx="11246717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Ajusting</a:t>
            </a:r>
            <a:r>
              <a:rPr lang="fr-FR" dirty="0"/>
              <a:t> the model to </a:t>
            </a:r>
            <a:r>
              <a:rPr lang="fr-FR" dirty="0" err="1"/>
              <a:t>field</a:t>
            </a:r>
            <a:r>
              <a:rPr lang="fr-FR" dirty="0"/>
              <a:t> data</a:t>
            </a:r>
            <a:endParaRPr lang="en-US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81C83824-9BF8-E5AB-E7F5-512CC896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19</a:t>
            </a:fld>
            <a:endParaRPr lang="en-US" sz="18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A6828E8-69D3-6060-EA46-94F17C03527E}"/>
              </a:ext>
            </a:extLst>
          </p:cNvPr>
          <p:cNvSpPr/>
          <p:nvPr/>
        </p:nvSpPr>
        <p:spPr>
          <a:xfrm>
            <a:off x="3472358" y="745217"/>
            <a:ext cx="1719984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A33492-8F10-668E-BD34-06E0C42BB610}"/>
              </a:ext>
            </a:extLst>
          </p:cNvPr>
          <p:cNvSpPr/>
          <p:nvPr/>
        </p:nvSpPr>
        <p:spPr>
          <a:xfrm>
            <a:off x="9509704" y="1709275"/>
            <a:ext cx="1287553" cy="337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7E8DED-85AF-5C3E-30FF-694293387333}"/>
              </a:ext>
            </a:extLst>
          </p:cNvPr>
          <p:cNvSpPr txBox="1"/>
          <p:nvPr/>
        </p:nvSpPr>
        <p:spPr>
          <a:xfrm>
            <a:off x="9029699" y="2345114"/>
            <a:ext cx="259969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the model, the </a:t>
            </a: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data and the model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.</a:t>
            </a:r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FBF90E5-3B90-092E-3877-0171BB4A2C5C}"/>
              </a:ext>
            </a:extLst>
          </p:cNvPr>
          <p:cNvCxnSpPr>
            <a:cxnSpLocks/>
          </p:cNvCxnSpPr>
          <p:nvPr/>
        </p:nvCxnSpPr>
        <p:spPr>
          <a:xfrm>
            <a:off x="9985594" y="2046796"/>
            <a:ext cx="0" cy="298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58DA5E1A-3635-1088-AD10-D050EF05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895" y="1215989"/>
            <a:ext cx="1892397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0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FB59E15-5DA8-F333-4401-072F9FD5A002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SFA - Setup</a:t>
            </a:r>
            <a:endParaRPr lang="en-US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D72D40C-4C6A-4397-FDBC-11279B54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2</a:t>
            </a:fld>
            <a:endParaRPr lang="en-US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463AD3-CBEB-0CC9-2C24-0413506F4DC0}"/>
              </a:ext>
            </a:extLst>
          </p:cNvPr>
          <p:cNvSpPr txBox="1"/>
          <p:nvPr/>
        </p:nvSpPr>
        <p:spPr>
          <a:xfrm>
            <a:off x="616314" y="1051359"/>
            <a:ext cx="9957695" cy="440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Install python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miniconda</a:t>
            </a:r>
            <a:endParaRPr lang="fr-FR" sz="24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Run </a:t>
            </a:r>
            <a:r>
              <a:rPr lang="fr-FR" sz="2400" dirty="0">
                <a:highlight>
                  <a:srgbClr val="C0C0C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install_miniconda.bat</a:t>
            </a:r>
            <a:endParaRPr lang="en-US" sz="2400" dirty="0">
              <a:highlight>
                <a:srgbClr val="C0C0C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Configure a virtual environment installing needed packages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Run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C0C0C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env_setup.bat</a:t>
            </a:r>
            <a:endParaRPr lang="fr-FR" sz="2400" dirty="0">
              <a:highlight>
                <a:srgbClr val="C0C0C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Start the python interface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Run </a:t>
            </a:r>
            <a:r>
              <a:rPr lang="fr-FR" sz="2400" dirty="0">
                <a:highlight>
                  <a:srgbClr val="C0C0C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SFA.bat</a:t>
            </a:r>
            <a:endParaRPr lang="en-US" sz="2400" dirty="0">
              <a:highlight>
                <a:srgbClr val="C0C0C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042FFE-A32F-275E-1611-A89AAC969769}"/>
              </a:ext>
            </a:extLst>
          </p:cNvPr>
          <p:cNvSpPr txBox="1"/>
          <p:nvPr/>
        </p:nvSpPr>
        <p:spPr>
          <a:xfrm>
            <a:off x="248406" y="6099152"/>
            <a:ext cx="11943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All the process </a:t>
            </a:r>
            <a:r>
              <a:rPr lang="fr-FR" sz="1600" dirty="0" err="1">
                <a:latin typeface="+mj-lt"/>
              </a:rPr>
              <a:t>is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automated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within</a:t>
            </a:r>
            <a:r>
              <a:rPr lang="fr-FR" sz="1600" dirty="0">
                <a:latin typeface="+mj-lt"/>
              </a:rPr>
              <a:t> the bat files, all </a:t>
            </a:r>
            <a:r>
              <a:rPr lang="fr-FR" sz="1600" dirty="0" err="1">
                <a:latin typeface="+mj-lt"/>
              </a:rPr>
              <a:t>that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is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needed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is</a:t>
            </a:r>
            <a:r>
              <a:rPr lang="fr-FR" sz="1600" dirty="0">
                <a:latin typeface="+mj-lt"/>
              </a:rPr>
              <a:t> to launch </a:t>
            </a:r>
            <a:r>
              <a:rPr lang="fr-FR" sz="1600" dirty="0" err="1">
                <a:latin typeface="+mj-lt"/>
              </a:rPr>
              <a:t>them</a:t>
            </a:r>
            <a:r>
              <a:rPr lang="fr-FR" sz="1600" dirty="0">
                <a:latin typeface="+mj-lt"/>
              </a:rPr>
              <a:t> one by one and </a:t>
            </a:r>
            <a:r>
              <a:rPr lang="fr-FR" sz="1600" dirty="0" err="1">
                <a:latin typeface="+mj-lt"/>
              </a:rPr>
              <a:t>wait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that</a:t>
            </a:r>
            <a:r>
              <a:rPr lang="fr-FR" sz="1600" dirty="0">
                <a:latin typeface="+mj-lt"/>
              </a:rPr>
              <a:t> the console </a:t>
            </a:r>
            <a:r>
              <a:rPr lang="fr-FR" sz="1600" dirty="0" err="1">
                <a:latin typeface="+mj-lt"/>
              </a:rPr>
              <a:t>window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disappear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before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launching</a:t>
            </a:r>
            <a:r>
              <a:rPr lang="fr-FR" sz="1600" dirty="0">
                <a:latin typeface="+mj-lt"/>
              </a:rPr>
              <a:t> the </a:t>
            </a:r>
            <a:r>
              <a:rPr lang="fr-FR" sz="1600" dirty="0" err="1">
                <a:latin typeface="+mj-lt"/>
              </a:rPr>
              <a:t>next</a:t>
            </a:r>
            <a:r>
              <a:rPr lang="fr-FR" sz="1600" dirty="0">
                <a:latin typeface="+mj-lt"/>
              </a:rPr>
              <a:t> one. Once the </a:t>
            </a:r>
            <a:r>
              <a:rPr lang="fr-FR" sz="1600" dirty="0" err="1">
                <a:latin typeface="+mj-lt"/>
              </a:rPr>
              <a:t>virtual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environment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is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ready</a:t>
            </a:r>
            <a:r>
              <a:rPr lang="fr-FR" sz="1600" dirty="0">
                <a:latin typeface="+mj-lt"/>
              </a:rPr>
              <a:t>, </a:t>
            </a:r>
            <a:r>
              <a:rPr lang="fr-FR" sz="1600" dirty="0" err="1">
                <a:latin typeface="+mj-lt"/>
              </a:rPr>
              <a:t>you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just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need</a:t>
            </a:r>
            <a:r>
              <a:rPr lang="fr-FR" sz="1600" dirty="0">
                <a:latin typeface="+mj-lt"/>
              </a:rPr>
              <a:t> to launch SFA </a:t>
            </a:r>
            <a:r>
              <a:rPr lang="fr-FR" sz="1600" dirty="0" err="1">
                <a:latin typeface="+mj-lt"/>
              </a:rPr>
              <a:t>when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you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need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it</a:t>
            </a:r>
            <a:r>
              <a:rPr lang="fr-FR" sz="1600" dirty="0">
                <a:latin typeface="+mj-lt"/>
              </a:rPr>
              <a:t>, no </a:t>
            </a:r>
            <a:r>
              <a:rPr lang="fr-FR" sz="1600" dirty="0" err="1">
                <a:latin typeface="+mj-lt"/>
              </a:rPr>
              <a:t>need</a:t>
            </a:r>
            <a:r>
              <a:rPr lang="fr-FR" sz="1600" dirty="0">
                <a:latin typeface="+mj-lt"/>
              </a:rPr>
              <a:t> to </a:t>
            </a:r>
            <a:r>
              <a:rPr lang="fr-FR" sz="1600" dirty="0" err="1">
                <a:latin typeface="+mj-lt"/>
              </a:rPr>
              <a:t>modify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again</a:t>
            </a:r>
            <a:r>
              <a:rPr lang="fr-FR" sz="1600" dirty="0">
                <a:latin typeface="+mj-lt"/>
              </a:rPr>
              <a:t> the </a:t>
            </a:r>
            <a:r>
              <a:rPr lang="fr-FR" sz="1600" dirty="0" err="1">
                <a:latin typeface="+mj-lt"/>
              </a:rPr>
              <a:t>environment</a:t>
            </a:r>
            <a:r>
              <a:rPr lang="fr-FR" sz="1600" dirty="0">
                <a:latin typeface="+mj-lt"/>
              </a:rPr>
              <a:t>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7441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9977B-FA14-B219-67F4-E4B9387E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1409"/>
            <a:ext cx="11762326" cy="1325563"/>
          </a:xfrm>
        </p:spPr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considering</a:t>
            </a:r>
            <a:r>
              <a:rPr lang="fr-FR" dirty="0"/>
              <a:t> a </a:t>
            </a:r>
            <a:r>
              <a:rPr lang="fr-FR" dirty="0" err="1"/>
              <a:t>deformable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at constant volume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4B1381-DE27-A84A-277C-C1FF2CBC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" y="969642"/>
            <a:ext cx="12135474" cy="137167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B1EC588-BB43-2AFD-259E-19EC7E83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90" y="1451811"/>
            <a:ext cx="1892397" cy="654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85F97-A1ED-599B-4577-AA7D25A484FC}"/>
              </a:ext>
            </a:extLst>
          </p:cNvPr>
          <p:cNvSpPr/>
          <p:nvPr/>
        </p:nvSpPr>
        <p:spPr>
          <a:xfrm>
            <a:off x="4536025" y="1536834"/>
            <a:ext cx="1719985" cy="5094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D269EF4-E80B-61D7-9272-7D13C6E1A718}"/>
              </a:ext>
            </a:extLst>
          </p:cNvPr>
          <p:cNvCxnSpPr>
            <a:cxnSpLocks/>
          </p:cNvCxnSpPr>
          <p:nvPr/>
        </p:nvCxnSpPr>
        <p:spPr>
          <a:xfrm>
            <a:off x="5279618" y="2046322"/>
            <a:ext cx="0" cy="7363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FA70ED7-6DA3-5F40-27E7-E5C64C018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268" y="2782669"/>
            <a:ext cx="5024893" cy="4014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7C0DDC-8A38-CE58-B44C-85448A5CFBFE}"/>
              </a:ext>
            </a:extLst>
          </p:cNvPr>
          <p:cNvSpPr/>
          <p:nvPr/>
        </p:nvSpPr>
        <p:spPr>
          <a:xfrm>
            <a:off x="8318220" y="3146019"/>
            <a:ext cx="1019133" cy="239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521E80E-33EC-D8D6-E0ED-4F200E752CD5}"/>
              </a:ext>
            </a:extLst>
          </p:cNvPr>
          <p:cNvCxnSpPr>
            <a:cxnSpLocks/>
          </p:cNvCxnSpPr>
          <p:nvPr/>
        </p:nvCxnSpPr>
        <p:spPr>
          <a:xfrm>
            <a:off x="9337353" y="4349777"/>
            <a:ext cx="12004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673522B-D732-27CE-4D46-7C8E65DB89B7}"/>
              </a:ext>
            </a:extLst>
          </p:cNvPr>
          <p:cNvSpPr txBox="1"/>
          <p:nvPr/>
        </p:nvSpPr>
        <p:spPr>
          <a:xfrm>
            <a:off x="10537754" y="3952920"/>
            <a:ext cx="11785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manually</a:t>
            </a:r>
            <a:r>
              <a:rPr lang="fr-FR" dirty="0"/>
              <a:t> </a:t>
            </a:r>
            <a:r>
              <a:rPr lang="fr-FR" dirty="0" err="1"/>
              <a:t>modified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D23742-F5A1-5001-D6E6-A739C4A0A4E5}"/>
              </a:ext>
            </a:extLst>
          </p:cNvPr>
          <p:cNvSpPr txBox="1"/>
          <p:nvPr/>
        </p:nvSpPr>
        <p:spPr>
          <a:xfrm>
            <a:off x="7311171" y="2670693"/>
            <a:ext cx="12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X_reg</a:t>
            </a:r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7F4ED76-4DA1-D5BD-9306-CD820F01BA6E}"/>
              </a:ext>
            </a:extLst>
          </p:cNvPr>
          <p:cNvSpPr txBox="1"/>
          <p:nvPr/>
        </p:nvSpPr>
        <p:spPr>
          <a:xfrm>
            <a:off x="8318220" y="2670693"/>
            <a:ext cx="12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coefficient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476681-1A7A-DBFD-C466-B4A6DCD73FFB}"/>
              </a:ext>
            </a:extLst>
          </p:cNvPr>
          <p:cNvSpPr/>
          <p:nvPr/>
        </p:nvSpPr>
        <p:spPr>
          <a:xfrm>
            <a:off x="5351388" y="3318560"/>
            <a:ext cx="1670425" cy="9714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D46742C-6B9A-7C1E-2029-708484FC4DE8}"/>
              </a:ext>
            </a:extLst>
          </p:cNvPr>
          <p:cNvCxnSpPr>
            <a:cxnSpLocks/>
          </p:cNvCxnSpPr>
          <p:nvPr/>
        </p:nvCxnSpPr>
        <p:spPr>
          <a:xfrm>
            <a:off x="4152546" y="3366566"/>
            <a:ext cx="12004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135D385-0C99-1D6C-40EF-0953E0F8F133}"/>
              </a:ext>
            </a:extLst>
          </p:cNvPr>
          <p:cNvSpPr txBox="1"/>
          <p:nvPr/>
        </p:nvSpPr>
        <p:spPr>
          <a:xfrm>
            <a:off x="2382222" y="3030549"/>
            <a:ext cx="17703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One of the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extremities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8BAE98-4011-1076-1B19-BD44E3EA5C22}"/>
              </a:ext>
            </a:extLst>
          </p:cNvPr>
          <p:cNvSpPr/>
          <p:nvPr/>
        </p:nvSpPr>
        <p:spPr>
          <a:xfrm>
            <a:off x="5260787" y="5188723"/>
            <a:ext cx="1893285" cy="6682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DDB99BD-0B40-B699-F752-B3CFDD890FA4}"/>
              </a:ext>
            </a:extLst>
          </p:cNvPr>
          <p:cNvCxnSpPr>
            <a:cxnSpLocks/>
          </p:cNvCxnSpPr>
          <p:nvPr/>
        </p:nvCxnSpPr>
        <p:spPr>
          <a:xfrm>
            <a:off x="4054981" y="5234437"/>
            <a:ext cx="12004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2373B94-9FB9-BD97-0F0B-A25C808FF2AA}"/>
                  </a:ext>
                </a:extLst>
              </p:cNvPr>
              <p:cNvSpPr txBox="1"/>
              <p:nvPr/>
            </p:nvSpPr>
            <p:spPr>
              <a:xfrm>
                <a:off x="393386" y="3834977"/>
                <a:ext cx="3656190" cy="18710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The neutral point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calculated</a:t>
                </a:r>
                <a:r>
                  <a:rPr lang="fr-FR" dirty="0"/>
                  <a:t> </a:t>
                </a:r>
                <a:r>
                  <a:rPr lang="fr-FR" dirty="0" err="1"/>
                  <a:t>considering</a:t>
                </a:r>
                <a:r>
                  <a:rPr lang="fr-FR" dirty="0"/>
                  <a:t> the vertical </a:t>
                </a:r>
                <a:r>
                  <a:rPr lang="fr-FR" dirty="0" err="1"/>
                  <a:t>displacement</a:t>
                </a:r>
                <a:r>
                  <a:rPr lang="fr-FR" dirty="0"/>
                  <a:t> of the </a:t>
                </a:r>
                <a:r>
                  <a:rPr lang="fr-FR" dirty="0" err="1"/>
                  <a:t>previous</a:t>
                </a:r>
                <a:r>
                  <a:rPr lang="fr-FR" dirty="0"/>
                  <a:t> model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𝑣𝑒𝑟𝑡𝑖𝑐𝑎𝑙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2373B94-9FB9-BD97-0F0B-A25C808F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86" y="3834977"/>
                <a:ext cx="3656190" cy="1871090"/>
              </a:xfrm>
              <a:prstGeom prst="rect">
                <a:avLst/>
              </a:prstGeom>
              <a:blipFill>
                <a:blip r:embed="rId5"/>
                <a:stretch>
                  <a:fillRect l="-1331" t="-1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D383DB3-30FF-3C8E-E25D-E62DEBFE5D4F}"/>
              </a:ext>
            </a:extLst>
          </p:cNvPr>
          <p:cNvCxnSpPr>
            <a:cxnSpLocks/>
          </p:cNvCxnSpPr>
          <p:nvPr/>
        </p:nvCxnSpPr>
        <p:spPr>
          <a:xfrm>
            <a:off x="4301948" y="6180391"/>
            <a:ext cx="12004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A96CEE0-7E68-8339-F650-D19351D5AD99}"/>
                  </a:ext>
                </a:extLst>
              </p:cNvPr>
              <p:cNvSpPr txBox="1"/>
              <p:nvPr/>
            </p:nvSpPr>
            <p:spPr>
              <a:xfrm>
                <a:off x="643056" y="5846375"/>
                <a:ext cx="365619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Displacement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modified</a:t>
                </a:r>
                <a:r>
                  <a:rPr lang="fr-FR" dirty="0"/>
                  <a:t>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𝑣𝑒𝑟𝑡𝑖𝑐𝑎𝑙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±=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𝑣𝑒𝑟𝑡𝑖𝑐𝑎𝑙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𝑐𝑜𝑒𝑓𝑓𝑖𝑐𝑖𝑒𝑛𝑡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A96CEE0-7E68-8339-F650-D19351D5A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6" y="5846375"/>
                <a:ext cx="3656190" cy="646331"/>
              </a:xfrm>
              <a:prstGeom prst="rect">
                <a:avLst/>
              </a:prstGeom>
              <a:blipFill>
                <a:blip r:embed="rId6"/>
                <a:stretch>
                  <a:fillRect l="-1163" t="-3704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10608F26-4DE9-3BAE-D0E7-D7A2A98521DD}"/>
              </a:ext>
            </a:extLst>
          </p:cNvPr>
          <p:cNvSpPr/>
          <p:nvPr/>
        </p:nvSpPr>
        <p:spPr>
          <a:xfrm>
            <a:off x="5519134" y="5981343"/>
            <a:ext cx="1200402" cy="4033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6F10305-0DAD-EBC5-2DAF-3EC79701461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186601" y="4290026"/>
            <a:ext cx="0" cy="2578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9BAE7AB-D1D5-ECA9-2F23-D82E439DB41B}"/>
              </a:ext>
            </a:extLst>
          </p:cNvPr>
          <p:cNvCxnSpPr>
            <a:cxnSpLocks/>
          </p:cNvCxnSpPr>
          <p:nvPr/>
        </p:nvCxnSpPr>
        <p:spPr>
          <a:xfrm>
            <a:off x="6520270" y="4584085"/>
            <a:ext cx="63380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514C746-E8B6-C211-199C-FAD3D7ACF219}"/>
              </a:ext>
            </a:extLst>
          </p:cNvPr>
          <p:cNvCxnSpPr>
            <a:cxnSpLocks/>
          </p:cNvCxnSpPr>
          <p:nvPr/>
        </p:nvCxnSpPr>
        <p:spPr>
          <a:xfrm flipH="1">
            <a:off x="6819732" y="4998317"/>
            <a:ext cx="33434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195720B7-2909-1089-EBBD-0CB2BF86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17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3EF3D-0D0C-E3AB-418F-915C9973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62" y="0"/>
            <a:ext cx="10515600" cy="1325563"/>
          </a:xfrm>
        </p:spPr>
        <p:txBody>
          <a:bodyPr/>
          <a:lstStyle/>
          <a:p>
            <a:r>
              <a:rPr lang="fr-FR" dirty="0"/>
              <a:t>Project file Exemple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5CC8BF-4108-6F60-6922-CC3848E5B8E0}"/>
              </a:ext>
            </a:extLst>
          </p:cNvPr>
          <p:cNvSpPr txBox="1"/>
          <p:nvPr/>
        </p:nvSpPr>
        <p:spPr>
          <a:xfrm>
            <a:off x="745215" y="1571849"/>
            <a:ext cx="54783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</a:t>
            </a:r>
          </a:p>
          <a:p>
            <a:r>
              <a:rPr lang="en-US" dirty="0"/>
              <a:t>NAME test_project2</a:t>
            </a:r>
          </a:p>
          <a:p>
            <a:r>
              <a:rPr lang="en-US" dirty="0"/>
              <a:t>DEM_PATH path/example/dem.csv</a:t>
            </a:r>
          </a:p>
          <a:p>
            <a:endParaRPr lang="en-US" dirty="0"/>
          </a:p>
          <a:p>
            <a:r>
              <a:rPr lang="en-US" dirty="0"/>
              <a:t>SLIDE1</a:t>
            </a:r>
          </a:p>
          <a:p>
            <a:r>
              <a:rPr lang="en-US" dirty="0"/>
              <a:t>METHOD RANGE</a:t>
            </a:r>
          </a:p>
          <a:p>
            <a:r>
              <a:rPr lang="en-US" dirty="0"/>
              <a:t>LEFT_LIM 100</a:t>
            </a:r>
          </a:p>
          <a:p>
            <a:r>
              <a:rPr lang="en-US" dirty="0"/>
              <a:t>RIGHT_LIM 500</a:t>
            </a:r>
          </a:p>
          <a:p>
            <a:r>
              <a:rPr lang="en-US" dirty="0"/>
              <a:t>TOL 2.0</a:t>
            </a:r>
          </a:p>
          <a:p>
            <a:endParaRPr lang="en-US" dirty="0"/>
          </a:p>
          <a:p>
            <a:r>
              <a:rPr lang="en-US" dirty="0"/>
              <a:t>SLIDE2</a:t>
            </a:r>
          </a:p>
          <a:p>
            <a:r>
              <a:rPr lang="en-US" dirty="0"/>
              <a:t>METHOD RANGE</a:t>
            </a:r>
          </a:p>
          <a:p>
            <a:r>
              <a:rPr lang="en-US" dirty="0"/>
              <a:t>LEFT_LIM 100</a:t>
            </a:r>
          </a:p>
          <a:p>
            <a:r>
              <a:rPr lang="en-US" dirty="0"/>
              <a:t>RIGHT_LIM 400</a:t>
            </a:r>
          </a:p>
          <a:p>
            <a:r>
              <a:rPr lang="en-US" dirty="0"/>
              <a:t>TOL 2.0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A6B32A-BAD5-D72D-ADEA-605D725BFC83}"/>
              </a:ext>
            </a:extLst>
          </p:cNvPr>
          <p:cNvSpPr txBox="1"/>
          <p:nvPr/>
        </p:nvSpPr>
        <p:spPr>
          <a:xfrm>
            <a:off x="6521647" y="1572169"/>
            <a:ext cx="5156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DISP_VEC</a:t>
            </a:r>
          </a:p>
          <a:p>
            <a:r>
              <a:rPr lang="en-US" dirty="0"/>
              <a:t>N_VEC 10</a:t>
            </a:r>
          </a:p>
          <a:p>
            <a:r>
              <a:rPr lang="en-US" dirty="0"/>
              <a:t>X_MIN 100</a:t>
            </a:r>
          </a:p>
          <a:p>
            <a:r>
              <a:rPr lang="en-US" dirty="0"/>
              <a:t>X_MAX 500</a:t>
            </a:r>
          </a:p>
          <a:p>
            <a:endParaRPr lang="en-US" dirty="0"/>
          </a:p>
          <a:p>
            <a:r>
              <a:rPr lang="en-US" dirty="0"/>
              <a:t>DISP_MODEL</a:t>
            </a:r>
          </a:p>
          <a:p>
            <a:r>
              <a:rPr lang="en-US" dirty="0"/>
              <a:t>SLIDES 1;2</a:t>
            </a:r>
          </a:p>
          <a:p>
            <a:r>
              <a:rPr lang="en-US" dirty="0"/>
              <a:t>COEFFS 1.538732675989716;4.631133165901916</a:t>
            </a:r>
          </a:p>
          <a:p>
            <a:r>
              <a:rPr lang="en-US" dirty="0"/>
              <a:t>METHOD LEAST_SQUARE</a:t>
            </a:r>
          </a:p>
          <a:p>
            <a:r>
              <a:rPr lang="en-US" dirty="0"/>
              <a:t>DISP_PATH path/example/disp.csv</a:t>
            </a:r>
          </a:p>
          <a:p>
            <a:r>
              <a:rPr lang="en-US" dirty="0"/>
              <a:t>ALPHA 12.0</a:t>
            </a:r>
          </a:p>
          <a:p>
            <a:r>
              <a:rPr lang="en-US" dirty="0"/>
              <a:t>THETA 35.0</a:t>
            </a:r>
          </a:p>
          <a:p>
            <a:r>
              <a:rPr lang="en-US" dirty="0"/>
              <a:t>DELTA 285.0</a:t>
            </a:r>
          </a:p>
          <a:p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19709CA-73DB-2DC2-09BA-6224E7B3C261}"/>
              </a:ext>
            </a:extLst>
          </p:cNvPr>
          <p:cNvCxnSpPr>
            <a:cxnSpLocks/>
          </p:cNvCxnSpPr>
          <p:nvPr/>
        </p:nvCxnSpPr>
        <p:spPr>
          <a:xfrm>
            <a:off x="6440411" y="1684651"/>
            <a:ext cx="0" cy="3745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F154B6A-298C-71E5-3935-08D46ABBE2A4}"/>
              </a:ext>
            </a:extLst>
          </p:cNvPr>
          <p:cNvCxnSpPr>
            <a:cxnSpLocks/>
          </p:cNvCxnSpPr>
          <p:nvPr/>
        </p:nvCxnSpPr>
        <p:spPr>
          <a:xfrm>
            <a:off x="643167" y="1684651"/>
            <a:ext cx="0" cy="4269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ADB6E0B-7249-8B38-9968-8B884054FC19}"/>
              </a:ext>
            </a:extLst>
          </p:cNvPr>
          <p:cNvSpPr txBox="1"/>
          <p:nvPr/>
        </p:nvSpPr>
        <p:spPr>
          <a:xfrm>
            <a:off x="236992" y="1571849"/>
            <a:ext cx="5478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14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16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EBFD99-8823-6614-2A8D-B275F2FC5071}"/>
              </a:ext>
            </a:extLst>
          </p:cNvPr>
          <p:cNvSpPr txBox="1"/>
          <p:nvPr/>
        </p:nvSpPr>
        <p:spPr>
          <a:xfrm>
            <a:off x="5876465" y="1572169"/>
            <a:ext cx="5156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  <a:p>
            <a:r>
              <a:rPr lang="en-US" dirty="0"/>
              <a:t>18</a:t>
            </a:r>
          </a:p>
          <a:p>
            <a:r>
              <a:rPr lang="en-US" dirty="0"/>
              <a:t>19</a:t>
            </a:r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r>
              <a:rPr lang="en-US" dirty="0"/>
              <a:t>22</a:t>
            </a:r>
          </a:p>
          <a:p>
            <a:r>
              <a:rPr lang="en-US" dirty="0"/>
              <a:t>23</a:t>
            </a:r>
          </a:p>
          <a:p>
            <a:r>
              <a:rPr lang="en-US" dirty="0"/>
              <a:t>24</a:t>
            </a:r>
          </a:p>
          <a:p>
            <a:r>
              <a:rPr lang="en-US" dirty="0"/>
              <a:t>25</a:t>
            </a:r>
          </a:p>
          <a:p>
            <a:r>
              <a:rPr lang="en-US" dirty="0"/>
              <a:t>26</a:t>
            </a:r>
          </a:p>
          <a:p>
            <a:r>
              <a:rPr lang="en-US" dirty="0"/>
              <a:t>27</a:t>
            </a:r>
          </a:p>
          <a:p>
            <a:r>
              <a:rPr lang="en-US" dirty="0"/>
              <a:t>28</a:t>
            </a:r>
          </a:p>
          <a:p>
            <a:r>
              <a:rPr lang="en-US" dirty="0"/>
              <a:t>29</a:t>
            </a:r>
          </a:p>
        </p:txBody>
      </p:sp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17CAA3F9-B624-D2D4-BF18-E59B8D94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21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48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9EAF3-D18D-9764-01A7-C51EA386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Warning: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32E41-715B-7C43-F38E-2DDFDE88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graphs </a:t>
            </a:r>
            <a:r>
              <a:rPr lang="fr-FR" dirty="0" err="1"/>
              <a:t>displayed</a:t>
            </a:r>
            <a:r>
              <a:rPr lang="fr-FR" dirty="0"/>
              <a:t> by </a:t>
            </a:r>
            <a:r>
              <a:rPr lang="fr-FR" dirty="0" err="1"/>
              <a:t>this</a:t>
            </a:r>
            <a:r>
              <a:rPr lang="fr-FR" dirty="0"/>
              <a:t> interface are </a:t>
            </a:r>
            <a:r>
              <a:rPr lang="fr-FR" dirty="0" err="1"/>
              <a:t>powered</a:t>
            </a:r>
            <a:r>
              <a:rPr lang="fr-FR" dirty="0"/>
              <a:t> by </a:t>
            </a:r>
            <a:r>
              <a:rPr lang="fr-FR" dirty="0" err="1"/>
              <a:t>matplotlib</a:t>
            </a:r>
            <a:r>
              <a:rPr lang="fr-FR" dirty="0"/>
              <a:t>. The </a:t>
            </a:r>
            <a:r>
              <a:rPr lang="fr-FR" dirty="0" err="1"/>
              <a:t>majority</a:t>
            </a:r>
            <a:r>
              <a:rPr lang="fr-FR" dirty="0"/>
              <a:t> of </a:t>
            </a:r>
            <a:r>
              <a:rPr lang="fr-FR" dirty="0" err="1"/>
              <a:t>them</a:t>
            </a:r>
            <a:r>
              <a:rPr lang="fr-FR" dirty="0"/>
              <a:t> are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. </a:t>
            </a:r>
            <a:r>
              <a:rPr lang="fr-FR" dirty="0" err="1"/>
              <a:t>Thus</a:t>
            </a:r>
            <a:r>
              <a:rPr lang="fr-FR" dirty="0"/>
              <a:t> the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for the axis.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scales</a:t>
            </a:r>
            <a:r>
              <a:rPr lang="fr-FR" dirty="0"/>
              <a:t>, the </a:t>
            </a:r>
            <a:r>
              <a:rPr lang="fr-FR" dirty="0" err="1"/>
              <a:t>displayed</a:t>
            </a:r>
            <a:r>
              <a:rPr lang="fr-FR" dirty="0"/>
              <a:t> angles are </a:t>
            </a:r>
            <a:r>
              <a:rPr lang="fr-FR" dirty="0" err="1"/>
              <a:t>actually</a:t>
            </a:r>
            <a:r>
              <a:rPr lang="fr-FR" dirty="0"/>
              <a:t> </a:t>
            </a:r>
            <a:r>
              <a:rPr lang="fr-FR" dirty="0" err="1"/>
              <a:t>deformed</a:t>
            </a:r>
            <a:r>
              <a:rPr lang="fr-FR" dirty="0"/>
              <a:t>.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manual</a:t>
            </a:r>
            <a:r>
              <a:rPr lang="fr-FR" dirty="0"/>
              <a:t> </a:t>
            </a:r>
            <a:r>
              <a:rPr lang="fr-FR" dirty="0" err="1"/>
              <a:t>adjustment</a:t>
            </a:r>
            <a:r>
              <a:rPr lang="fr-FR" dirty="0"/>
              <a:t> in the graph </a:t>
            </a:r>
            <a:r>
              <a:rPr lang="fr-FR" dirty="0" err="1"/>
              <a:t>parameters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angle </a:t>
            </a:r>
            <a:r>
              <a:rPr lang="fr-FR" dirty="0" err="1"/>
              <a:t>accuracy</a:t>
            </a:r>
            <a:r>
              <a:rPr lang="fr-FR" dirty="0"/>
              <a:t> for display </a:t>
            </a:r>
            <a:r>
              <a:rPr lang="fr-FR" dirty="0" err="1"/>
              <a:t>purpose</a:t>
            </a:r>
            <a:r>
              <a:rPr lang="fr-FR" dirty="0"/>
              <a:t>. A </a:t>
            </a:r>
            <a:r>
              <a:rPr lang="fr-FR" dirty="0" err="1"/>
              <a:t>checkable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to the graph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to set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axis if </a:t>
            </a:r>
            <a:r>
              <a:rPr lang="fr-FR" dirty="0" err="1"/>
              <a:t>checked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FEE47B-A266-03E0-597D-1BD87FDE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029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9C20D-1B58-5B66-A3B8-D1798CD3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Preparing</a:t>
            </a:r>
            <a:r>
              <a:rPr lang="fr-FR" dirty="0"/>
              <a:t> the data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5DBEDB-12C7-ED0B-8267-BF12A70A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All points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x-axis.</a:t>
            </a:r>
          </a:p>
          <a:p>
            <a:pPr>
              <a:lnSpc>
                <a:spcPct val="150000"/>
              </a:lnSpc>
            </a:pPr>
            <a:r>
              <a:rPr lang="fr-FR" dirty="0"/>
              <a:t>Be </a:t>
            </a:r>
            <a:r>
              <a:rPr lang="fr-FR" dirty="0" err="1"/>
              <a:t>wary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python use a dot </a:t>
            </a:r>
            <a:r>
              <a:rPr lang="fr-FR" dirty="0" err="1"/>
              <a:t>decimal</a:t>
            </a:r>
            <a:r>
              <a:rPr lang="fr-FR" dirty="0"/>
              <a:t> </a:t>
            </a:r>
            <a:r>
              <a:rPr lang="fr-FR" dirty="0" err="1"/>
              <a:t>separator</a:t>
            </a:r>
            <a:r>
              <a:rPr lang="fr-FR" dirty="0"/>
              <a:t> (« 3.1415 » </a:t>
            </a:r>
            <a:r>
              <a:rPr lang="fr-FR" dirty="0" err="1"/>
              <a:t>instead</a:t>
            </a:r>
            <a:r>
              <a:rPr lang="fr-FR" dirty="0"/>
              <a:t> of « 3,1415 »).</a:t>
            </a:r>
          </a:p>
          <a:p>
            <a:pPr>
              <a:lnSpc>
                <a:spcPct val="150000"/>
              </a:lnSpc>
            </a:pPr>
            <a:r>
              <a:rPr lang="fr-FR" dirty="0"/>
              <a:t>The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in the </a:t>
            </a:r>
            <a:r>
              <a:rPr lang="fr-FR" dirty="0" err="1"/>
              <a:t>loaded</a:t>
            </a:r>
            <a:r>
              <a:rPr lang="fr-FR" dirty="0"/>
              <a:t> files </a:t>
            </a:r>
            <a:r>
              <a:rPr lang="fr-FR" dirty="0" err="1"/>
              <a:t>is</a:t>
            </a:r>
            <a:r>
              <a:rPr lang="fr-FR" dirty="0"/>
              <a:t> important, </a:t>
            </a:r>
            <a:r>
              <a:rPr lang="fr-FR" dirty="0" err="1"/>
              <a:t>please</a:t>
            </a:r>
            <a:r>
              <a:rPr lang="fr-FR" dirty="0"/>
              <a:t> </a:t>
            </a:r>
            <a:r>
              <a:rPr lang="fr-FR" dirty="0" err="1"/>
              <a:t>refer</a:t>
            </a:r>
            <a:r>
              <a:rPr lang="fr-FR" dirty="0"/>
              <a:t> to the README file.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BB3FAB-019B-A800-A329-C817377F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02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D0879-82F5-2049-1DE8-F76ACDD7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40" y="0"/>
            <a:ext cx="9107746" cy="859446"/>
          </a:xfrm>
        </p:spPr>
        <p:txBody>
          <a:bodyPr/>
          <a:lstStyle/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C5CBD2-E643-A0BB-93FB-856C12582C02}"/>
              </a:ext>
            </a:extLst>
          </p:cNvPr>
          <p:cNvSpPr txBox="1"/>
          <p:nvPr/>
        </p:nvSpPr>
        <p:spPr>
          <a:xfrm>
            <a:off x="491440" y="764128"/>
            <a:ext cx="383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Overview</a:t>
            </a:r>
            <a:r>
              <a:rPr lang="fr-FR" sz="2400" u="sng" dirty="0">
                <a:latin typeface="Bahnschrift SemiLight" panose="020B0502040204020203" pitchFamily="34" charset="0"/>
              </a:rPr>
              <a:t> of the </a:t>
            </a:r>
            <a:r>
              <a:rPr lang="fr-FR" sz="2400" u="sng" dirty="0" err="1">
                <a:latin typeface="Bahnschrift SemiLight" panose="020B0502040204020203" pitchFamily="34" charset="0"/>
              </a:rPr>
              <a:t>method</a:t>
            </a:r>
            <a:r>
              <a:rPr lang="fr-FR" sz="2400" u="sng" dirty="0">
                <a:latin typeface="Bahnschrift SemiLight" panose="020B0502040204020203" pitchFamily="34" charset="0"/>
              </a:rPr>
              <a:t>:</a:t>
            </a:r>
            <a:endParaRPr lang="en-US" sz="2400" u="sng" dirty="0">
              <a:latin typeface="Bahnschrift SemiLight" panose="020B0502040204020203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10E7713-6B3C-03C6-D7A7-2F300450F8CB}"/>
              </a:ext>
            </a:extLst>
          </p:cNvPr>
          <p:cNvGrpSpPr>
            <a:grpSpLocks noChangeAspect="1"/>
          </p:cNvGrpSpPr>
          <p:nvPr/>
        </p:nvGrpSpPr>
        <p:grpSpPr>
          <a:xfrm>
            <a:off x="123389" y="5651318"/>
            <a:ext cx="714657" cy="699985"/>
            <a:chOff x="431691" y="3367899"/>
            <a:chExt cx="445357" cy="436214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3C4B7C9E-F6B5-1BC2-F687-F5569E828A00}"/>
                </a:ext>
              </a:extLst>
            </p:cNvPr>
            <p:cNvCxnSpPr/>
            <p:nvPr/>
          </p:nvCxnSpPr>
          <p:spPr>
            <a:xfrm>
              <a:off x="431691" y="3720391"/>
              <a:ext cx="317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17A9F7E0-71CC-27A1-BDC5-0F3C2DC2342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8623" y="3645172"/>
              <a:ext cx="317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1F98A8B-9784-2F46-2573-E1A15CAD7BA7}"/>
                </a:ext>
              </a:extLst>
            </p:cNvPr>
            <p:cNvSpPr txBox="1"/>
            <p:nvPr/>
          </p:nvSpPr>
          <p:spPr>
            <a:xfrm>
              <a:off x="629810" y="3535453"/>
              <a:ext cx="247238" cy="1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Bahnschrift Condensed" panose="020B0502040204020203" pitchFamily="34" charset="0"/>
                </a:rPr>
                <a:t>x</a:t>
              </a:r>
              <a:endParaRPr lang="en-US" sz="14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A4E08BB-3EDC-4BEB-776B-474985419437}"/>
                </a:ext>
              </a:extLst>
            </p:cNvPr>
            <p:cNvSpPr txBox="1"/>
            <p:nvPr/>
          </p:nvSpPr>
          <p:spPr>
            <a:xfrm>
              <a:off x="485884" y="3367899"/>
              <a:ext cx="167932" cy="19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Bahnschrift Condensed" panose="020B0502040204020203" pitchFamily="34" charset="0"/>
                </a:rPr>
                <a:t>z</a:t>
              </a:r>
              <a:endParaRPr lang="en-US" sz="1400" dirty="0">
                <a:latin typeface="Bahnschrift Condensed" panose="020B050204020402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0C77990-4ACF-EC4A-C7C0-48F81D603EB6}"/>
                  </a:ext>
                </a:extLst>
              </p:cNvPr>
              <p:cNvSpPr txBox="1"/>
              <p:nvPr/>
            </p:nvSpPr>
            <p:spPr>
              <a:xfrm>
                <a:off x="491440" y="1381535"/>
                <a:ext cx="5673350" cy="1927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Iterative algorithm « Minimum wise » :</a:t>
                </a:r>
              </a:p>
              <a:p>
                <a:endParaRPr lang="en-US" sz="2400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𝑠𝑙𝑏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𝑠𝑙𝑏𝑙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𝑠𝑙𝑏𝑙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𝑠𝑙𝑏𝑙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𝑠𝑙𝑏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𝑡𝑒𝑚𝑝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𝑠𝑙𝑏𝑙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0C77990-4ACF-EC4A-C7C0-48F81D60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0" y="1381535"/>
                <a:ext cx="5673350" cy="1927707"/>
              </a:xfrm>
              <a:prstGeom prst="rect">
                <a:avLst/>
              </a:prstGeom>
              <a:blipFill>
                <a:blip r:embed="rId2"/>
                <a:stretch>
                  <a:fillRect l="-1720" t="-2532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57E7D5-F6AD-F0BF-95C4-D6A685FE90BC}"/>
              </a:ext>
            </a:extLst>
          </p:cNvPr>
          <p:cNvGrpSpPr/>
          <p:nvPr/>
        </p:nvGrpSpPr>
        <p:grpSpPr>
          <a:xfrm>
            <a:off x="425873" y="4255421"/>
            <a:ext cx="2807845" cy="1440000"/>
            <a:chOff x="1449002" y="1989000"/>
            <a:chExt cx="2807845" cy="144000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F486153-4871-F7B7-DB4F-6403D47044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9002" y="1989000"/>
              <a:ext cx="2807845" cy="1440000"/>
              <a:chOff x="898702" y="2335453"/>
              <a:chExt cx="1643697" cy="84296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EB0DDD4-FCAC-8A37-10A0-FEEC189B7150}"/>
                  </a:ext>
                </a:extLst>
              </p:cNvPr>
              <p:cNvSpPr/>
              <p:nvPr/>
            </p:nvSpPr>
            <p:spPr>
              <a:xfrm>
                <a:off x="898702" y="3060687"/>
                <a:ext cx="117734" cy="11773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A4FD516D-AEF0-C247-9FA1-DB5C19D55C19}"/>
                  </a:ext>
                </a:extLst>
              </p:cNvPr>
              <p:cNvSpPr/>
              <p:nvPr/>
            </p:nvSpPr>
            <p:spPr>
              <a:xfrm>
                <a:off x="2424665" y="2335453"/>
                <a:ext cx="117734" cy="11773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D6EF2B44-BC67-0C10-3511-162E8DF40669}"/>
                  </a:ext>
                </a:extLst>
              </p:cNvPr>
              <p:cNvSpPr/>
              <p:nvPr/>
            </p:nvSpPr>
            <p:spPr>
              <a:xfrm>
                <a:off x="1661684" y="2493615"/>
                <a:ext cx="117734" cy="11773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DC8E54B-14BC-D047-E582-CA8782926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569" y="2887245"/>
                <a:ext cx="1525963" cy="0"/>
              </a:xfrm>
              <a:prstGeom prst="line">
                <a:avLst/>
              </a:prstGeom>
              <a:ln w="28575" cap="flat" cmpd="sng" algn="ctr">
                <a:solidFill>
                  <a:srgbClr val="000000">
                    <a:alpha val="50196"/>
                  </a:srgb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AA514A54-A147-78B4-0E89-A5A0AA71811D}"/>
                  </a:ext>
                </a:extLst>
              </p:cNvPr>
              <p:cNvSpPr/>
              <p:nvPr/>
            </p:nvSpPr>
            <p:spPr>
              <a:xfrm>
                <a:off x="1661683" y="2828378"/>
                <a:ext cx="117734" cy="11773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4FC17F0A-6CFF-D011-2DEF-D2C2A0D0A4DF}"/>
                  </a:ext>
                </a:extLst>
              </p:cNvPr>
              <p:cNvCxnSpPr>
                <a:stCxn id="16" idx="4"/>
                <a:endCxn id="18" idx="0"/>
              </p:cNvCxnSpPr>
              <p:nvPr/>
            </p:nvCxnSpPr>
            <p:spPr>
              <a:xfrm flipH="1">
                <a:off x="1720550" y="2611349"/>
                <a:ext cx="1" cy="217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96DB180C-0EC3-526F-1931-9BE3C147C9FC}"/>
                  </a:ext>
                </a:extLst>
              </p:cNvPr>
              <p:cNvCxnSpPr>
                <a:cxnSpLocks/>
                <a:stCxn id="14" idx="7"/>
                <a:endCxn id="16" idx="3"/>
              </p:cNvCxnSpPr>
              <p:nvPr/>
            </p:nvCxnSpPr>
            <p:spPr>
              <a:xfrm flipV="1">
                <a:off x="999194" y="2594107"/>
                <a:ext cx="679732" cy="4838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078FBD89-A94D-D50F-3C74-1F7D880FEBD7}"/>
                  </a:ext>
                </a:extLst>
              </p:cNvPr>
              <p:cNvCxnSpPr>
                <a:stCxn id="16" idx="6"/>
                <a:endCxn id="15" idx="2"/>
              </p:cNvCxnSpPr>
              <p:nvPr/>
            </p:nvCxnSpPr>
            <p:spPr>
              <a:xfrm flipV="1">
                <a:off x="1779418" y="2394320"/>
                <a:ext cx="645247" cy="1581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752D16C-9409-5EDF-8CF9-E12C27354526}"/>
                  </a:ext>
                </a:extLst>
              </p:cNvPr>
              <p:cNvCxnSpPr>
                <a:cxnSpLocks/>
                <a:stCxn id="14" idx="6"/>
                <a:endCxn id="18" idx="2"/>
              </p:cNvCxnSpPr>
              <p:nvPr/>
            </p:nvCxnSpPr>
            <p:spPr>
              <a:xfrm flipV="1">
                <a:off x="1016436" y="2887245"/>
                <a:ext cx="645247" cy="23230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081A94B-931D-DE1B-2361-9B7A3EB6C531}"/>
                  </a:ext>
                </a:extLst>
              </p:cNvPr>
              <p:cNvCxnSpPr>
                <a:cxnSpLocks/>
                <a:stCxn id="18" idx="7"/>
                <a:endCxn id="15" idx="3"/>
              </p:cNvCxnSpPr>
              <p:nvPr/>
            </p:nvCxnSpPr>
            <p:spPr>
              <a:xfrm flipV="1">
                <a:off x="1762175" y="2435945"/>
                <a:ext cx="679732" cy="40967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982D4FE-4200-22F8-57BC-FD191D636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560" y="2715147"/>
              <a:ext cx="2606726" cy="0"/>
            </a:xfrm>
            <a:prstGeom prst="line">
              <a:avLst/>
            </a:prstGeom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6D9EE7C-E8DD-988D-44AA-063E521824DE}"/>
              </a:ext>
            </a:extLst>
          </p:cNvPr>
          <p:cNvGrpSpPr/>
          <p:nvPr/>
        </p:nvGrpSpPr>
        <p:grpSpPr>
          <a:xfrm>
            <a:off x="3356945" y="4241086"/>
            <a:ext cx="2807845" cy="1440000"/>
            <a:chOff x="5010995" y="1989000"/>
            <a:chExt cx="2807845" cy="1440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16800D7-6BDA-B98E-63FE-1CC86D1D77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10995" y="1989000"/>
              <a:ext cx="2807845" cy="1440000"/>
              <a:chOff x="4704778" y="2239320"/>
              <a:chExt cx="1643697" cy="842968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9E81F9A3-3DFE-57C1-F3D8-9DFCE59F29AC}"/>
                  </a:ext>
                </a:extLst>
              </p:cNvPr>
              <p:cNvSpPr/>
              <p:nvPr/>
            </p:nvSpPr>
            <p:spPr>
              <a:xfrm>
                <a:off x="4704778" y="2964554"/>
                <a:ext cx="117734" cy="11773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C7ABCD1B-EFC8-2F25-3A6E-51020B7D4CB3}"/>
                  </a:ext>
                </a:extLst>
              </p:cNvPr>
              <p:cNvSpPr/>
              <p:nvPr/>
            </p:nvSpPr>
            <p:spPr>
              <a:xfrm>
                <a:off x="6230741" y="2239320"/>
                <a:ext cx="117734" cy="11773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668A089A-F438-65B6-6127-3401A5B6A93D}"/>
                  </a:ext>
                </a:extLst>
              </p:cNvPr>
              <p:cNvSpPr/>
              <p:nvPr/>
            </p:nvSpPr>
            <p:spPr>
              <a:xfrm>
                <a:off x="5467760" y="2849979"/>
                <a:ext cx="117734" cy="117734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60B466D8-19C2-FD53-95A4-07E889CB9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3645" y="2799246"/>
                <a:ext cx="1525963" cy="0"/>
              </a:xfrm>
              <a:prstGeom prst="line">
                <a:avLst/>
              </a:prstGeom>
              <a:ln w="28575" cap="flat" cmpd="sng" algn="ctr">
                <a:solidFill>
                  <a:srgbClr val="000000">
                    <a:alpha val="50196"/>
                  </a:srgb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5CA4C96D-D137-0CDA-4DF6-CA9BBE55D5FF}"/>
                  </a:ext>
                </a:extLst>
              </p:cNvPr>
              <p:cNvCxnSpPr>
                <a:cxnSpLocks/>
                <a:stCxn id="27" idx="6"/>
                <a:endCxn id="29" idx="2"/>
              </p:cNvCxnSpPr>
              <p:nvPr/>
            </p:nvCxnSpPr>
            <p:spPr>
              <a:xfrm flipV="1">
                <a:off x="4822512" y="2908846"/>
                <a:ext cx="645248" cy="1145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761AF987-0D5D-D56F-CF80-1A61CF7846D5}"/>
                  </a:ext>
                </a:extLst>
              </p:cNvPr>
              <p:cNvCxnSpPr>
                <a:cxnSpLocks/>
                <a:stCxn id="29" idx="7"/>
                <a:endCxn id="28" idx="3"/>
              </p:cNvCxnSpPr>
              <p:nvPr/>
            </p:nvCxnSpPr>
            <p:spPr>
              <a:xfrm flipV="1">
                <a:off x="5568252" y="2339812"/>
                <a:ext cx="679731" cy="5274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9EE601A-6D12-DBCD-30A1-FEC8133A6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692" y="2715147"/>
              <a:ext cx="2606726" cy="0"/>
            </a:xfrm>
            <a:prstGeom prst="line">
              <a:avLst/>
            </a:prstGeom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D16C37D3-4AD1-1622-6937-0DF06CE6797F}"/>
              </a:ext>
            </a:extLst>
          </p:cNvPr>
          <p:cNvSpPr txBox="1"/>
          <p:nvPr/>
        </p:nvSpPr>
        <p:spPr>
          <a:xfrm>
            <a:off x="758385" y="3481666"/>
            <a:ext cx="527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tolerance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 relative to the </a:t>
            </a:r>
            <a:r>
              <a:rPr lang="fr-FR" dirty="0" err="1"/>
              <a:t>landslide</a:t>
            </a:r>
            <a:r>
              <a:rPr lang="fr-FR" dirty="0"/>
              <a:t> </a:t>
            </a:r>
            <a:r>
              <a:rPr lang="fr-FR" dirty="0" err="1"/>
              <a:t>geometric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56DED34-6DB0-F75B-1D6E-19E58CAFEB3C}"/>
              </a:ext>
            </a:extLst>
          </p:cNvPr>
          <p:cNvSpPr txBox="1"/>
          <p:nvPr/>
        </p:nvSpPr>
        <p:spPr>
          <a:xfrm>
            <a:off x="1311615" y="5829520"/>
            <a:ext cx="910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Case 1</a:t>
            </a:r>
            <a:endParaRPr lang="en-US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BE3E36-6C77-BA1C-0C75-6AD494281876}"/>
              </a:ext>
            </a:extLst>
          </p:cNvPr>
          <p:cNvSpPr txBox="1"/>
          <p:nvPr/>
        </p:nvSpPr>
        <p:spPr>
          <a:xfrm>
            <a:off x="3952693" y="5816645"/>
            <a:ext cx="910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Case 2</a:t>
            </a:r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7D6A290-61D6-D290-D741-A3377A48C241}"/>
              </a:ext>
            </a:extLst>
          </p:cNvPr>
          <p:cNvSpPr txBox="1"/>
          <p:nvPr/>
        </p:nvSpPr>
        <p:spPr>
          <a:xfrm>
            <a:off x="666730" y="6391239"/>
            <a:ext cx="239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Minimum </a:t>
            </a:r>
            <a:r>
              <a:rPr lang="fr-FR" sz="1600" dirty="0" err="1"/>
              <a:t>is</a:t>
            </a:r>
            <a:r>
              <a:rPr lang="fr-FR" sz="1600" dirty="0"/>
              <a:t> temp value</a:t>
            </a:r>
            <a:endParaRPr lang="en-US" sz="16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31F7E7C-C2F5-6429-4C92-30ECBA49672D}"/>
              </a:ext>
            </a:extLst>
          </p:cNvPr>
          <p:cNvSpPr txBox="1"/>
          <p:nvPr/>
        </p:nvSpPr>
        <p:spPr>
          <a:xfrm>
            <a:off x="3328115" y="6406074"/>
            <a:ext cx="262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Minimum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current</a:t>
            </a:r>
            <a:r>
              <a:rPr lang="fr-FR" sz="1600" dirty="0"/>
              <a:t> value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C363F31E-AB1A-AF55-2667-FB03E5000BB5}"/>
                  </a:ext>
                </a:extLst>
              </p:cNvPr>
              <p:cNvSpPr txBox="1"/>
              <p:nvPr/>
            </p:nvSpPr>
            <p:spPr>
              <a:xfrm>
                <a:off x="9936564" y="2958446"/>
                <a:ext cx="1729709" cy="523220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C363F31E-AB1A-AF55-2667-FB03E5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564" y="2958446"/>
                <a:ext cx="1729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3A9F058-30E2-B62C-92C1-3525A5630DB5}"/>
                  </a:ext>
                </a:extLst>
              </p:cNvPr>
              <p:cNvSpPr txBox="1"/>
              <p:nvPr/>
            </p:nvSpPr>
            <p:spPr>
              <a:xfrm>
                <a:off x="7364721" y="5375100"/>
                <a:ext cx="1753256" cy="82375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3A9F058-30E2-B62C-92C1-3525A5630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21" y="5375100"/>
                <a:ext cx="1753256" cy="823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D109D99-B689-ED8B-82CD-EB5B281F5644}"/>
                  </a:ext>
                </a:extLst>
              </p:cNvPr>
              <p:cNvSpPr txBox="1"/>
              <p:nvPr/>
            </p:nvSpPr>
            <p:spPr>
              <a:xfrm>
                <a:off x="7124821" y="3848350"/>
                <a:ext cx="4359752" cy="1289905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D109D99-B689-ED8B-82CD-EB5B281F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21" y="3848350"/>
                <a:ext cx="4359752" cy="12899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3D4387DB-8EBD-E5A2-8E0C-48191A004C46}"/>
                  </a:ext>
                </a:extLst>
              </p:cNvPr>
              <p:cNvSpPr txBox="1"/>
              <p:nvPr/>
            </p:nvSpPr>
            <p:spPr>
              <a:xfrm>
                <a:off x="9772014" y="5200002"/>
                <a:ext cx="1753256" cy="123328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3D4387DB-8EBD-E5A2-8E0C-48191A00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014" y="5200002"/>
                <a:ext cx="1753256" cy="12332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>
            <a:extLst>
              <a:ext uri="{FF2B5EF4-FFF2-40B4-BE49-F238E27FC236}">
                <a16:creationId xmlns:a16="http://schemas.microsoft.com/office/drawing/2014/main" id="{315A32D3-363C-A79F-1434-E46C2CA3CABE}"/>
              </a:ext>
            </a:extLst>
          </p:cNvPr>
          <p:cNvSpPr txBox="1"/>
          <p:nvPr/>
        </p:nvSpPr>
        <p:spPr>
          <a:xfrm>
            <a:off x="6774751" y="2989223"/>
            <a:ext cx="285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Matrix expression:</a:t>
            </a:r>
            <a:endParaRPr lang="en-US" sz="20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A01ABAE-5DE0-254C-0C3B-8A822AB3D45B}"/>
              </a:ext>
            </a:extLst>
          </p:cNvPr>
          <p:cNvSpPr txBox="1"/>
          <p:nvPr/>
        </p:nvSpPr>
        <p:spPr>
          <a:xfrm>
            <a:off x="6164790" y="1103272"/>
            <a:ext cx="58616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Toward preliminary hazard assessment using DEM topographic analysis and simple mechanic modelling by mean of the sloping local base level, </a:t>
            </a:r>
            <a:r>
              <a:rPr lang="en-US" dirty="0" err="1">
                <a:latin typeface="+mj-lt"/>
              </a:rPr>
              <a:t>Jaboyedoff</a:t>
            </a:r>
            <a:r>
              <a:rPr lang="en-US" dirty="0">
                <a:latin typeface="+mj-lt"/>
              </a:rPr>
              <a:t> et al., 2004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F88A5D0C-07D6-32F6-E140-CB763AF9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693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C54D9A2-0CA8-11F3-1CB7-09D8DE60E68C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0B38EC-D640-560B-7441-544517E9C98C}"/>
              </a:ext>
            </a:extLst>
          </p:cNvPr>
          <p:cNvSpPr txBox="1"/>
          <p:nvPr/>
        </p:nvSpPr>
        <p:spPr>
          <a:xfrm>
            <a:off x="491440" y="764128"/>
            <a:ext cx="560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Implementation</a:t>
            </a:r>
            <a:r>
              <a:rPr lang="fr-FR" sz="2400" u="sng" dirty="0">
                <a:latin typeface="Bahnschrift SemiLight" panose="020B0502040204020203" pitchFamily="34" charset="0"/>
              </a:rPr>
              <a:t> in the python interface:</a:t>
            </a:r>
            <a:endParaRPr lang="en-US" sz="2400" u="sng" dirty="0">
              <a:latin typeface="Bahnschrift SemiLight" panose="020B0502040204020203" pitchFamily="34" charset="0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0119D538-D95E-9AE1-BDD2-232F6DC86E6D}"/>
              </a:ext>
            </a:extLst>
          </p:cNvPr>
          <p:cNvGrpSpPr/>
          <p:nvPr/>
        </p:nvGrpSpPr>
        <p:grpSpPr>
          <a:xfrm>
            <a:off x="5781736" y="4270778"/>
            <a:ext cx="3919431" cy="2009283"/>
            <a:chOff x="5119834" y="4084589"/>
            <a:chExt cx="3919431" cy="2009283"/>
          </a:xfrm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D44FFA53-47E1-908C-02F6-CD2138180B9F}"/>
                </a:ext>
              </a:extLst>
            </p:cNvPr>
            <p:cNvSpPr/>
            <p:nvPr/>
          </p:nvSpPr>
          <p:spPr>
            <a:xfrm>
              <a:off x="5119834" y="4084589"/>
              <a:ext cx="3919431" cy="200928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FCD0A16F-D331-5186-1215-24052592CE73}"/>
                </a:ext>
              </a:extLst>
            </p:cNvPr>
            <p:cNvGrpSpPr/>
            <p:nvPr/>
          </p:nvGrpSpPr>
          <p:grpSpPr>
            <a:xfrm>
              <a:off x="5539868" y="4938829"/>
              <a:ext cx="3264622" cy="981238"/>
              <a:chOff x="4516278" y="4670879"/>
              <a:chExt cx="3264622" cy="981238"/>
            </a:xfrm>
          </p:grpSpPr>
          <p:pic>
            <p:nvPicPr>
              <p:cNvPr id="58" name="Image 57">
                <a:extLst>
                  <a:ext uri="{FF2B5EF4-FFF2-40B4-BE49-F238E27FC236}">
                    <a16:creationId xmlns:a16="http://schemas.microsoft.com/office/drawing/2014/main" id="{821FE1E8-54D7-4F75-B73B-D29722A28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16278" y="4670879"/>
                <a:ext cx="3264622" cy="981238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EA34092-52A7-E35F-19D8-8B9E7F91E046}"/>
                  </a:ext>
                </a:extLst>
              </p:cNvPr>
              <p:cNvSpPr/>
              <p:nvPr/>
            </p:nvSpPr>
            <p:spPr>
              <a:xfrm>
                <a:off x="6477495" y="5215391"/>
                <a:ext cx="938851" cy="38836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2AF13D09-4990-82F3-3076-B6BDD503E412}"/>
                </a:ext>
              </a:extLst>
            </p:cNvPr>
            <p:cNvSpPr txBox="1"/>
            <p:nvPr/>
          </p:nvSpPr>
          <p:spPr>
            <a:xfrm>
              <a:off x="5260370" y="4168339"/>
              <a:ext cx="3631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5. Export the </a:t>
              </a:r>
              <a:r>
                <a:rPr lang="fr-FR" dirty="0" err="1"/>
                <a:t>computed</a:t>
              </a:r>
              <a:r>
                <a:rPr lang="fr-FR" dirty="0"/>
                <a:t> SLBL for </a:t>
              </a:r>
              <a:r>
                <a:rPr lang="fr-FR" dirty="0" err="1"/>
                <a:t>external</a:t>
              </a:r>
              <a:r>
                <a:rPr lang="fr-FR" dirty="0"/>
                <a:t> use</a:t>
              </a:r>
              <a:endParaRPr lang="en-US" dirty="0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0A3414F-C464-1E39-B079-CAB2C56213A4}"/>
              </a:ext>
            </a:extLst>
          </p:cNvPr>
          <p:cNvGrpSpPr/>
          <p:nvPr/>
        </p:nvGrpSpPr>
        <p:grpSpPr>
          <a:xfrm>
            <a:off x="1064975" y="4230881"/>
            <a:ext cx="3670830" cy="2097674"/>
            <a:chOff x="102237" y="4186308"/>
            <a:chExt cx="3670830" cy="2097674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1112B28-7EDA-B8BD-0DED-B85268C50261}"/>
                </a:ext>
              </a:extLst>
            </p:cNvPr>
            <p:cNvSpPr txBox="1"/>
            <p:nvPr/>
          </p:nvSpPr>
          <p:spPr>
            <a:xfrm>
              <a:off x="206991" y="4216697"/>
              <a:ext cx="338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 Display the </a:t>
              </a:r>
              <a:r>
                <a:rPr lang="fr-FR" dirty="0" err="1"/>
                <a:t>computed</a:t>
              </a:r>
              <a:r>
                <a:rPr lang="fr-FR" dirty="0"/>
                <a:t> SLBL</a:t>
              </a:r>
              <a:endParaRPr lang="en-US" dirty="0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AF1FC903-6D3C-4F75-F226-1A168A94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476" y="4622520"/>
              <a:ext cx="3264622" cy="981238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7A1D78-6CC6-F873-D21C-B311ABBF0E49}"/>
                </a:ext>
              </a:extLst>
            </p:cNvPr>
            <p:cNvSpPr/>
            <p:nvPr/>
          </p:nvSpPr>
          <p:spPr>
            <a:xfrm>
              <a:off x="797640" y="4824773"/>
              <a:ext cx="978910" cy="3367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E68C69-7C82-AFB0-91C2-95F58E97D86A}"/>
                </a:ext>
              </a:extLst>
            </p:cNvPr>
            <p:cNvSpPr/>
            <p:nvPr/>
          </p:nvSpPr>
          <p:spPr>
            <a:xfrm>
              <a:off x="797640" y="5190950"/>
              <a:ext cx="978910" cy="3367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950A82B-1307-F026-B65E-A8B845F4B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744" y="4993135"/>
              <a:ext cx="11589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1868DF1-9871-DC29-00D9-E801BE15DC51}"/>
                </a:ext>
              </a:extLst>
            </p:cNvPr>
            <p:cNvCxnSpPr>
              <a:cxnSpLocks/>
            </p:cNvCxnSpPr>
            <p:nvPr/>
          </p:nvCxnSpPr>
          <p:spPr>
            <a:xfrm>
              <a:off x="684967" y="4993135"/>
              <a:ext cx="0" cy="69356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1F2FF9C4-470D-87F6-86EF-5CF1D4FBB1F0}"/>
                </a:ext>
              </a:extLst>
            </p:cNvPr>
            <p:cNvSpPr txBox="1"/>
            <p:nvPr/>
          </p:nvSpPr>
          <p:spPr>
            <a:xfrm>
              <a:off x="163157" y="5650713"/>
              <a:ext cx="34256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Bahnschrift Light Condensed" panose="020B0502040204020203" pitchFamily="34" charset="0"/>
                </a:rPr>
                <a:t>Display the SLBL of the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selected</a:t>
              </a:r>
              <a:r>
                <a:rPr lang="fr-FR" sz="1600" dirty="0">
                  <a:latin typeface="Bahnschrift Light Condensed" panose="020B0502040204020203" pitchFamily="34" charset="0"/>
                </a:rPr>
                <a:t> slot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along</a:t>
              </a:r>
              <a:r>
                <a:rPr lang="fr-FR" sz="1600" dirty="0">
                  <a:latin typeface="Bahnschrift Light Condensed" panose="020B0502040204020203" pitchFamily="34" charset="0"/>
                </a:rPr>
                <a:t>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with</a:t>
              </a:r>
              <a:r>
                <a:rPr lang="fr-FR" sz="1600" dirty="0">
                  <a:latin typeface="Bahnschrift Light Condensed" panose="020B0502040204020203" pitchFamily="34" charset="0"/>
                </a:rPr>
                <a:t> the DEM.</a:t>
              </a:r>
              <a:endParaRPr lang="en-US" sz="16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5B77AF1D-E76A-9177-E11B-6E6B3CFEF0B3}"/>
                </a:ext>
              </a:extLst>
            </p:cNvPr>
            <p:cNvSpPr/>
            <p:nvPr/>
          </p:nvSpPr>
          <p:spPr>
            <a:xfrm>
              <a:off x="102237" y="4186308"/>
              <a:ext cx="3670830" cy="20976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D3F6431A-9A40-78BD-0A1F-9EFE4D59CC99}"/>
              </a:ext>
            </a:extLst>
          </p:cNvPr>
          <p:cNvGrpSpPr/>
          <p:nvPr/>
        </p:nvGrpSpPr>
        <p:grpSpPr>
          <a:xfrm>
            <a:off x="7647103" y="1338170"/>
            <a:ext cx="4185696" cy="2642495"/>
            <a:chOff x="7397355" y="1195011"/>
            <a:chExt cx="4185696" cy="2642495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D992987-1E1C-05A2-BB48-6667F7C5F515}"/>
                </a:ext>
              </a:extLst>
            </p:cNvPr>
            <p:cNvSpPr txBox="1"/>
            <p:nvPr/>
          </p:nvSpPr>
          <p:spPr>
            <a:xfrm>
              <a:off x="8877924" y="3407386"/>
              <a:ext cx="2577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Bahnschrift Light Condensed" panose="020B0502040204020203" pitchFamily="34" charset="0"/>
                </a:rPr>
                <a:t>Opens the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window</a:t>
              </a:r>
              <a:r>
                <a:rPr lang="fr-FR" sz="1600" dirty="0">
                  <a:latin typeface="Bahnschrift Light Condensed" panose="020B0502040204020203" pitchFamily="34" charset="0"/>
                </a:rPr>
                <a:t> for computation.</a:t>
              </a:r>
              <a:endParaRPr lang="en-US" sz="1600" dirty="0">
                <a:latin typeface="Bahnschrift Light Condensed" panose="020B0502040204020203" pitchFamily="34" charset="0"/>
              </a:endParaRPr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5B0C196D-C21A-F0FD-5A8A-47DBA6F6415B}"/>
                </a:ext>
              </a:extLst>
            </p:cNvPr>
            <p:cNvGrpSpPr/>
            <p:nvPr/>
          </p:nvGrpSpPr>
          <p:grpSpPr>
            <a:xfrm>
              <a:off x="7397355" y="1195011"/>
              <a:ext cx="4185696" cy="2642495"/>
              <a:chOff x="7421705" y="1176233"/>
              <a:chExt cx="4185696" cy="2642495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6E2805D1-44ED-4EBC-6024-34D5820D1A58}"/>
                  </a:ext>
                </a:extLst>
              </p:cNvPr>
              <p:cNvGrpSpPr/>
              <p:nvPr/>
            </p:nvGrpSpPr>
            <p:grpSpPr>
              <a:xfrm>
                <a:off x="7946889" y="1906688"/>
                <a:ext cx="3508556" cy="1024644"/>
                <a:chOff x="7652670" y="1691648"/>
                <a:chExt cx="3508556" cy="1024644"/>
              </a:xfrm>
            </p:grpSpPr>
            <p:pic>
              <p:nvPicPr>
                <p:cNvPr id="22" name="Image 21">
                  <a:extLst>
                    <a:ext uri="{FF2B5EF4-FFF2-40B4-BE49-F238E27FC236}">
                      <a16:creationId xmlns:a16="http://schemas.microsoft.com/office/drawing/2014/main" id="{0CF063C6-8DD2-1F11-F0B4-4C63E8AE1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7652670" y="1691648"/>
                  <a:ext cx="3508556" cy="102464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1C916D3-92C8-BA98-3D66-3D9A00F0D6B2}"/>
                    </a:ext>
                  </a:extLst>
                </p:cNvPr>
                <p:cNvSpPr/>
                <p:nvPr/>
              </p:nvSpPr>
              <p:spPr>
                <a:xfrm>
                  <a:off x="7891231" y="2142179"/>
                  <a:ext cx="1462235" cy="427810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B199EC-98AA-E216-1006-AF1FFFEECEA4}"/>
                    </a:ext>
                  </a:extLst>
                </p:cNvPr>
                <p:cNvSpPr/>
                <p:nvPr/>
              </p:nvSpPr>
              <p:spPr>
                <a:xfrm>
                  <a:off x="9656475" y="2142180"/>
                  <a:ext cx="1433144" cy="427810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BAEC4F1-0602-4AC5-303D-9301703C70C1}"/>
                  </a:ext>
                </a:extLst>
              </p:cNvPr>
              <p:cNvSpPr txBox="1"/>
              <p:nvPr/>
            </p:nvSpPr>
            <p:spPr>
              <a:xfrm>
                <a:off x="7474294" y="1260357"/>
                <a:ext cx="39811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3. SLBL can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loaded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a file or </a:t>
                </a:r>
                <a:r>
                  <a:rPr lang="fr-FR" dirty="0" err="1"/>
                  <a:t>computed</a:t>
                </a:r>
                <a:endParaRPr lang="en-US" dirty="0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36435ED-43C8-E468-2517-857C315BD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2759" y="2787398"/>
                <a:ext cx="0" cy="28015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A4BB53B-6DB4-A51B-0C83-AAE8E4F89A40}"/>
                  </a:ext>
                </a:extLst>
              </p:cNvPr>
              <p:cNvSpPr txBox="1"/>
              <p:nvPr/>
            </p:nvSpPr>
            <p:spPr>
              <a:xfrm>
                <a:off x="7966119" y="3047496"/>
                <a:ext cx="3578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Bahnschrift Light Condensed" panose="020B0502040204020203" pitchFamily="34" charset="0"/>
                  </a:rPr>
                  <a:t>The file formats are </a:t>
                </a:r>
                <a:r>
                  <a:rPr lang="fr-FR" sz="1600" dirty="0" err="1">
                    <a:latin typeface="Bahnschrift Light Condensed" panose="020B0502040204020203" pitchFamily="34" charset="0"/>
                  </a:rPr>
                  <a:t>specified</a:t>
                </a:r>
                <a:r>
                  <a:rPr lang="fr-FR" sz="1600" dirty="0">
                    <a:latin typeface="Bahnschrift Light Condensed" panose="020B0502040204020203" pitchFamily="34" charset="0"/>
                  </a:rPr>
                  <a:t> in the README.md.</a:t>
                </a:r>
                <a:endParaRPr lang="en-US" sz="1600" dirty="0">
                  <a:latin typeface="Bahnschrift Light Condensed" panose="020B0502040204020203" pitchFamily="34" charset="0"/>
                </a:endParaRPr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973E5244-DBCB-533C-975E-91AFA7189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9272" y="2785029"/>
                <a:ext cx="0" cy="33279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AFB1D9AE-B079-6D90-1F41-414E801D0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9272" y="3308435"/>
                <a:ext cx="0" cy="12056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138C6F03-5061-255B-94A4-3B987188D397}"/>
                  </a:ext>
                </a:extLst>
              </p:cNvPr>
              <p:cNvSpPr/>
              <p:nvPr/>
            </p:nvSpPr>
            <p:spPr>
              <a:xfrm>
                <a:off x="7421705" y="1176233"/>
                <a:ext cx="4185696" cy="264249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5C7012E-092C-3FD2-48E1-9068D3DDC570}"/>
              </a:ext>
            </a:extLst>
          </p:cNvPr>
          <p:cNvGrpSpPr/>
          <p:nvPr/>
        </p:nvGrpSpPr>
        <p:grpSpPr>
          <a:xfrm>
            <a:off x="3309330" y="1546171"/>
            <a:ext cx="3919431" cy="2097674"/>
            <a:chOff x="3193062" y="1193479"/>
            <a:chExt cx="3919431" cy="2097674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1B18004-3B0F-2B8B-2341-0961336141B6}"/>
                </a:ext>
              </a:extLst>
            </p:cNvPr>
            <p:cNvSpPr txBox="1"/>
            <p:nvPr/>
          </p:nvSpPr>
          <p:spPr>
            <a:xfrm>
              <a:off x="3214032" y="1254242"/>
              <a:ext cx="3847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 err="1"/>
                <a:t>Selecting</a:t>
              </a:r>
              <a:r>
                <a:rPr lang="fr-FR" dirty="0"/>
                <a:t> the memory slot to </a:t>
              </a:r>
              <a:r>
                <a:rPr lang="fr-FR" dirty="0" err="1"/>
                <a:t>edit</a:t>
              </a:r>
              <a:endParaRPr lang="en-US" dirty="0"/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D666A7A-44D8-959D-BC7E-CF4194007DC4}"/>
                </a:ext>
              </a:extLst>
            </p:cNvPr>
            <p:cNvGrpSpPr/>
            <p:nvPr/>
          </p:nvGrpSpPr>
          <p:grpSpPr>
            <a:xfrm>
              <a:off x="4372155" y="1727430"/>
              <a:ext cx="1776434" cy="972110"/>
              <a:chOff x="3562488" y="1726293"/>
              <a:chExt cx="1776434" cy="972110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E355053E-3ACA-2E49-E9B7-EBF4214B7E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562488" y="1726293"/>
                <a:ext cx="1776434" cy="97211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CF8C40-2AA6-B02F-9FB7-A7BD38DAC6A9}"/>
                  </a:ext>
                </a:extLst>
              </p:cNvPr>
              <p:cNvSpPr/>
              <p:nvPr/>
            </p:nvSpPr>
            <p:spPr>
              <a:xfrm>
                <a:off x="3596727" y="1912776"/>
                <a:ext cx="1707955" cy="7856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4A4B38B-EF82-6E0B-7EB5-B51A20490CC0}"/>
                </a:ext>
              </a:extLst>
            </p:cNvPr>
            <p:cNvSpPr txBox="1"/>
            <p:nvPr/>
          </p:nvSpPr>
          <p:spPr>
            <a:xfrm>
              <a:off x="3747559" y="2898272"/>
              <a:ext cx="3025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Bahnschrift Light Condensed" panose="020B0502040204020203" pitchFamily="34" charset="0"/>
                </a:rPr>
                <a:t>Six SLBL can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be</a:t>
              </a:r>
              <a:r>
                <a:rPr lang="fr-FR" sz="1600" dirty="0">
                  <a:latin typeface="Bahnschrift Light Condensed" panose="020B0502040204020203" pitchFamily="34" charset="0"/>
                </a:rPr>
                <a:t>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stored</a:t>
              </a:r>
              <a:r>
                <a:rPr lang="fr-FR" sz="1600" dirty="0">
                  <a:latin typeface="Bahnschrift Light Condensed" panose="020B0502040204020203" pitchFamily="34" charset="0"/>
                </a:rPr>
                <a:t> at the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same</a:t>
              </a:r>
              <a:r>
                <a:rPr lang="fr-FR" sz="1600" dirty="0">
                  <a:latin typeface="Bahnschrift Light Condensed" panose="020B0502040204020203" pitchFamily="34" charset="0"/>
                </a:rPr>
                <a:t> time.</a:t>
              </a:r>
              <a:endParaRPr lang="en-US" sz="1600" dirty="0">
                <a:latin typeface="Bahnschrift Light Condensed" panose="020B0502040204020203" pitchFamily="34" charset="0"/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59EFA195-FA56-7AB0-6C89-644739758925}"/>
                </a:ext>
              </a:extLst>
            </p:cNvPr>
            <p:cNvCxnSpPr>
              <a:cxnSpLocks/>
            </p:cNvCxnSpPr>
            <p:nvPr/>
          </p:nvCxnSpPr>
          <p:spPr>
            <a:xfrm>
              <a:off x="5237074" y="2699540"/>
              <a:ext cx="0" cy="23179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0298ABB8-2908-922B-75E3-844C614590F1}"/>
                </a:ext>
              </a:extLst>
            </p:cNvPr>
            <p:cNvSpPr/>
            <p:nvPr/>
          </p:nvSpPr>
          <p:spPr>
            <a:xfrm>
              <a:off x="3193062" y="1193479"/>
              <a:ext cx="3919431" cy="20976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AD03429-A80D-0664-CEF7-838DF45162CE}"/>
              </a:ext>
            </a:extLst>
          </p:cNvPr>
          <p:cNvGrpSpPr/>
          <p:nvPr/>
        </p:nvGrpSpPr>
        <p:grpSpPr>
          <a:xfrm>
            <a:off x="272389" y="1365701"/>
            <a:ext cx="2825496" cy="2453027"/>
            <a:chOff x="26614" y="1197621"/>
            <a:chExt cx="2825496" cy="2453027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5DBC2FB-584B-0F08-76E9-0E9A42A07973}"/>
                </a:ext>
              </a:extLst>
            </p:cNvPr>
            <p:cNvSpPr txBox="1"/>
            <p:nvPr/>
          </p:nvSpPr>
          <p:spPr>
            <a:xfrm>
              <a:off x="76729" y="1225532"/>
              <a:ext cx="2747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 err="1"/>
                <a:t>Loading</a:t>
              </a:r>
              <a:r>
                <a:rPr lang="fr-FR" dirty="0"/>
                <a:t> the DEM </a:t>
              </a:r>
              <a:r>
                <a:rPr lang="fr-FR" dirty="0" err="1"/>
                <a:t>along</a:t>
              </a:r>
              <a:r>
                <a:rPr lang="fr-FR" dirty="0"/>
                <a:t> the profile</a:t>
              </a:r>
              <a:endParaRPr lang="en-US" dirty="0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8EE916B-B772-FBD5-70EF-224B615F3433}"/>
                </a:ext>
              </a:extLst>
            </p:cNvPr>
            <p:cNvGrpSpPr/>
            <p:nvPr/>
          </p:nvGrpSpPr>
          <p:grpSpPr>
            <a:xfrm>
              <a:off x="543806" y="1953058"/>
              <a:ext cx="2030049" cy="1263715"/>
              <a:chOff x="805542" y="1879278"/>
              <a:chExt cx="2030049" cy="1263715"/>
            </a:xfrm>
          </p:grpSpPr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86BAA386-692D-4F64-474C-F6D9BBABC4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05542" y="1879278"/>
                <a:ext cx="2030049" cy="1263715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BADFCC-BAB7-BCE5-EC1D-2BE04EDDBDFE}"/>
                  </a:ext>
                </a:extLst>
              </p:cNvPr>
              <p:cNvSpPr/>
              <p:nvPr/>
            </p:nvSpPr>
            <p:spPr>
              <a:xfrm>
                <a:off x="1123406" y="2573383"/>
                <a:ext cx="857794" cy="37011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F3C2AD6-BF2F-A80D-825E-EE2CD0F932CF}"/>
                </a:ext>
              </a:extLst>
            </p:cNvPr>
            <p:cNvSpPr txBox="1"/>
            <p:nvPr/>
          </p:nvSpPr>
          <p:spPr>
            <a:xfrm>
              <a:off x="163157" y="3056453"/>
              <a:ext cx="2688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Bahnschrift Light Condensed" panose="020B0502040204020203" pitchFamily="34" charset="0"/>
                </a:rPr>
                <a:t>The SLBL data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it</a:t>
              </a:r>
              <a:r>
                <a:rPr lang="fr-FR" sz="1600" dirty="0">
                  <a:latin typeface="Bahnschrift Light Condensed" panose="020B0502040204020203" pitchFamily="34" charset="0"/>
                </a:rPr>
                <a:t>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computed</a:t>
              </a:r>
              <a:r>
                <a:rPr lang="fr-FR" sz="1600" dirty="0">
                  <a:latin typeface="Bahnschrift Light Condensed" panose="020B0502040204020203" pitchFamily="34" charset="0"/>
                </a:rPr>
                <a:t> </a:t>
              </a:r>
              <a:r>
                <a:rPr lang="fr-FR" sz="1600" dirty="0" err="1">
                  <a:latin typeface="Bahnschrift Light Condensed" panose="020B0502040204020203" pitchFamily="34" charset="0"/>
                </a:rPr>
                <a:t>according</a:t>
              </a:r>
              <a:r>
                <a:rPr lang="fr-FR" sz="1600" dirty="0">
                  <a:latin typeface="Bahnschrift Light Condensed" panose="020B0502040204020203" pitchFamily="34" charset="0"/>
                </a:rPr>
                <a:t> to the points of the DEM.</a:t>
              </a:r>
              <a:endParaRPr lang="en-US" sz="1600" dirty="0">
                <a:latin typeface="Bahnschrift Light Condensed" panose="020B0502040204020203" pitchFamily="34" charset="0"/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40B14B4-432F-D5C8-A2C6-609A17ADE465}"/>
                </a:ext>
              </a:extLst>
            </p:cNvPr>
            <p:cNvCxnSpPr>
              <a:cxnSpLocks/>
            </p:cNvCxnSpPr>
            <p:nvPr/>
          </p:nvCxnSpPr>
          <p:spPr>
            <a:xfrm>
              <a:off x="1290567" y="3017277"/>
              <a:ext cx="0" cy="10054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 : coins arrondis 69">
              <a:extLst>
                <a:ext uri="{FF2B5EF4-FFF2-40B4-BE49-F238E27FC236}">
                  <a16:creationId xmlns:a16="http://schemas.microsoft.com/office/drawing/2014/main" id="{F2A30725-4723-BD63-8863-C31D9076C9A9}"/>
                </a:ext>
              </a:extLst>
            </p:cNvPr>
            <p:cNvSpPr/>
            <p:nvPr/>
          </p:nvSpPr>
          <p:spPr>
            <a:xfrm>
              <a:off x="26614" y="1197621"/>
              <a:ext cx="2825496" cy="245302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65092D7D-A758-C36F-5EA8-F528A542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6</a:t>
            </a:fld>
            <a:endParaRPr lang="en-US" sz="18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1F41C0B-0276-E820-ADDC-657CB4C98526}"/>
              </a:ext>
            </a:extLst>
          </p:cNvPr>
          <p:cNvSpPr/>
          <p:nvPr/>
        </p:nvSpPr>
        <p:spPr>
          <a:xfrm>
            <a:off x="789581" y="2121138"/>
            <a:ext cx="676682" cy="235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F9AC3F8-24E3-3EDF-6D5A-91DCF4070BDC}"/>
              </a:ext>
            </a:extLst>
          </p:cNvPr>
          <p:cNvSpPr/>
          <p:nvPr/>
        </p:nvSpPr>
        <p:spPr>
          <a:xfrm>
            <a:off x="4986288" y="2068673"/>
            <a:ext cx="496083" cy="167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9DC2543-EE69-5CCA-784E-A7A5168A35AB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9E7BCF-C38A-E754-5C17-4DFE5C586052}"/>
              </a:ext>
            </a:extLst>
          </p:cNvPr>
          <p:cNvSpPr txBox="1"/>
          <p:nvPr/>
        </p:nvSpPr>
        <p:spPr>
          <a:xfrm>
            <a:off x="491440" y="764128"/>
            <a:ext cx="861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Compute</a:t>
            </a:r>
            <a:r>
              <a:rPr lang="fr-FR" sz="2400" u="sng" dirty="0">
                <a:latin typeface="Bahnschrift SemiLight" panose="020B0502040204020203" pitchFamily="34" charset="0"/>
              </a:rPr>
              <a:t> SLBL </a:t>
            </a:r>
            <a:r>
              <a:rPr lang="fr-FR" sz="2400" u="sng" dirty="0" err="1">
                <a:latin typeface="Bahnschrift SemiLight" panose="020B0502040204020203" pitchFamily="34" charset="0"/>
              </a:rPr>
              <a:t>with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known</a:t>
            </a:r>
            <a:r>
              <a:rPr lang="fr-FR" sz="2400" u="sng" dirty="0">
                <a:latin typeface="Bahnschrift SemiLight" panose="020B0502040204020203" pitchFamily="34" charset="0"/>
              </a:rPr>
              <a:t> range </a:t>
            </a:r>
            <a:r>
              <a:rPr lang="fr-FR" sz="2400" u="sng" dirty="0" err="1">
                <a:latin typeface="Bahnschrift SemiLight" panose="020B0502040204020203" pitchFamily="34" charset="0"/>
              </a:rPr>
              <a:t>within</a:t>
            </a:r>
            <a:r>
              <a:rPr lang="fr-FR" sz="2400" u="sng" dirty="0">
                <a:latin typeface="Bahnschrift SemiLight" panose="020B0502040204020203" pitchFamily="34" charset="0"/>
              </a:rPr>
              <a:t> the cross-section: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75D864-6532-8C9E-8BB0-5ADFF6F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580" y="1441995"/>
            <a:ext cx="3376245" cy="479334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221326-3649-6900-45C9-571BD20919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9010" y="2179252"/>
            <a:ext cx="8095100" cy="3460219"/>
          </a:xfrm>
          <a:prstGeom prst="rect">
            <a:avLst/>
          </a:prstGeom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EFAC5BD-167B-ACDC-3713-00CEE0B47378}"/>
              </a:ext>
            </a:extLst>
          </p:cNvPr>
          <p:cNvCxnSpPr>
            <a:cxnSpLocks/>
          </p:cNvCxnSpPr>
          <p:nvPr/>
        </p:nvCxnSpPr>
        <p:spPr>
          <a:xfrm flipH="1" flipV="1">
            <a:off x="10460479" y="2660680"/>
            <a:ext cx="1713" cy="2656536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5B479A5-5520-08FC-6750-1FAEB6EFECC6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768675" y="4625768"/>
            <a:ext cx="1713" cy="691448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5FB5E7A5-8A6D-5A45-7B84-854FA1C4AEC4}"/>
              </a:ext>
            </a:extLst>
          </p:cNvPr>
          <p:cNvSpPr/>
          <p:nvPr/>
        </p:nvSpPr>
        <p:spPr>
          <a:xfrm>
            <a:off x="10357459" y="2555947"/>
            <a:ext cx="209466" cy="209466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E8823C01-4BA1-B7DA-1EBA-BAA666CFF899}"/>
              </a:ext>
            </a:extLst>
          </p:cNvPr>
          <p:cNvSpPr/>
          <p:nvPr/>
        </p:nvSpPr>
        <p:spPr>
          <a:xfrm>
            <a:off x="5663942" y="4521035"/>
            <a:ext cx="209466" cy="209466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6C4D7-1EAD-774F-9812-E9E9926ED29F}"/>
              </a:ext>
            </a:extLst>
          </p:cNvPr>
          <p:cNvSpPr/>
          <p:nvPr/>
        </p:nvSpPr>
        <p:spPr>
          <a:xfrm>
            <a:off x="1865958" y="2269893"/>
            <a:ext cx="840987" cy="1323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EDBF5D-FAE9-4356-52D4-FAF0D2FBF644}"/>
              </a:ext>
            </a:extLst>
          </p:cNvPr>
          <p:cNvSpPr/>
          <p:nvPr/>
        </p:nvSpPr>
        <p:spPr>
          <a:xfrm>
            <a:off x="1115811" y="5502513"/>
            <a:ext cx="1722178" cy="616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630EBA-5AAB-07E5-46F9-5D7A125BD3A8}"/>
              </a:ext>
            </a:extLst>
          </p:cNvPr>
          <p:cNvSpPr/>
          <p:nvPr/>
        </p:nvSpPr>
        <p:spPr>
          <a:xfrm>
            <a:off x="5583077" y="5317216"/>
            <a:ext cx="374622" cy="185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2C93DF-868C-5497-267F-D2FAB3A2AF68}"/>
              </a:ext>
            </a:extLst>
          </p:cNvPr>
          <p:cNvSpPr/>
          <p:nvPr/>
        </p:nvSpPr>
        <p:spPr>
          <a:xfrm>
            <a:off x="10274881" y="5317216"/>
            <a:ext cx="374622" cy="185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DE27C4E-E0B2-9C4C-42D9-2CAED1C5E802}"/>
              </a:ext>
            </a:extLst>
          </p:cNvPr>
          <p:cNvSpPr txBox="1"/>
          <p:nvPr/>
        </p:nvSpPr>
        <p:spPr>
          <a:xfrm>
            <a:off x="5236652" y="5626114"/>
            <a:ext cx="119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limit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B980AEB-F4F7-7C7A-CD16-2ED83FD3E453}"/>
              </a:ext>
            </a:extLst>
          </p:cNvPr>
          <p:cNvSpPr txBox="1"/>
          <p:nvPr/>
        </p:nvSpPr>
        <p:spPr>
          <a:xfrm>
            <a:off x="9920770" y="5606194"/>
            <a:ext cx="12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Right </a:t>
            </a:r>
            <a:r>
              <a:rPr lang="fr-FR" dirty="0" err="1"/>
              <a:t>limit</a:t>
            </a:r>
            <a:endParaRPr lang="fr-FR" dirty="0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AA34F824-B3F6-12B1-25E5-EFE3CD1CBD0C}"/>
              </a:ext>
            </a:extLst>
          </p:cNvPr>
          <p:cNvSpPr/>
          <p:nvPr/>
        </p:nvSpPr>
        <p:spPr>
          <a:xfrm>
            <a:off x="2545819" y="3363542"/>
            <a:ext cx="264146" cy="4571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2C3C76F-3D90-8745-FD84-4F3B9A97447A}"/>
              </a:ext>
            </a:extLst>
          </p:cNvPr>
          <p:cNvSpPr txBox="1"/>
          <p:nvPr/>
        </p:nvSpPr>
        <p:spPr>
          <a:xfrm>
            <a:off x="2780608" y="3201735"/>
            <a:ext cx="108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fr-FR" dirty="0"/>
              <a:t> value</a:t>
            </a:r>
            <a:endParaRPr lang="en-US" dirty="0"/>
          </a:p>
        </p:txBody>
      </p:sp>
      <p:sp>
        <p:nvSpPr>
          <p:cNvPr id="59" name="Espace réservé du numéro de diapositive 3">
            <a:extLst>
              <a:ext uri="{FF2B5EF4-FFF2-40B4-BE49-F238E27FC236}">
                <a16:creationId xmlns:a16="http://schemas.microsoft.com/office/drawing/2014/main" id="{342CCC92-4A82-00DA-6E0B-954CF57C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7</a:t>
            </a:fld>
            <a:endParaRPr lang="en-US" sz="1800" dirty="0"/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6FA19EF-7F29-D60A-5DBF-92FF45614301}"/>
              </a:ext>
            </a:extLst>
          </p:cNvPr>
          <p:cNvCxnSpPr/>
          <p:nvPr/>
        </p:nvCxnSpPr>
        <p:spPr>
          <a:xfrm>
            <a:off x="5908375" y="5409864"/>
            <a:ext cx="157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BD0F9F63-FF59-B91B-0D18-FFC8E98D5BEE}"/>
              </a:ext>
            </a:extLst>
          </p:cNvPr>
          <p:cNvCxnSpPr/>
          <p:nvPr/>
        </p:nvCxnSpPr>
        <p:spPr>
          <a:xfrm>
            <a:off x="10607375" y="5414432"/>
            <a:ext cx="157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9DC2543-EE69-5CCA-784E-A7A5168A35AB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9E7BCF-C38A-E754-5C17-4DFE5C586052}"/>
              </a:ext>
            </a:extLst>
          </p:cNvPr>
          <p:cNvSpPr txBox="1"/>
          <p:nvPr/>
        </p:nvSpPr>
        <p:spPr>
          <a:xfrm>
            <a:off x="491440" y="764128"/>
            <a:ext cx="861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Compute</a:t>
            </a:r>
            <a:r>
              <a:rPr lang="fr-FR" sz="2400" u="sng" dirty="0">
                <a:latin typeface="Bahnschrift SemiLight" panose="020B0502040204020203" pitchFamily="34" charset="0"/>
              </a:rPr>
              <a:t> SLBL </a:t>
            </a:r>
            <a:r>
              <a:rPr lang="fr-FR" sz="2400" u="sng" dirty="0" err="1">
                <a:latin typeface="Bahnschrift SemiLight" panose="020B0502040204020203" pitchFamily="34" charset="0"/>
              </a:rPr>
              <a:t>using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two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existing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features</a:t>
            </a:r>
            <a:r>
              <a:rPr lang="fr-FR" sz="2400" u="sng" dirty="0">
                <a:latin typeface="Bahnschrift SemiLight" panose="020B0502040204020203" pitchFamily="34" charset="0"/>
              </a:rPr>
              <a:t>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78C548-C397-5FCA-6E96-E16F74A4E1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9"/>
          <a:stretch/>
        </p:blipFill>
        <p:spPr>
          <a:xfrm>
            <a:off x="437699" y="2080826"/>
            <a:ext cx="3692817" cy="212460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5016FE4-C012-5C3A-744B-3E1E28BD18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1628" y="1085581"/>
            <a:ext cx="3526123" cy="145509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724671C-3A86-8D29-F777-86431B1303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8524" y="2847300"/>
            <a:ext cx="3549227" cy="156661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F505356-FBE5-8DE7-E59C-E8E5D3422909}"/>
              </a:ext>
            </a:extLst>
          </p:cNvPr>
          <p:cNvSpPr txBox="1"/>
          <p:nvPr/>
        </p:nvSpPr>
        <p:spPr>
          <a:xfrm>
            <a:off x="8997185" y="2465700"/>
            <a:ext cx="40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  <a:endParaRPr lang="en-US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5B7FBE3A-73C9-10F4-55F8-BB3F457048B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9300" y="5103722"/>
            <a:ext cx="3528451" cy="1472534"/>
          </a:xfrm>
          <a:prstGeom prst="rect">
            <a:avLst/>
          </a:prstGeom>
        </p:spPr>
      </p:pic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D434475A-C4A3-20F5-EC30-DAC8C536F405}"/>
              </a:ext>
            </a:extLst>
          </p:cNvPr>
          <p:cNvSpPr/>
          <p:nvPr/>
        </p:nvSpPr>
        <p:spPr>
          <a:xfrm>
            <a:off x="9156516" y="4556619"/>
            <a:ext cx="88184" cy="2022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AE0DBC1-1F01-2F80-BBD4-1B9918ED50F8}"/>
              </a:ext>
            </a:extLst>
          </p:cNvPr>
          <p:cNvSpPr txBox="1"/>
          <p:nvPr/>
        </p:nvSpPr>
        <p:spPr>
          <a:xfrm>
            <a:off x="1099167" y="5627126"/>
            <a:ext cx="362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Minimum of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(SLBL)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573050D-0A6D-DD56-A446-58C7AE1B2943}"/>
              </a:ext>
            </a:extLst>
          </p:cNvPr>
          <p:cNvSpPr txBox="1"/>
          <p:nvPr/>
        </p:nvSpPr>
        <p:spPr>
          <a:xfrm>
            <a:off x="2590341" y="2662634"/>
            <a:ext cx="2296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en-US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51C4B1C-B865-96F9-0CB2-C3514BE38539}"/>
              </a:ext>
            </a:extLst>
          </p:cNvPr>
          <p:cNvSpPr txBox="1"/>
          <p:nvPr/>
        </p:nvSpPr>
        <p:spPr>
          <a:xfrm>
            <a:off x="4641709" y="1678633"/>
            <a:ext cx="315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Content of slot 1:</a:t>
            </a:r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685DD3-7DDE-3DB2-3F4D-AB827DA1A80E}"/>
              </a:ext>
            </a:extLst>
          </p:cNvPr>
          <p:cNvSpPr txBox="1"/>
          <p:nvPr/>
        </p:nvSpPr>
        <p:spPr>
          <a:xfrm>
            <a:off x="4641709" y="2970682"/>
            <a:ext cx="320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Content of slot 2: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A2E99E-F4C7-EE11-D479-3DE2A2828A67}"/>
              </a:ext>
            </a:extLst>
          </p:cNvPr>
          <p:cNvSpPr/>
          <p:nvPr/>
        </p:nvSpPr>
        <p:spPr>
          <a:xfrm>
            <a:off x="1518628" y="2662635"/>
            <a:ext cx="725075" cy="4490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CF02264-495A-C549-1DA3-A371630E256F}"/>
              </a:ext>
            </a:extLst>
          </p:cNvPr>
          <p:cNvSpPr txBox="1"/>
          <p:nvPr/>
        </p:nvSpPr>
        <p:spPr>
          <a:xfrm>
            <a:off x="1606541" y="2360785"/>
            <a:ext cx="177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Slot references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F4127A-D551-7D00-62F5-9C0B112A3C94}"/>
              </a:ext>
            </a:extLst>
          </p:cNvPr>
          <p:cNvSpPr/>
          <p:nvPr/>
        </p:nvSpPr>
        <p:spPr>
          <a:xfrm>
            <a:off x="2515215" y="2662634"/>
            <a:ext cx="725075" cy="418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2B50E6-321E-1A99-6480-8EBA4E130973}"/>
              </a:ext>
            </a:extLst>
          </p:cNvPr>
          <p:cNvSpPr/>
          <p:nvPr/>
        </p:nvSpPr>
        <p:spPr>
          <a:xfrm>
            <a:off x="1280967" y="3383416"/>
            <a:ext cx="1959324" cy="7132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numéro de diapositive 3">
            <a:extLst>
              <a:ext uri="{FF2B5EF4-FFF2-40B4-BE49-F238E27FC236}">
                <a16:creationId xmlns:a16="http://schemas.microsoft.com/office/drawing/2014/main" id="{2280E0D3-965F-0EFF-2170-CEA2CB0F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695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9DC2543-EE69-5CCA-784E-A7A5168A35AB}"/>
              </a:ext>
            </a:extLst>
          </p:cNvPr>
          <p:cNvSpPr txBox="1">
            <a:spLocks/>
          </p:cNvSpPr>
          <p:nvPr/>
        </p:nvSpPr>
        <p:spPr>
          <a:xfrm>
            <a:off x="491440" y="0"/>
            <a:ext cx="9107746" cy="85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Modeling the </a:t>
            </a:r>
            <a:r>
              <a:rPr lang="fr-FR" dirty="0" err="1"/>
              <a:t>failure</a:t>
            </a:r>
            <a:r>
              <a:rPr lang="fr-FR" dirty="0"/>
              <a:t> surface : SLBL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9E7BCF-C38A-E754-5C17-4DFE5C586052}"/>
              </a:ext>
            </a:extLst>
          </p:cNvPr>
          <p:cNvSpPr txBox="1"/>
          <p:nvPr/>
        </p:nvSpPr>
        <p:spPr>
          <a:xfrm>
            <a:off x="491440" y="764128"/>
            <a:ext cx="861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>
                <a:latin typeface="Bahnschrift SemiLight" panose="020B0502040204020203" pitchFamily="34" charset="0"/>
              </a:rPr>
              <a:t>Compute</a:t>
            </a:r>
            <a:r>
              <a:rPr lang="fr-FR" sz="2400" u="sng" dirty="0">
                <a:latin typeface="Bahnschrift SemiLight" panose="020B0502040204020203" pitchFamily="34" charset="0"/>
              </a:rPr>
              <a:t> SLBL </a:t>
            </a:r>
            <a:r>
              <a:rPr lang="fr-FR" sz="2400" u="sng" dirty="0" err="1">
                <a:latin typeface="Bahnschrift SemiLight" panose="020B0502040204020203" pitchFamily="34" charset="0"/>
              </a:rPr>
              <a:t>using</a:t>
            </a:r>
            <a:r>
              <a:rPr lang="fr-FR" sz="2400" u="sng" dirty="0">
                <a:latin typeface="Bahnschrift SemiLight" panose="020B0502040204020203" pitchFamily="34" charset="0"/>
              </a:rPr>
              <a:t> one </a:t>
            </a:r>
            <a:r>
              <a:rPr lang="fr-FR" sz="2400" u="sng" dirty="0" err="1">
                <a:latin typeface="Bahnschrift SemiLight" panose="020B0502040204020203" pitchFamily="34" charset="0"/>
              </a:rPr>
              <a:t>existing</a:t>
            </a:r>
            <a:r>
              <a:rPr lang="fr-FR" sz="2400" u="sng" dirty="0">
                <a:latin typeface="Bahnschrift SemiLight" panose="020B0502040204020203" pitchFamily="34" charset="0"/>
              </a:rPr>
              <a:t> </a:t>
            </a:r>
            <a:r>
              <a:rPr lang="fr-FR" sz="2400" u="sng" dirty="0" err="1">
                <a:latin typeface="Bahnschrift SemiLight" panose="020B0502040204020203" pitchFamily="34" charset="0"/>
              </a:rPr>
              <a:t>features</a:t>
            </a:r>
            <a:r>
              <a:rPr lang="fr-FR" sz="2400" u="sng" dirty="0">
                <a:latin typeface="Bahnschrift SemiLight" panose="020B0502040204020203" pitchFamily="34" charset="0"/>
              </a:rPr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2B2ADD-C992-7088-97C5-993925A6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7" y="3802739"/>
            <a:ext cx="3401710" cy="19253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63157E-E2FA-9668-4F0F-096FCFBC278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3361" y="3363555"/>
            <a:ext cx="3688782" cy="15566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89A5F90-4BA5-8747-76B7-41FF51597979}"/>
              </a:ext>
            </a:extLst>
          </p:cNvPr>
          <p:cNvSpPr txBox="1"/>
          <p:nvPr/>
        </p:nvSpPr>
        <p:spPr>
          <a:xfrm>
            <a:off x="4266929" y="4249649"/>
            <a:ext cx="123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Content of master</a:t>
            </a:r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854446C-68FB-3900-DE55-FF551BB085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8937" y="1368277"/>
            <a:ext cx="3517630" cy="170720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496528D-58F0-620F-CBA8-76E488DE38E7}"/>
              </a:ext>
            </a:extLst>
          </p:cNvPr>
          <p:cNvSpPr txBox="1"/>
          <p:nvPr/>
        </p:nvSpPr>
        <p:spPr>
          <a:xfrm>
            <a:off x="4174392" y="2231699"/>
            <a:ext cx="213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Computed</a:t>
            </a:r>
            <a:r>
              <a:rPr lang="fr-FR" sz="1600" dirty="0"/>
              <a:t> as range</a:t>
            </a:r>
            <a:endParaRPr lang="en-US" sz="16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E09A4BB-5FA6-99AF-B6ED-9E3E1F792C3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8139" y="5115416"/>
            <a:ext cx="3704004" cy="1568511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EBAC2017-6C28-7656-0878-8C0CE961CF9E}"/>
              </a:ext>
            </a:extLst>
          </p:cNvPr>
          <p:cNvSpPr/>
          <p:nvPr/>
        </p:nvSpPr>
        <p:spPr>
          <a:xfrm>
            <a:off x="8583990" y="4973328"/>
            <a:ext cx="88184" cy="2022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C5C0D8-99ED-7F17-FFF0-FB78240C467F}"/>
              </a:ext>
            </a:extLst>
          </p:cNvPr>
          <p:cNvSpPr txBox="1"/>
          <p:nvPr/>
        </p:nvSpPr>
        <p:spPr>
          <a:xfrm>
            <a:off x="1274980" y="6159840"/>
            <a:ext cx="465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Maximum of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(SLBL, </a:t>
            </a:r>
            <a:r>
              <a:rPr lang="fr-FR" dirty="0" err="1"/>
              <a:t>faults</a:t>
            </a:r>
            <a:r>
              <a:rPr lang="fr-FR" dirty="0"/>
              <a:t>, …)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95DB9-A7EF-68D2-ED2D-AA1307E1DD4F}"/>
              </a:ext>
            </a:extLst>
          </p:cNvPr>
          <p:cNvSpPr/>
          <p:nvPr/>
        </p:nvSpPr>
        <p:spPr>
          <a:xfrm>
            <a:off x="2453228" y="4360136"/>
            <a:ext cx="656537" cy="425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89B4DF4-7814-E315-7D76-F8A97A813AA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57" y="1337262"/>
            <a:ext cx="3376245" cy="22196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AE1427-6ABA-FEFF-4B9C-01928C8936E3}"/>
              </a:ext>
            </a:extLst>
          </p:cNvPr>
          <p:cNvSpPr/>
          <p:nvPr/>
        </p:nvSpPr>
        <p:spPr>
          <a:xfrm>
            <a:off x="2095398" y="2161941"/>
            <a:ext cx="841155" cy="13143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0EF636-7598-5DFD-0F0C-8935FBB487ED}"/>
              </a:ext>
            </a:extLst>
          </p:cNvPr>
          <p:cNvSpPr/>
          <p:nvPr/>
        </p:nvSpPr>
        <p:spPr>
          <a:xfrm>
            <a:off x="1324662" y="4973328"/>
            <a:ext cx="1756906" cy="601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3B57FCD-8717-19A6-2743-7CC43811548A}"/>
              </a:ext>
            </a:extLst>
          </p:cNvPr>
          <p:cNvCxnSpPr>
            <a:endCxn id="14" idx="1"/>
          </p:cNvCxnSpPr>
          <p:nvPr/>
        </p:nvCxnSpPr>
        <p:spPr>
          <a:xfrm>
            <a:off x="3071163" y="2400976"/>
            <a:ext cx="11032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BD93221-D1A9-72FB-1E41-5F180DEDF8E1}"/>
              </a:ext>
            </a:extLst>
          </p:cNvPr>
          <p:cNvCxnSpPr>
            <a:cxnSpLocks/>
          </p:cNvCxnSpPr>
          <p:nvPr/>
        </p:nvCxnSpPr>
        <p:spPr>
          <a:xfrm flipV="1">
            <a:off x="6041620" y="2391155"/>
            <a:ext cx="560590" cy="9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B94EAD4-0472-9B57-9D76-2DB4CDAA0F0F}"/>
              </a:ext>
            </a:extLst>
          </p:cNvPr>
          <p:cNvCxnSpPr/>
          <p:nvPr/>
        </p:nvCxnSpPr>
        <p:spPr>
          <a:xfrm>
            <a:off x="3169518" y="4572815"/>
            <a:ext cx="11032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18703B-D2DB-77CC-1650-B7BE66454812}"/>
              </a:ext>
            </a:extLst>
          </p:cNvPr>
          <p:cNvCxnSpPr>
            <a:cxnSpLocks/>
          </p:cNvCxnSpPr>
          <p:nvPr/>
        </p:nvCxnSpPr>
        <p:spPr>
          <a:xfrm>
            <a:off x="5480023" y="4569785"/>
            <a:ext cx="1009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12FD374-8CCD-E6BD-420E-4E5017DA169D}"/>
              </a:ext>
            </a:extLst>
          </p:cNvPr>
          <p:cNvSpPr txBox="1"/>
          <p:nvPr/>
        </p:nvSpPr>
        <p:spPr>
          <a:xfrm>
            <a:off x="8468750" y="3040316"/>
            <a:ext cx="40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  <a:endParaRPr lang="en-US" dirty="0"/>
          </a:p>
        </p:txBody>
      </p:sp>
      <p:sp>
        <p:nvSpPr>
          <p:cNvPr id="40" name="Espace réservé du numéro de diapositive 3">
            <a:extLst>
              <a:ext uri="{FF2B5EF4-FFF2-40B4-BE49-F238E27FC236}">
                <a16:creationId xmlns:a16="http://schemas.microsoft.com/office/drawing/2014/main" id="{D75646CF-0B6A-9E4C-BBB2-6E466C7D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988" y="6509854"/>
            <a:ext cx="478012" cy="348146"/>
          </a:xfrm>
        </p:spPr>
        <p:txBody>
          <a:bodyPr/>
          <a:lstStyle/>
          <a:p>
            <a:fld id="{3DF4D6F7-0C39-42ED-81C4-7013C5D19831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58691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_ppt">
      <a:majorFont>
        <a:latin typeface="Bahnschrift Light Condensed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1283</Words>
  <Application>Microsoft Office PowerPoint</Application>
  <PresentationFormat>Grand écran</PresentationFormat>
  <Paragraphs>231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Bahnschrift Condensed</vt:lpstr>
      <vt:lpstr>Bahnschrift Light</vt:lpstr>
      <vt:lpstr>Bahnschrift Light Condensed</vt:lpstr>
      <vt:lpstr>Bahnschrift SemiLight</vt:lpstr>
      <vt:lpstr>Calibri</vt:lpstr>
      <vt:lpstr>Cambria Math</vt:lpstr>
      <vt:lpstr>Courier New</vt:lpstr>
      <vt:lpstr>Wingdings</vt:lpstr>
      <vt:lpstr>Thème Office</vt:lpstr>
      <vt:lpstr>Simple model of landslide failure surface and displacement</vt:lpstr>
      <vt:lpstr>Présentation PowerPoint</vt:lpstr>
      <vt:lpstr>Warning:</vt:lpstr>
      <vt:lpstr>Preparing the data</vt:lpstr>
      <vt:lpstr>Modeling the failure surface : SLBL approach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Recommandation</vt:lpstr>
      <vt:lpstr>Présentation PowerPoint</vt:lpstr>
      <vt:lpstr>Présentation PowerPoint</vt:lpstr>
      <vt:lpstr>Présentation PowerPoint</vt:lpstr>
      <vt:lpstr>Présentation PowerPoint</vt:lpstr>
      <vt:lpstr>Model considering a deformable material at constant volume</vt:lpstr>
      <vt:lpstr>Project file Exemple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model of landslide failure surface and displacement</dc:title>
  <dc:creator>Léo Letellier</dc:creator>
  <cp:lastModifiedBy>Léo Letellier</cp:lastModifiedBy>
  <cp:revision>24</cp:revision>
  <dcterms:created xsi:type="dcterms:W3CDTF">2023-08-21T13:40:34Z</dcterms:created>
  <dcterms:modified xsi:type="dcterms:W3CDTF">2024-04-20T19:57:26Z</dcterms:modified>
</cp:coreProperties>
</file>