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aven Pro" panose="02010600030101010101" charset="0"/>
      <p:regular r:id="rId22"/>
      <p:bold r:id="rId23"/>
    </p:embeddedFont>
    <p:embeddedFont>
      <p:font typeface="Nunito" panose="02010600030101010101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LU_Files\Spring18\IT533\Project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LU_Files\Spring18\IT533\Project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Accident Num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BROOKLYN</c:v>
                </c:pt>
                <c:pt idx="1">
                  <c:v>QUEENS</c:v>
                </c:pt>
                <c:pt idx="2">
                  <c:v>MANHATTAN</c:v>
                </c:pt>
                <c:pt idx="3">
                  <c:v>BRONX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25393</c:v>
                </c:pt>
                <c:pt idx="1">
                  <c:v>21467</c:v>
                </c:pt>
                <c:pt idx="2">
                  <c:v>19928</c:v>
                </c:pt>
                <c:pt idx="3">
                  <c:v>11159</c:v>
                </c:pt>
                <c:pt idx="4">
                  <c:v>3427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C-492C-9C70-10B767985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9229256"/>
        <c:axId val="459233192"/>
      </c:barChart>
      <c:catAx>
        <c:axId val="459229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233192"/>
        <c:crosses val="autoZero"/>
        <c:auto val="1"/>
        <c:lblAlgn val="ctr"/>
        <c:lblOffset val="100"/>
        <c:noMultiLvlLbl val="0"/>
      </c:catAx>
      <c:valAx>
        <c:axId val="4592331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22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Accident Num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994-40F7-801A-83DC4D275D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994-40F7-801A-83DC4D275D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994-40F7-801A-83DC4D275D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994-40F7-801A-83DC4D275D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994-40F7-801A-83DC4D275D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BROOKLYN</c:v>
                </c:pt>
                <c:pt idx="1">
                  <c:v>QUEENS</c:v>
                </c:pt>
                <c:pt idx="2">
                  <c:v>MANHATTAN</c:v>
                </c:pt>
                <c:pt idx="3">
                  <c:v>BRONX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25393</c:v>
                </c:pt>
                <c:pt idx="1">
                  <c:v>21467</c:v>
                </c:pt>
                <c:pt idx="2">
                  <c:v>19928</c:v>
                </c:pt>
                <c:pt idx="3">
                  <c:v>11159</c:v>
                </c:pt>
                <c:pt idx="4">
                  <c:v>3427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994-40F7-801A-83DC4D275DB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scarleo/new-york-city-taxi-with-osr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scarleo/new-york-city-taxi-with-osr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904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 Taxi Trips Data Analysis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2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Junhao Liao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533 - Big Data Technologies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05/09/2018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 Area of New York Taxi Analysis</a:t>
            </a:r>
            <a:endParaRPr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Right now I want to know the top areas that the most taxi trips passed by.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 divide the area that I got before to 10*10 blocks, as the table shows blow: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75238D-7044-492B-851F-2834D81F3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65733"/>
              </p:ext>
            </p:extLst>
          </p:nvPr>
        </p:nvGraphicFramePr>
        <p:xfrm>
          <a:off x="1745205" y="2142766"/>
          <a:ext cx="5653590" cy="280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359">
                  <a:extLst>
                    <a:ext uri="{9D8B030D-6E8A-4147-A177-3AD203B41FA5}">
                      <a16:colId xmlns:a16="http://schemas.microsoft.com/office/drawing/2014/main" val="2190925347"/>
                    </a:ext>
                  </a:extLst>
                </a:gridCol>
                <a:gridCol w="565359">
                  <a:extLst>
                    <a:ext uri="{9D8B030D-6E8A-4147-A177-3AD203B41FA5}">
                      <a16:colId xmlns:a16="http://schemas.microsoft.com/office/drawing/2014/main" val="24717777"/>
                    </a:ext>
                  </a:extLst>
                </a:gridCol>
                <a:gridCol w="565359">
                  <a:extLst>
                    <a:ext uri="{9D8B030D-6E8A-4147-A177-3AD203B41FA5}">
                      <a16:colId xmlns:a16="http://schemas.microsoft.com/office/drawing/2014/main" val="3271126418"/>
                    </a:ext>
                  </a:extLst>
                </a:gridCol>
                <a:gridCol w="565359">
                  <a:extLst>
                    <a:ext uri="{9D8B030D-6E8A-4147-A177-3AD203B41FA5}">
                      <a16:colId xmlns:a16="http://schemas.microsoft.com/office/drawing/2014/main" val="4030128452"/>
                    </a:ext>
                  </a:extLst>
                </a:gridCol>
                <a:gridCol w="565359">
                  <a:extLst>
                    <a:ext uri="{9D8B030D-6E8A-4147-A177-3AD203B41FA5}">
                      <a16:colId xmlns:a16="http://schemas.microsoft.com/office/drawing/2014/main" val="4043071571"/>
                    </a:ext>
                  </a:extLst>
                </a:gridCol>
                <a:gridCol w="565359">
                  <a:extLst>
                    <a:ext uri="{9D8B030D-6E8A-4147-A177-3AD203B41FA5}">
                      <a16:colId xmlns:a16="http://schemas.microsoft.com/office/drawing/2014/main" val="3154967427"/>
                    </a:ext>
                  </a:extLst>
                </a:gridCol>
                <a:gridCol w="565359">
                  <a:extLst>
                    <a:ext uri="{9D8B030D-6E8A-4147-A177-3AD203B41FA5}">
                      <a16:colId xmlns:a16="http://schemas.microsoft.com/office/drawing/2014/main" val="3019601656"/>
                    </a:ext>
                  </a:extLst>
                </a:gridCol>
                <a:gridCol w="565359">
                  <a:extLst>
                    <a:ext uri="{9D8B030D-6E8A-4147-A177-3AD203B41FA5}">
                      <a16:colId xmlns:a16="http://schemas.microsoft.com/office/drawing/2014/main" val="448151458"/>
                    </a:ext>
                  </a:extLst>
                </a:gridCol>
                <a:gridCol w="565359">
                  <a:extLst>
                    <a:ext uri="{9D8B030D-6E8A-4147-A177-3AD203B41FA5}">
                      <a16:colId xmlns:a16="http://schemas.microsoft.com/office/drawing/2014/main" val="222617120"/>
                    </a:ext>
                  </a:extLst>
                </a:gridCol>
                <a:gridCol w="565359">
                  <a:extLst>
                    <a:ext uri="{9D8B030D-6E8A-4147-A177-3AD203B41FA5}">
                      <a16:colId xmlns:a16="http://schemas.microsoft.com/office/drawing/2014/main" val="2721599497"/>
                    </a:ext>
                  </a:extLst>
                </a:gridCol>
              </a:tblGrid>
              <a:tr h="27484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995745"/>
                  </a:ext>
                </a:extLst>
              </a:tr>
              <a:tr h="27484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475"/>
                  </a:ext>
                </a:extLst>
              </a:tr>
              <a:tr h="27484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72286"/>
                  </a:ext>
                </a:extLst>
              </a:tr>
              <a:tr h="27484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241144"/>
                  </a:ext>
                </a:extLst>
              </a:tr>
              <a:tr h="27484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678446"/>
                  </a:ext>
                </a:extLst>
              </a:tr>
              <a:tr h="27484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00768"/>
                  </a:ext>
                </a:extLst>
              </a:tr>
              <a:tr h="27484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964839"/>
                  </a:ext>
                </a:extLst>
              </a:tr>
              <a:tr h="27484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145144"/>
                  </a:ext>
                </a:extLst>
              </a:tr>
              <a:tr h="27484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60668"/>
                  </a:ext>
                </a:extLst>
              </a:tr>
              <a:tr h="27484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2453" marR="82453" marT="41226" marB="412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7041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217248-24C4-4DA3-A1EA-976A64F524DA}"/>
              </a:ext>
            </a:extLst>
          </p:cNvPr>
          <p:cNvSpPr txBox="1"/>
          <p:nvPr/>
        </p:nvSpPr>
        <p:spPr>
          <a:xfrm>
            <a:off x="7398796" y="1938130"/>
            <a:ext cx="109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41.096999, -73.229497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B7BE-93E4-42AF-96EE-F37331F55CBF}"/>
              </a:ext>
            </a:extLst>
          </p:cNvPr>
          <p:cNvSpPr txBox="1"/>
          <p:nvPr/>
        </p:nvSpPr>
        <p:spPr>
          <a:xfrm>
            <a:off x="7398796" y="4544925"/>
            <a:ext cx="109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41.096999, -74.500929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F13DD-225F-4A76-B632-10F583EB5EC8}"/>
              </a:ext>
            </a:extLst>
          </p:cNvPr>
          <p:cNvSpPr txBox="1"/>
          <p:nvPr/>
        </p:nvSpPr>
        <p:spPr>
          <a:xfrm>
            <a:off x="646042" y="1938130"/>
            <a:ext cx="109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40.34552, </a:t>
            </a:r>
          </a:p>
          <a:p>
            <a:r>
              <a:rPr lang="en-US" dirty="0"/>
              <a:t>-73.229497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D4774-BD33-4EAA-9CD7-93B6D2D7DC30}"/>
              </a:ext>
            </a:extLst>
          </p:cNvPr>
          <p:cNvSpPr txBox="1"/>
          <p:nvPr/>
        </p:nvSpPr>
        <p:spPr>
          <a:xfrm>
            <a:off x="646042" y="4544925"/>
            <a:ext cx="109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40.34552, </a:t>
            </a:r>
          </a:p>
          <a:p>
            <a:r>
              <a:rPr lang="en-US" dirty="0"/>
              <a:t>-74.500929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EB21-CD92-444F-B91C-4315A83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Hot Area of New York Taxi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D815-209B-4B63-97BE-F6A8546BE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The Top 5 Area from MapReduce:</a:t>
            </a:r>
          </a:p>
          <a:p>
            <a:pPr marL="14605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85B50D-786E-4400-A261-40F5534B3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27154"/>
              </p:ext>
            </p:extLst>
          </p:nvPr>
        </p:nvGraphicFramePr>
        <p:xfrm>
          <a:off x="1623795" y="2571750"/>
          <a:ext cx="5896410" cy="1175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4708">
                  <a:extLst>
                    <a:ext uri="{9D8B030D-6E8A-4147-A177-3AD203B41FA5}">
                      <a16:colId xmlns:a16="http://schemas.microsoft.com/office/drawing/2014/main" val="3370481953"/>
                    </a:ext>
                  </a:extLst>
                </a:gridCol>
                <a:gridCol w="1471702">
                  <a:extLst>
                    <a:ext uri="{9D8B030D-6E8A-4147-A177-3AD203B41FA5}">
                      <a16:colId xmlns:a16="http://schemas.microsoft.com/office/drawing/2014/main" val="36006082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Coordinations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Frequencies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3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40.7964074,40.8715553,-73.865213,-73.73806979999999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6848207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357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40.7964074,40.8715553,-73.9923562,-73.865213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1679779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81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40.7212595,40.7964074,-73.9923562,-73.865213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790983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3404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40.7212595,40.7964074,-73.865213,-73.73806979999999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670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40.8715553,40.946703199999995,-73.865213,-73.73806979999999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447708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75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37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A62-F4E3-4C29-8202-A942F2AF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Hot Area of New York Taxi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F47D8-D51D-4384-AAB9-F1C51C7C4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395341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Let’s convert the coordination to the corresponding blocks: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15EA1C-AD18-4AFE-A716-92853E50B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35902"/>
              </p:ext>
            </p:extLst>
          </p:nvPr>
        </p:nvGraphicFramePr>
        <p:xfrm>
          <a:off x="812798" y="2272195"/>
          <a:ext cx="7518403" cy="2190750"/>
        </p:xfrm>
        <a:graphic>
          <a:graphicData uri="http://schemas.openxmlformats.org/drawingml/2006/table">
            <a:tbl>
              <a:tblPr/>
              <a:tblGrid>
                <a:gridCol w="672532">
                  <a:extLst>
                    <a:ext uri="{9D8B030D-6E8A-4147-A177-3AD203B41FA5}">
                      <a16:colId xmlns:a16="http://schemas.microsoft.com/office/drawing/2014/main" val="1686875437"/>
                    </a:ext>
                  </a:extLst>
                </a:gridCol>
                <a:gridCol w="713772">
                  <a:extLst>
                    <a:ext uri="{9D8B030D-6E8A-4147-A177-3AD203B41FA5}">
                      <a16:colId xmlns:a16="http://schemas.microsoft.com/office/drawing/2014/main" val="601375248"/>
                    </a:ext>
                  </a:extLst>
                </a:gridCol>
                <a:gridCol w="713772">
                  <a:extLst>
                    <a:ext uri="{9D8B030D-6E8A-4147-A177-3AD203B41FA5}">
                      <a16:colId xmlns:a16="http://schemas.microsoft.com/office/drawing/2014/main" val="42301107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10112057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3807137920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327814364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456863991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3131386641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4243550105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160410383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3536983392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1686643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-74.50093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40.34552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40.4206679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40.49582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40.64611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40.72126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40.87156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40.9467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41.02185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2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-74.37379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45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-74.24664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815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-74.1195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366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-73.99236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5018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-73.86521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17245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-73.73807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954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-73.61093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06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-73.48378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824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-73.35664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54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-73.2295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26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8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0BA9-5FEC-46B0-88D7-2017E24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Hot Area of New York Taxi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B564F-14FF-4C76-AF30-841D331D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00" y="1597874"/>
            <a:ext cx="2122343" cy="3136051"/>
          </a:xfrm>
        </p:spPr>
        <p:txBody>
          <a:bodyPr/>
          <a:lstStyle/>
          <a:p>
            <a:pPr marL="146050" indent="0">
              <a:buNone/>
            </a:pPr>
            <a:r>
              <a:rPr lang="en-US" b="1" dirty="0"/>
              <a:t>On Google Map: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b="1" dirty="0"/>
              <a:t>Conclusion:</a:t>
            </a:r>
          </a:p>
          <a:p>
            <a:pPr marL="146050" indent="0">
              <a:buNone/>
            </a:pPr>
            <a:r>
              <a:rPr lang="en-US" dirty="0"/>
              <a:t>The busiest part in New York is located in this area.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Carefully with traffic jam.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Iterative processes could locate the area smaller and smaller.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9860B-023E-4EB4-A967-D0B08E07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3" y="1597875"/>
            <a:ext cx="5650418" cy="31360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AA23CF-003A-4464-9134-BE351B640F34}"/>
              </a:ext>
            </a:extLst>
          </p:cNvPr>
          <p:cNvSpPr/>
          <p:nvPr/>
        </p:nvSpPr>
        <p:spPr>
          <a:xfrm>
            <a:off x="4025348" y="2196548"/>
            <a:ext cx="2594113" cy="1997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3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4446-B3B7-44AE-A8B0-EFCD2EF4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listening!</a:t>
            </a:r>
          </a:p>
        </p:txBody>
      </p:sp>
    </p:spTree>
    <p:extLst>
      <p:ext uri="{BB962C8B-B14F-4D97-AF65-F5344CB8AC3E}">
        <p14:creationId xmlns:p14="http://schemas.microsoft.com/office/powerpoint/2010/main" val="147627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B1A-16CC-407F-9E87-AF15775F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E5791-3DA5-4454-82B8-03754728F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Oscarleo</a:t>
            </a:r>
            <a:r>
              <a:rPr lang="en-US" dirty="0"/>
              <a:t> (2017). New York City Taxi with OSRM. Retrieved from </a:t>
            </a:r>
            <a:r>
              <a:rPr lang="en-US" dirty="0">
                <a:hlinkClick r:id="rId2"/>
              </a:rPr>
              <a:t>https://www.kaggle.com/oscarleo/new-york-city-taxi-with-osrm</a:t>
            </a: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1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Data Set Introduction</a:t>
            </a:r>
            <a:endParaRPr sz="180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Data Diagram - Accidents</a:t>
            </a:r>
            <a:endParaRPr sz="180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Top 10 Accident Area Analysis</a:t>
            </a:r>
            <a:endParaRPr sz="180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Data Diagram - Fastest Routes</a:t>
            </a:r>
            <a:endParaRPr sz="180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Range of the Data Set Analysis</a:t>
            </a:r>
            <a:endParaRPr sz="180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Hot Area of New York Taxi Analysis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Introduction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244950" y="1597875"/>
            <a:ext cx="7030500" cy="31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The New York City Taxi playground, which provides records that describe details of each taxi trip. </a:t>
            </a:r>
            <a:endParaRPr sz="1800" b="1">
              <a:solidFill>
                <a:srgbClr val="000000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Majorly includes routes files as well as an accident data file.</a:t>
            </a:r>
            <a:endParaRPr sz="1800" b="1">
              <a:solidFill>
                <a:srgbClr val="000000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All files are .csv format.</a:t>
            </a:r>
            <a:endParaRPr sz="1800" b="1">
              <a:solidFill>
                <a:srgbClr val="000000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 dataset is retrieved from the following link: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https://www.kaggle.com/oscarleo/new-york-city-taxi-with-osrm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Diagram - Accidents</a:t>
            </a: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5A50B8-1640-444F-A025-F819E548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87792"/>
              </p:ext>
            </p:extLst>
          </p:nvPr>
        </p:nvGraphicFramePr>
        <p:xfrm>
          <a:off x="1967023" y="1990050"/>
          <a:ext cx="5209953" cy="187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2119">
                  <a:extLst>
                    <a:ext uri="{9D8B030D-6E8A-4147-A177-3AD203B41FA5}">
                      <a16:colId xmlns:a16="http://schemas.microsoft.com/office/drawing/2014/main" val="4071736088"/>
                    </a:ext>
                  </a:extLst>
                </a:gridCol>
                <a:gridCol w="1104659">
                  <a:extLst>
                    <a:ext uri="{9D8B030D-6E8A-4147-A177-3AD203B41FA5}">
                      <a16:colId xmlns:a16="http://schemas.microsoft.com/office/drawing/2014/main" val="911589378"/>
                    </a:ext>
                  </a:extLst>
                </a:gridCol>
                <a:gridCol w="1386134">
                  <a:extLst>
                    <a:ext uri="{9D8B030D-6E8A-4147-A177-3AD203B41FA5}">
                      <a16:colId xmlns:a16="http://schemas.microsoft.com/office/drawing/2014/main" val="4034030020"/>
                    </a:ext>
                  </a:extLst>
                </a:gridCol>
                <a:gridCol w="1487041">
                  <a:extLst>
                    <a:ext uri="{9D8B030D-6E8A-4147-A177-3AD203B41FA5}">
                      <a16:colId xmlns:a16="http://schemas.microsoft.com/office/drawing/2014/main" val="3360751489"/>
                    </a:ext>
                  </a:extLst>
                </a:gridCol>
              </a:tblGrid>
              <a:tr h="90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AREA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ZIP CODE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LATITUDE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LONGITUDE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36519"/>
                  </a:ext>
                </a:extLst>
              </a:tr>
              <a:tr h="4827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780363"/>
                  </a:ext>
                </a:extLst>
              </a:tr>
              <a:tr h="4827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BRONX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10457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40.8454106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-73.8911253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7520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Accident Area (Hive)</a:t>
            </a:r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Description:</a:t>
            </a:r>
            <a:r>
              <a:rPr lang="en" sz="1800"/>
              <a:t> Using Hive to load data into a table and get top 10 Area names with its counted number.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/>
              <a:t>Specific HQL line:</a:t>
            </a:r>
            <a:r>
              <a:rPr lang="en" sz="1800"/>
              <a:t> tblproperties("skip.header.line.count"="1");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Accident Area (Hive)</a:t>
            </a:r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CB772C-500F-4B8F-9D72-98565CC0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487873"/>
              </p:ext>
            </p:extLst>
          </p:nvPr>
        </p:nvGraphicFramePr>
        <p:xfrm>
          <a:off x="340243" y="1597875"/>
          <a:ext cx="42317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8B4086-55D0-4E25-9630-806461020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332159"/>
              </p:ext>
            </p:extLst>
          </p:nvPr>
        </p:nvGraphicFramePr>
        <p:xfrm>
          <a:off x="4571998" y="1597875"/>
          <a:ext cx="43487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Diagram - Fastest Routes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4A3138-E13A-4311-8DBE-220C6193C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42865"/>
              </p:ext>
            </p:extLst>
          </p:nvPr>
        </p:nvGraphicFramePr>
        <p:xfrm>
          <a:off x="1483748" y="1342694"/>
          <a:ext cx="6176499" cy="1596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27">
                  <a:extLst>
                    <a:ext uri="{9D8B030D-6E8A-4147-A177-3AD203B41FA5}">
                      <a16:colId xmlns:a16="http://schemas.microsoft.com/office/drawing/2014/main" val="901436499"/>
                    </a:ext>
                  </a:extLst>
                </a:gridCol>
                <a:gridCol w="1000775">
                  <a:extLst>
                    <a:ext uri="{9D8B030D-6E8A-4147-A177-3AD203B41FA5}">
                      <a16:colId xmlns:a16="http://schemas.microsoft.com/office/drawing/2014/main" val="899258491"/>
                    </a:ext>
                  </a:extLst>
                </a:gridCol>
                <a:gridCol w="862621">
                  <a:extLst>
                    <a:ext uri="{9D8B030D-6E8A-4147-A177-3AD203B41FA5}">
                      <a16:colId xmlns:a16="http://schemas.microsoft.com/office/drawing/2014/main" val="2652951266"/>
                    </a:ext>
                  </a:extLst>
                </a:gridCol>
                <a:gridCol w="970448">
                  <a:extLst>
                    <a:ext uri="{9D8B030D-6E8A-4147-A177-3AD203B41FA5}">
                      <a16:colId xmlns:a16="http://schemas.microsoft.com/office/drawing/2014/main" val="2716139916"/>
                    </a:ext>
                  </a:extLst>
                </a:gridCol>
                <a:gridCol w="1172625">
                  <a:extLst>
                    <a:ext uri="{9D8B030D-6E8A-4147-A177-3AD203B41FA5}">
                      <a16:colId xmlns:a16="http://schemas.microsoft.com/office/drawing/2014/main" val="3187637425"/>
                    </a:ext>
                  </a:extLst>
                </a:gridCol>
                <a:gridCol w="1186103">
                  <a:extLst>
                    <a:ext uri="{9D8B030D-6E8A-4147-A177-3AD203B41FA5}">
                      <a16:colId xmlns:a16="http://schemas.microsoft.com/office/drawing/2014/main" val="1003526153"/>
                    </a:ext>
                  </a:extLst>
                </a:gridCol>
              </a:tblGrid>
              <a:tr h="234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starting_street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end_street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total_distance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total_travel_time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number_of_steps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97515"/>
                  </a:ext>
                </a:extLst>
              </a:tr>
              <a:tr h="234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6096359"/>
                  </a:ext>
                </a:extLst>
              </a:tr>
              <a:tr h="92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id0771704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6th Avenue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10th Avenue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1497.1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100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729C78-D907-487A-AA8F-CECA78EE6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43374"/>
              </p:ext>
            </p:extLst>
          </p:nvPr>
        </p:nvGraphicFramePr>
        <p:xfrm>
          <a:off x="438147" y="3124858"/>
          <a:ext cx="8267699" cy="1809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2592">
                  <a:extLst>
                    <a:ext uri="{9D8B030D-6E8A-4147-A177-3AD203B41FA5}">
                      <a16:colId xmlns:a16="http://schemas.microsoft.com/office/drawing/2014/main" val="156372521"/>
                    </a:ext>
                  </a:extLst>
                </a:gridCol>
                <a:gridCol w="1169778">
                  <a:extLst>
                    <a:ext uri="{9D8B030D-6E8A-4147-A177-3AD203B41FA5}">
                      <a16:colId xmlns:a16="http://schemas.microsoft.com/office/drawing/2014/main" val="1279779558"/>
                    </a:ext>
                  </a:extLst>
                </a:gridCol>
                <a:gridCol w="1359986">
                  <a:extLst>
                    <a:ext uri="{9D8B030D-6E8A-4147-A177-3AD203B41FA5}">
                      <a16:colId xmlns:a16="http://schemas.microsoft.com/office/drawing/2014/main" val="2370554238"/>
                    </a:ext>
                  </a:extLst>
                </a:gridCol>
                <a:gridCol w="1055653">
                  <a:extLst>
                    <a:ext uri="{9D8B030D-6E8A-4147-A177-3AD203B41FA5}">
                      <a16:colId xmlns:a16="http://schemas.microsoft.com/office/drawing/2014/main" val="1295960395"/>
                    </a:ext>
                  </a:extLst>
                </a:gridCol>
                <a:gridCol w="1217330">
                  <a:extLst>
                    <a:ext uri="{9D8B030D-6E8A-4147-A177-3AD203B41FA5}">
                      <a16:colId xmlns:a16="http://schemas.microsoft.com/office/drawing/2014/main" val="4009754704"/>
                    </a:ext>
                  </a:extLst>
                </a:gridCol>
                <a:gridCol w="1702360">
                  <a:extLst>
                    <a:ext uri="{9D8B030D-6E8A-4147-A177-3AD203B41FA5}">
                      <a16:colId xmlns:a16="http://schemas.microsoft.com/office/drawing/2014/main" val="26084941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street_for_each_step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distance_per_step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travel_time_per_step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step_maneuvers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step_direction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step_location_list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5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76071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6th Avenue|West 17th Street|9th Avenue|9th Avenue|West 15th Street|10th Avenue|10th Avenue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188.7|825.1|96.4|58.6|267.5|60.7|0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32.4|103.7|12.7|10.7|34|6.7|0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depart|turn|turn|continue|turn|turn|arrive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left|left|left|slight right|right|right|arrive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-73.996527,40.737786|-73.995446,40.739272|-74.003999,40.742883|-74.004554,40.742125|-74.004919,40.741681|-74.007705,40.742834|-74.007355,40.743311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62912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Range of the Data Set Analysis</a:t>
            </a:r>
            <a:endParaRPr dirty="0"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Description: </a:t>
            </a:r>
            <a:r>
              <a:rPr lang="en-US" dirty="0"/>
              <a:t>Based on the routes data, I want to analyze a rectangle area that covers all trips.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Mapper Output: </a:t>
            </a:r>
            <a:endParaRPr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B99366-5341-43CF-A701-86876D685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6254"/>
              </p:ext>
            </p:extLst>
          </p:nvPr>
        </p:nvGraphicFramePr>
        <p:xfrm>
          <a:off x="2196547" y="2882347"/>
          <a:ext cx="4750905" cy="799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678">
                  <a:extLst>
                    <a:ext uri="{9D8B030D-6E8A-4147-A177-3AD203B41FA5}">
                      <a16:colId xmlns:a16="http://schemas.microsoft.com/office/drawing/2014/main" val="119639005"/>
                    </a:ext>
                  </a:extLst>
                </a:gridCol>
                <a:gridCol w="1099888">
                  <a:extLst>
                    <a:ext uri="{9D8B030D-6E8A-4147-A177-3AD203B41FA5}">
                      <a16:colId xmlns:a16="http://schemas.microsoft.com/office/drawing/2014/main" val="338512925"/>
                    </a:ext>
                  </a:extLst>
                </a:gridCol>
                <a:gridCol w="1329031">
                  <a:extLst>
                    <a:ext uri="{9D8B030D-6E8A-4147-A177-3AD203B41FA5}">
                      <a16:colId xmlns:a16="http://schemas.microsoft.com/office/drawing/2014/main" val="2804911799"/>
                    </a:ext>
                  </a:extLst>
                </a:gridCol>
                <a:gridCol w="1344308">
                  <a:extLst>
                    <a:ext uri="{9D8B030D-6E8A-4147-A177-3AD203B41FA5}">
                      <a16:colId xmlns:a16="http://schemas.microsoft.com/office/drawing/2014/main" val="2550312577"/>
                    </a:ext>
                  </a:extLst>
                </a:gridCol>
              </a:tblGrid>
              <a:tr h="399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 Latitude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 Latitude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 Longitude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 Longitude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56877"/>
                  </a:ext>
                </a:extLst>
              </a:tr>
              <a:tr h="399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40.34552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41.096999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-74.500929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-73.229497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9674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6AD6-08FF-4C2C-BEC9-25B50821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Range of the Data Set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89B96-3D02-4BAC-9880-60F151569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70387"/>
            <a:ext cx="2105322" cy="454976"/>
          </a:xfrm>
        </p:spPr>
        <p:txBody>
          <a:bodyPr/>
          <a:lstStyle/>
          <a:p>
            <a:pPr marL="146050" indent="0">
              <a:buNone/>
            </a:pPr>
            <a:r>
              <a:rPr lang="en-US" b="1" dirty="0"/>
              <a:t>On Google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121A9-E4F3-473C-8F09-4DAE5085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30" y="1118824"/>
            <a:ext cx="4763016" cy="4024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1B69A7-0381-4F9F-B804-D9A7BF448F71}"/>
              </a:ext>
            </a:extLst>
          </p:cNvPr>
          <p:cNvSpPr/>
          <p:nvPr/>
        </p:nvSpPr>
        <p:spPr>
          <a:xfrm>
            <a:off x="3180522" y="1520687"/>
            <a:ext cx="3349487" cy="25742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2891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606</Words>
  <Application>Microsoft Office PowerPoint</Application>
  <PresentationFormat>On-screen Show (16:9)</PresentationFormat>
  <Paragraphs>246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Maven Pro</vt:lpstr>
      <vt:lpstr>Nunito</vt:lpstr>
      <vt:lpstr>Arial</vt:lpstr>
      <vt:lpstr>Momentum</vt:lpstr>
      <vt:lpstr>New York City Taxi Trips Data Analysis</vt:lpstr>
      <vt:lpstr>Context</vt:lpstr>
      <vt:lpstr>Data Set Introduction</vt:lpstr>
      <vt:lpstr>Data Diagram - Accidents</vt:lpstr>
      <vt:lpstr>Top 10 Accident Area (Hive)</vt:lpstr>
      <vt:lpstr>Top 10 Accident Area (Hive)</vt:lpstr>
      <vt:lpstr>Data Diagram - Fastest Routes</vt:lpstr>
      <vt:lpstr>Range of the Data Set Analysis</vt:lpstr>
      <vt:lpstr>Range of the Data Set Analysis</vt:lpstr>
      <vt:lpstr>Hot Area of New York Taxi Analysis</vt:lpstr>
      <vt:lpstr>Hot Area of New York Taxi Analysis</vt:lpstr>
      <vt:lpstr>Hot Area of New York Taxi Analysis</vt:lpstr>
      <vt:lpstr>Hot Area of New York Taxi Analysis</vt:lpstr>
      <vt:lpstr>Thanks for your listening!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Taxi Trips Data Analysis</dc:title>
  <cp:lastModifiedBy>Junhao Liao</cp:lastModifiedBy>
  <cp:revision>22</cp:revision>
  <dcterms:modified xsi:type="dcterms:W3CDTF">2018-05-09T23:17:48Z</dcterms:modified>
</cp:coreProperties>
</file>