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6" r:id="rId2"/>
    <p:sldId id="266" r:id="rId3"/>
    <p:sldId id="294" r:id="rId4"/>
    <p:sldId id="297" r:id="rId5"/>
    <p:sldId id="296" r:id="rId6"/>
    <p:sldId id="271" r:id="rId7"/>
    <p:sldId id="298" r:id="rId8"/>
  </p:sldIdLst>
  <p:sldSz cx="9144000" cy="5715000" type="screen16x10"/>
  <p:notesSz cx="6858000" cy="9144000"/>
  <p:defaultTextStyle>
    <a:defPPr>
      <a:defRPr lang="en-US"/>
    </a:defPPr>
    <a:lvl1pPr marL="0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574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145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719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293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2867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439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012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586" algn="l" defTabSz="713145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211E1-D14C-7D44-B013-826EC76324BD}" type="doc">
      <dgm:prSet loTypeId="urn:microsoft.com/office/officeart/2005/8/layout/process2" loCatId="process" qsTypeId="urn:microsoft.com/office/officeart/2005/8/quickstyle/simple1" qsCatId="simple" csTypeId="urn:microsoft.com/office/officeart/2005/8/colors/colorful3" csCatId="colorful" phldr="1"/>
      <dgm:spPr/>
    </dgm:pt>
    <dgm:pt modelId="{B78D764B-C9A7-4E49-997C-16BDF5900873}">
      <dgm:prSet phldrT="[Text]"/>
      <dgm:spPr/>
      <dgm:t>
        <a:bodyPr/>
        <a:lstStyle/>
        <a:p>
          <a:r>
            <a:rPr lang="en-GB" dirty="0"/>
            <a:t>A simple market summary</a:t>
          </a:r>
        </a:p>
      </dgm:t>
    </dgm:pt>
    <dgm:pt modelId="{9EEB9CD8-1826-4C41-AE80-6A32DFF637FE}" type="parTrans" cxnId="{EE4ACA7E-D304-5842-AFD9-6E9F39AC3E8D}">
      <dgm:prSet/>
      <dgm:spPr/>
      <dgm:t>
        <a:bodyPr/>
        <a:lstStyle/>
        <a:p>
          <a:endParaRPr lang="en-GB"/>
        </a:p>
      </dgm:t>
    </dgm:pt>
    <dgm:pt modelId="{387C407B-D37F-1C42-AD13-323C44C3EE57}" type="sibTrans" cxnId="{EE4ACA7E-D304-5842-AFD9-6E9F39AC3E8D}">
      <dgm:prSet/>
      <dgm:spPr/>
      <dgm:t>
        <a:bodyPr/>
        <a:lstStyle/>
        <a:p>
          <a:endParaRPr lang="en-GB"/>
        </a:p>
      </dgm:t>
    </dgm:pt>
    <dgm:pt modelId="{1F69F9B0-720B-BF48-A541-61F019910A19}">
      <dgm:prSet phldrT="[Text]"/>
      <dgm:spPr/>
      <dgm:t>
        <a:bodyPr/>
        <a:lstStyle/>
        <a:p>
          <a:r>
            <a:rPr lang="en-GB" dirty="0"/>
            <a:t>Identification of the </a:t>
          </a:r>
          <a:r>
            <a:rPr lang="en-GB" i="1" u="sng" dirty="0"/>
            <a:t>primary</a:t>
          </a:r>
          <a:r>
            <a:rPr lang="en-GB" dirty="0"/>
            <a:t> threats and opportunities </a:t>
          </a:r>
        </a:p>
      </dgm:t>
    </dgm:pt>
    <dgm:pt modelId="{E6718667-2F6C-AA48-85A6-18E80F80CB40}" type="parTrans" cxnId="{1803A4C6-C8D2-1A47-AE6B-0B3B8E968902}">
      <dgm:prSet/>
      <dgm:spPr/>
      <dgm:t>
        <a:bodyPr/>
        <a:lstStyle/>
        <a:p>
          <a:endParaRPr lang="en-GB"/>
        </a:p>
      </dgm:t>
    </dgm:pt>
    <dgm:pt modelId="{89505332-E6A0-4C4D-8044-5134C6A6B92A}" type="sibTrans" cxnId="{1803A4C6-C8D2-1A47-AE6B-0B3B8E968902}">
      <dgm:prSet/>
      <dgm:spPr/>
      <dgm:t>
        <a:bodyPr/>
        <a:lstStyle/>
        <a:p>
          <a:endParaRPr lang="en-GB"/>
        </a:p>
      </dgm:t>
    </dgm:pt>
    <dgm:pt modelId="{89F94D22-6C8C-964B-A141-28CF28B1C4E7}">
      <dgm:prSet phldrT="[Text]"/>
      <dgm:spPr/>
      <dgm:t>
        <a:bodyPr/>
        <a:lstStyle/>
        <a:p>
          <a:r>
            <a:rPr lang="en-GB" dirty="0"/>
            <a:t>Identification of your company’s  </a:t>
          </a:r>
          <a:r>
            <a:rPr lang="en-GB" i="1" u="sng" dirty="0"/>
            <a:t>relative </a:t>
          </a:r>
          <a:r>
            <a:rPr lang="en-GB" i="0" u="none" dirty="0"/>
            <a:t>weaknesses</a:t>
          </a:r>
          <a:r>
            <a:rPr lang="en-GB" dirty="0"/>
            <a:t> and strengths</a:t>
          </a:r>
        </a:p>
      </dgm:t>
    </dgm:pt>
    <dgm:pt modelId="{3F77257B-AF1D-8741-AACE-F847319B7DD7}" type="parTrans" cxnId="{1B4B6E20-066B-1E40-8312-C5F6D11F4C16}">
      <dgm:prSet/>
      <dgm:spPr/>
      <dgm:t>
        <a:bodyPr/>
        <a:lstStyle/>
        <a:p>
          <a:endParaRPr lang="en-GB"/>
        </a:p>
      </dgm:t>
    </dgm:pt>
    <dgm:pt modelId="{ED90AD22-6B9F-6344-8562-EC7B176FEDE3}" type="sibTrans" cxnId="{1B4B6E20-066B-1E40-8312-C5F6D11F4C16}">
      <dgm:prSet/>
      <dgm:spPr/>
      <dgm:t>
        <a:bodyPr/>
        <a:lstStyle/>
        <a:p>
          <a:endParaRPr lang="en-GB"/>
        </a:p>
      </dgm:t>
    </dgm:pt>
    <dgm:pt modelId="{022A1EB5-0309-CF42-9947-6C1D0829D8E5}">
      <dgm:prSet phldrT="[Text]"/>
      <dgm:spPr/>
      <dgm:t>
        <a:bodyPr/>
        <a:lstStyle/>
        <a:p>
          <a:r>
            <a:rPr lang="en-GB" dirty="0"/>
            <a:t>Formulate a product/brand offer that will appeal to that segment</a:t>
          </a:r>
        </a:p>
      </dgm:t>
    </dgm:pt>
    <dgm:pt modelId="{A7DF8313-EA20-324E-8A07-A92DFCD74565}" type="parTrans" cxnId="{4DB46FC5-E353-6E4B-9F20-281FF6C98739}">
      <dgm:prSet/>
      <dgm:spPr/>
      <dgm:t>
        <a:bodyPr/>
        <a:lstStyle/>
        <a:p>
          <a:endParaRPr lang="en-GB"/>
        </a:p>
      </dgm:t>
    </dgm:pt>
    <dgm:pt modelId="{4C7457FC-4EDC-6D43-93BF-D6B6B54F7F9B}" type="sibTrans" cxnId="{4DB46FC5-E353-6E4B-9F20-281FF6C98739}">
      <dgm:prSet/>
      <dgm:spPr/>
      <dgm:t>
        <a:bodyPr/>
        <a:lstStyle/>
        <a:p>
          <a:endParaRPr lang="en-GB"/>
        </a:p>
      </dgm:t>
    </dgm:pt>
    <dgm:pt modelId="{2E7300F7-E3B4-8E4C-A3A9-2FA1180E134B}">
      <dgm:prSet phldrT="[Text]"/>
      <dgm:spPr/>
      <dgm:t>
        <a:bodyPr/>
        <a:lstStyle/>
        <a:p>
          <a:r>
            <a:rPr lang="en-GB" dirty="0"/>
            <a:t>Identification, explanation and justification of an approach to concept testing </a:t>
          </a:r>
        </a:p>
      </dgm:t>
    </dgm:pt>
    <dgm:pt modelId="{D004E6B7-969A-3343-A0B6-055FCA19F89E}" type="parTrans" cxnId="{0F4FDF95-BA83-E541-AE08-90BE0A08B05D}">
      <dgm:prSet/>
      <dgm:spPr/>
      <dgm:t>
        <a:bodyPr/>
        <a:lstStyle/>
        <a:p>
          <a:endParaRPr lang="en-GB"/>
        </a:p>
      </dgm:t>
    </dgm:pt>
    <dgm:pt modelId="{221D2516-8F34-4E46-B24D-C1113B26E0CC}" type="sibTrans" cxnId="{0F4FDF95-BA83-E541-AE08-90BE0A08B05D}">
      <dgm:prSet/>
      <dgm:spPr/>
      <dgm:t>
        <a:bodyPr/>
        <a:lstStyle/>
        <a:p>
          <a:endParaRPr lang="en-GB"/>
        </a:p>
      </dgm:t>
    </dgm:pt>
    <dgm:pt modelId="{528882AF-73D3-B04C-9702-CFF5CAF8ED41}">
      <dgm:prSet phldrT="[Text]"/>
      <dgm:spPr/>
      <dgm:t>
        <a:bodyPr/>
        <a:lstStyle/>
        <a:p>
          <a:r>
            <a:rPr lang="en-GB" dirty="0"/>
            <a:t>Based upon previous analysis, selection and justification of a target segment</a:t>
          </a:r>
        </a:p>
      </dgm:t>
    </dgm:pt>
    <dgm:pt modelId="{86959AAE-E012-0341-A547-D720FEFEF470}" type="parTrans" cxnId="{7BAB5717-2ABB-BC4A-B583-15F576509440}">
      <dgm:prSet/>
      <dgm:spPr/>
      <dgm:t>
        <a:bodyPr/>
        <a:lstStyle/>
        <a:p>
          <a:endParaRPr lang="en-GB"/>
        </a:p>
      </dgm:t>
    </dgm:pt>
    <dgm:pt modelId="{F65BE633-3335-4340-AA36-6BCAFC0C9623}" type="sibTrans" cxnId="{7BAB5717-2ABB-BC4A-B583-15F576509440}">
      <dgm:prSet/>
      <dgm:spPr/>
      <dgm:t>
        <a:bodyPr/>
        <a:lstStyle/>
        <a:p>
          <a:endParaRPr lang="en-GB"/>
        </a:p>
      </dgm:t>
    </dgm:pt>
    <dgm:pt modelId="{6B9D5595-A414-B749-9A21-3DB86472CA78}" type="pres">
      <dgm:prSet presAssocID="{40B211E1-D14C-7D44-B013-826EC76324BD}" presName="linearFlow" presStyleCnt="0">
        <dgm:presLayoutVars>
          <dgm:resizeHandles val="exact"/>
        </dgm:presLayoutVars>
      </dgm:prSet>
      <dgm:spPr/>
    </dgm:pt>
    <dgm:pt modelId="{EA2FBC35-385E-3E4D-A4C6-829BA0B39DA7}" type="pres">
      <dgm:prSet presAssocID="{B78D764B-C9A7-4E49-997C-16BDF5900873}" presName="node" presStyleLbl="node1" presStyleIdx="0" presStyleCnt="6" custScaleX="268357">
        <dgm:presLayoutVars>
          <dgm:bulletEnabled val="1"/>
        </dgm:presLayoutVars>
      </dgm:prSet>
      <dgm:spPr/>
    </dgm:pt>
    <dgm:pt modelId="{996B4E67-1B3B-0E43-A363-8D5C7EC5D2FD}" type="pres">
      <dgm:prSet presAssocID="{387C407B-D37F-1C42-AD13-323C44C3EE57}" presName="sibTrans" presStyleLbl="sibTrans2D1" presStyleIdx="0" presStyleCnt="5"/>
      <dgm:spPr/>
    </dgm:pt>
    <dgm:pt modelId="{0EFE31CC-5D08-F94B-82B3-82286C33CC35}" type="pres">
      <dgm:prSet presAssocID="{387C407B-D37F-1C42-AD13-323C44C3EE57}" presName="connectorText" presStyleLbl="sibTrans2D1" presStyleIdx="0" presStyleCnt="5"/>
      <dgm:spPr/>
    </dgm:pt>
    <dgm:pt modelId="{4C5C0D04-A450-F94E-894B-5B2C92F41A20}" type="pres">
      <dgm:prSet presAssocID="{1F69F9B0-720B-BF48-A541-61F019910A19}" presName="node" presStyleLbl="node1" presStyleIdx="1" presStyleCnt="6" custScaleX="273290">
        <dgm:presLayoutVars>
          <dgm:bulletEnabled val="1"/>
        </dgm:presLayoutVars>
      </dgm:prSet>
      <dgm:spPr/>
    </dgm:pt>
    <dgm:pt modelId="{47F66428-5E6E-7849-B3B1-4A832D141A1F}" type="pres">
      <dgm:prSet presAssocID="{89505332-E6A0-4C4D-8044-5134C6A6B92A}" presName="sibTrans" presStyleLbl="sibTrans2D1" presStyleIdx="1" presStyleCnt="5"/>
      <dgm:spPr/>
    </dgm:pt>
    <dgm:pt modelId="{7F19FB2B-2538-4545-AF0B-0C4EBBC89243}" type="pres">
      <dgm:prSet presAssocID="{89505332-E6A0-4C4D-8044-5134C6A6B92A}" presName="connectorText" presStyleLbl="sibTrans2D1" presStyleIdx="1" presStyleCnt="5"/>
      <dgm:spPr/>
    </dgm:pt>
    <dgm:pt modelId="{00B7989D-F0E4-C642-B3AD-199395686FA0}" type="pres">
      <dgm:prSet presAssocID="{89F94D22-6C8C-964B-A141-28CF28B1C4E7}" presName="node" presStyleLbl="node1" presStyleIdx="2" presStyleCnt="6" custScaleX="274277">
        <dgm:presLayoutVars>
          <dgm:bulletEnabled val="1"/>
        </dgm:presLayoutVars>
      </dgm:prSet>
      <dgm:spPr/>
    </dgm:pt>
    <dgm:pt modelId="{4B5D9019-F943-E344-B582-FF1DF2055D9F}" type="pres">
      <dgm:prSet presAssocID="{ED90AD22-6B9F-6344-8562-EC7B176FEDE3}" presName="sibTrans" presStyleLbl="sibTrans2D1" presStyleIdx="2" presStyleCnt="5"/>
      <dgm:spPr/>
    </dgm:pt>
    <dgm:pt modelId="{E8AA6B64-95ED-D74C-863C-8A9ECBA67D40}" type="pres">
      <dgm:prSet presAssocID="{ED90AD22-6B9F-6344-8562-EC7B176FEDE3}" presName="connectorText" presStyleLbl="sibTrans2D1" presStyleIdx="2" presStyleCnt="5"/>
      <dgm:spPr/>
    </dgm:pt>
    <dgm:pt modelId="{23FF2A31-21BB-AB4E-A799-0C58EAE1800F}" type="pres">
      <dgm:prSet presAssocID="{528882AF-73D3-B04C-9702-CFF5CAF8ED41}" presName="node" presStyleLbl="node1" presStyleIdx="3" presStyleCnt="6" custScaleX="278418">
        <dgm:presLayoutVars>
          <dgm:bulletEnabled val="1"/>
        </dgm:presLayoutVars>
      </dgm:prSet>
      <dgm:spPr/>
    </dgm:pt>
    <dgm:pt modelId="{467DA549-9A9B-B545-A339-F0D90D031160}" type="pres">
      <dgm:prSet presAssocID="{F65BE633-3335-4340-AA36-6BCAFC0C9623}" presName="sibTrans" presStyleLbl="sibTrans2D1" presStyleIdx="3" presStyleCnt="5"/>
      <dgm:spPr/>
    </dgm:pt>
    <dgm:pt modelId="{B914CF0C-F9CB-5C43-899C-DEB8F927BC13}" type="pres">
      <dgm:prSet presAssocID="{F65BE633-3335-4340-AA36-6BCAFC0C9623}" presName="connectorText" presStyleLbl="sibTrans2D1" presStyleIdx="3" presStyleCnt="5"/>
      <dgm:spPr/>
    </dgm:pt>
    <dgm:pt modelId="{C502AFE7-F72C-C040-95F2-46A7A0013BC8}" type="pres">
      <dgm:prSet presAssocID="{022A1EB5-0309-CF42-9947-6C1D0829D8E5}" presName="node" presStyleLbl="node1" presStyleIdx="4" presStyleCnt="6" custScaleX="268357">
        <dgm:presLayoutVars>
          <dgm:bulletEnabled val="1"/>
        </dgm:presLayoutVars>
      </dgm:prSet>
      <dgm:spPr/>
    </dgm:pt>
    <dgm:pt modelId="{1AC31A06-9227-304B-97FF-803890DE4102}" type="pres">
      <dgm:prSet presAssocID="{4C7457FC-4EDC-6D43-93BF-D6B6B54F7F9B}" presName="sibTrans" presStyleLbl="sibTrans2D1" presStyleIdx="4" presStyleCnt="5"/>
      <dgm:spPr/>
    </dgm:pt>
    <dgm:pt modelId="{D711C817-2CCB-7542-96D0-67CBD725A524}" type="pres">
      <dgm:prSet presAssocID="{4C7457FC-4EDC-6D43-93BF-D6B6B54F7F9B}" presName="connectorText" presStyleLbl="sibTrans2D1" presStyleIdx="4" presStyleCnt="5"/>
      <dgm:spPr/>
    </dgm:pt>
    <dgm:pt modelId="{DB62B910-BA3C-3E42-957E-ECD58EA6A086}" type="pres">
      <dgm:prSet presAssocID="{2E7300F7-E3B4-8E4C-A3A9-2FA1180E134B}" presName="node" presStyleLbl="node1" presStyleIdx="5" presStyleCnt="6" custScaleX="265397">
        <dgm:presLayoutVars>
          <dgm:bulletEnabled val="1"/>
        </dgm:presLayoutVars>
      </dgm:prSet>
      <dgm:spPr/>
    </dgm:pt>
  </dgm:ptLst>
  <dgm:cxnLst>
    <dgm:cxn modelId="{BB821104-F6E4-C34B-9772-AAC913086E74}" type="presOf" srcId="{ED90AD22-6B9F-6344-8562-EC7B176FEDE3}" destId="{E8AA6B64-95ED-D74C-863C-8A9ECBA67D40}" srcOrd="1" destOrd="0" presId="urn:microsoft.com/office/officeart/2005/8/layout/process2"/>
    <dgm:cxn modelId="{A29A3209-7949-F741-B9C5-F5335E796AE7}" type="presOf" srcId="{022A1EB5-0309-CF42-9947-6C1D0829D8E5}" destId="{C502AFE7-F72C-C040-95F2-46A7A0013BC8}" srcOrd="0" destOrd="0" presId="urn:microsoft.com/office/officeart/2005/8/layout/process2"/>
    <dgm:cxn modelId="{AA172C0A-6D42-8442-A9DF-953026B38124}" type="presOf" srcId="{387C407B-D37F-1C42-AD13-323C44C3EE57}" destId="{0EFE31CC-5D08-F94B-82B3-82286C33CC35}" srcOrd="1" destOrd="0" presId="urn:microsoft.com/office/officeart/2005/8/layout/process2"/>
    <dgm:cxn modelId="{48056E10-8C34-2244-9859-20ED4C45E5B8}" type="presOf" srcId="{F65BE633-3335-4340-AA36-6BCAFC0C9623}" destId="{467DA549-9A9B-B545-A339-F0D90D031160}" srcOrd="0" destOrd="0" presId="urn:microsoft.com/office/officeart/2005/8/layout/process2"/>
    <dgm:cxn modelId="{7BAB5717-2ABB-BC4A-B583-15F576509440}" srcId="{40B211E1-D14C-7D44-B013-826EC76324BD}" destId="{528882AF-73D3-B04C-9702-CFF5CAF8ED41}" srcOrd="3" destOrd="0" parTransId="{86959AAE-E012-0341-A547-D720FEFEF470}" sibTransId="{F65BE633-3335-4340-AA36-6BCAFC0C9623}"/>
    <dgm:cxn modelId="{C2CB011E-EC0A-BF48-AB4B-DE3747AE9958}" type="presOf" srcId="{89F94D22-6C8C-964B-A141-28CF28B1C4E7}" destId="{00B7989D-F0E4-C642-B3AD-199395686FA0}" srcOrd="0" destOrd="0" presId="urn:microsoft.com/office/officeart/2005/8/layout/process2"/>
    <dgm:cxn modelId="{1B4B6E20-066B-1E40-8312-C5F6D11F4C16}" srcId="{40B211E1-D14C-7D44-B013-826EC76324BD}" destId="{89F94D22-6C8C-964B-A141-28CF28B1C4E7}" srcOrd="2" destOrd="0" parTransId="{3F77257B-AF1D-8741-AACE-F847319B7DD7}" sibTransId="{ED90AD22-6B9F-6344-8562-EC7B176FEDE3}"/>
    <dgm:cxn modelId="{2ECA6831-9A13-D540-8A5C-0B5743665077}" type="presOf" srcId="{2E7300F7-E3B4-8E4C-A3A9-2FA1180E134B}" destId="{DB62B910-BA3C-3E42-957E-ECD58EA6A086}" srcOrd="0" destOrd="0" presId="urn:microsoft.com/office/officeart/2005/8/layout/process2"/>
    <dgm:cxn modelId="{386B9837-EA84-2044-813E-735979454B2E}" type="presOf" srcId="{89505332-E6A0-4C4D-8044-5134C6A6B92A}" destId="{47F66428-5E6E-7849-B3B1-4A832D141A1F}" srcOrd="0" destOrd="0" presId="urn:microsoft.com/office/officeart/2005/8/layout/process2"/>
    <dgm:cxn modelId="{DCC0563C-CB72-554B-BC6A-40DB71706399}" type="presOf" srcId="{F65BE633-3335-4340-AA36-6BCAFC0C9623}" destId="{B914CF0C-F9CB-5C43-899C-DEB8F927BC13}" srcOrd="1" destOrd="0" presId="urn:microsoft.com/office/officeart/2005/8/layout/process2"/>
    <dgm:cxn modelId="{C8D92E42-649B-AF40-8B83-9CC101C65840}" type="presOf" srcId="{1F69F9B0-720B-BF48-A541-61F019910A19}" destId="{4C5C0D04-A450-F94E-894B-5B2C92F41A20}" srcOrd="0" destOrd="0" presId="urn:microsoft.com/office/officeart/2005/8/layout/process2"/>
    <dgm:cxn modelId="{71907D5C-983F-EC4C-8D0D-FB5220EF078F}" type="presOf" srcId="{40B211E1-D14C-7D44-B013-826EC76324BD}" destId="{6B9D5595-A414-B749-9A21-3DB86472CA78}" srcOrd="0" destOrd="0" presId="urn:microsoft.com/office/officeart/2005/8/layout/process2"/>
    <dgm:cxn modelId="{F8C0826D-28F9-A64A-ABA8-4D267C764E83}" type="presOf" srcId="{387C407B-D37F-1C42-AD13-323C44C3EE57}" destId="{996B4E67-1B3B-0E43-A363-8D5C7EC5D2FD}" srcOrd="0" destOrd="0" presId="urn:microsoft.com/office/officeart/2005/8/layout/process2"/>
    <dgm:cxn modelId="{8E032E78-B88C-3843-BB3F-24CEE1A81794}" type="presOf" srcId="{89505332-E6A0-4C4D-8044-5134C6A6B92A}" destId="{7F19FB2B-2538-4545-AF0B-0C4EBBC89243}" srcOrd="1" destOrd="0" presId="urn:microsoft.com/office/officeart/2005/8/layout/process2"/>
    <dgm:cxn modelId="{EE4ACA7E-D304-5842-AFD9-6E9F39AC3E8D}" srcId="{40B211E1-D14C-7D44-B013-826EC76324BD}" destId="{B78D764B-C9A7-4E49-997C-16BDF5900873}" srcOrd="0" destOrd="0" parTransId="{9EEB9CD8-1826-4C41-AE80-6A32DFF637FE}" sibTransId="{387C407B-D37F-1C42-AD13-323C44C3EE57}"/>
    <dgm:cxn modelId="{B648E281-4B40-AC45-AC54-2E25146825ED}" type="presOf" srcId="{528882AF-73D3-B04C-9702-CFF5CAF8ED41}" destId="{23FF2A31-21BB-AB4E-A799-0C58EAE1800F}" srcOrd="0" destOrd="0" presId="urn:microsoft.com/office/officeart/2005/8/layout/process2"/>
    <dgm:cxn modelId="{67C10E85-2604-264D-BD49-A6544B351612}" type="presOf" srcId="{ED90AD22-6B9F-6344-8562-EC7B176FEDE3}" destId="{4B5D9019-F943-E344-B582-FF1DF2055D9F}" srcOrd="0" destOrd="0" presId="urn:microsoft.com/office/officeart/2005/8/layout/process2"/>
    <dgm:cxn modelId="{4FC96A85-A8C7-D744-9B09-DE0BD59E13BA}" type="presOf" srcId="{4C7457FC-4EDC-6D43-93BF-D6B6B54F7F9B}" destId="{D711C817-2CCB-7542-96D0-67CBD725A524}" srcOrd="1" destOrd="0" presId="urn:microsoft.com/office/officeart/2005/8/layout/process2"/>
    <dgm:cxn modelId="{0F4FDF95-BA83-E541-AE08-90BE0A08B05D}" srcId="{40B211E1-D14C-7D44-B013-826EC76324BD}" destId="{2E7300F7-E3B4-8E4C-A3A9-2FA1180E134B}" srcOrd="5" destOrd="0" parTransId="{D004E6B7-969A-3343-A0B6-055FCA19F89E}" sibTransId="{221D2516-8F34-4E46-B24D-C1113B26E0CC}"/>
    <dgm:cxn modelId="{3261CBC4-FF1C-234C-85DD-FDBF6C09B780}" type="presOf" srcId="{4C7457FC-4EDC-6D43-93BF-D6B6B54F7F9B}" destId="{1AC31A06-9227-304B-97FF-803890DE4102}" srcOrd="0" destOrd="0" presId="urn:microsoft.com/office/officeart/2005/8/layout/process2"/>
    <dgm:cxn modelId="{4DB46FC5-E353-6E4B-9F20-281FF6C98739}" srcId="{40B211E1-D14C-7D44-B013-826EC76324BD}" destId="{022A1EB5-0309-CF42-9947-6C1D0829D8E5}" srcOrd="4" destOrd="0" parTransId="{A7DF8313-EA20-324E-8A07-A92DFCD74565}" sibTransId="{4C7457FC-4EDC-6D43-93BF-D6B6B54F7F9B}"/>
    <dgm:cxn modelId="{1803A4C6-C8D2-1A47-AE6B-0B3B8E968902}" srcId="{40B211E1-D14C-7D44-B013-826EC76324BD}" destId="{1F69F9B0-720B-BF48-A541-61F019910A19}" srcOrd="1" destOrd="0" parTransId="{E6718667-2F6C-AA48-85A6-18E80F80CB40}" sibTransId="{89505332-E6A0-4C4D-8044-5134C6A6B92A}"/>
    <dgm:cxn modelId="{C4F849CB-471D-684D-98F4-A255ACD85F14}" type="presOf" srcId="{B78D764B-C9A7-4E49-997C-16BDF5900873}" destId="{EA2FBC35-385E-3E4D-A4C6-829BA0B39DA7}" srcOrd="0" destOrd="0" presId="urn:microsoft.com/office/officeart/2005/8/layout/process2"/>
    <dgm:cxn modelId="{79CCB066-8CDB-0E46-A304-B13BB20032F7}" type="presParOf" srcId="{6B9D5595-A414-B749-9A21-3DB86472CA78}" destId="{EA2FBC35-385E-3E4D-A4C6-829BA0B39DA7}" srcOrd="0" destOrd="0" presId="urn:microsoft.com/office/officeart/2005/8/layout/process2"/>
    <dgm:cxn modelId="{A2DFA5CB-B0C8-6A4A-9897-C6B7513464B0}" type="presParOf" srcId="{6B9D5595-A414-B749-9A21-3DB86472CA78}" destId="{996B4E67-1B3B-0E43-A363-8D5C7EC5D2FD}" srcOrd="1" destOrd="0" presId="urn:microsoft.com/office/officeart/2005/8/layout/process2"/>
    <dgm:cxn modelId="{C181D596-3A14-4845-A897-EE1EC5FB6FD0}" type="presParOf" srcId="{996B4E67-1B3B-0E43-A363-8D5C7EC5D2FD}" destId="{0EFE31CC-5D08-F94B-82B3-82286C33CC35}" srcOrd="0" destOrd="0" presId="urn:microsoft.com/office/officeart/2005/8/layout/process2"/>
    <dgm:cxn modelId="{2121A630-013A-9A47-B271-463D0186671A}" type="presParOf" srcId="{6B9D5595-A414-B749-9A21-3DB86472CA78}" destId="{4C5C0D04-A450-F94E-894B-5B2C92F41A20}" srcOrd="2" destOrd="0" presId="urn:microsoft.com/office/officeart/2005/8/layout/process2"/>
    <dgm:cxn modelId="{3B805723-C891-9042-822C-0A87E0283B11}" type="presParOf" srcId="{6B9D5595-A414-B749-9A21-3DB86472CA78}" destId="{47F66428-5E6E-7849-B3B1-4A832D141A1F}" srcOrd="3" destOrd="0" presId="urn:microsoft.com/office/officeart/2005/8/layout/process2"/>
    <dgm:cxn modelId="{7961D01D-E797-FC41-90D3-97536B3860FD}" type="presParOf" srcId="{47F66428-5E6E-7849-B3B1-4A832D141A1F}" destId="{7F19FB2B-2538-4545-AF0B-0C4EBBC89243}" srcOrd="0" destOrd="0" presId="urn:microsoft.com/office/officeart/2005/8/layout/process2"/>
    <dgm:cxn modelId="{DD9C3E73-7A92-2441-9C1A-765AAEE5FBBD}" type="presParOf" srcId="{6B9D5595-A414-B749-9A21-3DB86472CA78}" destId="{00B7989D-F0E4-C642-B3AD-199395686FA0}" srcOrd="4" destOrd="0" presId="urn:microsoft.com/office/officeart/2005/8/layout/process2"/>
    <dgm:cxn modelId="{6567B9FF-8E92-C441-9109-24951EC87B4F}" type="presParOf" srcId="{6B9D5595-A414-B749-9A21-3DB86472CA78}" destId="{4B5D9019-F943-E344-B582-FF1DF2055D9F}" srcOrd="5" destOrd="0" presId="urn:microsoft.com/office/officeart/2005/8/layout/process2"/>
    <dgm:cxn modelId="{A2B65930-05D6-924E-A935-00C1EF8C155E}" type="presParOf" srcId="{4B5D9019-F943-E344-B582-FF1DF2055D9F}" destId="{E8AA6B64-95ED-D74C-863C-8A9ECBA67D40}" srcOrd="0" destOrd="0" presId="urn:microsoft.com/office/officeart/2005/8/layout/process2"/>
    <dgm:cxn modelId="{F05DBD8E-9D98-4C44-B4A1-081478105515}" type="presParOf" srcId="{6B9D5595-A414-B749-9A21-3DB86472CA78}" destId="{23FF2A31-21BB-AB4E-A799-0C58EAE1800F}" srcOrd="6" destOrd="0" presId="urn:microsoft.com/office/officeart/2005/8/layout/process2"/>
    <dgm:cxn modelId="{6E561522-48A7-6B43-AE24-33F90EAB4F77}" type="presParOf" srcId="{6B9D5595-A414-B749-9A21-3DB86472CA78}" destId="{467DA549-9A9B-B545-A339-F0D90D031160}" srcOrd="7" destOrd="0" presId="urn:microsoft.com/office/officeart/2005/8/layout/process2"/>
    <dgm:cxn modelId="{772AFD11-0935-D94E-BF32-C47221FDA41F}" type="presParOf" srcId="{467DA549-9A9B-B545-A339-F0D90D031160}" destId="{B914CF0C-F9CB-5C43-899C-DEB8F927BC13}" srcOrd="0" destOrd="0" presId="urn:microsoft.com/office/officeart/2005/8/layout/process2"/>
    <dgm:cxn modelId="{466655FD-B1D9-814F-AAEA-406E8CA3D3D7}" type="presParOf" srcId="{6B9D5595-A414-B749-9A21-3DB86472CA78}" destId="{C502AFE7-F72C-C040-95F2-46A7A0013BC8}" srcOrd="8" destOrd="0" presId="urn:microsoft.com/office/officeart/2005/8/layout/process2"/>
    <dgm:cxn modelId="{B1DEE043-2F84-2B47-8D8B-3668030C1B4A}" type="presParOf" srcId="{6B9D5595-A414-B749-9A21-3DB86472CA78}" destId="{1AC31A06-9227-304B-97FF-803890DE4102}" srcOrd="9" destOrd="0" presId="urn:microsoft.com/office/officeart/2005/8/layout/process2"/>
    <dgm:cxn modelId="{C2413FED-949E-3048-A5C0-2C128310B3C1}" type="presParOf" srcId="{1AC31A06-9227-304B-97FF-803890DE4102}" destId="{D711C817-2CCB-7542-96D0-67CBD725A524}" srcOrd="0" destOrd="0" presId="urn:microsoft.com/office/officeart/2005/8/layout/process2"/>
    <dgm:cxn modelId="{70D36D2C-3CDD-1747-AC22-DABD114F0B81}" type="presParOf" srcId="{6B9D5595-A414-B749-9A21-3DB86472CA78}" destId="{DB62B910-BA3C-3E42-957E-ECD58EA6A086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FBC35-385E-3E4D-A4C6-829BA0B39DA7}">
      <dsp:nvSpPr>
        <dsp:cNvPr id="0" name=""/>
        <dsp:cNvSpPr/>
      </dsp:nvSpPr>
      <dsp:spPr>
        <a:xfrm>
          <a:off x="483911" y="1612"/>
          <a:ext cx="5128176" cy="4777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A simple market summary</a:t>
          </a:r>
        </a:p>
      </dsp:txBody>
      <dsp:txXfrm>
        <a:off x="497903" y="15604"/>
        <a:ext cx="5100192" cy="449754"/>
      </dsp:txXfrm>
    </dsp:sp>
    <dsp:sp modelId="{996B4E67-1B3B-0E43-A363-8D5C7EC5D2FD}">
      <dsp:nvSpPr>
        <dsp:cNvPr id="0" name=""/>
        <dsp:cNvSpPr/>
      </dsp:nvSpPr>
      <dsp:spPr>
        <a:xfrm rot="5400000">
          <a:off x="2958424" y="491294"/>
          <a:ext cx="179151" cy="2149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2983505" y="509210"/>
        <a:ext cx="128990" cy="125406"/>
      </dsp:txXfrm>
    </dsp:sp>
    <dsp:sp modelId="{4C5C0D04-A450-F94E-894B-5B2C92F41A20}">
      <dsp:nvSpPr>
        <dsp:cNvPr id="0" name=""/>
        <dsp:cNvSpPr/>
      </dsp:nvSpPr>
      <dsp:spPr>
        <a:xfrm>
          <a:off x="436778" y="718219"/>
          <a:ext cx="5222443" cy="477738"/>
        </a:xfrm>
        <a:prstGeom prst="roundRect">
          <a:avLst>
            <a:gd name="adj" fmla="val 10000"/>
          </a:avLst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Identification of the </a:t>
          </a:r>
          <a:r>
            <a:rPr lang="en-GB" sz="1000" i="1" u="sng" kern="1200" dirty="0"/>
            <a:t>primary</a:t>
          </a:r>
          <a:r>
            <a:rPr lang="en-GB" sz="1000" kern="1200" dirty="0"/>
            <a:t> threats and opportunities </a:t>
          </a:r>
        </a:p>
      </dsp:txBody>
      <dsp:txXfrm>
        <a:off x="450770" y="732211"/>
        <a:ext cx="5194459" cy="449754"/>
      </dsp:txXfrm>
    </dsp:sp>
    <dsp:sp modelId="{47F66428-5E6E-7849-B3B1-4A832D141A1F}">
      <dsp:nvSpPr>
        <dsp:cNvPr id="0" name=""/>
        <dsp:cNvSpPr/>
      </dsp:nvSpPr>
      <dsp:spPr>
        <a:xfrm rot="5400000">
          <a:off x="2958424" y="1207901"/>
          <a:ext cx="179151" cy="2149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2983505" y="1225817"/>
        <a:ext cx="128990" cy="125406"/>
      </dsp:txXfrm>
    </dsp:sp>
    <dsp:sp modelId="{00B7989D-F0E4-C642-B3AD-199395686FA0}">
      <dsp:nvSpPr>
        <dsp:cNvPr id="0" name=""/>
        <dsp:cNvSpPr/>
      </dsp:nvSpPr>
      <dsp:spPr>
        <a:xfrm>
          <a:off x="427347" y="1434827"/>
          <a:ext cx="5241304" cy="477738"/>
        </a:xfrm>
        <a:prstGeom prst="roundRect">
          <a:avLst>
            <a:gd name="adj" fmla="val 10000"/>
          </a:avLst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Identification of your company’s  </a:t>
          </a:r>
          <a:r>
            <a:rPr lang="en-GB" sz="1000" i="1" u="sng" kern="1200" dirty="0"/>
            <a:t>relative </a:t>
          </a:r>
          <a:r>
            <a:rPr lang="en-GB" sz="1000" i="0" u="none" kern="1200" dirty="0"/>
            <a:t>weaknesses</a:t>
          </a:r>
          <a:r>
            <a:rPr lang="en-GB" sz="1000" kern="1200" dirty="0"/>
            <a:t> and strengths</a:t>
          </a:r>
        </a:p>
      </dsp:txBody>
      <dsp:txXfrm>
        <a:off x="441339" y="1448819"/>
        <a:ext cx="5213320" cy="449754"/>
      </dsp:txXfrm>
    </dsp:sp>
    <dsp:sp modelId="{4B5D9019-F943-E344-B582-FF1DF2055D9F}">
      <dsp:nvSpPr>
        <dsp:cNvPr id="0" name=""/>
        <dsp:cNvSpPr/>
      </dsp:nvSpPr>
      <dsp:spPr>
        <a:xfrm rot="5400000">
          <a:off x="2958424" y="1924508"/>
          <a:ext cx="179151" cy="2149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2983505" y="1942424"/>
        <a:ext cx="128990" cy="125406"/>
      </dsp:txXfrm>
    </dsp:sp>
    <dsp:sp modelId="{23FF2A31-21BB-AB4E-A799-0C58EAE1800F}">
      <dsp:nvSpPr>
        <dsp:cNvPr id="0" name=""/>
        <dsp:cNvSpPr/>
      </dsp:nvSpPr>
      <dsp:spPr>
        <a:xfrm>
          <a:off x="387781" y="2151434"/>
          <a:ext cx="5320437" cy="477738"/>
        </a:xfrm>
        <a:prstGeom prst="roundRect">
          <a:avLst>
            <a:gd name="adj" fmla="val 10000"/>
          </a:avLst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Based upon previous analysis, selection and justification of a target segment</a:t>
          </a:r>
        </a:p>
      </dsp:txBody>
      <dsp:txXfrm>
        <a:off x="401773" y="2165426"/>
        <a:ext cx="5292453" cy="449754"/>
      </dsp:txXfrm>
    </dsp:sp>
    <dsp:sp modelId="{467DA549-9A9B-B545-A339-F0D90D031160}">
      <dsp:nvSpPr>
        <dsp:cNvPr id="0" name=""/>
        <dsp:cNvSpPr/>
      </dsp:nvSpPr>
      <dsp:spPr>
        <a:xfrm rot="5400000">
          <a:off x="2958424" y="2641116"/>
          <a:ext cx="179151" cy="2149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2983505" y="2659032"/>
        <a:ext cx="128990" cy="125406"/>
      </dsp:txXfrm>
    </dsp:sp>
    <dsp:sp modelId="{C502AFE7-F72C-C040-95F2-46A7A0013BC8}">
      <dsp:nvSpPr>
        <dsp:cNvPr id="0" name=""/>
        <dsp:cNvSpPr/>
      </dsp:nvSpPr>
      <dsp:spPr>
        <a:xfrm>
          <a:off x="483911" y="2868041"/>
          <a:ext cx="5128176" cy="477738"/>
        </a:xfrm>
        <a:prstGeom prst="roundRect">
          <a:avLst>
            <a:gd name="adj" fmla="val 10000"/>
          </a:avLst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Formulate a product/brand offer that will appeal to that segment</a:t>
          </a:r>
        </a:p>
      </dsp:txBody>
      <dsp:txXfrm>
        <a:off x="497903" y="2882033"/>
        <a:ext cx="5100192" cy="449754"/>
      </dsp:txXfrm>
    </dsp:sp>
    <dsp:sp modelId="{1AC31A06-9227-304B-97FF-803890DE4102}">
      <dsp:nvSpPr>
        <dsp:cNvPr id="0" name=""/>
        <dsp:cNvSpPr/>
      </dsp:nvSpPr>
      <dsp:spPr>
        <a:xfrm rot="5400000">
          <a:off x="2958424" y="3357723"/>
          <a:ext cx="179151" cy="2149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2983505" y="3375639"/>
        <a:ext cx="128990" cy="125406"/>
      </dsp:txXfrm>
    </dsp:sp>
    <dsp:sp modelId="{DB62B910-BA3C-3E42-957E-ECD58EA6A086}">
      <dsp:nvSpPr>
        <dsp:cNvPr id="0" name=""/>
        <dsp:cNvSpPr/>
      </dsp:nvSpPr>
      <dsp:spPr>
        <a:xfrm>
          <a:off x="512193" y="3584649"/>
          <a:ext cx="5071612" cy="477738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Identification, explanation and justification of an approach to concept testing </a:t>
          </a:r>
        </a:p>
      </dsp:txBody>
      <dsp:txXfrm>
        <a:off x="526185" y="3598641"/>
        <a:ext cx="5043628" cy="449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A4E39-387D-2544-B9E3-D2EB10FAC2C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A1FA0-0373-9A4A-B075-4C168D43B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208" userDrawn="1">
          <p15:clr>
            <a:srgbClr val="FBAE40"/>
          </p15:clr>
        </p15:guide>
        <p15:guide id="4" pos="6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13479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5"/>
            <a:ext cx="3886200" cy="34379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5"/>
            <a:ext cx="3886200" cy="34379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2871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2871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ntroduction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4271"/>
            <a:ext cx="7886700" cy="2380872"/>
          </a:xfrm>
        </p:spPr>
        <p:txBody>
          <a:bodyPr anchor="t" anchorCtr="0"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4"/>
            <a:ext cx="4629150" cy="413649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2448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4"/>
            <a:ext cx="4629150" cy="413649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2448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hallenger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6550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6550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rning outcom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273"/>
            <a:ext cx="7886700" cy="11040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14358" y="1612682"/>
            <a:ext cx="7143369" cy="64017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757728" y="1605425"/>
            <a:ext cx="749808" cy="647435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11"/>
          </p:nvPr>
        </p:nvSpPr>
        <p:spPr>
          <a:xfrm>
            <a:off x="614357" y="2338396"/>
            <a:ext cx="7143369" cy="64017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57727" y="2331139"/>
            <a:ext cx="749808" cy="6474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7" name="Content Placeholder 7"/>
          <p:cNvSpPr>
            <a:spLocks noGrp="1"/>
          </p:cNvSpPr>
          <p:nvPr>
            <p:ph sz="quarter" idx="12"/>
          </p:nvPr>
        </p:nvSpPr>
        <p:spPr>
          <a:xfrm>
            <a:off x="614356" y="3064110"/>
            <a:ext cx="7143369" cy="64017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57726" y="3056853"/>
            <a:ext cx="749808" cy="64743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13"/>
          </p:nvPr>
        </p:nvSpPr>
        <p:spPr>
          <a:xfrm>
            <a:off x="614355" y="3797081"/>
            <a:ext cx="7143369" cy="640178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57725" y="3789824"/>
            <a:ext cx="749808" cy="64743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1" name="Rectangle 10"/>
          <p:cNvSpPr/>
          <p:nvPr userDrawn="1"/>
        </p:nvSpPr>
        <p:spPr>
          <a:xfrm>
            <a:off x="7757728" y="1605425"/>
            <a:ext cx="749808" cy="647435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2" name="Rectangle 11"/>
          <p:cNvSpPr/>
          <p:nvPr userDrawn="1"/>
        </p:nvSpPr>
        <p:spPr>
          <a:xfrm>
            <a:off x="7757727" y="2331139"/>
            <a:ext cx="749808" cy="6474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3" name="Rectangle 12"/>
          <p:cNvSpPr/>
          <p:nvPr userDrawn="1"/>
        </p:nvSpPr>
        <p:spPr>
          <a:xfrm>
            <a:off x="7757726" y="3056853"/>
            <a:ext cx="749808" cy="64743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4" name="Rectangle 13"/>
          <p:cNvSpPr/>
          <p:nvPr userDrawn="1"/>
        </p:nvSpPr>
        <p:spPr>
          <a:xfrm>
            <a:off x="7757725" y="3789824"/>
            <a:ext cx="749808" cy="647435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648743"/>
            <a:ext cx="7886700" cy="255314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28650" y="4441722"/>
            <a:ext cx="468000" cy="396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6" name="Rectangle 5"/>
          <p:cNvSpPr/>
          <p:nvPr/>
        </p:nvSpPr>
        <p:spPr>
          <a:xfrm>
            <a:off x="1191987" y="4441722"/>
            <a:ext cx="468000" cy="396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7" name="Rectangle 6"/>
          <p:cNvSpPr/>
          <p:nvPr/>
        </p:nvSpPr>
        <p:spPr>
          <a:xfrm>
            <a:off x="1755324" y="4441722"/>
            <a:ext cx="468000" cy="396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8" name="Rectangle 7"/>
          <p:cNvSpPr/>
          <p:nvPr/>
        </p:nvSpPr>
        <p:spPr>
          <a:xfrm>
            <a:off x="2318662" y="4441722"/>
            <a:ext cx="468000" cy="39600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9" name="Rectangle 8"/>
          <p:cNvSpPr/>
          <p:nvPr userDrawn="1"/>
        </p:nvSpPr>
        <p:spPr>
          <a:xfrm>
            <a:off x="628650" y="4441722"/>
            <a:ext cx="468000" cy="396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" name="Rectangle 9"/>
          <p:cNvSpPr/>
          <p:nvPr userDrawn="1"/>
        </p:nvSpPr>
        <p:spPr>
          <a:xfrm>
            <a:off x="1191987" y="4441722"/>
            <a:ext cx="468000" cy="396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1" name="Rectangle 10"/>
          <p:cNvSpPr/>
          <p:nvPr userDrawn="1"/>
        </p:nvSpPr>
        <p:spPr>
          <a:xfrm>
            <a:off x="1755324" y="4441722"/>
            <a:ext cx="468000" cy="396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2" name="Rectangle 11"/>
          <p:cNvSpPr/>
          <p:nvPr userDrawn="1"/>
        </p:nvSpPr>
        <p:spPr>
          <a:xfrm>
            <a:off x="2318662" y="4441722"/>
            <a:ext cx="468000" cy="39600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662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 1 slid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294969"/>
            <a:ext cx="7886700" cy="393095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11188" y="4473127"/>
            <a:ext cx="468000" cy="396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9" name="Rectangle 8"/>
          <p:cNvSpPr/>
          <p:nvPr/>
        </p:nvSpPr>
        <p:spPr>
          <a:xfrm>
            <a:off x="1191204" y="4513893"/>
            <a:ext cx="331863" cy="280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" name="Rectangle 9"/>
          <p:cNvSpPr/>
          <p:nvPr/>
        </p:nvSpPr>
        <p:spPr>
          <a:xfrm>
            <a:off x="1605186" y="4513893"/>
            <a:ext cx="331863" cy="28080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1" name="Rectangle 10"/>
          <p:cNvSpPr/>
          <p:nvPr/>
        </p:nvSpPr>
        <p:spPr>
          <a:xfrm>
            <a:off x="2019168" y="4513893"/>
            <a:ext cx="331863" cy="28080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7" name="Rectangle 6"/>
          <p:cNvSpPr/>
          <p:nvPr userDrawn="1"/>
        </p:nvSpPr>
        <p:spPr>
          <a:xfrm>
            <a:off x="611188" y="4473127"/>
            <a:ext cx="468000" cy="396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2" name="Rectangle 11"/>
          <p:cNvSpPr/>
          <p:nvPr userDrawn="1"/>
        </p:nvSpPr>
        <p:spPr>
          <a:xfrm>
            <a:off x="1191204" y="4513893"/>
            <a:ext cx="331863" cy="280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3" name="Rectangle 12"/>
          <p:cNvSpPr/>
          <p:nvPr userDrawn="1"/>
        </p:nvSpPr>
        <p:spPr>
          <a:xfrm>
            <a:off x="1605186" y="4513893"/>
            <a:ext cx="331863" cy="28080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4" name="Rectangle 13"/>
          <p:cNvSpPr/>
          <p:nvPr userDrawn="1"/>
        </p:nvSpPr>
        <p:spPr>
          <a:xfrm>
            <a:off x="2019168" y="4513893"/>
            <a:ext cx="331863" cy="28080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662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 2 slid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607574"/>
            <a:ext cx="7886700" cy="26183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611188" y="4521371"/>
            <a:ext cx="331200" cy="280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8" name="Rectangle 17"/>
          <p:cNvSpPr/>
          <p:nvPr/>
        </p:nvSpPr>
        <p:spPr>
          <a:xfrm>
            <a:off x="1634420" y="4521364"/>
            <a:ext cx="331863" cy="28080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9" name="Rectangle 18"/>
          <p:cNvSpPr/>
          <p:nvPr/>
        </p:nvSpPr>
        <p:spPr>
          <a:xfrm>
            <a:off x="2033888" y="4521364"/>
            <a:ext cx="331863" cy="28080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20" name="Rectangle 19"/>
          <p:cNvSpPr/>
          <p:nvPr/>
        </p:nvSpPr>
        <p:spPr>
          <a:xfrm>
            <a:off x="1054404" y="4480598"/>
            <a:ext cx="468000" cy="396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8" name="Rectangle 7"/>
          <p:cNvSpPr/>
          <p:nvPr userDrawn="1"/>
        </p:nvSpPr>
        <p:spPr>
          <a:xfrm>
            <a:off x="611188" y="4521371"/>
            <a:ext cx="331200" cy="280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9" name="Rectangle 8"/>
          <p:cNvSpPr/>
          <p:nvPr userDrawn="1"/>
        </p:nvSpPr>
        <p:spPr>
          <a:xfrm>
            <a:off x="1634420" y="4521364"/>
            <a:ext cx="331863" cy="28080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" name="Rectangle 9"/>
          <p:cNvSpPr/>
          <p:nvPr userDrawn="1"/>
        </p:nvSpPr>
        <p:spPr>
          <a:xfrm>
            <a:off x="2033888" y="4521364"/>
            <a:ext cx="331863" cy="28080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1" name="Rectangle 10"/>
          <p:cNvSpPr/>
          <p:nvPr userDrawn="1"/>
        </p:nvSpPr>
        <p:spPr>
          <a:xfrm>
            <a:off x="1054404" y="4480598"/>
            <a:ext cx="468000" cy="396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025" userDrawn="1">
          <p15:clr>
            <a:srgbClr val="FBAE40"/>
          </p15:clr>
        </p15:guide>
        <p15:guide id="4" pos="385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 3 slid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607574"/>
            <a:ext cx="7886700" cy="26183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11188" y="4521388"/>
            <a:ext cx="331200" cy="280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6" name="Rectangle 5"/>
          <p:cNvSpPr/>
          <p:nvPr/>
        </p:nvSpPr>
        <p:spPr>
          <a:xfrm>
            <a:off x="1473581" y="4480615"/>
            <a:ext cx="456301" cy="396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7" name="Rectangle 6"/>
          <p:cNvSpPr/>
          <p:nvPr/>
        </p:nvSpPr>
        <p:spPr>
          <a:xfrm>
            <a:off x="2027383" y="4521380"/>
            <a:ext cx="331863" cy="28080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8" name="Rectangle 7"/>
          <p:cNvSpPr/>
          <p:nvPr/>
        </p:nvSpPr>
        <p:spPr>
          <a:xfrm>
            <a:off x="1032517" y="4521381"/>
            <a:ext cx="331863" cy="280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9" name="Rectangle 8"/>
          <p:cNvSpPr/>
          <p:nvPr userDrawn="1"/>
        </p:nvSpPr>
        <p:spPr>
          <a:xfrm>
            <a:off x="611188" y="4521388"/>
            <a:ext cx="331200" cy="280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" name="Rectangle 9"/>
          <p:cNvSpPr/>
          <p:nvPr userDrawn="1"/>
        </p:nvSpPr>
        <p:spPr>
          <a:xfrm>
            <a:off x="1473581" y="4480615"/>
            <a:ext cx="456301" cy="3960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1" name="Rectangle 10"/>
          <p:cNvSpPr/>
          <p:nvPr userDrawn="1"/>
        </p:nvSpPr>
        <p:spPr>
          <a:xfrm>
            <a:off x="2027383" y="4521380"/>
            <a:ext cx="331863" cy="28080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2" name="Rectangle 11"/>
          <p:cNvSpPr/>
          <p:nvPr userDrawn="1"/>
        </p:nvSpPr>
        <p:spPr>
          <a:xfrm>
            <a:off x="1032517" y="4521381"/>
            <a:ext cx="331863" cy="280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025" userDrawn="1">
          <p15:clr>
            <a:srgbClr val="FBAE40"/>
          </p15:clr>
        </p15:guide>
        <p15:guide id="4" pos="385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 4 slid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1607574"/>
            <a:ext cx="7886700" cy="258183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11188" y="4521370"/>
            <a:ext cx="331200" cy="280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6" name="Rectangle 5"/>
          <p:cNvSpPr/>
          <p:nvPr/>
        </p:nvSpPr>
        <p:spPr>
          <a:xfrm>
            <a:off x="1032517" y="4521363"/>
            <a:ext cx="331863" cy="280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7" name="Rectangle 6"/>
          <p:cNvSpPr/>
          <p:nvPr/>
        </p:nvSpPr>
        <p:spPr>
          <a:xfrm>
            <a:off x="1876501" y="4485078"/>
            <a:ext cx="456301" cy="386101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8" name="Rectangle 7"/>
          <p:cNvSpPr/>
          <p:nvPr/>
        </p:nvSpPr>
        <p:spPr>
          <a:xfrm>
            <a:off x="1461573" y="4521363"/>
            <a:ext cx="331863" cy="28080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9" name="Rectangle 8"/>
          <p:cNvSpPr/>
          <p:nvPr userDrawn="1"/>
        </p:nvSpPr>
        <p:spPr>
          <a:xfrm>
            <a:off x="611188" y="4521370"/>
            <a:ext cx="331200" cy="2808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" name="Rectangle 9"/>
          <p:cNvSpPr/>
          <p:nvPr userDrawn="1"/>
        </p:nvSpPr>
        <p:spPr>
          <a:xfrm>
            <a:off x="1032517" y="4521363"/>
            <a:ext cx="331863" cy="2808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1" name="Rectangle 10"/>
          <p:cNvSpPr/>
          <p:nvPr userDrawn="1"/>
        </p:nvSpPr>
        <p:spPr>
          <a:xfrm>
            <a:off x="1876501" y="4485078"/>
            <a:ext cx="456301" cy="386101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2" name="Rectangle 11"/>
          <p:cNvSpPr/>
          <p:nvPr userDrawn="1"/>
        </p:nvSpPr>
        <p:spPr>
          <a:xfrm>
            <a:off x="1461573" y="4521363"/>
            <a:ext cx="331863" cy="28080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025" userDrawn="1">
          <p15:clr>
            <a:srgbClr val="FBAE40"/>
          </p15:clr>
        </p15:guide>
        <p15:guide id="4" pos="385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714500"/>
            <a:ext cx="4629150" cy="3244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244850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8650" y="294969"/>
            <a:ext cx="7886700" cy="43704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180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nstantly Curiou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Game Changer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Global Citizen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Intellectually Restles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Open Minded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roblem Solver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orld Clas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1" y="4235715"/>
            <a:ext cx="5150643" cy="1014941"/>
          </a:xfrm>
        </p:spPr>
        <p:txBody>
          <a:bodyPr anchor="t" anchorCtr="0">
            <a:noAutofit/>
          </a:bodyPr>
          <a:lstStyle>
            <a:lvl1pPr algn="l">
              <a:defRPr sz="3500" b="1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r>
              <a:rPr lang="en-US" dirty="0"/>
              <a:t>Click to edit your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20137" y="2913187"/>
            <a:ext cx="2491277" cy="292833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920138" y="3112479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920138" y="3312015"/>
            <a:ext cx="2491276" cy="292833"/>
          </a:xfrm>
        </p:spPr>
        <p:txBody>
          <a:bodyPr>
            <a:normAutofit/>
          </a:bodyPr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08">
          <p15:clr>
            <a:srgbClr val="FBAE40"/>
          </p15:clr>
        </p15:guide>
        <p15:guide id="2" pos="6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1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5"/>
            <a:ext cx="7886700" cy="343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6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  <p:sldLayoutId id="2147483734" r:id="rId20"/>
    <p:sldLayoutId id="2147483735" r:id="rId21"/>
    <p:sldLayoutId id="2147483736" r:id="rId22"/>
    <p:sldLayoutId id="2147483737" r:id="rId23"/>
    <p:sldLayoutId id="2147483738" r:id="rId24"/>
    <p:sldLayoutId id="2147483739" r:id="rId25"/>
    <p:sldLayoutId id="2147483740" r:id="rId26"/>
    <p:sldLayoutId id="2147483741" r:id="rId27"/>
    <p:sldLayoutId id="2147483742" r:id="rId28"/>
    <p:sldLayoutId id="2147483743" r:id="rId2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 baseline="0">
          <a:solidFill>
            <a:schemeClr val="accent1">
              <a:lumMod val="50000"/>
            </a:schemeClr>
          </a:solidFill>
          <a:latin typeface="Calibri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5813" y="4255171"/>
            <a:ext cx="3326859" cy="1014941"/>
          </a:xfrm>
        </p:spPr>
        <p:txBody>
          <a:bodyPr/>
          <a:lstStyle/>
          <a:p>
            <a:r>
              <a:rPr lang="en-US" dirty="0"/>
              <a:t>Module Wrap Up</a:t>
            </a:r>
          </a:p>
        </p:txBody>
      </p:sp>
    </p:spTree>
    <p:extLst>
      <p:ext uri="{BB962C8B-B14F-4D97-AF65-F5344CB8AC3E}">
        <p14:creationId xmlns:p14="http://schemas.microsoft.com/office/powerpoint/2010/main" val="91731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C555-4DFE-1746-B323-3CCCAD2F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topics covered this term…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3D235-5998-A44B-9A65-A345483F2B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‘marketing’</a:t>
            </a:r>
          </a:p>
          <a:p>
            <a:r>
              <a:rPr lang="en-US" dirty="0" err="1"/>
              <a:t>Analysing</a:t>
            </a:r>
            <a:r>
              <a:rPr lang="en-US" dirty="0"/>
              <a:t> the marketing environment</a:t>
            </a:r>
          </a:p>
          <a:p>
            <a:r>
              <a:rPr lang="en-US" dirty="0"/>
              <a:t>Understanding customers and consumers</a:t>
            </a:r>
          </a:p>
          <a:p>
            <a:r>
              <a:rPr lang="en-US" dirty="0"/>
              <a:t>Segmentation targeting and positioning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494E3-54E5-B741-9D17-B27BC12907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Marketing Mix (4ps and 7ps)</a:t>
            </a:r>
          </a:p>
          <a:p>
            <a:r>
              <a:rPr lang="en-US" dirty="0"/>
              <a:t>IMC</a:t>
            </a:r>
          </a:p>
          <a:p>
            <a:r>
              <a:rPr lang="en-US" dirty="0"/>
              <a:t>Branding and brand architecture</a:t>
            </a:r>
          </a:p>
          <a:p>
            <a:r>
              <a:rPr lang="en-US" dirty="0"/>
              <a:t>Sustainability and ethics in marketing</a:t>
            </a:r>
          </a:p>
        </p:txBody>
      </p:sp>
    </p:spTree>
    <p:extLst>
      <p:ext uri="{BB962C8B-B14F-4D97-AF65-F5344CB8AC3E}">
        <p14:creationId xmlns:p14="http://schemas.microsoft.com/office/powerpoint/2010/main" val="21979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92D952-0044-8141-8DFD-06B74219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0"/>
            <a:ext cx="8058150" cy="1104636"/>
          </a:xfrm>
        </p:spPr>
        <p:txBody>
          <a:bodyPr>
            <a:normAutofit/>
          </a:bodyPr>
          <a:lstStyle/>
          <a:p>
            <a:r>
              <a:rPr lang="en-US" sz="2400" dirty="0"/>
              <a:t>The Individual Report: A Marketing Plan (3000 words max)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F7B4281-3ED3-0F4A-9996-B3DAA36D654F}"/>
              </a:ext>
            </a:extLst>
          </p:cNvPr>
          <p:cNvGraphicFramePr/>
          <p:nvPr/>
        </p:nvGraphicFramePr>
        <p:xfrm>
          <a:off x="1524000" y="9380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670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naging Director vs. CEO: What's the Difference? (Explained)">
            <a:extLst>
              <a:ext uri="{FF2B5EF4-FFF2-40B4-BE49-F238E27FC236}">
                <a16:creationId xmlns:a16="http://schemas.microsoft.com/office/drawing/2014/main" id="{C6BFC940-6A95-5F4E-61EE-91C749401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018" y="722087"/>
            <a:ext cx="2657144" cy="149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2EA7AB-2A7E-AA0F-EBDD-633853543DF5}"/>
              </a:ext>
            </a:extLst>
          </p:cNvPr>
          <p:cNvSpPr/>
          <p:nvPr/>
        </p:nvSpPr>
        <p:spPr>
          <a:xfrm>
            <a:off x="772519" y="1482976"/>
            <a:ext cx="4463001" cy="31757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Analyse</a:t>
            </a:r>
            <a:r>
              <a:rPr lang="en-US" sz="1050" dirty="0"/>
              <a:t> the market to identify opportunities and threats (PESTLE)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1775FD8-E39C-E321-9272-18855801BB3E}"/>
              </a:ext>
            </a:extLst>
          </p:cNvPr>
          <p:cNvSpPr/>
          <p:nvPr/>
        </p:nvSpPr>
        <p:spPr>
          <a:xfrm>
            <a:off x="1228724" y="2037835"/>
            <a:ext cx="4791656" cy="42393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Find out as much as you can about your client to identify their relative position in the market (i.e. strengths and weaknesses) (Complete TOWS)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A58D77D-9930-8601-6169-6D12BFB811EA}"/>
              </a:ext>
            </a:extLst>
          </p:cNvPr>
          <p:cNvSpPr/>
          <p:nvPr/>
        </p:nvSpPr>
        <p:spPr>
          <a:xfrm>
            <a:off x="1806395" y="2638988"/>
            <a:ext cx="4938009" cy="4239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Given your previous analysis, you will have identified the population, segments and preferred segment to ‘target’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3397740-C200-6ACE-20FC-68BC853CF3B0}"/>
              </a:ext>
            </a:extLst>
          </p:cNvPr>
          <p:cNvSpPr/>
          <p:nvPr/>
        </p:nvSpPr>
        <p:spPr>
          <a:xfrm>
            <a:off x="284839" y="994154"/>
            <a:ext cx="4463001" cy="3175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Find out as much as you can about the podcast market as a whole but also your client’s preferred sector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F3D7CDC-BCA4-0E67-AA18-741321754346}"/>
              </a:ext>
            </a:extLst>
          </p:cNvPr>
          <p:cNvSpPr/>
          <p:nvPr/>
        </p:nvSpPr>
        <p:spPr>
          <a:xfrm>
            <a:off x="2636975" y="3240141"/>
            <a:ext cx="4938009" cy="31293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What is your brand name, and what is your product/service mix?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E3BCA27-9DA5-6C13-2C89-FD6D7BE488C8}"/>
              </a:ext>
            </a:extLst>
          </p:cNvPr>
          <p:cNvSpPr/>
          <p:nvPr/>
        </p:nvSpPr>
        <p:spPr>
          <a:xfrm>
            <a:off x="3624552" y="3730290"/>
            <a:ext cx="4938009" cy="30963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How are you going to use market research to concept test the viability of your podcast?</a:t>
            </a:r>
          </a:p>
        </p:txBody>
      </p:sp>
      <p:pic>
        <p:nvPicPr>
          <p:cNvPr id="1030" name="Picture 6" descr="What Is a Podcast? And How Do They Work?">
            <a:extLst>
              <a:ext uri="{FF2B5EF4-FFF2-40B4-BE49-F238E27FC236}">
                <a16:creationId xmlns:a16="http://schemas.microsoft.com/office/drawing/2014/main" id="{248939A9-43DB-FEDB-5EA4-7218CC4A7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39" y="372488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41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0D6C-93EF-264F-B293-67386B4B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not rocket science – it’s about being systematic…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F91F9-AAAB-434A-BB57-2009C391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good piece of work will address </a:t>
            </a:r>
            <a:r>
              <a:rPr lang="en-US" i="1" u="sng" dirty="0"/>
              <a:t>all</a:t>
            </a:r>
            <a:r>
              <a:rPr lang="en-US" dirty="0"/>
              <a:t> of the tasks set in the brief</a:t>
            </a:r>
          </a:p>
          <a:p>
            <a:r>
              <a:rPr lang="en-US" dirty="0"/>
              <a:t>It will be well researched using a range of sources.</a:t>
            </a:r>
          </a:p>
          <a:p>
            <a:r>
              <a:rPr lang="en-US" dirty="0"/>
              <a:t>Models and concepts will be defined and used correctly to inform the analysis. </a:t>
            </a:r>
          </a:p>
          <a:p>
            <a:r>
              <a:rPr lang="en-US" dirty="0"/>
              <a:t>A clear and logical thread will be visible at each stage of the proposal from the identification of ‘opportunities and threats’ through to the product concept and concept testing.</a:t>
            </a:r>
          </a:p>
          <a:p>
            <a:r>
              <a:rPr lang="en-US" dirty="0"/>
              <a:t>Your work should be presented in report format (numbered headings and subheadings) and references will be cited correctly in Harvard style.</a:t>
            </a:r>
          </a:p>
          <a:p>
            <a:r>
              <a:rPr lang="en-US" dirty="0"/>
              <a:t>If you have a question, look at the Forums first – it might already have been answered.</a:t>
            </a:r>
          </a:p>
        </p:txBody>
      </p:sp>
    </p:spTree>
    <p:extLst>
      <p:ext uri="{BB962C8B-B14F-4D97-AF65-F5344CB8AC3E}">
        <p14:creationId xmlns:p14="http://schemas.microsoft.com/office/powerpoint/2010/main" val="192596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9ECC-F020-474D-95A6-9D30A0F2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E52DB-E036-F646-BDDF-396D217C3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on the module is examinable so review </a:t>
            </a:r>
            <a:r>
              <a:rPr lang="en-US" i="1" dirty="0"/>
              <a:t>all</a:t>
            </a:r>
            <a:r>
              <a:rPr lang="en-US" dirty="0"/>
              <a:t> of the module content to make sure that you don’t miss an important model or concept</a:t>
            </a:r>
          </a:p>
          <a:p>
            <a:r>
              <a:rPr lang="en-US" dirty="0"/>
              <a:t>Be systematic and diligent – it’s not about what you ‘think’ but what the evidence suggests.</a:t>
            </a:r>
          </a:p>
          <a:p>
            <a:r>
              <a:rPr lang="en-US" dirty="0"/>
              <a:t>Cite all sources – we </a:t>
            </a:r>
            <a:r>
              <a:rPr lang="en-US" i="1" dirty="0"/>
              <a:t>always</a:t>
            </a:r>
            <a:r>
              <a:rPr lang="en-US" dirty="0"/>
              <a:t> look at your References section first. It will give us an indication of the likely quality of your work.</a:t>
            </a:r>
          </a:p>
          <a:p>
            <a:r>
              <a:rPr lang="en-US" dirty="0"/>
              <a:t>Format your work correctly  - Report format and Harvard Referencing</a:t>
            </a:r>
          </a:p>
        </p:txBody>
      </p:sp>
    </p:spTree>
    <p:extLst>
      <p:ext uri="{BB962C8B-B14F-4D97-AF65-F5344CB8AC3E}">
        <p14:creationId xmlns:p14="http://schemas.microsoft.com/office/powerpoint/2010/main" val="343177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BD84F9-ED77-BEBB-48A1-6B68626A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</p:spPr>
        <p:txBody>
          <a:bodyPr anchor="ctr">
            <a:normAutofit/>
          </a:bodyPr>
          <a:lstStyle/>
          <a:p>
            <a:r>
              <a:rPr lang="en-US" dirty="0"/>
              <a:t>Time for Q&amp;As</a:t>
            </a:r>
          </a:p>
        </p:txBody>
      </p:sp>
      <p:pic>
        <p:nvPicPr>
          <p:cNvPr id="1026" name="Picture 2" descr="Five Strategies for Mastering the Art of Answering Questions When Teaching  and Presenting | Faculty Focus">
            <a:extLst>
              <a:ext uri="{FF2B5EF4-FFF2-40B4-BE49-F238E27FC236}">
                <a16:creationId xmlns:a16="http://schemas.microsoft.com/office/drawing/2014/main" id="{A315E739-9AA5-F58C-03A3-7AF424A07C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2" r="-1" b="3337"/>
          <a:stretch/>
        </p:blipFill>
        <p:spPr bwMode="auto">
          <a:xfrm>
            <a:off x="628650" y="1521355"/>
            <a:ext cx="7886700" cy="343799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687711"/>
      </p:ext>
    </p:extLst>
  </p:cSld>
  <p:clrMapOvr>
    <a:masterClrMapping/>
  </p:clrMapOvr>
</p:sld>
</file>

<file path=ppt/theme/theme1.xml><?xml version="1.0" encoding="utf-8"?>
<a:theme xmlns:a="http://schemas.openxmlformats.org/drawingml/2006/main" name="WBS_Sep_201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90114BC-3B4D-3347-8310-3A51D9A0D268}" vid="{5EDAF5A9-BCE8-7D4F-A01B-03B4212B9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436</Words>
  <Application>Microsoft Macintosh PowerPoint</Application>
  <PresentationFormat>On-screen Show (16:10)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WBS_Sep_2017</vt:lpstr>
      <vt:lpstr>Module Wrap Up</vt:lpstr>
      <vt:lpstr>The topics covered this term…</vt:lpstr>
      <vt:lpstr>The Individual Report: A Marketing Plan (3000 words max)</vt:lpstr>
      <vt:lpstr>PowerPoint Presentation</vt:lpstr>
      <vt:lpstr>It’s not rocket science – it’s about being systematic…</vt:lpstr>
      <vt:lpstr>SUMMARY</vt:lpstr>
      <vt:lpstr>Time for Q&amp;As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 and Exams</dc:title>
  <dc:creator>Lloyd, Jenny</dc:creator>
  <cp:lastModifiedBy>Jenny.L.Lloyd@outlook.com</cp:lastModifiedBy>
  <cp:revision>7</cp:revision>
  <dcterms:created xsi:type="dcterms:W3CDTF">2020-12-09T19:02:48Z</dcterms:created>
  <dcterms:modified xsi:type="dcterms:W3CDTF">2023-12-04T09:52:14Z</dcterms:modified>
</cp:coreProperties>
</file>