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sldIdLst>
    <p:sldId id="256" r:id="rId2"/>
    <p:sldId id="257" r:id="rId3"/>
    <p:sldId id="304" r:id="rId4"/>
    <p:sldId id="264" r:id="rId5"/>
    <p:sldId id="258" r:id="rId6"/>
    <p:sldId id="283" r:id="rId7"/>
    <p:sldId id="291" r:id="rId8"/>
    <p:sldId id="308" r:id="rId9"/>
    <p:sldId id="292" r:id="rId10"/>
    <p:sldId id="278" r:id="rId11"/>
    <p:sldId id="310" r:id="rId12"/>
    <p:sldId id="260" r:id="rId13"/>
    <p:sldId id="262" r:id="rId14"/>
    <p:sldId id="305" r:id="rId15"/>
    <p:sldId id="295" r:id="rId16"/>
    <p:sldId id="297" r:id="rId17"/>
    <p:sldId id="267" r:id="rId18"/>
    <p:sldId id="275" r:id="rId19"/>
    <p:sldId id="277" r:id="rId20"/>
    <p:sldId id="299" r:id="rId21"/>
    <p:sldId id="300" r:id="rId22"/>
    <p:sldId id="302" r:id="rId23"/>
    <p:sldId id="303" r:id="rId24"/>
    <p:sldId id="261" r:id="rId25"/>
  </p:sldIdLst>
  <p:sldSz cx="9144000" cy="5715000" type="screen16x10"/>
  <p:notesSz cx="6858000" cy="9144000"/>
  <p:defaultTextStyle>
    <a:defPPr>
      <a:defRPr lang="en-US"/>
    </a:defPPr>
    <a:lvl1pPr marL="0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4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45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1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293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67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3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12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586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7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80D05-A4A8-E14F-BE8B-2BCA66B0EEE4}" type="doc">
      <dgm:prSet loTypeId="urn:microsoft.com/office/officeart/2005/8/layout/radial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408A5F-C16B-AE4B-BD85-1C8FB901C4B7}">
      <dgm:prSet phldrT="[Text]"/>
      <dgm:spPr/>
      <dgm:t>
        <a:bodyPr/>
        <a:lstStyle/>
        <a:p>
          <a:r>
            <a:rPr lang="en-GB" dirty="0"/>
            <a:t>Types of needs</a:t>
          </a:r>
          <a:endParaRPr lang="en-US" dirty="0"/>
        </a:p>
      </dgm:t>
    </dgm:pt>
    <dgm:pt modelId="{5BE8DE6E-FA93-4247-A3FE-300BED7D05FD}" type="parTrans" cxnId="{0985C3C6-8916-B241-B201-3069CA9C4D17}">
      <dgm:prSet/>
      <dgm:spPr/>
      <dgm:t>
        <a:bodyPr/>
        <a:lstStyle/>
        <a:p>
          <a:endParaRPr lang="en-US"/>
        </a:p>
      </dgm:t>
    </dgm:pt>
    <dgm:pt modelId="{0E4B0D81-09F5-884D-B0FF-7ADE8BB71B69}" type="sibTrans" cxnId="{0985C3C6-8916-B241-B201-3069CA9C4D17}">
      <dgm:prSet/>
      <dgm:spPr/>
      <dgm:t>
        <a:bodyPr/>
        <a:lstStyle/>
        <a:p>
          <a:endParaRPr lang="en-US"/>
        </a:p>
      </dgm:t>
    </dgm:pt>
    <dgm:pt modelId="{EC47E15A-F553-3F4D-804A-B63F58CBD12C}">
      <dgm:prSet phldrT="[Text]"/>
      <dgm:spPr/>
      <dgm:t>
        <a:bodyPr/>
        <a:lstStyle/>
        <a:p>
          <a:r>
            <a:rPr lang="en-GB" dirty="0"/>
            <a:t>Biogenic</a:t>
          </a:r>
          <a:endParaRPr lang="en-US" dirty="0"/>
        </a:p>
      </dgm:t>
    </dgm:pt>
    <dgm:pt modelId="{D1CA8D0C-C554-D244-9446-3A1D79E40F10}" type="parTrans" cxnId="{22852686-92BE-2B4B-BC63-09A50934C0B0}">
      <dgm:prSet/>
      <dgm:spPr/>
      <dgm:t>
        <a:bodyPr/>
        <a:lstStyle/>
        <a:p>
          <a:endParaRPr lang="en-US"/>
        </a:p>
      </dgm:t>
    </dgm:pt>
    <dgm:pt modelId="{ECE2041B-149C-4948-BB29-F49DDEA51F93}" type="sibTrans" cxnId="{22852686-92BE-2B4B-BC63-09A50934C0B0}">
      <dgm:prSet/>
      <dgm:spPr/>
      <dgm:t>
        <a:bodyPr/>
        <a:lstStyle/>
        <a:p>
          <a:endParaRPr lang="en-US"/>
        </a:p>
      </dgm:t>
    </dgm:pt>
    <dgm:pt modelId="{A1DF0619-7389-E54B-8C65-5FF83C8BCE2D}">
      <dgm:prSet phldrT="[Text]"/>
      <dgm:spPr/>
      <dgm:t>
        <a:bodyPr/>
        <a:lstStyle/>
        <a:p>
          <a:r>
            <a:rPr lang="en-GB" dirty="0"/>
            <a:t>Psychogenic</a:t>
          </a:r>
          <a:endParaRPr lang="en-US" dirty="0"/>
        </a:p>
      </dgm:t>
    </dgm:pt>
    <dgm:pt modelId="{216407DA-E7D1-A74A-8AA5-7686DE78FF1D}" type="parTrans" cxnId="{13C763E1-0D14-AF42-B470-9F2CEAD5AC93}">
      <dgm:prSet/>
      <dgm:spPr/>
      <dgm:t>
        <a:bodyPr/>
        <a:lstStyle/>
        <a:p>
          <a:endParaRPr lang="en-US"/>
        </a:p>
      </dgm:t>
    </dgm:pt>
    <dgm:pt modelId="{ABC262AD-10DC-D449-9B98-1C80E94D59CB}" type="sibTrans" cxnId="{13C763E1-0D14-AF42-B470-9F2CEAD5AC93}">
      <dgm:prSet/>
      <dgm:spPr/>
      <dgm:t>
        <a:bodyPr/>
        <a:lstStyle/>
        <a:p>
          <a:endParaRPr lang="en-US"/>
        </a:p>
      </dgm:t>
    </dgm:pt>
    <dgm:pt modelId="{3179513A-D653-7147-8BC7-AD5605CA9C0B}">
      <dgm:prSet phldrT="[Text]"/>
      <dgm:spPr/>
      <dgm:t>
        <a:bodyPr/>
        <a:lstStyle/>
        <a:p>
          <a:r>
            <a:rPr lang="en-GB" dirty="0"/>
            <a:t>Hedonic</a:t>
          </a:r>
          <a:endParaRPr lang="en-US" dirty="0"/>
        </a:p>
      </dgm:t>
    </dgm:pt>
    <dgm:pt modelId="{93A9C455-334F-B646-8B90-6A98F6B57E35}" type="parTrans" cxnId="{02656DD7-96E0-8949-80F3-0BFB66825396}">
      <dgm:prSet/>
      <dgm:spPr/>
      <dgm:t>
        <a:bodyPr/>
        <a:lstStyle/>
        <a:p>
          <a:endParaRPr lang="en-US"/>
        </a:p>
      </dgm:t>
    </dgm:pt>
    <dgm:pt modelId="{51106FD9-C3C3-D346-9349-B141748EA63A}" type="sibTrans" cxnId="{02656DD7-96E0-8949-80F3-0BFB66825396}">
      <dgm:prSet/>
      <dgm:spPr/>
      <dgm:t>
        <a:bodyPr/>
        <a:lstStyle/>
        <a:p>
          <a:endParaRPr lang="en-US"/>
        </a:p>
      </dgm:t>
    </dgm:pt>
    <dgm:pt modelId="{FD367C4F-9252-4A45-A6E1-50304EDE63F3}">
      <dgm:prSet phldrT="[Text]"/>
      <dgm:spPr/>
      <dgm:t>
        <a:bodyPr/>
        <a:lstStyle/>
        <a:p>
          <a:r>
            <a:rPr lang="en-GB" dirty="0"/>
            <a:t>Utilitarian</a:t>
          </a:r>
          <a:endParaRPr lang="en-US" dirty="0"/>
        </a:p>
      </dgm:t>
    </dgm:pt>
    <dgm:pt modelId="{B73E35A6-840A-094C-BF08-F2719F0DC10E}" type="parTrans" cxnId="{904E8ADF-4252-214C-B225-4E89EAD74857}">
      <dgm:prSet/>
      <dgm:spPr/>
      <dgm:t>
        <a:bodyPr/>
        <a:lstStyle/>
        <a:p>
          <a:endParaRPr lang="en-US"/>
        </a:p>
      </dgm:t>
    </dgm:pt>
    <dgm:pt modelId="{B67D0367-8539-7248-9FA3-F52FBEE4B841}" type="sibTrans" cxnId="{904E8ADF-4252-214C-B225-4E89EAD74857}">
      <dgm:prSet/>
      <dgm:spPr/>
      <dgm:t>
        <a:bodyPr/>
        <a:lstStyle/>
        <a:p>
          <a:endParaRPr lang="en-US"/>
        </a:p>
      </dgm:t>
    </dgm:pt>
    <dgm:pt modelId="{9234C551-DCD0-D24F-8773-12B0B1442EBD}" type="pres">
      <dgm:prSet presAssocID="{5D880D05-A4A8-E14F-BE8B-2BCA66B0EE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09EBC5-2ED4-2049-B501-D6F554AE3901}" type="pres">
      <dgm:prSet presAssocID="{B3408A5F-C16B-AE4B-BD85-1C8FB901C4B7}" presName="centerShape" presStyleLbl="node0" presStyleIdx="0" presStyleCnt="1"/>
      <dgm:spPr/>
    </dgm:pt>
    <dgm:pt modelId="{1D784F86-7F4C-0C4F-896B-CFBF473532B0}" type="pres">
      <dgm:prSet presAssocID="{D1CA8D0C-C554-D244-9446-3A1D79E40F10}" presName="parTrans" presStyleLbl="sibTrans2D1" presStyleIdx="0" presStyleCnt="4"/>
      <dgm:spPr/>
    </dgm:pt>
    <dgm:pt modelId="{0647099B-815E-0E44-A9BC-9F30FD1E6BC2}" type="pres">
      <dgm:prSet presAssocID="{D1CA8D0C-C554-D244-9446-3A1D79E40F10}" presName="connectorText" presStyleLbl="sibTrans2D1" presStyleIdx="0" presStyleCnt="4"/>
      <dgm:spPr/>
    </dgm:pt>
    <dgm:pt modelId="{A945A39C-5FA1-344C-9508-CAA593FEC7AC}" type="pres">
      <dgm:prSet presAssocID="{EC47E15A-F553-3F4D-804A-B63F58CBD12C}" presName="node" presStyleLbl="node1" presStyleIdx="0" presStyleCnt="4" custScaleX="135014">
        <dgm:presLayoutVars>
          <dgm:bulletEnabled val="1"/>
        </dgm:presLayoutVars>
      </dgm:prSet>
      <dgm:spPr/>
    </dgm:pt>
    <dgm:pt modelId="{9E1C8B67-1861-8649-86B8-C95B5526326D}" type="pres">
      <dgm:prSet presAssocID="{216407DA-E7D1-A74A-8AA5-7686DE78FF1D}" presName="parTrans" presStyleLbl="sibTrans2D1" presStyleIdx="1" presStyleCnt="4"/>
      <dgm:spPr/>
    </dgm:pt>
    <dgm:pt modelId="{BBE4FFDA-60DF-4140-925A-38D8FDBFD392}" type="pres">
      <dgm:prSet presAssocID="{216407DA-E7D1-A74A-8AA5-7686DE78FF1D}" presName="connectorText" presStyleLbl="sibTrans2D1" presStyleIdx="1" presStyleCnt="4"/>
      <dgm:spPr/>
    </dgm:pt>
    <dgm:pt modelId="{AB407994-3AF7-E24E-A3A6-83B8C7281624}" type="pres">
      <dgm:prSet presAssocID="{A1DF0619-7389-E54B-8C65-5FF83C8BCE2D}" presName="node" presStyleLbl="node1" presStyleIdx="1" presStyleCnt="4" custScaleX="135014">
        <dgm:presLayoutVars>
          <dgm:bulletEnabled val="1"/>
        </dgm:presLayoutVars>
      </dgm:prSet>
      <dgm:spPr/>
    </dgm:pt>
    <dgm:pt modelId="{B97C9211-F1B7-074E-A4F7-0A56998D5969}" type="pres">
      <dgm:prSet presAssocID="{93A9C455-334F-B646-8B90-6A98F6B57E35}" presName="parTrans" presStyleLbl="sibTrans2D1" presStyleIdx="2" presStyleCnt="4"/>
      <dgm:spPr/>
    </dgm:pt>
    <dgm:pt modelId="{05A83A6D-74C9-2B48-B9FD-DD428C5F3DEF}" type="pres">
      <dgm:prSet presAssocID="{93A9C455-334F-B646-8B90-6A98F6B57E35}" presName="connectorText" presStyleLbl="sibTrans2D1" presStyleIdx="2" presStyleCnt="4"/>
      <dgm:spPr/>
    </dgm:pt>
    <dgm:pt modelId="{2D100EE5-1063-AB4D-8272-2A4C72C5304A}" type="pres">
      <dgm:prSet presAssocID="{3179513A-D653-7147-8BC7-AD5605CA9C0B}" presName="node" presStyleLbl="node1" presStyleIdx="2" presStyleCnt="4" custScaleX="135014">
        <dgm:presLayoutVars>
          <dgm:bulletEnabled val="1"/>
        </dgm:presLayoutVars>
      </dgm:prSet>
      <dgm:spPr/>
    </dgm:pt>
    <dgm:pt modelId="{FF2246A5-49FF-5E46-88B4-02A091AD1992}" type="pres">
      <dgm:prSet presAssocID="{B73E35A6-840A-094C-BF08-F2719F0DC10E}" presName="parTrans" presStyleLbl="sibTrans2D1" presStyleIdx="3" presStyleCnt="4"/>
      <dgm:spPr/>
    </dgm:pt>
    <dgm:pt modelId="{A96FC92A-D4C0-994D-A824-9F7BF9CD043A}" type="pres">
      <dgm:prSet presAssocID="{B73E35A6-840A-094C-BF08-F2719F0DC10E}" presName="connectorText" presStyleLbl="sibTrans2D1" presStyleIdx="3" presStyleCnt="4"/>
      <dgm:spPr/>
    </dgm:pt>
    <dgm:pt modelId="{D353A7BA-03AD-B544-9C9C-0DED8CF710B4}" type="pres">
      <dgm:prSet presAssocID="{FD367C4F-9252-4A45-A6E1-50304EDE63F3}" presName="node" presStyleLbl="node1" presStyleIdx="3" presStyleCnt="4" custScaleX="135014">
        <dgm:presLayoutVars>
          <dgm:bulletEnabled val="1"/>
        </dgm:presLayoutVars>
      </dgm:prSet>
      <dgm:spPr/>
    </dgm:pt>
  </dgm:ptLst>
  <dgm:cxnLst>
    <dgm:cxn modelId="{48EF7C02-E5CE-6647-88F5-AA0EA2ACDD07}" type="presOf" srcId="{D1CA8D0C-C554-D244-9446-3A1D79E40F10}" destId="{1D784F86-7F4C-0C4F-896B-CFBF473532B0}" srcOrd="0" destOrd="0" presId="urn:microsoft.com/office/officeart/2005/8/layout/radial5"/>
    <dgm:cxn modelId="{40942D0F-E6D3-3747-944C-781A2CC608AB}" type="presOf" srcId="{A1DF0619-7389-E54B-8C65-5FF83C8BCE2D}" destId="{AB407994-3AF7-E24E-A3A6-83B8C7281624}" srcOrd="0" destOrd="0" presId="urn:microsoft.com/office/officeart/2005/8/layout/radial5"/>
    <dgm:cxn modelId="{1E48A320-8CAD-BE4F-9455-46AD14B1C7B7}" type="presOf" srcId="{B3408A5F-C16B-AE4B-BD85-1C8FB901C4B7}" destId="{C509EBC5-2ED4-2049-B501-D6F554AE3901}" srcOrd="0" destOrd="0" presId="urn:microsoft.com/office/officeart/2005/8/layout/radial5"/>
    <dgm:cxn modelId="{E4B2D345-AE89-BE4F-BE32-09A843AAA5A7}" type="presOf" srcId="{EC47E15A-F553-3F4D-804A-B63F58CBD12C}" destId="{A945A39C-5FA1-344C-9508-CAA593FEC7AC}" srcOrd="0" destOrd="0" presId="urn:microsoft.com/office/officeart/2005/8/layout/radial5"/>
    <dgm:cxn modelId="{18B76D53-7297-484B-8AE9-1D72AB7B821D}" type="presOf" srcId="{5D880D05-A4A8-E14F-BE8B-2BCA66B0EEE4}" destId="{9234C551-DCD0-D24F-8773-12B0B1442EBD}" srcOrd="0" destOrd="0" presId="urn:microsoft.com/office/officeart/2005/8/layout/radial5"/>
    <dgm:cxn modelId="{A4BCF97E-02C7-EB4D-A035-A34F7C2C4D36}" type="presOf" srcId="{D1CA8D0C-C554-D244-9446-3A1D79E40F10}" destId="{0647099B-815E-0E44-A9BC-9F30FD1E6BC2}" srcOrd="1" destOrd="0" presId="urn:microsoft.com/office/officeart/2005/8/layout/radial5"/>
    <dgm:cxn modelId="{22852686-92BE-2B4B-BC63-09A50934C0B0}" srcId="{B3408A5F-C16B-AE4B-BD85-1C8FB901C4B7}" destId="{EC47E15A-F553-3F4D-804A-B63F58CBD12C}" srcOrd="0" destOrd="0" parTransId="{D1CA8D0C-C554-D244-9446-3A1D79E40F10}" sibTransId="{ECE2041B-149C-4948-BB29-F49DDEA51F93}"/>
    <dgm:cxn modelId="{5C3DBB92-6970-C44A-A2AF-5DE5E3351E67}" type="presOf" srcId="{93A9C455-334F-B646-8B90-6A98F6B57E35}" destId="{B97C9211-F1B7-074E-A4F7-0A56998D5969}" srcOrd="0" destOrd="0" presId="urn:microsoft.com/office/officeart/2005/8/layout/radial5"/>
    <dgm:cxn modelId="{B107699A-5E60-DE4B-8558-8E790970C86B}" type="presOf" srcId="{93A9C455-334F-B646-8B90-6A98F6B57E35}" destId="{05A83A6D-74C9-2B48-B9FD-DD428C5F3DEF}" srcOrd="1" destOrd="0" presId="urn:microsoft.com/office/officeart/2005/8/layout/radial5"/>
    <dgm:cxn modelId="{3A2D47B5-53C7-854D-9F48-8D4BE23F978F}" type="presOf" srcId="{216407DA-E7D1-A74A-8AA5-7686DE78FF1D}" destId="{BBE4FFDA-60DF-4140-925A-38D8FDBFD392}" srcOrd="1" destOrd="0" presId="urn:microsoft.com/office/officeart/2005/8/layout/radial5"/>
    <dgm:cxn modelId="{9AB6DCB6-AA95-7949-A538-04E05B06FCC5}" type="presOf" srcId="{216407DA-E7D1-A74A-8AA5-7686DE78FF1D}" destId="{9E1C8B67-1861-8649-86B8-C95B5526326D}" srcOrd="0" destOrd="0" presId="urn:microsoft.com/office/officeart/2005/8/layout/radial5"/>
    <dgm:cxn modelId="{0985C3C6-8916-B241-B201-3069CA9C4D17}" srcId="{5D880D05-A4A8-E14F-BE8B-2BCA66B0EEE4}" destId="{B3408A5F-C16B-AE4B-BD85-1C8FB901C4B7}" srcOrd="0" destOrd="0" parTransId="{5BE8DE6E-FA93-4247-A3FE-300BED7D05FD}" sibTransId="{0E4B0D81-09F5-884D-B0FF-7ADE8BB71B69}"/>
    <dgm:cxn modelId="{FE5CC0D6-6374-0B45-A838-7E2625E9C8F8}" type="presOf" srcId="{B73E35A6-840A-094C-BF08-F2719F0DC10E}" destId="{A96FC92A-D4C0-994D-A824-9F7BF9CD043A}" srcOrd="1" destOrd="0" presId="urn:microsoft.com/office/officeart/2005/8/layout/radial5"/>
    <dgm:cxn modelId="{02656DD7-96E0-8949-80F3-0BFB66825396}" srcId="{B3408A5F-C16B-AE4B-BD85-1C8FB901C4B7}" destId="{3179513A-D653-7147-8BC7-AD5605CA9C0B}" srcOrd="2" destOrd="0" parTransId="{93A9C455-334F-B646-8B90-6A98F6B57E35}" sibTransId="{51106FD9-C3C3-D346-9349-B141748EA63A}"/>
    <dgm:cxn modelId="{FE69CBD9-7608-6849-814D-91442EE7E629}" type="presOf" srcId="{3179513A-D653-7147-8BC7-AD5605CA9C0B}" destId="{2D100EE5-1063-AB4D-8272-2A4C72C5304A}" srcOrd="0" destOrd="0" presId="urn:microsoft.com/office/officeart/2005/8/layout/radial5"/>
    <dgm:cxn modelId="{904E8ADF-4252-214C-B225-4E89EAD74857}" srcId="{B3408A5F-C16B-AE4B-BD85-1C8FB901C4B7}" destId="{FD367C4F-9252-4A45-A6E1-50304EDE63F3}" srcOrd="3" destOrd="0" parTransId="{B73E35A6-840A-094C-BF08-F2719F0DC10E}" sibTransId="{B67D0367-8539-7248-9FA3-F52FBEE4B841}"/>
    <dgm:cxn modelId="{13C763E1-0D14-AF42-B470-9F2CEAD5AC93}" srcId="{B3408A5F-C16B-AE4B-BD85-1C8FB901C4B7}" destId="{A1DF0619-7389-E54B-8C65-5FF83C8BCE2D}" srcOrd="1" destOrd="0" parTransId="{216407DA-E7D1-A74A-8AA5-7686DE78FF1D}" sibTransId="{ABC262AD-10DC-D449-9B98-1C80E94D59CB}"/>
    <dgm:cxn modelId="{6524C3E3-3BE3-B346-A1CC-A61C182C02A5}" type="presOf" srcId="{FD367C4F-9252-4A45-A6E1-50304EDE63F3}" destId="{D353A7BA-03AD-B544-9C9C-0DED8CF710B4}" srcOrd="0" destOrd="0" presId="urn:microsoft.com/office/officeart/2005/8/layout/radial5"/>
    <dgm:cxn modelId="{78B336EF-04CE-9D41-94DF-BC4EBE50760D}" type="presOf" srcId="{B73E35A6-840A-094C-BF08-F2719F0DC10E}" destId="{FF2246A5-49FF-5E46-88B4-02A091AD1992}" srcOrd="0" destOrd="0" presId="urn:microsoft.com/office/officeart/2005/8/layout/radial5"/>
    <dgm:cxn modelId="{45D67CC7-883C-7B44-B0E9-3A90A45C613E}" type="presParOf" srcId="{9234C551-DCD0-D24F-8773-12B0B1442EBD}" destId="{C509EBC5-2ED4-2049-B501-D6F554AE3901}" srcOrd="0" destOrd="0" presId="urn:microsoft.com/office/officeart/2005/8/layout/radial5"/>
    <dgm:cxn modelId="{43755C35-512F-5248-A01F-DA8454796548}" type="presParOf" srcId="{9234C551-DCD0-D24F-8773-12B0B1442EBD}" destId="{1D784F86-7F4C-0C4F-896B-CFBF473532B0}" srcOrd="1" destOrd="0" presId="urn:microsoft.com/office/officeart/2005/8/layout/radial5"/>
    <dgm:cxn modelId="{58AAA1CB-AB0F-7F4F-A5FB-24AFFD26CD2B}" type="presParOf" srcId="{1D784F86-7F4C-0C4F-896B-CFBF473532B0}" destId="{0647099B-815E-0E44-A9BC-9F30FD1E6BC2}" srcOrd="0" destOrd="0" presId="urn:microsoft.com/office/officeart/2005/8/layout/radial5"/>
    <dgm:cxn modelId="{CB0437A3-A552-DE4D-97D5-A17369C90602}" type="presParOf" srcId="{9234C551-DCD0-D24F-8773-12B0B1442EBD}" destId="{A945A39C-5FA1-344C-9508-CAA593FEC7AC}" srcOrd="2" destOrd="0" presId="urn:microsoft.com/office/officeart/2005/8/layout/radial5"/>
    <dgm:cxn modelId="{BFD82091-23D2-D54E-871C-0680139121BB}" type="presParOf" srcId="{9234C551-DCD0-D24F-8773-12B0B1442EBD}" destId="{9E1C8B67-1861-8649-86B8-C95B5526326D}" srcOrd="3" destOrd="0" presId="urn:microsoft.com/office/officeart/2005/8/layout/radial5"/>
    <dgm:cxn modelId="{C2B204B1-CD81-0045-A883-EE2E0D419F3E}" type="presParOf" srcId="{9E1C8B67-1861-8649-86B8-C95B5526326D}" destId="{BBE4FFDA-60DF-4140-925A-38D8FDBFD392}" srcOrd="0" destOrd="0" presId="urn:microsoft.com/office/officeart/2005/8/layout/radial5"/>
    <dgm:cxn modelId="{CEB49300-E08B-A345-812F-1D1206F400DD}" type="presParOf" srcId="{9234C551-DCD0-D24F-8773-12B0B1442EBD}" destId="{AB407994-3AF7-E24E-A3A6-83B8C7281624}" srcOrd="4" destOrd="0" presId="urn:microsoft.com/office/officeart/2005/8/layout/radial5"/>
    <dgm:cxn modelId="{74C9FD26-487B-3441-B3FF-FE17CD732130}" type="presParOf" srcId="{9234C551-DCD0-D24F-8773-12B0B1442EBD}" destId="{B97C9211-F1B7-074E-A4F7-0A56998D5969}" srcOrd="5" destOrd="0" presId="urn:microsoft.com/office/officeart/2005/8/layout/radial5"/>
    <dgm:cxn modelId="{E710F5AA-4E8F-CF41-BFD7-BEE1B8DE1C85}" type="presParOf" srcId="{B97C9211-F1B7-074E-A4F7-0A56998D5969}" destId="{05A83A6D-74C9-2B48-B9FD-DD428C5F3DEF}" srcOrd="0" destOrd="0" presId="urn:microsoft.com/office/officeart/2005/8/layout/radial5"/>
    <dgm:cxn modelId="{8B82381A-47DA-734C-803C-C5869186664C}" type="presParOf" srcId="{9234C551-DCD0-D24F-8773-12B0B1442EBD}" destId="{2D100EE5-1063-AB4D-8272-2A4C72C5304A}" srcOrd="6" destOrd="0" presId="urn:microsoft.com/office/officeart/2005/8/layout/radial5"/>
    <dgm:cxn modelId="{28468A0A-D692-084A-BB3D-46A014ADBD9B}" type="presParOf" srcId="{9234C551-DCD0-D24F-8773-12B0B1442EBD}" destId="{FF2246A5-49FF-5E46-88B4-02A091AD1992}" srcOrd="7" destOrd="0" presId="urn:microsoft.com/office/officeart/2005/8/layout/radial5"/>
    <dgm:cxn modelId="{8816F33A-C002-014C-992E-B2F04E455EC8}" type="presParOf" srcId="{FF2246A5-49FF-5E46-88B4-02A091AD1992}" destId="{A96FC92A-D4C0-994D-A824-9F7BF9CD043A}" srcOrd="0" destOrd="0" presId="urn:microsoft.com/office/officeart/2005/8/layout/radial5"/>
    <dgm:cxn modelId="{EBEDD8CB-5DA9-EF42-A4B3-358517F1A541}" type="presParOf" srcId="{9234C551-DCD0-D24F-8773-12B0B1442EBD}" destId="{D353A7BA-03AD-B544-9C9C-0DED8CF710B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9EBC5-2ED4-2049-B501-D6F554AE3901}">
      <dsp:nvSpPr>
        <dsp:cNvPr id="0" name=""/>
        <dsp:cNvSpPr/>
      </dsp:nvSpPr>
      <dsp:spPr>
        <a:xfrm>
          <a:off x="2592044" y="1509911"/>
          <a:ext cx="860400" cy="86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Types of needs</a:t>
          </a:r>
          <a:endParaRPr lang="en-US" sz="1300" kern="1200" dirty="0"/>
        </a:p>
      </dsp:txBody>
      <dsp:txXfrm>
        <a:off x="2718047" y="1635914"/>
        <a:ext cx="608394" cy="608394"/>
      </dsp:txXfrm>
    </dsp:sp>
    <dsp:sp modelId="{1D784F86-7F4C-0C4F-896B-CFBF473532B0}">
      <dsp:nvSpPr>
        <dsp:cNvPr id="0" name=""/>
        <dsp:cNvSpPr/>
      </dsp:nvSpPr>
      <dsp:spPr>
        <a:xfrm rot="16200000">
          <a:off x="2893237" y="1100453"/>
          <a:ext cx="258013" cy="346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1939" y="1208495"/>
        <a:ext cx="180609" cy="208022"/>
      </dsp:txXfrm>
    </dsp:sp>
    <dsp:sp modelId="{A945A39C-5FA1-344C-9508-CAA593FEC7AC}">
      <dsp:nvSpPr>
        <dsp:cNvPr id="0" name=""/>
        <dsp:cNvSpPr/>
      </dsp:nvSpPr>
      <dsp:spPr>
        <a:xfrm>
          <a:off x="2333867" y="3381"/>
          <a:ext cx="1376754" cy="10197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Biogenic</a:t>
          </a:r>
          <a:endParaRPr lang="en-US" sz="1300" kern="1200" dirty="0"/>
        </a:p>
      </dsp:txBody>
      <dsp:txXfrm>
        <a:off x="2535488" y="152714"/>
        <a:ext cx="973512" cy="721046"/>
      </dsp:txXfrm>
    </dsp:sp>
    <dsp:sp modelId="{9E1C8B67-1861-8649-86B8-C95B5526326D}">
      <dsp:nvSpPr>
        <dsp:cNvPr id="0" name=""/>
        <dsp:cNvSpPr/>
      </dsp:nvSpPr>
      <dsp:spPr>
        <a:xfrm>
          <a:off x="3520269" y="1766760"/>
          <a:ext cx="163397" cy="346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20269" y="1836100"/>
        <a:ext cx="114378" cy="208022"/>
      </dsp:txXfrm>
    </dsp:sp>
    <dsp:sp modelId="{AB407994-3AF7-E24E-A3A6-83B8C7281624}">
      <dsp:nvSpPr>
        <dsp:cNvPr id="0" name=""/>
        <dsp:cNvSpPr/>
      </dsp:nvSpPr>
      <dsp:spPr>
        <a:xfrm>
          <a:off x="3760741" y="1430255"/>
          <a:ext cx="1376754" cy="1019712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Psychogenic</a:t>
          </a:r>
          <a:endParaRPr lang="en-US" sz="1300" kern="1200" dirty="0"/>
        </a:p>
      </dsp:txBody>
      <dsp:txXfrm>
        <a:off x="3962362" y="1579588"/>
        <a:ext cx="973512" cy="721046"/>
      </dsp:txXfrm>
    </dsp:sp>
    <dsp:sp modelId="{B97C9211-F1B7-074E-A4F7-0A56998D5969}">
      <dsp:nvSpPr>
        <dsp:cNvPr id="0" name=""/>
        <dsp:cNvSpPr/>
      </dsp:nvSpPr>
      <dsp:spPr>
        <a:xfrm rot="5400000">
          <a:off x="2893237" y="2433067"/>
          <a:ext cx="258013" cy="346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1939" y="2463705"/>
        <a:ext cx="180609" cy="208022"/>
      </dsp:txXfrm>
    </dsp:sp>
    <dsp:sp modelId="{2D100EE5-1063-AB4D-8272-2A4C72C5304A}">
      <dsp:nvSpPr>
        <dsp:cNvPr id="0" name=""/>
        <dsp:cNvSpPr/>
      </dsp:nvSpPr>
      <dsp:spPr>
        <a:xfrm>
          <a:off x="2333867" y="2857129"/>
          <a:ext cx="1376754" cy="1019712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Hedonic</a:t>
          </a:r>
          <a:endParaRPr lang="en-US" sz="1300" kern="1200" dirty="0"/>
        </a:p>
      </dsp:txBody>
      <dsp:txXfrm>
        <a:off x="2535488" y="3006462"/>
        <a:ext cx="973512" cy="721046"/>
      </dsp:txXfrm>
    </dsp:sp>
    <dsp:sp modelId="{FF2246A5-49FF-5E46-88B4-02A091AD1992}">
      <dsp:nvSpPr>
        <dsp:cNvPr id="0" name=""/>
        <dsp:cNvSpPr/>
      </dsp:nvSpPr>
      <dsp:spPr>
        <a:xfrm rot="10800000">
          <a:off x="2360821" y="1766760"/>
          <a:ext cx="163397" cy="346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09840" y="1836100"/>
        <a:ext cx="114378" cy="208022"/>
      </dsp:txXfrm>
    </dsp:sp>
    <dsp:sp modelId="{D353A7BA-03AD-B544-9C9C-0DED8CF710B4}">
      <dsp:nvSpPr>
        <dsp:cNvPr id="0" name=""/>
        <dsp:cNvSpPr/>
      </dsp:nvSpPr>
      <dsp:spPr>
        <a:xfrm>
          <a:off x="906993" y="1430255"/>
          <a:ext cx="1376754" cy="1019712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Utilitarian</a:t>
          </a:r>
          <a:endParaRPr lang="en-US" sz="1300" kern="1200" dirty="0"/>
        </a:p>
      </dsp:txBody>
      <dsp:txXfrm>
        <a:off x="1108614" y="1579588"/>
        <a:ext cx="973512" cy="721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4E39-387D-2544-B9E3-D2EB10FAC2C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1FA0-0373-9A4A-B075-4C168D43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 userDrawn="1">
          <p15:clr>
            <a:srgbClr val="FBAE40"/>
          </p15:clr>
        </p15:guide>
        <p15:guide id="4" pos="6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1347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4271"/>
            <a:ext cx="7886700" cy="2380872"/>
          </a:xfrm>
        </p:spPr>
        <p:txBody>
          <a:bodyPr anchor="t" anchorCtr="0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1364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4"/>
            <a:ext cx="4629150" cy="41364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6550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6550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4358" y="1612682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614357" y="2338396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614356" y="3064110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614355" y="3797081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48743"/>
            <a:ext cx="7886700" cy="2553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39309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 userDrawn="1"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8" name="Rectangle 17"/>
          <p:cNvSpPr/>
          <p:nvPr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Rectangle 18"/>
          <p:cNvSpPr/>
          <p:nvPr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0" name="Rectangle 19"/>
          <p:cNvSpPr/>
          <p:nvPr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 userDrawn="1"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58183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4500"/>
            <a:ext cx="4629150" cy="3244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4370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4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Customers and Consumers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 Jenny Lloyd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Associate Professor in Marketing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Term 1</a:t>
            </a:r>
          </a:p>
        </p:txBody>
      </p:sp>
      <p:pic>
        <p:nvPicPr>
          <p:cNvPr id="6146" name="Picture 2" descr="Difference Between Customer and Consumer (with Comparison Chart) - Key  Differences">
            <a:extLst>
              <a:ext uri="{FF2B5EF4-FFF2-40B4-BE49-F238E27FC236}">
                <a16:creationId xmlns:a16="http://schemas.microsoft.com/office/drawing/2014/main" id="{DA9EB0A3-9B1F-324D-A842-8F03C5DE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45" y="522957"/>
            <a:ext cx="3797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5" descr="4405416">
            <a:extLst>
              <a:ext uri="{FF2B5EF4-FFF2-40B4-BE49-F238E27FC236}">
                <a16:creationId xmlns:a16="http://schemas.microsoft.com/office/drawing/2014/main" id="{850D8122-A27F-7247-AC00-F000A734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886" y="216959"/>
            <a:ext cx="2354792" cy="166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7" descr="groceries_3">
            <a:extLst>
              <a:ext uri="{FF2B5EF4-FFF2-40B4-BE49-F238E27FC236}">
                <a16:creationId xmlns:a16="http://schemas.microsoft.com/office/drawing/2014/main" id="{73E0A611-09BA-FA47-BDD4-0FD79A08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18" y="2899173"/>
            <a:ext cx="1394354" cy="157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9" descr="464361Pink+Heart+res">
            <a:extLst>
              <a:ext uri="{FF2B5EF4-FFF2-40B4-BE49-F238E27FC236}">
                <a16:creationId xmlns:a16="http://schemas.microsoft.com/office/drawing/2014/main" id="{E7274982-F512-AC48-BDE1-C0FC5B96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01" y="1772860"/>
            <a:ext cx="1956594" cy="146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1" descr="shinbutsu-office-desk">
            <a:extLst>
              <a:ext uri="{FF2B5EF4-FFF2-40B4-BE49-F238E27FC236}">
                <a16:creationId xmlns:a16="http://schemas.microsoft.com/office/drawing/2014/main" id="{404CA5A9-09F1-5F43-A556-1E52B162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6" y="2899173"/>
            <a:ext cx="1964531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3" descr="university">
            <a:extLst>
              <a:ext uri="{FF2B5EF4-FFF2-40B4-BE49-F238E27FC236}">
                <a16:creationId xmlns:a16="http://schemas.microsoft.com/office/drawing/2014/main" id="{CB9591F8-134D-2F48-9FC2-572F9B90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0610"/>
            <a:ext cx="2879990" cy="17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1">
            <a:extLst>
              <a:ext uri="{FF2B5EF4-FFF2-40B4-BE49-F238E27FC236}">
                <a16:creationId xmlns:a16="http://schemas.microsoft.com/office/drawing/2014/main" id="{FB7A6092-2784-A04F-998E-C98F75301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66" y="668387"/>
            <a:ext cx="49875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For each of these products, can you identify what kind of need(s) they satisfy?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What challenges does this highlight for marketers?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C0F83EF-398B-154D-8136-E7F161C7A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 u="sng">
                <a:effectLst>
                  <a:outerShdw blurRad="38100" dist="38100" dir="2700000" algn="tl">
                    <a:srgbClr val="C0C0C0"/>
                  </a:outerShdw>
                </a:effectLst>
              </a:rPr>
              <a:t>Motivation</a:t>
            </a:r>
          </a:p>
        </p:txBody>
      </p:sp>
      <p:sp>
        <p:nvSpPr>
          <p:cNvPr id="29698" name="Text Box 3">
            <a:extLst>
              <a:ext uri="{FF2B5EF4-FFF2-40B4-BE49-F238E27FC236}">
                <a16:creationId xmlns:a16="http://schemas.microsoft.com/office/drawing/2014/main" id="{EA4F5626-FFA5-3D45-8573-251F548C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42" y="2087563"/>
            <a:ext cx="3868340" cy="287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altLang="en-US" sz="2100" dirty="0"/>
              <a:t>“</a:t>
            </a:r>
            <a:r>
              <a:rPr lang="en-GB" sz="2100" dirty="0"/>
              <a:t>To understand motivation is to understand </a:t>
            </a:r>
            <a:r>
              <a:rPr lang="en-GB" sz="2100" i="1" u="sng" dirty="0"/>
              <a:t>why</a:t>
            </a:r>
            <a:r>
              <a:rPr lang="en-GB" sz="2100" dirty="0"/>
              <a:t> people do what they do</a:t>
            </a:r>
            <a:r>
              <a:rPr lang="en-GB" altLang="en-US" sz="2100" dirty="0"/>
              <a:t>” </a:t>
            </a:r>
          </a:p>
          <a:p>
            <a:pPr defTabSz="6858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altLang="en-US" sz="2100" dirty="0"/>
              <a:t>(Solomon, </a:t>
            </a:r>
            <a:r>
              <a:rPr lang="en-GB" altLang="en-US" sz="2100" dirty="0" err="1"/>
              <a:t>Bamossey</a:t>
            </a:r>
            <a:r>
              <a:rPr lang="en-GB" altLang="en-US" sz="2100" dirty="0"/>
              <a:t> and </a:t>
            </a:r>
            <a:r>
              <a:rPr lang="en-GB" altLang="en-US" sz="2100" dirty="0" err="1"/>
              <a:t>Askegaard</a:t>
            </a:r>
            <a:r>
              <a:rPr lang="en-GB" altLang="en-US" sz="2100" dirty="0"/>
              <a:t> 2013)</a:t>
            </a:r>
          </a:p>
        </p:txBody>
      </p:sp>
      <p:pic>
        <p:nvPicPr>
          <p:cNvPr id="1026" name="Picture 2" descr="5,000+ Free Thinking &amp; Think Images - Pixabay">
            <a:extLst>
              <a:ext uri="{FF2B5EF4-FFF2-40B4-BE49-F238E27FC236}">
                <a16:creationId xmlns:a16="http://schemas.microsoft.com/office/drawing/2014/main" id="{D105F33A-05AA-9E2D-A06E-9C2A1D873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r="8961" b="1"/>
          <a:stretch/>
        </p:blipFill>
        <p:spPr bwMode="auto">
          <a:xfrm>
            <a:off x="4626767" y="1572634"/>
            <a:ext cx="3887391" cy="2871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7FBCB0A-038D-2F4B-B19A-0340E89C4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Motivational Theory</a:t>
            </a:r>
          </a:p>
        </p:txBody>
      </p:sp>
      <p:sp>
        <p:nvSpPr>
          <p:cNvPr id="23554" name="AutoShape 3">
            <a:extLst>
              <a:ext uri="{FF2B5EF4-FFF2-40B4-BE49-F238E27FC236}">
                <a16:creationId xmlns:a16="http://schemas.microsoft.com/office/drawing/2014/main" id="{CF74C532-25F1-FA4D-81F9-C8609B27CB9E}"/>
              </a:ext>
            </a:extLst>
          </p:cNvPr>
          <p:cNvSpPr>
            <a:spLocks noChangeArrowheads="1"/>
          </p:cNvSpPr>
          <p:nvPr/>
        </p:nvSpPr>
        <p:spPr bwMode="auto">
          <a:xfrm rot="20839685">
            <a:off x="768737" y="1295728"/>
            <a:ext cx="2921000" cy="2349500"/>
          </a:xfrm>
          <a:prstGeom prst="irregularSeal2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000" dirty="0">
                <a:latin typeface="+mn-lt"/>
              </a:rPr>
              <a:t>DRIVE THEORY</a:t>
            </a:r>
          </a:p>
          <a:p>
            <a:pPr eaLnBrk="1" hangingPunct="1"/>
            <a:r>
              <a:rPr lang="en-GB" altLang="en-US" sz="2000" dirty="0">
                <a:latin typeface="+mn-lt"/>
              </a:rPr>
              <a:t>(Hull 1943)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57B77898-8E6A-0B42-A0D2-444CE612C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107407"/>
            <a:ext cx="3492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sz="2000">
                <a:latin typeface="+mn-lt"/>
              </a:rPr>
              <a:t>Focuses on biological needs that produce unpleasant states of arousal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E4BB8A92-31F7-A548-8507-10D5A756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229" y="3937000"/>
            <a:ext cx="19685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bg1"/>
                </a:solidFill>
                <a:latin typeface="+mn-lt"/>
              </a:rPr>
              <a:t>Tension</a:t>
            </a:r>
            <a:endParaRPr lang="en-GB" altLang="en-US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558" name="Text Box 7">
            <a:extLst>
              <a:ext uri="{FF2B5EF4-FFF2-40B4-BE49-F238E27FC236}">
                <a16:creationId xmlns:a16="http://schemas.microsoft.com/office/drawing/2014/main" id="{261EB53D-6044-E941-8CC2-BAB0E8B6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136" y="3937000"/>
            <a:ext cx="19685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bg1"/>
                </a:solidFill>
                <a:latin typeface="+mn-lt"/>
              </a:rPr>
              <a:t>Homeostasis</a:t>
            </a:r>
            <a:endParaRPr lang="en-GB" altLang="en-US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559" name="AutoShape 8">
            <a:extLst>
              <a:ext uri="{FF2B5EF4-FFF2-40B4-BE49-F238E27FC236}">
                <a16:creationId xmlns:a16="http://schemas.microsoft.com/office/drawing/2014/main" id="{59877A2F-8583-4A46-B824-69FF0D8E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997854"/>
            <a:ext cx="1460500" cy="317500"/>
          </a:xfrm>
          <a:prstGeom prst="rightArrow">
            <a:avLst>
              <a:gd name="adj1" fmla="val 50000"/>
              <a:gd name="adj2" fmla="val 11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17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>
            <a:extLst>
              <a:ext uri="{FF2B5EF4-FFF2-40B4-BE49-F238E27FC236}">
                <a16:creationId xmlns:a16="http://schemas.microsoft.com/office/drawing/2014/main" id="{D881E78F-D1E6-464D-85BA-A2F500A1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6" y="838200"/>
            <a:ext cx="4637313" cy="3851539"/>
          </a:xfrm>
          <a:prstGeom prst="irregularSeal2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 dirty="0">
                <a:latin typeface="+mn-lt"/>
              </a:rPr>
              <a:t>EXPECTANCY </a:t>
            </a:r>
          </a:p>
          <a:p>
            <a:pPr eaLnBrk="1" hangingPunct="1"/>
            <a:r>
              <a:rPr lang="en-GB" altLang="en-US" sz="2800" dirty="0">
                <a:latin typeface="+mn-lt"/>
              </a:rPr>
              <a:t>THEORY</a:t>
            </a:r>
          </a:p>
          <a:p>
            <a:pPr eaLnBrk="1" hangingPunct="1"/>
            <a:r>
              <a:rPr lang="en-GB" altLang="en-US" sz="2800" dirty="0">
                <a:latin typeface="+mn-lt"/>
              </a:rPr>
              <a:t>(Vroom 1964)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DF511144-B6D1-8B47-8D4C-0E9508CC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1896937"/>
            <a:ext cx="3492500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sz="2667" dirty="0">
                <a:latin typeface="+mn-lt"/>
              </a:rPr>
              <a:t>Behaviour is pulled by expectations of achieving desirable outcomes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C2568667-083C-7743-8495-5BF7FA09C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094" y="4628886"/>
            <a:ext cx="19685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bg1"/>
                </a:solidFill>
                <a:latin typeface="+mn-lt"/>
              </a:rPr>
              <a:t>Behaviour</a:t>
            </a:r>
            <a:endParaRPr lang="en-GB" altLang="en-US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9F43A5D1-55A5-464E-A8EE-E2EC79DE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628886"/>
            <a:ext cx="19685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bg1"/>
                </a:solidFill>
                <a:latin typeface="+mn-lt"/>
              </a:rPr>
              <a:t>Reward</a:t>
            </a:r>
            <a:endParaRPr lang="en-GB" altLang="en-US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582" name="AutoShape 7">
            <a:extLst>
              <a:ext uri="{FF2B5EF4-FFF2-40B4-BE49-F238E27FC236}">
                <a16:creationId xmlns:a16="http://schemas.microsoft.com/office/drawing/2014/main" id="{55CA7E4D-F2F0-2A4D-854E-7B874388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689740"/>
            <a:ext cx="1460500" cy="317500"/>
          </a:xfrm>
          <a:prstGeom prst="rightArrow">
            <a:avLst>
              <a:gd name="adj1" fmla="val 50000"/>
              <a:gd name="adj2" fmla="val 11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170">
              <a:latin typeface="+mn-l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68EF5B-8383-5A4D-ACCD-12ABC0542EF2}"/>
              </a:ext>
            </a:extLst>
          </p:cNvPr>
          <p:cNvSpPr txBox="1">
            <a:spLocks noChangeArrowheads="1"/>
          </p:cNvSpPr>
          <p:nvPr/>
        </p:nvSpPr>
        <p:spPr>
          <a:xfrm>
            <a:off x="1065289" y="452158"/>
            <a:ext cx="6249458" cy="9525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GB" sz="3583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  <a:cs typeface="Arial" pitchFamily="34" charset="0"/>
              </a:rPr>
              <a:t>Motivational Theory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471" y="-48802"/>
            <a:ext cx="3436155" cy="1508564"/>
          </a:xfrm>
        </p:spPr>
        <p:txBody>
          <a:bodyPr>
            <a:normAutofit/>
          </a:bodyPr>
          <a:lstStyle/>
          <a:p>
            <a:r>
              <a:rPr lang="en-GB" dirty="0"/>
              <a:t>It’s a journey… </a:t>
            </a:r>
            <a:br>
              <a:rPr lang="en-GB" dirty="0"/>
            </a:br>
            <a:r>
              <a:rPr lang="en-GB" dirty="0"/>
              <a:t>a customer journey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5607" y="703854"/>
            <a:ext cx="3619500" cy="646331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Problem Recognition </a:t>
            </a:r>
          </a:p>
          <a:p>
            <a:pPr algn="ctr"/>
            <a:r>
              <a:rPr lang="en-US" sz="1800" dirty="0"/>
              <a:t>(Need vs Opportunity)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5084" y="1756702"/>
            <a:ext cx="3619500" cy="3693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Information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5084" y="2493304"/>
            <a:ext cx="3619500" cy="3693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Evaluation of Alternatives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5084" y="3179106"/>
            <a:ext cx="3619500" cy="3693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Product Choice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084" y="3903006"/>
            <a:ext cx="3619500" cy="3693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Evaluation of Outcomes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693984" y="1404449"/>
            <a:ext cx="800100" cy="2816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1" name="Down Arrow 10"/>
          <p:cNvSpPr/>
          <p:nvPr/>
        </p:nvSpPr>
        <p:spPr>
          <a:xfrm>
            <a:off x="5693984" y="2864951"/>
            <a:ext cx="800100" cy="2816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Down Arrow 11"/>
          <p:cNvSpPr/>
          <p:nvPr/>
        </p:nvSpPr>
        <p:spPr>
          <a:xfrm>
            <a:off x="5693984" y="2128349"/>
            <a:ext cx="800100" cy="2816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3" name="Down Arrow 12"/>
          <p:cNvSpPr/>
          <p:nvPr/>
        </p:nvSpPr>
        <p:spPr>
          <a:xfrm>
            <a:off x="5693984" y="3538053"/>
            <a:ext cx="800100" cy="2816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4" name="Curved Up Arrow 13"/>
          <p:cNvSpPr/>
          <p:nvPr/>
        </p:nvSpPr>
        <p:spPr>
          <a:xfrm rot="16200000">
            <a:off x="6814221" y="2179516"/>
            <a:ext cx="3150678" cy="85724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>
              <a:solidFill>
                <a:schemeClr val="tx1"/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FCC8C84C-C249-944E-AA13-C08150F043BB}"/>
              </a:ext>
            </a:extLst>
          </p:cNvPr>
          <p:cNvSpPr txBox="1">
            <a:spLocks/>
          </p:cNvSpPr>
          <p:nvPr/>
        </p:nvSpPr>
        <p:spPr>
          <a:xfrm>
            <a:off x="2098548" y="4511215"/>
            <a:ext cx="522526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Stages in the </a:t>
            </a:r>
            <a:r>
              <a:rPr lang="en-GB" sz="1800" dirty="0"/>
              <a:t>Engel, Blackwell, and </a:t>
            </a:r>
            <a:r>
              <a:rPr lang="en-GB" sz="1800" dirty="0" err="1"/>
              <a:t>Miniard</a:t>
            </a:r>
            <a:r>
              <a:rPr lang="en-GB" sz="1800" dirty="0"/>
              <a:t> (1993) </a:t>
            </a:r>
            <a:r>
              <a:rPr lang="en-US" sz="1800" dirty="0"/>
              <a:t>consumer decision making process model</a:t>
            </a:r>
          </a:p>
        </p:txBody>
      </p:sp>
      <p:pic>
        <p:nvPicPr>
          <p:cNvPr id="2050" name="Picture 2" descr="iPhone 12's four models compared: Differences between iPhone 12, Pro, Pro  Max and Mini - CNET">
            <a:extLst>
              <a:ext uri="{FF2B5EF4-FFF2-40B4-BE49-F238E27FC236}">
                <a16:creationId xmlns:a16="http://schemas.microsoft.com/office/drawing/2014/main" id="{B407F290-BF31-024E-A292-49639E1D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5" y="1686124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4E71B-0CD3-6842-B3B6-09515E10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Factors that influence consumer </a:t>
            </a:r>
            <a:r>
              <a:rPr lang="en-US" dirty="0" err="1"/>
              <a:t>behaviour</a:t>
            </a:r>
            <a:endParaRPr lang="en-US" dirty="0"/>
          </a:p>
        </p:txBody>
      </p:sp>
      <p:pic>
        <p:nvPicPr>
          <p:cNvPr id="1026" name="Picture 2" descr="Lifestyle | All the news about lifestyle | Euronews">
            <a:extLst>
              <a:ext uri="{FF2B5EF4-FFF2-40B4-BE49-F238E27FC236}">
                <a16:creationId xmlns:a16="http://schemas.microsoft.com/office/drawing/2014/main" id="{58731BAF-685C-5441-AAD9-95666511F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r="7732" b="2"/>
          <a:stretch/>
        </p:blipFill>
        <p:spPr bwMode="auto">
          <a:xfrm>
            <a:off x="6286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33AF9-CA6E-774B-8649-C58FA1DF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Culture</a:t>
            </a:r>
          </a:p>
          <a:p>
            <a:r>
              <a:rPr lang="en-US" dirty="0"/>
              <a:t>Household type and family lifecycle</a:t>
            </a:r>
          </a:p>
          <a:p>
            <a:r>
              <a:rPr lang="en-US" dirty="0"/>
              <a:t>Self concept</a:t>
            </a:r>
          </a:p>
          <a:p>
            <a:r>
              <a:rPr lang="en-US" dirty="0"/>
              <a:t>Reference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DDFF-E8E5-5543-8420-45FD920E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Culture (Kotler et al 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1A40-F0A1-464B-862E-EF846BEA2AAD}"/>
              </a:ext>
            </a:extLst>
          </p:cNvPr>
          <p:cNvSpPr txBox="1"/>
          <p:nvPr/>
        </p:nvSpPr>
        <p:spPr>
          <a:xfrm>
            <a:off x="301272" y="1679400"/>
            <a:ext cx="3886200" cy="343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fundamental determinant of a person’s wants and </a:t>
            </a:r>
            <a:r>
              <a:rPr lang="en-US" sz="2100" dirty="0" err="1"/>
              <a:t>behaviour</a:t>
            </a:r>
            <a:endParaRPr lang="en-US" sz="2100" dirty="0"/>
          </a:p>
          <a:p>
            <a:pPr marL="342900"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 shared meanings of most people within a social group</a:t>
            </a:r>
          </a:p>
          <a:p>
            <a:pPr marL="342900"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Provide the blueprint for </a:t>
            </a:r>
            <a:r>
              <a:rPr lang="en-US" sz="2100" dirty="0" err="1"/>
              <a:t>behaviour</a:t>
            </a:r>
            <a:r>
              <a:rPr lang="en-US" sz="2100" dirty="0"/>
              <a:t> through shared norms and values</a:t>
            </a:r>
          </a:p>
        </p:txBody>
      </p:sp>
      <p:pic>
        <p:nvPicPr>
          <p:cNvPr id="2050" name="Picture 2" descr="The Benefits of Framing Culture as a Management System">
            <a:extLst>
              <a:ext uri="{FF2B5EF4-FFF2-40B4-BE49-F238E27FC236}">
                <a16:creationId xmlns:a16="http://schemas.microsoft.com/office/drawing/2014/main" id="{1EEDBE43-E15F-D84A-9086-5F58B879B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b="4715"/>
          <a:stretch/>
        </p:blipFill>
        <p:spPr bwMode="auto">
          <a:xfrm>
            <a:off x="46291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4044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26A5-54F3-1849-9611-0CCF6EFC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634"/>
            <a:ext cx="7886700" cy="994172"/>
          </a:xfrm>
        </p:spPr>
        <p:txBody>
          <a:bodyPr/>
          <a:lstStyle/>
          <a:p>
            <a:r>
              <a:rPr lang="en-US" dirty="0"/>
              <a:t>‘Family’ or ‘Household’ Decision Making…?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0117C4-B1AB-D445-9D55-4B33D45C8A08}"/>
              </a:ext>
            </a:extLst>
          </p:cNvPr>
          <p:cNvSpPr/>
          <p:nvPr/>
        </p:nvSpPr>
        <p:spPr>
          <a:xfrm>
            <a:off x="482601" y="1167805"/>
            <a:ext cx="8267700" cy="72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The ‘household’ is the basic consumption unit for most consumer goods.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79341D-B3B0-A346-81A2-CE4297005442}"/>
              </a:ext>
            </a:extLst>
          </p:cNvPr>
          <p:cNvSpPr/>
          <p:nvPr/>
        </p:nvSpPr>
        <p:spPr>
          <a:xfrm>
            <a:off x="1955800" y="2069214"/>
            <a:ext cx="3570357" cy="137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Houses, cars, appliances are often consumed by households rather than individuals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72EF21-6443-7942-B2DE-BC97AE027D5B}"/>
              </a:ext>
            </a:extLst>
          </p:cNvPr>
          <p:cNvSpPr/>
          <p:nvPr/>
        </p:nvSpPr>
        <p:spPr>
          <a:xfrm>
            <a:off x="1955800" y="3544338"/>
            <a:ext cx="3570357" cy="137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Expenditure on one item within a household can divert funds from another (i.e. new kitchen vs holiday)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119366B-0722-FF47-82A4-F6EAE3443931}"/>
              </a:ext>
            </a:extLst>
          </p:cNvPr>
          <p:cNvSpPr/>
          <p:nvPr/>
        </p:nvSpPr>
        <p:spPr>
          <a:xfrm>
            <a:off x="500271" y="2365346"/>
            <a:ext cx="1244599" cy="598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DE7E08-0F79-BC4F-8FC3-692790613D33}"/>
              </a:ext>
            </a:extLst>
          </p:cNvPr>
          <p:cNvSpPr/>
          <p:nvPr/>
        </p:nvSpPr>
        <p:spPr>
          <a:xfrm>
            <a:off x="436771" y="3809018"/>
            <a:ext cx="1244599" cy="598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E8C11-5619-B042-9C16-66D5DC435404}"/>
              </a:ext>
            </a:extLst>
          </p:cNvPr>
          <p:cNvSpPr txBox="1"/>
          <p:nvPr/>
        </p:nvSpPr>
        <p:spPr>
          <a:xfrm>
            <a:off x="6494117" y="4882140"/>
            <a:ext cx="283210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Hawkins and </a:t>
            </a:r>
            <a:r>
              <a:rPr lang="en-US" sz="1053" dirty="0" err="1"/>
              <a:t>Mothersbaugh</a:t>
            </a:r>
            <a:r>
              <a:rPr lang="en-US" sz="1053" dirty="0"/>
              <a:t> (2013)</a:t>
            </a:r>
          </a:p>
        </p:txBody>
      </p:sp>
      <p:pic>
        <p:nvPicPr>
          <p:cNvPr id="3074" name="Picture 2" descr="Household | Personal Insurance">
            <a:extLst>
              <a:ext uri="{FF2B5EF4-FFF2-40B4-BE49-F238E27FC236}">
                <a16:creationId xmlns:a16="http://schemas.microsoft.com/office/drawing/2014/main" id="{25E2F6BE-FAC4-6F4D-A638-75D91AB0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9843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2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5460"/>
            <a:ext cx="82169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an understanding of the family so important? (</a:t>
            </a:r>
            <a:r>
              <a:rPr lang="en-US" dirty="0" err="1"/>
              <a:t>Gilly</a:t>
            </a:r>
            <a:r>
              <a:rPr lang="en-US" dirty="0"/>
              <a:t> and Ennis 1982)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1" y="1531098"/>
            <a:ext cx="798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family life cycle has been an accepted indicator of consumption </a:t>
            </a:r>
            <a:r>
              <a:rPr lang="en-US" sz="1800" dirty="0" err="1"/>
              <a:t>behaviour</a:t>
            </a:r>
            <a:r>
              <a:rPr lang="en-US" sz="1800" dirty="0"/>
              <a:t> in sociology since 1936 and marketing since 1955.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662" y="2382086"/>
            <a:ext cx="56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Attitudes and </a:t>
            </a:r>
            <a:r>
              <a:rPr lang="en-US" sz="1800" dirty="0" err="1"/>
              <a:t>behaviour</a:t>
            </a:r>
            <a:r>
              <a:rPr lang="en-US" sz="1800" dirty="0"/>
              <a:t> tend to change over the course of an individual’s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662" y="3396445"/>
            <a:ext cx="56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life events are more significant drivers of change than chronological age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55690" y="2376485"/>
            <a:ext cx="1016096" cy="413610"/>
          </a:xfrm>
          <a:prstGeom prst="rightArrow">
            <a:avLst/>
          </a:prstGeom>
          <a:gradFill>
            <a:gsLst>
              <a:gs pos="0">
                <a:schemeClr val="accent1">
                  <a:tint val="92000"/>
                  <a:satMod val="170000"/>
                </a:schemeClr>
              </a:gs>
              <a:gs pos="1000">
                <a:schemeClr val="accent5">
                  <a:lumMod val="60000"/>
                  <a:lumOff val="40000"/>
                </a:schemeClr>
              </a:gs>
              <a:gs pos="92000">
                <a:schemeClr val="accent1">
                  <a:tint val="96000"/>
                  <a:shade val="80000"/>
                  <a:satMod val="170000"/>
                </a:schemeClr>
              </a:gs>
              <a:gs pos="100000">
                <a:schemeClr val="accent1">
                  <a:shade val="62000"/>
                  <a:satMod val="170000"/>
                </a:schemeClr>
              </a:gs>
              <a:gs pos="49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7" name="Right Arrow 6"/>
          <p:cNvSpPr/>
          <p:nvPr/>
        </p:nvSpPr>
        <p:spPr>
          <a:xfrm>
            <a:off x="855690" y="3428487"/>
            <a:ext cx="1016096" cy="413610"/>
          </a:xfrm>
          <a:prstGeom prst="rightArrow">
            <a:avLst/>
          </a:prstGeom>
          <a:gradFill>
            <a:gsLst>
              <a:gs pos="0">
                <a:schemeClr val="accent1">
                  <a:tint val="92000"/>
                  <a:satMod val="170000"/>
                </a:schemeClr>
              </a:gs>
              <a:gs pos="1000">
                <a:schemeClr val="accent5">
                  <a:lumMod val="60000"/>
                  <a:lumOff val="40000"/>
                </a:schemeClr>
              </a:gs>
              <a:gs pos="92000">
                <a:schemeClr val="accent1">
                  <a:tint val="96000"/>
                  <a:shade val="80000"/>
                  <a:satMod val="170000"/>
                </a:schemeClr>
              </a:gs>
              <a:gs pos="100000">
                <a:schemeClr val="accent1">
                  <a:shade val="62000"/>
                  <a:satMod val="170000"/>
                </a:schemeClr>
              </a:gs>
              <a:gs pos="49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TextBox 7"/>
          <p:cNvSpPr txBox="1"/>
          <p:nvPr/>
        </p:nvSpPr>
        <p:spPr>
          <a:xfrm>
            <a:off x="484629" y="4261164"/>
            <a:ext cx="8216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</a:rPr>
              <a:t>“because the life cycle concept combines trends in earning power with demands placed on income, it is one of the most powerful ways of classifying and segmenting individuals and families” </a:t>
            </a:r>
          </a:p>
          <a:p>
            <a:pPr algn="r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Engel,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Kollat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and Blackwell (1978)</a:t>
            </a:r>
          </a:p>
        </p:txBody>
      </p:sp>
    </p:spTree>
    <p:extLst>
      <p:ext uri="{BB962C8B-B14F-4D97-AF65-F5344CB8AC3E}">
        <p14:creationId xmlns:p14="http://schemas.microsoft.com/office/powerpoint/2010/main" val="61146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21" y="216932"/>
            <a:ext cx="7886700" cy="1104636"/>
          </a:xfrm>
        </p:spPr>
        <p:txBody>
          <a:bodyPr>
            <a:normAutofit/>
          </a:bodyPr>
          <a:lstStyle/>
          <a:p>
            <a:r>
              <a:rPr lang="en-US" dirty="0"/>
              <a:t>The Traditional Family Life Cycle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07874" y="1588846"/>
            <a:ext cx="1917226" cy="480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Bachelor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07874" y="2293902"/>
            <a:ext cx="1917226" cy="480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Honeymooners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07874" y="3041391"/>
            <a:ext cx="1917226" cy="480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Full Nest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07874" y="3764766"/>
            <a:ext cx="1917226" cy="480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Empty Nest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7874" y="4512253"/>
            <a:ext cx="1917226" cy="480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Sole Survivor</a:t>
            </a:r>
          </a:p>
        </p:txBody>
      </p:sp>
      <p:sp>
        <p:nvSpPr>
          <p:cNvPr id="9" name="Down Arrow 8"/>
          <p:cNvSpPr/>
          <p:nvPr/>
        </p:nvSpPr>
        <p:spPr>
          <a:xfrm>
            <a:off x="5056583" y="1774462"/>
            <a:ext cx="578785" cy="321800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FFFFFF"/>
              </a:gs>
              <a:gs pos="5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Down Arrow 9"/>
          <p:cNvSpPr/>
          <p:nvPr/>
        </p:nvSpPr>
        <p:spPr>
          <a:xfrm>
            <a:off x="8136357" y="1780256"/>
            <a:ext cx="578785" cy="321800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FFFFFF"/>
              </a:gs>
              <a:gs pos="5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1" name="TextBox 10"/>
          <p:cNvSpPr txBox="1"/>
          <p:nvPr/>
        </p:nvSpPr>
        <p:spPr>
          <a:xfrm>
            <a:off x="89993" y="4865280"/>
            <a:ext cx="320873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Adapted from </a:t>
            </a:r>
            <a:r>
              <a:rPr lang="en-US" sz="1053" dirty="0" err="1"/>
              <a:t>Schiffman</a:t>
            </a:r>
            <a:r>
              <a:rPr lang="en-US" sz="1053" dirty="0"/>
              <a:t>, </a:t>
            </a:r>
            <a:r>
              <a:rPr lang="en-US" sz="1053" dirty="0" err="1"/>
              <a:t>Kanuk</a:t>
            </a:r>
            <a:r>
              <a:rPr lang="en-US" sz="1053" dirty="0"/>
              <a:t> and Hansen (2011)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0E4DFEA0-847F-A24C-8804-B0916158A7C4}"/>
              </a:ext>
            </a:extLst>
          </p:cNvPr>
          <p:cNvSpPr/>
          <p:nvPr/>
        </p:nvSpPr>
        <p:spPr>
          <a:xfrm rot="20974900">
            <a:off x="-222717" y="1031930"/>
            <a:ext cx="3747911" cy="29442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Three drivers of change</a:t>
            </a:r>
          </a:p>
        </p:txBody>
      </p:sp>
      <p:sp>
        <p:nvSpPr>
          <p:cNvPr id="12" name="Explosion 2 11">
            <a:extLst>
              <a:ext uri="{FF2B5EF4-FFF2-40B4-BE49-F238E27FC236}">
                <a16:creationId xmlns:a16="http://schemas.microsoft.com/office/drawing/2014/main" id="{2A4DF37D-E93B-B545-B8EA-2431DC14A2D0}"/>
              </a:ext>
            </a:extLst>
          </p:cNvPr>
          <p:cNvSpPr/>
          <p:nvPr/>
        </p:nvSpPr>
        <p:spPr>
          <a:xfrm rot="20974900">
            <a:off x="677865" y="3848686"/>
            <a:ext cx="1557786" cy="1036145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Age</a:t>
            </a:r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0CDECC19-1592-204F-A010-72873837EE0E}"/>
              </a:ext>
            </a:extLst>
          </p:cNvPr>
          <p:cNvSpPr/>
          <p:nvPr/>
        </p:nvSpPr>
        <p:spPr>
          <a:xfrm rot="20405275">
            <a:off x="2169899" y="3105393"/>
            <a:ext cx="2367453" cy="1631284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Presence/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age of children</a:t>
            </a:r>
          </a:p>
        </p:txBody>
      </p:sp>
      <p:sp>
        <p:nvSpPr>
          <p:cNvPr id="14" name="Explosion 2 13">
            <a:extLst>
              <a:ext uri="{FF2B5EF4-FFF2-40B4-BE49-F238E27FC236}">
                <a16:creationId xmlns:a16="http://schemas.microsoft.com/office/drawing/2014/main" id="{03518913-F8EF-0B40-BD7A-DF684E15EA3B}"/>
              </a:ext>
            </a:extLst>
          </p:cNvPr>
          <p:cNvSpPr/>
          <p:nvPr/>
        </p:nvSpPr>
        <p:spPr>
          <a:xfrm rot="20405275">
            <a:off x="2802985" y="1314468"/>
            <a:ext cx="2568867" cy="1631284"/>
          </a:xfrm>
          <a:prstGeom prst="irregularSeal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Relationship status</a:t>
            </a:r>
          </a:p>
        </p:txBody>
      </p:sp>
    </p:spTree>
    <p:extLst>
      <p:ext uri="{BB962C8B-B14F-4D97-AF65-F5344CB8AC3E}">
        <p14:creationId xmlns:p14="http://schemas.microsoft.com/office/powerpoint/2010/main" val="11070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992-35C8-E441-8305-330EBC9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C224-422D-C74F-B880-36653D88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session you will:</a:t>
            </a:r>
          </a:p>
          <a:p>
            <a:r>
              <a:rPr lang="en-US" dirty="0"/>
              <a:t>Be able to distinguish between a ‘customer’ and a ‘consumer’</a:t>
            </a:r>
          </a:p>
          <a:p>
            <a:r>
              <a:rPr lang="en-US" dirty="0"/>
              <a:t>Have reviewed the primary drivers of customer/consumer choice.</a:t>
            </a:r>
          </a:p>
          <a:p>
            <a:r>
              <a:rPr lang="en-US" dirty="0"/>
              <a:t>Have reflected upon the process of decision making B2B and B2C contexts</a:t>
            </a:r>
          </a:p>
          <a:p>
            <a:r>
              <a:rPr lang="en-US" dirty="0"/>
              <a:t>Have considered the range of influence upon customer and consumer choice and the drivers of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6B59E-DAF6-B54A-9867-1E8A4BB2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6" y="204886"/>
            <a:ext cx="7997780" cy="43270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0BC02-A28B-694B-9DA9-DB446182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9" y="1040630"/>
            <a:ext cx="5732393" cy="99417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Self Concept:  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we are comprised of multiple selves  (</a:t>
            </a:r>
            <a:r>
              <a:rPr lang="en-US" sz="2800" dirty="0" err="1">
                <a:solidFill>
                  <a:srgbClr val="FF0000"/>
                </a:solidFill>
              </a:rPr>
              <a:t>Onkvisit</a:t>
            </a:r>
            <a:r>
              <a:rPr lang="en-US" sz="2800" dirty="0">
                <a:solidFill>
                  <a:srgbClr val="FF0000"/>
                </a:solidFill>
              </a:rPr>
              <a:t> and Shaw 1987)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D9CD7C3A-1EC4-D346-B2EF-6705DBC06A05}"/>
              </a:ext>
            </a:extLst>
          </p:cNvPr>
          <p:cNvSpPr/>
          <p:nvPr/>
        </p:nvSpPr>
        <p:spPr>
          <a:xfrm>
            <a:off x="1812701" y="2634856"/>
            <a:ext cx="2163650" cy="1958491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Actual self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‘me as I am’</a:t>
            </a:r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B0D8A243-000D-A14E-9C44-0FEEDD0667D6}"/>
              </a:ext>
            </a:extLst>
          </p:cNvPr>
          <p:cNvSpPr/>
          <p:nvPr/>
        </p:nvSpPr>
        <p:spPr>
          <a:xfrm>
            <a:off x="-7509" y="2421596"/>
            <a:ext cx="2163650" cy="1958491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Ideal self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‘the good me’</a:t>
            </a:r>
          </a:p>
        </p:txBody>
      </p:sp>
      <p:sp>
        <p:nvSpPr>
          <p:cNvPr id="8" name="Explosion 2 7">
            <a:extLst>
              <a:ext uri="{FF2B5EF4-FFF2-40B4-BE49-F238E27FC236}">
                <a16:creationId xmlns:a16="http://schemas.microsoft.com/office/drawing/2014/main" id="{E2780A51-4913-B04E-8E0E-AA4ABAC1D3A8}"/>
              </a:ext>
            </a:extLst>
          </p:cNvPr>
          <p:cNvSpPr/>
          <p:nvPr/>
        </p:nvSpPr>
        <p:spPr>
          <a:xfrm>
            <a:off x="4742646" y="2064079"/>
            <a:ext cx="2588653" cy="2137247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Looking Glass self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‘How I’d like others to see me’</a:t>
            </a:r>
          </a:p>
        </p:txBody>
      </p:sp>
      <p:sp>
        <p:nvSpPr>
          <p:cNvPr id="9" name="Explosion 2 8">
            <a:extLst>
              <a:ext uri="{FF2B5EF4-FFF2-40B4-BE49-F238E27FC236}">
                <a16:creationId xmlns:a16="http://schemas.microsoft.com/office/drawing/2014/main" id="{6DB294DF-843E-8644-9689-CE2FA2E08D4D}"/>
              </a:ext>
            </a:extLst>
          </p:cNvPr>
          <p:cNvSpPr/>
          <p:nvPr/>
        </p:nvSpPr>
        <p:spPr>
          <a:xfrm>
            <a:off x="6886979" y="2870545"/>
            <a:ext cx="2472339" cy="2062562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Extended self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‘Me as part of a wider group’</a:t>
            </a:r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CE76FBC9-E078-A942-8F58-6B0EDE462ABD}"/>
              </a:ext>
            </a:extLst>
          </p:cNvPr>
          <p:cNvSpPr/>
          <p:nvPr/>
        </p:nvSpPr>
        <p:spPr>
          <a:xfrm>
            <a:off x="3315238" y="3400842"/>
            <a:ext cx="2370250" cy="1958491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Negative self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‘That is SO not me’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8CA07-C743-1C4E-B82A-EF650C711FF6}"/>
              </a:ext>
            </a:extLst>
          </p:cNvPr>
          <p:cNvSpPr txBox="1"/>
          <p:nvPr/>
        </p:nvSpPr>
        <p:spPr>
          <a:xfrm>
            <a:off x="415345" y="108027"/>
            <a:ext cx="1680692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Solomon et al (2013)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42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5F2622C-8ED3-804B-A71F-15E454C05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+mn-lt"/>
                <a:ea typeface="ＭＳ Ｐゴシック" panose="020B0600070205080204" pitchFamily="34" charset="-128"/>
              </a:rPr>
              <a:t> ‘Reference groups’………...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B690AE8-19DE-244F-8EE0-04209D32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476500"/>
            <a:ext cx="546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 sz="2000">
              <a:latin typeface="Comic Sans MS" charset="0"/>
              <a:ea typeface="ＭＳ Ｐゴシック" charset="0"/>
              <a:cs typeface="Arial" charset="0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CEF3C588-F4CC-FB42-9D4A-034C885A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32849"/>
            <a:ext cx="8184445" cy="19393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667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“an actual or imaginary individual or group conceived of having significant relevance upon an individual’s evaluations, aspirations or behaviour”</a:t>
            </a:r>
          </a:p>
          <a:p>
            <a:pPr>
              <a:spcBef>
                <a:spcPct val="50000"/>
              </a:spcBef>
            </a:pPr>
            <a:endParaRPr lang="en-GB" altLang="en-US" sz="2667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8B2E69DA-FF81-CD44-9329-100D7D8B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45085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 sz="200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46CD4F7-AEE3-E148-B90D-E599B520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988" y="4708555"/>
            <a:ext cx="3859389" cy="8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Solomon, </a:t>
            </a:r>
            <a:r>
              <a:rPr lang="en-GB" sz="1667" dirty="0" err="1">
                <a:solidFill>
                  <a:srgbClr val="0070C0"/>
                </a:solidFill>
                <a:ea typeface="ＭＳ Ｐゴシック" charset="0"/>
                <a:cs typeface="Arial" charset="0"/>
              </a:rPr>
              <a:t>Bamossey</a:t>
            </a: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 and </a:t>
            </a:r>
            <a:r>
              <a:rPr lang="en-GB" sz="1667" dirty="0" err="1">
                <a:solidFill>
                  <a:srgbClr val="0070C0"/>
                </a:solidFill>
                <a:ea typeface="ＭＳ Ｐゴシック" charset="0"/>
                <a:cs typeface="Arial" charset="0"/>
              </a:rPr>
              <a:t>Askegaard</a:t>
            </a: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 (2013)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GB" sz="2000" dirty="0">
              <a:solidFill>
                <a:srgbClr val="0070C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F06FB82A-6065-4C44-8231-7705C5EA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712838"/>
            <a:ext cx="3536157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000" dirty="0">
                <a:solidFill>
                  <a:srgbClr val="FFFFFF"/>
                </a:solidFill>
                <a:ea typeface="ＭＳ Ｐゴシック" charset="0"/>
                <a:cs typeface="Arial" charset="0"/>
              </a:rPr>
              <a:t>They are ‘</a:t>
            </a:r>
            <a:r>
              <a:rPr lang="en-GB" sz="2000" dirty="0" err="1">
                <a:solidFill>
                  <a:srgbClr val="FFFFFF"/>
                </a:solidFill>
                <a:ea typeface="ＭＳ Ｐゴシック" charset="0"/>
                <a:cs typeface="Arial" charset="0"/>
              </a:rPr>
              <a:t>identificational</a:t>
            </a:r>
            <a:r>
              <a:rPr lang="en-GB" sz="2000" dirty="0">
                <a:solidFill>
                  <a:srgbClr val="FFFFFF"/>
                </a:solidFill>
                <a:ea typeface="ＭＳ Ｐゴシック" charset="0"/>
                <a:cs typeface="Arial" charset="0"/>
              </a:rPr>
              <a:t>’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D712BD3A-AB72-E04F-A97F-C567FF57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603" y="3716215"/>
            <a:ext cx="3536157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000" dirty="0">
                <a:solidFill>
                  <a:srgbClr val="FFFFFF"/>
                </a:solidFill>
                <a:ea typeface="ＭＳ Ｐゴシック" charset="0"/>
                <a:cs typeface="Arial" charset="0"/>
              </a:rPr>
              <a:t>Linked directly with self concept</a:t>
            </a:r>
          </a:p>
        </p:txBody>
      </p:sp>
    </p:spTree>
    <p:extLst>
      <p:ext uri="{BB962C8B-B14F-4D97-AF65-F5344CB8AC3E}">
        <p14:creationId xmlns:p14="http://schemas.microsoft.com/office/powerpoint/2010/main" val="418252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F30-29EF-7C4C-83BE-0EC747C9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Types of reference groups</a:t>
            </a:r>
          </a:p>
        </p:txBody>
      </p:sp>
      <p:pic>
        <p:nvPicPr>
          <p:cNvPr id="4098" name="Picture 2" descr="Reference Groups in Marketing: Definition, Types &amp; Examples - Video &amp;  Lesson Transcript | Study.com">
            <a:extLst>
              <a:ext uri="{FF2B5EF4-FFF2-40B4-BE49-F238E27FC236}">
                <a16:creationId xmlns:a16="http://schemas.microsoft.com/office/drawing/2014/main" id="{78E87F5E-A944-B446-A1D6-A46835E3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773" y="1672443"/>
            <a:ext cx="5161234" cy="23701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6340-3039-8643-871A-C90AD405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8107" y="1672443"/>
            <a:ext cx="3886200" cy="3437995"/>
          </a:xfrm>
        </p:spPr>
        <p:txBody>
          <a:bodyPr>
            <a:normAutofit/>
          </a:bodyPr>
          <a:lstStyle/>
          <a:p>
            <a:r>
              <a:rPr lang="en-US" sz="2400" dirty="0"/>
              <a:t>Associative</a:t>
            </a:r>
          </a:p>
          <a:p>
            <a:r>
              <a:rPr lang="en-US" sz="2400" dirty="0"/>
              <a:t>Dissociative</a:t>
            </a:r>
          </a:p>
          <a:p>
            <a:r>
              <a:rPr lang="en-US" sz="2400" dirty="0"/>
              <a:t>Membership</a:t>
            </a:r>
          </a:p>
          <a:p>
            <a:r>
              <a:rPr lang="en-US" sz="2400" dirty="0"/>
              <a:t>Aspirational</a:t>
            </a:r>
          </a:p>
          <a:p>
            <a:r>
              <a:rPr lang="en-US" sz="2400" dirty="0"/>
              <a:t>Formal</a:t>
            </a:r>
          </a:p>
          <a:p>
            <a:r>
              <a:rPr lang="en-US" sz="2400" dirty="0"/>
              <a:t>Informal</a:t>
            </a:r>
          </a:p>
          <a:p>
            <a:endParaRPr lang="en-US" sz="2400" dirty="0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63F58DD9-807D-6F08-155A-E3899C7C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988" y="4708555"/>
            <a:ext cx="3859389" cy="8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Solomon, </a:t>
            </a:r>
            <a:r>
              <a:rPr lang="en-GB" sz="1667" dirty="0" err="1">
                <a:solidFill>
                  <a:srgbClr val="0070C0"/>
                </a:solidFill>
                <a:ea typeface="ＭＳ Ｐゴシック" charset="0"/>
                <a:cs typeface="Arial" charset="0"/>
              </a:rPr>
              <a:t>Bamossey</a:t>
            </a: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 and </a:t>
            </a:r>
            <a:r>
              <a:rPr lang="en-GB" sz="1667" dirty="0" err="1">
                <a:solidFill>
                  <a:srgbClr val="0070C0"/>
                </a:solidFill>
                <a:ea typeface="ＭＳ Ｐゴシック" charset="0"/>
                <a:cs typeface="Arial" charset="0"/>
              </a:rPr>
              <a:t>Askegaard</a:t>
            </a:r>
            <a:r>
              <a:rPr lang="en-GB" sz="1667" dirty="0">
                <a:solidFill>
                  <a:srgbClr val="0070C0"/>
                </a:solidFill>
                <a:ea typeface="ＭＳ Ｐゴシック" charset="0"/>
                <a:cs typeface="Arial" charset="0"/>
              </a:rPr>
              <a:t> (2013)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GB" sz="2000" dirty="0">
              <a:solidFill>
                <a:srgbClr val="0070C0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9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0F92CC-7A87-2E42-915D-3DE37420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9A5E-9C5D-B441-9FCB-1F8B650A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and customers are not necessarily the same thing</a:t>
            </a:r>
          </a:p>
          <a:p>
            <a:r>
              <a:rPr lang="en-US" dirty="0"/>
              <a:t>Customer/consumer choice is influenced by a number of internal and external forces</a:t>
            </a:r>
          </a:p>
          <a:p>
            <a:r>
              <a:rPr lang="en-US" dirty="0"/>
              <a:t>In marketing, it is important to understand not only the processes that customers and consumers go through when making decisions but also the influences upon those choices. </a:t>
            </a:r>
          </a:p>
          <a:p>
            <a:r>
              <a:rPr lang="en-US" dirty="0"/>
              <a:t>This understanding allows them to create products and services that not only address the needs of the customer/consumer but also formulate other aspects of marketing strategy, for example, communication and distribution strategies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AB3F-D618-EF4F-B77C-8C59FD7C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C589-92E8-9D47-AE22-DDB5B003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Robinson, P.J., </a:t>
            </a:r>
            <a:r>
              <a:rPr lang="en-GB" dirty="0" err="1"/>
              <a:t>Faris</a:t>
            </a:r>
            <a:r>
              <a:rPr lang="en-GB" dirty="0"/>
              <a:t>, C.W. and Wind, Y., 1967. </a:t>
            </a:r>
            <a:r>
              <a:rPr lang="en-GB" i="1" dirty="0"/>
              <a:t>Industrial buying and creative marketing</a:t>
            </a:r>
            <a:r>
              <a:rPr lang="en-GB" dirty="0"/>
              <a:t>. </a:t>
            </a:r>
            <a:r>
              <a:rPr lang="en-GB" dirty="0" err="1"/>
              <a:t>Allyn</a:t>
            </a:r>
            <a:r>
              <a:rPr lang="en-GB" dirty="0"/>
              <a:t> and Bacon.</a:t>
            </a:r>
          </a:p>
          <a:p>
            <a:r>
              <a:rPr lang="en-GB" dirty="0"/>
              <a:t>Webster Jr, F.E. and Wind, Y., 1972. A general model for understanding organizational buying </a:t>
            </a:r>
            <a:r>
              <a:rPr lang="en-GB" dirty="0" err="1"/>
              <a:t>behavior</a:t>
            </a:r>
            <a:r>
              <a:rPr lang="en-GB" dirty="0"/>
              <a:t>. </a:t>
            </a:r>
            <a:r>
              <a:rPr lang="en-GB" i="1" dirty="0"/>
              <a:t>The Journal of Marketing</a:t>
            </a:r>
            <a:r>
              <a:rPr lang="en-GB" dirty="0"/>
              <a:t>, pp.12-19.</a:t>
            </a:r>
          </a:p>
          <a:p>
            <a:r>
              <a:rPr lang="en-GB" dirty="0"/>
              <a:t>Bunn, M.D., 1993. Taxonomy of buying decision approaches. </a:t>
            </a:r>
            <a:r>
              <a:rPr lang="en-GB" i="1" dirty="0"/>
              <a:t>The Journal of Marketing</a:t>
            </a:r>
            <a:r>
              <a:rPr lang="en-GB" dirty="0"/>
              <a:t>, pp.38-56.</a:t>
            </a:r>
          </a:p>
          <a:p>
            <a:r>
              <a:rPr lang="en-GB" dirty="0"/>
              <a:t>Armstrong, G., Saunders, J. and Wong, V., 2010. Principles of marketing. </a:t>
            </a:r>
            <a:r>
              <a:rPr lang="en-GB" i="1" dirty="0"/>
              <a:t>Person Global Edition</a:t>
            </a:r>
            <a:r>
              <a:rPr lang="en-GB" dirty="0"/>
              <a:t>. </a:t>
            </a:r>
          </a:p>
          <a:p>
            <a:r>
              <a:rPr lang="en-GB" dirty="0" err="1"/>
              <a:t>Toktaş-Palut</a:t>
            </a:r>
            <a:r>
              <a:rPr lang="en-GB" dirty="0"/>
              <a:t>, P., </a:t>
            </a:r>
            <a:r>
              <a:rPr lang="en-GB" dirty="0" err="1"/>
              <a:t>Baylav</a:t>
            </a:r>
            <a:r>
              <a:rPr lang="en-GB" dirty="0"/>
              <a:t>, E., </a:t>
            </a:r>
            <a:r>
              <a:rPr lang="en-GB" dirty="0" err="1"/>
              <a:t>Teoman</a:t>
            </a:r>
            <a:r>
              <a:rPr lang="en-GB" dirty="0"/>
              <a:t>, S. and </a:t>
            </a:r>
            <a:r>
              <a:rPr lang="en-GB" dirty="0" err="1"/>
              <a:t>Altunbey</a:t>
            </a:r>
            <a:r>
              <a:rPr lang="en-GB" dirty="0"/>
              <a:t>, M., 2014. The impact of barriers and benefits of e-procurement on its adoption decision: An empirical analysis. </a:t>
            </a:r>
            <a:r>
              <a:rPr lang="en-GB" i="1" dirty="0"/>
              <a:t>International Journal of Production Economics</a:t>
            </a:r>
            <a:r>
              <a:rPr lang="en-GB" dirty="0"/>
              <a:t>, </a:t>
            </a:r>
            <a:r>
              <a:rPr lang="en-GB" i="1" dirty="0"/>
              <a:t>158</a:t>
            </a:r>
            <a:r>
              <a:rPr lang="en-GB" dirty="0"/>
              <a:t>, pp.77-90.</a:t>
            </a:r>
          </a:p>
          <a:p>
            <a:r>
              <a:rPr lang="en-GB" dirty="0"/>
              <a:t>Croom, S. and Brandon-Jones, A., 2007. Impact of e-procurement: experiences from implementation in the UK public sector. </a:t>
            </a:r>
            <a:r>
              <a:rPr lang="en-GB" i="1" dirty="0"/>
              <a:t>Journal of Purchasing and Supply Management</a:t>
            </a:r>
            <a:r>
              <a:rPr lang="en-GB" dirty="0"/>
              <a:t>, </a:t>
            </a:r>
            <a:r>
              <a:rPr lang="en-GB" i="1" dirty="0"/>
              <a:t>13</a:t>
            </a:r>
            <a:r>
              <a:rPr lang="en-GB" dirty="0"/>
              <a:t>(4), pp.294-303.</a:t>
            </a:r>
          </a:p>
          <a:p>
            <a:r>
              <a:rPr lang="en-GB" dirty="0"/>
              <a:t>Morris, A., Stahl, A. and Herbert, R., 2000. E-procurement: streamlining processes to maximize effectiveness. </a:t>
            </a:r>
            <a:r>
              <a:rPr lang="en-GB" i="1" dirty="0"/>
              <a:t>Luminant Worldwide Corporation, USA</a:t>
            </a:r>
            <a:r>
              <a:rPr lang="en-GB" dirty="0"/>
              <a:t>.</a:t>
            </a:r>
          </a:p>
          <a:p>
            <a:r>
              <a:rPr lang="en-GB" dirty="0" err="1"/>
              <a:t>Makkonen</a:t>
            </a:r>
            <a:r>
              <a:rPr lang="en-GB" dirty="0"/>
              <a:t>, H., </a:t>
            </a:r>
            <a:r>
              <a:rPr lang="en-GB" dirty="0" err="1"/>
              <a:t>Olkkonen</a:t>
            </a:r>
            <a:r>
              <a:rPr lang="en-GB" dirty="0"/>
              <a:t>, R. and </a:t>
            </a:r>
            <a:r>
              <a:rPr lang="en-GB" dirty="0" err="1"/>
              <a:t>Halinen</a:t>
            </a:r>
            <a:r>
              <a:rPr lang="en-GB" dirty="0"/>
              <a:t>, A., 2012. Organizational buying as muddling through: A practice–theory approach. </a:t>
            </a:r>
            <a:r>
              <a:rPr lang="en-GB" i="1" dirty="0"/>
              <a:t>Journal of Business Research</a:t>
            </a:r>
            <a:r>
              <a:rPr lang="en-GB" dirty="0"/>
              <a:t>, </a:t>
            </a:r>
            <a:r>
              <a:rPr lang="en-GB" i="1" dirty="0"/>
              <a:t>65</a:t>
            </a:r>
            <a:r>
              <a:rPr lang="en-GB" dirty="0"/>
              <a:t>(6), pp.773-780.</a:t>
            </a:r>
          </a:p>
          <a:p>
            <a:r>
              <a:rPr lang="en-GB" dirty="0"/>
              <a:t>Simon, H.A., 1955. A </a:t>
            </a:r>
            <a:r>
              <a:rPr lang="en-GB" dirty="0" err="1"/>
              <a:t>behavioral</a:t>
            </a:r>
            <a:r>
              <a:rPr lang="en-GB" dirty="0"/>
              <a:t> model of rational choice. </a:t>
            </a:r>
            <a:r>
              <a:rPr lang="en-GB" i="1" dirty="0"/>
              <a:t>The quarterly journal of economics</a:t>
            </a:r>
            <a:r>
              <a:rPr lang="en-GB" dirty="0"/>
              <a:t>, </a:t>
            </a:r>
            <a:r>
              <a:rPr lang="en-GB" i="1" dirty="0"/>
              <a:t>69</a:t>
            </a:r>
            <a:r>
              <a:rPr lang="en-GB" dirty="0"/>
              <a:t>(1), pp.99-118.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22 Buying Kids Toys Photos - Free &amp;amp; Royalty-Free Stock Photos from  Dreamstime">
            <a:extLst>
              <a:ext uri="{FF2B5EF4-FFF2-40B4-BE49-F238E27FC236}">
                <a16:creationId xmlns:a16="http://schemas.microsoft.com/office/drawing/2014/main" id="{2D6DFD6F-620D-0C42-ACE9-BC1B1A59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"/>
          <a:stretch/>
        </p:blipFill>
        <p:spPr bwMode="auto">
          <a:xfrm>
            <a:off x="3887391" y="1714500"/>
            <a:ext cx="4629150" cy="32448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9EC5790-13AE-403E-9737-4EE98697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459" y="1868534"/>
            <a:ext cx="2949178" cy="3244850"/>
          </a:xfrm>
        </p:spPr>
        <p:txBody>
          <a:bodyPr>
            <a:normAutofit/>
          </a:bodyPr>
          <a:lstStyle/>
          <a:p>
            <a:r>
              <a:rPr lang="en-US" sz="3200" dirty="0"/>
              <a:t>Are you looking at ‘customers’ or ‘consumers’?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72C3E-4CC8-2E47-87D2-D13BE88A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87" y="755650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Get your </a:t>
            </a:r>
            <a:r>
              <a:rPr lang="en-US" sz="2100" dirty="0" err="1"/>
              <a:t>Mentimeter</a:t>
            </a:r>
            <a:r>
              <a:rPr lang="en-US" sz="2100" dirty="0"/>
              <a:t> app ready…</a:t>
            </a:r>
            <a:br>
              <a:rPr lang="en-US" sz="2100" dirty="0"/>
            </a:b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338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142" y="462776"/>
            <a:ext cx="8621701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difference between a ‘customer’ and a ‘consumer’?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143" y="1448954"/>
            <a:ext cx="742093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The party which acquires, or agrees to acquire, ownership (in the case of goods) </a:t>
            </a:r>
          </a:p>
          <a:p>
            <a:r>
              <a:rPr lang="en-US" sz="1650" dirty="0"/>
              <a:t>or benefit or usage (in the case of services) in exchange for money or other </a:t>
            </a:r>
          </a:p>
          <a:p>
            <a:r>
              <a:rPr lang="en-US" sz="1650" dirty="0"/>
              <a:t>consideration under a contract of sale.</a:t>
            </a:r>
          </a:p>
          <a:p>
            <a:endParaRPr lang="en-US" sz="1650" dirty="0"/>
          </a:p>
          <a:p>
            <a:r>
              <a:rPr lang="en-US" sz="1650" dirty="0"/>
              <a:t>Professional purchaser </a:t>
            </a:r>
            <a:r>
              <a:rPr lang="en-US" sz="1650" dirty="0" err="1"/>
              <a:t>specialising</a:t>
            </a:r>
            <a:r>
              <a:rPr lang="en-US" sz="1650" dirty="0"/>
              <a:t> in a specific group of materials, goods or </a:t>
            </a:r>
          </a:p>
          <a:p>
            <a:r>
              <a:rPr lang="en-US" sz="1650" dirty="0"/>
              <a:t>services and experienced in market analysis, purchase negotiations, bulk buying </a:t>
            </a:r>
          </a:p>
          <a:p>
            <a:r>
              <a:rPr lang="en-US" sz="1650" dirty="0"/>
              <a:t>and delivery coordination.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143" y="1135360"/>
            <a:ext cx="25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Definitions of ‘Customer’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143" y="3309946"/>
            <a:ext cx="26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Definitions of ‘Consumer’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142" y="3702795"/>
            <a:ext cx="826332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The purchaser of a good or service in retail.</a:t>
            </a:r>
          </a:p>
          <a:p>
            <a:endParaRPr lang="en-US" sz="1650" dirty="0"/>
          </a:p>
          <a:p>
            <a:r>
              <a:rPr lang="en-US" sz="1650" dirty="0"/>
              <a:t>An end user, and not necessarily the purchaser in the distribution chain of a good or service.</a:t>
            </a:r>
          </a:p>
          <a:p>
            <a:endParaRPr lang="en-US" sz="1650" dirty="0"/>
          </a:p>
          <a:p>
            <a:endParaRPr lang="en-US" sz="1650" dirty="0"/>
          </a:p>
        </p:txBody>
      </p:sp>
      <p:sp>
        <p:nvSpPr>
          <p:cNvPr id="9" name="TextBox 8"/>
          <p:cNvSpPr txBox="1"/>
          <p:nvPr/>
        </p:nvSpPr>
        <p:spPr>
          <a:xfrm>
            <a:off x="6534551" y="4706119"/>
            <a:ext cx="1914307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3" dirty="0"/>
              <a:t>Source: </a:t>
            </a:r>
            <a:r>
              <a:rPr lang="en-US" sz="1053" dirty="0" err="1"/>
              <a:t>Businessdictionary.com</a:t>
            </a:r>
            <a:endParaRPr lang="en-US" sz="1053" dirty="0"/>
          </a:p>
        </p:txBody>
      </p:sp>
    </p:spTree>
    <p:extLst>
      <p:ext uri="{BB962C8B-B14F-4D97-AF65-F5344CB8AC3E}">
        <p14:creationId xmlns:p14="http://schemas.microsoft.com/office/powerpoint/2010/main" val="199761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EE520B-F2A3-4A45-B5F0-87F63DEFE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146743"/>
            <a:ext cx="7886700" cy="110463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333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Why do consumers, consume?</a:t>
            </a:r>
          </a:p>
        </p:txBody>
      </p:sp>
      <p:sp>
        <p:nvSpPr>
          <p:cNvPr id="17410" name="AutoShape 3">
            <a:extLst>
              <a:ext uri="{FF2B5EF4-FFF2-40B4-BE49-F238E27FC236}">
                <a16:creationId xmlns:a16="http://schemas.microsoft.com/office/drawing/2014/main" id="{FAAFC078-4880-C540-B027-F933B815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0" y="986234"/>
            <a:ext cx="1968500" cy="1778000"/>
          </a:xfrm>
          <a:prstGeom prst="irregularSeal2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3600" dirty="0">
                <a:ea typeface="ＭＳ Ｐゴシック" charset="0"/>
                <a:cs typeface="ＭＳ Ｐゴシック" charset="0"/>
              </a:rPr>
              <a:t>Need</a:t>
            </a:r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8C2188C8-4EC0-FA41-A2AE-A0C690B596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1216" y="2388226"/>
            <a:ext cx="3834216" cy="2892993"/>
          </a:xfrm>
          <a:prstGeom prst="irregularSeal2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Desired End </a:t>
            </a:r>
          </a:p>
          <a:p>
            <a:pPr algn="ctr" eaLnBrk="1" hangingPunct="1">
              <a:defRPr/>
            </a:pPr>
            <a:r>
              <a:rPr lang="en-GB" sz="2800" dirty="0">
                <a:ea typeface="ＭＳ Ｐゴシック" charset="0"/>
                <a:cs typeface="ＭＳ Ｐゴシック" charset="0"/>
              </a:rPr>
              <a:t>State</a:t>
            </a:r>
          </a:p>
          <a:p>
            <a:pPr algn="ctr" eaLnBrk="1" hangingPunct="1">
              <a:defRPr/>
            </a:pPr>
            <a:r>
              <a:rPr lang="en-GB" sz="2800" dirty="0">
                <a:ea typeface="ＭＳ Ｐゴシック" charset="0"/>
                <a:cs typeface="ＭＳ Ｐゴシック" charset="0"/>
              </a:rPr>
              <a:t>(Goal)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7BB1C590-A851-864C-BAA2-BC62C84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405" y="2576449"/>
            <a:ext cx="1561042" cy="101566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2000" b="1" dirty="0">
                <a:latin typeface="+mn-lt"/>
              </a:rPr>
              <a:t>Gap Creates State of Tension</a:t>
            </a:r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9E737243-C720-024A-961D-61D5BBE01296}"/>
              </a:ext>
            </a:extLst>
          </p:cNvPr>
          <p:cNvSpPr>
            <a:spLocks noChangeArrowheads="1"/>
          </p:cNvSpPr>
          <p:nvPr/>
        </p:nvSpPr>
        <p:spPr bwMode="auto">
          <a:xfrm rot="12697069" flipH="1">
            <a:off x="2360645" y="2285249"/>
            <a:ext cx="762000" cy="5080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170">
              <a:latin typeface="+mn-lt"/>
            </a:endParaRPr>
          </a:p>
        </p:txBody>
      </p:sp>
      <p:sp>
        <p:nvSpPr>
          <p:cNvPr id="17416" name="AutoShape 10">
            <a:extLst>
              <a:ext uri="{FF2B5EF4-FFF2-40B4-BE49-F238E27FC236}">
                <a16:creationId xmlns:a16="http://schemas.microsoft.com/office/drawing/2014/main" id="{F83EDF68-6F73-2C4F-9ADB-9E8EB5A33B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31830" y="4344201"/>
            <a:ext cx="762000" cy="5080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170">
              <a:latin typeface="+mn-lt"/>
            </a:endParaRP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2782A59E-EA81-6649-A0E1-C28341CC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5" y="4261556"/>
            <a:ext cx="2579688" cy="86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sz="1667">
                <a:solidFill>
                  <a:schemeClr val="bg1"/>
                </a:solidFill>
                <a:ea typeface="ＭＳ Ｐゴシック" charset="-128"/>
              </a:rPr>
              <a:t>‘</a:t>
            </a:r>
            <a:r>
              <a:rPr lang="en-GB" sz="1667">
                <a:solidFill>
                  <a:schemeClr val="bg1"/>
                </a:solidFill>
                <a:ea typeface="ＭＳ Ｐゴシック" charset="-128"/>
              </a:rPr>
              <a:t>Homeostasis</a:t>
            </a:r>
            <a:r>
              <a:rPr lang="en-GB" altLang="en-US" sz="1667">
                <a:solidFill>
                  <a:schemeClr val="bg1"/>
                </a:solidFill>
                <a:ea typeface="ＭＳ Ｐゴシック" charset="-128"/>
              </a:rPr>
              <a:t>’</a:t>
            </a:r>
            <a:r>
              <a:rPr lang="en-GB" sz="1667">
                <a:solidFill>
                  <a:schemeClr val="bg1"/>
                </a:solidFill>
                <a:ea typeface="ＭＳ Ｐゴシック" charset="-128"/>
              </a:rPr>
              <a:t> is achieved when the tension is resolved</a:t>
            </a:r>
          </a:p>
        </p:txBody>
      </p:sp>
      <p:sp>
        <p:nvSpPr>
          <p:cNvPr id="12299" name="AutoShape 10">
            <a:extLst>
              <a:ext uri="{FF2B5EF4-FFF2-40B4-BE49-F238E27FC236}">
                <a16:creationId xmlns:a16="http://schemas.microsoft.com/office/drawing/2014/main" id="{92567EED-F139-0046-BEF8-1B87A1C1878C}"/>
              </a:ext>
            </a:extLst>
          </p:cNvPr>
          <p:cNvSpPr>
            <a:spLocks noChangeArrowheads="1"/>
          </p:cNvSpPr>
          <p:nvPr/>
        </p:nvSpPr>
        <p:spPr bwMode="auto">
          <a:xfrm rot="1710510">
            <a:off x="5001330" y="3580723"/>
            <a:ext cx="853282" cy="508000"/>
          </a:xfrm>
          <a:prstGeom prst="rightArrow">
            <a:avLst>
              <a:gd name="adj1" fmla="val 50000"/>
              <a:gd name="adj2" fmla="val 374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170">
              <a:latin typeface="+mn-lt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92F4764-FBE3-FD49-B751-E72C8BF2F326}"/>
              </a:ext>
            </a:extLst>
          </p:cNvPr>
          <p:cNvSpPr txBox="1">
            <a:spLocks noChangeArrowheads="1"/>
          </p:cNvSpPr>
          <p:nvPr/>
        </p:nvSpPr>
        <p:spPr bwMode="auto">
          <a:xfrm rot="19807823">
            <a:off x="2741081" y="2609040"/>
            <a:ext cx="2579688" cy="810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2333" dirty="0">
                <a:solidFill>
                  <a:schemeClr val="bg1"/>
                </a:solidFill>
                <a:latin typeface="+mn-lt"/>
              </a:rPr>
              <a:t>Cognitive Dissonance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2296" grpId="0" animBg="1"/>
      <p:bldP spid="17416" grpId="0" animBg="1"/>
      <p:bldP spid="4109" grpId="0" animBg="1"/>
      <p:bldP spid="1229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15" y="59801"/>
            <a:ext cx="8288098" cy="1508564"/>
          </a:xfrm>
        </p:spPr>
        <p:txBody>
          <a:bodyPr>
            <a:normAutofit/>
          </a:bodyPr>
          <a:lstStyle/>
          <a:p>
            <a:r>
              <a:rPr lang="en-GB" dirty="0"/>
              <a:t>It’s a journey… a customer journey that starts with ‘cognitive dissonance’.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9864" y="2208792"/>
            <a:ext cx="3619500" cy="830997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Recognition </a:t>
            </a:r>
          </a:p>
          <a:p>
            <a:pPr algn="ctr"/>
            <a:r>
              <a:rPr lang="en-US" sz="2400" dirty="0"/>
              <a:t>(Need vs Opportunity)</a:t>
            </a:r>
          </a:p>
        </p:txBody>
      </p:sp>
      <p:pic>
        <p:nvPicPr>
          <p:cNvPr id="2050" name="Picture 2" descr="iPhone 12's four models compared: Differences between iPhone 12, Pro, Pro  Max and Mini - CNET">
            <a:extLst>
              <a:ext uri="{FF2B5EF4-FFF2-40B4-BE49-F238E27FC236}">
                <a16:creationId xmlns:a16="http://schemas.microsoft.com/office/drawing/2014/main" id="{B407F290-BF31-024E-A292-49639E1D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5" y="178435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97436CB8-1905-5349-93EB-2F33F383BEFA}"/>
              </a:ext>
            </a:extLst>
          </p:cNvPr>
          <p:cNvSpPr txBox="1">
            <a:spLocks/>
          </p:cNvSpPr>
          <p:nvPr/>
        </p:nvSpPr>
        <p:spPr>
          <a:xfrm>
            <a:off x="427951" y="3816795"/>
            <a:ext cx="8288098" cy="150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r>
              <a:rPr lang="en-GB" dirty="0"/>
              <a:t>Why did you buy your last phone…?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F8F31E-031E-7040-B581-0FB35E8AF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1407" y="216959"/>
            <a:ext cx="7006167" cy="1104636"/>
          </a:xfrm>
        </p:spPr>
        <p:txBody>
          <a:bodyPr/>
          <a:lstStyle/>
          <a:p>
            <a:r>
              <a:rPr lang="en-GB" altLang="en-US" sz="3667"/>
              <a:t>Maslow’s Hierarchy of Needs (1943) </a:t>
            </a:r>
            <a:endParaRPr lang="en-US" altLang="en-US" sz="3667"/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32211793-8148-564E-B32E-41A97549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16" y="1729714"/>
            <a:ext cx="889000" cy="2730500"/>
          </a:xfrm>
          <a:prstGeom prst="upArrow">
            <a:avLst>
              <a:gd name="adj1" fmla="val 50000"/>
              <a:gd name="adj2" fmla="val 7678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170"/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A49B6ECB-7073-6148-B5C6-15E41F5C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957" y="1666874"/>
            <a:ext cx="889000" cy="2730500"/>
          </a:xfrm>
          <a:prstGeom prst="upArrow">
            <a:avLst>
              <a:gd name="adj1" fmla="val 50000"/>
              <a:gd name="adj2" fmla="val 7678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170"/>
          </a:p>
        </p:txBody>
      </p:sp>
      <p:pic>
        <p:nvPicPr>
          <p:cNvPr id="2" name="Picture 2" descr="Applying Maslow&amp;#39;s Theory in Times of Crisis - Your Aha! Life">
            <a:extLst>
              <a:ext uri="{FF2B5EF4-FFF2-40B4-BE49-F238E27FC236}">
                <a16:creationId xmlns:a16="http://schemas.microsoft.com/office/drawing/2014/main" id="{614E245C-D32F-E548-8C7B-501D34E3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56" y="1842880"/>
            <a:ext cx="5229287" cy="283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29497D5-DF66-FB4D-AE6B-E194EEFE7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3657" y="304271"/>
            <a:ext cx="8632372" cy="110463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25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Maslow –  is it a model for the 21</a:t>
            </a:r>
            <a:r>
              <a:rPr lang="en-GB" sz="325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st</a:t>
            </a:r>
            <a:r>
              <a:rPr lang="en-GB" sz="325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 century? (de </a:t>
            </a:r>
            <a:r>
              <a:rPr lang="en-GB" sz="32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Mooij</a:t>
            </a:r>
            <a:r>
              <a:rPr lang="en-GB" sz="325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Arial" pitchFamily="34" charset="0"/>
              </a:rPr>
              <a:t> 2004)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2B9FF09E-055E-A84C-9DA5-028F0D0BE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030" y="1621895"/>
            <a:ext cx="6477000" cy="996157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As a list of need types, there is still relevance</a:t>
            </a:r>
          </a:p>
          <a:p>
            <a:r>
              <a:rPr lang="en-GB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The prioritisation of physical and safety needs over non-physiological issues still stands.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C875DDB-EA56-5747-85C4-4D5FAB2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84" y="2645606"/>
            <a:ext cx="6477000" cy="23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sz="2000" dirty="0">
                <a:latin typeface="+mn-lt"/>
              </a:rPr>
              <a:t>Cultural differences are likely to affect the order of the non-physiological need types.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sz="2000" dirty="0">
                <a:latin typeface="+mn-lt"/>
              </a:rPr>
              <a:t>‘Self actualisation’ highly subjective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altLang="en-US" sz="2000" dirty="0">
                <a:latin typeface="+mn-lt"/>
              </a:rPr>
              <a:t>In collectivist cultures: </a:t>
            </a:r>
          </a:p>
          <a:p>
            <a:pPr lvl="2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GB" altLang="en-US" sz="1667" dirty="0">
                <a:latin typeface="+mn-lt"/>
              </a:rPr>
              <a:t>the self is less important than the honour of the ‘in group’</a:t>
            </a:r>
          </a:p>
          <a:p>
            <a:pPr lvl="2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GB" altLang="en-US" sz="1667" dirty="0">
                <a:latin typeface="+mn-lt"/>
              </a:rPr>
              <a:t>Safety and belonging merge as one is seen as the result of the other</a:t>
            </a:r>
          </a:p>
          <a:p>
            <a:pPr lvl="2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altLang="en-US" sz="1667" dirty="0">
              <a:latin typeface="+mn-lt"/>
            </a:endParaRP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BC1ADF75-EE26-4546-8788-C4A754B8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30" y="2645606"/>
            <a:ext cx="114035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2333" i="1" u="sng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3">
            <a:extLst>
              <a:ext uri="{FF2B5EF4-FFF2-40B4-BE49-F238E27FC236}">
                <a16:creationId xmlns:a16="http://schemas.microsoft.com/office/drawing/2014/main" id="{9AE31C1C-96DB-8B49-92DC-64EE36CF2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818" y="167778"/>
            <a:ext cx="6572250" cy="1104636"/>
          </a:xfrm>
        </p:spPr>
        <p:txBody>
          <a:bodyPr/>
          <a:lstStyle/>
          <a:p>
            <a:r>
              <a:rPr lang="en-GB" altLang="en-US" sz="3667" dirty="0"/>
              <a:t>Other ways of classifying needs…</a:t>
            </a:r>
            <a:endParaRPr lang="en-US" altLang="en-US" sz="3667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2803A7-4A5F-8D46-A50F-C0C311EB9953}"/>
              </a:ext>
            </a:extLst>
          </p:cNvPr>
          <p:cNvGraphicFramePr/>
          <p:nvPr/>
        </p:nvGraphicFramePr>
        <p:xfrm>
          <a:off x="1303368" y="1177313"/>
          <a:ext cx="6044489" cy="388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3" name="TextBox 5">
            <a:extLst>
              <a:ext uri="{FF2B5EF4-FFF2-40B4-BE49-F238E27FC236}">
                <a16:creationId xmlns:a16="http://schemas.microsoft.com/office/drawing/2014/main" id="{D1DE0FCF-8F2D-8847-8544-218D21D9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534" y="4812080"/>
            <a:ext cx="2325688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170" dirty="0"/>
              <a:t>(Solomon et al 2018)</a:t>
            </a:r>
            <a:endParaRPr lang="en-US" altLang="en-US" sz="117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3175F29C-D5E3-F744-BB97-65C312B4F940}"/>
              </a:ext>
            </a:extLst>
          </p:cNvPr>
          <p:cNvSpPr txBox="1">
            <a:spLocks noChangeArrowheads="1"/>
          </p:cNvSpPr>
          <p:nvPr/>
        </p:nvSpPr>
        <p:spPr bwMode="auto">
          <a:xfrm rot="20183619">
            <a:off x="784825" y="2964922"/>
            <a:ext cx="7081573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2000" dirty="0">
                <a:solidFill>
                  <a:srgbClr val="2A6D7D"/>
                </a:solidFill>
                <a:latin typeface="+mn-lt"/>
              </a:rPr>
              <a:t>THESE ARE </a:t>
            </a:r>
            <a:r>
              <a:rPr lang="en-GB" sz="2000" b="1" i="1" u="sng" dirty="0">
                <a:solidFill>
                  <a:srgbClr val="2A6D7D"/>
                </a:solidFill>
                <a:latin typeface="+mn-lt"/>
              </a:rPr>
              <a:t>NOT</a:t>
            </a:r>
            <a:r>
              <a:rPr lang="en-GB" sz="2000" dirty="0">
                <a:solidFill>
                  <a:srgbClr val="2A6D7D"/>
                </a:solidFill>
                <a:latin typeface="+mn-lt"/>
              </a:rPr>
              <a:t> MUTUALLY EXCLUSIVE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21.9|12.1|8.1|83.3"/>
</p:tagLst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0114BC-3B4D-3347-8310-3A51D9A0D268}" vid="{5EDAF5A9-BCE8-7D4F-A01B-03B4212B9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1301</Words>
  <Application>Microsoft Macintosh PowerPoint</Application>
  <PresentationFormat>On-screen Show (16:10)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Tahoma</vt:lpstr>
      <vt:lpstr>Times New Roman</vt:lpstr>
      <vt:lpstr>Wingdings</vt:lpstr>
      <vt:lpstr>WBS_Sep_2017</vt:lpstr>
      <vt:lpstr>Understanding Customers and Consumers</vt:lpstr>
      <vt:lpstr>Session objectives</vt:lpstr>
      <vt:lpstr>Get your Mentimeter app ready…  </vt:lpstr>
      <vt:lpstr>What is the difference between a ‘customer’ and a ‘consumer’? </vt:lpstr>
      <vt:lpstr>Why do consumers, consume?</vt:lpstr>
      <vt:lpstr>It’s a journey… a customer journey that starts with ‘cognitive dissonance’.</vt:lpstr>
      <vt:lpstr>Maslow’s Hierarchy of Needs (1943) </vt:lpstr>
      <vt:lpstr>Maslow –  is it a model for the 21st century? (de Mooij 2004)</vt:lpstr>
      <vt:lpstr>Other ways of classifying needs…</vt:lpstr>
      <vt:lpstr>PowerPoint Presentation</vt:lpstr>
      <vt:lpstr>Motivation</vt:lpstr>
      <vt:lpstr>Motivational Theory</vt:lpstr>
      <vt:lpstr>PowerPoint Presentation</vt:lpstr>
      <vt:lpstr>It’s a journey…  a customer journey</vt:lpstr>
      <vt:lpstr>Factors that influence consumer behaviour</vt:lpstr>
      <vt:lpstr>Culture (Kotler et al 2019)</vt:lpstr>
      <vt:lpstr>‘Family’ or ‘Household’ Decision Making…?</vt:lpstr>
      <vt:lpstr>Why is an understanding of the family so important? (Gilly and Ennis 1982)</vt:lpstr>
      <vt:lpstr>The Traditional Family Life Cycle</vt:lpstr>
      <vt:lpstr>Self Concept:    we are comprised of multiple selves  (Onkvisit and Shaw 1987)</vt:lpstr>
      <vt:lpstr> ‘Reference groups’………...</vt:lpstr>
      <vt:lpstr>Types of reference groups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and Consumers</dc:title>
  <dc:creator>Lloyd, Jenny</dc:creator>
  <cp:lastModifiedBy>Jenny.L.Lloyd@outlook.com</cp:lastModifiedBy>
  <cp:revision>8</cp:revision>
  <cp:lastPrinted>2020-10-22T09:15:48Z</cp:lastPrinted>
  <dcterms:created xsi:type="dcterms:W3CDTF">2020-10-22T09:00:02Z</dcterms:created>
  <dcterms:modified xsi:type="dcterms:W3CDTF">2022-08-26T16:42:27Z</dcterms:modified>
</cp:coreProperties>
</file>