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59" r:id="rId6"/>
    <p:sldId id="260" r:id="rId7"/>
    <p:sldId id="282" r:id="rId8"/>
    <p:sldId id="261" r:id="rId9"/>
    <p:sldId id="288" r:id="rId10"/>
    <p:sldId id="289" r:id="rId11"/>
    <p:sldId id="262" r:id="rId12"/>
    <p:sldId id="263" r:id="rId13"/>
    <p:sldId id="264" r:id="rId14"/>
    <p:sldId id="279" r:id="rId15"/>
    <p:sldId id="284" r:id="rId16"/>
    <p:sldId id="267" r:id="rId17"/>
    <p:sldId id="285" r:id="rId18"/>
    <p:sldId id="286" r:id="rId19"/>
    <p:sldId id="287" r:id="rId20"/>
    <p:sldId id="272" r:id="rId21"/>
    <p:sldId id="273" r:id="rId22"/>
    <p:sldId id="281" r:id="rId23"/>
    <p:sldId id="280" r:id="rId24"/>
    <p:sldId id="276" r:id="rId25"/>
    <p:sldId id="271" r:id="rId26"/>
    <p:sldId id="275" r:id="rId27"/>
  </p:sldIdLst>
  <p:sldSz cx="9144000" cy="5715000" type="screen16x10"/>
  <p:notesSz cx="6858000" cy="9144000"/>
  <p:defaultTextStyle>
    <a:defPPr>
      <a:defRPr lang="en-US"/>
    </a:defPPr>
    <a:lvl1pPr marL="0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4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45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1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293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67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3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12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586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6D1F3-77D7-7341-8729-EC90EF97B4A1}" type="doc">
      <dgm:prSet loTypeId="urn:microsoft.com/office/officeart/2005/8/layout/radial6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296613-A0AA-C146-90B7-67203AB562E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Market segmentation</a:t>
          </a:r>
        </a:p>
      </dgm:t>
    </dgm:pt>
    <dgm:pt modelId="{0F455927-7D43-5846-AF5A-58A2C2E9AD95}" type="parTrans" cxnId="{11E81DC9-D065-E845-90DD-92CD178AB8D2}">
      <dgm:prSet/>
      <dgm:spPr/>
      <dgm:t>
        <a:bodyPr/>
        <a:lstStyle/>
        <a:p>
          <a:endParaRPr lang="en-US"/>
        </a:p>
      </dgm:t>
    </dgm:pt>
    <dgm:pt modelId="{287397CD-E29B-EB48-93C0-9FFBA85576FB}" type="sibTrans" cxnId="{11E81DC9-D065-E845-90DD-92CD178AB8D2}">
      <dgm:prSet/>
      <dgm:spPr/>
      <dgm:t>
        <a:bodyPr/>
        <a:lstStyle/>
        <a:p>
          <a:endParaRPr lang="en-US"/>
        </a:p>
      </dgm:t>
    </dgm:pt>
    <dgm:pt modelId="{D048C02E-9387-CC4C-BBE2-76C8DC9C1DAF}">
      <dgm:prSet phldrT="[Text]"/>
      <dgm:spPr/>
      <dgm:t>
        <a:bodyPr/>
        <a:lstStyle/>
        <a:p>
          <a:r>
            <a:rPr lang="en-US" dirty="0"/>
            <a:t>Target market selection</a:t>
          </a:r>
        </a:p>
      </dgm:t>
    </dgm:pt>
    <dgm:pt modelId="{041B5ED9-EC48-904E-9D29-86024B6E4D9E}" type="parTrans" cxnId="{FCE3141D-C79A-434D-9DEE-66E0B9BE9E03}">
      <dgm:prSet/>
      <dgm:spPr/>
      <dgm:t>
        <a:bodyPr/>
        <a:lstStyle/>
        <a:p>
          <a:endParaRPr lang="en-US"/>
        </a:p>
      </dgm:t>
    </dgm:pt>
    <dgm:pt modelId="{F5C1F62B-C123-524D-AF77-CD4AEC4C3D4C}" type="sibTrans" cxnId="{FCE3141D-C79A-434D-9DEE-66E0B9BE9E03}">
      <dgm:prSet/>
      <dgm:spPr/>
      <dgm:t>
        <a:bodyPr/>
        <a:lstStyle/>
        <a:p>
          <a:endParaRPr lang="en-US"/>
        </a:p>
      </dgm:t>
    </dgm:pt>
    <dgm:pt modelId="{31E93350-E90A-424B-8743-2DD3608ABEC7}">
      <dgm:prSet phldrT="[Text]"/>
      <dgm:spPr/>
      <dgm:t>
        <a:bodyPr/>
        <a:lstStyle/>
        <a:p>
          <a:r>
            <a:rPr lang="en-US" dirty="0"/>
            <a:t>Differentiated strategy</a:t>
          </a:r>
        </a:p>
      </dgm:t>
    </dgm:pt>
    <dgm:pt modelId="{7D6D015D-BD87-AF4A-BF6C-AA5CAA6A2DFD}" type="parTrans" cxnId="{14FF668B-4A2B-C64A-93EA-64F9D884FCEC}">
      <dgm:prSet/>
      <dgm:spPr/>
      <dgm:t>
        <a:bodyPr/>
        <a:lstStyle/>
        <a:p>
          <a:endParaRPr lang="en-US"/>
        </a:p>
      </dgm:t>
    </dgm:pt>
    <dgm:pt modelId="{87AF4F57-C165-7B41-90AB-ED544FF54F2C}" type="sibTrans" cxnId="{14FF668B-4A2B-C64A-93EA-64F9D884FCEC}">
      <dgm:prSet/>
      <dgm:spPr/>
      <dgm:t>
        <a:bodyPr/>
        <a:lstStyle/>
        <a:p>
          <a:endParaRPr lang="en-US"/>
        </a:p>
      </dgm:t>
    </dgm:pt>
    <dgm:pt modelId="{6B775365-374E-DA44-9AAF-36869DFADA60}">
      <dgm:prSet phldrT="[Text]"/>
      <dgm:spPr/>
      <dgm:t>
        <a:bodyPr/>
        <a:lstStyle/>
        <a:p>
          <a:r>
            <a:rPr lang="en-US" dirty="0"/>
            <a:t>Tailored marketing mix</a:t>
          </a:r>
        </a:p>
      </dgm:t>
    </dgm:pt>
    <dgm:pt modelId="{6B4FD616-819E-484B-91EC-70C81EF8AFDA}" type="parTrans" cxnId="{8C01DB9F-C98C-D442-BC1A-78F03EF2EA11}">
      <dgm:prSet/>
      <dgm:spPr/>
      <dgm:t>
        <a:bodyPr/>
        <a:lstStyle/>
        <a:p>
          <a:endParaRPr lang="en-US"/>
        </a:p>
      </dgm:t>
    </dgm:pt>
    <dgm:pt modelId="{FE7F483F-84B4-CC4C-A18F-9AFE95AC7B91}" type="sibTrans" cxnId="{8C01DB9F-C98C-D442-BC1A-78F03EF2EA11}">
      <dgm:prSet/>
      <dgm:spPr/>
      <dgm:t>
        <a:bodyPr/>
        <a:lstStyle/>
        <a:p>
          <a:endParaRPr lang="en-US"/>
        </a:p>
      </dgm:t>
    </dgm:pt>
    <dgm:pt modelId="{9A65237C-624F-224F-A3DE-1D77DB2FEEE5}">
      <dgm:prSet phldrT="[Text]"/>
      <dgm:spPr/>
      <dgm:t>
        <a:bodyPr/>
        <a:lstStyle/>
        <a:p>
          <a:r>
            <a:rPr lang="en-US" dirty="0"/>
            <a:t>TOWS/</a:t>
          </a:r>
        </a:p>
        <a:p>
          <a:r>
            <a:rPr lang="en-US" dirty="0"/>
            <a:t>Critical Success Factors</a:t>
          </a:r>
        </a:p>
      </dgm:t>
    </dgm:pt>
    <dgm:pt modelId="{D3FEB386-5000-6A47-A571-DF3BAFEE332F}" type="parTrans" cxnId="{D405D45C-A811-574A-A38E-A920DCB7A0CB}">
      <dgm:prSet/>
      <dgm:spPr/>
      <dgm:t>
        <a:bodyPr/>
        <a:lstStyle/>
        <a:p>
          <a:endParaRPr lang="en-US"/>
        </a:p>
      </dgm:t>
    </dgm:pt>
    <dgm:pt modelId="{F182406F-1178-A647-9C29-B47ABA24F7A2}" type="sibTrans" cxnId="{D405D45C-A811-574A-A38E-A920DCB7A0CB}">
      <dgm:prSet/>
      <dgm:spPr/>
      <dgm:t>
        <a:bodyPr/>
        <a:lstStyle/>
        <a:p>
          <a:endParaRPr lang="en-US"/>
        </a:p>
      </dgm:t>
    </dgm:pt>
    <dgm:pt modelId="{0792577D-40FF-6A4E-889B-CD51725F4C6E}" type="pres">
      <dgm:prSet presAssocID="{C8E6D1F3-77D7-7341-8729-EC90EF97B4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1D984E7-DDA7-4C46-8218-5079FDED63B0}" type="pres">
      <dgm:prSet presAssocID="{57296613-A0AA-C146-90B7-67203AB562EE}" presName="centerShape" presStyleLbl="node0" presStyleIdx="0" presStyleCnt="1"/>
      <dgm:spPr/>
    </dgm:pt>
    <dgm:pt modelId="{DBB22B81-A32F-0543-B5BE-F943E28372EC}" type="pres">
      <dgm:prSet presAssocID="{D048C02E-9387-CC4C-BBE2-76C8DC9C1DAF}" presName="node" presStyleLbl="node1" presStyleIdx="0" presStyleCnt="4">
        <dgm:presLayoutVars>
          <dgm:bulletEnabled val="1"/>
        </dgm:presLayoutVars>
      </dgm:prSet>
      <dgm:spPr/>
    </dgm:pt>
    <dgm:pt modelId="{04A6B95C-E840-5A4F-A4F2-6CB69C552194}" type="pres">
      <dgm:prSet presAssocID="{D048C02E-9387-CC4C-BBE2-76C8DC9C1DAF}" presName="dummy" presStyleCnt="0"/>
      <dgm:spPr/>
    </dgm:pt>
    <dgm:pt modelId="{36782DD5-BE31-2945-9D4A-DAD303D0D411}" type="pres">
      <dgm:prSet presAssocID="{F5C1F62B-C123-524D-AF77-CD4AEC4C3D4C}" presName="sibTrans" presStyleLbl="sibTrans2D1" presStyleIdx="0" presStyleCnt="4"/>
      <dgm:spPr/>
    </dgm:pt>
    <dgm:pt modelId="{F0BB740F-6466-B145-B926-F01EABCA8593}" type="pres">
      <dgm:prSet presAssocID="{31E93350-E90A-424B-8743-2DD3608ABEC7}" presName="node" presStyleLbl="node1" presStyleIdx="1" presStyleCnt="4">
        <dgm:presLayoutVars>
          <dgm:bulletEnabled val="1"/>
        </dgm:presLayoutVars>
      </dgm:prSet>
      <dgm:spPr/>
    </dgm:pt>
    <dgm:pt modelId="{CAAC8D56-C2D8-0F44-8D1A-A104DA994AE7}" type="pres">
      <dgm:prSet presAssocID="{31E93350-E90A-424B-8743-2DD3608ABEC7}" presName="dummy" presStyleCnt="0"/>
      <dgm:spPr/>
    </dgm:pt>
    <dgm:pt modelId="{EEB89D76-CD00-0649-9D42-6DE73038A52E}" type="pres">
      <dgm:prSet presAssocID="{87AF4F57-C165-7B41-90AB-ED544FF54F2C}" presName="sibTrans" presStyleLbl="sibTrans2D1" presStyleIdx="1" presStyleCnt="4"/>
      <dgm:spPr/>
    </dgm:pt>
    <dgm:pt modelId="{4554CA76-1414-2745-B6EE-B2C8E2A76657}" type="pres">
      <dgm:prSet presAssocID="{6B775365-374E-DA44-9AAF-36869DFADA60}" presName="node" presStyleLbl="node1" presStyleIdx="2" presStyleCnt="4">
        <dgm:presLayoutVars>
          <dgm:bulletEnabled val="1"/>
        </dgm:presLayoutVars>
      </dgm:prSet>
      <dgm:spPr/>
    </dgm:pt>
    <dgm:pt modelId="{1138D6FF-9B62-0540-A2D1-219118053310}" type="pres">
      <dgm:prSet presAssocID="{6B775365-374E-DA44-9AAF-36869DFADA60}" presName="dummy" presStyleCnt="0"/>
      <dgm:spPr/>
    </dgm:pt>
    <dgm:pt modelId="{D280B1E5-5D1F-EB4C-8232-A732CA949620}" type="pres">
      <dgm:prSet presAssocID="{FE7F483F-84B4-CC4C-A18F-9AFE95AC7B91}" presName="sibTrans" presStyleLbl="sibTrans2D1" presStyleIdx="2" presStyleCnt="4"/>
      <dgm:spPr/>
    </dgm:pt>
    <dgm:pt modelId="{D24AE11B-A7BE-1F48-939C-4AEFAF87339E}" type="pres">
      <dgm:prSet presAssocID="{9A65237C-624F-224F-A3DE-1D77DB2FEEE5}" presName="node" presStyleLbl="node1" presStyleIdx="3" presStyleCnt="4">
        <dgm:presLayoutVars>
          <dgm:bulletEnabled val="1"/>
        </dgm:presLayoutVars>
      </dgm:prSet>
      <dgm:spPr/>
    </dgm:pt>
    <dgm:pt modelId="{058CEBC1-6418-204D-A737-D52EBB972D93}" type="pres">
      <dgm:prSet presAssocID="{9A65237C-624F-224F-A3DE-1D77DB2FEEE5}" presName="dummy" presStyleCnt="0"/>
      <dgm:spPr/>
    </dgm:pt>
    <dgm:pt modelId="{A8A97CAD-7553-7742-98AA-8BE6F5EF5D31}" type="pres">
      <dgm:prSet presAssocID="{F182406F-1178-A647-9C29-B47ABA24F7A2}" presName="sibTrans" presStyleLbl="sibTrans2D1" presStyleIdx="3" presStyleCnt="4"/>
      <dgm:spPr/>
    </dgm:pt>
  </dgm:ptLst>
  <dgm:cxnLst>
    <dgm:cxn modelId="{4246EE12-52C5-994B-BAF1-E99B122758A7}" type="presOf" srcId="{6B775365-374E-DA44-9AAF-36869DFADA60}" destId="{4554CA76-1414-2745-B6EE-B2C8E2A76657}" srcOrd="0" destOrd="0" presId="urn:microsoft.com/office/officeart/2005/8/layout/radial6"/>
    <dgm:cxn modelId="{ED826B14-9FB6-C54F-9E51-2E2E43525246}" type="presOf" srcId="{9A65237C-624F-224F-A3DE-1D77DB2FEEE5}" destId="{D24AE11B-A7BE-1F48-939C-4AEFAF87339E}" srcOrd="0" destOrd="0" presId="urn:microsoft.com/office/officeart/2005/8/layout/radial6"/>
    <dgm:cxn modelId="{FCE3141D-C79A-434D-9DEE-66E0B9BE9E03}" srcId="{57296613-A0AA-C146-90B7-67203AB562EE}" destId="{D048C02E-9387-CC4C-BBE2-76C8DC9C1DAF}" srcOrd="0" destOrd="0" parTransId="{041B5ED9-EC48-904E-9D29-86024B6E4D9E}" sibTransId="{F5C1F62B-C123-524D-AF77-CD4AEC4C3D4C}"/>
    <dgm:cxn modelId="{BE7A533C-C4F9-6449-8CA9-A7CCE98D1B9A}" type="presOf" srcId="{F5C1F62B-C123-524D-AF77-CD4AEC4C3D4C}" destId="{36782DD5-BE31-2945-9D4A-DAD303D0D411}" srcOrd="0" destOrd="0" presId="urn:microsoft.com/office/officeart/2005/8/layout/radial6"/>
    <dgm:cxn modelId="{59856C47-4163-7242-A634-E6CE49519E62}" type="presOf" srcId="{F182406F-1178-A647-9C29-B47ABA24F7A2}" destId="{A8A97CAD-7553-7742-98AA-8BE6F5EF5D31}" srcOrd="0" destOrd="0" presId="urn:microsoft.com/office/officeart/2005/8/layout/radial6"/>
    <dgm:cxn modelId="{97209049-05EE-9542-B1A7-8C397698B887}" type="presOf" srcId="{57296613-A0AA-C146-90B7-67203AB562EE}" destId="{B1D984E7-DDA7-4C46-8218-5079FDED63B0}" srcOrd="0" destOrd="0" presId="urn:microsoft.com/office/officeart/2005/8/layout/radial6"/>
    <dgm:cxn modelId="{D405D45C-A811-574A-A38E-A920DCB7A0CB}" srcId="{57296613-A0AA-C146-90B7-67203AB562EE}" destId="{9A65237C-624F-224F-A3DE-1D77DB2FEEE5}" srcOrd="3" destOrd="0" parTransId="{D3FEB386-5000-6A47-A571-DF3BAFEE332F}" sibTransId="{F182406F-1178-A647-9C29-B47ABA24F7A2}"/>
    <dgm:cxn modelId="{33B94969-2CB3-CA4B-BD6B-BF9CB2955E24}" type="presOf" srcId="{87AF4F57-C165-7B41-90AB-ED544FF54F2C}" destId="{EEB89D76-CD00-0649-9D42-6DE73038A52E}" srcOrd="0" destOrd="0" presId="urn:microsoft.com/office/officeart/2005/8/layout/radial6"/>
    <dgm:cxn modelId="{C244CA78-B415-774E-AA1D-3BF144D21737}" type="presOf" srcId="{D048C02E-9387-CC4C-BBE2-76C8DC9C1DAF}" destId="{DBB22B81-A32F-0543-B5BE-F943E28372EC}" srcOrd="0" destOrd="0" presId="urn:microsoft.com/office/officeart/2005/8/layout/radial6"/>
    <dgm:cxn modelId="{2AFCB97E-B409-434B-8140-0A130DE50A95}" type="presOf" srcId="{31E93350-E90A-424B-8743-2DD3608ABEC7}" destId="{F0BB740F-6466-B145-B926-F01EABCA8593}" srcOrd="0" destOrd="0" presId="urn:microsoft.com/office/officeart/2005/8/layout/radial6"/>
    <dgm:cxn modelId="{14FF668B-4A2B-C64A-93EA-64F9D884FCEC}" srcId="{57296613-A0AA-C146-90B7-67203AB562EE}" destId="{31E93350-E90A-424B-8743-2DD3608ABEC7}" srcOrd="1" destOrd="0" parTransId="{7D6D015D-BD87-AF4A-BF6C-AA5CAA6A2DFD}" sibTransId="{87AF4F57-C165-7B41-90AB-ED544FF54F2C}"/>
    <dgm:cxn modelId="{96716D9C-33D4-1B42-8B4A-885D6376B04F}" type="presOf" srcId="{FE7F483F-84B4-CC4C-A18F-9AFE95AC7B91}" destId="{D280B1E5-5D1F-EB4C-8232-A732CA949620}" srcOrd="0" destOrd="0" presId="urn:microsoft.com/office/officeart/2005/8/layout/radial6"/>
    <dgm:cxn modelId="{7387639D-4731-A94B-9EF3-51FCBF69176A}" type="presOf" srcId="{C8E6D1F3-77D7-7341-8729-EC90EF97B4A1}" destId="{0792577D-40FF-6A4E-889B-CD51725F4C6E}" srcOrd="0" destOrd="0" presId="urn:microsoft.com/office/officeart/2005/8/layout/radial6"/>
    <dgm:cxn modelId="{8C01DB9F-C98C-D442-BC1A-78F03EF2EA11}" srcId="{57296613-A0AA-C146-90B7-67203AB562EE}" destId="{6B775365-374E-DA44-9AAF-36869DFADA60}" srcOrd="2" destOrd="0" parTransId="{6B4FD616-819E-484B-91EC-70C81EF8AFDA}" sibTransId="{FE7F483F-84B4-CC4C-A18F-9AFE95AC7B91}"/>
    <dgm:cxn modelId="{11E81DC9-D065-E845-90DD-92CD178AB8D2}" srcId="{C8E6D1F3-77D7-7341-8729-EC90EF97B4A1}" destId="{57296613-A0AA-C146-90B7-67203AB562EE}" srcOrd="0" destOrd="0" parTransId="{0F455927-7D43-5846-AF5A-58A2C2E9AD95}" sibTransId="{287397CD-E29B-EB48-93C0-9FFBA85576FB}"/>
    <dgm:cxn modelId="{5553A2A8-70B0-D746-A97F-EE35CF9DB2BB}" type="presParOf" srcId="{0792577D-40FF-6A4E-889B-CD51725F4C6E}" destId="{B1D984E7-DDA7-4C46-8218-5079FDED63B0}" srcOrd="0" destOrd="0" presId="urn:microsoft.com/office/officeart/2005/8/layout/radial6"/>
    <dgm:cxn modelId="{0697F0B1-CB06-EB4A-BFA2-207980B3D537}" type="presParOf" srcId="{0792577D-40FF-6A4E-889B-CD51725F4C6E}" destId="{DBB22B81-A32F-0543-B5BE-F943E28372EC}" srcOrd="1" destOrd="0" presId="urn:microsoft.com/office/officeart/2005/8/layout/radial6"/>
    <dgm:cxn modelId="{506F9174-512B-7B40-92AE-0DE258EC0A1D}" type="presParOf" srcId="{0792577D-40FF-6A4E-889B-CD51725F4C6E}" destId="{04A6B95C-E840-5A4F-A4F2-6CB69C552194}" srcOrd="2" destOrd="0" presId="urn:microsoft.com/office/officeart/2005/8/layout/radial6"/>
    <dgm:cxn modelId="{2C2353F3-0CF5-AB4A-B2AA-D765449690D2}" type="presParOf" srcId="{0792577D-40FF-6A4E-889B-CD51725F4C6E}" destId="{36782DD5-BE31-2945-9D4A-DAD303D0D411}" srcOrd="3" destOrd="0" presId="urn:microsoft.com/office/officeart/2005/8/layout/radial6"/>
    <dgm:cxn modelId="{C1CA160D-9457-7E44-A955-1211F738B50E}" type="presParOf" srcId="{0792577D-40FF-6A4E-889B-CD51725F4C6E}" destId="{F0BB740F-6466-B145-B926-F01EABCA8593}" srcOrd="4" destOrd="0" presId="urn:microsoft.com/office/officeart/2005/8/layout/radial6"/>
    <dgm:cxn modelId="{C9055B55-4154-CF4F-A8AE-7C183AB0542C}" type="presParOf" srcId="{0792577D-40FF-6A4E-889B-CD51725F4C6E}" destId="{CAAC8D56-C2D8-0F44-8D1A-A104DA994AE7}" srcOrd="5" destOrd="0" presId="urn:microsoft.com/office/officeart/2005/8/layout/radial6"/>
    <dgm:cxn modelId="{67CB3942-D6C8-E14D-BEE3-CBE1A179A167}" type="presParOf" srcId="{0792577D-40FF-6A4E-889B-CD51725F4C6E}" destId="{EEB89D76-CD00-0649-9D42-6DE73038A52E}" srcOrd="6" destOrd="0" presId="urn:microsoft.com/office/officeart/2005/8/layout/radial6"/>
    <dgm:cxn modelId="{0E05D05C-F30D-FE41-86DD-EB36A1B309DE}" type="presParOf" srcId="{0792577D-40FF-6A4E-889B-CD51725F4C6E}" destId="{4554CA76-1414-2745-B6EE-B2C8E2A76657}" srcOrd="7" destOrd="0" presId="urn:microsoft.com/office/officeart/2005/8/layout/radial6"/>
    <dgm:cxn modelId="{60DA19D9-D1F3-BB47-A358-41912B7A3A4C}" type="presParOf" srcId="{0792577D-40FF-6A4E-889B-CD51725F4C6E}" destId="{1138D6FF-9B62-0540-A2D1-219118053310}" srcOrd="8" destOrd="0" presId="urn:microsoft.com/office/officeart/2005/8/layout/radial6"/>
    <dgm:cxn modelId="{BB899937-F189-DD48-85CF-12B729787E22}" type="presParOf" srcId="{0792577D-40FF-6A4E-889B-CD51725F4C6E}" destId="{D280B1E5-5D1F-EB4C-8232-A732CA949620}" srcOrd="9" destOrd="0" presId="urn:microsoft.com/office/officeart/2005/8/layout/radial6"/>
    <dgm:cxn modelId="{DD5F796B-5C08-DD40-80CD-08A5B5390B90}" type="presParOf" srcId="{0792577D-40FF-6A4E-889B-CD51725F4C6E}" destId="{D24AE11B-A7BE-1F48-939C-4AEFAF87339E}" srcOrd="10" destOrd="0" presId="urn:microsoft.com/office/officeart/2005/8/layout/radial6"/>
    <dgm:cxn modelId="{519CA0BB-DC10-3345-9951-8A58B337ACA4}" type="presParOf" srcId="{0792577D-40FF-6A4E-889B-CD51725F4C6E}" destId="{058CEBC1-6418-204D-A737-D52EBB972D93}" srcOrd="11" destOrd="0" presId="urn:microsoft.com/office/officeart/2005/8/layout/radial6"/>
    <dgm:cxn modelId="{5F4D3F74-91F2-6846-B771-3C5CC745F3F4}" type="presParOf" srcId="{0792577D-40FF-6A4E-889B-CD51725F4C6E}" destId="{A8A97CAD-7553-7742-98AA-8BE6F5EF5D3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CFDD5-B8F6-F64E-9B69-1F01757CE2C4}" type="doc">
      <dgm:prSet loTypeId="urn:microsoft.com/office/officeart/2005/8/layout/process2" loCatId="" qsTypeId="urn:microsoft.com/office/officeart/2005/8/quickstyle/simple1" qsCatId="simple" csTypeId="urn:microsoft.com/office/officeart/2005/8/colors/colorful2" csCatId="colorful" phldr="1"/>
      <dgm:spPr/>
    </dgm:pt>
    <dgm:pt modelId="{7FFAEC38-5212-2247-A293-055C6E704C10}">
      <dgm:prSet phldrT="[Text]"/>
      <dgm:spPr/>
      <dgm:t>
        <a:bodyPr/>
        <a:lstStyle/>
        <a:p>
          <a:r>
            <a:rPr lang="en-GB" dirty="0"/>
            <a:t>Analyse competitor positions</a:t>
          </a:r>
        </a:p>
      </dgm:t>
    </dgm:pt>
    <dgm:pt modelId="{F770518A-9B4E-4B4F-B9DA-F5136AC4A198}" type="parTrans" cxnId="{0D55ED4A-2B98-0942-B522-12CAF740EEC5}">
      <dgm:prSet/>
      <dgm:spPr/>
      <dgm:t>
        <a:bodyPr/>
        <a:lstStyle/>
        <a:p>
          <a:endParaRPr lang="en-GB"/>
        </a:p>
      </dgm:t>
    </dgm:pt>
    <dgm:pt modelId="{87B776D6-D82E-D54F-A1E7-F1389BB2D08D}" type="sibTrans" cxnId="{0D55ED4A-2B98-0942-B522-12CAF740EEC5}">
      <dgm:prSet/>
      <dgm:spPr/>
      <dgm:t>
        <a:bodyPr/>
        <a:lstStyle/>
        <a:p>
          <a:endParaRPr lang="en-GB"/>
        </a:p>
      </dgm:t>
    </dgm:pt>
    <dgm:pt modelId="{5376AE9E-BBD7-3E49-82EC-A507F4FE8EB0}">
      <dgm:prSet phldrT="[Text]"/>
      <dgm:spPr/>
      <dgm:t>
        <a:bodyPr/>
        <a:lstStyle/>
        <a:p>
          <a:r>
            <a:rPr lang="en-GB" dirty="0"/>
            <a:t>Identify the gap in the market</a:t>
          </a:r>
        </a:p>
      </dgm:t>
    </dgm:pt>
    <dgm:pt modelId="{6BE328A3-DA17-7342-8818-D4ECFC065460}" type="parTrans" cxnId="{F797E1DD-069B-064C-A459-5CE425765F03}">
      <dgm:prSet/>
      <dgm:spPr/>
      <dgm:t>
        <a:bodyPr/>
        <a:lstStyle/>
        <a:p>
          <a:endParaRPr lang="en-GB"/>
        </a:p>
      </dgm:t>
    </dgm:pt>
    <dgm:pt modelId="{2823B4B5-19A9-E949-86C0-19955EF0BCB0}" type="sibTrans" cxnId="{F797E1DD-069B-064C-A459-5CE425765F03}">
      <dgm:prSet/>
      <dgm:spPr/>
      <dgm:t>
        <a:bodyPr/>
        <a:lstStyle/>
        <a:p>
          <a:endParaRPr lang="en-GB"/>
        </a:p>
      </dgm:t>
    </dgm:pt>
    <dgm:pt modelId="{7FB4DAC7-18CB-BC4D-A259-2424A77ABD1B}">
      <dgm:prSet phldrT="[Text]"/>
      <dgm:spPr/>
      <dgm:t>
        <a:bodyPr/>
        <a:lstStyle/>
        <a:p>
          <a:r>
            <a:rPr lang="en-GB" dirty="0"/>
            <a:t>Create a product or service to serve that gap</a:t>
          </a:r>
        </a:p>
      </dgm:t>
    </dgm:pt>
    <dgm:pt modelId="{9C94FB00-F6A9-DD4F-A03F-735E9C393CED}" type="parTrans" cxnId="{60A20007-DA13-8C42-BA03-7BACA1561654}">
      <dgm:prSet/>
      <dgm:spPr/>
      <dgm:t>
        <a:bodyPr/>
        <a:lstStyle/>
        <a:p>
          <a:endParaRPr lang="en-GB"/>
        </a:p>
      </dgm:t>
    </dgm:pt>
    <dgm:pt modelId="{1748BA2C-B432-9842-8288-2298D482D318}" type="sibTrans" cxnId="{60A20007-DA13-8C42-BA03-7BACA1561654}">
      <dgm:prSet/>
      <dgm:spPr/>
      <dgm:t>
        <a:bodyPr/>
        <a:lstStyle/>
        <a:p>
          <a:endParaRPr lang="en-GB"/>
        </a:p>
      </dgm:t>
    </dgm:pt>
    <dgm:pt modelId="{A21D4E6C-4B57-B646-8F92-3D54EE4063D0}" type="pres">
      <dgm:prSet presAssocID="{630CFDD5-B8F6-F64E-9B69-1F01757CE2C4}" presName="linearFlow" presStyleCnt="0">
        <dgm:presLayoutVars>
          <dgm:resizeHandles val="exact"/>
        </dgm:presLayoutVars>
      </dgm:prSet>
      <dgm:spPr/>
    </dgm:pt>
    <dgm:pt modelId="{C7C62C58-235D-9F48-B4B0-A16D89A09848}" type="pres">
      <dgm:prSet presAssocID="{7FFAEC38-5212-2247-A293-055C6E704C10}" presName="node" presStyleLbl="node1" presStyleIdx="0" presStyleCnt="3" custScaleX="146131">
        <dgm:presLayoutVars>
          <dgm:bulletEnabled val="1"/>
        </dgm:presLayoutVars>
      </dgm:prSet>
      <dgm:spPr/>
    </dgm:pt>
    <dgm:pt modelId="{D2BA650D-2DCE-BF49-BD75-AB1D50D30B63}" type="pres">
      <dgm:prSet presAssocID="{87B776D6-D82E-D54F-A1E7-F1389BB2D08D}" presName="sibTrans" presStyleLbl="sibTrans2D1" presStyleIdx="0" presStyleCnt="2"/>
      <dgm:spPr/>
    </dgm:pt>
    <dgm:pt modelId="{B65F1A01-F56F-CB4E-A7B0-30C315AB3E86}" type="pres">
      <dgm:prSet presAssocID="{87B776D6-D82E-D54F-A1E7-F1389BB2D08D}" presName="connectorText" presStyleLbl="sibTrans2D1" presStyleIdx="0" presStyleCnt="2"/>
      <dgm:spPr/>
    </dgm:pt>
    <dgm:pt modelId="{770D6069-5F80-8242-9DB3-E3170FD26200}" type="pres">
      <dgm:prSet presAssocID="{5376AE9E-BBD7-3E49-82EC-A507F4FE8EB0}" presName="node" presStyleLbl="node1" presStyleIdx="1" presStyleCnt="3" custScaleX="146131">
        <dgm:presLayoutVars>
          <dgm:bulletEnabled val="1"/>
        </dgm:presLayoutVars>
      </dgm:prSet>
      <dgm:spPr/>
    </dgm:pt>
    <dgm:pt modelId="{A34F6C05-A4E1-E943-B47F-4839E834347F}" type="pres">
      <dgm:prSet presAssocID="{2823B4B5-19A9-E949-86C0-19955EF0BCB0}" presName="sibTrans" presStyleLbl="sibTrans2D1" presStyleIdx="1" presStyleCnt="2"/>
      <dgm:spPr/>
    </dgm:pt>
    <dgm:pt modelId="{34E54FB7-43D8-3145-921B-C9E12ADF9B12}" type="pres">
      <dgm:prSet presAssocID="{2823B4B5-19A9-E949-86C0-19955EF0BCB0}" presName="connectorText" presStyleLbl="sibTrans2D1" presStyleIdx="1" presStyleCnt="2"/>
      <dgm:spPr/>
    </dgm:pt>
    <dgm:pt modelId="{BCC55EB3-731D-1242-9939-B55120889A05}" type="pres">
      <dgm:prSet presAssocID="{7FB4DAC7-18CB-BC4D-A259-2424A77ABD1B}" presName="node" presStyleLbl="node1" presStyleIdx="2" presStyleCnt="3" custScaleX="146131">
        <dgm:presLayoutVars>
          <dgm:bulletEnabled val="1"/>
        </dgm:presLayoutVars>
      </dgm:prSet>
      <dgm:spPr/>
    </dgm:pt>
  </dgm:ptLst>
  <dgm:cxnLst>
    <dgm:cxn modelId="{FA64F003-FF51-AF44-965C-EAD4E64BB65D}" type="presOf" srcId="{5376AE9E-BBD7-3E49-82EC-A507F4FE8EB0}" destId="{770D6069-5F80-8242-9DB3-E3170FD26200}" srcOrd="0" destOrd="0" presId="urn:microsoft.com/office/officeart/2005/8/layout/process2"/>
    <dgm:cxn modelId="{60A20007-DA13-8C42-BA03-7BACA1561654}" srcId="{630CFDD5-B8F6-F64E-9B69-1F01757CE2C4}" destId="{7FB4DAC7-18CB-BC4D-A259-2424A77ABD1B}" srcOrd="2" destOrd="0" parTransId="{9C94FB00-F6A9-DD4F-A03F-735E9C393CED}" sibTransId="{1748BA2C-B432-9842-8288-2298D482D318}"/>
    <dgm:cxn modelId="{9D34B812-931C-9447-9161-BC3BE7C83E40}" type="presOf" srcId="{630CFDD5-B8F6-F64E-9B69-1F01757CE2C4}" destId="{A21D4E6C-4B57-B646-8F92-3D54EE4063D0}" srcOrd="0" destOrd="0" presId="urn:microsoft.com/office/officeart/2005/8/layout/process2"/>
    <dgm:cxn modelId="{0D55ED4A-2B98-0942-B522-12CAF740EEC5}" srcId="{630CFDD5-B8F6-F64E-9B69-1F01757CE2C4}" destId="{7FFAEC38-5212-2247-A293-055C6E704C10}" srcOrd="0" destOrd="0" parTransId="{F770518A-9B4E-4B4F-B9DA-F5136AC4A198}" sibTransId="{87B776D6-D82E-D54F-A1E7-F1389BB2D08D}"/>
    <dgm:cxn modelId="{B99FE168-BE56-3C42-8380-FA8876E08C84}" type="presOf" srcId="{7FFAEC38-5212-2247-A293-055C6E704C10}" destId="{C7C62C58-235D-9F48-B4B0-A16D89A09848}" srcOrd="0" destOrd="0" presId="urn:microsoft.com/office/officeart/2005/8/layout/process2"/>
    <dgm:cxn modelId="{71DFFE6D-DAB4-FA4E-A520-944A27D45175}" type="presOf" srcId="{2823B4B5-19A9-E949-86C0-19955EF0BCB0}" destId="{A34F6C05-A4E1-E943-B47F-4839E834347F}" srcOrd="0" destOrd="0" presId="urn:microsoft.com/office/officeart/2005/8/layout/process2"/>
    <dgm:cxn modelId="{310119B0-5B69-EE4C-BBC6-002D8952C2C2}" type="presOf" srcId="{2823B4B5-19A9-E949-86C0-19955EF0BCB0}" destId="{34E54FB7-43D8-3145-921B-C9E12ADF9B12}" srcOrd="1" destOrd="0" presId="urn:microsoft.com/office/officeart/2005/8/layout/process2"/>
    <dgm:cxn modelId="{C990A6C0-C0D8-D144-909D-ED002491F902}" type="presOf" srcId="{87B776D6-D82E-D54F-A1E7-F1389BB2D08D}" destId="{B65F1A01-F56F-CB4E-A7B0-30C315AB3E86}" srcOrd="1" destOrd="0" presId="urn:microsoft.com/office/officeart/2005/8/layout/process2"/>
    <dgm:cxn modelId="{DFBC58C7-D520-424F-A507-9A86F5F56D4E}" type="presOf" srcId="{7FB4DAC7-18CB-BC4D-A259-2424A77ABD1B}" destId="{BCC55EB3-731D-1242-9939-B55120889A05}" srcOrd="0" destOrd="0" presId="urn:microsoft.com/office/officeart/2005/8/layout/process2"/>
    <dgm:cxn modelId="{DAA4BAD9-C5AA-9F4F-BE4A-D58F80ED6043}" type="presOf" srcId="{87B776D6-D82E-D54F-A1E7-F1389BB2D08D}" destId="{D2BA650D-2DCE-BF49-BD75-AB1D50D30B63}" srcOrd="0" destOrd="0" presId="urn:microsoft.com/office/officeart/2005/8/layout/process2"/>
    <dgm:cxn modelId="{F797E1DD-069B-064C-A459-5CE425765F03}" srcId="{630CFDD5-B8F6-F64E-9B69-1F01757CE2C4}" destId="{5376AE9E-BBD7-3E49-82EC-A507F4FE8EB0}" srcOrd="1" destOrd="0" parTransId="{6BE328A3-DA17-7342-8818-D4ECFC065460}" sibTransId="{2823B4B5-19A9-E949-86C0-19955EF0BCB0}"/>
    <dgm:cxn modelId="{E13CF30C-12B7-BE4C-A761-DD8F26C2FFB7}" type="presParOf" srcId="{A21D4E6C-4B57-B646-8F92-3D54EE4063D0}" destId="{C7C62C58-235D-9F48-B4B0-A16D89A09848}" srcOrd="0" destOrd="0" presId="urn:microsoft.com/office/officeart/2005/8/layout/process2"/>
    <dgm:cxn modelId="{FA5CE0D1-1F7F-7C48-9C0B-5F7B1AF90BC2}" type="presParOf" srcId="{A21D4E6C-4B57-B646-8F92-3D54EE4063D0}" destId="{D2BA650D-2DCE-BF49-BD75-AB1D50D30B63}" srcOrd="1" destOrd="0" presId="urn:microsoft.com/office/officeart/2005/8/layout/process2"/>
    <dgm:cxn modelId="{F12AF8F8-CA30-CB42-A59F-A0E4BB4BD684}" type="presParOf" srcId="{D2BA650D-2DCE-BF49-BD75-AB1D50D30B63}" destId="{B65F1A01-F56F-CB4E-A7B0-30C315AB3E86}" srcOrd="0" destOrd="0" presId="urn:microsoft.com/office/officeart/2005/8/layout/process2"/>
    <dgm:cxn modelId="{DBBFFED2-CFA8-B74F-A9AA-C2C222B3B5F1}" type="presParOf" srcId="{A21D4E6C-4B57-B646-8F92-3D54EE4063D0}" destId="{770D6069-5F80-8242-9DB3-E3170FD26200}" srcOrd="2" destOrd="0" presId="urn:microsoft.com/office/officeart/2005/8/layout/process2"/>
    <dgm:cxn modelId="{945E2646-FB82-2440-B2D2-2A90CEE53944}" type="presParOf" srcId="{A21D4E6C-4B57-B646-8F92-3D54EE4063D0}" destId="{A34F6C05-A4E1-E943-B47F-4839E834347F}" srcOrd="3" destOrd="0" presId="urn:microsoft.com/office/officeart/2005/8/layout/process2"/>
    <dgm:cxn modelId="{5ABA3EB7-8F2A-6240-A061-5C648D92848A}" type="presParOf" srcId="{A34F6C05-A4E1-E943-B47F-4839E834347F}" destId="{34E54FB7-43D8-3145-921B-C9E12ADF9B12}" srcOrd="0" destOrd="0" presId="urn:microsoft.com/office/officeart/2005/8/layout/process2"/>
    <dgm:cxn modelId="{E29AA4E0-44C0-F54E-8504-E0E26466F3B9}" type="presParOf" srcId="{A21D4E6C-4B57-B646-8F92-3D54EE4063D0}" destId="{BCC55EB3-731D-1242-9939-B55120889A0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97CAD-7553-7742-98AA-8BE6F5EF5D31}">
      <dsp:nvSpPr>
        <dsp:cNvPr id="0" name=""/>
        <dsp:cNvSpPr/>
      </dsp:nvSpPr>
      <dsp:spPr>
        <a:xfrm>
          <a:off x="1770692" y="566375"/>
          <a:ext cx="3775005" cy="3775005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0B1E5-5D1F-EB4C-8232-A732CA949620}">
      <dsp:nvSpPr>
        <dsp:cNvPr id="0" name=""/>
        <dsp:cNvSpPr/>
      </dsp:nvSpPr>
      <dsp:spPr>
        <a:xfrm>
          <a:off x="1770692" y="566375"/>
          <a:ext cx="3775005" cy="3775005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B89D76-CD00-0649-9D42-6DE73038A52E}">
      <dsp:nvSpPr>
        <dsp:cNvPr id="0" name=""/>
        <dsp:cNvSpPr/>
      </dsp:nvSpPr>
      <dsp:spPr>
        <a:xfrm>
          <a:off x="1770692" y="566375"/>
          <a:ext cx="3775005" cy="3775005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782DD5-BE31-2945-9D4A-DAD303D0D411}">
      <dsp:nvSpPr>
        <dsp:cNvPr id="0" name=""/>
        <dsp:cNvSpPr/>
      </dsp:nvSpPr>
      <dsp:spPr>
        <a:xfrm>
          <a:off x="1770692" y="566375"/>
          <a:ext cx="3775005" cy="3775005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984E7-DDA7-4C46-8218-5079FDED63B0}">
      <dsp:nvSpPr>
        <dsp:cNvPr id="0" name=""/>
        <dsp:cNvSpPr/>
      </dsp:nvSpPr>
      <dsp:spPr>
        <a:xfrm>
          <a:off x="2789195" y="1584877"/>
          <a:ext cx="1738000" cy="1738000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Market segmentation</a:t>
          </a:r>
        </a:p>
      </dsp:txBody>
      <dsp:txXfrm>
        <a:off x="3043719" y="1839401"/>
        <a:ext cx="1228952" cy="1228952"/>
      </dsp:txXfrm>
    </dsp:sp>
    <dsp:sp modelId="{DBB22B81-A32F-0543-B5BE-F943E28372EC}">
      <dsp:nvSpPr>
        <dsp:cNvPr id="0" name=""/>
        <dsp:cNvSpPr/>
      </dsp:nvSpPr>
      <dsp:spPr>
        <a:xfrm>
          <a:off x="3049895" y="1872"/>
          <a:ext cx="1216600" cy="12166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Target market selection</a:t>
          </a:r>
        </a:p>
      </dsp:txBody>
      <dsp:txXfrm>
        <a:off x="3228062" y="180039"/>
        <a:ext cx="860266" cy="860266"/>
      </dsp:txXfrm>
    </dsp:sp>
    <dsp:sp modelId="{F0BB740F-6466-B145-B926-F01EABCA8593}">
      <dsp:nvSpPr>
        <dsp:cNvPr id="0" name=""/>
        <dsp:cNvSpPr/>
      </dsp:nvSpPr>
      <dsp:spPr>
        <a:xfrm>
          <a:off x="4893600" y="1845577"/>
          <a:ext cx="1216600" cy="12166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Differentiated strategy</a:t>
          </a:r>
        </a:p>
      </dsp:txBody>
      <dsp:txXfrm>
        <a:off x="5071767" y="2023744"/>
        <a:ext cx="860266" cy="860266"/>
      </dsp:txXfrm>
    </dsp:sp>
    <dsp:sp modelId="{4554CA76-1414-2745-B6EE-B2C8E2A76657}">
      <dsp:nvSpPr>
        <dsp:cNvPr id="0" name=""/>
        <dsp:cNvSpPr/>
      </dsp:nvSpPr>
      <dsp:spPr>
        <a:xfrm>
          <a:off x="3049895" y="3689283"/>
          <a:ext cx="1216600" cy="12166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Tailored marketing mix</a:t>
          </a:r>
        </a:p>
      </dsp:txBody>
      <dsp:txXfrm>
        <a:off x="3228062" y="3867450"/>
        <a:ext cx="860266" cy="860266"/>
      </dsp:txXfrm>
    </dsp:sp>
    <dsp:sp modelId="{D24AE11B-A7BE-1F48-939C-4AEFAF87339E}">
      <dsp:nvSpPr>
        <dsp:cNvPr id="0" name=""/>
        <dsp:cNvSpPr/>
      </dsp:nvSpPr>
      <dsp:spPr>
        <a:xfrm>
          <a:off x="1206190" y="1845577"/>
          <a:ext cx="1216600" cy="121660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TOWS/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Critical Success Factors</a:t>
          </a:r>
        </a:p>
      </dsp:txBody>
      <dsp:txXfrm>
        <a:off x="1384357" y="2023744"/>
        <a:ext cx="860266" cy="860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62C58-235D-9F48-B4B0-A16D89A09848}">
      <dsp:nvSpPr>
        <dsp:cNvPr id="0" name=""/>
        <dsp:cNvSpPr/>
      </dsp:nvSpPr>
      <dsp:spPr>
        <a:xfrm>
          <a:off x="1006354" y="0"/>
          <a:ext cx="3582549" cy="770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 competitor positions</a:t>
          </a:r>
        </a:p>
      </dsp:txBody>
      <dsp:txXfrm>
        <a:off x="1028909" y="22555"/>
        <a:ext cx="3537439" cy="724963"/>
      </dsp:txXfrm>
    </dsp:sp>
    <dsp:sp modelId="{D2BA650D-2DCE-BF49-BD75-AB1D50D30B63}">
      <dsp:nvSpPr>
        <dsp:cNvPr id="0" name=""/>
        <dsp:cNvSpPr/>
      </dsp:nvSpPr>
      <dsp:spPr>
        <a:xfrm rot="5400000">
          <a:off x="2653240" y="789325"/>
          <a:ext cx="288777" cy="34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693670" y="818203"/>
        <a:ext cx="207919" cy="202144"/>
      </dsp:txXfrm>
    </dsp:sp>
    <dsp:sp modelId="{770D6069-5F80-8242-9DB3-E3170FD26200}">
      <dsp:nvSpPr>
        <dsp:cNvPr id="0" name=""/>
        <dsp:cNvSpPr/>
      </dsp:nvSpPr>
      <dsp:spPr>
        <a:xfrm>
          <a:off x="1006354" y="1155110"/>
          <a:ext cx="3582549" cy="77007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Identify the gap in the market</a:t>
          </a:r>
        </a:p>
      </dsp:txBody>
      <dsp:txXfrm>
        <a:off x="1028909" y="1177665"/>
        <a:ext cx="3537439" cy="724963"/>
      </dsp:txXfrm>
    </dsp:sp>
    <dsp:sp modelId="{A34F6C05-A4E1-E943-B47F-4839E834347F}">
      <dsp:nvSpPr>
        <dsp:cNvPr id="0" name=""/>
        <dsp:cNvSpPr/>
      </dsp:nvSpPr>
      <dsp:spPr>
        <a:xfrm rot="5400000">
          <a:off x="2653240" y="1944435"/>
          <a:ext cx="288777" cy="34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693670" y="1973313"/>
        <a:ext cx="207919" cy="202144"/>
      </dsp:txXfrm>
    </dsp:sp>
    <dsp:sp modelId="{BCC55EB3-731D-1242-9939-B55120889A05}">
      <dsp:nvSpPr>
        <dsp:cNvPr id="0" name=""/>
        <dsp:cNvSpPr/>
      </dsp:nvSpPr>
      <dsp:spPr>
        <a:xfrm>
          <a:off x="1006354" y="2310220"/>
          <a:ext cx="3582549" cy="77007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 product or service to serve that gap</a:t>
          </a:r>
        </a:p>
      </dsp:txBody>
      <dsp:txXfrm>
        <a:off x="1028909" y="2332775"/>
        <a:ext cx="3537439" cy="724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4E39-387D-2544-B9E3-D2EB10FAC2C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1FA0-0373-9A4A-B075-4C168D43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 userDrawn="1">
          <p15:clr>
            <a:srgbClr val="FBAE40"/>
          </p15:clr>
        </p15:guide>
        <p15:guide id="4" pos="6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1347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4271"/>
            <a:ext cx="7886700" cy="2380872"/>
          </a:xfrm>
        </p:spPr>
        <p:txBody>
          <a:bodyPr anchor="t" anchorCtr="0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1364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4"/>
            <a:ext cx="4629150" cy="41364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6550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6550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4358" y="1612682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614357" y="2338396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614356" y="3064110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614355" y="3797081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48743"/>
            <a:ext cx="7886700" cy="2553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39309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 userDrawn="1"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8" name="Rectangle 17"/>
          <p:cNvSpPr/>
          <p:nvPr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Rectangle 18"/>
          <p:cNvSpPr/>
          <p:nvPr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0" name="Rectangle 19"/>
          <p:cNvSpPr/>
          <p:nvPr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 userDrawn="1"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58183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4500"/>
            <a:ext cx="4629150" cy="3244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4370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4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trategicbusinessinsights.com/vals/presurvey.s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Segmentation, Targeting and 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 Jenny Lloyd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Associate Professor in Marketing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Term 1</a:t>
            </a:r>
          </a:p>
        </p:txBody>
      </p:sp>
      <p:pic>
        <p:nvPicPr>
          <p:cNvPr id="5122" name="Picture 2" descr="Target shooting range sport Personalised Edible Cake Topper Round Icin |  The Cooks Cupboard Ltd">
            <a:extLst>
              <a:ext uri="{FF2B5EF4-FFF2-40B4-BE49-F238E27FC236}">
                <a16:creationId xmlns:a16="http://schemas.microsoft.com/office/drawing/2014/main" id="{B4CD4EA9-1055-7A46-9548-C554BCA8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35" y="438255"/>
            <a:ext cx="2536750" cy="33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SEGMENTATION PROCESS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6523" y="1691063"/>
            <a:ext cx="2785017" cy="80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Understanding the types of needs/requirements in the market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6523" y="2938346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Grouping according to the requirements </a:t>
            </a:r>
            <a:r>
              <a:rPr lang="en-US" sz="1500"/>
              <a:t>and characteristics</a:t>
            </a:r>
            <a:endParaRPr lang="en-US" sz="1500" dirty="0"/>
          </a:p>
        </p:txBody>
      </p:sp>
      <p:sp>
        <p:nvSpPr>
          <p:cNvPr id="5" name="Rounded Rectangle 4"/>
          <p:cNvSpPr/>
          <p:nvPr/>
        </p:nvSpPr>
        <p:spPr>
          <a:xfrm>
            <a:off x="886523" y="4060437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Choosing a segment </a:t>
            </a:r>
            <a:r>
              <a:rPr lang="en-US" sz="1500"/>
              <a:t>to target</a:t>
            </a:r>
            <a:endParaRPr lang="en-US" sz="1500" dirty="0"/>
          </a:p>
        </p:txBody>
      </p:sp>
      <p:sp>
        <p:nvSpPr>
          <p:cNvPr id="6" name="Down Arrow 5"/>
          <p:cNvSpPr/>
          <p:nvPr/>
        </p:nvSpPr>
        <p:spPr>
          <a:xfrm>
            <a:off x="2082490" y="2506794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7" name="Down Arrow 6"/>
          <p:cNvSpPr/>
          <p:nvPr/>
        </p:nvSpPr>
        <p:spPr>
          <a:xfrm>
            <a:off x="2078309" y="3628885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ounded Rectangle 7"/>
          <p:cNvSpPr/>
          <p:nvPr/>
        </p:nvSpPr>
        <p:spPr>
          <a:xfrm>
            <a:off x="4093367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Oval 8"/>
          <p:cNvSpPr/>
          <p:nvPr/>
        </p:nvSpPr>
        <p:spPr>
          <a:xfrm>
            <a:off x="4139443" y="239725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Oval 9"/>
          <p:cNvSpPr/>
          <p:nvPr/>
        </p:nvSpPr>
        <p:spPr>
          <a:xfrm>
            <a:off x="4957760" y="333970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1" name="Oval 10"/>
          <p:cNvSpPr/>
          <p:nvPr/>
        </p:nvSpPr>
        <p:spPr>
          <a:xfrm>
            <a:off x="4507703" y="2728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Oval 11"/>
          <p:cNvSpPr/>
          <p:nvPr/>
        </p:nvSpPr>
        <p:spPr>
          <a:xfrm>
            <a:off x="5080990" y="22788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3" name="Oval 12"/>
          <p:cNvSpPr/>
          <p:nvPr/>
        </p:nvSpPr>
        <p:spPr>
          <a:xfrm>
            <a:off x="5016687" y="435559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4" name="Oval 13"/>
          <p:cNvSpPr/>
          <p:nvPr/>
        </p:nvSpPr>
        <p:spPr>
          <a:xfrm>
            <a:off x="4507704" y="3696152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5" name="Oval 14"/>
          <p:cNvSpPr/>
          <p:nvPr/>
        </p:nvSpPr>
        <p:spPr>
          <a:xfrm>
            <a:off x="4305536" y="4334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6" name="Rounded Rectangle 15"/>
          <p:cNvSpPr/>
          <p:nvPr/>
        </p:nvSpPr>
        <p:spPr>
          <a:xfrm>
            <a:off x="5777506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7" name="Oval 16"/>
          <p:cNvSpPr/>
          <p:nvPr/>
        </p:nvSpPr>
        <p:spPr>
          <a:xfrm>
            <a:off x="6293235" y="2329985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8" name="Oval 17"/>
          <p:cNvSpPr/>
          <p:nvPr/>
        </p:nvSpPr>
        <p:spPr>
          <a:xfrm>
            <a:off x="5908225" y="44119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9" name="Oval 18"/>
          <p:cNvSpPr/>
          <p:nvPr/>
        </p:nvSpPr>
        <p:spPr>
          <a:xfrm>
            <a:off x="5843055" y="231688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0" name="Oval 19"/>
          <p:cNvSpPr/>
          <p:nvPr/>
        </p:nvSpPr>
        <p:spPr>
          <a:xfrm>
            <a:off x="6763646" y="231688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1" name="Oval 20"/>
          <p:cNvSpPr/>
          <p:nvPr/>
        </p:nvSpPr>
        <p:spPr>
          <a:xfrm>
            <a:off x="6681888" y="44119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2" name="Oval 21"/>
          <p:cNvSpPr/>
          <p:nvPr/>
        </p:nvSpPr>
        <p:spPr>
          <a:xfrm>
            <a:off x="6084685" y="3320693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3" name="Oval 22"/>
          <p:cNvSpPr/>
          <p:nvPr/>
        </p:nvSpPr>
        <p:spPr>
          <a:xfrm>
            <a:off x="6475806" y="3320693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4" name="Rounded Rectangle 23"/>
          <p:cNvSpPr/>
          <p:nvPr/>
        </p:nvSpPr>
        <p:spPr>
          <a:xfrm>
            <a:off x="7446989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5" name="Oval 24"/>
          <p:cNvSpPr/>
          <p:nvPr/>
        </p:nvSpPr>
        <p:spPr>
          <a:xfrm>
            <a:off x="7547001" y="2324858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6" name="Oval 25"/>
          <p:cNvSpPr/>
          <p:nvPr/>
        </p:nvSpPr>
        <p:spPr>
          <a:xfrm>
            <a:off x="8210980" y="334451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7" name="Oval 26"/>
          <p:cNvSpPr/>
          <p:nvPr/>
        </p:nvSpPr>
        <p:spPr>
          <a:xfrm>
            <a:off x="7989545" y="22986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8" name="Oval 27"/>
          <p:cNvSpPr/>
          <p:nvPr/>
        </p:nvSpPr>
        <p:spPr>
          <a:xfrm>
            <a:off x="8434612" y="22788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9" name="Oval 28"/>
          <p:cNvSpPr/>
          <p:nvPr/>
        </p:nvSpPr>
        <p:spPr>
          <a:xfrm>
            <a:off x="8370309" y="4355597"/>
            <a:ext cx="332185" cy="3536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0" name="Oval 29"/>
          <p:cNvSpPr/>
          <p:nvPr/>
        </p:nvSpPr>
        <p:spPr>
          <a:xfrm>
            <a:off x="7961734" y="4369580"/>
            <a:ext cx="332185" cy="3536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1" name="Oval 30"/>
          <p:cNvSpPr/>
          <p:nvPr/>
        </p:nvSpPr>
        <p:spPr>
          <a:xfrm>
            <a:off x="7553159" y="4376810"/>
            <a:ext cx="332185" cy="3536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2" name="Oval 31"/>
          <p:cNvSpPr/>
          <p:nvPr/>
        </p:nvSpPr>
        <p:spPr>
          <a:xfrm>
            <a:off x="4400547" y="331511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3" name="Oval 32"/>
          <p:cNvSpPr/>
          <p:nvPr/>
        </p:nvSpPr>
        <p:spPr>
          <a:xfrm>
            <a:off x="6293234" y="4399155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4" name="Oval 33"/>
          <p:cNvSpPr/>
          <p:nvPr/>
        </p:nvSpPr>
        <p:spPr>
          <a:xfrm>
            <a:off x="7823452" y="333970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5" name="Oval 34"/>
          <p:cNvSpPr/>
          <p:nvPr/>
        </p:nvSpPr>
        <p:spPr>
          <a:xfrm>
            <a:off x="7509127" y="4280586"/>
            <a:ext cx="1293020" cy="526068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6" name="TextBox 35"/>
          <p:cNvSpPr txBox="1"/>
          <p:nvPr/>
        </p:nvSpPr>
        <p:spPr>
          <a:xfrm>
            <a:off x="4221956" y="1721644"/>
            <a:ext cx="119121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/>
              <a:t>Disaggregated Market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0720" y="1691063"/>
            <a:ext cx="119121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Segmented</a:t>
            </a:r>
          </a:p>
          <a:p>
            <a:pPr algn="ctr"/>
            <a:r>
              <a:rPr lang="en-US" sz="1053" dirty="0"/>
              <a:t>Market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9141" y="1706624"/>
            <a:ext cx="119121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Targeted Market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728C5F-96EB-E34D-B525-E23D0C15C239}"/>
              </a:ext>
            </a:extLst>
          </p:cNvPr>
          <p:cNvSpPr txBox="1"/>
          <p:nvPr/>
        </p:nvSpPr>
        <p:spPr>
          <a:xfrm>
            <a:off x="6475806" y="387927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ABE0A-1722-924E-9D1B-32AB89012CF9}"/>
              </a:ext>
            </a:extLst>
          </p:cNvPr>
          <p:cNvSpPr txBox="1"/>
          <p:nvPr/>
        </p:nvSpPr>
        <p:spPr>
          <a:xfrm rot="16200000">
            <a:off x="117460" y="1901988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F0CA77-DC0E-CE48-B7B9-5E2480AD5871}"/>
              </a:ext>
            </a:extLst>
          </p:cNvPr>
          <p:cNvSpPr txBox="1"/>
          <p:nvPr/>
        </p:nvSpPr>
        <p:spPr>
          <a:xfrm rot="16200000">
            <a:off x="141118" y="3160904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EDEC73-19AC-F64D-937C-CBA1E000B807}"/>
              </a:ext>
            </a:extLst>
          </p:cNvPr>
          <p:cNvSpPr txBox="1"/>
          <p:nvPr/>
        </p:nvSpPr>
        <p:spPr>
          <a:xfrm rot="16200000">
            <a:off x="109430" y="4201388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0016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saic Global - Geo Strategies">
            <a:extLst>
              <a:ext uri="{FF2B5EF4-FFF2-40B4-BE49-F238E27FC236}">
                <a16:creationId xmlns:a16="http://schemas.microsoft.com/office/drawing/2014/main" id="{26E16E8A-13FD-C045-B9F7-1F64276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56" y="645067"/>
            <a:ext cx="36830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41632"/>
            <a:ext cx="7886700" cy="1104636"/>
          </a:xfrm>
        </p:spPr>
        <p:txBody>
          <a:bodyPr/>
          <a:lstStyle/>
          <a:p>
            <a:r>
              <a:rPr lang="en-US" dirty="0"/>
              <a:t>Segmentation bases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6523" y="1816255"/>
            <a:ext cx="2306734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0094" y="2826432"/>
            <a:ext cx="2443163" cy="113477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Demographic, </a:t>
            </a:r>
          </a:p>
          <a:p>
            <a:pPr algn="ctr"/>
            <a:r>
              <a:rPr lang="en-US" sz="1800" dirty="0"/>
              <a:t>Socio-economic, Geographic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99">
            <a:off x="7016670" y="-15483"/>
            <a:ext cx="1986857" cy="2800879"/>
          </a:xfrm>
          <a:prstGeom prst="rect">
            <a:avLst/>
          </a:prstGeom>
        </p:spPr>
      </p:pic>
      <p:pic>
        <p:nvPicPr>
          <p:cNvPr id="2050" name="Picture 2" descr="BTEC National Sub Dip, 90-Credit and Dip in Creative Media Production (Film  &amp; TV) - Year 2: Script proposals: Guidance">
            <a:extLst>
              <a:ext uri="{FF2B5EF4-FFF2-40B4-BE49-F238E27FC236}">
                <a16:creationId xmlns:a16="http://schemas.microsoft.com/office/drawing/2014/main" id="{5634537A-D9FC-6D44-AA78-D51FD626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56" y="2710676"/>
            <a:ext cx="5562660" cy="24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AE1AEC-16D2-D940-98D2-2C2A7B6B983D}"/>
              </a:ext>
            </a:extLst>
          </p:cNvPr>
          <p:cNvSpPr txBox="1"/>
          <p:nvPr/>
        </p:nvSpPr>
        <p:spPr>
          <a:xfrm>
            <a:off x="379806" y="4682836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CB5C-8273-484D-B109-212136E66E73}"/>
              </a:ext>
            </a:extLst>
          </p:cNvPr>
          <p:cNvSpPr txBox="1"/>
          <p:nvPr/>
        </p:nvSpPr>
        <p:spPr>
          <a:xfrm>
            <a:off x="6475806" y="387927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 et al (2013)</a:t>
            </a:r>
          </a:p>
        </p:txBody>
      </p:sp>
    </p:spTree>
    <p:extLst>
      <p:ext uri="{BB962C8B-B14F-4D97-AF65-F5344CB8AC3E}">
        <p14:creationId xmlns:p14="http://schemas.microsoft.com/office/powerpoint/2010/main" val="320834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bases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4220" y="1656712"/>
            <a:ext cx="2306734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BEHAVIOURAL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29026" y="1699505"/>
            <a:ext cx="4886324" cy="67743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Benefits sought, purchase occasion, purchase </a:t>
            </a:r>
            <a:r>
              <a:rPr lang="en-US" sz="1800" dirty="0" err="1"/>
              <a:t>behaviour</a:t>
            </a:r>
            <a:r>
              <a:rPr lang="en-US" sz="1800" dirty="0"/>
              <a:t>, usage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28" y="2624747"/>
            <a:ext cx="3695841" cy="2316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B19C8-864C-1445-B75E-743EC6B26164}"/>
              </a:ext>
            </a:extLst>
          </p:cNvPr>
          <p:cNvSpPr txBox="1"/>
          <p:nvPr/>
        </p:nvSpPr>
        <p:spPr>
          <a:xfrm>
            <a:off x="102715" y="4461163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</p:spTree>
    <p:extLst>
      <p:ext uri="{BB962C8B-B14F-4D97-AF65-F5344CB8AC3E}">
        <p14:creationId xmlns:p14="http://schemas.microsoft.com/office/powerpoint/2010/main" val="16202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bases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6523" y="1863721"/>
            <a:ext cx="2306734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PSYCHOGRAPHIC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" y="2921658"/>
            <a:ext cx="2531031" cy="67743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Values, Lifestyle, Personality</a:t>
            </a:r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32" y="893003"/>
            <a:ext cx="2601743" cy="4057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06162">
            <a:off x="3575152" y="1802475"/>
            <a:ext cx="2328119" cy="1549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483" y="3500437"/>
            <a:ext cx="1988869" cy="14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C066-264D-8243-ACCC-42684E14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Criteria for Successful Segmentation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76007-B9F9-4044-A110-2C19F2BC8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95827"/>
              </p:ext>
            </p:extLst>
          </p:nvPr>
        </p:nvGraphicFramePr>
        <p:xfrm>
          <a:off x="628650" y="1246909"/>
          <a:ext cx="7886700" cy="347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30709910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1640685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540060705"/>
                    </a:ext>
                  </a:extLst>
                </a:gridCol>
              </a:tblGrid>
              <a:tr h="42308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9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Distinctiveness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Must be clearly distinct from other segments. If not segment boundaries become too blurred and there is a risk that offerings will not be sufficiently well tailored to attract the required customers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4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Tangibility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 segment must be of a sufficient size to make its pursuit worthwhile. </a:t>
                      </a:r>
                      <a:endParaRPr lang="en-GB" altLang="en-US" sz="1600" dirty="0">
                        <a:latin typeface="+mn-lt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8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Accessibility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Accessible both from a distribution and communications points of view.</a:t>
                      </a:r>
                      <a:r>
                        <a:rPr lang="en-GB" altLang="en-US" sz="1600" dirty="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82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</a:rPr>
                        <a:t>Defendability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Can the organization develop a sufficiently strong differential advantage?</a:t>
                      </a:r>
                      <a:endParaRPr lang="en-GB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21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64FE73-D9A4-3342-B803-F788DA9CE30F}"/>
              </a:ext>
            </a:extLst>
          </p:cNvPr>
          <p:cNvSpPr txBox="1"/>
          <p:nvPr/>
        </p:nvSpPr>
        <p:spPr>
          <a:xfrm>
            <a:off x="6272607" y="4805690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</p:spTree>
    <p:extLst>
      <p:ext uri="{BB962C8B-B14F-4D97-AF65-F5344CB8AC3E}">
        <p14:creationId xmlns:p14="http://schemas.microsoft.com/office/powerpoint/2010/main" val="134014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32FB-BCB8-7049-A932-4106419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-34636"/>
            <a:ext cx="7886700" cy="1104636"/>
          </a:xfrm>
        </p:spPr>
        <p:txBody>
          <a:bodyPr/>
          <a:lstStyle/>
          <a:p>
            <a:r>
              <a:rPr lang="en-US" dirty="0"/>
              <a:t>What do you do with this information? </a:t>
            </a:r>
          </a:p>
        </p:txBody>
      </p:sp>
      <p:pic>
        <p:nvPicPr>
          <p:cNvPr id="1026" name="Picture 2" descr="Visualising Your User Research - Are Personas the Answer?">
            <a:extLst>
              <a:ext uri="{FF2B5EF4-FFF2-40B4-BE49-F238E27FC236}">
                <a16:creationId xmlns:a16="http://schemas.microsoft.com/office/drawing/2014/main" id="{EEE173CE-1BC8-614E-AE55-467D7FA9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59" y="749356"/>
            <a:ext cx="6795751" cy="38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C3D60-DC90-8847-9A27-B4EEFF387A4F}"/>
              </a:ext>
            </a:extLst>
          </p:cNvPr>
          <p:cNvSpPr txBox="1">
            <a:spLocks/>
          </p:cNvSpPr>
          <p:nvPr/>
        </p:nvSpPr>
        <p:spPr>
          <a:xfrm>
            <a:off x="822614" y="4325694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You create customer personas! 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1E9DA355-A3F9-C540-A0AC-5780E6AB6BFF}"/>
              </a:ext>
            </a:extLst>
          </p:cNvPr>
          <p:cNvSpPr/>
          <p:nvPr/>
        </p:nvSpPr>
        <p:spPr>
          <a:xfrm rot="20819199">
            <a:off x="-590679" y="3358573"/>
            <a:ext cx="3346727" cy="253769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 async task for how to create customer personas and what goes in them </a:t>
            </a:r>
          </a:p>
        </p:txBody>
      </p:sp>
    </p:spTree>
    <p:extLst>
      <p:ext uri="{BB962C8B-B14F-4D97-AF65-F5344CB8AC3E}">
        <p14:creationId xmlns:p14="http://schemas.microsoft.com/office/powerpoint/2010/main" val="51057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TARGETING: HOW DO YOU DECIDE WHICH IS THE MOST ATTRACTIVE SEGMENT TO TARGET?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A439F1-A3A7-A34D-9C91-A2071404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distinct is the segment (</a:t>
            </a:r>
            <a:r>
              <a:rPr lang="en-US" dirty="0" err="1"/>
              <a:t>ie</a:t>
            </a:r>
            <a:r>
              <a:rPr lang="en-US" dirty="0"/>
              <a:t>. is it worth targeting the segment specifically?</a:t>
            </a:r>
          </a:p>
          <a:p>
            <a:r>
              <a:rPr lang="en-US" dirty="0"/>
              <a:t>Is it possible to measure the size of the segment?</a:t>
            </a:r>
          </a:p>
          <a:p>
            <a:r>
              <a:rPr lang="en-US" dirty="0"/>
              <a:t>What is the potential for the segment to be profitable now and in the future?</a:t>
            </a:r>
          </a:p>
          <a:p>
            <a:r>
              <a:rPr lang="en-US" dirty="0"/>
              <a:t>Can marketing communications reach the segment?</a:t>
            </a:r>
          </a:p>
          <a:p>
            <a:r>
              <a:rPr lang="en-US" dirty="0"/>
              <a:t>Can the organization serve the needs of the segment adequately (and profitably)?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10D81-D00F-2D45-843C-4AD7278B8563}"/>
              </a:ext>
            </a:extLst>
          </p:cNvPr>
          <p:cNvSpPr txBox="1"/>
          <p:nvPr/>
        </p:nvSpPr>
        <p:spPr>
          <a:xfrm>
            <a:off x="5218546" y="4650933"/>
            <a:ext cx="357447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Solomon, Marshal et al (2013)</a:t>
            </a:r>
          </a:p>
        </p:txBody>
      </p:sp>
    </p:spTree>
    <p:extLst>
      <p:ext uri="{BB962C8B-B14F-4D97-AF65-F5344CB8AC3E}">
        <p14:creationId xmlns:p14="http://schemas.microsoft.com/office/powerpoint/2010/main" val="355273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360-084F-3E42-864A-F9C6B56F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5F389-DFBA-1043-8428-BDFAD2526EE6}"/>
              </a:ext>
            </a:extLst>
          </p:cNvPr>
          <p:cNvSpPr/>
          <p:nvPr/>
        </p:nvSpPr>
        <p:spPr>
          <a:xfrm>
            <a:off x="701964" y="1681018"/>
            <a:ext cx="3103416" cy="11764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53ECF-1918-A440-9F4B-06577F2E1BD8}"/>
              </a:ext>
            </a:extLst>
          </p:cNvPr>
          <p:cNvSpPr/>
          <p:nvPr/>
        </p:nvSpPr>
        <p:spPr>
          <a:xfrm>
            <a:off x="701964" y="3375529"/>
            <a:ext cx="775854" cy="59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C11F8-26D1-B44B-95E9-6105F4C0B10C}"/>
              </a:ext>
            </a:extLst>
          </p:cNvPr>
          <p:cNvSpPr/>
          <p:nvPr/>
        </p:nvSpPr>
        <p:spPr>
          <a:xfrm>
            <a:off x="1477818" y="3375529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D8800-B02D-ED4F-81F8-4838CADB9227}"/>
              </a:ext>
            </a:extLst>
          </p:cNvPr>
          <p:cNvSpPr/>
          <p:nvPr/>
        </p:nvSpPr>
        <p:spPr>
          <a:xfrm>
            <a:off x="2253672" y="3375529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6CFF6-D08C-E546-8EE4-FF6882C81D72}"/>
              </a:ext>
            </a:extLst>
          </p:cNvPr>
          <p:cNvSpPr/>
          <p:nvPr/>
        </p:nvSpPr>
        <p:spPr>
          <a:xfrm>
            <a:off x="3029526" y="3375529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96172-BC85-AE4F-86C9-19CF298F942C}"/>
              </a:ext>
            </a:extLst>
          </p:cNvPr>
          <p:cNvSpPr/>
          <p:nvPr/>
        </p:nvSpPr>
        <p:spPr>
          <a:xfrm>
            <a:off x="701964" y="3971274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973E-B020-6D46-8B79-C18003A884BA}"/>
              </a:ext>
            </a:extLst>
          </p:cNvPr>
          <p:cNvSpPr/>
          <p:nvPr/>
        </p:nvSpPr>
        <p:spPr>
          <a:xfrm>
            <a:off x="1477818" y="3971274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11124-10F1-3245-9173-4BCD5A74138F}"/>
              </a:ext>
            </a:extLst>
          </p:cNvPr>
          <p:cNvSpPr/>
          <p:nvPr/>
        </p:nvSpPr>
        <p:spPr>
          <a:xfrm>
            <a:off x="2253672" y="3971274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D27EA-4494-7C49-893B-129FD91383E3}"/>
              </a:ext>
            </a:extLst>
          </p:cNvPr>
          <p:cNvSpPr/>
          <p:nvPr/>
        </p:nvSpPr>
        <p:spPr>
          <a:xfrm>
            <a:off x="3029526" y="3971274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6E8CB1-6E26-A94F-BC4C-7EA4F3862793}"/>
              </a:ext>
            </a:extLst>
          </p:cNvPr>
          <p:cNvSpPr/>
          <p:nvPr/>
        </p:nvSpPr>
        <p:spPr>
          <a:xfrm>
            <a:off x="5125918" y="3394627"/>
            <a:ext cx="3103416" cy="1176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64818-1175-0940-B5AA-4D8A32FA1183}"/>
              </a:ext>
            </a:extLst>
          </p:cNvPr>
          <p:cNvSpPr/>
          <p:nvPr/>
        </p:nvSpPr>
        <p:spPr>
          <a:xfrm>
            <a:off x="5125918" y="1694082"/>
            <a:ext cx="775854" cy="215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90304-E369-694E-BC92-D430930EFB6B}"/>
              </a:ext>
            </a:extLst>
          </p:cNvPr>
          <p:cNvSpPr/>
          <p:nvPr/>
        </p:nvSpPr>
        <p:spPr>
          <a:xfrm>
            <a:off x="5901772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0A681-59E5-4B48-82B6-0149EACA8366}"/>
              </a:ext>
            </a:extLst>
          </p:cNvPr>
          <p:cNvSpPr/>
          <p:nvPr/>
        </p:nvSpPr>
        <p:spPr>
          <a:xfrm>
            <a:off x="6677626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DB6A2-B729-4042-BC20-34167ED183A7}"/>
              </a:ext>
            </a:extLst>
          </p:cNvPr>
          <p:cNvSpPr/>
          <p:nvPr/>
        </p:nvSpPr>
        <p:spPr>
          <a:xfrm>
            <a:off x="7453480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D5999-DB7C-5E42-B3D9-19023ECB7217}"/>
              </a:ext>
            </a:extLst>
          </p:cNvPr>
          <p:cNvSpPr/>
          <p:nvPr/>
        </p:nvSpPr>
        <p:spPr>
          <a:xfrm>
            <a:off x="5125918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9625D-5B75-FC4A-955C-AF2D85C3B9D0}"/>
              </a:ext>
            </a:extLst>
          </p:cNvPr>
          <p:cNvSpPr/>
          <p:nvPr/>
        </p:nvSpPr>
        <p:spPr>
          <a:xfrm>
            <a:off x="5901772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B9D8-4B41-F948-91CA-0CB3734A80DE}"/>
              </a:ext>
            </a:extLst>
          </p:cNvPr>
          <p:cNvSpPr/>
          <p:nvPr/>
        </p:nvSpPr>
        <p:spPr>
          <a:xfrm>
            <a:off x="6677626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A70434-5536-B947-8836-55EA217C7042}"/>
              </a:ext>
            </a:extLst>
          </p:cNvPr>
          <p:cNvSpPr/>
          <p:nvPr/>
        </p:nvSpPr>
        <p:spPr>
          <a:xfrm>
            <a:off x="7453480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AAF96-FE3F-E84C-9C2F-A8038E928349}"/>
              </a:ext>
            </a:extLst>
          </p:cNvPr>
          <p:cNvSpPr/>
          <p:nvPr/>
        </p:nvSpPr>
        <p:spPr>
          <a:xfrm>
            <a:off x="5125918" y="2127918"/>
            <a:ext cx="775854" cy="215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0DD297-F928-DB43-89AD-7E2C05047305}"/>
              </a:ext>
            </a:extLst>
          </p:cNvPr>
          <p:cNvSpPr/>
          <p:nvPr/>
        </p:nvSpPr>
        <p:spPr>
          <a:xfrm>
            <a:off x="5901772" y="212791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1E795-815D-D045-8C06-FA1F4E71A2C9}"/>
              </a:ext>
            </a:extLst>
          </p:cNvPr>
          <p:cNvSpPr/>
          <p:nvPr/>
        </p:nvSpPr>
        <p:spPr>
          <a:xfrm>
            <a:off x="6677626" y="2127918"/>
            <a:ext cx="775854" cy="21547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A39EF7-D9B4-9F45-9ADB-D46340E7B023}"/>
              </a:ext>
            </a:extLst>
          </p:cNvPr>
          <p:cNvSpPr/>
          <p:nvPr/>
        </p:nvSpPr>
        <p:spPr>
          <a:xfrm>
            <a:off x="7453480" y="212791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45AACF-BB19-3C48-AE51-C5229E766DE8}"/>
              </a:ext>
            </a:extLst>
          </p:cNvPr>
          <p:cNvSpPr/>
          <p:nvPr/>
        </p:nvSpPr>
        <p:spPr>
          <a:xfrm>
            <a:off x="5125918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E73808-606F-EA42-A095-90E77E468D22}"/>
              </a:ext>
            </a:extLst>
          </p:cNvPr>
          <p:cNvSpPr/>
          <p:nvPr/>
        </p:nvSpPr>
        <p:spPr>
          <a:xfrm>
            <a:off x="5901772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FCD91-6340-0F4B-A9CB-8581EE120A1C}"/>
              </a:ext>
            </a:extLst>
          </p:cNvPr>
          <p:cNvSpPr/>
          <p:nvPr/>
        </p:nvSpPr>
        <p:spPr>
          <a:xfrm>
            <a:off x="6677626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42E75-AABE-914A-B143-39F5AF156E2A}"/>
              </a:ext>
            </a:extLst>
          </p:cNvPr>
          <p:cNvSpPr/>
          <p:nvPr/>
        </p:nvSpPr>
        <p:spPr>
          <a:xfrm>
            <a:off x="7453480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56E94F-AA3D-294D-9D16-BED3A8D15C49}"/>
              </a:ext>
            </a:extLst>
          </p:cNvPr>
          <p:cNvSpPr/>
          <p:nvPr/>
        </p:nvSpPr>
        <p:spPr>
          <a:xfrm>
            <a:off x="5125918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92EAB-85F4-3942-AC47-79CAB0CC49D7}"/>
              </a:ext>
            </a:extLst>
          </p:cNvPr>
          <p:cNvSpPr/>
          <p:nvPr/>
        </p:nvSpPr>
        <p:spPr>
          <a:xfrm>
            <a:off x="5901772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2531C-12B2-1E4D-8943-164EAABBD084}"/>
              </a:ext>
            </a:extLst>
          </p:cNvPr>
          <p:cNvSpPr/>
          <p:nvPr/>
        </p:nvSpPr>
        <p:spPr>
          <a:xfrm>
            <a:off x="6677626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422E1-84AE-274A-BAD5-3D19A1C7CCCE}"/>
              </a:ext>
            </a:extLst>
          </p:cNvPr>
          <p:cNvSpPr/>
          <p:nvPr/>
        </p:nvSpPr>
        <p:spPr>
          <a:xfrm>
            <a:off x="7453480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717F15-5E7E-C64E-A8D2-3468CFCB46F3}"/>
              </a:ext>
            </a:extLst>
          </p:cNvPr>
          <p:cNvSpPr/>
          <p:nvPr/>
        </p:nvSpPr>
        <p:spPr>
          <a:xfrm>
            <a:off x="5434149" y="3588522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956AA3-79A7-F749-A950-8C4F393B7B84}"/>
              </a:ext>
            </a:extLst>
          </p:cNvPr>
          <p:cNvSpPr/>
          <p:nvPr/>
        </p:nvSpPr>
        <p:spPr>
          <a:xfrm>
            <a:off x="5796677" y="4222820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B24329-1724-E040-948C-0DCD6F67A39C}"/>
              </a:ext>
            </a:extLst>
          </p:cNvPr>
          <p:cNvSpPr/>
          <p:nvPr/>
        </p:nvSpPr>
        <p:spPr>
          <a:xfrm>
            <a:off x="6040844" y="355758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208678-6438-4847-BD2B-2A37E7F174C7}"/>
              </a:ext>
            </a:extLst>
          </p:cNvPr>
          <p:cNvSpPr/>
          <p:nvPr/>
        </p:nvSpPr>
        <p:spPr>
          <a:xfrm>
            <a:off x="6143899" y="40631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DB1C88-17A9-9A4D-B53A-686817E057AC}"/>
              </a:ext>
            </a:extLst>
          </p:cNvPr>
          <p:cNvSpPr/>
          <p:nvPr/>
        </p:nvSpPr>
        <p:spPr>
          <a:xfrm>
            <a:off x="6365970" y="3693615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2C0FB-52EC-474D-9381-23914C8495FF}"/>
              </a:ext>
            </a:extLst>
          </p:cNvPr>
          <p:cNvSpPr/>
          <p:nvPr/>
        </p:nvSpPr>
        <p:spPr>
          <a:xfrm>
            <a:off x="6570621" y="408318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DE14A0-21B6-FE4B-ACA3-2B9ADBAE47DF}"/>
              </a:ext>
            </a:extLst>
          </p:cNvPr>
          <p:cNvSpPr/>
          <p:nvPr/>
        </p:nvSpPr>
        <p:spPr>
          <a:xfrm>
            <a:off x="7858826" y="355758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BB5572-C2EE-4A45-9AD0-5FC6BE03B6D0}"/>
              </a:ext>
            </a:extLst>
          </p:cNvPr>
          <p:cNvSpPr/>
          <p:nvPr/>
        </p:nvSpPr>
        <p:spPr>
          <a:xfrm>
            <a:off x="7601992" y="4033553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23579B-D02A-0A41-9556-AC943C2042FD}"/>
              </a:ext>
            </a:extLst>
          </p:cNvPr>
          <p:cNvSpPr/>
          <p:nvPr/>
        </p:nvSpPr>
        <p:spPr>
          <a:xfrm>
            <a:off x="5587603" y="3974894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FBA08B-4F2B-9A40-A1D5-D38400F5FB24}"/>
              </a:ext>
            </a:extLst>
          </p:cNvPr>
          <p:cNvSpPr/>
          <p:nvPr/>
        </p:nvSpPr>
        <p:spPr>
          <a:xfrm>
            <a:off x="5395753" y="434327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758F2B-02B6-7747-86F9-0D66103A5222}"/>
              </a:ext>
            </a:extLst>
          </p:cNvPr>
          <p:cNvSpPr/>
          <p:nvPr/>
        </p:nvSpPr>
        <p:spPr>
          <a:xfrm>
            <a:off x="6049288" y="389130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33D71A9-FAFA-8C4A-913D-0CE5E6420306}"/>
              </a:ext>
            </a:extLst>
          </p:cNvPr>
          <p:cNvSpPr/>
          <p:nvPr/>
        </p:nvSpPr>
        <p:spPr>
          <a:xfrm>
            <a:off x="6453058" y="4303787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75549A-1094-5D41-9C7B-785D5D59A319}"/>
              </a:ext>
            </a:extLst>
          </p:cNvPr>
          <p:cNvSpPr/>
          <p:nvPr/>
        </p:nvSpPr>
        <p:spPr>
          <a:xfrm>
            <a:off x="6831741" y="364455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CEC5D9-9F81-AB43-8A9E-BB28F4B0CF9C}"/>
              </a:ext>
            </a:extLst>
          </p:cNvPr>
          <p:cNvSpPr/>
          <p:nvPr/>
        </p:nvSpPr>
        <p:spPr>
          <a:xfrm>
            <a:off x="7027818" y="42155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02B101-2147-934E-8819-52F5D0FC6AD9}"/>
              </a:ext>
            </a:extLst>
          </p:cNvPr>
          <p:cNvSpPr/>
          <p:nvPr/>
        </p:nvSpPr>
        <p:spPr>
          <a:xfrm>
            <a:off x="7432768" y="361624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48C5D4-8015-5440-9F55-CB23DDD8137D}"/>
              </a:ext>
            </a:extLst>
          </p:cNvPr>
          <p:cNvSpPr/>
          <p:nvPr/>
        </p:nvSpPr>
        <p:spPr>
          <a:xfrm>
            <a:off x="7585168" y="43679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7280A3-C73C-A742-93CE-253C1803AD8D}"/>
              </a:ext>
            </a:extLst>
          </p:cNvPr>
          <p:cNvSpPr/>
          <p:nvPr/>
        </p:nvSpPr>
        <p:spPr>
          <a:xfrm>
            <a:off x="8046061" y="387097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8A2DE-1AC7-7340-BA7D-4745727C2DED}"/>
              </a:ext>
            </a:extLst>
          </p:cNvPr>
          <p:cNvSpPr/>
          <p:nvPr/>
        </p:nvSpPr>
        <p:spPr>
          <a:xfrm>
            <a:off x="5779192" y="382684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E9461D-411E-2A46-8918-176151742896}"/>
              </a:ext>
            </a:extLst>
          </p:cNvPr>
          <p:cNvSpPr/>
          <p:nvPr/>
        </p:nvSpPr>
        <p:spPr>
          <a:xfrm>
            <a:off x="6766571" y="3876244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555005-4A46-3545-96EA-542C388BDE37}"/>
              </a:ext>
            </a:extLst>
          </p:cNvPr>
          <p:cNvSpPr/>
          <p:nvPr/>
        </p:nvSpPr>
        <p:spPr>
          <a:xfrm>
            <a:off x="7227194" y="401961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172656-F1F6-F340-A409-011B22A69DA7}"/>
              </a:ext>
            </a:extLst>
          </p:cNvPr>
          <p:cNvSpPr/>
          <p:nvPr/>
        </p:nvSpPr>
        <p:spPr>
          <a:xfrm>
            <a:off x="7023330" y="349651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B6AEDB-C1C3-B744-9392-C6BA60768F6F}"/>
              </a:ext>
            </a:extLst>
          </p:cNvPr>
          <p:cNvSpPr/>
          <p:nvPr/>
        </p:nvSpPr>
        <p:spPr>
          <a:xfrm>
            <a:off x="7776757" y="4219893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E29E9-AEE5-094E-B498-F655AAA320BB}"/>
              </a:ext>
            </a:extLst>
          </p:cNvPr>
          <p:cNvSpPr txBox="1"/>
          <p:nvPr/>
        </p:nvSpPr>
        <p:spPr>
          <a:xfrm>
            <a:off x="829820" y="1267795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UNDIFFERENTIATED TARGETING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E652D-0878-1C49-B85B-2A5612F68916}"/>
              </a:ext>
            </a:extLst>
          </p:cNvPr>
          <p:cNvSpPr txBox="1"/>
          <p:nvPr/>
        </p:nvSpPr>
        <p:spPr>
          <a:xfrm>
            <a:off x="829820" y="2985137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DIFFERENTIATED TARGETING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C9CDE-59A8-2249-A5DC-5C9499D04958}"/>
              </a:ext>
            </a:extLst>
          </p:cNvPr>
          <p:cNvSpPr txBox="1"/>
          <p:nvPr/>
        </p:nvSpPr>
        <p:spPr>
          <a:xfrm>
            <a:off x="5276736" y="1275650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CONCENTRATED TARGETING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E468-C3C6-4346-A876-EB8A0E5A0347}"/>
              </a:ext>
            </a:extLst>
          </p:cNvPr>
          <p:cNvSpPr txBox="1"/>
          <p:nvPr/>
        </p:nvSpPr>
        <p:spPr>
          <a:xfrm>
            <a:off x="5277397" y="3021836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TARGETING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170749-94C0-9140-9516-A923FCCBEFC6}"/>
              </a:ext>
            </a:extLst>
          </p:cNvPr>
          <p:cNvSpPr txBox="1"/>
          <p:nvPr/>
        </p:nvSpPr>
        <p:spPr>
          <a:xfrm>
            <a:off x="5218546" y="4755437"/>
            <a:ext cx="357447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Solomon, Marshal et al (2013)</a:t>
            </a:r>
          </a:p>
        </p:txBody>
      </p:sp>
    </p:spTree>
    <p:extLst>
      <p:ext uri="{BB962C8B-B14F-4D97-AF65-F5344CB8AC3E}">
        <p14:creationId xmlns:p14="http://schemas.microsoft.com/office/powerpoint/2010/main" val="87451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360-084F-3E42-864A-F9C6B56F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841"/>
            <a:ext cx="7389992" cy="973066"/>
          </a:xfrm>
        </p:spPr>
        <p:txBody>
          <a:bodyPr/>
          <a:lstStyle/>
          <a:p>
            <a:r>
              <a:rPr lang="en-US" dirty="0"/>
              <a:t>TARGETING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75F389-DFBA-1043-8428-BDFAD2526EE6}"/>
              </a:ext>
            </a:extLst>
          </p:cNvPr>
          <p:cNvSpPr/>
          <p:nvPr/>
        </p:nvSpPr>
        <p:spPr>
          <a:xfrm>
            <a:off x="701964" y="1681018"/>
            <a:ext cx="3103416" cy="11764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53ECF-1918-A440-9F4B-06577F2E1BD8}"/>
              </a:ext>
            </a:extLst>
          </p:cNvPr>
          <p:cNvSpPr/>
          <p:nvPr/>
        </p:nvSpPr>
        <p:spPr>
          <a:xfrm>
            <a:off x="701964" y="3375529"/>
            <a:ext cx="775854" cy="59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C11F8-26D1-B44B-95E9-6105F4C0B10C}"/>
              </a:ext>
            </a:extLst>
          </p:cNvPr>
          <p:cNvSpPr/>
          <p:nvPr/>
        </p:nvSpPr>
        <p:spPr>
          <a:xfrm>
            <a:off x="1477818" y="3375529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D8800-B02D-ED4F-81F8-4838CADB9227}"/>
              </a:ext>
            </a:extLst>
          </p:cNvPr>
          <p:cNvSpPr/>
          <p:nvPr/>
        </p:nvSpPr>
        <p:spPr>
          <a:xfrm>
            <a:off x="2253672" y="3375529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6CFF6-D08C-E546-8EE4-FF6882C81D72}"/>
              </a:ext>
            </a:extLst>
          </p:cNvPr>
          <p:cNvSpPr/>
          <p:nvPr/>
        </p:nvSpPr>
        <p:spPr>
          <a:xfrm>
            <a:off x="3029526" y="3375529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96172-BC85-AE4F-86C9-19CF298F942C}"/>
              </a:ext>
            </a:extLst>
          </p:cNvPr>
          <p:cNvSpPr/>
          <p:nvPr/>
        </p:nvSpPr>
        <p:spPr>
          <a:xfrm>
            <a:off x="701964" y="3971274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973E-B020-6D46-8B79-C18003A884BA}"/>
              </a:ext>
            </a:extLst>
          </p:cNvPr>
          <p:cNvSpPr/>
          <p:nvPr/>
        </p:nvSpPr>
        <p:spPr>
          <a:xfrm>
            <a:off x="1477818" y="3971274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11124-10F1-3245-9173-4BCD5A74138F}"/>
              </a:ext>
            </a:extLst>
          </p:cNvPr>
          <p:cNvSpPr/>
          <p:nvPr/>
        </p:nvSpPr>
        <p:spPr>
          <a:xfrm>
            <a:off x="2253672" y="3971274"/>
            <a:ext cx="775854" cy="59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D27EA-4494-7C49-893B-129FD91383E3}"/>
              </a:ext>
            </a:extLst>
          </p:cNvPr>
          <p:cNvSpPr/>
          <p:nvPr/>
        </p:nvSpPr>
        <p:spPr>
          <a:xfrm>
            <a:off x="3029526" y="3971274"/>
            <a:ext cx="775854" cy="59574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6E8CB1-6E26-A94F-BC4C-7EA4F3862793}"/>
              </a:ext>
            </a:extLst>
          </p:cNvPr>
          <p:cNvSpPr/>
          <p:nvPr/>
        </p:nvSpPr>
        <p:spPr>
          <a:xfrm>
            <a:off x="5125918" y="3394627"/>
            <a:ext cx="3103416" cy="1176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64818-1175-0940-B5AA-4D8A32FA1183}"/>
              </a:ext>
            </a:extLst>
          </p:cNvPr>
          <p:cNvSpPr/>
          <p:nvPr/>
        </p:nvSpPr>
        <p:spPr>
          <a:xfrm>
            <a:off x="5125918" y="1694082"/>
            <a:ext cx="775854" cy="215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90304-E369-694E-BC92-D430930EFB6B}"/>
              </a:ext>
            </a:extLst>
          </p:cNvPr>
          <p:cNvSpPr/>
          <p:nvPr/>
        </p:nvSpPr>
        <p:spPr>
          <a:xfrm>
            <a:off x="5901772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0A681-59E5-4B48-82B6-0149EACA8366}"/>
              </a:ext>
            </a:extLst>
          </p:cNvPr>
          <p:cNvSpPr/>
          <p:nvPr/>
        </p:nvSpPr>
        <p:spPr>
          <a:xfrm>
            <a:off x="6677626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DB6A2-B729-4042-BC20-34167ED183A7}"/>
              </a:ext>
            </a:extLst>
          </p:cNvPr>
          <p:cNvSpPr/>
          <p:nvPr/>
        </p:nvSpPr>
        <p:spPr>
          <a:xfrm>
            <a:off x="7453480" y="1694082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D5999-DB7C-5E42-B3D9-19023ECB7217}"/>
              </a:ext>
            </a:extLst>
          </p:cNvPr>
          <p:cNvSpPr/>
          <p:nvPr/>
        </p:nvSpPr>
        <p:spPr>
          <a:xfrm>
            <a:off x="5125918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9625D-5B75-FC4A-955C-AF2D85C3B9D0}"/>
              </a:ext>
            </a:extLst>
          </p:cNvPr>
          <p:cNvSpPr/>
          <p:nvPr/>
        </p:nvSpPr>
        <p:spPr>
          <a:xfrm>
            <a:off x="5901772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BB9D8-4B41-F948-91CA-0CB3734A80DE}"/>
              </a:ext>
            </a:extLst>
          </p:cNvPr>
          <p:cNvSpPr/>
          <p:nvPr/>
        </p:nvSpPr>
        <p:spPr>
          <a:xfrm>
            <a:off x="6677626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A70434-5536-B947-8836-55EA217C7042}"/>
              </a:ext>
            </a:extLst>
          </p:cNvPr>
          <p:cNvSpPr/>
          <p:nvPr/>
        </p:nvSpPr>
        <p:spPr>
          <a:xfrm>
            <a:off x="7453480" y="1911000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AAF96-FE3F-E84C-9C2F-A8038E928349}"/>
              </a:ext>
            </a:extLst>
          </p:cNvPr>
          <p:cNvSpPr/>
          <p:nvPr/>
        </p:nvSpPr>
        <p:spPr>
          <a:xfrm>
            <a:off x="5125918" y="2127918"/>
            <a:ext cx="775854" cy="215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0DD297-F928-DB43-89AD-7E2C05047305}"/>
              </a:ext>
            </a:extLst>
          </p:cNvPr>
          <p:cNvSpPr/>
          <p:nvPr/>
        </p:nvSpPr>
        <p:spPr>
          <a:xfrm>
            <a:off x="5901772" y="212791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1E795-815D-D045-8C06-FA1F4E71A2C9}"/>
              </a:ext>
            </a:extLst>
          </p:cNvPr>
          <p:cNvSpPr/>
          <p:nvPr/>
        </p:nvSpPr>
        <p:spPr>
          <a:xfrm>
            <a:off x="6677626" y="2127918"/>
            <a:ext cx="775854" cy="21547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A39EF7-D9B4-9F45-9ADB-D46340E7B023}"/>
              </a:ext>
            </a:extLst>
          </p:cNvPr>
          <p:cNvSpPr/>
          <p:nvPr/>
        </p:nvSpPr>
        <p:spPr>
          <a:xfrm>
            <a:off x="7453480" y="212791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45AACF-BB19-3C48-AE51-C5229E766DE8}"/>
              </a:ext>
            </a:extLst>
          </p:cNvPr>
          <p:cNvSpPr/>
          <p:nvPr/>
        </p:nvSpPr>
        <p:spPr>
          <a:xfrm>
            <a:off x="5125918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E73808-606F-EA42-A095-90E77E468D22}"/>
              </a:ext>
            </a:extLst>
          </p:cNvPr>
          <p:cNvSpPr/>
          <p:nvPr/>
        </p:nvSpPr>
        <p:spPr>
          <a:xfrm>
            <a:off x="5901772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FCD91-6340-0F4B-A9CB-8581EE120A1C}"/>
              </a:ext>
            </a:extLst>
          </p:cNvPr>
          <p:cNvSpPr/>
          <p:nvPr/>
        </p:nvSpPr>
        <p:spPr>
          <a:xfrm>
            <a:off x="6677626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42E75-AABE-914A-B143-39F5AF156E2A}"/>
              </a:ext>
            </a:extLst>
          </p:cNvPr>
          <p:cNvSpPr/>
          <p:nvPr/>
        </p:nvSpPr>
        <p:spPr>
          <a:xfrm>
            <a:off x="7453480" y="234483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56E94F-AA3D-294D-9D16-BED3A8D15C49}"/>
              </a:ext>
            </a:extLst>
          </p:cNvPr>
          <p:cNvSpPr/>
          <p:nvPr/>
        </p:nvSpPr>
        <p:spPr>
          <a:xfrm>
            <a:off x="5125918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92EAB-85F4-3942-AC47-79CAB0CC49D7}"/>
              </a:ext>
            </a:extLst>
          </p:cNvPr>
          <p:cNvSpPr/>
          <p:nvPr/>
        </p:nvSpPr>
        <p:spPr>
          <a:xfrm>
            <a:off x="5901772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2531C-12B2-1E4D-8943-164EAABBD084}"/>
              </a:ext>
            </a:extLst>
          </p:cNvPr>
          <p:cNvSpPr/>
          <p:nvPr/>
        </p:nvSpPr>
        <p:spPr>
          <a:xfrm>
            <a:off x="6677626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422E1-84AE-274A-BAD5-3D19A1C7CCCE}"/>
              </a:ext>
            </a:extLst>
          </p:cNvPr>
          <p:cNvSpPr/>
          <p:nvPr/>
        </p:nvSpPr>
        <p:spPr>
          <a:xfrm>
            <a:off x="7453480" y="2569288"/>
            <a:ext cx="775854" cy="21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717F15-5E7E-C64E-A8D2-3468CFCB46F3}"/>
              </a:ext>
            </a:extLst>
          </p:cNvPr>
          <p:cNvSpPr/>
          <p:nvPr/>
        </p:nvSpPr>
        <p:spPr>
          <a:xfrm>
            <a:off x="5434149" y="3588522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956AA3-79A7-F749-A950-8C4F393B7B84}"/>
              </a:ext>
            </a:extLst>
          </p:cNvPr>
          <p:cNvSpPr/>
          <p:nvPr/>
        </p:nvSpPr>
        <p:spPr>
          <a:xfrm>
            <a:off x="5796677" y="4222820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B24329-1724-E040-948C-0DCD6F67A39C}"/>
              </a:ext>
            </a:extLst>
          </p:cNvPr>
          <p:cNvSpPr/>
          <p:nvPr/>
        </p:nvSpPr>
        <p:spPr>
          <a:xfrm>
            <a:off x="6040844" y="355758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208678-6438-4847-BD2B-2A37E7F174C7}"/>
              </a:ext>
            </a:extLst>
          </p:cNvPr>
          <p:cNvSpPr/>
          <p:nvPr/>
        </p:nvSpPr>
        <p:spPr>
          <a:xfrm>
            <a:off x="6143899" y="40631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DB1C88-17A9-9A4D-B53A-686817E057AC}"/>
              </a:ext>
            </a:extLst>
          </p:cNvPr>
          <p:cNvSpPr/>
          <p:nvPr/>
        </p:nvSpPr>
        <p:spPr>
          <a:xfrm>
            <a:off x="6365970" y="3693615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2C0FB-52EC-474D-9381-23914C8495FF}"/>
              </a:ext>
            </a:extLst>
          </p:cNvPr>
          <p:cNvSpPr/>
          <p:nvPr/>
        </p:nvSpPr>
        <p:spPr>
          <a:xfrm>
            <a:off x="6570621" y="408318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DE14A0-21B6-FE4B-ACA3-2B9ADBAE47DF}"/>
              </a:ext>
            </a:extLst>
          </p:cNvPr>
          <p:cNvSpPr/>
          <p:nvPr/>
        </p:nvSpPr>
        <p:spPr>
          <a:xfrm>
            <a:off x="7858826" y="355758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BB5572-C2EE-4A45-9AD0-5FC6BE03B6D0}"/>
              </a:ext>
            </a:extLst>
          </p:cNvPr>
          <p:cNvSpPr/>
          <p:nvPr/>
        </p:nvSpPr>
        <p:spPr>
          <a:xfrm>
            <a:off x="7601992" y="4033553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23579B-D02A-0A41-9556-AC943C2042FD}"/>
              </a:ext>
            </a:extLst>
          </p:cNvPr>
          <p:cNvSpPr/>
          <p:nvPr/>
        </p:nvSpPr>
        <p:spPr>
          <a:xfrm>
            <a:off x="5587603" y="3974894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FBA08B-4F2B-9A40-A1D5-D38400F5FB24}"/>
              </a:ext>
            </a:extLst>
          </p:cNvPr>
          <p:cNvSpPr/>
          <p:nvPr/>
        </p:nvSpPr>
        <p:spPr>
          <a:xfrm>
            <a:off x="5395753" y="434327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758F2B-02B6-7747-86F9-0D66103A5222}"/>
              </a:ext>
            </a:extLst>
          </p:cNvPr>
          <p:cNvSpPr/>
          <p:nvPr/>
        </p:nvSpPr>
        <p:spPr>
          <a:xfrm>
            <a:off x="6049288" y="389130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33D71A9-FAFA-8C4A-913D-0CE5E6420306}"/>
              </a:ext>
            </a:extLst>
          </p:cNvPr>
          <p:cNvSpPr/>
          <p:nvPr/>
        </p:nvSpPr>
        <p:spPr>
          <a:xfrm>
            <a:off x="6453058" y="4303787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75549A-1094-5D41-9C7B-785D5D59A319}"/>
              </a:ext>
            </a:extLst>
          </p:cNvPr>
          <p:cNvSpPr/>
          <p:nvPr/>
        </p:nvSpPr>
        <p:spPr>
          <a:xfrm>
            <a:off x="6831741" y="364455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CEC5D9-9F81-AB43-8A9E-BB28F4B0CF9C}"/>
              </a:ext>
            </a:extLst>
          </p:cNvPr>
          <p:cNvSpPr/>
          <p:nvPr/>
        </p:nvSpPr>
        <p:spPr>
          <a:xfrm>
            <a:off x="7027818" y="42155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02B101-2147-934E-8819-52F5D0FC6AD9}"/>
              </a:ext>
            </a:extLst>
          </p:cNvPr>
          <p:cNvSpPr/>
          <p:nvPr/>
        </p:nvSpPr>
        <p:spPr>
          <a:xfrm>
            <a:off x="7432768" y="361624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48C5D4-8015-5440-9F55-CB23DDD8137D}"/>
              </a:ext>
            </a:extLst>
          </p:cNvPr>
          <p:cNvSpPr/>
          <p:nvPr/>
        </p:nvSpPr>
        <p:spPr>
          <a:xfrm>
            <a:off x="7585168" y="436794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7280A3-C73C-A742-93CE-253C1803AD8D}"/>
              </a:ext>
            </a:extLst>
          </p:cNvPr>
          <p:cNvSpPr/>
          <p:nvPr/>
        </p:nvSpPr>
        <p:spPr>
          <a:xfrm>
            <a:off x="8046061" y="3870979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8A2DE-1AC7-7340-BA7D-4745727C2DED}"/>
              </a:ext>
            </a:extLst>
          </p:cNvPr>
          <p:cNvSpPr/>
          <p:nvPr/>
        </p:nvSpPr>
        <p:spPr>
          <a:xfrm>
            <a:off x="5779192" y="382684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E9461D-411E-2A46-8918-176151742896}"/>
              </a:ext>
            </a:extLst>
          </p:cNvPr>
          <p:cNvSpPr/>
          <p:nvPr/>
        </p:nvSpPr>
        <p:spPr>
          <a:xfrm>
            <a:off x="6766571" y="3876244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555005-4A46-3545-96EA-542C388BDE37}"/>
              </a:ext>
            </a:extLst>
          </p:cNvPr>
          <p:cNvSpPr/>
          <p:nvPr/>
        </p:nvSpPr>
        <p:spPr>
          <a:xfrm>
            <a:off x="7227194" y="4019616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172656-F1F6-F340-A409-011B22A69DA7}"/>
              </a:ext>
            </a:extLst>
          </p:cNvPr>
          <p:cNvSpPr/>
          <p:nvPr/>
        </p:nvSpPr>
        <p:spPr>
          <a:xfrm>
            <a:off x="7023330" y="3496511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B6AEDB-C1C3-B744-9392-C6BA60768F6F}"/>
              </a:ext>
            </a:extLst>
          </p:cNvPr>
          <p:cNvSpPr/>
          <p:nvPr/>
        </p:nvSpPr>
        <p:spPr>
          <a:xfrm>
            <a:off x="7776757" y="4219893"/>
            <a:ext cx="130628" cy="128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E29E9-AEE5-094E-B498-F655AAA320BB}"/>
              </a:ext>
            </a:extLst>
          </p:cNvPr>
          <p:cNvSpPr txBox="1"/>
          <p:nvPr/>
        </p:nvSpPr>
        <p:spPr>
          <a:xfrm>
            <a:off x="829820" y="1267795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UNDIFFERENTIATED TARGETING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E652D-0878-1C49-B85B-2A5612F68916}"/>
              </a:ext>
            </a:extLst>
          </p:cNvPr>
          <p:cNvSpPr txBox="1"/>
          <p:nvPr/>
        </p:nvSpPr>
        <p:spPr>
          <a:xfrm>
            <a:off x="829820" y="2985137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DIFFERENTIATED TARGETING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C9CDE-59A8-2249-A5DC-5C9499D04958}"/>
              </a:ext>
            </a:extLst>
          </p:cNvPr>
          <p:cNvSpPr txBox="1"/>
          <p:nvPr/>
        </p:nvSpPr>
        <p:spPr>
          <a:xfrm>
            <a:off x="5276736" y="1275650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CONCENTRATED TARGETING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3E468-C3C6-4346-A876-EB8A0E5A0347}"/>
              </a:ext>
            </a:extLst>
          </p:cNvPr>
          <p:cNvSpPr txBox="1"/>
          <p:nvPr/>
        </p:nvSpPr>
        <p:spPr>
          <a:xfrm>
            <a:off x="5277397" y="3021836"/>
            <a:ext cx="284770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TARGETING</a:t>
            </a:r>
          </a:p>
        </p:txBody>
      </p:sp>
      <p:pic>
        <p:nvPicPr>
          <p:cNvPr id="2052" name="Picture 4" descr="Transport for London launches consultation on lower speed limits in London  - FORS - Fleet Operator Recognition Scheme">
            <a:extLst>
              <a:ext uri="{FF2B5EF4-FFF2-40B4-BE49-F238E27FC236}">
                <a16:creationId xmlns:a16="http://schemas.microsoft.com/office/drawing/2014/main" id="{37C24210-3F42-314D-8141-E9F296F5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67" y="1920099"/>
            <a:ext cx="2530283" cy="7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vel classes | British Airways">
            <a:extLst>
              <a:ext uri="{FF2B5EF4-FFF2-40B4-BE49-F238E27FC236}">
                <a16:creationId xmlns:a16="http://schemas.microsoft.com/office/drawing/2014/main" id="{19A58BCA-38E5-0344-BB65-44FF3A1C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3" y="3376442"/>
            <a:ext cx="1578388" cy="8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 to launch unbundled long-haul economy fares – London Air Travel">
            <a:extLst>
              <a:ext uri="{FF2B5EF4-FFF2-40B4-BE49-F238E27FC236}">
                <a16:creationId xmlns:a16="http://schemas.microsoft.com/office/drawing/2014/main" id="{D16B6DBE-635F-9243-A9AF-0BF5F2A2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96" y="3378133"/>
            <a:ext cx="1567523" cy="8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nternational Airlines Group 3rd Quarter Results – London Air Travel">
            <a:extLst>
              <a:ext uri="{FF2B5EF4-FFF2-40B4-BE49-F238E27FC236}">
                <a16:creationId xmlns:a16="http://schemas.microsoft.com/office/drawing/2014/main" id="{CD1F1D67-3235-744B-99D3-A5570EAD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0291">
            <a:off x="1253502" y="4028243"/>
            <a:ext cx="2032774" cy="11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y You Should Fly with La Compagnie | Men&amp;#39;s Journal">
            <a:extLst>
              <a:ext uri="{FF2B5EF4-FFF2-40B4-BE49-F238E27FC236}">
                <a16:creationId xmlns:a16="http://schemas.microsoft.com/office/drawing/2014/main" id="{C0B83D88-52B6-8944-A8F1-21B276F3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53" y="1575466"/>
            <a:ext cx="2641460" cy="14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orld's Top 5 Superyachts (aka Megayachts) - Van Isle Marina">
            <a:extLst>
              <a:ext uri="{FF2B5EF4-FFF2-40B4-BE49-F238E27FC236}">
                <a16:creationId xmlns:a16="http://schemas.microsoft.com/office/drawing/2014/main" id="{32927886-BD3F-BD40-8BCD-0498CF46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2" y="3360186"/>
            <a:ext cx="2568762" cy="17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8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2E0F-46BE-234C-89AB-0493D0B4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8084276" cy="1104636"/>
          </a:xfrm>
        </p:spPr>
        <p:txBody>
          <a:bodyPr>
            <a:normAutofit/>
          </a:bodyPr>
          <a:lstStyle/>
          <a:p>
            <a:r>
              <a:rPr lang="en-US" dirty="0"/>
              <a:t>So, you’ve segmented your market, and identified your preferred target segment – what next?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5684A0-B1E3-9147-BF20-D524524C9BC9}"/>
              </a:ext>
            </a:extLst>
          </p:cNvPr>
          <p:cNvSpPr txBox="1">
            <a:spLocks/>
          </p:cNvSpPr>
          <p:nvPr/>
        </p:nvSpPr>
        <p:spPr>
          <a:xfrm>
            <a:off x="4454434" y="1897939"/>
            <a:ext cx="4258492" cy="217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r>
              <a:rPr lang="en-US" dirty="0"/>
              <a:t>Positioning…</a:t>
            </a:r>
          </a:p>
          <a:p>
            <a:r>
              <a:rPr lang="en-US" dirty="0"/>
              <a:t>creating a product/service that is distinctive and unique in the mind of customers/consumers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801B-DEDF-ED45-B537-362B74732650}"/>
              </a:ext>
            </a:extLst>
          </p:cNvPr>
          <p:cNvSpPr txBox="1"/>
          <p:nvPr/>
        </p:nvSpPr>
        <p:spPr>
          <a:xfrm>
            <a:off x="5218546" y="4650933"/>
            <a:ext cx="357447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Ries</a:t>
            </a:r>
            <a:r>
              <a:rPr lang="en-US" dirty="0"/>
              <a:t> and Trout (1986)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8A78D6-9278-0C48-B688-660F7554A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605656"/>
              </p:ext>
            </p:extLst>
          </p:nvPr>
        </p:nvGraphicFramePr>
        <p:xfrm>
          <a:off x="-500743" y="1879057"/>
          <a:ext cx="5595258" cy="308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17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 the concepts of segmentation, targeting and positioning </a:t>
            </a:r>
          </a:p>
          <a:p>
            <a:r>
              <a:rPr lang="en-US" sz="2400" dirty="0"/>
              <a:t>Understand the purpose and reflect upon the value of segmentation, targeting and positioning strategy</a:t>
            </a:r>
          </a:p>
          <a:p>
            <a:r>
              <a:rPr lang="en-US" sz="2400" dirty="0"/>
              <a:t>Understand the value of segmentation, targeting and positioning strategy.</a:t>
            </a:r>
          </a:p>
          <a:p>
            <a:r>
              <a:rPr lang="en-US" sz="2400" dirty="0" err="1"/>
              <a:t>Analyse</a:t>
            </a:r>
            <a:r>
              <a:rPr lang="en-US" sz="2400" dirty="0"/>
              <a:t> the value that effective STP strategy can have for product/service formulation and consumer/customer satisfaction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2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MAPS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0828" y="2568178"/>
            <a:ext cx="7455931" cy="5786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Identify a set of competing brands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0829" y="1611890"/>
            <a:ext cx="7455931" cy="57864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Identify the distinguishing attributes within a category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0829" y="3550803"/>
            <a:ext cx="7455931" cy="5786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Plot each of the brands on a two-dimensional map</a:t>
            </a:r>
          </a:p>
        </p:txBody>
      </p:sp>
    </p:spTree>
    <p:extLst>
      <p:ext uri="{BB962C8B-B14F-4D97-AF65-F5344CB8AC3E}">
        <p14:creationId xmlns:p14="http://schemas.microsoft.com/office/powerpoint/2010/main" val="20505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Map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95095" y="1680616"/>
            <a:ext cx="0" cy="300037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866283" y="3180804"/>
            <a:ext cx="3857625" cy="107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5020" y="141426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Family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218" y="4611808"/>
            <a:ext cx="15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295" y="3018394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Premium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6746" y="300767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Economy</a:t>
            </a:r>
          </a:p>
        </p:txBody>
      </p:sp>
      <p:pic>
        <p:nvPicPr>
          <p:cNvPr id="7170" name="Picture 2" descr="New 2020 Volkswagen Golf: first prices and specs announced | Autocar">
            <a:extLst>
              <a:ext uri="{FF2B5EF4-FFF2-40B4-BE49-F238E27FC236}">
                <a16:creationId xmlns:a16="http://schemas.microsoft.com/office/drawing/2014/main" id="{F24C5A77-ED24-7145-9D0A-4EDBFE71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14" y="129040"/>
            <a:ext cx="1780284" cy="11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2020 Porsche Cayenne Buyer's Guide: Reviews, Specs, Comparisons">
            <a:extLst>
              <a:ext uri="{FF2B5EF4-FFF2-40B4-BE49-F238E27FC236}">
                <a16:creationId xmlns:a16="http://schemas.microsoft.com/office/drawing/2014/main" id="{2EECED98-48CD-7647-9CA7-011CEB22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26" y="1439995"/>
            <a:ext cx="1911499" cy="10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conic Volkswagen Beetle to become latest victim of SUV craze">
            <a:extLst>
              <a:ext uri="{FF2B5EF4-FFF2-40B4-BE49-F238E27FC236}">
                <a16:creationId xmlns:a16="http://schemas.microsoft.com/office/drawing/2014/main" id="{F1A3BB03-B725-A543-9174-5E98C1B8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24" y="2616267"/>
            <a:ext cx="1698065" cy="12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rom Electric To Driverless Cars, The Volkswagen Group Global Design Boss  Reveals All">
            <a:extLst>
              <a:ext uri="{FF2B5EF4-FFF2-40B4-BE49-F238E27FC236}">
                <a16:creationId xmlns:a16="http://schemas.microsoft.com/office/drawing/2014/main" id="{C7238AA2-98F8-234F-91FC-C24F3E05E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26" y="4031014"/>
            <a:ext cx="1960893" cy="110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8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Segmentation, Targeting and Positioning model">
            <a:extLst>
              <a:ext uri="{FF2B5EF4-FFF2-40B4-BE49-F238E27FC236}">
                <a16:creationId xmlns:a16="http://schemas.microsoft.com/office/drawing/2014/main" id="{3F7C207E-5194-4F44-9F5D-6EA23F64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014" y="57150"/>
            <a:ext cx="7535973" cy="56007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9140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405-D4B4-284B-A610-6BEB07E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NO NO NO NO NO…………</a:t>
            </a:r>
          </a:p>
        </p:txBody>
      </p:sp>
      <p:pic>
        <p:nvPicPr>
          <p:cNvPr id="3074" name="Picture 2" descr="How Your Home Business Can Benefit From a Perceptual Map">
            <a:extLst>
              <a:ext uri="{FF2B5EF4-FFF2-40B4-BE49-F238E27FC236}">
                <a16:creationId xmlns:a16="http://schemas.microsoft.com/office/drawing/2014/main" id="{851108E6-3F32-F647-9E6D-C4D2C1F7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7003" y="1521355"/>
            <a:ext cx="5729993" cy="343799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3706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21C5-F42E-0C49-9F08-DCDAB831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Perceptual maps</a:t>
            </a:r>
          </a:p>
        </p:txBody>
      </p:sp>
      <p:pic>
        <p:nvPicPr>
          <p:cNvPr id="6146" name="Picture 2" descr="Magnifying Glass and person via Master isolated » Media | GovLoop">
            <a:extLst>
              <a:ext uri="{FF2B5EF4-FFF2-40B4-BE49-F238E27FC236}">
                <a16:creationId xmlns:a16="http://schemas.microsoft.com/office/drawing/2014/main" id="{96BF4655-47F9-FD40-B4AD-9E1DCCF1E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408907"/>
            <a:ext cx="3437995" cy="34379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E952-D01C-CB40-83A3-F3E9A5E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2450" y="1576652"/>
            <a:ext cx="4514850" cy="3437995"/>
          </a:xfrm>
        </p:spPr>
        <p:txBody>
          <a:bodyPr>
            <a:noAutofit/>
          </a:bodyPr>
          <a:lstStyle/>
          <a:p>
            <a:r>
              <a:rPr lang="en-US" sz="2800" dirty="0"/>
              <a:t>Identifies gaps in the market</a:t>
            </a:r>
          </a:p>
          <a:p>
            <a:pPr lvl="1"/>
            <a:r>
              <a:rPr lang="en-US" sz="2400" dirty="0"/>
              <a:t>Not all gaps are opportunities</a:t>
            </a:r>
          </a:p>
          <a:p>
            <a:r>
              <a:rPr lang="en-US" sz="2800" dirty="0"/>
              <a:t>Identifies position in the market</a:t>
            </a:r>
          </a:p>
          <a:p>
            <a:pPr lvl="1"/>
            <a:r>
              <a:rPr lang="en-US" sz="2400" dirty="0"/>
              <a:t>Clarifies brand proposition</a:t>
            </a:r>
          </a:p>
          <a:p>
            <a:r>
              <a:rPr lang="en-US" sz="2800" dirty="0"/>
              <a:t>Identifies potential competitors</a:t>
            </a:r>
          </a:p>
        </p:txBody>
      </p:sp>
    </p:spTree>
    <p:extLst>
      <p:ext uri="{BB962C8B-B14F-4D97-AF65-F5344CB8AC3E}">
        <p14:creationId xmlns:p14="http://schemas.microsoft.com/office/powerpoint/2010/main" val="351886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(</a:t>
            </a:r>
            <a:r>
              <a:rPr lang="en-US" dirty="0" err="1"/>
              <a:t>Ries</a:t>
            </a:r>
            <a:r>
              <a:rPr lang="en-US" dirty="0"/>
              <a:t> and Trout 1986)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88270" y="2690813"/>
            <a:ext cx="2314574" cy="5786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837" y="1487119"/>
            <a:ext cx="753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ACHIEVE A UNIQUE POSITION IN THE MIND OF CONSUMERS?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45883" y="2690813"/>
            <a:ext cx="2314574" cy="57864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CONSISTENCY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88270" y="3812382"/>
            <a:ext cx="2314574" cy="5786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CREDIBILITY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45883" y="3812382"/>
            <a:ext cx="2314574" cy="578643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168252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STP strategy is one of the most important tools in the marketing arsenal </a:t>
            </a:r>
          </a:p>
          <a:p>
            <a:r>
              <a:rPr lang="en-US" dirty="0"/>
              <a:t>Successful STP supports effective allocation of resources and a sustainable business model</a:t>
            </a:r>
          </a:p>
          <a:p>
            <a:r>
              <a:rPr lang="en-US" dirty="0"/>
              <a:t>Central to effective STP is the ability to understand the market at both a macro and micro level</a:t>
            </a:r>
          </a:p>
          <a:p>
            <a:pPr lvl="1"/>
            <a:r>
              <a:rPr lang="en-US" dirty="0"/>
              <a:t>In particular to understand the drivers of consumer need</a:t>
            </a:r>
          </a:p>
          <a:p>
            <a:r>
              <a:rPr lang="en-US" dirty="0"/>
              <a:t>The dynamic nature of the market means that successful STP requires ongoing research</a:t>
            </a:r>
          </a:p>
          <a:p>
            <a:pPr lvl="1"/>
            <a:r>
              <a:rPr lang="en-US" dirty="0"/>
              <a:t>…and the ability to develop products and services that uniquely respond to consumer/customer needs and wants.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33EF-22C8-8646-AA7F-E55B9D71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we know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68B2-6BC8-8347-AFCD-DC6AD2F3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Markets (and therefore competitors) should be defined according to the nature of the needs satisfied.</a:t>
            </a:r>
          </a:p>
          <a:p>
            <a:r>
              <a:rPr lang="en-US" dirty="0"/>
              <a:t>In order to have an effective market orientation, </a:t>
            </a:r>
            <a:r>
              <a:rPr lang="en-US" dirty="0" err="1"/>
              <a:t>organisations</a:t>
            </a:r>
            <a:r>
              <a:rPr lang="en-US" dirty="0"/>
              <a:t> should maintain an understanding of their marketing environment through a process of market scanning and environmental analysis.</a:t>
            </a:r>
          </a:p>
          <a:p>
            <a:r>
              <a:rPr lang="en-US" dirty="0"/>
              <a:t>Customer and consumer choice is influenced by both internal factors (i.e. self concept) and external factors (i.e. culture, reference groups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dirty="0"/>
              <a:t>Understanding the nature of consumer need and the process of decision-making is essential for marketers as it allows them to tailor their products and services and communicate their value in a way (and at a time) that is meaningful.</a:t>
            </a:r>
          </a:p>
        </p:txBody>
      </p:sp>
    </p:spTree>
    <p:extLst>
      <p:ext uri="{BB962C8B-B14F-4D97-AF65-F5344CB8AC3E}">
        <p14:creationId xmlns:p14="http://schemas.microsoft.com/office/powerpoint/2010/main" val="39797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FA20C-B0A6-CB4F-A450-C3E25BA9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But is it possible or even desirable to target everyone?</a:t>
            </a:r>
          </a:p>
        </p:txBody>
      </p:sp>
      <p:pic>
        <p:nvPicPr>
          <p:cNvPr id="1026" name="Picture 2" descr="Scoptophobia or the Fear of Being Stared At">
            <a:extLst>
              <a:ext uri="{FF2B5EF4-FFF2-40B4-BE49-F238E27FC236}">
                <a16:creationId xmlns:a16="http://schemas.microsoft.com/office/drawing/2014/main" id="{02BEBEDE-69B6-9E4F-B905-74910E4F8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r="1" b="21359"/>
          <a:stretch/>
        </p:blipFill>
        <p:spPr bwMode="auto">
          <a:xfrm>
            <a:off x="628650" y="1521355"/>
            <a:ext cx="7886700" cy="343799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89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Process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6523" y="1816255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SEGMENTATION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6523" y="2938346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TARGETING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86523" y="4060437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POSITIONING</a:t>
            </a:r>
            <a:endParaRPr lang="en-US" sz="1800" dirty="0"/>
          </a:p>
        </p:txBody>
      </p:sp>
      <p:sp>
        <p:nvSpPr>
          <p:cNvPr id="8" name="Down Arrow 7"/>
          <p:cNvSpPr/>
          <p:nvPr/>
        </p:nvSpPr>
        <p:spPr>
          <a:xfrm>
            <a:off x="2082490" y="2506794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Down Arrow 8"/>
          <p:cNvSpPr/>
          <p:nvPr/>
        </p:nvSpPr>
        <p:spPr>
          <a:xfrm>
            <a:off x="2078309" y="3628885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C72439-238A-DB41-8695-5C76EB5AE0C1}"/>
              </a:ext>
            </a:extLst>
          </p:cNvPr>
          <p:cNvSpPr/>
          <p:nvPr/>
        </p:nvSpPr>
        <p:spPr>
          <a:xfrm>
            <a:off x="4079953" y="1802723"/>
            <a:ext cx="4751813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identification and grouping of individuals or </a:t>
            </a:r>
            <a:r>
              <a:rPr lang="en-US" sz="1400" dirty="0" err="1"/>
              <a:t>organisations</a:t>
            </a:r>
            <a:r>
              <a:rPr lang="en-US" sz="1400" dirty="0"/>
              <a:t> with similar characteristics that have implications for marketing strategy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43410E-3566-6E42-8C9E-2B1C37E7B22A}"/>
              </a:ext>
            </a:extLst>
          </p:cNvPr>
          <p:cNvSpPr/>
          <p:nvPr/>
        </p:nvSpPr>
        <p:spPr>
          <a:xfrm>
            <a:off x="4079953" y="2924814"/>
            <a:ext cx="4751813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choice of which markets to pursue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B663B3-1275-3049-9A4C-8B14D2EBC605}"/>
              </a:ext>
            </a:extLst>
          </p:cNvPr>
          <p:cNvSpPr/>
          <p:nvPr/>
        </p:nvSpPr>
        <p:spPr>
          <a:xfrm>
            <a:off x="4079953" y="4046905"/>
            <a:ext cx="4751813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Positioning is the identification of a place in the market that responds to the identified consumer/customer need in a way that offers competitive advantage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82710AC-D417-F74A-B4B2-4ADA0FDFF70D}"/>
              </a:ext>
            </a:extLst>
          </p:cNvPr>
          <p:cNvSpPr/>
          <p:nvPr/>
        </p:nvSpPr>
        <p:spPr>
          <a:xfrm>
            <a:off x="5275920" y="2493262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CFAB333-7A88-1642-96E3-C230EC35B1DB}"/>
              </a:ext>
            </a:extLst>
          </p:cNvPr>
          <p:cNvSpPr/>
          <p:nvPr/>
        </p:nvSpPr>
        <p:spPr>
          <a:xfrm>
            <a:off x="5271739" y="3615353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0674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segment</a:t>
            </a:r>
            <a:r>
              <a:rPr lang="is-IS" dirty="0"/>
              <a:t>…?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54315202"/>
              </p:ext>
            </p:extLst>
          </p:nvPr>
        </p:nvGraphicFramePr>
        <p:xfrm>
          <a:off x="2220516" y="285751"/>
          <a:ext cx="7316391" cy="490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8396" y="2079344"/>
            <a:ext cx="2046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/>
              <a:t>A KEY STRATEGIC TOOL IN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2993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0E4F-E37A-254C-A134-5A122AA3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62" y="22238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Segmentation and Targeting: how to remember which is which…</a:t>
            </a:r>
          </a:p>
        </p:txBody>
      </p:sp>
      <p:pic>
        <p:nvPicPr>
          <p:cNvPr id="8194" name="Picture 2" descr="Tangerines vs Oranges: How Are They Different?">
            <a:extLst>
              <a:ext uri="{FF2B5EF4-FFF2-40B4-BE49-F238E27FC236}">
                <a16:creationId xmlns:a16="http://schemas.microsoft.com/office/drawing/2014/main" id="{D5DE8F6A-7AFC-9844-B9D3-65292A24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075" y="1252166"/>
            <a:ext cx="4923850" cy="368813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403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SEGMENTATION PROCESS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6523" y="1691063"/>
            <a:ext cx="2785017" cy="80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Understanding the types of needs/requirements in the market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3367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Oval 8"/>
          <p:cNvSpPr/>
          <p:nvPr/>
        </p:nvSpPr>
        <p:spPr>
          <a:xfrm>
            <a:off x="4139443" y="239725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Oval 9"/>
          <p:cNvSpPr/>
          <p:nvPr/>
        </p:nvSpPr>
        <p:spPr>
          <a:xfrm>
            <a:off x="4957760" y="333970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1" name="Oval 10"/>
          <p:cNvSpPr/>
          <p:nvPr/>
        </p:nvSpPr>
        <p:spPr>
          <a:xfrm>
            <a:off x="4507703" y="2728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Oval 11"/>
          <p:cNvSpPr/>
          <p:nvPr/>
        </p:nvSpPr>
        <p:spPr>
          <a:xfrm>
            <a:off x="5080990" y="22788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3" name="Oval 12"/>
          <p:cNvSpPr/>
          <p:nvPr/>
        </p:nvSpPr>
        <p:spPr>
          <a:xfrm>
            <a:off x="5016687" y="435559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4" name="Oval 13"/>
          <p:cNvSpPr/>
          <p:nvPr/>
        </p:nvSpPr>
        <p:spPr>
          <a:xfrm>
            <a:off x="4507704" y="3696152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5" name="Oval 14"/>
          <p:cNvSpPr/>
          <p:nvPr/>
        </p:nvSpPr>
        <p:spPr>
          <a:xfrm>
            <a:off x="4305536" y="4334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2" name="Oval 31"/>
          <p:cNvSpPr/>
          <p:nvPr/>
        </p:nvSpPr>
        <p:spPr>
          <a:xfrm>
            <a:off x="4400547" y="331511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6" name="TextBox 35"/>
          <p:cNvSpPr txBox="1"/>
          <p:nvPr/>
        </p:nvSpPr>
        <p:spPr>
          <a:xfrm>
            <a:off x="4221956" y="1721644"/>
            <a:ext cx="119121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/>
              <a:t>Disaggregated Market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728C5F-96EB-E34D-B525-E23D0C15C239}"/>
              </a:ext>
            </a:extLst>
          </p:cNvPr>
          <p:cNvSpPr txBox="1"/>
          <p:nvPr/>
        </p:nvSpPr>
        <p:spPr>
          <a:xfrm>
            <a:off x="6475806" y="387927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A0CCC-8815-1949-A121-11EF84F40253}"/>
              </a:ext>
            </a:extLst>
          </p:cNvPr>
          <p:cNvSpPr txBox="1"/>
          <p:nvPr/>
        </p:nvSpPr>
        <p:spPr>
          <a:xfrm rot="16200000">
            <a:off x="117460" y="1901988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1227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SEGMENTATION PROCESS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86523" y="1691063"/>
            <a:ext cx="2785017" cy="80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Understanding the types of needs/requirements in the market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6523" y="2938346"/>
            <a:ext cx="2785017" cy="677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Grouping according to the requirements </a:t>
            </a:r>
            <a:r>
              <a:rPr lang="en-US" sz="1500"/>
              <a:t>and characteristics</a:t>
            </a:r>
            <a:endParaRPr lang="en-US" sz="1500" dirty="0"/>
          </a:p>
        </p:txBody>
      </p:sp>
      <p:sp>
        <p:nvSpPr>
          <p:cNvPr id="6" name="Down Arrow 5"/>
          <p:cNvSpPr/>
          <p:nvPr/>
        </p:nvSpPr>
        <p:spPr>
          <a:xfrm>
            <a:off x="2082490" y="2506794"/>
            <a:ext cx="401444" cy="4315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ounded Rectangle 7"/>
          <p:cNvSpPr/>
          <p:nvPr/>
        </p:nvSpPr>
        <p:spPr>
          <a:xfrm>
            <a:off x="4093367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Oval 8"/>
          <p:cNvSpPr/>
          <p:nvPr/>
        </p:nvSpPr>
        <p:spPr>
          <a:xfrm>
            <a:off x="4139443" y="239725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0" name="Oval 9"/>
          <p:cNvSpPr/>
          <p:nvPr/>
        </p:nvSpPr>
        <p:spPr>
          <a:xfrm>
            <a:off x="4957760" y="333970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1" name="Oval 10"/>
          <p:cNvSpPr/>
          <p:nvPr/>
        </p:nvSpPr>
        <p:spPr>
          <a:xfrm>
            <a:off x="4507703" y="2728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2" name="Oval 11"/>
          <p:cNvSpPr/>
          <p:nvPr/>
        </p:nvSpPr>
        <p:spPr>
          <a:xfrm>
            <a:off x="5080990" y="22788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3" name="Oval 12"/>
          <p:cNvSpPr/>
          <p:nvPr/>
        </p:nvSpPr>
        <p:spPr>
          <a:xfrm>
            <a:off x="5016687" y="435559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4" name="Oval 13"/>
          <p:cNvSpPr/>
          <p:nvPr/>
        </p:nvSpPr>
        <p:spPr>
          <a:xfrm>
            <a:off x="4507704" y="3696152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5" name="Oval 14"/>
          <p:cNvSpPr/>
          <p:nvPr/>
        </p:nvSpPr>
        <p:spPr>
          <a:xfrm>
            <a:off x="4305536" y="4334166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6" name="Rounded Rectangle 15"/>
          <p:cNvSpPr/>
          <p:nvPr/>
        </p:nvSpPr>
        <p:spPr>
          <a:xfrm>
            <a:off x="5777506" y="2182420"/>
            <a:ext cx="1393031" cy="266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7" name="Oval 16"/>
          <p:cNvSpPr/>
          <p:nvPr/>
        </p:nvSpPr>
        <p:spPr>
          <a:xfrm>
            <a:off x="6293235" y="2329985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8" name="Oval 17"/>
          <p:cNvSpPr/>
          <p:nvPr/>
        </p:nvSpPr>
        <p:spPr>
          <a:xfrm>
            <a:off x="5908225" y="44119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9" name="Oval 18"/>
          <p:cNvSpPr/>
          <p:nvPr/>
        </p:nvSpPr>
        <p:spPr>
          <a:xfrm>
            <a:off x="5843055" y="231688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0" name="Oval 19"/>
          <p:cNvSpPr/>
          <p:nvPr/>
        </p:nvSpPr>
        <p:spPr>
          <a:xfrm>
            <a:off x="6763646" y="2316884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1" name="Oval 20"/>
          <p:cNvSpPr/>
          <p:nvPr/>
        </p:nvSpPr>
        <p:spPr>
          <a:xfrm>
            <a:off x="6681888" y="4411959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2" name="Oval 21"/>
          <p:cNvSpPr/>
          <p:nvPr/>
        </p:nvSpPr>
        <p:spPr>
          <a:xfrm>
            <a:off x="6084685" y="3320693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3" name="Oval 22"/>
          <p:cNvSpPr/>
          <p:nvPr/>
        </p:nvSpPr>
        <p:spPr>
          <a:xfrm>
            <a:off x="6475806" y="3320693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2" name="Oval 31"/>
          <p:cNvSpPr/>
          <p:nvPr/>
        </p:nvSpPr>
        <p:spPr>
          <a:xfrm>
            <a:off x="4400547" y="3315117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3" name="Oval 32"/>
          <p:cNvSpPr/>
          <p:nvPr/>
        </p:nvSpPr>
        <p:spPr>
          <a:xfrm>
            <a:off x="6293234" y="4399155"/>
            <a:ext cx="332185" cy="3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36" name="TextBox 35"/>
          <p:cNvSpPr txBox="1"/>
          <p:nvPr/>
        </p:nvSpPr>
        <p:spPr>
          <a:xfrm>
            <a:off x="4221956" y="1721644"/>
            <a:ext cx="119121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/>
              <a:t>Disaggregated Market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0720" y="1691063"/>
            <a:ext cx="119121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Segmented</a:t>
            </a:r>
          </a:p>
          <a:p>
            <a:pPr algn="ctr"/>
            <a:r>
              <a:rPr lang="en-US" sz="1053" dirty="0"/>
              <a:t>Market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728C5F-96EB-E34D-B525-E23D0C15C239}"/>
              </a:ext>
            </a:extLst>
          </p:cNvPr>
          <p:cNvSpPr txBox="1"/>
          <p:nvPr/>
        </p:nvSpPr>
        <p:spPr>
          <a:xfrm>
            <a:off x="6475806" y="387927"/>
            <a:ext cx="26681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Solomon, Marshall et al (2013)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1822D-C45D-144F-9801-9C05379EDF8A}"/>
              </a:ext>
            </a:extLst>
          </p:cNvPr>
          <p:cNvSpPr txBox="1"/>
          <p:nvPr/>
        </p:nvSpPr>
        <p:spPr>
          <a:xfrm rot="16200000">
            <a:off x="117460" y="1901988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F3102-2111-B843-BAD0-7C177128061A}"/>
              </a:ext>
            </a:extLst>
          </p:cNvPr>
          <p:cNvSpPr txBox="1"/>
          <p:nvPr/>
        </p:nvSpPr>
        <p:spPr>
          <a:xfrm rot="16200000">
            <a:off x="165201" y="3139384"/>
            <a:ext cx="87521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506230116"/>
      </p:ext>
    </p:extLst>
  </p:cSld>
  <p:clrMapOvr>
    <a:masterClrMapping/>
  </p:clrMapOvr>
</p:sld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0114BC-3B4D-3347-8310-3A51D9A0D268}" vid="{5EDAF5A9-BCE8-7D4F-A01B-03B4212B9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929</Words>
  <Application>Microsoft Macintosh PowerPoint</Application>
  <PresentationFormat>On-screen Show (16:10)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WBS_Sep_2017</vt:lpstr>
      <vt:lpstr>Segmentation, Targeting and Positioning</vt:lpstr>
      <vt:lpstr>Session objectives</vt:lpstr>
      <vt:lpstr>So what do we know so far?</vt:lpstr>
      <vt:lpstr>But is it possible or even desirable to target everyone?</vt:lpstr>
      <vt:lpstr>The STP Process</vt:lpstr>
      <vt:lpstr>Why segment…?</vt:lpstr>
      <vt:lpstr>Segmentation and Targeting: how to remember which is which…</vt:lpstr>
      <vt:lpstr>THE SEGMENTATION PROCESS</vt:lpstr>
      <vt:lpstr>THE SEGMENTATION PROCESS</vt:lpstr>
      <vt:lpstr>THE SEGMENTATION PROCESS</vt:lpstr>
      <vt:lpstr>Segmentation bases</vt:lpstr>
      <vt:lpstr>Segmentation bases</vt:lpstr>
      <vt:lpstr>Segmentation bases</vt:lpstr>
      <vt:lpstr>4 Criteria for Successful Segmentation</vt:lpstr>
      <vt:lpstr>What do you do with this information? </vt:lpstr>
      <vt:lpstr>TARGETING: HOW DO YOU DECIDE WHICH IS THE MOST ATTRACTIVE SEGMENT TO TARGET?</vt:lpstr>
      <vt:lpstr>TARGETING STRATEGIES</vt:lpstr>
      <vt:lpstr>TARGETING STRATEGIES</vt:lpstr>
      <vt:lpstr>So, you’ve segmented your market, and identified your preferred target segment – what next?</vt:lpstr>
      <vt:lpstr>PERCEPTUAL MAPS</vt:lpstr>
      <vt:lpstr>Perceptual Map</vt:lpstr>
      <vt:lpstr>PowerPoint Presentation</vt:lpstr>
      <vt:lpstr>NO NO NO NO NO…………</vt:lpstr>
      <vt:lpstr>Perceptual maps</vt:lpstr>
      <vt:lpstr>Positioning (Ries and Trout 1986)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Segmentation, Targeting and Positioning</dc:title>
  <dc:creator>Lloyd, Jenny</dc:creator>
  <cp:lastModifiedBy>Jenny.L.Lloyd@outlook.com</cp:lastModifiedBy>
  <cp:revision>7</cp:revision>
  <dcterms:created xsi:type="dcterms:W3CDTF">2020-10-29T09:32:52Z</dcterms:created>
  <dcterms:modified xsi:type="dcterms:W3CDTF">2021-10-29T08:46:52Z</dcterms:modified>
</cp:coreProperties>
</file>