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256" r:id="rId2"/>
    <p:sldId id="286" r:id="rId3"/>
    <p:sldId id="287" r:id="rId4"/>
    <p:sldId id="350" r:id="rId5"/>
    <p:sldId id="288" r:id="rId6"/>
    <p:sldId id="291" r:id="rId7"/>
    <p:sldId id="357" r:id="rId8"/>
    <p:sldId id="354" r:id="rId9"/>
    <p:sldId id="1651" r:id="rId10"/>
    <p:sldId id="1660" r:id="rId11"/>
    <p:sldId id="294" r:id="rId12"/>
    <p:sldId id="351" r:id="rId13"/>
    <p:sldId id="304" r:id="rId14"/>
    <p:sldId id="305" r:id="rId15"/>
    <p:sldId id="307" r:id="rId16"/>
    <p:sldId id="308" r:id="rId17"/>
    <p:sldId id="352" r:id="rId18"/>
    <p:sldId id="355" r:id="rId19"/>
    <p:sldId id="356" r:id="rId20"/>
    <p:sldId id="353" r:id="rId21"/>
    <p:sldId id="312" r:id="rId22"/>
    <p:sldId id="276" r:id="rId23"/>
    <p:sldId id="279" r:id="rId24"/>
    <p:sldId id="280" r:id="rId25"/>
    <p:sldId id="322" r:id="rId26"/>
    <p:sldId id="318" r:id="rId27"/>
    <p:sldId id="319" r:id="rId28"/>
    <p:sldId id="320" r:id="rId29"/>
    <p:sldId id="321" r:id="rId30"/>
    <p:sldId id="344" r:id="rId31"/>
  </p:sldIdLst>
  <p:sldSz cx="9144000" cy="5715000" type="screen16x10"/>
  <p:notesSz cx="6858000" cy="9144000"/>
  <p:defaultTextStyle>
    <a:defPPr>
      <a:defRPr lang="en-US"/>
    </a:defPPr>
    <a:lvl1pPr marL="0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4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45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1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293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67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3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12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586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8AC91-5557-423E-BBD3-6E536861EE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03837E-F6A0-4270-8C54-C01FF62A051D}">
      <dgm:prSet/>
      <dgm:spPr/>
      <dgm:t>
        <a:bodyPr/>
        <a:lstStyle/>
        <a:p>
          <a:r>
            <a:rPr lang="ja-JP" i="1"/>
            <a:t>‘</a:t>
          </a:r>
          <a:r>
            <a:rPr lang="en-GB" i="1" dirty="0"/>
            <a:t>A product is something with a functional purpose.  A brand offers something in addition to its functional purpose.  All brands are products… but not all products are brands.</a:t>
          </a:r>
          <a:r>
            <a:rPr lang="ja-JP" i="1"/>
            <a:t>’</a:t>
          </a:r>
          <a:r>
            <a:rPr lang="en-GB" i="1" dirty="0"/>
            <a:t>  (Jones 1986, p. 29)</a:t>
          </a:r>
          <a:endParaRPr lang="en-US" dirty="0"/>
        </a:p>
      </dgm:t>
    </dgm:pt>
    <dgm:pt modelId="{32BA47DD-B31F-4FCA-A0D9-45BF2F11A04C}" type="parTrans" cxnId="{BE8D4DC3-70A6-433F-BE7E-B535EF6F26AC}">
      <dgm:prSet/>
      <dgm:spPr/>
      <dgm:t>
        <a:bodyPr/>
        <a:lstStyle/>
        <a:p>
          <a:endParaRPr lang="en-US"/>
        </a:p>
      </dgm:t>
    </dgm:pt>
    <dgm:pt modelId="{C8EA8CDE-E630-4642-A191-FCFE6F21E489}" type="sibTrans" cxnId="{BE8D4DC3-70A6-433F-BE7E-B535EF6F26AC}">
      <dgm:prSet/>
      <dgm:spPr/>
      <dgm:t>
        <a:bodyPr/>
        <a:lstStyle/>
        <a:p>
          <a:endParaRPr lang="en-US"/>
        </a:p>
      </dgm:t>
    </dgm:pt>
    <dgm:pt modelId="{32B9BA64-CC13-6E40-AE5B-3FA21FF44C01}" type="pres">
      <dgm:prSet presAssocID="{5818AC91-5557-423E-BBD3-6E536861EE8E}" presName="linear" presStyleCnt="0">
        <dgm:presLayoutVars>
          <dgm:animLvl val="lvl"/>
          <dgm:resizeHandles val="exact"/>
        </dgm:presLayoutVars>
      </dgm:prSet>
      <dgm:spPr/>
    </dgm:pt>
    <dgm:pt modelId="{560B3D28-5246-D94F-9C3A-731C16774618}" type="pres">
      <dgm:prSet presAssocID="{5B03837E-F6A0-4270-8C54-C01FF62A051D}" presName="parentText" presStyleLbl="node1" presStyleIdx="0" presStyleCnt="1" custLinFactNeighborX="916" custLinFactNeighborY="-9251">
        <dgm:presLayoutVars>
          <dgm:chMax val="0"/>
          <dgm:bulletEnabled val="1"/>
        </dgm:presLayoutVars>
      </dgm:prSet>
      <dgm:spPr/>
    </dgm:pt>
  </dgm:ptLst>
  <dgm:cxnLst>
    <dgm:cxn modelId="{CD5CB927-42D6-714A-8BB6-5C4BA87D85A5}" type="presOf" srcId="{5818AC91-5557-423E-BBD3-6E536861EE8E}" destId="{32B9BA64-CC13-6E40-AE5B-3FA21FF44C01}" srcOrd="0" destOrd="0" presId="urn:microsoft.com/office/officeart/2005/8/layout/vList2"/>
    <dgm:cxn modelId="{BE8D4DC3-70A6-433F-BE7E-B535EF6F26AC}" srcId="{5818AC91-5557-423E-BBD3-6E536861EE8E}" destId="{5B03837E-F6A0-4270-8C54-C01FF62A051D}" srcOrd="0" destOrd="0" parTransId="{32BA47DD-B31F-4FCA-A0D9-45BF2F11A04C}" sibTransId="{C8EA8CDE-E630-4642-A191-FCFE6F21E489}"/>
    <dgm:cxn modelId="{D38C87EC-20B3-A14A-923A-5472E32A7507}" type="presOf" srcId="{5B03837E-F6A0-4270-8C54-C01FF62A051D}" destId="{560B3D28-5246-D94F-9C3A-731C16774618}" srcOrd="0" destOrd="0" presId="urn:microsoft.com/office/officeart/2005/8/layout/vList2"/>
    <dgm:cxn modelId="{F768017F-746E-8B45-886E-1E8B42A5323C}" type="presParOf" srcId="{32B9BA64-CC13-6E40-AE5B-3FA21FF44C01}" destId="{560B3D28-5246-D94F-9C3A-731C167746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27CC1-5C15-4F10-BDBD-FF7864CEF0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769018-3A75-4CF5-AE4E-76495C5A6744}">
      <dgm:prSet/>
      <dgm:spPr/>
      <dgm:t>
        <a:bodyPr/>
        <a:lstStyle/>
        <a:p>
          <a:r>
            <a:rPr lang="en-GB" dirty="0"/>
            <a:t>A name, term, symbol, design or a combination of these, which is used to identify the goods or services of one seller or group of sellers and to differentiate them from those of competitors.                                (Kotler </a:t>
          </a:r>
          <a:r>
            <a:rPr lang="en-GB" i="1" dirty="0"/>
            <a:t>et al</a:t>
          </a:r>
          <a:r>
            <a:rPr lang="en-GB" dirty="0"/>
            <a:t> 2001)</a:t>
          </a:r>
          <a:endParaRPr lang="en-US" dirty="0"/>
        </a:p>
      </dgm:t>
    </dgm:pt>
    <dgm:pt modelId="{EF3754C7-EDD0-4D9C-AE38-9FBC1C10635C}" type="parTrans" cxnId="{E67AED5C-77B7-46C1-96A7-0C13B9BD6F5C}">
      <dgm:prSet/>
      <dgm:spPr/>
      <dgm:t>
        <a:bodyPr/>
        <a:lstStyle/>
        <a:p>
          <a:endParaRPr lang="en-US"/>
        </a:p>
      </dgm:t>
    </dgm:pt>
    <dgm:pt modelId="{D514F7CC-4019-4828-BED4-C52EB81F7E58}" type="sibTrans" cxnId="{E67AED5C-77B7-46C1-96A7-0C13B9BD6F5C}">
      <dgm:prSet/>
      <dgm:spPr/>
      <dgm:t>
        <a:bodyPr/>
        <a:lstStyle/>
        <a:p>
          <a:endParaRPr lang="en-US"/>
        </a:p>
      </dgm:t>
    </dgm:pt>
    <dgm:pt modelId="{509D5FAC-8107-47CE-B35F-BA27B5E7E052}">
      <dgm:prSet/>
      <dgm:spPr/>
      <dgm:t>
        <a:bodyPr/>
        <a:lstStyle/>
        <a:p>
          <a:r>
            <a:rPr lang="en-GB" dirty="0"/>
            <a:t>A brand is a set of associations linked to a name, mark or symbol associated with a product or service.  The difference between a name and a brand is a name that doesn’t have associations; it is simply a name.  A name becomes a brand when people link it to other things. (Calkins 2005) </a:t>
          </a:r>
          <a:endParaRPr lang="en-US" dirty="0"/>
        </a:p>
      </dgm:t>
    </dgm:pt>
    <dgm:pt modelId="{C8AB4722-3EE1-431C-8BDE-F9458448F9E0}" type="parTrans" cxnId="{6122E564-E2DB-4B92-9D18-98035041FF1D}">
      <dgm:prSet/>
      <dgm:spPr/>
      <dgm:t>
        <a:bodyPr/>
        <a:lstStyle/>
        <a:p>
          <a:endParaRPr lang="en-US"/>
        </a:p>
      </dgm:t>
    </dgm:pt>
    <dgm:pt modelId="{81D068BC-614E-47AD-BE71-6F7FD9948C1F}" type="sibTrans" cxnId="{6122E564-E2DB-4B92-9D18-98035041FF1D}">
      <dgm:prSet/>
      <dgm:spPr/>
      <dgm:t>
        <a:bodyPr/>
        <a:lstStyle/>
        <a:p>
          <a:endParaRPr lang="en-US"/>
        </a:p>
      </dgm:t>
    </dgm:pt>
    <dgm:pt modelId="{8EC50FDF-A554-4FC9-BEA7-5361FB8EBE70}">
      <dgm:prSet/>
      <dgm:spPr/>
      <dgm:t>
        <a:bodyPr/>
        <a:lstStyle/>
        <a:p>
          <a:r>
            <a:rPr lang="en-GB" dirty="0"/>
            <a:t>Powerful brands communicate their values through every point of contact they have with consumers (White &amp; de </a:t>
          </a:r>
          <a:r>
            <a:rPr lang="en-GB" dirty="0" err="1"/>
            <a:t>Chernatony</a:t>
          </a:r>
          <a:r>
            <a:rPr lang="en-GB" dirty="0"/>
            <a:t>, 2002)</a:t>
          </a:r>
          <a:endParaRPr lang="en-US" dirty="0"/>
        </a:p>
      </dgm:t>
    </dgm:pt>
    <dgm:pt modelId="{0F497061-078B-4AE6-8DD3-D410F4FC48DE}" type="parTrans" cxnId="{6176BE80-C815-4BC7-A85C-4C87CCF83894}">
      <dgm:prSet/>
      <dgm:spPr/>
      <dgm:t>
        <a:bodyPr/>
        <a:lstStyle/>
        <a:p>
          <a:endParaRPr lang="en-US"/>
        </a:p>
      </dgm:t>
    </dgm:pt>
    <dgm:pt modelId="{45FB9EB2-3DBE-4141-8AE3-EBB03C16A83D}" type="sibTrans" cxnId="{6176BE80-C815-4BC7-A85C-4C87CCF83894}">
      <dgm:prSet/>
      <dgm:spPr/>
      <dgm:t>
        <a:bodyPr/>
        <a:lstStyle/>
        <a:p>
          <a:endParaRPr lang="en-US"/>
        </a:p>
      </dgm:t>
    </dgm:pt>
    <dgm:pt modelId="{E55EED3D-7B9F-D746-9E72-E2CBF99ABFEC}" type="pres">
      <dgm:prSet presAssocID="{05727CC1-5C15-4F10-BDBD-FF7864CEF04C}" presName="linear" presStyleCnt="0">
        <dgm:presLayoutVars>
          <dgm:animLvl val="lvl"/>
          <dgm:resizeHandles val="exact"/>
        </dgm:presLayoutVars>
      </dgm:prSet>
      <dgm:spPr/>
    </dgm:pt>
    <dgm:pt modelId="{743BAE2D-0F8A-5A47-83AB-97B5AB95C7D7}" type="pres">
      <dgm:prSet presAssocID="{96769018-3A75-4CF5-AE4E-76495C5A67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2EB797-9E64-8F4E-9001-AF6080B9CE49}" type="pres">
      <dgm:prSet presAssocID="{D514F7CC-4019-4828-BED4-C52EB81F7E58}" presName="spacer" presStyleCnt="0"/>
      <dgm:spPr/>
    </dgm:pt>
    <dgm:pt modelId="{1667EF44-26AA-2B4B-9221-7627452D970E}" type="pres">
      <dgm:prSet presAssocID="{509D5FAC-8107-47CE-B35F-BA27B5E7E0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6AD66B-4653-514D-9EAD-3BFA5DCDC072}" type="pres">
      <dgm:prSet presAssocID="{81D068BC-614E-47AD-BE71-6F7FD9948C1F}" presName="spacer" presStyleCnt="0"/>
      <dgm:spPr/>
    </dgm:pt>
    <dgm:pt modelId="{151CCAD7-60B2-A14C-BAB5-58AED61E94CC}" type="pres">
      <dgm:prSet presAssocID="{8EC50FDF-A554-4FC9-BEA7-5361FB8EBE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F40A0A-E555-9E44-B475-EF3162A0BCD9}" type="presOf" srcId="{96769018-3A75-4CF5-AE4E-76495C5A6744}" destId="{743BAE2D-0F8A-5A47-83AB-97B5AB95C7D7}" srcOrd="0" destOrd="0" presId="urn:microsoft.com/office/officeart/2005/8/layout/vList2"/>
    <dgm:cxn modelId="{BF7B084A-1EB9-DE44-A6CF-7D487F07A7E7}" type="presOf" srcId="{8EC50FDF-A554-4FC9-BEA7-5361FB8EBE70}" destId="{151CCAD7-60B2-A14C-BAB5-58AED61E94CC}" srcOrd="0" destOrd="0" presId="urn:microsoft.com/office/officeart/2005/8/layout/vList2"/>
    <dgm:cxn modelId="{E67AED5C-77B7-46C1-96A7-0C13B9BD6F5C}" srcId="{05727CC1-5C15-4F10-BDBD-FF7864CEF04C}" destId="{96769018-3A75-4CF5-AE4E-76495C5A6744}" srcOrd="0" destOrd="0" parTransId="{EF3754C7-EDD0-4D9C-AE38-9FBC1C10635C}" sibTransId="{D514F7CC-4019-4828-BED4-C52EB81F7E58}"/>
    <dgm:cxn modelId="{6122E564-E2DB-4B92-9D18-98035041FF1D}" srcId="{05727CC1-5C15-4F10-BDBD-FF7864CEF04C}" destId="{509D5FAC-8107-47CE-B35F-BA27B5E7E052}" srcOrd="1" destOrd="0" parTransId="{C8AB4722-3EE1-431C-8BDE-F9458448F9E0}" sibTransId="{81D068BC-614E-47AD-BE71-6F7FD9948C1F}"/>
    <dgm:cxn modelId="{6176BE80-C815-4BC7-A85C-4C87CCF83894}" srcId="{05727CC1-5C15-4F10-BDBD-FF7864CEF04C}" destId="{8EC50FDF-A554-4FC9-BEA7-5361FB8EBE70}" srcOrd="2" destOrd="0" parTransId="{0F497061-078B-4AE6-8DD3-D410F4FC48DE}" sibTransId="{45FB9EB2-3DBE-4141-8AE3-EBB03C16A83D}"/>
    <dgm:cxn modelId="{876F64C3-2F2C-4449-8C51-973EB7A2B7BE}" type="presOf" srcId="{05727CC1-5C15-4F10-BDBD-FF7864CEF04C}" destId="{E55EED3D-7B9F-D746-9E72-E2CBF99ABFEC}" srcOrd="0" destOrd="0" presId="urn:microsoft.com/office/officeart/2005/8/layout/vList2"/>
    <dgm:cxn modelId="{F3479FC7-72C4-0948-9381-98082C9250FE}" type="presOf" srcId="{509D5FAC-8107-47CE-B35F-BA27B5E7E052}" destId="{1667EF44-26AA-2B4B-9221-7627452D970E}" srcOrd="0" destOrd="0" presId="urn:microsoft.com/office/officeart/2005/8/layout/vList2"/>
    <dgm:cxn modelId="{74C0FE7B-2194-2149-9954-BCD410C2EB66}" type="presParOf" srcId="{E55EED3D-7B9F-D746-9E72-E2CBF99ABFEC}" destId="{743BAE2D-0F8A-5A47-83AB-97B5AB95C7D7}" srcOrd="0" destOrd="0" presId="urn:microsoft.com/office/officeart/2005/8/layout/vList2"/>
    <dgm:cxn modelId="{9F839F09-6B48-904B-B872-730B2AC42F35}" type="presParOf" srcId="{E55EED3D-7B9F-D746-9E72-E2CBF99ABFEC}" destId="{1F2EB797-9E64-8F4E-9001-AF6080B9CE49}" srcOrd="1" destOrd="0" presId="urn:microsoft.com/office/officeart/2005/8/layout/vList2"/>
    <dgm:cxn modelId="{457C1D44-0BDC-9D46-8841-F890169B4207}" type="presParOf" srcId="{E55EED3D-7B9F-D746-9E72-E2CBF99ABFEC}" destId="{1667EF44-26AA-2B4B-9221-7627452D970E}" srcOrd="2" destOrd="0" presId="urn:microsoft.com/office/officeart/2005/8/layout/vList2"/>
    <dgm:cxn modelId="{AEA380F6-E0A8-2147-B124-64CA3F885C27}" type="presParOf" srcId="{E55EED3D-7B9F-D746-9E72-E2CBF99ABFEC}" destId="{2F6AD66B-4653-514D-9EAD-3BFA5DCDC072}" srcOrd="3" destOrd="0" presId="urn:microsoft.com/office/officeart/2005/8/layout/vList2"/>
    <dgm:cxn modelId="{449AD04A-5D52-464F-B1FA-71525B2987F3}" type="presParOf" srcId="{E55EED3D-7B9F-D746-9E72-E2CBF99ABFEC}" destId="{151CCAD7-60B2-A14C-BAB5-58AED61E94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2C3D05-E496-AB4B-9201-18724E07E07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BFBA8E9-A15D-3243-BC59-DEAA57470A04}">
      <dgm:prSet phldrT="[Text]"/>
      <dgm:spPr/>
      <dgm:t>
        <a:bodyPr/>
        <a:lstStyle/>
        <a:p>
          <a:r>
            <a:rPr lang="en-GB" dirty="0"/>
            <a:t>Reconciles needs of producers and consumers</a:t>
          </a:r>
        </a:p>
      </dgm:t>
    </dgm:pt>
    <dgm:pt modelId="{B47583F0-59EA-9845-92C5-460CFBEB4EE3}" type="parTrans" cxnId="{9B8AC05A-AD27-3348-8235-896A595F6932}">
      <dgm:prSet/>
      <dgm:spPr/>
      <dgm:t>
        <a:bodyPr/>
        <a:lstStyle/>
        <a:p>
          <a:endParaRPr lang="en-GB"/>
        </a:p>
      </dgm:t>
    </dgm:pt>
    <dgm:pt modelId="{8FB702B2-AF8F-0242-9209-A6F0380C0551}" type="sibTrans" cxnId="{9B8AC05A-AD27-3348-8235-896A595F6932}">
      <dgm:prSet/>
      <dgm:spPr/>
      <dgm:t>
        <a:bodyPr/>
        <a:lstStyle/>
        <a:p>
          <a:endParaRPr lang="en-GB"/>
        </a:p>
      </dgm:t>
    </dgm:pt>
    <dgm:pt modelId="{100D41F8-5CF1-2B49-B16D-ABC14BFA9F85}">
      <dgm:prSet phldrT="[Text]"/>
      <dgm:spPr/>
      <dgm:t>
        <a:bodyPr/>
        <a:lstStyle/>
        <a:p>
          <a:r>
            <a:rPr lang="en-GB" dirty="0"/>
            <a:t>Improves efficiency</a:t>
          </a:r>
        </a:p>
      </dgm:t>
    </dgm:pt>
    <dgm:pt modelId="{2EF26A7D-33FF-EE4A-A962-EC2095545DEB}" type="parTrans" cxnId="{3F51EE13-264A-2A4F-8B94-D0D775226731}">
      <dgm:prSet/>
      <dgm:spPr/>
      <dgm:t>
        <a:bodyPr/>
        <a:lstStyle/>
        <a:p>
          <a:endParaRPr lang="en-GB"/>
        </a:p>
      </dgm:t>
    </dgm:pt>
    <dgm:pt modelId="{A6CAEFEE-61F4-5642-A5E1-891F2FB6911B}" type="sibTrans" cxnId="{3F51EE13-264A-2A4F-8B94-D0D775226731}">
      <dgm:prSet/>
      <dgm:spPr/>
      <dgm:t>
        <a:bodyPr/>
        <a:lstStyle/>
        <a:p>
          <a:endParaRPr lang="en-GB"/>
        </a:p>
      </dgm:t>
    </dgm:pt>
    <dgm:pt modelId="{86834422-9E4D-844B-9E22-AADEF0906FE5}">
      <dgm:prSet phldrT="[Text]"/>
      <dgm:spPr/>
      <dgm:t>
        <a:bodyPr/>
        <a:lstStyle/>
        <a:p>
          <a:r>
            <a:rPr lang="en-GB" dirty="0"/>
            <a:t>Improves accessibility</a:t>
          </a:r>
        </a:p>
      </dgm:t>
    </dgm:pt>
    <dgm:pt modelId="{8A4ACCAA-D919-EE4C-B3DC-5766EBF35505}" type="parTrans" cxnId="{3EEB7C2F-FBFA-8640-854C-351788C99B46}">
      <dgm:prSet/>
      <dgm:spPr/>
      <dgm:t>
        <a:bodyPr/>
        <a:lstStyle/>
        <a:p>
          <a:endParaRPr lang="en-GB"/>
        </a:p>
      </dgm:t>
    </dgm:pt>
    <dgm:pt modelId="{D326AB6C-53F4-7441-842D-C4AF69E99FF7}" type="sibTrans" cxnId="{3EEB7C2F-FBFA-8640-854C-351788C99B46}">
      <dgm:prSet/>
      <dgm:spPr/>
      <dgm:t>
        <a:bodyPr/>
        <a:lstStyle/>
        <a:p>
          <a:endParaRPr lang="en-GB"/>
        </a:p>
      </dgm:t>
    </dgm:pt>
    <dgm:pt modelId="{C8E56EDB-498D-EE4D-ACD4-F43E05964803}">
      <dgm:prSet phldrT="[Text]"/>
      <dgm:spPr/>
      <dgm:t>
        <a:bodyPr/>
        <a:lstStyle/>
        <a:p>
          <a:r>
            <a:rPr lang="en-GB" dirty="0"/>
            <a:t>Provides specialist services</a:t>
          </a:r>
        </a:p>
      </dgm:t>
    </dgm:pt>
    <dgm:pt modelId="{F266C1E4-954D-8F4D-8CC5-22B9DB5B148B}" type="parTrans" cxnId="{7E145C3F-7EC2-AD46-B8D0-A26BF69D33B3}">
      <dgm:prSet/>
      <dgm:spPr/>
      <dgm:t>
        <a:bodyPr/>
        <a:lstStyle/>
        <a:p>
          <a:endParaRPr lang="en-GB"/>
        </a:p>
      </dgm:t>
    </dgm:pt>
    <dgm:pt modelId="{AE4DBBF3-F638-A14B-A4A7-6C649DF5BF94}" type="sibTrans" cxnId="{7E145C3F-7EC2-AD46-B8D0-A26BF69D33B3}">
      <dgm:prSet/>
      <dgm:spPr/>
      <dgm:t>
        <a:bodyPr/>
        <a:lstStyle/>
        <a:p>
          <a:endParaRPr lang="en-GB"/>
        </a:p>
      </dgm:t>
    </dgm:pt>
    <dgm:pt modelId="{670BCF8A-DEA7-C649-9185-658D6D6B8B53}" type="pres">
      <dgm:prSet presAssocID="{E02C3D05-E496-AB4B-9201-18724E07E07F}" presName="cycle" presStyleCnt="0">
        <dgm:presLayoutVars>
          <dgm:dir/>
          <dgm:resizeHandles val="exact"/>
        </dgm:presLayoutVars>
      </dgm:prSet>
      <dgm:spPr/>
    </dgm:pt>
    <dgm:pt modelId="{4D117F24-7BD9-8343-878D-79834F397F8F}" type="pres">
      <dgm:prSet presAssocID="{5BFBA8E9-A15D-3243-BC59-DEAA57470A04}" presName="node" presStyleLbl="node1" presStyleIdx="0" presStyleCnt="4">
        <dgm:presLayoutVars>
          <dgm:bulletEnabled val="1"/>
        </dgm:presLayoutVars>
      </dgm:prSet>
      <dgm:spPr/>
    </dgm:pt>
    <dgm:pt modelId="{CF536CBF-1365-B64E-AE68-05586B73C984}" type="pres">
      <dgm:prSet presAssocID="{5BFBA8E9-A15D-3243-BC59-DEAA57470A04}" presName="spNode" presStyleCnt="0"/>
      <dgm:spPr/>
    </dgm:pt>
    <dgm:pt modelId="{FA2778D9-4583-1847-8E0B-BBDEA4B6A17F}" type="pres">
      <dgm:prSet presAssocID="{8FB702B2-AF8F-0242-9209-A6F0380C0551}" presName="sibTrans" presStyleLbl="sibTrans1D1" presStyleIdx="0" presStyleCnt="4"/>
      <dgm:spPr/>
    </dgm:pt>
    <dgm:pt modelId="{0867093B-57B0-754B-96E2-9EC474BF7C7C}" type="pres">
      <dgm:prSet presAssocID="{100D41F8-5CF1-2B49-B16D-ABC14BFA9F85}" presName="node" presStyleLbl="node1" presStyleIdx="1" presStyleCnt="4">
        <dgm:presLayoutVars>
          <dgm:bulletEnabled val="1"/>
        </dgm:presLayoutVars>
      </dgm:prSet>
      <dgm:spPr/>
    </dgm:pt>
    <dgm:pt modelId="{AD2D7F37-4828-0C4A-84EA-94B948AF4352}" type="pres">
      <dgm:prSet presAssocID="{100D41F8-5CF1-2B49-B16D-ABC14BFA9F85}" presName="spNode" presStyleCnt="0"/>
      <dgm:spPr/>
    </dgm:pt>
    <dgm:pt modelId="{AAEAAA8E-354E-674B-BA78-E3109094F657}" type="pres">
      <dgm:prSet presAssocID="{A6CAEFEE-61F4-5642-A5E1-891F2FB6911B}" presName="sibTrans" presStyleLbl="sibTrans1D1" presStyleIdx="1" presStyleCnt="4"/>
      <dgm:spPr/>
    </dgm:pt>
    <dgm:pt modelId="{61CA830D-C375-BC47-85CB-C93C04CF6241}" type="pres">
      <dgm:prSet presAssocID="{86834422-9E4D-844B-9E22-AADEF0906FE5}" presName="node" presStyleLbl="node1" presStyleIdx="2" presStyleCnt="4">
        <dgm:presLayoutVars>
          <dgm:bulletEnabled val="1"/>
        </dgm:presLayoutVars>
      </dgm:prSet>
      <dgm:spPr/>
    </dgm:pt>
    <dgm:pt modelId="{2F892C2E-E7D2-044B-B619-C7E9437C493C}" type="pres">
      <dgm:prSet presAssocID="{86834422-9E4D-844B-9E22-AADEF0906FE5}" presName="spNode" presStyleCnt="0"/>
      <dgm:spPr/>
    </dgm:pt>
    <dgm:pt modelId="{419311E9-9DB9-5145-9D6D-2A23CFD7BB03}" type="pres">
      <dgm:prSet presAssocID="{D326AB6C-53F4-7441-842D-C4AF69E99FF7}" presName="sibTrans" presStyleLbl="sibTrans1D1" presStyleIdx="2" presStyleCnt="4"/>
      <dgm:spPr/>
    </dgm:pt>
    <dgm:pt modelId="{4E19BB3C-AD65-4C4A-9CC5-AF045C46444B}" type="pres">
      <dgm:prSet presAssocID="{C8E56EDB-498D-EE4D-ACD4-F43E05964803}" presName="node" presStyleLbl="node1" presStyleIdx="3" presStyleCnt="4">
        <dgm:presLayoutVars>
          <dgm:bulletEnabled val="1"/>
        </dgm:presLayoutVars>
      </dgm:prSet>
      <dgm:spPr/>
    </dgm:pt>
    <dgm:pt modelId="{8F1D37F7-3202-6648-8657-D735A2490127}" type="pres">
      <dgm:prSet presAssocID="{C8E56EDB-498D-EE4D-ACD4-F43E05964803}" presName="spNode" presStyleCnt="0"/>
      <dgm:spPr/>
    </dgm:pt>
    <dgm:pt modelId="{1124CA0D-FD93-1D43-B7D8-B10300DC15BE}" type="pres">
      <dgm:prSet presAssocID="{AE4DBBF3-F638-A14B-A4A7-6C649DF5BF94}" presName="sibTrans" presStyleLbl="sibTrans1D1" presStyleIdx="3" presStyleCnt="4"/>
      <dgm:spPr/>
    </dgm:pt>
  </dgm:ptLst>
  <dgm:cxnLst>
    <dgm:cxn modelId="{A87B5A0B-D3E2-F649-B425-748B976D4534}" type="presOf" srcId="{E02C3D05-E496-AB4B-9201-18724E07E07F}" destId="{670BCF8A-DEA7-C649-9185-658D6D6B8B53}" srcOrd="0" destOrd="0" presId="urn:microsoft.com/office/officeart/2005/8/layout/cycle6"/>
    <dgm:cxn modelId="{3F51EE13-264A-2A4F-8B94-D0D775226731}" srcId="{E02C3D05-E496-AB4B-9201-18724E07E07F}" destId="{100D41F8-5CF1-2B49-B16D-ABC14BFA9F85}" srcOrd="1" destOrd="0" parTransId="{2EF26A7D-33FF-EE4A-A962-EC2095545DEB}" sibTransId="{A6CAEFEE-61F4-5642-A5E1-891F2FB6911B}"/>
    <dgm:cxn modelId="{B50D1E14-9157-5548-9D3E-5888B860CA94}" type="presOf" srcId="{A6CAEFEE-61F4-5642-A5E1-891F2FB6911B}" destId="{AAEAAA8E-354E-674B-BA78-E3109094F657}" srcOrd="0" destOrd="0" presId="urn:microsoft.com/office/officeart/2005/8/layout/cycle6"/>
    <dgm:cxn modelId="{39FEFD1D-F756-D544-B479-C45AA89D12AF}" type="presOf" srcId="{D326AB6C-53F4-7441-842D-C4AF69E99FF7}" destId="{419311E9-9DB9-5145-9D6D-2A23CFD7BB03}" srcOrd="0" destOrd="0" presId="urn:microsoft.com/office/officeart/2005/8/layout/cycle6"/>
    <dgm:cxn modelId="{23A72327-60B8-D340-A3EE-952ABBF374B9}" type="presOf" srcId="{5BFBA8E9-A15D-3243-BC59-DEAA57470A04}" destId="{4D117F24-7BD9-8343-878D-79834F397F8F}" srcOrd="0" destOrd="0" presId="urn:microsoft.com/office/officeart/2005/8/layout/cycle6"/>
    <dgm:cxn modelId="{3EEB7C2F-FBFA-8640-854C-351788C99B46}" srcId="{E02C3D05-E496-AB4B-9201-18724E07E07F}" destId="{86834422-9E4D-844B-9E22-AADEF0906FE5}" srcOrd="2" destOrd="0" parTransId="{8A4ACCAA-D919-EE4C-B3DC-5766EBF35505}" sibTransId="{D326AB6C-53F4-7441-842D-C4AF69E99FF7}"/>
    <dgm:cxn modelId="{7E145C3F-7EC2-AD46-B8D0-A26BF69D33B3}" srcId="{E02C3D05-E496-AB4B-9201-18724E07E07F}" destId="{C8E56EDB-498D-EE4D-ACD4-F43E05964803}" srcOrd="3" destOrd="0" parTransId="{F266C1E4-954D-8F4D-8CC5-22B9DB5B148B}" sibTransId="{AE4DBBF3-F638-A14B-A4A7-6C649DF5BF94}"/>
    <dgm:cxn modelId="{9B8AC05A-AD27-3348-8235-896A595F6932}" srcId="{E02C3D05-E496-AB4B-9201-18724E07E07F}" destId="{5BFBA8E9-A15D-3243-BC59-DEAA57470A04}" srcOrd="0" destOrd="0" parTransId="{B47583F0-59EA-9845-92C5-460CFBEB4EE3}" sibTransId="{8FB702B2-AF8F-0242-9209-A6F0380C0551}"/>
    <dgm:cxn modelId="{EFB21F5E-680A-7E4A-AD7F-AB8239955020}" type="presOf" srcId="{86834422-9E4D-844B-9E22-AADEF0906FE5}" destId="{61CA830D-C375-BC47-85CB-C93C04CF6241}" srcOrd="0" destOrd="0" presId="urn:microsoft.com/office/officeart/2005/8/layout/cycle6"/>
    <dgm:cxn modelId="{39AF1A78-7E7D-0B4A-B9E9-6C580E5980C9}" type="presOf" srcId="{100D41F8-5CF1-2B49-B16D-ABC14BFA9F85}" destId="{0867093B-57B0-754B-96E2-9EC474BF7C7C}" srcOrd="0" destOrd="0" presId="urn:microsoft.com/office/officeart/2005/8/layout/cycle6"/>
    <dgm:cxn modelId="{81318E85-B4E6-8742-858D-9039E974C613}" type="presOf" srcId="{C8E56EDB-498D-EE4D-ACD4-F43E05964803}" destId="{4E19BB3C-AD65-4C4A-9CC5-AF045C46444B}" srcOrd="0" destOrd="0" presId="urn:microsoft.com/office/officeart/2005/8/layout/cycle6"/>
    <dgm:cxn modelId="{0358789E-1678-7344-AF6C-6A192A2D0C90}" type="presOf" srcId="{8FB702B2-AF8F-0242-9209-A6F0380C0551}" destId="{FA2778D9-4583-1847-8E0B-BBDEA4B6A17F}" srcOrd="0" destOrd="0" presId="urn:microsoft.com/office/officeart/2005/8/layout/cycle6"/>
    <dgm:cxn modelId="{FD372FDA-56E7-334A-B61E-6727C7C9CE52}" type="presOf" srcId="{AE4DBBF3-F638-A14B-A4A7-6C649DF5BF94}" destId="{1124CA0D-FD93-1D43-B7D8-B10300DC15BE}" srcOrd="0" destOrd="0" presId="urn:microsoft.com/office/officeart/2005/8/layout/cycle6"/>
    <dgm:cxn modelId="{433A501A-9AB0-824A-8CC8-B599B3EA32DC}" type="presParOf" srcId="{670BCF8A-DEA7-C649-9185-658D6D6B8B53}" destId="{4D117F24-7BD9-8343-878D-79834F397F8F}" srcOrd="0" destOrd="0" presId="urn:microsoft.com/office/officeart/2005/8/layout/cycle6"/>
    <dgm:cxn modelId="{FEF31720-98E8-9241-AC09-C4840FB98EF8}" type="presParOf" srcId="{670BCF8A-DEA7-C649-9185-658D6D6B8B53}" destId="{CF536CBF-1365-B64E-AE68-05586B73C984}" srcOrd="1" destOrd="0" presId="urn:microsoft.com/office/officeart/2005/8/layout/cycle6"/>
    <dgm:cxn modelId="{0C0875B5-CB12-B74C-8533-AF3C07969163}" type="presParOf" srcId="{670BCF8A-DEA7-C649-9185-658D6D6B8B53}" destId="{FA2778D9-4583-1847-8E0B-BBDEA4B6A17F}" srcOrd="2" destOrd="0" presId="urn:microsoft.com/office/officeart/2005/8/layout/cycle6"/>
    <dgm:cxn modelId="{40DB4270-7E07-4A49-B553-EC148D2FC8AB}" type="presParOf" srcId="{670BCF8A-DEA7-C649-9185-658D6D6B8B53}" destId="{0867093B-57B0-754B-96E2-9EC474BF7C7C}" srcOrd="3" destOrd="0" presId="urn:microsoft.com/office/officeart/2005/8/layout/cycle6"/>
    <dgm:cxn modelId="{E382E5FE-B2B2-544A-95F9-959CA9C29E89}" type="presParOf" srcId="{670BCF8A-DEA7-C649-9185-658D6D6B8B53}" destId="{AD2D7F37-4828-0C4A-84EA-94B948AF4352}" srcOrd="4" destOrd="0" presId="urn:microsoft.com/office/officeart/2005/8/layout/cycle6"/>
    <dgm:cxn modelId="{2EC5F1DB-15E4-9341-A83D-CDBDA50C124A}" type="presParOf" srcId="{670BCF8A-DEA7-C649-9185-658D6D6B8B53}" destId="{AAEAAA8E-354E-674B-BA78-E3109094F657}" srcOrd="5" destOrd="0" presId="urn:microsoft.com/office/officeart/2005/8/layout/cycle6"/>
    <dgm:cxn modelId="{9FB28E1F-16AC-C24A-AA54-78FA4BD0189D}" type="presParOf" srcId="{670BCF8A-DEA7-C649-9185-658D6D6B8B53}" destId="{61CA830D-C375-BC47-85CB-C93C04CF6241}" srcOrd="6" destOrd="0" presId="urn:microsoft.com/office/officeart/2005/8/layout/cycle6"/>
    <dgm:cxn modelId="{127DDCC1-F406-AB44-B19E-AFFB0658713D}" type="presParOf" srcId="{670BCF8A-DEA7-C649-9185-658D6D6B8B53}" destId="{2F892C2E-E7D2-044B-B619-C7E9437C493C}" srcOrd="7" destOrd="0" presId="urn:microsoft.com/office/officeart/2005/8/layout/cycle6"/>
    <dgm:cxn modelId="{4D8F938F-88CC-FE4C-A0C0-A9F520685077}" type="presParOf" srcId="{670BCF8A-DEA7-C649-9185-658D6D6B8B53}" destId="{419311E9-9DB9-5145-9D6D-2A23CFD7BB03}" srcOrd="8" destOrd="0" presId="urn:microsoft.com/office/officeart/2005/8/layout/cycle6"/>
    <dgm:cxn modelId="{A43AFE28-3AB3-2940-98AC-160BA07651C8}" type="presParOf" srcId="{670BCF8A-DEA7-C649-9185-658D6D6B8B53}" destId="{4E19BB3C-AD65-4C4A-9CC5-AF045C46444B}" srcOrd="9" destOrd="0" presId="urn:microsoft.com/office/officeart/2005/8/layout/cycle6"/>
    <dgm:cxn modelId="{1BBE4576-46D3-8B49-B03A-F1469F0FF6A6}" type="presParOf" srcId="{670BCF8A-DEA7-C649-9185-658D6D6B8B53}" destId="{8F1D37F7-3202-6648-8657-D735A2490127}" srcOrd="10" destOrd="0" presId="urn:microsoft.com/office/officeart/2005/8/layout/cycle6"/>
    <dgm:cxn modelId="{15A5508D-F618-D546-8823-C6A83BD1929F}" type="presParOf" srcId="{670BCF8A-DEA7-C649-9185-658D6D6B8B53}" destId="{1124CA0D-FD93-1D43-B7D8-B10300DC15B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212E4-56D6-4C15-BF53-B5783431ABA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1BAA4D-7F05-4FEC-9C23-27B2A01687D5}">
      <dgm:prSet custT="1"/>
      <dgm:spPr/>
      <dgm:t>
        <a:bodyPr/>
        <a:lstStyle/>
        <a:p>
          <a:r>
            <a:rPr lang="en-US" sz="1800" dirty="0"/>
            <a:t>‘Is used to communicate elements of an </a:t>
          </a:r>
          <a:r>
            <a:rPr lang="en-US" sz="1800" dirty="0" err="1"/>
            <a:t>organisation’s</a:t>
          </a:r>
          <a:r>
            <a:rPr lang="en-US" sz="1800" dirty="0"/>
            <a:t> offering to its target audience’ </a:t>
          </a:r>
        </a:p>
        <a:p>
          <a:r>
            <a:rPr lang="en-US" sz="1800" i="1" dirty="0"/>
            <a:t>Fill (2009)</a:t>
          </a:r>
        </a:p>
      </dgm:t>
    </dgm:pt>
    <dgm:pt modelId="{293EAA57-8731-4C74-B9BD-70F52FC2472F}" type="parTrans" cxnId="{D9630F18-1C4A-4CD5-AE99-CBDDEE3D9F10}">
      <dgm:prSet/>
      <dgm:spPr/>
      <dgm:t>
        <a:bodyPr/>
        <a:lstStyle/>
        <a:p>
          <a:endParaRPr lang="en-US" sz="1800"/>
        </a:p>
      </dgm:t>
    </dgm:pt>
    <dgm:pt modelId="{D8C19E82-A929-4459-83D7-CDD3C2E14DD3}" type="sibTrans" cxnId="{D9630F18-1C4A-4CD5-AE99-CBDDEE3D9F10}">
      <dgm:prSet/>
      <dgm:spPr/>
      <dgm:t>
        <a:bodyPr/>
        <a:lstStyle/>
        <a:p>
          <a:endParaRPr lang="en-US" sz="1800"/>
        </a:p>
      </dgm:t>
    </dgm:pt>
    <dgm:pt modelId="{C8EECD1D-8011-456C-910C-BFA2B6B7AF4C}">
      <dgm:prSet custT="1"/>
      <dgm:spPr/>
      <dgm:t>
        <a:bodyPr/>
        <a:lstStyle/>
        <a:p>
          <a:r>
            <a:rPr lang="en-US" sz="1800" dirty="0"/>
            <a:t>‘Is a management process through which an </a:t>
          </a:r>
          <a:r>
            <a:rPr lang="en-US" sz="1800" dirty="0" err="1"/>
            <a:t>organisation</a:t>
          </a:r>
          <a:r>
            <a:rPr lang="en-US" sz="1800" dirty="0"/>
            <a:t> engages with its various target audiences’ </a:t>
          </a:r>
        </a:p>
        <a:p>
          <a:r>
            <a:rPr lang="en-US" sz="1800" i="1" dirty="0"/>
            <a:t>Fill (2009)</a:t>
          </a:r>
        </a:p>
      </dgm:t>
    </dgm:pt>
    <dgm:pt modelId="{07494509-6830-4039-ACB3-882A9F352687}" type="parTrans" cxnId="{06EF7E6A-13E9-45EB-A2C7-BFC53B02FB00}">
      <dgm:prSet/>
      <dgm:spPr/>
      <dgm:t>
        <a:bodyPr/>
        <a:lstStyle/>
        <a:p>
          <a:endParaRPr lang="en-US" sz="1800"/>
        </a:p>
      </dgm:t>
    </dgm:pt>
    <dgm:pt modelId="{54C97B3F-1115-47FE-BB6E-E0CB4A674E01}" type="sibTrans" cxnId="{06EF7E6A-13E9-45EB-A2C7-BFC53B02FB00}">
      <dgm:prSet/>
      <dgm:spPr/>
      <dgm:t>
        <a:bodyPr/>
        <a:lstStyle/>
        <a:p>
          <a:endParaRPr lang="en-US" sz="1800"/>
        </a:p>
      </dgm:t>
    </dgm:pt>
    <dgm:pt modelId="{FA0A5C95-73FB-48EB-A1AB-AB5D15216B73}">
      <dgm:prSet custT="1"/>
      <dgm:spPr/>
      <dgm:t>
        <a:bodyPr/>
        <a:lstStyle/>
        <a:p>
          <a:r>
            <a:rPr lang="en-US" sz="1800" dirty="0"/>
            <a:t>Marketing communications is concerned with engagement: the planned, integrated and controlled dialogues with key target audiences to help achieve mutually beneficial objectives. </a:t>
          </a:r>
        </a:p>
        <a:p>
          <a:r>
            <a:rPr lang="en-US" sz="1800" i="1" dirty="0"/>
            <a:t>Dahlen, Lange and Smith (2010)</a:t>
          </a:r>
        </a:p>
      </dgm:t>
    </dgm:pt>
    <dgm:pt modelId="{099D5791-C3C2-448F-B2AF-458DF452B007}" type="parTrans" cxnId="{A27D60B0-AA0D-4FE7-B58B-19E03F0B4676}">
      <dgm:prSet/>
      <dgm:spPr/>
      <dgm:t>
        <a:bodyPr/>
        <a:lstStyle/>
        <a:p>
          <a:endParaRPr lang="en-US" sz="1800"/>
        </a:p>
      </dgm:t>
    </dgm:pt>
    <dgm:pt modelId="{E940C098-46E6-4F96-9881-35E62431A2AF}" type="sibTrans" cxnId="{A27D60B0-AA0D-4FE7-B58B-19E03F0B4676}">
      <dgm:prSet/>
      <dgm:spPr/>
      <dgm:t>
        <a:bodyPr/>
        <a:lstStyle/>
        <a:p>
          <a:endParaRPr lang="en-US" sz="1800"/>
        </a:p>
      </dgm:t>
    </dgm:pt>
    <dgm:pt modelId="{259BAEC1-B9A0-CF4A-A71F-7AFA79061DEC}" type="pres">
      <dgm:prSet presAssocID="{CF7212E4-56D6-4C15-BF53-B5783431ABA7}" presName="vert0" presStyleCnt="0">
        <dgm:presLayoutVars>
          <dgm:dir/>
          <dgm:animOne val="branch"/>
          <dgm:animLvl val="lvl"/>
        </dgm:presLayoutVars>
      </dgm:prSet>
      <dgm:spPr/>
    </dgm:pt>
    <dgm:pt modelId="{37F9AA01-D048-CE40-8AA8-5B27A91962DE}" type="pres">
      <dgm:prSet presAssocID="{7B1BAA4D-7F05-4FEC-9C23-27B2A01687D5}" presName="thickLine" presStyleLbl="alignNode1" presStyleIdx="0" presStyleCnt="3"/>
      <dgm:spPr/>
    </dgm:pt>
    <dgm:pt modelId="{A4963131-FB6E-8341-B0A5-937403A4FEFF}" type="pres">
      <dgm:prSet presAssocID="{7B1BAA4D-7F05-4FEC-9C23-27B2A01687D5}" presName="horz1" presStyleCnt="0"/>
      <dgm:spPr/>
    </dgm:pt>
    <dgm:pt modelId="{18A422A1-A90F-EF43-8D5C-3B302572460C}" type="pres">
      <dgm:prSet presAssocID="{7B1BAA4D-7F05-4FEC-9C23-27B2A01687D5}" presName="tx1" presStyleLbl="revTx" presStyleIdx="0" presStyleCnt="3"/>
      <dgm:spPr/>
    </dgm:pt>
    <dgm:pt modelId="{95EB7AA7-9C60-1F49-B1FF-8360774088F1}" type="pres">
      <dgm:prSet presAssocID="{7B1BAA4D-7F05-4FEC-9C23-27B2A01687D5}" presName="vert1" presStyleCnt="0"/>
      <dgm:spPr/>
    </dgm:pt>
    <dgm:pt modelId="{3EE2E015-655A-6E4D-96A1-8C80120D7782}" type="pres">
      <dgm:prSet presAssocID="{C8EECD1D-8011-456C-910C-BFA2B6B7AF4C}" presName="thickLine" presStyleLbl="alignNode1" presStyleIdx="1" presStyleCnt="3"/>
      <dgm:spPr/>
    </dgm:pt>
    <dgm:pt modelId="{D6525862-CC72-344C-93F3-BEA2EC98D905}" type="pres">
      <dgm:prSet presAssocID="{C8EECD1D-8011-456C-910C-BFA2B6B7AF4C}" presName="horz1" presStyleCnt="0"/>
      <dgm:spPr/>
    </dgm:pt>
    <dgm:pt modelId="{E8B6F913-C4C9-7C42-9316-D37C371C8C3C}" type="pres">
      <dgm:prSet presAssocID="{C8EECD1D-8011-456C-910C-BFA2B6B7AF4C}" presName="tx1" presStyleLbl="revTx" presStyleIdx="1" presStyleCnt="3"/>
      <dgm:spPr/>
    </dgm:pt>
    <dgm:pt modelId="{15F475D0-01D9-D244-927C-FCC5B25B0BED}" type="pres">
      <dgm:prSet presAssocID="{C8EECD1D-8011-456C-910C-BFA2B6B7AF4C}" presName="vert1" presStyleCnt="0"/>
      <dgm:spPr/>
    </dgm:pt>
    <dgm:pt modelId="{42A700F7-3A03-E94A-9311-D2C6B84F6588}" type="pres">
      <dgm:prSet presAssocID="{FA0A5C95-73FB-48EB-A1AB-AB5D15216B73}" presName="thickLine" presStyleLbl="alignNode1" presStyleIdx="2" presStyleCnt="3"/>
      <dgm:spPr/>
    </dgm:pt>
    <dgm:pt modelId="{ECDD8775-C33E-704C-A563-8A3A04E180DB}" type="pres">
      <dgm:prSet presAssocID="{FA0A5C95-73FB-48EB-A1AB-AB5D15216B73}" presName="horz1" presStyleCnt="0"/>
      <dgm:spPr/>
    </dgm:pt>
    <dgm:pt modelId="{E291158A-A7D6-E54A-9902-60551BE31B4F}" type="pres">
      <dgm:prSet presAssocID="{FA0A5C95-73FB-48EB-A1AB-AB5D15216B73}" presName="tx1" presStyleLbl="revTx" presStyleIdx="2" presStyleCnt="3"/>
      <dgm:spPr/>
    </dgm:pt>
    <dgm:pt modelId="{66A9586F-F8C2-E745-88F8-E00E0C07F6DD}" type="pres">
      <dgm:prSet presAssocID="{FA0A5C95-73FB-48EB-A1AB-AB5D15216B73}" presName="vert1" presStyleCnt="0"/>
      <dgm:spPr/>
    </dgm:pt>
  </dgm:ptLst>
  <dgm:cxnLst>
    <dgm:cxn modelId="{ABB66A05-9B51-B747-B50F-057F4AE0FB84}" type="presOf" srcId="{CF7212E4-56D6-4C15-BF53-B5783431ABA7}" destId="{259BAEC1-B9A0-CF4A-A71F-7AFA79061DEC}" srcOrd="0" destOrd="0" presId="urn:microsoft.com/office/officeart/2008/layout/LinedList"/>
    <dgm:cxn modelId="{D9630F18-1C4A-4CD5-AE99-CBDDEE3D9F10}" srcId="{CF7212E4-56D6-4C15-BF53-B5783431ABA7}" destId="{7B1BAA4D-7F05-4FEC-9C23-27B2A01687D5}" srcOrd="0" destOrd="0" parTransId="{293EAA57-8731-4C74-B9BD-70F52FC2472F}" sibTransId="{D8C19E82-A929-4459-83D7-CDD3C2E14DD3}"/>
    <dgm:cxn modelId="{E1E5BE26-699D-3741-B1DD-4E1AC8CFFA42}" type="presOf" srcId="{C8EECD1D-8011-456C-910C-BFA2B6B7AF4C}" destId="{E8B6F913-C4C9-7C42-9316-D37C371C8C3C}" srcOrd="0" destOrd="0" presId="urn:microsoft.com/office/officeart/2008/layout/LinedList"/>
    <dgm:cxn modelId="{4C7C9C2E-3CC0-E94F-935A-A369A220766B}" type="presOf" srcId="{7B1BAA4D-7F05-4FEC-9C23-27B2A01687D5}" destId="{18A422A1-A90F-EF43-8D5C-3B302572460C}" srcOrd="0" destOrd="0" presId="urn:microsoft.com/office/officeart/2008/layout/LinedList"/>
    <dgm:cxn modelId="{06EF7E6A-13E9-45EB-A2C7-BFC53B02FB00}" srcId="{CF7212E4-56D6-4C15-BF53-B5783431ABA7}" destId="{C8EECD1D-8011-456C-910C-BFA2B6B7AF4C}" srcOrd="1" destOrd="0" parTransId="{07494509-6830-4039-ACB3-882A9F352687}" sibTransId="{54C97B3F-1115-47FE-BB6E-E0CB4A674E01}"/>
    <dgm:cxn modelId="{A27D60B0-AA0D-4FE7-B58B-19E03F0B4676}" srcId="{CF7212E4-56D6-4C15-BF53-B5783431ABA7}" destId="{FA0A5C95-73FB-48EB-A1AB-AB5D15216B73}" srcOrd="2" destOrd="0" parTransId="{099D5791-C3C2-448F-B2AF-458DF452B007}" sibTransId="{E940C098-46E6-4F96-9881-35E62431A2AF}"/>
    <dgm:cxn modelId="{5A198CE1-D79F-2F4F-BE46-2F4728EB60E1}" type="presOf" srcId="{FA0A5C95-73FB-48EB-A1AB-AB5D15216B73}" destId="{E291158A-A7D6-E54A-9902-60551BE31B4F}" srcOrd="0" destOrd="0" presId="urn:microsoft.com/office/officeart/2008/layout/LinedList"/>
    <dgm:cxn modelId="{5238109A-A575-5B4A-A849-CC5743C5BDE5}" type="presParOf" srcId="{259BAEC1-B9A0-CF4A-A71F-7AFA79061DEC}" destId="{37F9AA01-D048-CE40-8AA8-5B27A91962DE}" srcOrd="0" destOrd="0" presId="urn:microsoft.com/office/officeart/2008/layout/LinedList"/>
    <dgm:cxn modelId="{6B83266D-EBB5-7145-A1E6-A12E00A63CA8}" type="presParOf" srcId="{259BAEC1-B9A0-CF4A-A71F-7AFA79061DEC}" destId="{A4963131-FB6E-8341-B0A5-937403A4FEFF}" srcOrd="1" destOrd="0" presId="urn:microsoft.com/office/officeart/2008/layout/LinedList"/>
    <dgm:cxn modelId="{71F05D03-AA42-B747-B214-5D29672E2DBD}" type="presParOf" srcId="{A4963131-FB6E-8341-B0A5-937403A4FEFF}" destId="{18A422A1-A90F-EF43-8D5C-3B302572460C}" srcOrd="0" destOrd="0" presId="urn:microsoft.com/office/officeart/2008/layout/LinedList"/>
    <dgm:cxn modelId="{8ABDEFD9-287C-D349-9E22-C6C1DE2A9F75}" type="presParOf" srcId="{A4963131-FB6E-8341-B0A5-937403A4FEFF}" destId="{95EB7AA7-9C60-1F49-B1FF-8360774088F1}" srcOrd="1" destOrd="0" presId="urn:microsoft.com/office/officeart/2008/layout/LinedList"/>
    <dgm:cxn modelId="{B5A6221B-0B76-6E4A-B307-9C3383679499}" type="presParOf" srcId="{259BAEC1-B9A0-CF4A-A71F-7AFA79061DEC}" destId="{3EE2E015-655A-6E4D-96A1-8C80120D7782}" srcOrd="2" destOrd="0" presId="urn:microsoft.com/office/officeart/2008/layout/LinedList"/>
    <dgm:cxn modelId="{EA086762-90F5-A34F-B85E-6CE06E09A186}" type="presParOf" srcId="{259BAEC1-B9A0-CF4A-A71F-7AFA79061DEC}" destId="{D6525862-CC72-344C-93F3-BEA2EC98D905}" srcOrd="3" destOrd="0" presId="urn:microsoft.com/office/officeart/2008/layout/LinedList"/>
    <dgm:cxn modelId="{1BDE838E-F751-7B43-A7E1-8554E88B0D05}" type="presParOf" srcId="{D6525862-CC72-344C-93F3-BEA2EC98D905}" destId="{E8B6F913-C4C9-7C42-9316-D37C371C8C3C}" srcOrd="0" destOrd="0" presId="urn:microsoft.com/office/officeart/2008/layout/LinedList"/>
    <dgm:cxn modelId="{0CD05B6B-A473-814D-9CED-8816EB120382}" type="presParOf" srcId="{D6525862-CC72-344C-93F3-BEA2EC98D905}" destId="{15F475D0-01D9-D244-927C-FCC5B25B0BED}" srcOrd="1" destOrd="0" presId="urn:microsoft.com/office/officeart/2008/layout/LinedList"/>
    <dgm:cxn modelId="{4640B56C-2A58-294C-88F3-4BA0A90BDDEF}" type="presParOf" srcId="{259BAEC1-B9A0-CF4A-A71F-7AFA79061DEC}" destId="{42A700F7-3A03-E94A-9311-D2C6B84F6588}" srcOrd="4" destOrd="0" presId="urn:microsoft.com/office/officeart/2008/layout/LinedList"/>
    <dgm:cxn modelId="{F4B9098A-BEAD-E54F-9B12-C4C6F2929E33}" type="presParOf" srcId="{259BAEC1-B9A0-CF4A-A71F-7AFA79061DEC}" destId="{ECDD8775-C33E-704C-A563-8A3A04E180DB}" srcOrd="5" destOrd="0" presId="urn:microsoft.com/office/officeart/2008/layout/LinedList"/>
    <dgm:cxn modelId="{E7C1B2BB-B826-0844-BBCE-BC4A2710131B}" type="presParOf" srcId="{ECDD8775-C33E-704C-A563-8A3A04E180DB}" destId="{E291158A-A7D6-E54A-9902-60551BE31B4F}" srcOrd="0" destOrd="0" presId="urn:microsoft.com/office/officeart/2008/layout/LinedList"/>
    <dgm:cxn modelId="{F2759C20-F616-EB4D-AD37-03362EFC09A5}" type="presParOf" srcId="{ECDD8775-C33E-704C-A563-8A3A04E180DB}" destId="{66A9586F-F8C2-E745-88F8-E00E0C07F6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152F03-AB98-564A-8849-0A00AD5F5D5B}" type="doc">
      <dgm:prSet loTypeId="urn:microsoft.com/office/officeart/2005/8/layout/equation1" loCatId="" qsTypeId="urn:microsoft.com/office/officeart/2005/8/quickstyle/3D3" qsCatId="3D" csTypeId="urn:microsoft.com/office/officeart/2005/8/colors/accent2_2" csCatId="accent2" phldr="1"/>
      <dgm:spPr/>
    </dgm:pt>
    <dgm:pt modelId="{6519D571-13B9-A94D-A7EE-BE152C6370DF}">
      <dgm:prSet phldrT="[Text]"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Planned Communication</a:t>
          </a:r>
        </a:p>
      </dgm:t>
    </dgm:pt>
    <dgm:pt modelId="{EA1CC6C7-2746-674C-821A-DB2A03A052AC}" type="parTrans" cxnId="{1283EDFC-F752-8A40-8AAB-8995DF2BE9FD}">
      <dgm:prSet/>
      <dgm:spPr/>
      <dgm:t>
        <a:bodyPr/>
        <a:lstStyle/>
        <a:p>
          <a:endParaRPr lang="en-US"/>
        </a:p>
      </dgm:t>
    </dgm:pt>
    <dgm:pt modelId="{4D8DBA49-E2D2-8E41-8F49-8CACA01CEC8A}" type="sibTrans" cxnId="{1283EDFC-F752-8A40-8AAB-8995DF2BE9FD}">
      <dgm:prSet/>
      <dgm:spPr/>
      <dgm:t>
        <a:bodyPr/>
        <a:lstStyle/>
        <a:p>
          <a:endParaRPr lang="en-US"/>
        </a:p>
      </dgm:t>
    </dgm:pt>
    <dgm:pt modelId="{E113BC76-BA05-4542-93CE-AC1B53ED7AFE}">
      <dgm:prSet phldrT="[Text]"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Unplanned communication</a:t>
          </a:r>
        </a:p>
      </dgm:t>
    </dgm:pt>
    <dgm:pt modelId="{07953968-A7ED-3D40-A9C2-F8A8A5569503}" type="parTrans" cxnId="{A994F67B-37F9-BB47-932B-CCD7FC7D8330}">
      <dgm:prSet/>
      <dgm:spPr/>
      <dgm:t>
        <a:bodyPr/>
        <a:lstStyle/>
        <a:p>
          <a:endParaRPr lang="en-US"/>
        </a:p>
      </dgm:t>
    </dgm:pt>
    <dgm:pt modelId="{5BD8968E-3BC0-DF4D-9864-4CBAE69B9A93}" type="sibTrans" cxnId="{A994F67B-37F9-BB47-932B-CCD7FC7D8330}">
      <dgm:prSet/>
      <dgm:spPr/>
      <dgm:t>
        <a:bodyPr/>
        <a:lstStyle/>
        <a:p>
          <a:endParaRPr lang="en-US"/>
        </a:p>
      </dgm:t>
    </dgm:pt>
    <dgm:pt modelId="{385742F3-38CD-FE4A-94CD-7B29C9AE3B3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Communication outcome</a:t>
          </a:r>
        </a:p>
      </dgm:t>
    </dgm:pt>
    <dgm:pt modelId="{7E79F969-06A8-A64A-A216-C0AD6F3CC296}" type="parTrans" cxnId="{16BD3DED-E366-2F49-A81C-A1D46CB41A11}">
      <dgm:prSet/>
      <dgm:spPr/>
      <dgm:t>
        <a:bodyPr/>
        <a:lstStyle/>
        <a:p>
          <a:endParaRPr lang="en-US"/>
        </a:p>
      </dgm:t>
    </dgm:pt>
    <dgm:pt modelId="{3B355E35-B531-C24D-B472-AA92F3686429}" type="sibTrans" cxnId="{16BD3DED-E366-2F49-A81C-A1D46CB41A11}">
      <dgm:prSet/>
      <dgm:spPr/>
      <dgm:t>
        <a:bodyPr/>
        <a:lstStyle/>
        <a:p>
          <a:endParaRPr lang="en-US"/>
        </a:p>
      </dgm:t>
    </dgm:pt>
    <dgm:pt modelId="{DAAD5C3B-28A6-8A48-BADE-7D65258BC0C4}">
      <dgm:prSet phldrT="[Text]" custT="1"/>
      <dgm:spPr>
        <a:solidFill>
          <a:schemeClr val="accent4"/>
        </a:solidFill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</a:rPr>
            <a:t>Paid</a:t>
          </a:r>
        </a:p>
      </dgm:t>
    </dgm:pt>
    <dgm:pt modelId="{BEFCAD82-DE91-B34F-9B7D-1ED3CB23B161}" type="parTrans" cxnId="{485D0140-B75D-AA44-AA0D-C2736B9F0940}">
      <dgm:prSet/>
      <dgm:spPr/>
      <dgm:t>
        <a:bodyPr/>
        <a:lstStyle/>
        <a:p>
          <a:endParaRPr lang="en-GB"/>
        </a:p>
      </dgm:t>
    </dgm:pt>
    <dgm:pt modelId="{45CEAB67-52DE-884A-9164-A538260B1D41}" type="sibTrans" cxnId="{485D0140-B75D-AA44-AA0D-C2736B9F0940}">
      <dgm:prSet/>
      <dgm:spPr/>
      <dgm:t>
        <a:bodyPr/>
        <a:lstStyle/>
        <a:p>
          <a:endParaRPr lang="en-GB"/>
        </a:p>
      </dgm:t>
    </dgm:pt>
    <dgm:pt modelId="{36F79751-4FF0-7549-BF5F-A586647D154E}">
      <dgm:prSet phldrT="[Text]" custT="1"/>
      <dgm:spPr>
        <a:solidFill>
          <a:schemeClr val="accent4"/>
        </a:solidFill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</a:rPr>
            <a:t>Earned</a:t>
          </a:r>
        </a:p>
      </dgm:t>
    </dgm:pt>
    <dgm:pt modelId="{918B5291-9DC9-1049-8957-9DF2BD67A732}" type="parTrans" cxnId="{84AD7294-5A36-1244-BBBF-CF1782C202EA}">
      <dgm:prSet/>
      <dgm:spPr/>
      <dgm:t>
        <a:bodyPr/>
        <a:lstStyle/>
        <a:p>
          <a:endParaRPr lang="en-GB"/>
        </a:p>
      </dgm:t>
    </dgm:pt>
    <dgm:pt modelId="{69EE3830-8BA3-6440-83BB-053C9E3D9BE8}" type="sibTrans" cxnId="{84AD7294-5A36-1244-BBBF-CF1782C202EA}">
      <dgm:prSet/>
      <dgm:spPr/>
      <dgm:t>
        <a:bodyPr/>
        <a:lstStyle/>
        <a:p>
          <a:endParaRPr lang="en-GB"/>
        </a:p>
      </dgm:t>
    </dgm:pt>
    <dgm:pt modelId="{AE3454DA-4C59-C347-952C-DB64BBF98EDA}">
      <dgm:prSet phldrT="[Text]" custT="1"/>
      <dgm:spPr>
        <a:solidFill>
          <a:schemeClr val="accent4"/>
        </a:solidFill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</a:rPr>
            <a:t>Owned</a:t>
          </a:r>
        </a:p>
      </dgm:t>
    </dgm:pt>
    <dgm:pt modelId="{A2D68A9A-8DD6-734A-968D-CF4114565FE2}" type="parTrans" cxnId="{C883BECB-8652-4841-8B72-59765441602F}">
      <dgm:prSet/>
      <dgm:spPr/>
      <dgm:t>
        <a:bodyPr/>
        <a:lstStyle/>
        <a:p>
          <a:endParaRPr lang="en-GB"/>
        </a:p>
      </dgm:t>
    </dgm:pt>
    <dgm:pt modelId="{A11C2602-6007-394C-B004-66AE17B07112}" type="sibTrans" cxnId="{C883BECB-8652-4841-8B72-59765441602F}">
      <dgm:prSet/>
      <dgm:spPr/>
      <dgm:t>
        <a:bodyPr/>
        <a:lstStyle/>
        <a:p>
          <a:endParaRPr lang="en-GB"/>
        </a:p>
      </dgm:t>
    </dgm:pt>
    <dgm:pt modelId="{1A377FCC-BB34-6B4F-974A-0297C238CFA2}" type="pres">
      <dgm:prSet presAssocID="{3B152F03-AB98-564A-8849-0A00AD5F5D5B}" presName="linearFlow" presStyleCnt="0">
        <dgm:presLayoutVars>
          <dgm:dir/>
          <dgm:resizeHandles val="exact"/>
        </dgm:presLayoutVars>
      </dgm:prSet>
      <dgm:spPr/>
    </dgm:pt>
    <dgm:pt modelId="{2CB455B2-3F4D-A44F-B7F0-58AFC7136B1C}" type="pres">
      <dgm:prSet presAssocID="{6519D571-13B9-A94D-A7EE-BE152C6370DF}" presName="node" presStyleLbl="node1" presStyleIdx="0" presStyleCnt="3" custScaleX="133142" custLinFactNeighborY="-67898">
        <dgm:presLayoutVars>
          <dgm:bulletEnabled val="1"/>
        </dgm:presLayoutVars>
      </dgm:prSet>
      <dgm:spPr/>
    </dgm:pt>
    <dgm:pt modelId="{C274DBCA-5A62-3449-8BBA-4F1D67A763BE}" type="pres">
      <dgm:prSet presAssocID="{4D8DBA49-E2D2-8E41-8F49-8CACA01CEC8A}" presName="spacerL" presStyleCnt="0"/>
      <dgm:spPr/>
    </dgm:pt>
    <dgm:pt modelId="{F0811EE8-1CD9-FF44-A27D-5FAA53E7420C}" type="pres">
      <dgm:prSet presAssocID="{4D8DBA49-E2D2-8E41-8F49-8CACA01CEC8A}" presName="sibTrans" presStyleLbl="sibTrans2D1" presStyleIdx="0" presStyleCnt="2" custScaleX="88740" custScaleY="69927" custLinFactNeighborX="-97789" custLinFactNeighborY="-23594"/>
      <dgm:spPr/>
    </dgm:pt>
    <dgm:pt modelId="{AE5AF1E6-2F2D-4F4E-8D09-25825A8B4C08}" type="pres">
      <dgm:prSet presAssocID="{4D8DBA49-E2D2-8E41-8F49-8CACA01CEC8A}" presName="spacerR" presStyleCnt="0"/>
      <dgm:spPr/>
    </dgm:pt>
    <dgm:pt modelId="{DD2DEC64-BBD9-CB42-A349-CD84BABF3602}" type="pres">
      <dgm:prSet presAssocID="{E113BC76-BA05-4542-93CE-AC1B53ED7AFE}" presName="node" presStyleLbl="node1" presStyleIdx="1" presStyleCnt="3" custScaleX="133627" custLinFactNeighborX="-97342" custLinFactNeighborY="-67898">
        <dgm:presLayoutVars>
          <dgm:bulletEnabled val="1"/>
        </dgm:presLayoutVars>
      </dgm:prSet>
      <dgm:spPr/>
    </dgm:pt>
    <dgm:pt modelId="{BC416281-BC8C-DF40-955D-164AB51390B8}" type="pres">
      <dgm:prSet presAssocID="{5BD8968E-3BC0-DF4D-9864-4CBAE69B9A93}" presName="spacerL" presStyleCnt="0"/>
      <dgm:spPr/>
    </dgm:pt>
    <dgm:pt modelId="{2DD1562F-7D59-C24A-B153-5CAB3D5F7766}" type="pres">
      <dgm:prSet presAssocID="{5BD8968E-3BC0-DF4D-9864-4CBAE69B9A93}" presName="sibTrans" presStyleLbl="sibTrans2D1" presStyleIdx="1" presStyleCnt="2" custScaleX="66867" custScaleY="60867" custLinFactNeighborX="-51238" custLinFactNeighborY="-35545"/>
      <dgm:spPr/>
    </dgm:pt>
    <dgm:pt modelId="{0AD3F68A-8891-1A44-ACEF-38381591CA8F}" type="pres">
      <dgm:prSet presAssocID="{5BD8968E-3BC0-DF4D-9864-4CBAE69B9A93}" presName="spacerR" presStyleCnt="0"/>
      <dgm:spPr/>
    </dgm:pt>
    <dgm:pt modelId="{A0C6EE36-9103-AB41-A6C8-76644E859ECB}" type="pres">
      <dgm:prSet presAssocID="{385742F3-38CD-FE4A-94CD-7B29C9AE3B36}" presName="node" presStyleLbl="node1" presStyleIdx="2" presStyleCnt="3" custScaleX="133910" custLinFactNeighborY="-67898">
        <dgm:presLayoutVars>
          <dgm:bulletEnabled val="1"/>
        </dgm:presLayoutVars>
      </dgm:prSet>
      <dgm:spPr/>
    </dgm:pt>
  </dgm:ptLst>
  <dgm:cxnLst>
    <dgm:cxn modelId="{485D0140-B75D-AA44-AA0D-C2736B9F0940}" srcId="{6519D571-13B9-A94D-A7EE-BE152C6370DF}" destId="{DAAD5C3B-28A6-8A48-BADE-7D65258BC0C4}" srcOrd="0" destOrd="0" parTransId="{BEFCAD82-DE91-B34F-9B7D-1ED3CB23B161}" sibTransId="{45CEAB67-52DE-884A-9164-A538260B1D41}"/>
    <dgm:cxn modelId="{3F41B25F-31EE-C043-B37E-A68FE37913A1}" type="presOf" srcId="{36F79751-4FF0-7549-BF5F-A586647D154E}" destId="{DD2DEC64-BBD9-CB42-A349-CD84BABF3602}" srcOrd="0" destOrd="1" presId="urn:microsoft.com/office/officeart/2005/8/layout/equation1"/>
    <dgm:cxn modelId="{49BB9265-CD7F-E346-914F-94EBEE21616B}" type="presOf" srcId="{E113BC76-BA05-4542-93CE-AC1B53ED7AFE}" destId="{DD2DEC64-BBD9-CB42-A349-CD84BABF3602}" srcOrd="0" destOrd="0" presId="urn:microsoft.com/office/officeart/2005/8/layout/equation1"/>
    <dgm:cxn modelId="{5BCEA369-BA86-0941-9203-34D10BBD23CB}" type="presOf" srcId="{6519D571-13B9-A94D-A7EE-BE152C6370DF}" destId="{2CB455B2-3F4D-A44F-B7F0-58AFC7136B1C}" srcOrd="0" destOrd="0" presId="urn:microsoft.com/office/officeart/2005/8/layout/equation1"/>
    <dgm:cxn modelId="{A994F67B-37F9-BB47-932B-CCD7FC7D8330}" srcId="{3B152F03-AB98-564A-8849-0A00AD5F5D5B}" destId="{E113BC76-BA05-4542-93CE-AC1B53ED7AFE}" srcOrd="1" destOrd="0" parTransId="{07953968-A7ED-3D40-A9C2-F8A8A5569503}" sibTransId="{5BD8968E-3BC0-DF4D-9864-4CBAE69B9A93}"/>
    <dgm:cxn modelId="{A49ADA89-2B49-4948-B240-B5C63D1BD262}" type="presOf" srcId="{5BD8968E-3BC0-DF4D-9864-4CBAE69B9A93}" destId="{2DD1562F-7D59-C24A-B153-5CAB3D5F7766}" srcOrd="0" destOrd="0" presId="urn:microsoft.com/office/officeart/2005/8/layout/equation1"/>
    <dgm:cxn modelId="{84AD7294-5A36-1244-BBBF-CF1782C202EA}" srcId="{E113BC76-BA05-4542-93CE-AC1B53ED7AFE}" destId="{36F79751-4FF0-7549-BF5F-A586647D154E}" srcOrd="0" destOrd="0" parTransId="{918B5291-9DC9-1049-8957-9DF2BD67A732}" sibTransId="{69EE3830-8BA3-6440-83BB-053C9E3D9BE8}"/>
    <dgm:cxn modelId="{78241CA4-4D2E-104C-A03A-49C941B6F26A}" type="presOf" srcId="{3B152F03-AB98-564A-8849-0A00AD5F5D5B}" destId="{1A377FCC-BB34-6B4F-974A-0297C238CFA2}" srcOrd="0" destOrd="0" presId="urn:microsoft.com/office/officeart/2005/8/layout/equation1"/>
    <dgm:cxn modelId="{07182CB2-FE37-3343-A410-AFCB88336082}" type="presOf" srcId="{4D8DBA49-E2D2-8E41-8F49-8CACA01CEC8A}" destId="{F0811EE8-1CD9-FF44-A27D-5FAA53E7420C}" srcOrd="0" destOrd="0" presId="urn:microsoft.com/office/officeart/2005/8/layout/equation1"/>
    <dgm:cxn modelId="{C883BECB-8652-4841-8B72-59765441602F}" srcId="{6519D571-13B9-A94D-A7EE-BE152C6370DF}" destId="{AE3454DA-4C59-C347-952C-DB64BBF98EDA}" srcOrd="1" destOrd="0" parTransId="{A2D68A9A-8DD6-734A-968D-CF4114565FE2}" sibTransId="{A11C2602-6007-394C-B004-66AE17B07112}"/>
    <dgm:cxn modelId="{E3DC28DF-BAE4-5A4E-B952-54359D80B978}" type="presOf" srcId="{385742F3-38CD-FE4A-94CD-7B29C9AE3B36}" destId="{A0C6EE36-9103-AB41-A6C8-76644E859ECB}" srcOrd="0" destOrd="0" presId="urn:microsoft.com/office/officeart/2005/8/layout/equation1"/>
    <dgm:cxn modelId="{6B3E6CE7-9628-6146-8439-642DC33AEA38}" type="presOf" srcId="{DAAD5C3B-28A6-8A48-BADE-7D65258BC0C4}" destId="{2CB455B2-3F4D-A44F-B7F0-58AFC7136B1C}" srcOrd="0" destOrd="1" presId="urn:microsoft.com/office/officeart/2005/8/layout/equation1"/>
    <dgm:cxn modelId="{D8D007EC-EED4-4F4A-9935-32D3B342DDDC}" type="presOf" srcId="{AE3454DA-4C59-C347-952C-DB64BBF98EDA}" destId="{2CB455B2-3F4D-A44F-B7F0-58AFC7136B1C}" srcOrd="0" destOrd="2" presId="urn:microsoft.com/office/officeart/2005/8/layout/equation1"/>
    <dgm:cxn modelId="{16BD3DED-E366-2F49-A81C-A1D46CB41A11}" srcId="{3B152F03-AB98-564A-8849-0A00AD5F5D5B}" destId="{385742F3-38CD-FE4A-94CD-7B29C9AE3B36}" srcOrd="2" destOrd="0" parTransId="{7E79F969-06A8-A64A-A216-C0AD6F3CC296}" sibTransId="{3B355E35-B531-C24D-B472-AA92F3686429}"/>
    <dgm:cxn modelId="{1283EDFC-F752-8A40-8AAB-8995DF2BE9FD}" srcId="{3B152F03-AB98-564A-8849-0A00AD5F5D5B}" destId="{6519D571-13B9-A94D-A7EE-BE152C6370DF}" srcOrd="0" destOrd="0" parTransId="{EA1CC6C7-2746-674C-821A-DB2A03A052AC}" sibTransId="{4D8DBA49-E2D2-8E41-8F49-8CACA01CEC8A}"/>
    <dgm:cxn modelId="{3933F9A8-776F-EF4F-A1F1-8F3F4BDC1D11}" type="presParOf" srcId="{1A377FCC-BB34-6B4F-974A-0297C238CFA2}" destId="{2CB455B2-3F4D-A44F-B7F0-58AFC7136B1C}" srcOrd="0" destOrd="0" presId="urn:microsoft.com/office/officeart/2005/8/layout/equation1"/>
    <dgm:cxn modelId="{08B0AA8C-F862-9845-9B50-DE6DC364CB79}" type="presParOf" srcId="{1A377FCC-BB34-6B4F-974A-0297C238CFA2}" destId="{C274DBCA-5A62-3449-8BBA-4F1D67A763BE}" srcOrd="1" destOrd="0" presId="urn:microsoft.com/office/officeart/2005/8/layout/equation1"/>
    <dgm:cxn modelId="{A4DB74D5-D07C-A14C-9B9D-CDCD8FBDB62B}" type="presParOf" srcId="{1A377FCC-BB34-6B4F-974A-0297C238CFA2}" destId="{F0811EE8-1CD9-FF44-A27D-5FAA53E7420C}" srcOrd="2" destOrd="0" presId="urn:microsoft.com/office/officeart/2005/8/layout/equation1"/>
    <dgm:cxn modelId="{54FAD593-4C3E-714A-B327-0D7962C2E6A7}" type="presParOf" srcId="{1A377FCC-BB34-6B4F-974A-0297C238CFA2}" destId="{AE5AF1E6-2F2D-4F4E-8D09-25825A8B4C08}" srcOrd="3" destOrd="0" presId="urn:microsoft.com/office/officeart/2005/8/layout/equation1"/>
    <dgm:cxn modelId="{2D2C2FF2-EA5C-7D47-A81B-B9A318D62C7C}" type="presParOf" srcId="{1A377FCC-BB34-6B4F-974A-0297C238CFA2}" destId="{DD2DEC64-BBD9-CB42-A349-CD84BABF3602}" srcOrd="4" destOrd="0" presId="urn:microsoft.com/office/officeart/2005/8/layout/equation1"/>
    <dgm:cxn modelId="{EFDF8EEB-C41C-914E-AAF1-A32555C4977D}" type="presParOf" srcId="{1A377FCC-BB34-6B4F-974A-0297C238CFA2}" destId="{BC416281-BC8C-DF40-955D-164AB51390B8}" srcOrd="5" destOrd="0" presId="urn:microsoft.com/office/officeart/2005/8/layout/equation1"/>
    <dgm:cxn modelId="{98E47E7D-339D-7045-8FCB-1DDC779C98CC}" type="presParOf" srcId="{1A377FCC-BB34-6B4F-974A-0297C238CFA2}" destId="{2DD1562F-7D59-C24A-B153-5CAB3D5F7766}" srcOrd="6" destOrd="0" presId="urn:microsoft.com/office/officeart/2005/8/layout/equation1"/>
    <dgm:cxn modelId="{C977EA19-DC87-9249-A1E2-C9B439261D86}" type="presParOf" srcId="{1A377FCC-BB34-6B4F-974A-0297C238CFA2}" destId="{0AD3F68A-8891-1A44-ACEF-38381591CA8F}" srcOrd="7" destOrd="0" presId="urn:microsoft.com/office/officeart/2005/8/layout/equation1"/>
    <dgm:cxn modelId="{9C40D961-9BDC-5E44-A457-EC3516A0F9A6}" type="presParOf" srcId="{1A377FCC-BB34-6B4F-974A-0297C238CFA2}" destId="{A0C6EE36-9103-AB41-A6C8-76644E859EC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A7063A-F57B-4400-A662-6A42D5BE4D8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961E6D51-1D04-47A0-A0A4-13A01D5F61A6}">
      <dgm:prSet phldrT="[Text]" custT="1"/>
      <dgm:spPr/>
      <dgm:t>
        <a:bodyPr/>
        <a:lstStyle/>
        <a:p>
          <a:r>
            <a:rPr lang="en-GB" sz="1100" dirty="0"/>
            <a:t> </a:t>
          </a:r>
        </a:p>
      </dgm:t>
    </dgm:pt>
    <dgm:pt modelId="{180EEAE6-7330-4649-AB59-D03D4EF4C849}" type="parTrans" cxnId="{D0B86CCA-A8F8-43BA-A991-C3836AA7A6E4}">
      <dgm:prSet/>
      <dgm:spPr/>
      <dgm:t>
        <a:bodyPr/>
        <a:lstStyle/>
        <a:p>
          <a:endParaRPr lang="en-GB" sz="1100"/>
        </a:p>
      </dgm:t>
    </dgm:pt>
    <dgm:pt modelId="{8F91EF29-6AA2-46A3-A8D7-6EF5A8310099}" type="sibTrans" cxnId="{D0B86CCA-A8F8-43BA-A991-C3836AA7A6E4}">
      <dgm:prSet/>
      <dgm:spPr/>
      <dgm:t>
        <a:bodyPr/>
        <a:lstStyle/>
        <a:p>
          <a:endParaRPr lang="en-GB" sz="1100"/>
        </a:p>
      </dgm:t>
    </dgm:pt>
    <dgm:pt modelId="{C48C4C04-12F0-4B1A-BA2A-6F553B3D323A}">
      <dgm:prSet phldrT="[Text]" custT="1"/>
      <dgm:spPr/>
      <dgm:t>
        <a:bodyPr/>
        <a:lstStyle/>
        <a:p>
          <a:r>
            <a:rPr lang="en-GB" sz="1800" b="1" dirty="0"/>
            <a:t>Advertising</a:t>
          </a:r>
        </a:p>
      </dgm:t>
    </dgm:pt>
    <dgm:pt modelId="{C845A733-ACA6-4A8C-A505-E4C77BEAF037}" type="parTrans" cxnId="{5547A26C-CA0F-4271-A547-4B46B8614418}">
      <dgm:prSet/>
      <dgm:spPr/>
      <dgm:t>
        <a:bodyPr/>
        <a:lstStyle/>
        <a:p>
          <a:endParaRPr lang="en-GB" sz="1100"/>
        </a:p>
      </dgm:t>
    </dgm:pt>
    <dgm:pt modelId="{D9013F0C-A592-44BC-9CFC-0EC6BD0FC1EB}" type="sibTrans" cxnId="{5547A26C-CA0F-4271-A547-4B46B8614418}">
      <dgm:prSet/>
      <dgm:spPr/>
      <dgm:t>
        <a:bodyPr/>
        <a:lstStyle/>
        <a:p>
          <a:endParaRPr lang="en-GB" sz="1100"/>
        </a:p>
      </dgm:t>
    </dgm:pt>
    <dgm:pt modelId="{660BA210-EAAD-4016-BE3F-5523B8A32431}">
      <dgm:prSet phldrT="[Text]" custT="1"/>
      <dgm:spPr/>
      <dgm:t>
        <a:bodyPr/>
        <a:lstStyle/>
        <a:p>
          <a:r>
            <a:rPr lang="en-GB" sz="1800" b="1" dirty="0"/>
            <a:t>Public relations</a:t>
          </a:r>
        </a:p>
      </dgm:t>
    </dgm:pt>
    <dgm:pt modelId="{049A19D8-2F3A-488D-A739-DA48DB7E428B}" type="parTrans" cxnId="{98B4FBB2-3BFA-4AE1-BA78-33198394A4B0}">
      <dgm:prSet/>
      <dgm:spPr/>
      <dgm:t>
        <a:bodyPr/>
        <a:lstStyle/>
        <a:p>
          <a:endParaRPr lang="en-GB" sz="1100"/>
        </a:p>
      </dgm:t>
    </dgm:pt>
    <dgm:pt modelId="{722A8478-2483-41BA-99DB-4D46A382070C}" type="sibTrans" cxnId="{98B4FBB2-3BFA-4AE1-BA78-33198394A4B0}">
      <dgm:prSet/>
      <dgm:spPr/>
      <dgm:t>
        <a:bodyPr/>
        <a:lstStyle/>
        <a:p>
          <a:endParaRPr lang="en-GB" sz="1100"/>
        </a:p>
      </dgm:t>
    </dgm:pt>
    <dgm:pt modelId="{DEB4AB46-6C8C-4594-8C96-86A65BA8E973}">
      <dgm:prSet phldrT="[Text]" custT="1"/>
      <dgm:spPr/>
      <dgm:t>
        <a:bodyPr/>
        <a:lstStyle/>
        <a:p>
          <a:r>
            <a:rPr lang="en-GB" sz="1800" b="1" dirty="0"/>
            <a:t>Personal selling</a:t>
          </a:r>
        </a:p>
      </dgm:t>
    </dgm:pt>
    <dgm:pt modelId="{49A0B050-DA8A-4975-B523-0419E1314783}" type="parTrans" cxnId="{C5F10D31-52E5-4714-8E9A-475173C04090}">
      <dgm:prSet/>
      <dgm:spPr/>
      <dgm:t>
        <a:bodyPr/>
        <a:lstStyle/>
        <a:p>
          <a:endParaRPr lang="en-GB" sz="1100"/>
        </a:p>
      </dgm:t>
    </dgm:pt>
    <dgm:pt modelId="{0E4036DA-8FE9-46BE-9E50-BBC83266E311}" type="sibTrans" cxnId="{C5F10D31-52E5-4714-8E9A-475173C04090}">
      <dgm:prSet/>
      <dgm:spPr/>
      <dgm:t>
        <a:bodyPr/>
        <a:lstStyle/>
        <a:p>
          <a:endParaRPr lang="en-GB" sz="1100"/>
        </a:p>
      </dgm:t>
    </dgm:pt>
    <dgm:pt modelId="{C4C15DE5-5B0A-4331-9049-2259E9D4C2FD}">
      <dgm:prSet phldrT="[Text]" custT="1"/>
      <dgm:spPr/>
      <dgm:t>
        <a:bodyPr/>
        <a:lstStyle/>
        <a:p>
          <a:r>
            <a:rPr lang="en-GB" sz="1800" b="1" dirty="0"/>
            <a:t>Direct marketing</a:t>
          </a:r>
        </a:p>
      </dgm:t>
    </dgm:pt>
    <dgm:pt modelId="{E6989FA6-2C81-4524-BC1B-3BA8BF26E305}" type="parTrans" cxnId="{FFA8CB9B-E1DF-4CFD-9327-0F4BBD68A2C8}">
      <dgm:prSet/>
      <dgm:spPr/>
      <dgm:t>
        <a:bodyPr/>
        <a:lstStyle/>
        <a:p>
          <a:endParaRPr lang="en-GB" sz="1100"/>
        </a:p>
      </dgm:t>
    </dgm:pt>
    <dgm:pt modelId="{068D7EA4-272C-4E96-90BB-236435BED8FC}" type="sibTrans" cxnId="{FFA8CB9B-E1DF-4CFD-9327-0F4BBD68A2C8}">
      <dgm:prSet/>
      <dgm:spPr/>
      <dgm:t>
        <a:bodyPr/>
        <a:lstStyle/>
        <a:p>
          <a:endParaRPr lang="en-GB" sz="1100"/>
        </a:p>
      </dgm:t>
    </dgm:pt>
    <dgm:pt modelId="{270A4183-6A00-48DE-A2CA-3B343EF5740C}">
      <dgm:prSet custT="1"/>
      <dgm:spPr/>
      <dgm:t>
        <a:bodyPr/>
        <a:lstStyle/>
        <a:p>
          <a:r>
            <a:rPr lang="en-GB" sz="1800" b="1" dirty="0"/>
            <a:t>Sales promotion</a:t>
          </a:r>
        </a:p>
      </dgm:t>
    </dgm:pt>
    <dgm:pt modelId="{91DE5FFC-D900-4159-9B27-8F4F10AF4B7D}" type="parTrans" cxnId="{191690FA-C626-472E-A82D-7A6975B5576C}">
      <dgm:prSet/>
      <dgm:spPr/>
      <dgm:t>
        <a:bodyPr/>
        <a:lstStyle/>
        <a:p>
          <a:endParaRPr lang="en-GB" sz="1100"/>
        </a:p>
      </dgm:t>
    </dgm:pt>
    <dgm:pt modelId="{C2EFE3A6-1D76-4A61-9F4D-AB0BED611AEE}" type="sibTrans" cxnId="{191690FA-C626-472E-A82D-7A6975B5576C}">
      <dgm:prSet/>
      <dgm:spPr/>
      <dgm:t>
        <a:bodyPr/>
        <a:lstStyle/>
        <a:p>
          <a:endParaRPr lang="en-GB" sz="1100"/>
        </a:p>
      </dgm:t>
    </dgm:pt>
    <dgm:pt modelId="{36DD59F7-CE20-416F-95ED-BE91D996BB68}" type="pres">
      <dgm:prSet presAssocID="{74A7063A-F57B-4400-A662-6A42D5BE4D84}" presName="composite" presStyleCnt="0">
        <dgm:presLayoutVars>
          <dgm:chMax val="1"/>
          <dgm:dir/>
          <dgm:resizeHandles val="exact"/>
        </dgm:presLayoutVars>
      </dgm:prSet>
      <dgm:spPr/>
    </dgm:pt>
    <dgm:pt modelId="{B8195B27-86F5-48D7-9590-52351E5DEF86}" type="pres">
      <dgm:prSet presAssocID="{74A7063A-F57B-4400-A662-6A42D5BE4D84}" presName="radial" presStyleCnt="0">
        <dgm:presLayoutVars>
          <dgm:animLvl val="ctr"/>
        </dgm:presLayoutVars>
      </dgm:prSet>
      <dgm:spPr/>
    </dgm:pt>
    <dgm:pt modelId="{A735EC65-4DDF-4A5B-8B3D-01AD5A3020B5}" type="pres">
      <dgm:prSet presAssocID="{961E6D51-1D04-47A0-A0A4-13A01D5F61A6}" presName="centerShape" presStyleLbl="vennNode1" presStyleIdx="0" presStyleCnt="6"/>
      <dgm:spPr/>
    </dgm:pt>
    <dgm:pt modelId="{3C0DEA83-1B8B-4A0D-AF0B-7E414187EE03}" type="pres">
      <dgm:prSet presAssocID="{C48C4C04-12F0-4B1A-BA2A-6F553B3D323A}" presName="node" presStyleLbl="vennNode1" presStyleIdx="1" presStyleCnt="6" custScaleX="146013">
        <dgm:presLayoutVars>
          <dgm:bulletEnabled val="1"/>
        </dgm:presLayoutVars>
      </dgm:prSet>
      <dgm:spPr/>
    </dgm:pt>
    <dgm:pt modelId="{07EF7194-A1D4-455C-B606-B9E0488954C9}" type="pres">
      <dgm:prSet presAssocID="{660BA210-EAAD-4016-BE3F-5523B8A32431}" presName="node" presStyleLbl="vennNode1" presStyleIdx="2" presStyleCnt="6" custScaleX="146013" custRadScaleRad="115283" custRadScaleInc="1105">
        <dgm:presLayoutVars>
          <dgm:bulletEnabled val="1"/>
        </dgm:presLayoutVars>
      </dgm:prSet>
      <dgm:spPr/>
    </dgm:pt>
    <dgm:pt modelId="{D46756DD-1518-4DDF-B119-073955412D01}" type="pres">
      <dgm:prSet presAssocID="{DEB4AB46-6C8C-4594-8C96-86A65BA8E973}" presName="node" presStyleLbl="vennNode1" presStyleIdx="3" presStyleCnt="6" custScaleX="146013" custRadScaleRad="105244" custRadScaleInc="-9008">
        <dgm:presLayoutVars>
          <dgm:bulletEnabled val="1"/>
        </dgm:presLayoutVars>
      </dgm:prSet>
      <dgm:spPr/>
    </dgm:pt>
    <dgm:pt modelId="{6DB8BA7C-20B9-42D1-B36D-F2AFF2BEF46A}" type="pres">
      <dgm:prSet presAssocID="{C4C15DE5-5B0A-4331-9049-2259E9D4C2FD}" presName="node" presStyleLbl="vennNode1" presStyleIdx="4" presStyleCnt="6" custScaleX="146013" custRadScaleRad="111354" custRadScaleInc="13631">
        <dgm:presLayoutVars>
          <dgm:bulletEnabled val="1"/>
        </dgm:presLayoutVars>
      </dgm:prSet>
      <dgm:spPr/>
    </dgm:pt>
    <dgm:pt modelId="{E3063F55-E012-49E2-8D3C-666F20972187}" type="pres">
      <dgm:prSet presAssocID="{270A4183-6A00-48DE-A2CA-3B343EF5740C}" presName="node" presStyleLbl="vennNode1" presStyleIdx="5" presStyleCnt="6" custScaleX="146013" custRadScaleRad="111936" custRadScaleInc="-2253">
        <dgm:presLayoutVars>
          <dgm:bulletEnabled val="1"/>
        </dgm:presLayoutVars>
      </dgm:prSet>
      <dgm:spPr/>
    </dgm:pt>
  </dgm:ptLst>
  <dgm:cxnLst>
    <dgm:cxn modelId="{C5F10D31-52E5-4714-8E9A-475173C04090}" srcId="{961E6D51-1D04-47A0-A0A4-13A01D5F61A6}" destId="{DEB4AB46-6C8C-4594-8C96-86A65BA8E973}" srcOrd="2" destOrd="0" parTransId="{49A0B050-DA8A-4975-B523-0419E1314783}" sibTransId="{0E4036DA-8FE9-46BE-9E50-BBC83266E311}"/>
    <dgm:cxn modelId="{D2378358-1255-47CF-931E-00B570BD86BB}" type="presOf" srcId="{270A4183-6A00-48DE-A2CA-3B343EF5740C}" destId="{E3063F55-E012-49E2-8D3C-666F20972187}" srcOrd="0" destOrd="0" presId="urn:microsoft.com/office/officeart/2005/8/layout/radial3"/>
    <dgm:cxn modelId="{9CC6C763-D613-48C2-8E7D-A1403B1CF381}" type="presOf" srcId="{961E6D51-1D04-47A0-A0A4-13A01D5F61A6}" destId="{A735EC65-4DDF-4A5B-8B3D-01AD5A3020B5}" srcOrd="0" destOrd="0" presId="urn:microsoft.com/office/officeart/2005/8/layout/radial3"/>
    <dgm:cxn modelId="{5547A26C-CA0F-4271-A547-4B46B8614418}" srcId="{961E6D51-1D04-47A0-A0A4-13A01D5F61A6}" destId="{C48C4C04-12F0-4B1A-BA2A-6F553B3D323A}" srcOrd="0" destOrd="0" parTransId="{C845A733-ACA6-4A8C-A505-E4C77BEAF037}" sibTransId="{D9013F0C-A592-44BC-9CFC-0EC6BD0FC1EB}"/>
    <dgm:cxn modelId="{34031183-865B-477C-AB1C-D3F771A99E67}" type="presOf" srcId="{74A7063A-F57B-4400-A662-6A42D5BE4D84}" destId="{36DD59F7-CE20-416F-95ED-BE91D996BB68}" srcOrd="0" destOrd="0" presId="urn:microsoft.com/office/officeart/2005/8/layout/radial3"/>
    <dgm:cxn modelId="{50681F8C-3EBD-4D37-B1B0-58B8747CE980}" type="presOf" srcId="{C48C4C04-12F0-4B1A-BA2A-6F553B3D323A}" destId="{3C0DEA83-1B8B-4A0D-AF0B-7E414187EE03}" srcOrd="0" destOrd="0" presId="urn:microsoft.com/office/officeart/2005/8/layout/radial3"/>
    <dgm:cxn modelId="{FFA8CB9B-E1DF-4CFD-9327-0F4BBD68A2C8}" srcId="{961E6D51-1D04-47A0-A0A4-13A01D5F61A6}" destId="{C4C15DE5-5B0A-4331-9049-2259E9D4C2FD}" srcOrd="3" destOrd="0" parTransId="{E6989FA6-2C81-4524-BC1B-3BA8BF26E305}" sibTransId="{068D7EA4-272C-4E96-90BB-236435BED8FC}"/>
    <dgm:cxn modelId="{98B4FBB2-3BFA-4AE1-BA78-33198394A4B0}" srcId="{961E6D51-1D04-47A0-A0A4-13A01D5F61A6}" destId="{660BA210-EAAD-4016-BE3F-5523B8A32431}" srcOrd="1" destOrd="0" parTransId="{049A19D8-2F3A-488D-A739-DA48DB7E428B}" sibTransId="{722A8478-2483-41BA-99DB-4D46A382070C}"/>
    <dgm:cxn modelId="{8F1B87BC-B1A1-4CBE-AD0F-23ACFB1285DD}" type="presOf" srcId="{C4C15DE5-5B0A-4331-9049-2259E9D4C2FD}" destId="{6DB8BA7C-20B9-42D1-B36D-F2AFF2BEF46A}" srcOrd="0" destOrd="0" presId="urn:microsoft.com/office/officeart/2005/8/layout/radial3"/>
    <dgm:cxn modelId="{D0B86CCA-A8F8-43BA-A991-C3836AA7A6E4}" srcId="{74A7063A-F57B-4400-A662-6A42D5BE4D84}" destId="{961E6D51-1D04-47A0-A0A4-13A01D5F61A6}" srcOrd="0" destOrd="0" parTransId="{180EEAE6-7330-4649-AB59-D03D4EF4C849}" sibTransId="{8F91EF29-6AA2-46A3-A8D7-6EF5A8310099}"/>
    <dgm:cxn modelId="{A515C0EC-1E59-4C63-B516-2F9B16D86BA6}" type="presOf" srcId="{DEB4AB46-6C8C-4594-8C96-86A65BA8E973}" destId="{D46756DD-1518-4DDF-B119-073955412D01}" srcOrd="0" destOrd="0" presId="urn:microsoft.com/office/officeart/2005/8/layout/radial3"/>
    <dgm:cxn modelId="{8AF691F5-48A5-435C-930C-0271D31EE213}" type="presOf" srcId="{660BA210-EAAD-4016-BE3F-5523B8A32431}" destId="{07EF7194-A1D4-455C-B606-B9E0488954C9}" srcOrd="0" destOrd="0" presId="urn:microsoft.com/office/officeart/2005/8/layout/radial3"/>
    <dgm:cxn modelId="{191690FA-C626-472E-A82D-7A6975B5576C}" srcId="{961E6D51-1D04-47A0-A0A4-13A01D5F61A6}" destId="{270A4183-6A00-48DE-A2CA-3B343EF5740C}" srcOrd="4" destOrd="0" parTransId="{91DE5FFC-D900-4159-9B27-8F4F10AF4B7D}" sibTransId="{C2EFE3A6-1D76-4A61-9F4D-AB0BED611AEE}"/>
    <dgm:cxn modelId="{DA909F4D-1471-4CA7-9B3E-EBC3505D40D0}" type="presParOf" srcId="{36DD59F7-CE20-416F-95ED-BE91D996BB68}" destId="{B8195B27-86F5-48D7-9590-52351E5DEF86}" srcOrd="0" destOrd="0" presId="urn:microsoft.com/office/officeart/2005/8/layout/radial3"/>
    <dgm:cxn modelId="{45EBC1ED-3436-4497-AB2A-17758588D1F3}" type="presParOf" srcId="{B8195B27-86F5-48D7-9590-52351E5DEF86}" destId="{A735EC65-4DDF-4A5B-8B3D-01AD5A3020B5}" srcOrd="0" destOrd="0" presId="urn:microsoft.com/office/officeart/2005/8/layout/radial3"/>
    <dgm:cxn modelId="{111413AF-EEDF-42A0-9282-8299B5D5C499}" type="presParOf" srcId="{B8195B27-86F5-48D7-9590-52351E5DEF86}" destId="{3C0DEA83-1B8B-4A0D-AF0B-7E414187EE03}" srcOrd="1" destOrd="0" presId="urn:microsoft.com/office/officeart/2005/8/layout/radial3"/>
    <dgm:cxn modelId="{A9165F9C-6AC0-4B3D-8EA5-05BFABFAFA80}" type="presParOf" srcId="{B8195B27-86F5-48D7-9590-52351E5DEF86}" destId="{07EF7194-A1D4-455C-B606-B9E0488954C9}" srcOrd="2" destOrd="0" presId="urn:microsoft.com/office/officeart/2005/8/layout/radial3"/>
    <dgm:cxn modelId="{AD54EE41-1E62-480D-B78A-B9E28A86E0EA}" type="presParOf" srcId="{B8195B27-86F5-48D7-9590-52351E5DEF86}" destId="{D46756DD-1518-4DDF-B119-073955412D01}" srcOrd="3" destOrd="0" presId="urn:microsoft.com/office/officeart/2005/8/layout/radial3"/>
    <dgm:cxn modelId="{D0CAC6F4-436F-495E-85B8-DB5909DE548E}" type="presParOf" srcId="{B8195B27-86F5-48D7-9590-52351E5DEF86}" destId="{6DB8BA7C-20B9-42D1-B36D-F2AFF2BEF46A}" srcOrd="4" destOrd="0" presId="urn:microsoft.com/office/officeart/2005/8/layout/radial3"/>
    <dgm:cxn modelId="{C9218AB3-7C8A-4910-9CCB-1C5269C45FA1}" type="presParOf" srcId="{B8195B27-86F5-48D7-9590-52351E5DEF86}" destId="{E3063F55-E012-49E2-8D3C-666F20972187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B3D28-5246-D94F-9C3A-731C16774618}">
      <dsp:nvSpPr>
        <dsp:cNvPr id="0" name=""/>
        <dsp:cNvSpPr/>
      </dsp:nvSpPr>
      <dsp:spPr>
        <a:xfrm>
          <a:off x="0" y="0"/>
          <a:ext cx="2721206" cy="422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200" i="1" kern="1200"/>
            <a:t>‘</a:t>
          </a:r>
          <a:r>
            <a:rPr lang="en-GB" sz="2200" i="1" kern="1200" dirty="0"/>
            <a:t>A product is something with a functional purpose.  A brand offers something in addition to its functional purpose.  All brands are products… but not all products are brands.</a:t>
          </a:r>
          <a:r>
            <a:rPr lang="ja-JP" sz="2200" i="1" kern="1200"/>
            <a:t>’</a:t>
          </a:r>
          <a:r>
            <a:rPr lang="en-GB" sz="2200" i="1" kern="1200" dirty="0"/>
            <a:t>  (Jones 1986, p. 29)</a:t>
          </a:r>
          <a:endParaRPr lang="en-US" sz="2200" kern="1200" dirty="0"/>
        </a:p>
      </dsp:txBody>
      <dsp:txXfrm>
        <a:off x="132838" y="132838"/>
        <a:ext cx="2455530" cy="3955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AE2D-0F8A-5A47-83AB-97B5AB95C7D7}">
      <dsp:nvSpPr>
        <dsp:cNvPr id="0" name=""/>
        <dsp:cNvSpPr/>
      </dsp:nvSpPr>
      <dsp:spPr>
        <a:xfrm>
          <a:off x="0" y="206735"/>
          <a:ext cx="4885203" cy="13047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 name, term, symbol, design or a combination of these, which is used to identify the goods or services of one seller or group of sellers and to differentiate them from those of competitors.                                (Kotler </a:t>
          </a:r>
          <a:r>
            <a:rPr lang="en-GB" sz="1500" i="1" kern="1200" dirty="0"/>
            <a:t>et al</a:t>
          </a:r>
          <a:r>
            <a:rPr lang="en-GB" sz="1500" kern="1200" dirty="0"/>
            <a:t> 2001)</a:t>
          </a:r>
          <a:endParaRPr lang="en-US" sz="1500" kern="1200" dirty="0"/>
        </a:p>
      </dsp:txBody>
      <dsp:txXfrm>
        <a:off x="63692" y="270427"/>
        <a:ext cx="4757819" cy="1177348"/>
      </dsp:txXfrm>
    </dsp:sp>
    <dsp:sp modelId="{1667EF44-26AA-2B4B-9221-7627452D970E}">
      <dsp:nvSpPr>
        <dsp:cNvPr id="0" name=""/>
        <dsp:cNvSpPr/>
      </dsp:nvSpPr>
      <dsp:spPr>
        <a:xfrm>
          <a:off x="0" y="1554668"/>
          <a:ext cx="4885203" cy="1304732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 brand is a set of associations linked to a name, mark or symbol associated with a product or service.  The difference between a name and a brand is a name that doesn’t have associations; it is simply a name.  A name becomes a brand when people link it to other things. (Calkins 2005) </a:t>
          </a:r>
          <a:endParaRPr lang="en-US" sz="1500" kern="1200" dirty="0"/>
        </a:p>
      </dsp:txBody>
      <dsp:txXfrm>
        <a:off x="63692" y="1618360"/>
        <a:ext cx="4757819" cy="1177348"/>
      </dsp:txXfrm>
    </dsp:sp>
    <dsp:sp modelId="{151CCAD7-60B2-A14C-BAB5-58AED61E94CC}">
      <dsp:nvSpPr>
        <dsp:cNvPr id="0" name=""/>
        <dsp:cNvSpPr/>
      </dsp:nvSpPr>
      <dsp:spPr>
        <a:xfrm>
          <a:off x="0" y="2902601"/>
          <a:ext cx="4885203" cy="130473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Powerful brands communicate their values through every point of contact they have with consumers (White &amp; de </a:t>
          </a:r>
          <a:r>
            <a:rPr lang="en-GB" sz="1500" kern="1200" dirty="0" err="1"/>
            <a:t>Chernatony</a:t>
          </a:r>
          <a:r>
            <a:rPr lang="en-GB" sz="1500" kern="1200" dirty="0"/>
            <a:t>, 2002)</a:t>
          </a:r>
          <a:endParaRPr lang="en-US" sz="1500" kern="1200" dirty="0"/>
        </a:p>
      </dsp:txBody>
      <dsp:txXfrm>
        <a:off x="63692" y="2966293"/>
        <a:ext cx="4757819" cy="1177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17F24-7BD9-8343-878D-79834F397F8F}">
      <dsp:nvSpPr>
        <dsp:cNvPr id="0" name=""/>
        <dsp:cNvSpPr/>
      </dsp:nvSpPr>
      <dsp:spPr>
        <a:xfrm>
          <a:off x="2224802" y="1357"/>
          <a:ext cx="1414481" cy="9194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Reconciles needs of producers and consumers</a:t>
          </a:r>
        </a:p>
      </dsp:txBody>
      <dsp:txXfrm>
        <a:off x="2269684" y="46239"/>
        <a:ext cx="1324717" cy="829649"/>
      </dsp:txXfrm>
    </dsp:sp>
    <dsp:sp modelId="{FA2778D9-4583-1847-8E0B-BBDEA4B6A17F}">
      <dsp:nvSpPr>
        <dsp:cNvPr id="0" name=""/>
        <dsp:cNvSpPr/>
      </dsp:nvSpPr>
      <dsp:spPr>
        <a:xfrm>
          <a:off x="1413952" y="461063"/>
          <a:ext cx="3036181" cy="3036181"/>
        </a:xfrm>
        <a:custGeom>
          <a:avLst/>
          <a:gdLst/>
          <a:ahLst/>
          <a:cxnLst/>
          <a:rect l="0" t="0" r="0" b="0"/>
          <a:pathLst>
            <a:path>
              <a:moveTo>
                <a:pt x="2235506" y="180214"/>
              </a:moveTo>
              <a:arcTo wR="1518090" hR="1518090" stAng="17892106" swAng="262418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7093B-57B0-754B-96E2-9EC474BF7C7C}">
      <dsp:nvSpPr>
        <dsp:cNvPr id="0" name=""/>
        <dsp:cNvSpPr/>
      </dsp:nvSpPr>
      <dsp:spPr>
        <a:xfrm>
          <a:off x="3742893" y="1519447"/>
          <a:ext cx="1414481" cy="9194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Improves efficiency</a:t>
          </a:r>
        </a:p>
      </dsp:txBody>
      <dsp:txXfrm>
        <a:off x="3787775" y="1564329"/>
        <a:ext cx="1324717" cy="829649"/>
      </dsp:txXfrm>
    </dsp:sp>
    <dsp:sp modelId="{AAEAAA8E-354E-674B-BA78-E3109094F657}">
      <dsp:nvSpPr>
        <dsp:cNvPr id="0" name=""/>
        <dsp:cNvSpPr/>
      </dsp:nvSpPr>
      <dsp:spPr>
        <a:xfrm>
          <a:off x="1413952" y="461063"/>
          <a:ext cx="3036181" cy="3036181"/>
        </a:xfrm>
        <a:custGeom>
          <a:avLst/>
          <a:gdLst/>
          <a:ahLst/>
          <a:cxnLst/>
          <a:rect l="0" t="0" r="0" b="0"/>
          <a:pathLst>
            <a:path>
              <a:moveTo>
                <a:pt x="2961373" y="1988765"/>
              </a:moveTo>
              <a:arcTo wR="1518090" hR="1518090" stAng="1083713" swAng="2624182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A830D-C375-BC47-85CB-C93C04CF6241}">
      <dsp:nvSpPr>
        <dsp:cNvPr id="0" name=""/>
        <dsp:cNvSpPr/>
      </dsp:nvSpPr>
      <dsp:spPr>
        <a:xfrm>
          <a:off x="2224802" y="3037538"/>
          <a:ext cx="1414481" cy="9194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Improves accessibility</a:t>
          </a:r>
        </a:p>
      </dsp:txBody>
      <dsp:txXfrm>
        <a:off x="2269684" y="3082420"/>
        <a:ext cx="1324717" cy="829649"/>
      </dsp:txXfrm>
    </dsp:sp>
    <dsp:sp modelId="{419311E9-9DB9-5145-9D6D-2A23CFD7BB03}">
      <dsp:nvSpPr>
        <dsp:cNvPr id="0" name=""/>
        <dsp:cNvSpPr/>
      </dsp:nvSpPr>
      <dsp:spPr>
        <a:xfrm>
          <a:off x="1413952" y="461063"/>
          <a:ext cx="3036181" cy="3036181"/>
        </a:xfrm>
        <a:custGeom>
          <a:avLst/>
          <a:gdLst/>
          <a:ahLst/>
          <a:cxnLst/>
          <a:rect l="0" t="0" r="0" b="0"/>
          <a:pathLst>
            <a:path>
              <a:moveTo>
                <a:pt x="800674" y="2855967"/>
              </a:moveTo>
              <a:arcTo wR="1518090" hR="1518090" stAng="7092106" swAng="262418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BB3C-AD65-4C4A-9CC5-AF045C46444B}">
      <dsp:nvSpPr>
        <dsp:cNvPr id="0" name=""/>
        <dsp:cNvSpPr/>
      </dsp:nvSpPr>
      <dsp:spPr>
        <a:xfrm>
          <a:off x="706711" y="1519447"/>
          <a:ext cx="1414481" cy="9194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Provides specialist services</a:t>
          </a:r>
        </a:p>
      </dsp:txBody>
      <dsp:txXfrm>
        <a:off x="751593" y="1564329"/>
        <a:ext cx="1324717" cy="829649"/>
      </dsp:txXfrm>
    </dsp:sp>
    <dsp:sp modelId="{1124CA0D-FD93-1D43-B7D8-B10300DC15BE}">
      <dsp:nvSpPr>
        <dsp:cNvPr id="0" name=""/>
        <dsp:cNvSpPr/>
      </dsp:nvSpPr>
      <dsp:spPr>
        <a:xfrm>
          <a:off x="1413952" y="461063"/>
          <a:ext cx="3036181" cy="3036181"/>
        </a:xfrm>
        <a:custGeom>
          <a:avLst/>
          <a:gdLst/>
          <a:ahLst/>
          <a:cxnLst/>
          <a:rect l="0" t="0" r="0" b="0"/>
          <a:pathLst>
            <a:path>
              <a:moveTo>
                <a:pt x="74808" y="1047415"/>
              </a:moveTo>
              <a:arcTo wR="1518090" hR="1518090" stAng="11883713" swAng="262418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9AA01-D048-CE40-8AA8-5B27A91962DE}">
      <dsp:nvSpPr>
        <dsp:cNvPr id="0" name=""/>
        <dsp:cNvSpPr/>
      </dsp:nvSpPr>
      <dsp:spPr>
        <a:xfrm>
          <a:off x="0" y="2393"/>
          <a:ext cx="47365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422A1-A90F-EF43-8D5C-3B302572460C}">
      <dsp:nvSpPr>
        <dsp:cNvPr id="0" name=""/>
        <dsp:cNvSpPr/>
      </dsp:nvSpPr>
      <dsp:spPr>
        <a:xfrm>
          <a:off x="0" y="2393"/>
          <a:ext cx="4736545" cy="163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‘Is used to communicate elements of an </a:t>
          </a:r>
          <a:r>
            <a:rPr lang="en-US" sz="1800" kern="1200" dirty="0" err="1"/>
            <a:t>organisation’s</a:t>
          </a:r>
          <a:r>
            <a:rPr lang="en-US" sz="1800" kern="1200" dirty="0"/>
            <a:t> offering to its target audience’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Fill (2009)</a:t>
          </a:r>
        </a:p>
      </dsp:txBody>
      <dsp:txXfrm>
        <a:off x="0" y="2393"/>
        <a:ext cx="4736545" cy="1632406"/>
      </dsp:txXfrm>
    </dsp:sp>
    <dsp:sp modelId="{3EE2E015-655A-6E4D-96A1-8C80120D7782}">
      <dsp:nvSpPr>
        <dsp:cNvPr id="0" name=""/>
        <dsp:cNvSpPr/>
      </dsp:nvSpPr>
      <dsp:spPr>
        <a:xfrm>
          <a:off x="0" y="1634799"/>
          <a:ext cx="47365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F913-C4C9-7C42-9316-D37C371C8C3C}">
      <dsp:nvSpPr>
        <dsp:cNvPr id="0" name=""/>
        <dsp:cNvSpPr/>
      </dsp:nvSpPr>
      <dsp:spPr>
        <a:xfrm>
          <a:off x="0" y="1634799"/>
          <a:ext cx="4736545" cy="163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‘Is a management process through which an </a:t>
          </a:r>
          <a:r>
            <a:rPr lang="en-US" sz="1800" kern="1200" dirty="0" err="1"/>
            <a:t>organisation</a:t>
          </a:r>
          <a:r>
            <a:rPr lang="en-US" sz="1800" kern="1200" dirty="0"/>
            <a:t> engages with its various target audiences’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Fill (2009)</a:t>
          </a:r>
        </a:p>
      </dsp:txBody>
      <dsp:txXfrm>
        <a:off x="0" y="1634799"/>
        <a:ext cx="4736545" cy="1632406"/>
      </dsp:txXfrm>
    </dsp:sp>
    <dsp:sp modelId="{42A700F7-3A03-E94A-9311-D2C6B84F6588}">
      <dsp:nvSpPr>
        <dsp:cNvPr id="0" name=""/>
        <dsp:cNvSpPr/>
      </dsp:nvSpPr>
      <dsp:spPr>
        <a:xfrm>
          <a:off x="0" y="3267206"/>
          <a:ext cx="473654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158A-A7D6-E54A-9902-60551BE31B4F}">
      <dsp:nvSpPr>
        <dsp:cNvPr id="0" name=""/>
        <dsp:cNvSpPr/>
      </dsp:nvSpPr>
      <dsp:spPr>
        <a:xfrm>
          <a:off x="0" y="3267206"/>
          <a:ext cx="4736545" cy="163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Marketing communications is concerned with engagement: the planned, integrated and controlled dialogues with key target audiences to help achieve mutually beneficial objectives.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Dahlen, Lange and Smith (2010)</a:t>
          </a:r>
        </a:p>
      </dsp:txBody>
      <dsp:txXfrm>
        <a:off x="0" y="3267206"/>
        <a:ext cx="4736545" cy="163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455B2-3F4D-A44F-B7F0-58AFC7136B1C}">
      <dsp:nvSpPr>
        <dsp:cNvPr id="0" name=""/>
        <dsp:cNvSpPr/>
      </dsp:nvSpPr>
      <dsp:spPr>
        <a:xfrm>
          <a:off x="2735" y="0"/>
          <a:ext cx="1947341" cy="1462604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Planned 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Paid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Owned</a:t>
          </a:r>
        </a:p>
      </dsp:txBody>
      <dsp:txXfrm>
        <a:off x="287916" y="214193"/>
        <a:ext cx="1376979" cy="1034218"/>
      </dsp:txXfrm>
    </dsp:sp>
    <dsp:sp modelId="{F0811EE8-1CD9-FF44-A27D-5FAA53E7420C}">
      <dsp:nvSpPr>
        <dsp:cNvPr id="0" name=""/>
        <dsp:cNvSpPr/>
      </dsp:nvSpPr>
      <dsp:spPr>
        <a:xfrm>
          <a:off x="1952702" y="526429"/>
          <a:ext cx="752790" cy="593198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52484" y="753268"/>
        <a:ext cx="553226" cy="139520"/>
      </dsp:txXfrm>
    </dsp:sp>
    <dsp:sp modelId="{DD2DEC64-BBD9-CB42-A349-CD84BABF3602}">
      <dsp:nvSpPr>
        <dsp:cNvPr id="0" name=""/>
        <dsp:cNvSpPr/>
      </dsp:nvSpPr>
      <dsp:spPr>
        <a:xfrm>
          <a:off x="2824788" y="0"/>
          <a:ext cx="1954434" cy="1462604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Unplanned 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Earned</a:t>
          </a:r>
        </a:p>
      </dsp:txBody>
      <dsp:txXfrm>
        <a:off x="3111008" y="214193"/>
        <a:ext cx="1381994" cy="1034218"/>
      </dsp:txXfrm>
    </dsp:sp>
    <dsp:sp modelId="{2DD1562F-7D59-C24A-B153-5CAB3D5F7766}">
      <dsp:nvSpPr>
        <dsp:cNvPr id="0" name=""/>
        <dsp:cNvSpPr/>
      </dsp:nvSpPr>
      <dsp:spPr>
        <a:xfrm>
          <a:off x="4952741" y="463476"/>
          <a:ext cx="567239" cy="516341"/>
        </a:xfrm>
        <a:prstGeom prst="mathEqual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7929" y="569842"/>
        <a:ext cx="416863" cy="303609"/>
      </dsp:txXfrm>
    </dsp:sp>
    <dsp:sp modelId="{A0C6EE36-9103-AB41-A6C8-76644E859ECB}">
      <dsp:nvSpPr>
        <dsp:cNvPr id="0" name=""/>
        <dsp:cNvSpPr/>
      </dsp:nvSpPr>
      <dsp:spPr>
        <a:xfrm>
          <a:off x="5699597" y="0"/>
          <a:ext cx="1958574" cy="1462604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Communication outcome</a:t>
          </a:r>
        </a:p>
      </dsp:txBody>
      <dsp:txXfrm>
        <a:off x="5986424" y="214193"/>
        <a:ext cx="1384920" cy="1034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5EC65-4DDF-4A5B-8B3D-01AD5A3020B5}">
      <dsp:nvSpPr>
        <dsp:cNvPr id="0" name=""/>
        <dsp:cNvSpPr/>
      </dsp:nvSpPr>
      <dsp:spPr>
        <a:xfrm>
          <a:off x="2944297" y="1187534"/>
          <a:ext cx="2752803" cy="275280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</a:t>
          </a:r>
        </a:p>
      </dsp:txBody>
      <dsp:txXfrm>
        <a:off x="3347436" y="1590673"/>
        <a:ext cx="1946525" cy="1946525"/>
      </dsp:txXfrm>
    </dsp:sp>
    <dsp:sp modelId="{3C0DEA83-1B8B-4A0D-AF0B-7E414187EE03}">
      <dsp:nvSpPr>
        <dsp:cNvPr id="0" name=""/>
        <dsp:cNvSpPr/>
      </dsp:nvSpPr>
      <dsp:spPr>
        <a:xfrm>
          <a:off x="3315836" y="84930"/>
          <a:ext cx="2009725" cy="137640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Advertising</a:t>
          </a:r>
        </a:p>
      </dsp:txBody>
      <dsp:txXfrm>
        <a:off x="3610153" y="286499"/>
        <a:ext cx="1421091" cy="973263"/>
      </dsp:txXfrm>
    </dsp:sp>
    <dsp:sp modelId="{07EF7194-A1D4-455C-B606-B9E0488954C9}">
      <dsp:nvSpPr>
        <dsp:cNvPr id="0" name=""/>
        <dsp:cNvSpPr/>
      </dsp:nvSpPr>
      <dsp:spPr>
        <a:xfrm>
          <a:off x="5287955" y="1265096"/>
          <a:ext cx="2009725" cy="137640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Public relations</a:t>
          </a:r>
        </a:p>
      </dsp:txBody>
      <dsp:txXfrm>
        <a:off x="5582272" y="1466665"/>
        <a:ext cx="1421091" cy="973263"/>
      </dsp:txXfrm>
    </dsp:sp>
    <dsp:sp modelId="{D46756DD-1518-4DDF-B119-073955412D01}">
      <dsp:nvSpPr>
        <dsp:cNvPr id="0" name=""/>
        <dsp:cNvSpPr/>
      </dsp:nvSpPr>
      <dsp:spPr>
        <a:xfrm>
          <a:off x="4588785" y="3265608"/>
          <a:ext cx="2009725" cy="137640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Personal selling</a:t>
          </a:r>
        </a:p>
      </dsp:txBody>
      <dsp:txXfrm>
        <a:off x="4883102" y="3467177"/>
        <a:ext cx="1421091" cy="973263"/>
      </dsp:txXfrm>
    </dsp:sp>
    <dsp:sp modelId="{6DB8BA7C-20B9-42D1-B36D-F2AFF2BEF46A}">
      <dsp:nvSpPr>
        <dsp:cNvPr id="0" name=""/>
        <dsp:cNvSpPr/>
      </dsp:nvSpPr>
      <dsp:spPr>
        <a:xfrm>
          <a:off x="1885874" y="3265616"/>
          <a:ext cx="2009725" cy="137640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Direct marketing</a:t>
          </a:r>
        </a:p>
      </dsp:txBody>
      <dsp:txXfrm>
        <a:off x="2180191" y="3467185"/>
        <a:ext cx="1421091" cy="973263"/>
      </dsp:txXfrm>
    </dsp:sp>
    <dsp:sp modelId="{E3063F55-E012-49E2-8D3C-666F20972187}">
      <dsp:nvSpPr>
        <dsp:cNvPr id="0" name=""/>
        <dsp:cNvSpPr/>
      </dsp:nvSpPr>
      <dsp:spPr>
        <a:xfrm>
          <a:off x="1392620" y="1310509"/>
          <a:ext cx="2009725" cy="137640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Sales promotion</a:t>
          </a:r>
        </a:p>
      </dsp:txBody>
      <dsp:txXfrm>
        <a:off x="1686937" y="1512078"/>
        <a:ext cx="1421091" cy="97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4E39-387D-2544-B9E3-D2EB10FAC2C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1FA0-0373-9A4A-B075-4C168D43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 userDrawn="1">
          <p15:clr>
            <a:srgbClr val="FBAE40"/>
          </p15:clr>
        </p15:guide>
        <p15:guide id="4" pos="6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1347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4271"/>
            <a:ext cx="7886700" cy="2380872"/>
          </a:xfrm>
        </p:spPr>
        <p:txBody>
          <a:bodyPr anchor="t" anchorCtr="0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1364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4"/>
            <a:ext cx="4629150" cy="41364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6550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6550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4358" y="1612682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614357" y="2338396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614356" y="3064110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614355" y="3797081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48743"/>
            <a:ext cx="7886700" cy="2553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39309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 userDrawn="1"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8" name="Rectangle 17"/>
          <p:cNvSpPr/>
          <p:nvPr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Rectangle 18"/>
          <p:cNvSpPr/>
          <p:nvPr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0" name="Rectangle 19"/>
          <p:cNvSpPr/>
          <p:nvPr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 userDrawn="1"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58183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4500"/>
            <a:ext cx="4629150" cy="3244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4370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4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youtu.be/ZVDrsZXYt0l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30.tiff"/><Relationship Id="rId4" Type="http://schemas.openxmlformats.org/officeDocument/2006/relationships/diagramData" Target="../diagrams/data5.xml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‘Four Ps’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 Jenny Lloyd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Associate Professor in Marketing</a:t>
            </a:r>
          </a:p>
        </p:txBody>
      </p:sp>
    </p:spTree>
    <p:extLst>
      <p:ext uri="{BB962C8B-B14F-4D97-AF65-F5344CB8AC3E}">
        <p14:creationId xmlns:p14="http://schemas.microsoft.com/office/powerpoint/2010/main" val="917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94E7-60F6-D345-BA46-C50EFD8B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1044753"/>
            <a:ext cx="2562119" cy="3596556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 brand?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A1998-17B0-485C-83BD-244E6494D5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5725" y="638943"/>
          <a:ext cx="4885203" cy="441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0C820445-89E4-BF61-08E4-6CBB7F74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0" y="1170956"/>
            <a:ext cx="842801" cy="8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rley Davidson Logo | Sweet Tops - Personalised, Edible Cake Toppers and  Gifts">
            <a:extLst>
              <a:ext uri="{FF2B5EF4-FFF2-40B4-BE49-F238E27FC236}">
                <a16:creationId xmlns:a16="http://schemas.microsoft.com/office/drawing/2014/main" id="{58C61032-0066-E024-6EC1-71271E64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7" y="3566160"/>
            <a:ext cx="919594" cy="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ucci | Company">
            <a:extLst>
              <a:ext uri="{FF2B5EF4-FFF2-40B4-BE49-F238E27FC236}">
                <a16:creationId xmlns:a16="http://schemas.microsoft.com/office/drawing/2014/main" id="{76861E25-0703-8008-BC43-F9D38230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88" y="1170956"/>
            <a:ext cx="842801" cy="8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st of Lego video games - Wikipedia">
            <a:extLst>
              <a:ext uri="{FF2B5EF4-FFF2-40B4-BE49-F238E27FC236}">
                <a16:creationId xmlns:a16="http://schemas.microsoft.com/office/drawing/2014/main" id="{E54E237C-7C74-0D8B-B569-B9DCAF3C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7" y="3552651"/>
            <a:ext cx="991292" cy="99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decisions (Kotler et al 2009)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08907"/>
            <a:ext cx="8039100" cy="3454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Determine the total ‘product offer’ ...</a:t>
            </a:r>
          </a:p>
          <a:p>
            <a:r>
              <a:rPr lang="en-GB" dirty="0"/>
              <a:t>... product quality and features, style and design, branding, packaging and labelling, support services </a:t>
            </a:r>
          </a:p>
          <a:p>
            <a:r>
              <a:rPr lang="en-GB" dirty="0"/>
              <a:t>Identify not only the </a:t>
            </a:r>
            <a:r>
              <a:rPr lang="en-GB" i="1" u="sng" dirty="0">
                <a:solidFill>
                  <a:srgbClr val="FF0000"/>
                </a:solidFill>
              </a:rPr>
              <a:t>functional benefits </a:t>
            </a:r>
            <a:r>
              <a:rPr lang="en-GB" dirty="0"/>
              <a:t>delivered by the product, but also the </a:t>
            </a:r>
            <a:r>
              <a:rPr lang="en-GB" i="1" u="sng" dirty="0">
                <a:solidFill>
                  <a:srgbClr val="FF0000"/>
                </a:solidFill>
              </a:rPr>
              <a:t>emotional</a:t>
            </a:r>
            <a:r>
              <a:rPr lang="en-GB" dirty="0"/>
              <a:t> and </a:t>
            </a:r>
            <a:r>
              <a:rPr lang="en-GB" i="1" u="sng" dirty="0">
                <a:solidFill>
                  <a:srgbClr val="FF0000"/>
                </a:solidFill>
              </a:rPr>
              <a:t>psychological</a:t>
            </a:r>
            <a:r>
              <a:rPr lang="en-GB" dirty="0"/>
              <a:t> benefits delivered by the brand.</a:t>
            </a:r>
          </a:p>
          <a:p>
            <a:r>
              <a:rPr lang="en-GB" dirty="0"/>
              <a:t>Think about the stage of the product in its life-cycle (introduction, growth, maturity and decline) 	</a:t>
            </a:r>
          </a:p>
          <a:p>
            <a:pPr lvl="1"/>
            <a:r>
              <a:rPr lang="en-GB" dirty="0"/>
              <a:t>different mix tactics are appropriate at different stages</a:t>
            </a:r>
          </a:p>
          <a:p>
            <a:r>
              <a:rPr lang="en-GB" dirty="0"/>
              <a:t>Product decisions are inseparable from other mix decisions</a:t>
            </a:r>
          </a:p>
          <a:p>
            <a:pPr lvl="1"/>
            <a:r>
              <a:rPr lang="en-GB" dirty="0"/>
              <a:t>Impact upon pricing, promotion and place…and what about the ‘service’ </a:t>
            </a:r>
            <a:r>
              <a:rPr lang="en-GB" dirty="0" err="1"/>
              <a:t>elemnents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15822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>
            <a:extLst>
              <a:ext uri="{FF2B5EF4-FFF2-40B4-BE49-F238E27FC236}">
                <a16:creationId xmlns:a16="http://schemas.microsoft.com/office/drawing/2014/main" id="{BD5AA25A-E79C-5C4B-ADEB-7F20D0AFDAC0}"/>
              </a:ext>
            </a:extLst>
          </p:cNvPr>
          <p:cNvSpPr/>
          <p:nvPr/>
        </p:nvSpPr>
        <p:spPr>
          <a:xfrm rot="20221104">
            <a:off x="125652" y="7522"/>
            <a:ext cx="8950564" cy="4979851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’P’ No. 2: ‘Place’</a:t>
            </a:r>
          </a:p>
        </p:txBody>
      </p:sp>
    </p:spTree>
    <p:extLst>
      <p:ext uri="{BB962C8B-B14F-4D97-AF65-F5344CB8AC3E}">
        <p14:creationId xmlns:p14="http://schemas.microsoft.com/office/powerpoint/2010/main" val="127556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3AB5F-F46A-EC4B-9AE2-A4683765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'Place’: where, when, in the right form and in the right quantities…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01DFE-7093-DD43-BDC8-64BF0643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79" y="1468239"/>
            <a:ext cx="3943350" cy="3437996"/>
          </a:xfrm>
        </p:spPr>
        <p:txBody>
          <a:bodyPr/>
          <a:lstStyle/>
          <a:p>
            <a:r>
              <a:rPr lang="en-US" dirty="0"/>
              <a:t>How the product gets from supplier to the customer/consumer.</a:t>
            </a:r>
          </a:p>
          <a:p>
            <a:r>
              <a:rPr lang="en-US" dirty="0"/>
              <a:t>Often referred to as the ‘channel of distribution’, ‘route to market’ or ‘supply chain’.</a:t>
            </a:r>
          </a:p>
          <a:p>
            <a:r>
              <a:rPr lang="en-US" dirty="0"/>
              <a:t>Takes into account the needs of the ultimate consumer but also the channel intermediaries.</a:t>
            </a:r>
          </a:p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0DAD2D-E35D-8646-B724-E2FA79112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259487"/>
              </p:ext>
            </p:extLst>
          </p:nvPr>
        </p:nvGraphicFramePr>
        <p:xfrm>
          <a:off x="3737112" y="1117203"/>
          <a:ext cx="5864087" cy="395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BFFFFEF-8C0D-8B4B-9CD3-E5520B0B3719}"/>
              </a:ext>
            </a:extLst>
          </p:cNvPr>
          <p:cNvSpPr/>
          <p:nvPr/>
        </p:nvSpPr>
        <p:spPr>
          <a:xfrm>
            <a:off x="318279" y="4736958"/>
            <a:ext cx="2967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(Jobber  and Ellis-Chadwick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9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4FC5-9687-AF40-933A-EC1B35D7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channels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B5E390-A611-114B-8585-E1660A5BC211}"/>
              </a:ext>
            </a:extLst>
          </p:cNvPr>
          <p:cNvSpPr/>
          <p:nvPr/>
        </p:nvSpPr>
        <p:spPr>
          <a:xfrm>
            <a:off x="461753" y="1288775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1ED5F5-8840-DB48-A554-6CBB475AC33B}"/>
              </a:ext>
            </a:extLst>
          </p:cNvPr>
          <p:cNvSpPr/>
          <p:nvPr/>
        </p:nvSpPr>
        <p:spPr>
          <a:xfrm>
            <a:off x="461753" y="2158449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CA6A8B-44D3-2E4D-9B73-0CA4F91FF923}"/>
              </a:ext>
            </a:extLst>
          </p:cNvPr>
          <p:cNvSpPr/>
          <p:nvPr/>
        </p:nvSpPr>
        <p:spPr>
          <a:xfrm>
            <a:off x="461753" y="3028124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30188C-B6F0-B549-812A-E2A27F2DAE8E}"/>
              </a:ext>
            </a:extLst>
          </p:cNvPr>
          <p:cNvSpPr/>
          <p:nvPr/>
        </p:nvSpPr>
        <p:spPr>
          <a:xfrm>
            <a:off x="461753" y="3897798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3ED9AE-246E-DE4A-8372-CE34A82B8329}"/>
              </a:ext>
            </a:extLst>
          </p:cNvPr>
          <p:cNvSpPr/>
          <p:nvPr/>
        </p:nvSpPr>
        <p:spPr>
          <a:xfrm>
            <a:off x="7434057" y="1288775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715DA4-A8A4-F14F-9E9E-11100941618C}"/>
              </a:ext>
            </a:extLst>
          </p:cNvPr>
          <p:cNvSpPr/>
          <p:nvPr/>
        </p:nvSpPr>
        <p:spPr>
          <a:xfrm>
            <a:off x="7434057" y="2158449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678589-DD91-FC42-A16A-6C8C20F29088}"/>
              </a:ext>
            </a:extLst>
          </p:cNvPr>
          <p:cNvSpPr/>
          <p:nvPr/>
        </p:nvSpPr>
        <p:spPr>
          <a:xfrm>
            <a:off x="7434057" y="3058409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5284D5-07E0-0A40-81D8-794769757A10}"/>
              </a:ext>
            </a:extLst>
          </p:cNvPr>
          <p:cNvSpPr/>
          <p:nvPr/>
        </p:nvSpPr>
        <p:spPr>
          <a:xfrm>
            <a:off x="7434057" y="3928083"/>
            <a:ext cx="124653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3D8A74-4F01-8148-AE46-F033C4BAA619}"/>
              </a:ext>
            </a:extLst>
          </p:cNvPr>
          <p:cNvSpPr/>
          <p:nvPr/>
        </p:nvSpPr>
        <p:spPr>
          <a:xfrm>
            <a:off x="5691811" y="2158449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Retailer/</a:t>
            </a:r>
          </a:p>
          <a:p>
            <a:pPr algn="ctr"/>
            <a:r>
              <a:rPr lang="en-US" sz="1400" dirty="0"/>
              <a:t>Intermediary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8D1282-D770-384A-ACA6-E44A1ADD0E8C}"/>
              </a:ext>
            </a:extLst>
          </p:cNvPr>
          <p:cNvSpPr/>
          <p:nvPr/>
        </p:nvSpPr>
        <p:spPr>
          <a:xfrm>
            <a:off x="5691811" y="3058409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Retailer/</a:t>
            </a:r>
          </a:p>
          <a:p>
            <a:pPr algn="ctr"/>
            <a:r>
              <a:rPr lang="en-US" sz="1400" dirty="0"/>
              <a:t>Intermediary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4AE5E4-1236-E94E-B384-D42C0A253D90}"/>
              </a:ext>
            </a:extLst>
          </p:cNvPr>
          <p:cNvSpPr/>
          <p:nvPr/>
        </p:nvSpPr>
        <p:spPr>
          <a:xfrm>
            <a:off x="5691811" y="3928083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Retailer/</a:t>
            </a:r>
          </a:p>
          <a:p>
            <a:pPr algn="ctr"/>
            <a:r>
              <a:rPr lang="en-US" sz="1400" dirty="0"/>
              <a:t>Intermediary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E2AF9E-E211-9D49-94EE-9DF16CDE3BAF}"/>
              </a:ext>
            </a:extLst>
          </p:cNvPr>
          <p:cNvSpPr/>
          <p:nvPr/>
        </p:nvSpPr>
        <p:spPr>
          <a:xfrm>
            <a:off x="3949565" y="3058409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Wholesaler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74218C-B32A-834E-911B-0F9F8950EB89}"/>
              </a:ext>
            </a:extLst>
          </p:cNvPr>
          <p:cNvSpPr/>
          <p:nvPr/>
        </p:nvSpPr>
        <p:spPr>
          <a:xfrm>
            <a:off x="3949565" y="3928083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Wholesaler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D031276-5012-954B-BFBD-B402EF719692}"/>
              </a:ext>
            </a:extLst>
          </p:cNvPr>
          <p:cNvSpPr/>
          <p:nvPr/>
        </p:nvSpPr>
        <p:spPr>
          <a:xfrm>
            <a:off x="2205659" y="3911517"/>
            <a:ext cx="1246532" cy="715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2A75A-DEC5-9F4B-BF97-276D3CC39654}"/>
              </a:ext>
            </a:extLst>
          </p:cNvPr>
          <p:cNvCxnSpPr/>
          <p:nvPr/>
        </p:nvCxnSpPr>
        <p:spPr>
          <a:xfrm>
            <a:off x="1708285" y="1643270"/>
            <a:ext cx="5725772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621EC6-F73E-DA40-A365-60995FF24CB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41417" y="2511287"/>
            <a:ext cx="3950394" cy="497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34F79E-0AD2-EC4A-ADEF-14F2291F01D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08285" y="3412436"/>
            <a:ext cx="2241280" cy="378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0F9158-4179-C842-BFE8-F28AC8CDC19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708285" y="4269326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DDCB8-284D-984B-A773-2C7978B95E52}"/>
              </a:ext>
            </a:extLst>
          </p:cNvPr>
          <p:cNvCxnSpPr>
            <a:cxnSpLocks/>
          </p:cNvCxnSpPr>
          <p:nvPr/>
        </p:nvCxnSpPr>
        <p:spPr>
          <a:xfrm flipV="1">
            <a:off x="3467927" y="4275484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E24DAE-49C2-DE46-B721-B02A40A8837A}"/>
              </a:ext>
            </a:extLst>
          </p:cNvPr>
          <p:cNvCxnSpPr>
            <a:cxnSpLocks/>
          </p:cNvCxnSpPr>
          <p:nvPr/>
        </p:nvCxnSpPr>
        <p:spPr>
          <a:xfrm flipV="1">
            <a:off x="5178699" y="4250852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4E5E6C-3D47-1C44-AC25-BFC4CDDDB5B8}"/>
              </a:ext>
            </a:extLst>
          </p:cNvPr>
          <p:cNvCxnSpPr>
            <a:cxnSpLocks/>
          </p:cNvCxnSpPr>
          <p:nvPr/>
        </p:nvCxnSpPr>
        <p:spPr>
          <a:xfrm flipV="1">
            <a:off x="6938341" y="4257010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C3BFF9-EFAA-3D4F-ADA6-2C71B05D33E6}"/>
              </a:ext>
            </a:extLst>
          </p:cNvPr>
          <p:cNvCxnSpPr>
            <a:cxnSpLocks/>
          </p:cNvCxnSpPr>
          <p:nvPr/>
        </p:nvCxnSpPr>
        <p:spPr>
          <a:xfrm flipV="1">
            <a:off x="5196097" y="3406278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459192-0223-2D41-928B-67596F3784D8}"/>
              </a:ext>
            </a:extLst>
          </p:cNvPr>
          <p:cNvCxnSpPr>
            <a:cxnSpLocks/>
          </p:cNvCxnSpPr>
          <p:nvPr/>
        </p:nvCxnSpPr>
        <p:spPr>
          <a:xfrm flipV="1">
            <a:off x="6942487" y="3412436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AD3661-777E-7040-B3BA-48230DD0AF11}"/>
              </a:ext>
            </a:extLst>
          </p:cNvPr>
          <p:cNvCxnSpPr>
            <a:cxnSpLocks/>
          </p:cNvCxnSpPr>
          <p:nvPr/>
        </p:nvCxnSpPr>
        <p:spPr>
          <a:xfrm flipV="1">
            <a:off x="6975618" y="2530446"/>
            <a:ext cx="497374" cy="123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46A46-93D9-1641-9298-31E45AC7F8B7}"/>
              </a:ext>
            </a:extLst>
          </p:cNvPr>
          <p:cNvSpPr/>
          <p:nvPr/>
        </p:nvSpPr>
        <p:spPr>
          <a:xfrm>
            <a:off x="428397" y="4877606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(Jobber  and Ellis-Chadwick 2013)c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9A1-769B-5E40-A38B-0550263D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Types of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F675-59CA-364A-B64A-1B6C062A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326" y="1408907"/>
            <a:ext cx="3886200" cy="3437995"/>
          </a:xfrm>
        </p:spPr>
        <p:txBody>
          <a:bodyPr>
            <a:normAutofit/>
          </a:bodyPr>
          <a:lstStyle/>
          <a:p>
            <a:r>
              <a:rPr lang="en-US" sz="3200" dirty="0"/>
              <a:t>Intensive</a:t>
            </a:r>
          </a:p>
          <a:p>
            <a:r>
              <a:rPr lang="en-US" sz="3200" dirty="0"/>
              <a:t>Selective </a:t>
            </a:r>
          </a:p>
          <a:p>
            <a:r>
              <a:rPr lang="en-US" sz="3200" dirty="0"/>
              <a:t>Exclusive</a:t>
            </a:r>
          </a:p>
        </p:txBody>
      </p:sp>
      <p:pic>
        <p:nvPicPr>
          <p:cNvPr id="5" name="Picture Placeholder 4" descr="Shape&#10;&#10;Description automatically generated">
            <a:extLst>
              <a:ext uri="{FF2B5EF4-FFF2-40B4-BE49-F238E27FC236}">
                <a16:creationId xmlns:a16="http://schemas.microsoft.com/office/drawing/2014/main" id="{B1377FDA-B936-9749-82EF-453D48A8E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02" y="304271"/>
            <a:ext cx="5417992" cy="5106458"/>
          </a:xfrm>
          <a:noFill/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DD66BABD-EC46-9B49-9120-BB532E96C289}"/>
              </a:ext>
            </a:extLst>
          </p:cNvPr>
          <p:cNvSpPr/>
          <p:nvPr/>
        </p:nvSpPr>
        <p:spPr>
          <a:xfrm rot="20489942">
            <a:off x="1437508" y="1699088"/>
            <a:ext cx="4056468" cy="285763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Distribution choices create powerful communication touchpoints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39AA-FF7D-874F-9696-73C105FC4419}"/>
              </a:ext>
            </a:extLst>
          </p:cNvPr>
          <p:cNvSpPr/>
          <p:nvPr/>
        </p:nvSpPr>
        <p:spPr>
          <a:xfrm>
            <a:off x="150776" y="4764021"/>
            <a:ext cx="2626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(Jobber  and Ellis-Chadwick 2013)</a:t>
            </a:r>
            <a:endParaRPr lang="en-US" dirty="0"/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7DE83FCC-B1A9-714B-9FBD-BEA8E1FEEB83}"/>
              </a:ext>
            </a:extLst>
          </p:cNvPr>
          <p:cNvSpPr/>
          <p:nvPr/>
        </p:nvSpPr>
        <p:spPr>
          <a:xfrm rot="1222260">
            <a:off x="3673567" y="3330922"/>
            <a:ext cx="3142239" cy="2349817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…and incur cost and pricing implications</a:t>
            </a:r>
          </a:p>
        </p:txBody>
      </p:sp>
    </p:spTree>
    <p:extLst>
      <p:ext uri="{BB962C8B-B14F-4D97-AF65-F5344CB8AC3E}">
        <p14:creationId xmlns:p14="http://schemas.microsoft.com/office/powerpoint/2010/main" val="293567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D0009-79B3-D843-BC7C-FF2717C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4271"/>
            <a:ext cx="8340783" cy="1104636"/>
          </a:xfrm>
        </p:spPr>
        <p:txBody>
          <a:bodyPr/>
          <a:lstStyle/>
          <a:p>
            <a:r>
              <a:rPr lang="en-US" dirty="0"/>
              <a:t>Why it’s important to get your choice of distributor right…</a:t>
            </a:r>
          </a:p>
        </p:txBody>
      </p:sp>
      <p:pic>
        <p:nvPicPr>
          <p:cNvPr id="3074" name="Picture 2" descr="How Much Does A Lamborghini Actually Cost?">
            <a:extLst>
              <a:ext uri="{FF2B5EF4-FFF2-40B4-BE49-F238E27FC236}">
                <a16:creationId xmlns:a16="http://schemas.microsoft.com/office/drawing/2014/main" id="{C40BE68D-ACB9-8941-BC49-6D94E581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81" y="1407018"/>
            <a:ext cx="5149638" cy="29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0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D0009-79B3-D843-BC7C-FF2717C3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Consider…</a:t>
            </a:r>
          </a:p>
        </p:txBody>
      </p:sp>
      <p:pic>
        <p:nvPicPr>
          <p:cNvPr id="3074" name="Picture 2" descr="How Much Does A Lamborghini Actually Cost?">
            <a:extLst>
              <a:ext uri="{FF2B5EF4-FFF2-40B4-BE49-F238E27FC236}">
                <a16:creationId xmlns:a16="http://schemas.microsoft.com/office/drawing/2014/main" id="{C40BE68D-ACB9-8941-BC49-6D94E581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26" y="791312"/>
            <a:ext cx="3224348" cy="18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mborghini Closes Largest Dealer - autoevolution">
            <a:extLst>
              <a:ext uri="{FF2B5EF4-FFF2-40B4-BE49-F238E27FC236}">
                <a16:creationId xmlns:a16="http://schemas.microsoft.com/office/drawing/2014/main" id="{B522B90C-06E8-AD47-A4DF-3871D8C82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" y="2586888"/>
            <a:ext cx="3492500" cy="21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8 Key Checks You Should Make Before Buying A Used Car | cars-stuff.co.uk">
            <a:extLst>
              <a:ext uri="{FF2B5EF4-FFF2-40B4-BE49-F238E27FC236}">
                <a16:creationId xmlns:a16="http://schemas.microsoft.com/office/drawing/2014/main" id="{A5C241F7-CBDE-B74E-8062-4321FDC2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70" y="2607695"/>
            <a:ext cx="4026530" cy="21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5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D0009-79B3-D843-BC7C-FF2717C3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Consider…</a:t>
            </a:r>
          </a:p>
        </p:txBody>
      </p:sp>
      <p:pic>
        <p:nvPicPr>
          <p:cNvPr id="3074" name="Picture 2" descr="How Much Does A Lamborghini Actually Cost?">
            <a:extLst>
              <a:ext uri="{FF2B5EF4-FFF2-40B4-BE49-F238E27FC236}">
                <a16:creationId xmlns:a16="http://schemas.microsoft.com/office/drawing/2014/main" id="{C40BE68D-ACB9-8941-BC49-6D94E581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26" y="791312"/>
            <a:ext cx="3224348" cy="18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8 Key Checks You Should Make Before Buying A Used Car | cars-stuff.co.uk">
            <a:extLst>
              <a:ext uri="{FF2B5EF4-FFF2-40B4-BE49-F238E27FC236}">
                <a16:creationId xmlns:a16="http://schemas.microsoft.com/office/drawing/2014/main" id="{A5C241F7-CBDE-B74E-8062-4321FDC2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70" y="2607695"/>
            <a:ext cx="4026530" cy="21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5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D0009-79B3-D843-BC7C-FF2717C3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Consider…</a:t>
            </a:r>
          </a:p>
        </p:txBody>
      </p:sp>
      <p:pic>
        <p:nvPicPr>
          <p:cNvPr id="3074" name="Picture 2" descr="How Much Does A Lamborghini Actually Cost?">
            <a:extLst>
              <a:ext uri="{FF2B5EF4-FFF2-40B4-BE49-F238E27FC236}">
                <a16:creationId xmlns:a16="http://schemas.microsoft.com/office/drawing/2014/main" id="{C40BE68D-ACB9-8941-BC49-6D94E581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26" y="791312"/>
            <a:ext cx="3224348" cy="18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mborghini Closes Largest Dealer - autoevolution">
            <a:extLst>
              <a:ext uri="{FF2B5EF4-FFF2-40B4-BE49-F238E27FC236}">
                <a16:creationId xmlns:a16="http://schemas.microsoft.com/office/drawing/2014/main" id="{B522B90C-06E8-AD47-A4DF-3871D8C82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" y="2586888"/>
            <a:ext cx="3492500" cy="21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8 Key Checks You Should Make Before Buying A Used Car | cars-stuff.co.uk">
            <a:extLst>
              <a:ext uri="{FF2B5EF4-FFF2-40B4-BE49-F238E27FC236}">
                <a16:creationId xmlns:a16="http://schemas.microsoft.com/office/drawing/2014/main" id="{A5C241F7-CBDE-B74E-8062-4321FDC2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70" y="2607695"/>
            <a:ext cx="4026530" cy="21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By the end of this session you will :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Understand the concept of the ’marketing mix’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Have reflected upon three elements: product, place and promotion</a:t>
            </a:r>
          </a:p>
          <a:p>
            <a:pPr marL="723885" lvl="1" indent="-380985">
              <a:buFont typeface="+mj-lt"/>
              <a:buAutoNum type="arabicPeriod"/>
            </a:pPr>
            <a:r>
              <a:rPr lang="en-GB" dirty="0"/>
              <a:t>Their role within the wider product concept</a:t>
            </a:r>
          </a:p>
          <a:p>
            <a:pPr marL="723885" lvl="1" indent="-380985">
              <a:buFont typeface="+mj-lt"/>
              <a:buAutoNum type="arabicPeriod"/>
            </a:pPr>
            <a:r>
              <a:rPr lang="en-GB" dirty="0"/>
              <a:t>The relationship between each of the elements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Considered the relationship between these three elements</a:t>
            </a:r>
          </a:p>
          <a:p>
            <a:pPr marL="380985" indent="-380985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269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>
            <a:extLst>
              <a:ext uri="{FF2B5EF4-FFF2-40B4-BE49-F238E27FC236}">
                <a16:creationId xmlns:a16="http://schemas.microsoft.com/office/drawing/2014/main" id="{BD5AA25A-E79C-5C4B-ADEB-7F20D0AFDAC0}"/>
              </a:ext>
            </a:extLst>
          </p:cNvPr>
          <p:cNvSpPr/>
          <p:nvPr/>
        </p:nvSpPr>
        <p:spPr>
          <a:xfrm rot="20221104">
            <a:off x="125652" y="7522"/>
            <a:ext cx="8950564" cy="4979851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‘P’ No. 3: ‘Promotion’</a:t>
            </a:r>
          </a:p>
        </p:txBody>
      </p:sp>
    </p:spTree>
    <p:extLst>
      <p:ext uri="{BB962C8B-B14F-4D97-AF65-F5344CB8AC3E}">
        <p14:creationId xmlns:p14="http://schemas.microsoft.com/office/powerpoint/2010/main" val="265104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GB" dirty="0"/>
              <a:t>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Increasingly referred to as ‘integrated marketing communications’ or ‘omnichannel’ (i.e. no longer just about promoting and persuading)</a:t>
            </a:r>
          </a:p>
          <a:p>
            <a:r>
              <a:rPr lang="en-GB" dirty="0"/>
              <a:t>A planned and integrated set of activities for communicating with each of an organisation’s stakeholder groups</a:t>
            </a:r>
          </a:p>
          <a:p>
            <a:r>
              <a:rPr lang="en-GB" dirty="0"/>
              <a:t>The creation of a set of ‘touchpoints’ that will raise awareness, shape attitudes and change behaviour.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8 Examples of the IMC (Integrated Marketing Communication) Tools">
            <a:extLst>
              <a:ext uri="{FF2B5EF4-FFF2-40B4-BE49-F238E27FC236}">
                <a16:creationId xmlns:a16="http://schemas.microsoft.com/office/drawing/2014/main" id="{5290372B-E2E4-7C4E-AAA8-704B59E4D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r="14658"/>
          <a:stretch/>
        </p:blipFill>
        <p:spPr bwMode="auto">
          <a:xfrm>
            <a:off x="46291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060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Content Placeholder 2">
            <a:extLst>
              <a:ext uri="{FF2B5EF4-FFF2-40B4-BE49-F238E27FC236}">
                <a16:creationId xmlns:a16="http://schemas.microsoft.com/office/drawing/2014/main" id="{C2C69B15-32CE-49CF-AEDD-90D29BA78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644083"/>
              </p:ext>
            </p:extLst>
          </p:nvPr>
        </p:nvGraphicFramePr>
        <p:xfrm>
          <a:off x="4062015" y="277214"/>
          <a:ext cx="4736545" cy="490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xplosion 2 1">
            <a:extLst>
              <a:ext uri="{FF2B5EF4-FFF2-40B4-BE49-F238E27FC236}">
                <a16:creationId xmlns:a16="http://schemas.microsoft.com/office/drawing/2014/main" id="{E586855B-14F5-584B-84EE-FFC267595C7E}"/>
              </a:ext>
            </a:extLst>
          </p:cNvPr>
          <p:cNvSpPr/>
          <p:nvPr/>
        </p:nvSpPr>
        <p:spPr>
          <a:xfrm rot="20637137">
            <a:off x="-629452" y="963725"/>
            <a:ext cx="5427718" cy="3269463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Defining marketing communications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8">
            <a:extLst>
              <a:ext uri="{FF2B5EF4-FFF2-40B4-BE49-F238E27FC236}">
                <a16:creationId xmlns:a16="http://schemas.microsoft.com/office/drawing/2014/main" id="{0D909303-2AFC-9A46-B35F-7E3184FB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2857500"/>
            <a:ext cx="2182813" cy="211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" name="Title 3">
            <a:extLst>
              <a:ext uri="{FF2B5EF4-FFF2-40B4-BE49-F238E27FC236}">
                <a16:creationId xmlns:a16="http://schemas.microsoft.com/office/drawing/2014/main" id="{B4662073-66D5-0B4A-A3E4-EB645E1E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94" y="352978"/>
            <a:ext cx="7140794" cy="1238250"/>
          </a:xfrm>
        </p:spPr>
        <p:txBody>
          <a:bodyPr/>
          <a:lstStyle/>
          <a:p>
            <a:r>
              <a:rPr lang="en-US" altLang="en-US" dirty="0"/>
              <a:t>The challenge of communication strategy…</a:t>
            </a:r>
          </a:p>
        </p:txBody>
      </p:sp>
      <p:graphicFrame>
        <p:nvGraphicFramePr>
          <p:cNvPr id="6" name="Diagram 5">
            <a:hlinkClick r:id="rId3"/>
            <a:extLst>
              <a:ext uri="{FF2B5EF4-FFF2-40B4-BE49-F238E27FC236}">
                <a16:creationId xmlns:a16="http://schemas.microsoft.com/office/drawing/2014/main" id="{AB7E909B-D7D9-F04C-B653-61075E9FB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084806"/>
              </p:ext>
            </p:extLst>
          </p:nvPr>
        </p:nvGraphicFramePr>
        <p:xfrm>
          <a:off x="911593" y="1591228"/>
          <a:ext cx="7660907" cy="204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778369-BAF4-AB41-96A1-F55488B78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54" y="3399943"/>
            <a:ext cx="245533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0E425-D233-CA47-B991-B2F865E1C4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70" y="3399943"/>
            <a:ext cx="2426284" cy="13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3">
            <a:extLst>
              <a:ext uri="{FF2B5EF4-FFF2-40B4-BE49-F238E27FC236}">
                <a16:creationId xmlns:a16="http://schemas.microsoft.com/office/drawing/2014/main" id="{087CBA7C-71A0-1B4C-932E-264BC2D4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418042"/>
            <a:ext cx="8199119" cy="1238250"/>
          </a:xfrm>
        </p:spPr>
        <p:txBody>
          <a:bodyPr/>
          <a:lstStyle/>
          <a:p>
            <a:r>
              <a:rPr lang="en-US" altLang="en-US" sz="2667" dirty="0"/>
              <a:t>Marcoms can be used to achieve a number of cognitive and </a:t>
            </a:r>
            <a:r>
              <a:rPr lang="en-US" altLang="en-US" sz="2667" dirty="0" err="1"/>
              <a:t>behavioural</a:t>
            </a:r>
            <a:r>
              <a:rPr lang="en-US" altLang="en-US" sz="2667" dirty="0"/>
              <a:t> changes</a:t>
            </a:r>
          </a:p>
        </p:txBody>
      </p:sp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40BA80FB-D3CE-044D-92AE-D17C17E8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591" y="1778000"/>
            <a:ext cx="3480593" cy="3429000"/>
          </a:xfrm>
        </p:spPr>
        <p:txBody>
          <a:bodyPr/>
          <a:lstStyle/>
          <a:p>
            <a:r>
              <a:rPr lang="en-US" altLang="en-US" sz="2000" dirty="0"/>
              <a:t>Brand repositioning</a:t>
            </a:r>
          </a:p>
          <a:p>
            <a:r>
              <a:rPr lang="en-US" altLang="en-US" sz="2000" dirty="0"/>
              <a:t>Changing misunderstanding</a:t>
            </a:r>
          </a:p>
          <a:p>
            <a:r>
              <a:rPr lang="en-US" altLang="en-US" sz="2000" dirty="0"/>
              <a:t>Building credibility</a:t>
            </a:r>
          </a:p>
          <a:p>
            <a:r>
              <a:rPr lang="en-US" altLang="en-US" sz="2000" dirty="0"/>
              <a:t>Changing performance beliefs</a:t>
            </a:r>
          </a:p>
          <a:p>
            <a:r>
              <a:rPr lang="en-US" altLang="en-US" sz="2000" dirty="0"/>
              <a:t>Changing attribute priorities</a:t>
            </a:r>
          </a:p>
        </p:txBody>
      </p:sp>
      <p:sp>
        <p:nvSpPr>
          <p:cNvPr id="10243" name="Content Placeholder 5">
            <a:extLst>
              <a:ext uri="{FF2B5EF4-FFF2-40B4-BE49-F238E27FC236}">
                <a16:creationId xmlns:a16="http://schemas.microsoft.com/office/drawing/2014/main" id="{8F5E2875-AFBE-0E40-88A6-8EB46155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8105" y="1778000"/>
            <a:ext cx="3480594" cy="3429000"/>
          </a:xfrm>
        </p:spPr>
        <p:txBody>
          <a:bodyPr/>
          <a:lstStyle/>
          <a:p>
            <a:r>
              <a:rPr lang="en-US" altLang="en-US" sz="2000" dirty="0"/>
              <a:t>Introducing a new attribute</a:t>
            </a:r>
          </a:p>
          <a:p>
            <a:r>
              <a:rPr lang="en-US" altLang="en-US" sz="2000" dirty="0"/>
              <a:t>Changing the perception of a competitor’s product</a:t>
            </a:r>
          </a:p>
          <a:p>
            <a:r>
              <a:rPr lang="en-US" altLang="en-US" sz="2000" dirty="0"/>
              <a:t>Changing/introducing new brand associations</a:t>
            </a:r>
          </a:p>
          <a:p>
            <a:r>
              <a:rPr lang="en-US" altLang="en-US" sz="2000" dirty="0"/>
              <a:t>Using corporate branding to extend credibility</a:t>
            </a:r>
          </a:p>
        </p:txBody>
      </p:sp>
      <p:sp>
        <p:nvSpPr>
          <p:cNvPr id="10244" name="TextBox 6">
            <a:extLst>
              <a:ext uri="{FF2B5EF4-FFF2-40B4-BE49-F238E27FC236}">
                <a16:creationId xmlns:a16="http://schemas.microsoft.com/office/drawing/2014/main" id="{CFF1B13E-A999-BA4B-8AF7-F32B8418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943" y="4579514"/>
            <a:ext cx="33006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dirty="0"/>
              <a:t>Dahlen, Lange and Smith (2010)</a:t>
            </a:r>
          </a:p>
          <a:p>
            <a:pPr eaLnBrk="1" hangingPunct="1"/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3809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ixing bowl with &#10;whisk (illustration). &#10;fotosearch - search &#10;clipart, illustration, &#10;drawings and vector &#10;eps graphics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824" y="2107229"/>
            <a:ext cx="2115815" cy="2181251"/>
          </a:xfrm>
          <a:prstGeom prst="rect">
            <a:avLst/>
          </a:prstGeom>
          <a:noFill/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40272"/>
              </p:ext>
            </p:extLst>
          </p:nvPr>
        </p:nvGraphicFramePr>
        <p:xfrm>
          <a:off x="544033" y="591792"/>
          <a:ext cx="8641399" cy="4785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1" y="337350"/>
            <a:ext cx="2921950" cy="1104636"/>
          </a:xfrm>
        </p:spPr>
        <p:txBody>
          <a:bodyPr/>
          <a:lstStyle/>
          <a:p>
            <a:r>
              <a:rPr lang="en-GB" dirty="0"/>
              <a:t>The ‘classic’ promotional mix</a:t>
            </a:r>
          </a:p>
        </p:txBody>
      </p:sp>
    </p:spTree>
    <p:extLst>
      <p:ext uri="{BB962C8B-B14F-4D97-AF65-F5344CB8AC3E}">
        <p14:creationId xmlns:p14="http://schemas.microsoft.com/office/powerpoint/2010/main" val="328226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ales promotion: beyond the zero-sum game of deep price cuts">
            <a:extLst>
              <a:ext uri="{FF2B5EF4-FFF2-40B4-BE49-F238E27FC236}">
                <a16:creationId xmlns:a16="http://schemas.microsoft.com/office/drawing/2014/main" id="{BBFF3DE5-751D-5443-996B-3671108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8279">
            <a:off x="7181175" y="2609705"/>
            <a:ext cx="1794074" cy="119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95" y="1408907"/>
            <a:ext cx="5511665" cy="345413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Advertising – </a:t>
            </a:r>
            <a:r>
              <a:rPr lang="en-GB" sz="1700" b="1" dirty="0"/>
              <a:t>non-personal</a:t>
            </a:r>
            <a:r>
              <a:rPr lang="en-GB" sz="1700" dirty="0"/>
              <a:t> form of communication, where a sponsor pays for a message to be transferred through media; capable of reaching a large audience; aims to raise awareness and position product in consumers’ minds</a:t>
            </a:r>
          </a:p>
          <a:p>
            <a:r>
              <a:rPr lang="en-GB" dirty="0">
                <a:solidFill>
                  <a:srgbClr val="FF0000"/>
                </a:solidFill>
              </a:rPr>
              <a:t>Sales promotion – </a:t>
            </a:r>
            <a:r>
              <a:rPr lang="en-GB" sz="1700" dirty="0"/>
              <a:t>direct inducements or incentives to buy a product or service; concerned with </a:t>
            </a:r>
            <a:r>
              <a:rPr lang="en-GB" sz="1700" b="1" dirty="0"/>
              <a:t>offering additional value </a:t>
            </a:r>
            <a:r>
              <a:rPr lang="en-GB" sz="1700" dirty="0"/>
              <a:t>in return for a(n immediate) sale (e.g. sampling, coupons, deals)</a:t>
            </a:r>
          </a:p>
          <a:p>
            <a:r>
              <a:rPr lang="en-GB" dirty="0">
                <a:solidFill>
                  <a:srgbClr val="FF0000"/>
                </a:solidFill>
              </a:rPr>
              <a:t>Public relations (PR) – </a:t>
            </a:r>
            <a:r>
              <a:rPr lang="en-GB" sz="1600" dirty="0"/>
              <a:t>influences stakeholders’ perceptions of an organisation; doesn’t require the purchase of airtime or advertising space, therefore low-cost and perceived to be </a:t>
            </a:r>
            <a:r>
              <a:rPr lang="en-GB" sz="1600" b="1" dirty="0"/>
              <a:t>more credible</a:t>
            </a:r>
            <a:r>
              <a:rPr lang="en-GB" sz="1600" dirty="0"/>
              <a:t> (e.g. press releases, shows, networking, lobbying, etc)</a:t>
            </a:r>
          </a:p>
        </p:txBody>
      </p:sp>
      <p:pic>
        <p:nvPicPr>
          <p:cNvPr id="2050" name="Picture 2" descr="13 of the Most Persuasive Ads We've Ever Seen | WordStream">
            <a:extLst>
              <a:ext uri="{FF2B5EF4-FFF2-40B4-BE49-F238E27FC236}">
                <a16:creationId xmlns:a16="http://schemas.microsoft.com/office/drawing/2014/main" id="{66B07357-6B23-F44A-8803-BC7E72EA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3365">
            <a:off x="5516316" y="292227"/>
            <a:ext cx="2087981" cy="9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vertising and Design MA | University of Leeds">
            <a:extLst>
              <a:ext uri="{FF2B5EF4-FFF2-40B4-BE49-F238E27FC236}">
                <a16:creationId xmlns:a16="http://schemas.microsoft.com/office/drawing/2014/main" id="{20F2D4B8-1E2B-3C47-B8D5-55D6E77F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34" y="1024984"/>
            <a:ext cx="19431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motional Mix – Sales Promotions">
            <a:extLst>
              <a:ext uri="{FF2B5EF4-FFF2-40B4-BE49-F238E27FC236}">
                <a16:creationId xmlns:a16="http://schemas.microsoft.com/office/drawing/2014/main" id="{C47A120F-9ABD-EC48-BA30-E225CC8C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4516">
            <a:off x="5934978" y="1934010"/>
            <a:ext cx="1876258" cy="9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5 Examples of Successful Public Relations Campaigns in 2019 | by PRontheGO  | Medium">
            <a:extLst>
              <a:ext uri="{FF2B5EF4-FFF2-40B4-BE49-F238E27FC236}">
                <a16:creationId xmlns:a16="http://schemas.microsoft.com/office/drawing/2014/main" id="{7672BEB2-34D4-9747-8A99-25FCBB0E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922">
            <a:off x="5792975" y="3757767"/>
            <a:ext cx="2160263" cy="12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3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35" y="1408907"/>
            <a:ext cx="5774644" cy="3454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Direct marketing – </a:t>
            </a:r>
            <a:r>
              <a:rPr lang="en-GB" sz="1600" dirty="0"/>
              <a:t>drives a response and shapes behaviour by </a:t>
            </a:r>
            <a:r>
              <a:rPr lang="en-GB" sz="1600" b="1" dirty="0"/>
              <a:t>sending</a:t>
            </a:r>
            <a:r>
              <a:rPr lang="en-GB" sz="1600" dirty="0"/>
              <a:t> </a:t>
            </a:r>
            <a:r>
              <a:rPr lang="en-GB" sz="1600" b="1" dirty="0"/>
              <a:t>personalised and customised messages</a:t>
            </a:r>
            <a:r>
              <a:rPr lang="en-GB" sz="1600" dirty="0"/>
              <a:t>; used to create and sustain personal, intermediary-free communication with (would-be) customers and significant stakeholders</a:t>
            </a:r>
          </a:p>
          <a:p>
            <a:r>
              <a:rPr lang="en-GB" dirty="0">
                <a:solidFill>
                  <a:srgbClr val="FF0000"/>
                </a:solidFill>
              </a:rPr>
              <a:t>Personal selling – </a:t>
            </a:r>
            <a:r>
              <a:rPr lang="en-GB" sz="1600" b="1" dirty="0"/>
              <a:t>interpersonal communication </a:t>
            </a:r>
            <a:r>
              <a:rPr lang="en-GB" sz="1600" dirty="0"/>
              <a:t>that provides information, develops positive feelings and stimulates required behaviour; undertaken by individuals or, collectively, a salesforce; very potent (if biased), but reach is limited</a:t>
            </a:r>
          </a:p>
          <a:p>
            <a:r>
              <a:rPr lang="en-GB" dirty="0">
                <a:solidFill>
                  <a:srgbClr val="FF0000"/>
                </a:solidFill>
              </a:rPr>
              <a:t>Sponsorship</a:t>
            </a:r>
            <a:r>
              <a:rPr lang="en-GB" sz="1400" dirty="0">
                <a:solidFill>
                  <a:srgbClr val="FF0000"/>
                </a:solidFill>
              </a:rPr>
              <a:t> – </a:t>
            </a:r>
            <a:r>
              <a:rPr lang="en-GB" sz="1600" dirty="0"/>
              <a:t>‘a commercial activity whereby one party permits another to exploit an association with a target audience in return for funds, services or resources’ 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Fill (2002)</a:t>
            </a:r>
          </a:p>
        </p:txBody>
      </p:sp>
      <p:pic>
        <p:nvPicPr>
          <p:cNvPr id="3074" name="Picture 2" descr="8 of the Best Direct Mail Examples | Spectrum Marketing Companies">
            <a:extLst>
              <a:ext uri="{FF2B5EF4-FFF2-40B4-BE49-F238E27FC236}">
                <a16:creationId xmlns:a16="http://schemas.microsoft.com/office/drawing/2014/main" id="{CCD168E4-2AE9-024C-9BC6-5D231218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10" y="364935"/>
            <a:ext cx="2290555" cy="12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inners' Framework to Help you Sell More Sponsorships for More Money">
            <a:extLst>
              <a:ext uri="{FF2B5EF4-FFF2-40B4-BE49-F238E27FC236}">
                <a16:creationId xmlns:a16="http://schemas.microsoft.com/office/drawing/2014/main" id="{C9673990-463E-8B46-876E-1602D478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10" y="3629474"/>
            <a:ext cx="2493121" cy="1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eat Examples of Conceptual Selling">
            <a:extLst>
              <a:ext uri="{FF2B5EF4-FFF2-40B4-BE49-F238E27FC236}">
                <a16:creationId xmlns:a16="http://schemas.microsoft.com/office/drawing/2014/main" id="{00029D9B-5627-4546-981C-EAD5C3F5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81" y="1867973"/>
            <a:ext cx="2590250" cy="15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media</a:t>
            </a:r>
            <a:br>
              <a:rPr lang="en-GB" dirty="0"/>
            </a:br>
            <a:r>
              <a:rPr lang="en-GB" sz="1667" dirty="0">
                <a:solidFill>
                  <a:schemeClr val="bg1">
                    <a:lumMod val="50000"/>
                  </a:schemeClr>
                </a:solidFill>
              </a:rPr>
              <a:t>Baines et al. (2011)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90" y="1408907"/>
            <a:ext cx="7998460" cy="3454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Broadcast –</a:t>
            </a:r>
            <a:r>
              <a:rPr lang="en-GB" dirty="0"/>
              <a:t> TV and radio</a:t>
            </a:r>
          </a:p>
          <a:p>
            <a:r>
              <a:rPr lang="en-GB" dirty="0">
                <a:solidFill>
                  <a:srgbClr val="FF0000"/>
                </a:solidFill>
              </a:rPr>
              <a:t>Print – </a:t>
            </a:r>
            <a:r>
              <a:rPr lang="en-GB" dirty="0"/>
              <a:t>newspapers, consumer magazines, trade press</a:t>
            </a:r>
          </a:p>
          <a:p>
            <a:r>
              <a:rPr lang="en-GB" dirty="0">
                <a:solidFill>
                  <a:srgbClr val="FF0000"/>
                </a:solidFill>
              </a:rPr>
              <a:t>Outdoor – </a:t>
            </a:r>
            <a:r>
              <a:rPr lang="en-GB" dirty="0"/>
              <a:t>billboards, street furniture, transit (e.g. on public transport)</a:t>
            </a:r>
          </a:p>
          <a:p>
            <a:r>
              <a:rPr lang="en-GB" dirty="0">
                <a:solidFill>
                  <a:srgbClr val="FF0000"/>
                </a:solidFill>
              </a:rPr>
              <a:t>Digital – </a:t>
            </a:r>
            <a:r>
              <a:rPr lang="en-GB" dirty="0"/>
              <a:t>websites, social media (e.g. YouTube, Facebook, Instagram, </a:t>
            </a:r>
            <a:r>
              <a:rPr lang="en-GB" dirty="0" err="1"/>
              <a:t>Tiktok</a:t>
            </a:r>
            <a:r>
              <a:rPr lang="en-GB" dirty="0"/>
              <a:t> Twitter, Mastodon), etc</a:t>
            </a:r>
          </a:p>
          <a:p>
            <a:r>
              <a:rPr lang="en-GB" dirty="0">
                <a:solidFill>
                  <a:srgbClr val="FF0000"/>
                </a:solidFill>
              </a:rPr>
              <a:t>In-store – </a:t>
            </a:r>
            <a:r>
              <a:rPr lang="en-GB" dirty="0"/>
              <a:t>point of purchase (bins, signs, displays), packaging</a:t>
            </a:r>
          </a:p>
          <a:p>
            <a:r>
              <a:rPr lang="en-GB" dirty="0">
                <a:solidFill>
                  <a:srgbClr val="FF0000"/>
                </a:solidFill>
              </a:rPr>
              <a:t>Other – </a:t>
            </a:r>
            <a:r>
              <a:rPr lang="en-GB" dirty="0"/>
              <a:t>cinema, exhibitions, product placement (e.g. in films), ‘ambient’ (e.g. on petrol pumps), ‘guerrilla’ (e.g. flyposting)</a:t>
            </a:r>
          </a:p>
        </p:txBody>
      </p:sp>
    </p:spTree>
    <p:extLst>
      <p:ext uri="{BB962C8B-B14F-4D97-AF65-F5344CB8AC3E}">
        <p14:creationId xmlns:p14="http://schemas.microsoft.com/office/powerpoint/2010/main" val="1699113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644"/>
            <a:ext cx="7886700" cy="1104636"/>
          </a:xfrm>
        </p:spPr>
        <p:txBody>
          <a:bodyPr/>
          <a:lstStyle/>
          <a:p>
            <a:r>
              <a:rPr lang="en-GB" dirty="0"/>
              <a:t>An omnichannel/ integrated marketing communications approach….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835" y="1224280"/>
            <a:ext cx="6454945" cy="3454136"/>
          </a:xfrm>
        </p:spPr>
        <p:txBody>
          <a:bodyPr/>
          <a:lstStyle/>
          <a:p>
            <a:r>
              <a:rPr lang="en-GB" dirty="0"/>
              <a:t>involves bringing together the tools, the media and ideas about how messages should be developed ...</a:t>
            </a:r>
          </a:p>
          <a:p>
            <a:r>
              <a:rPr lang="en-GB" dirty="0"/>
              <a:t>... so that audiences perceive a single, consistent and unified message (even though individual messages will be encoded in different ways, emphasising different types of appeal and using different media)</a:t>
            </a:r>
          </a:p>
          <a:p>
            <a:r>
              <a:rPr lang="en-GB" dirty="0"/>
              <a:t>More effective and efficient than using any one tool or medium in isolation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26901A-B0D9-DD4E-9775-28CB60CF8C10}"/>
              </a:ext>
            </a:extLst>
          </p:cNvPr>
          <p:cNvSpPr/>
          <p:nvPr/>
        </p:nvSpPr>
        <p:spPr>
          <a:xfrm>
            <a:off x="760835" y="4219303"/>
            <a:ext cx="702462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...to be developed in the Integrated Marketing Communications lecture later in the term</a:t>
            </a:r>
          </a:p>
        </p:txBody>
      </p:sp>
    </p:spTree>
    <p:extLst>
      <p:ext uri="{BB962C8B-B14F-4D97-AF65-F5344CB8AC3E}">
        <p14:creationId xmlns:p14="http://schemas.microsoft.com/office/powerpoint/2010/main" val="7580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GB" dirty="0"/>
              <a:t>The Marketing Mix, or 4Ps (McCarthy 1964)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C3FD12-550B-B44B-BA26-14EA9DA8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3944" r="601" b="-3"/>
          <a:stretch/>
        </p:blipFill>
        <p:spPr bwMode="auto">
          <a:xfrm>
            <a:off x="628650" y="1521355"/>
            <a:ext cx="3886200" cy="3437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GB" dirty="0"/>
              <a:t>Product</a:t>
            </a:r>
          </a:p>
          <a:p>
            <a:r>
              <a:rPr lang="en-GB" dirty="0"/>
              <a:t>Place (distribution)</a:t>
            </a:r>
          </a:p>
          <a:p>
            <a:r>
              <a:rPr lang="en-GB" dirty="0"/>
              <a:t>Promotion</a:t>
            </a:r>
          </a:p>
          <a:p>
            <a:r>
              <a:rPr lang="en-GB" dirty="0"/>
              <a:t>Price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6552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A109-52B6-7048-8B30-FE97369D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7E1-3138-8C48-833B-0401054F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Whilst the ‘product’ is the basic element that is constructed to satisfy needs and wants of consumers, other elements of the marketing mix determine the extent to which consumers </a:t>
            </a:r>
            <a:r>
              <a:rPr lang="en-US"/>
              <a:t>recognise </a:t>
            </a:r>
            <a:r>
              <a:rPr lang="en-US" dirty="0"/>
              <a:t>the benefit of the product and gain access to it.</a:t>
            </a:r>
          </a:p>
          <a:p>
            <a:r>
              <a:rPr lang="en-US" dirty="0"/>
              <a:t>Every aspect of the marketing mix acts a ‘touchpoint’ that communicates product attributes.  </a:t>
            </a:r>
          </a:p>
          <a:p>
            <a:r>
              <a:rPr lang="en-US" dirty="0"/>
              <a:t>Therefore it is important that the marketing mix is constructed carefully and coherently to appeal to the target market.</a:t>
            </a:r>
          </a:p>
          <a:p>
            <a:r>
              <a:rPr lang="en-US" dirty="0"/>
              <a:t>One of the most powerful is price which we will cover in the asynchronous session and develop next week in the seminar.</a:t>
            </a:r>
          </a:p>
        </p:txBody>
      </p:sp>
    </p:spTree>
    <p:extLst>
      <p:ext uri="{BB962C8B-B14F-4D97-AF65-F5344CB8AC3E}">
        <p14:creationId xmlns:p14="http://schemas.microsoft.com/office/powerpoint/2010/main" val="36928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>
            <a:extLst>
              <a:ext uri="{FF2B5EF4-FFF2-40B4-BE49-F238E27FC236}">
                <a16:creationId xmlns:a16="http://schemas.microsoft.com/office/drawing/2014/main" id="{BD5AA25A-E79C-5C4B-ADEB-7F20D0AFDAC0}"/>
              </a:ext>
            </a:extLst>
          </p:cNvPr>
          <p:cNvSpPr/>
          <p:nvPr/>
        </p:nvSpPr>
        <p:spPr>
          <a:xfrm rot="20221104">
            <a:off x="125652" y="7522"/>
            <a:ext cx="8950564" cy="4979851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’P’ No. 1: ‘Product’</a:t>
            </a:r>
          </a:p>
        </p:txBody>
      </p:sp>
    </p:spTree>
    <p:extLst>
      <p:ext uri="{BB962C8B-B14F-4D97-AF65-F5344CB8AC3E}">
        <p14:creationId xmlns:p14="http://schemas.microsoft.com/office/powerpoint/2010/main" val="17762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product?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333" dirty="0"/>
              <a:t>‘Anything that is offered to a market for attention, acquisition, use or consumption, and includes physical objects, services, persons, places, organisations and ideas or mixes of these entities.’ </a:t>
            </a:r>
            <a:r>
              <a:rPr lang="en-GB" sz="2333" dirty="0">
                <a:solidFill>
                  <a:schemeClr val="bg1">
                    <a:lumMod val="50000"/>
                  </a:schemeClr>
                </a:solidFill>
              </a:rPr>
              <a:t>(Kotler et al. 2008: 561)</a:t>
            </a:r>
          </a:p>
          <a:p>
            <a:pPr>
              <a:defRPr/>
            </a:pPr>
            <a:r>
              <a:rPr lang="en-GB" sz="2333" dirty="0"/>
              <a:t>... anything that is capable of satisfying customer needs.’ </a:t>
            </a:r>
            <a:r>
              <a:rPr lang="en-GB" sz="2333" dirty="0">
                <a:solidFill>
                  <a:schemeClr val="bg1">
                    <a:lumMod val="50000"/>
                  </a:schemeClr>
                </a:solidFill>
              </a:rPr>
              <a:t>(Jobber  and Ellis-Chadwick 2013: 308)</a:t>
            </a:r>
          </a:p>
          <a:p>
            <a:pPr lvl="1">
              <a:defRPr/>
            </a:pPr>
            <a:r>
              <a:rPr lang="en-GB" sz="2100" dirty="0"/>
              <a:t>Can include organisations, persons, places and ideas, too</a:t>
            </a:r>
            <a:br>
              <a:rPr lang="en-GB" sz="2100" dirty="0"/>
            </a:br>
            <a:r>
              <a:rPr lang="en-GB" sz="2100" dirty="0"/>
              <a:t>(e.g. politicians, celebrities, destinations and social marketing campaigns)</a:t>
            </a:r>
          </a:p>
          <a:p>
            <a:pPr>
              <a:defRPr/>
            </a:pPr>
            <a:endParaRPr lang="en-GB" sz="2333" dirty="0"/>
          </a:p>
        </p:txBody>
      </p:sp>
    </p:spTree>
    <p:extLst>
      <p:ext uri="{BB962C8B-B14F-4D97-AF65-F5344CB8AC3E}">
        <p14:creationId xmlns:p14="http://schemas.microsoft.com/office/powerpoint/2010/main" val="5703690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532063" y="1080154"/>
            <a:ext cx="4020344" cy="40203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17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6611938" y="1440193"/>
            <a:ext cx="1523921" cy="97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29" tIns="38365" rIns="76729" bIns="38365">
            <a:spAutoFit/>
          </a:bodyPr>
          <a:lstStyle/>
          <a:p>
            <a:pPr eaLnBrk="0" hangingPunct="0"/>
            <a:r>
              <a:rPr lang="en-GB" sz="1167" b="1" u="sng" dirty="0">
                <a:solidFill>
                  <a:srgbClr val="C00000"/>
                </a:solidFill>
              </a:rPr>
              <a:t>Potential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Everything potentially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feasible to attract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and hold customers;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the ‘ideal’</a:t>
            </a:r>
          </a:p>
        </p:txBody>
      </p:sp>
      <p:sp>
        <p:nvSpPr>
          <p:cNvPr id="9220" name="Line 7"/>
          <p:cNvSpPr>
            <a:spLocks noChangeShapeType="1"/>
          </p:cNvSpPr>
          <p:nvPr/>
        </p:nvSpPr>
        <p:spPr bwMode="auto">
          <a:xfrm>
            <a:off x="5832740" y="1797174"/>
            <a:ext cx="77919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 sz="1170"/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6611938" y="3360407"/>
            <a:ext cx="1495067" cy="115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29" tIns="38365" rIns="76729" bIns="38365">
            <a:spAutoFit/>
          </a:bodyPr>
          <a:lstStyle/>
          <a:p>
            <a:pPr eaLnBrk="0" hangingPunct="0"/>
            <a:r>
              <a:rPr lang="en-GB" sz="1167" b="1" u="sng" dirty="0">
                <a:solidFill>
                  <a:srgbClr val="C00000"/>
                </a:solidFill>
              </a:rPr>
              <a:t>Actual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Physical good or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delivered service that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provides expected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benefit(s) (features,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packaging, etc)</a:t>
            </a:r>
          </a:p>
        </p:txBody>
      </p:sp>
      <p:sp>
        <p:nvSpPr>
          <p:cNvPr id="9222" name="Line 10"/>
          <p:cNvSpPr>
            <a:spLocks noChangeShapeType="1"/>
          </p:cNvSpPr>
          <p:nvPr/>
        </p:nvSpPr>
        <p:spPr bwMode="auto">
          <a:xfrm>
            <a:off x="4992688" y="3702174"/>
            <a:ext cx="161925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 sz="1170"/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840231" y="1664682"/>
            <a:ext cx="1544761" cy="79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29" tIns="38365" rIns="76729" bIns="38365">
            <a:spAutoFit/>
          </a:bodyPr>
          <a:lstStyle/>
          <a:p>
            <a:pPr eaLnBrk="0" hangingPunct="0"/>
            <a:r>
              <a:rPr lang="en-GB" sz="1167" b="1" u="sng" dirty="0">
                <a:solidFill>
                  <a:srgbClr val="C00000"/>
                </a:solidFill>
              </a:rPr>
              <a:t>Augmented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Value-added features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and benefits to the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target customer group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840231" y="3164848"/>
            <a:ext cx="1547967" cy="97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29" tIns="38365" rIns="76729" bIns="38365">
            <a:spAutoFit/>
          </a:bodyPr>
          <a:lstStyle/>
          <a:p>
            <a:pPr eaLnBrk="0" hangingPunct="0"/>
            <a:r>
              <a:rPr lang="en-GB" sz="1167" b="1" u="sng" dirty="0">
                <a:solidFill>
                  <a:srgbClr val="C00000"/>
                </a:solidFill>
              </a:rPr>
              <a:t>Core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Basic problem-solving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benefits; utility of the</a:t>
            </a:r>
          </a:p>
          <a:p>
            <a:pPr eaLnBrk="0" hangingPunct="0"/>
            <a:r>
              <a:rPr lang="en-GB" sz="1167" b="1" dirty="0">
                <a:solidFill>
                  <a:srgbClr val="C00000"/>
                </a:solidFill>
              </a:rPr>
              <a:t>product or service (i.e.</a:t>
            </a:r>
            <a:br>
              <a:rPr lang="en-GB" sz="1167" b="1" dirty="0">
                <a:solidFill>
                  <a:srgbClr val="C00000"/>
                </a:solidFill>
              </a:rPr>
            </a:br>
            <a:r>
              <a:rPr lang="en-GB" sz="1167" b="1" dirty="0">
                <a:solidFill>
                  <a:srgbClr val="C00000"/>
                </a:solidFill>
              </a:rPr>
              <a:t>what’s it for?)</a:t>
            </a:r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 flipH="1">
            <a:off x="1871928" y="1800233"/>
            <a:ext cx="221985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 sz="1170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auto">
          <a:xfrm flipH="1">
            <a:off x="1392019" y="3321174"/>
            <a:ext cx="305996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 sz="117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423968" y="4560540"/>
            <a:ext cx="1555982" cy="6162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none" lIns="76729" tIns="38365" rIns="76729" bIns="38365">
            <a:spAutoFit/>
          </a:bodyPr>
          <a:lstStyle/>
          <a:p>
            <a:pPr algn="ctr" eaLnBrk="0" hangingPunct="0">
              <a:defRPr/>
            </a:pPr>
            <a:r>
              <a:rPr lang="en-GB" sz="1167" b="1" dirty="0"/>
              <a:t>Product ‘Surround’</a:t>
            </a:r>
            <a:endParaRPr lang="en-GB" sz="1167" dirty="0"/>
          </a:p>
          <a:p>
            <a:pPr algn="ctr" eaLnBrk="0" hangingPunct="0">
              <a:defRPr/>
            </a:pPr>
            <a:r>
              <a:rPr lang="en-GB" sz="1167" dirty="0"/>
              <a:t>70% of impact, but</a:t>
            </a:r>
          </a:p>
          <a:p>
            <a:pPr algn="ctr" eaLnBrk="0" hangingPunct="0">
              <a:defRPr/>
            </a:pPr>
            <a:r>
              <a:rPr lang="en-GB" sz="1167" dirty="0"/>
              <a:t> only 30% of total costs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149923" y="4552603"/>
            <a:ext cx="1331561" cy="6162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none" lIns="76729" tIns="38365" rIns="76729" bIns="38365">
            <a:spAutoFit/>
          </a:bodyPr>
          <a:lstStyle/>
          <a:p>
            <a:pPr algn="ctr" eaLnBrk="0" hangingPunct="0">
              <a:defRPr/>
            </a:pPr>
            <a:r>
              <a:rPr lang="en-GB" sz="1167" b="1" dirty="0"/>
              <a:t>Core Product</a:t>
            </a:r>
            <a:r>
              <a:rPr lang="en-GB" sz="1167" dirty="0"/>
              <a:t> </a:t>
            </a:r>
          </a:p>
          <a:p>
            <a:pPr algn="ctr" eaLnBrk="0" hangingPunct="0">
              <a:defRPr/>
            </a:pPr>
            <a:r>
              <a:rPr lang="en-GB" sz="1167" dirty="0"/>
              <a:t>30% of impact, but </a:t>
            </a:r>
          </a:p>
          <a:p>
            <a:pPr algn="ctr" eaLnBrk="0" hangingPunct="0">
              <a:defRPr/>
            </a:pPr>
            <a:r>
              <a:rPr lang="en-GB" sz="1167" dirty="0"/>
              <a:t>70% of total costs</a:t>
            </a:r>
          </a:p>
        </p:txBody>
      </p:sp>
      <p:sp>
        <p:nvSpPr>
          <p:cNvPr id="9229" name="Title 19"/>
          <p:cNvSpPr>
            <a:spLocks noGrp="1"/>
          </p:cNvSpPr>
          <p:nvPr>
            <p:ph type="title"/>
          </p:nvPr>
        </p:nvSpPr>
        <p:spPr>
          <a:xfrm>
            <a:off x="400970" y="177016"/>
            <a:ext cx="5324475" cy="1104636"/>
          </a:xfrm>
        </p:spPr>
        <p:txBody>
          <a:bodyPr>
            <a:normAutofit fontScale="90000"/>
          </a:bodyPr>
          <a:lstStyle/>
          <a:p>
            <a:r>
              <a:rPr lang="en-GB" dirty="0"/>
              <a:t>The total product offer (anatomy)</a:t>
            </a:r>
            <a:br>
              <a:rPr lang="en-GB" dirty="0"/>
            </a:br>
            <a:r>
              <a:rPr lang="en-GB" sz="1667" dirty="0">
                <a:solidFill>
                  <a:srgbClr val="808080"/>
                </a:solidFill>
              </a:rPr>
              <a:t> adapted from Kotler et al. (1999: 562)</a:t>
            </a:r>
          </a:p>
        </p:txBody>
      </p:sp>
      <p:sp>
        <p:nvSpPr>
          <p:cNvPr id="21" name="Oval 20"/>
          <p:cNvSpPr/>
          <p:nvPr/>
        </p:nvSpPr>
        <p:spPr>
          <a:xfrm>
            <a:off x="4151313" y="2699404"/>
            <a:ext cx="780521" cy="7805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170"/>
          </a:p>
        </p:txBody>
      </p:sp>
      <p:sp>
        <p:nvSpPr>
          <p:cNvPr id="22" name="Oval 21"/>
          <p:cNvSpPr/>
          <p:nvPr/>
        </p:nvSpPr>
        <p:spPr>
          <a:xfrm>
            <a:off x="3611563" y="2159654"/>
            <a:ext cx="1860021" cy="18600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170"/>
          </a:p>
        </p:txBody>
      </p:sp>
      <p:sp>
        <p:nvSpPr>
          <p:cNvPr id="23" name="Oval 22"/>
          <p:cNvSpPr/>
          <p:nvPr/>
        </p:nvSpPr>
        <p:spPr>
          <a:xfrm>
            <a:off x="3071813" y="1619904"/>
            <a:ext cx="2940844" cy="29395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170"/>
          </a:p>
        </p:txBody>
      </p:sp>
      <p:sp>
        <p:nvSpPr>
          <p:cNvPr id="9233" name="TextBox 24"/>
          <p:cNvSpPr txBox="1">
            <a:spLocks noChangeArrowheads="1"/>
          </p:cNvSpPr>
          <p:nvPr/>
        </p:nvSpPr>
        <p:spPr bwMode="auto">
          <a:xfrm>
            <a:off x="4202147" y="1679434"/>
            <a:ext cx="862737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Installation</a:t>
            </a:r>
          </a:p>
        </p:txBody>
      </p:sp>
      <p:sp>
        <p:nvSpPr>
          <p:cNvPr id="9234" name="TextBox 25"/>
          <p:cNvSpPr txBox="1">
            <a:spLocks noChangeArrowheads="1"/>
          </p:cNvSpPr>
          <p:nvPr/>
        </p:nvSpPr>
        <p:spPr bwMode="auto">
          <a:xfrm>
            <a:off x="3346901" y="2023709"/>
            <a:ext cx="780520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167" dirty="0">
                <a:solidFill>
                  <a:srgbClr val="002060"/>
                </a:solidFill>
              </a:rPr>
              <a:t>Customer support</a:t>
            </a:r>
          </a:p>
        </p:txBody>
      </p:sp>
      <p:sp>
        <p:nvSpPr>
          <p:cNvPr id="9235" name="TextBox 26"/>
          <p:cNvSpPr txBox="1">
            <a:spLocks noChangeArrowheads="1"/>
          </p:cNvSpPr>
          <p:nvPr/>
        </p:nvSpPr>
        <p:spPr bwMode="auto">
          <a:xfrm>
            <a:off x="4922154" y="2023392"/>
            <a:ext cx="737702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Selection</a:t>
            </a:r>
          </a:p>
        </p:txBody>
      </p:sp>
      <p:sp>
        <p:nvSpPr>
          <p:cNvPr id="9236" name="TextBox 27"/>
          <p:cNvSpPr txBox="1">
            <a:spLocks noChangeArrowheads="1"/>
          </p:cNvSpPr>
          <p:nvPr/>
        </p:nvSpPr>
        <p:spPr bwMode="auto">
          <a:xfrm>
            <a:off x="4210574" y="2280038"/>
            <a:ext cx="788999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Packaging</a:t>
            </a:r>
          </a:p>
        </p:txBody>
      </p:sp>
      <p:sp>
        <p:nvSpPr>
          <p:cNvPr id="9237" name="TextBox 28"/>
          <p:cNvSpPr txBox="1">
            <a:spLocks noChangeArrowheads="1"/>
          </p:cNvSpPr>
          <p:nvPr/>
        </p:nvSpPr>
        <p:spPr bwMode="auto">
          <a:xfrm>
            <a:off x="3107665" y="3420392"/>
            <a:ext cx="67839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Delivery</a:t>
            </a:r>
          </a:p>
        </p:txBody>
      </p:sp>
      <p:sp>
        <p:nvSpPr>
          <p:cNvPr id="9238" name="TextBox 29"/>
          <p:cNvSpPr txBox="1">
            <a:spLocks noChangeArrowheads="1"/>
          </p:cNvSpPr>
          <p:nvPr/>
        </p:nvSpPr>
        <p:spPr bwMode="auto">
          <a:xfrm>
            <a:off x="3816426" y="4063330"/>
            <a:ext cx="55335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Credit</a:t>
            </a:r>
          </a:p>
        </p:txBody>
      </p:sp>
      <p:sp>
        <p:nvSpPr>
          <p:cNvPr id="9239" name="TextBox 30"/>
          <p:cNvSpPr txBox="1">
            <a:spLocks noChangeArrowheads="1"/>
          </p:cNvSpPr>
          <p:nvPr/>
        </p:nvSpPr>
        <p:spPr bwMode="auto">
          <a:xfrm>
            <a:off x="4900732" y="3899288"/>
            <a:ext cx="76335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Warranty</a:t>
            </a:r>
          </a:p>
        </p:txBody>
      </p:sp>
      <p:sp>
        <p:nvSpPr>
          <p:cNvPr id="9240" name="TextBox 31"/>
          <p:cNvSpPr txBox="1">
            <a:spLocks noChangeArrowheads="1"/>
          </p:cNvSpPr>
          <p:nvPr/>
        </p:nvSpPr>
        <p:spPr bwMode="auto">
          <a:xfrm>
            <a:off x="3868091" y="3539455"/>
            <a:ext cx="620684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Quality</a:t>
            </a:r>
          </a:p>
        </p:txBody>
      </p:sp>
      <p:sp>
        <p:nvSpPr>
          <p:cNvPr id="9241" name="TextBox 32"/>
          <p:cNvSpPr txBox="1">
            <a:spLocks noChangeArrowheads="1"/>
          </p:cNvSpPr>
          <p:nvPr/>
        </p:nvSpPr>
        <p:spPr bwMode="auto">
          <a:xfrm>
            <a:off x="4610723" y="3420392"/>
            <a:ext cx="71365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9242" name="TextBox 33"/>
          <p:cNvSpPr txBox="1">
            <a:spLocks noChangeArrowheads="1"/>
          </p:cNvSpPr>
          <p:nvPr/>
        </p:nvSpPr>
        <p:spPr bwMode="auto">
          <a:xfrm>
            <a:off x="3611563" y="2699404"/>
            <a:ext cx="642938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Brand name</a:t>
            </a:r>
          </a:p>
        </p:txBody>
      </p:sp>
      <p:sp>
        <p:nvSpPr>
          <p:cNvPr id="9243" name="TextBox 34"/>
          <p:cNvSpPr txBox="1">
            <a:spLocks noChangeArrowheads="1"/>
          </p:cNvSpPr>
          <p:nvPr/>
        </p:nvSpPr>
        <p:spPr bwMode="auto">
          <a:xfrm>
            <a:off x="5314157" y="3044684"/>
            <a:ext cx="758031" cy="6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167">
                <a:solidFill>
                  <a:srgbClr val="002060"/>
                </a:solidFill>
              </a:rPr>
              <a:t>After-sales service</a:t>
            </a:r>
          </a:p>
        </p:txBody>
      </p:sp>
      <p:sp>
        <p:nvSpPr>
          <p:cNvPr id="9244" name="TextBox 35"/>
          <p:cNvSpPr txBox="1">
            <a:spLocks noChangeArrowheads="1"/>
          </p:cNvSpPr>
          <p:nvPr/>
        </p:nvSpPr>
        <p:spPr bwMode="auto">
          <a:xfrm>
            <a:off x="4795718" y="2699404"/>
            <a:ext cx="796396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167" dirty="0">
                <a:solidFill>
                  <a:srgbClr val="002060"/>
                </a:solidFill>
              </a:rPr>
              <a:t>Styling/</a:t>
            </a:r>
            <a:br>
              <a:rPr lang="en-GB" sz="1167" dirty="0">
                <a:solidFill>
                  <a:srgbClr val="002060"/>
                </a:solidFill>
              </a:rPr>
            </a:br>
            <a:r>
              <a:rPr lang="en-GB" sz="1167" dirty="0">
                <a:solidFill>
                  <a:srgbClr val="002060"/>
                </a:solidFill>
              </a:rPr>
              <a:t>design</a:t>
            </a:r>
          </a:p>
        </p:txBody>
      </p:sp>
      <p:sp>
        <p:nvSpPr>
          <p:cNvPr id="9245" name="TextBox 36"/>
          <p:cNvSpPr txBox="1">
            <a:spLocks noChangeArrowheads="1"/>
          </p:cNvSpPr>
          <p:nvPr/>
        </p:nvSpPr>
        <p:spPr bwMode="auto">
          <a:xfrm>
            <a:off x="3132667" y="4122862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246" name="TextBox 37"/>
          <p:cNvSpPr txBox="1">
            <a:spLocks noChangeArrowheads="1"/>
          </p:cNvSpPr>
          <p:nvPr/>
        </p:nvSpPr>
        <p:spPr bwMode="auto">
          <a:xfrm>
            <a:off x="5532438" y="4319976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247" name="TextBox 38"/>
          <p:cNvSpPr txBox="1">
            <a:spLocks noChangeArrowheads="1"/>
          </p:cNvSpPr>
          <p:nvPr/>
        </p:nvSpPr>
        <p:spPr bwMode="auto">
          <a:xfrm>
            <a:off x="5953125" y="2082924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248" name="TextBox 39"/>
          <p:cNvSpPr txBox="1">
            <a:spLocks noChangeArrowheads="1"/>
          </p:cNvSpPr>
          <p:nvPr/>
        </p:nvSpPr>
        <p:spPr bwMode="auto">
          <a:xfrm>
            <a:off x="3612886" y="1439987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449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total product offer (anatomy)</a:t>
            </a:r>
            <a:br>
              <a:rPr lang="en-GB" dirty="0"/>
            </a:br>
            <a:r>
              <a:rPr lang="en-GB" sz="1667" dirty="0">
                <a:solidFill>
                  <a:srgbClr val="808080"/>
                </a:solidFill>
              </a:rPr>
              <a:t> adapted from Kotler et al. (1999: 562)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458AF-B400-1042-BBC5-D38AD9B9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776" y="1414316"/>
            <a:ext cx="3868922" cy="343799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Core</a:t>
            </a:r>
            <a:r>
              <a:rPr lang="en-US" dirty="0"/>
              <a:t>: Transport from A to 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Actual</a:t>
            </a:r>
            <a:r>
              <a:rPr lang="en-US" dirty="0"/>
              <a:t>: Car bodywork, technology, engine, technology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Augmented</a:t>
            </a:r>
            <a:r>
              <a:rPr lang="en-US" dirty="0"/>
              <a:t>: After sales service, Mini Owners Club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Potential</a:t>
            </a:r>
            <a:r>
              <a:rPr lang="en-US" dirty="0"/>
              <a:t>: Classic car value, kudos attached to having a cute car</a:t>
            </a:r>
          </a:p>
        </p:txBody>
      </p:sp>
      <p:sp>
        <p:nvSpPr>
          <p:cNvPr id="9245" name="TextBox 36"/>
          <p:cNvSpPr txBox="1">
            <a:spLocks noChangeArrowheads="1"/>
          </p:cNvSpPr>
          <p:nvPr/>
        </p:nvSpPr>
        <p:spPr bwMode="auto">
          <a:xfrm>
            <a:off x="3132667" y="4122862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246" name="TextBox 37"/>
          <p:cNvSpPr txBox="1">
            <a:spLocks noChangeArrowheads="1"/>
          </p:cNvSpPr>
          <p:nvPr/>
        </p:nvSpPr>
        <p:spPr bwMode="auto">
          <a:xfrm>
            <a:off x="5532438" y="4319976"/>
            <a:ext cx="253596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67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7170" name="Picture 2" descr="The Official MINI Website | MINI UK">
            <a:extLst>
              <a:ext uri="{FF2B5EF4-FFF2-40B4-BE49-F238E27FC236}">
                <a16:creationId xmlns:a16="http://schemas.microsoft.com/office/drawing/2014/main" id="{F3B611ED-4720-4649-82DD-47B44E85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0" y="1900154"/>
            <a:ext cx="4193199" cy="235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757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8B4F-C7CA-0E47-B841-AED4651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E7A0-B1B3-A948-8DA5-7FFA96AC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FMCG – Fast moving consumer goods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Consumer durables</a:t>
            </a:r>
          </a:p>
        </p:txBody>
      </p:sp>
      <p:pic>
        <p:nvPicPr>
          <p:cNvPr id="1026" name="Picture 2" descr="FMGC | What are Fast-Moving Consumer Goods?">
            <a:extLst>
              <a:ext uri="{FF2B5EF4-FFF2-40B4-BE49-F238E27FC236}">
                <a16:creationId xmlns:a16="http://schemas.microsoft.com/office/drawing/2014/main" id="{2F47E2C3-39A6-174C-BBFE-B467D1F7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8352">
            <a:off x="5164205" y="977577"/>
            <a:ext cx="3650997" cy="15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1 preview: Summer products give the chills to top consumer durables makers  - The Economic Times">
            <a:extLst>
              <a:ext uri="{FF2B5EF4-FFF2-40B4-BE49-F238E27FC236}">
                <a16:creationId xmlns:a16="http://schemas.microsoft.com/office/drawing/2014/main" id="{308E4AAE-11A8-DA4D-B86E-A18D2D46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26" y="2758336"/>
            <a:ext cx="2757377" cy="20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king-and-Insurance-min - The Financial Gazette">
            <a:extLst>
              <a:ext uri="{FF2B5EF4-FFF2-40B4-BE49-F238E27FC236}">
                <a16:creationId xmlns:a16="http://schemas.microsoft.com/office/drawing/2014/main" id="{B5C47773-E481-6546-AE57-049A9A24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8" y="2857500"/>
            <a:ext cx="3219523" cy="18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9B57-BB5C-F74C-8DD6-6650E286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1044753"/>
            <a:ext cx="2562119" cy="3596556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the difference between a ’product’ and a ‘brand’?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02ABF-2278-4CF5-9951-9E0166A8C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7730"/>
              </p:ext>
            </p:extLst>
          </p:nvPr>
        </p:nvGraphicFramePr>
        <p:xfrm>
          <a:off x="6123537" y="856211"/>
          <a:ext cx="2721206" cy="423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 glass of water can go off over night and here's why">
            <a:extLst>
              <a:ext uri="{FF2B5EF4-FFF2-40B4-BE49-F238E27FC236}">
                <a16:creationId xmlns:a16="http://schemas.microsoft.com/office/drawing/2014/main" id="{7097BCF8-A209-6DB7-3752-4F06264A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11" y="467591"/>
            <a:ext cx="2092729" cy="20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xury bottled water is absurd – so why is it so popular? | Water Institute  | University of Waterloo">
            <a:extLst>
              <a:ext uri="{FF2B5EF4-FFF2-40B4-BE49-F238E27FC236}">
                <a16:creationId xmlns:a16="http://schemas.microsoft.com/office/drawing/2014/main" id="{EA29C94B-4410-A370-DC52-A7CDECB1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11" y="2857500"/>
            <a:ext cx="2092729" cy="20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32399"/>
      </p:ext>
    </p:extLst>
  </p:cSld>
  <p:clrMapOvr>
    <a:masterClrMapping/>
  </p:clrMapOvr>
</p:sld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0114BC-3B4D-3347-8310-3A51D9A0D268}" vid="{5EDAF5A9-BCE8-7D4F-A01B-03B4212B9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1631</Words>
  <Application>Microsoft Macintosh PowerPoint</Application>
  <PresentationFormat>On-screen Show (16:10)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Tahoma</vt:lpstr>
      <vt:lpstr>WBS_Sep_2017</vt:lpstr>
      <vt:lpstr>The ‘Four Ps’</vt:lpstr>
      <vt:lpstr>Session objectives</vt:lpstr>
      <vt:lpstr>The Marketing Mix, or 4Ps (McCarthy 1964)</vt:lpstr>
      <vt:lpstr>PowerPoint Presentation</vt:lpstr>
      <vt:lpstr>What is a product?</vt:lpstr>
      <vt:lpstr>The total product offer (anatomy)  adapted from Kotler et al. (1999: 562)</vt:lpstr>
      <vt:lpstr>The total product offer (anatomy)  adapted from Kotler et al. (1999: 562)</vt:lpstr>
      <vt:lpstr>Types of products</vt:lpstr>
      <vt:lpstr>What is the difference between a ’product’ and a ‘brand’?</vt:lpstr>
      <vt:lpstr>What is a brand? </vt:lpstr>
      <vt:lpstr>Product decisions (Kotler et al 2009)</vt:lpstr>
      <vt:lpstr>PowerPoint Presentation</vt:lpstr>
      <vt:lpstr>'Place’: where, when, in the right form and in the right quantities…</vt:lpstr>
      <vt:lpstr>Distribution channels</vt:lpstr>
      <vt:lpstr>Types of distribution</vt:lpstr>
      <vt:lpstr>Why it’s important to get your choice of distributor right…</vt:lpstr>
      <vt:lpstr>Consider…</vt:lpstr>
      <vt:lpstr>Consider…</vt:lpstr>
      <vt:lpstr>Consider…</vt:lpstr>
      <vt:lpstr>PowerPoint Presentation</vt:lpstr>
      <vt:lpstr>Promotion</vt:lpstr>
      <vt:lpstr>PowerPoint Presentation</vt:lpstr>
      <vt:lpstr>The challenge of communication strategy…</vt:lpstr>
      <vt:lpstr>Marcoms can be used to achieve a number of cognitive and behavioural changes</vt:lpstr>
      <vt:lpstr>The ‘classic’ promotional mix</vt:lpstr>
      <vt:lpstr>Promotional tools</vt:lpstr>
      <vt:lpstr>Promotional tools</vt:lpstr>
      <vt:lpstr>The media Baines et al. (2011)</vt:lpstr>
      <vt:lpstr>An omnichannel/ integrated marketing communications approach….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‘Four Ps’</dc:title>
  <dc:creator>Lloyd, Jenny</dc:creator>
  <cp:lastModifiedBy>Jenny.L.Lloyd@outlook.com</cp:lastModifiedBy>
  <cp:revision>10</cp:revision>
  <dcterms:created xsi:type="dcterms:W3CDTF">2020-11-05T09:51:48Z</dcterms:created>
  <dcterms:modified xsi:type="dcterms:W3CDTF">2023-11-06T09:23:37Z</dcterms:modified>
</cp:coreProperties>
</file>