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sldIdLst>
    <p:sldId id="256" r:id="rId2"/>
    <p:sldId id="286" r:id="rId3"/>
    <p:sldId id="324" r:id="rId4"/>
    <p:sldId id="331" r:id="rId5"/>
    <p:sldId id="325" r:id="rId6"/>
    <p:sldId id="326" r:id="rId7"/>
    <p:sldId id="327" r:id="rId8"/>
    <p:sldId id="328" r:id="rId9"/>
    <p:sldId id="330" r:id="rId10"/>
    <p:sldId id="329" r:id="rId11"/>
    <p:sldId id="287" r:id="rId12"/>
    <p:sldId id="309" r:id="rId13"/>
    <p:sldId id="310" r:id="rId14"/>
    <p:sldId id="311" r:id="rId15"/>
    <p:sldId id="293" r:id="rId16"/>
    <p:sldId id="308" r:id="rId17"/>
    <p:sldId id="315" r:id="rId18"/>
    <p:sldId id="318" r:id="rId19"/>
    <p:sldId id="322" r:id="rId20"/>
    <p:sldId id="317" r:id="rId21"/>
    <p:sldId id="323" r:id="rId22"/>
    <p:sldId id="320" r:id="rId23"/>
  </p:sldIdLst>
  <p:sldSz cx="9144000" cy="5715000" type="screen16x10"/>
  <p:notesSz cx="6858000" cy="9144000"/>
  <p:defaultTextStyle>
    <a:defPPr>
      <a:defRPr lang="en-US"/>
    </a:defPPr>
    <a:lvl1pPr marL="0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4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45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1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293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67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3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12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586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251CC-7A26-0B4E-BB65-6EA85101AA0A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48F6738-06E0-9B49-BD59-612716C3FFC7}">
      <dgm:prSet phldrT="[Text]"/>
      <dgm:spPr/>
      <dgm:t>
        <a:bodyPr/>
        <a:lstStyle/>
        <a:p>
          <a:r>
            <a:rPr lang="en-GB" dirty="0"/>
            <a:t>Intangibility</a:t>
          </a:r>
        </a:p>
      </dgm:t>
    </dgm:pt>
    <dgm:pt modelId="{FD87CE78-015D-BC45-82FE-82A863B4CA9C}" type="parTrans" cxnId="{4E4A1DF4-38AB-0045-8DE9-F857240D256B}">
      <dgm:prSet/>
      <dgm:spPr/>
      <dgm:t>
        <a:bodyPr/>
        <a:lstStyle/>
        <a:p>
          <a:endParaRPr lang="en-GB"/>
        </a:p>
      </dgm:t>
    </dgm:pt>
    <dgm:pt modelId="{6BBCA9D4-3161-F748-8673-958317C4E6D5}" type="sibTrans" cxnId="{4E4A1DF4-38AB-0045-8DE9-F857240D256B}">
      <dgm:prSet/>
      <dgm:spPr/>
      <dgm:t>
        <a:bodyPr/>
        <a:lstStyle/>
        <a:p>
          <a:endParaRPr lang="en-GB"/>
        </a:p>
      </dgm:t>
    </dgm:pt>
    <dgm:pt modelId="{78D37004-242A-2443-8EB3-3BECD9D343D7}">
      <dgm:prSet phldrT="[Text]"/>
      <dgm:spPr/>
      <dgm:t>
        <a:bodyPr/>
        <a:lstStyle/>
        <a:p>
          <a:r>
            <a:rPr lang="en-GB" dirty="0"/>
            <a:t>Inseparability</a:t>
          </a:r>
        </a:p>
      </dgm:t>
    </dgm:pt>
    <dgm:pt modelId="{CADAE6F8-193E-A740-8E28-3DF0123C1900}" type="parTrans" cxnId="{E57AB856-E958-6A4F-A564-2350AF3F1518}">
      <dgm:prSet/>
      <dgm:spPr/>
      <dgm:t>
        <a:bodyPr/>
        <a:lstStyle/>
        <a:p>
          <a:endParaRPr lang="en-GB"/>
        </a:p>
      </dgm:t>
    </dgm:pt>
    <dgm:pt modelId="{1DFFA3CD-E6E1-4349-8683-022D661F1250}" type="sibTrans" cxnId="{E57AB856-E958-6A4F-A564-2350AF3F1518}">
      <dgm:prSet/>
      <dgm:spPr/>
      <dgm:t>
        <a:bodyPr/>
        <a:lstStyle/>
        <a:p>
          <a:endParaRPr lang="en-GB"/>
        </a:p>
      </dgm:t>
    </dgm:pt>
    <dgm:pt modelId="{1F55E91D-BC1A-5943-90E1-E2F512109D09}">
      <dgm:prSet phldrT="[Text]"/>
      <dgm:spPr/>
      <dgm:t>
        <a:bodyPr/>
        <a:lstStyle/>
        <a:p>
          <a:r>
            <a:rPr lang="en-GB" dirty="0"/>
            <a:t>Perishability</a:t>
          </a:r>
        </a:p>
      </dgm:t>
    </dgm:pt>
    <dgm:pt modelId="{9F0DAF03-B54F-674E-A9A6-E9AD4380A000}" type="parTrans" cxnId="{63138918-EBA5-4748-8BE4-1D28DF296A1D}">
      <dgm:prSet/>
      <dgm:spPr/>
      <dgm:t>
        <a:bodyPr/>
        <a:lstStyle/>
        <a:p>
          <a:endParaRPr lang="en-GB"/>
        </a:p>
      </dgm:t>
    </dgm:pt>
    <dgm:pt modelId="{164AF4E0-8927-3B47-ADB6-198F40CBD1E0}" type="sibTrans" cxnId="{63138918-EBA5-4748-8BE4-1D28DF296A1D}">
      <dgm:prSet/>
      <dgm:spPr/>
      <dgm:t>
        <a:bodyPr/>
        <a:lstStyle/>
        <a:p>
          <a:endParaRPr lang="en-GB"/>
        </a:p>
      </dgm:t>
    </dgm:pt>
    <dgm:pt modelId="{07194207-1C58-BD40-B2E2-C37C42941B74}">
      <dgm:prSet phldrT="[Text]"/>
      <dgm:spPr/>
      <dgm:t>
        <a:bodyPr/>
        <a:lstStyle/>
        <a:p>
          <a:r>
            <a:rPr lang="en-GB" dirty="0"/>
            <a:t>Lack of ownership</a:t>
          </a:r>
        </a:p>
      </dgm:t>
    </dgm:pt>
    <dgm:pt modelId="{7FBF179C-DD41-DD4A-B097-B33AB57FA567}" type="parTrans" cxnId="{03BCD230-9C81-3640-98ED-831563C0DB6F}">
      <dgm:prSet/>
      <dgm:spPr/>
      <dgm:t>
        <a:bodyPr/>
        <a:lstStyle/>
        <a:p>
          <a:endParaRPr lang="en-GB"/>
        </a:p>
      </dgm:t>
    </dgm:pt>
    <dgm:pt modelId="{D27526E8-3770-E048-B512-75DA192A669A}" type="sibTrans" cxnId="{03BCD230-9C81-3640-98ED-831563C0DB6F}">
      <dgm:prSet/>
      <dgm:spPr/>
      <dgm:t>
        <a:bodyPr/>
        <a:lstStyle/>
        <a:p>
          <a:endParaRPr lang="en-GB"/>
        </a:p>
      </dgm:t>
    </dgm:pt>
    <dgm:pt modelId="{C9E4E1C5-8FC5-C347-90AC-1C7EE139A6CB}">
      <dgm:prSet phldrT="[Text]"/>
      <dgm:spPr/>
      <dgm:t>
        <a:bodyPr/>
        <a:lstStyle/>
        <a:p>
          <a:r>
            <a:rPr lang="en-GB" dirty="0"/>
            <a:t>Heterogeneity </a:t>
          </a:r>
        </a:p>
      </dgm:t>
    </dgm:pt>
    <dgm:pt modelId="{5CE8FA64-1263-094A-B8EC-CDFD9404F8C4}" type="parTrans" cxnId="{9FD18C24-D2F9-D145-B29D-6244FCA71077}">
      <dgm:prSet/>
      <dgm:spPr/>
      <dgm:t>
        <a:bodyPr/>
        <a:lstStyle/>
        <a:p>
          <a:endParaRPr lang="en-GB"/>
        </a:p>
      </dgm:t>
    </dgm:pt>
    <dgm:pt modelId="{36A31F5D-0465-E244-B25F-DC2C7AE4C6DE}" type="sibTrans" cxnId="{9FD18C24-D2F9-D145-B29D-6244FCA71077}">
      <dgm:prSet/>
      <dgm:spPr/>
      <dgm:t>
        <a:bodyPr/>
        <a:lstStyle/>
        <a:p>
          <a:endParaRPr lang="en-GB"/>
        </a:p>
      </dgm:t>
    </dgm:pt>
    <dgm:pt modelId="{259BB542-E02E-0641-BFCF-B92747C0CC17}">
      <dgm:prSet phldrT="[Text]"/>
      <dgm:spPr/>
      <dgm:t>
        <a:bodyPr/>
        <a:lstStyle/>
        <a:p>
          <a:r>
            <a:rPr lang="en-GB" dirty="0"/>
            <a:t>Client-based Relationships</a:t>
          </a:r>
        </a:p>
      </dgm:t>
    </dgm:pt>
    <dgm:pt modelId="{C7A162B2-D53B-9849-B246-08237FF4F768}" type="parTrans" cxnId="{66C79959-58F2-EB47-AA93-9746ABC28AFC}">
      <dgm:prSet/>
      <dgm:spPr/>
      <dgm:t>
        <a:bodyPr/>
        <a:lstStyle/>
        <a:p>
          <a:endParaRPr lang="en-GB"/>
        </a:p>
      </dgm:t>
    </dgm:pt>
    <dgm:pt modelId="{C95EB1BA-5A47-8947-814C-1252241631BD}" type="sibTrans" cxnId="{66C79959-58F2-EB47-AA93-9746ABC28AFC}">
      <dgm:prSet/>
      <dgm:spPr/>
      <dgm:t>
        <a:bodyPr/>
        <a:lstStyle/>
        <a:p>
          <a:endParaRPr lang="en-GB"/>
        </a:p>
      </dgm:t>
    </dgm:pt>
    <dgm:pt modelId="{ACE1D69D-B877-004B-81C4-8D7570AAC580}" type="pres">
      <dgm:prSet presAssocID="{AE2251CC-7A26-0B4E-BB65-6EA85101AA0A}" presName="diagram" presStyleCnt="0">
        <dgm:presLayoutVars>
          <dgm:dir/>
          <dgm:resizeHandles val="exact"/>
        </dgm:presLayoutVars>
      </dgm:prSet>
      <dgm:spPr/>
    </dgm:pt>
    <dgm:pt modelId="{7C3A71CF-6511-084F-8987-832952B1C45F}" type="pres">
      <dgm:prSet presAssocID="{748F6738-06E0-9B49-BD59-612716C3FFC7}" presName="node" presStyleLbl="node1" presStyleIdx="0" presStyleCnt="6">
        <dgm:presLayoutVars>
          <dgm:bulletEnabled val="1"/>
        </dgm:presLayoutVars>
      </dgm:prSet>
      <dgm:spPr/>
    </dgm:pt>
    <dgm:pt modelId="{A1587B52-4696-604D-969F-7620EDF7B158}" type="pres">
      <dgm:prSet presAssocID="{6BBCA9D4-3161-F748-8673-958317C4E6D5}" presName="sibTrans" presStyleCnt="0"/>
      <dgm:spPr/>
    </dgm:pt>
    <dgm:pt modelId="{4508AB36-4A9A-D84C-AAC7-4D8527D0C34E}" type="pres">
      <dgm:prSet presAssocID="{78D37004-242A-2443-8EB3-3BECD9D343D7}" presName="node" presStyleLbl="node1" presStyleIdx="1" presStyleCnt="6">
        <dgm:presLayoutVars>
          <dgm:bulletEnabled val="1"/>
        </dgm:presLayoutVars>
      </dgm:prSet>
      <dgm:spPr/>
    </dgm:pt>
    <dgm:pt modelId="{BE8B4E07-F663-2F4E-9F7E-52BBC561C20B}" type="pres">
      <dgm:prSet presAssocID="{1DFFA3CD-E6E1-4349-8683-022D661F1250}" presName="sibTrans" presStyleCnt="0"/>
      <dgm:spPr/>
    </dgm:pt>
    <dgm:pt modelId="{99FD7BDF-D00D-BC40-B3ED-067B235C79AF}" type="pres">
      <dgm:prSet presAssocID="{1F55E91D-BC1A-5943-90E1-E2F512109D09}" presName="node" presStyleLbl="node1" presStyleIdx="2" presStyleCnt="6">
        <dgm:presLayoutVars>
          <dgm:bulletEnabled val="1"/>
        </dgm:presLayoutVars>
      </dgm:prSet>
      <dgm:spPr/>
    </dgm:pt>
    <dgm:pt modelId="{DC9678C0-0618-7B43-B1A4-EADF38449CEA}" type="pres">
      <dgm:prSet presAssocID="{164AF4E0-8927-3B47-ADB6-198F40CBD1E0}" presName="sibTrans" presStyleCnt="0"/>
      <dgm:spPr/>
    </dgm:pt>
    <dgm:pt modelId="{5D180C1B-1C5C-7840-9EFC-A15DDFCF3B3C}" type="pres">
      <dgm:prSet presAssocID="{07194207-1C58-BD40-B2E2-C37C42941B74}" presName="node" presStyleLbl="node1" presStyleIdx="3" presStyleCnt="6">
        <dgm:presLayoutVars>
          <dgm:bulletEnabled val="1"/>
        </dgm:presLayoutVars>
      </dgm:prSet>
      <dgm:spPr/>
    </dgm:pt>
    <dgm:pt modelId="{0C204428-408C-8147-A993-A23FE591258F}" type="pres">
      <dgm:prSet presAssocID="{D27526E8-3770-E048-B512-75DA192A669A}" presName="sibTrans" presStyleCnt="0"/>
      <dgm:spPr/>
    </dgm:pt>
    <dgm:pt modelId="{650FE718-D8CF-7646-8B4F-298820CCF030}" type="pres">
      <dgm:prSet presAssocID="{C9E4E1C5-8FC5-C347-90AC-1C7EE139A6CB}" presName="node" presStyleLbl="node1" presStyleIdx="4" presStyleCnt="6">
        <dgm:presLayoutVars>
          <dgm:bulletEnabled val="1"/>
        </dgm:presLayoutVars>
      </dgm:prSet>
      <dgm:spPr/>
    </dgm:pt>
    <dgm:pt modelId="{42DC655E-F847-7049-892D-07AA1984C58A}" type="pres">
      <dgm:prSet presAssocID="{36A31F5D-0465-E244-B25F-DC2C7AE4C6DE}" presName="sibTrans" presStyleCnt="0"/>
      <dgm:spPr/>
    </dgm:pt>
    <dgm:pt modelId="{07DE2CA8-04FB-3347-90AF-A5E7C3848C83}" type="pres">
      <dgm:prSet presAssocID="{259BB542-E02E-0641-BFCF-B92747C0CC17}" presName="node" presStyleLbl="node1" presStyleIdx="5" presStyleCnt="6">
        <dgm:presLayoutVars>
          <dgm:bulletEnabled val="1"/>
        </dgm:presLayoutVars>
      </dgm:prSet>
      <dgm:spPr/>
    </dgm:pt>
  </dgm:ptLst>
  <dgm:cxnLst>
    <dgm:cxn modelId="{F7B2F900-6B15-D140-888E-6C34E69C8B52}" type="presOf" srcId="{C9E4E1C5-8FC5-C347-90AC-1C7EE139A6CB}" destId="{650FE718-D8CF-7646-8B4F-298820CCF030}" srcOrd="0" destOrd="0" presId="urn:microsoft.com/office/officeart/2005/8/layout/default"/>
    <dgm:cxn modelId="{69DCDB06-C8B5-DB47-90EC-9FD66613C30D}" type="presOf" srcId="{07194207-1C58-BD40-B2E2-C37C42941B74}" destId="{5D180C1B-1C5C-7840-9EFC-A15DDFCF3B3C}" srcOrd="0" destOrd="0" presId="urn:microsoft.com/office/officeart/2005/8/layout/default"/>
    <dgm:cxn modelId="{63138918-EBA5-4748-8BE4-1D28DF296A1D}" srcId="{AE2251CC-7A26-0B4E-BB65-6EA85101AA0A}" destId="{1F55E91D-BC1A-5943-90E1-E2F512109D09}" srcOrd="2" destOrd="0" parTransId="{9F0DAF03-B54F-674E-A9A6-E9AD4380A000}" sibTransId="{164AF4E0-8927-3B47-ADB6-198F40CBD1E0}"/>
    <dgm:cxn modelId="{9FD18C24-D2F9-D145-B29D-6244FCA71077}" srcId="{AE2251CC-7A26-0B4E-BB65-6EA85101AA0A}" destId="{C9E4E1C5-8FC5-C347-90AC-1C7EE139A6CB}" srcOrd="4" destOrd="0" parTransId="{5CE8FA64-1263-094A-B8EC-CDFD9404F8C4}" sibTransId="{36A31F5D-0465-E244-B25F-DC2C7AE4C6DE}"/>
    <dgm:cxn modelId="{03BCD230-9C81-3640-98ED-831563C0DB6F}" srcId="{AE2251CC-7A26-0B4E-BB65-6EA85101AA0A}" destId="{07194207-1C58-BD40-B2E2-C37C42941B74}" srcOrd="3" destOrd="0" parTransId="{7FBF179C-DD41-DD4A-B097-B33AB57FA567}" sibTransId="{D27526E8-3770-E048-B512-75DA192A669A}"/>
    <dgm:cxn modelId="{E57AB856-E958-6A4F-A564-2350AF3F1518}" srcId="{AE2251CC-7A26-0B4E-BB65-6EA85101AA0A}" destId="{78D37004-242A-2443-8EB3-3BECD9D343D7}" srcOrd="1" destOrd="0" parTransId="{CADAE6F8-193E-A740-8E28-3DF0123C1900}" sibTransId="{1DFFA3CD-E6E1-4349-8683-022D661F1250}"/>
    <dgm:cxn modelId="{66C79959-58F2-EB47-AA93-9746ABC28AFC}" srcId="{AE2251CC-7A26-0B4E-BB65-6EA85101AA0A}" destId="{259BB542-E02E-0641-BFCF-B92747C0CC17}" srcOrd="5" destOrd="0" parTransId="{C7A162B2-D53B-9849-B246-08237FF4F768}" sibTransId="{C95EB1BA-5A47-8947-814C-1252241631BD}"/>
    <dgm:cxn modelId="{A38DC47D-C244-6149-B6A1-E8832F1E5E97}" type="presOf" srcId="{78D37004-242A-2443-8EB3-3BECD9D343D7}" destId="{4508AB36-4A9A-D84C-AAC7-4D8527D0C34E}" srcOrd="0" destOrd="0" presId="urn:microsoft.com/office/officeart/2005/8/layout/default"/>
    <dgm:cxn modelId="{600DA8AA-1997-C345-A875-83C7AA90518A}" type="presOf" srcId="{1F55E91D-BC1A-5943-90E1-E2F512109D09}" destId="{99FD7BDF-D00D-BC40-B3ED-067B235C79AF}" srcOrd="0" destOrd="0" presId="urn:microsoft.com/office/officeart/2005/8/layout/default"/>
    <dgm:cxn modelId="{574A6EB6-79BF-0541-BCFA-EA5E8B95453D}" type="presOf" srcId="{748F6738-06E0-9B49-BD59-612716C3FFC7}" destId="{7C3A71CF-6511-084F-8987-832952B1C45F}" srcOrd="0" destOrd="0" presId="urn:microsoft.com/office/officeart/2005/8/layout/default"/>
    <dgm:cxn modelId="{B462E3D1-28EF-884E-BCFF-86A2861E1D53}" type="presOf" srcId="{AE2251CC-7A26-0B4E-BB65-6EA85101AA0A}" destId="{ACE1D69D-B877-004B-81C4-8D7570AAC580}" srcOrd="0" destOrd="0" presId="urn:microsoft.com/office/officeart/2005/8/layout/default"/>
    <dgm:cxn modelId="{4E0053E8-9088-9843-8CB3-EA2BD158F26C}" type="presOf" srcId="{259BB542-E02E-0641-BFCF-B92747C0CC17}" destId="{07DE2CA8-04FB-3347-90AF-A5E7C3848C83}" srcOrd="0" destOrd="0" presId="urn:microsoft.com/office/officeart/2005/8/layout/default"/>
    <dgm:cxn modelId="{4E4A1DF4-38AB-0045-8DE9-F857240D256B}" srcId="{AE2251CC-7A26-0B4E-BB65-6EA85101AA0A}" destId="{748F6738-06E0-9B49-BD59-612716C3FFC7}" srcOrd="0" destOrd="0" parTransId="{FD87CE78-015D-BC45-82FE-82A863B4CA9C}" sibTransId="{6BBCA9D4-3161-F748-8673-958317C4E6D5}"/>
    <dgm:cxn modelId="{1E4D730E-E9D9-8247-8DD3-FBD1DE5B3A23}" type="presParOf" srcId="{ACE1D69D-B877-004B-81C4-8D7570AAC580}" destId="{7C3A71CF-6511-084F-8987-832952B1C45F}" srcOrd="0" destOrd="0" presId="urn:microsoft.com/office/officeart/2005/8/layout/default"/>
    <dgm:cxn modelId="{D6CD591B-2C34-6449-B136-F9E8CF5B2508}" type="presParOf" srcId="{ACE1D69D-B877-004B-81C4-8D7570AAC580}" destId="{A1587B52-4696-604D-969F-7620EDF7B158}" srcOrd="1" destOrd="0" presId="urn:microsoft.com/office/officeart/2005/8/layout/default"/>
    <dgm:cxn modelId="{065A2F98-EAE5-E246-84D9-8822FB132756}" type="presParOf" srcId="{ACE1D69D-B877-004B-81C4-8D7570AAC580}" destId="{4508AB36-4A9A-D84C-AAC7-4D8527D0C34E}" srcOrd="2" destOrd="0" presId="urn:microsoft.com/office/officeart/2005/8/layout/default"/>
    <dgm:cxn modelId="{5AB6EBDE-554C-564F-9EE6-B941C750F51D}" type="presParOf" srcId="{ACE1D69D-B877-004B-81C4-8D7570AAC580}" destId="{BE8B4E07-F663-2F4E-9F7E-52BBC561C20B}" srcOrd="3" destOrd="0" presId="urn:microsoft.com/office/officeart/2005/8/layout/default"/>
    <dgm:cxn modelId="{EDBC81DB-86DB-F346-AD64-6B7F28B3068E}" type="presParOf" srcId="{ACE1D69D-B877-004B-81C4-8D7570AAC580}" destId="{99FD7BDF-D00D-BC40-B3ED-067B235C79AF}" srcOrd="4" destOrd="0" presId="urn:microsoft.com/office/officeart/2005/8/layout/default"/>
    <dgm:cxn modelId="{1507A2D0-D3D7-384E-9322-1B5DC7FD0EEE}" type="presParOf" srcId="{ACE1D69D-B877-004B-81C4-8D7570AAC580}" destId="{DC9678C0-0618-7B43-B1A4-EADF38449CEA}" srcOrd="5" destOrd="0" presId="urn:microsoft.com/office/officeart/2005/8/layout/default"/>
    <dgm:cxn modelId="{DB598948-2F38-BF45-BF3F-069A08CF5666}" type="presParOf" srcId="{ACE1D69D-B877-004B-81C4-8D7570AAC580}" destId="{5D180C1B-1C5C-7840-9EFC-A15DDFCF3B3C}" srcOrd="6" destOrd="0" presId="urn:microsoft.com/office/officeart/2005/8/layout/default"/>
    <dgm:cxn modelId="{7EB53E8E-9993-7940-9379-B2F1659AEAB2}" type="presParOf" srcId="{ACE1D69D-B877-004B-81C4-8D7570AAC580}" destId="{0C204428-408C-8147-A993-A23FE591258F}" srcOrd="7" destOrd="0" presId="urn:microsoft.com/office/officeart/2005/8/layout/default"/>
    <dgm:cxn modelId="{A52C7BC4-7C1C-F64A-88E5-D186B90A7E5E}" type="presParOf" srcId="{ACE1D69D-B877-004B-81C4-8D7570AAC580}" destId="{650FE718-D8CF-7646-8B4F-298820CCF030}" srcOrd="8" destOrd="0" presId="urn:microsoft.com/office/officeart/2005/8/layout/default"/>
    <dgm:cxn modelId="{1CE2BFDD-B977-0D48-9700-51754FB2FBFC}" type="presParOf" srcId="{ACE1D69D-B877-004B-81C4-8D7570AAC580}" destId="{42DC655E-F847-7049-892D-07AA1984C58A}" srcOrd="9" destOrd="0" presId="urn:microsoft.com/office/officeart/2005/8/layout/default"/>
    <dgm:cxn modelId="{967893E3-B87E-844B-9BAC-AA91441AE040}" type="presParOf" srcId="{ACE1D69D-B877-004B-81C4-8D7570AAC580}" destId="{07DE2CA8-04FB-3347-90AF-A5E7C3848C8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46D27-7F6B-444A-8849-EA4F6F742B31}" type="doc">
      <dgm:prSet loTypeId="urn:microsoft.com/office/officeart/2005/8/layout/radial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CA5B942-5DA1-B04D-B9BD-1D769F685DB3}">
      <dgm:prSet phldrT="[Text]"/>
      <dgm:spPr/>
      <dgm:t>
        <a:bodyPr/>
        <a:lstStyle/>
        <a:p>
          <a:r>
            <a:rPr lang="en-GB" dirty="0"/>
            <a:t>Retaining customers</a:t>
          </a:r>
        </a:p>
      </dgm:t>
    </dgm:pt>
    <dgm:pt modelId="{FCA5F149-7B1C-5C44-841C-EA92CBCB5BAF}" type="parTrans" cxnId="{C2A441AC-C247-BA48-B7D2-25B6CC745D30}">
      <dgm:prSet/>
      <dgm:spPr/>
      <dgm:t>
        <a:bodyPr/>
        <a:lstStyle/>
        <a:p>
          <a:endParaRPr lang="en-GB"/>
        </a:p>
      </dgm:t>
    </dgm:pt>
    <dgm:pt modelId="{BFC91E0E-7718-2743-9B68-FDA60F69B3F0}" type="sibTrans" cxnId="{C2A441AC-C247-BA48-B7D2-25B6CC745D30}">
      <dgm:prSet/>
      <dgm:spPr/>
      <dgm:t>
        <a:bodyPr/>
        <a:lstStyle/>
        <a:p>
          <a:endParaRPr lang="en-GB"/>
        </a:p>
      </dgm:t>
    </dgm:pt>
    <dgm:pt modelId="{6B602535-65F1-5C44-A6E4-8BE0F05AC80F}">
      <dgm:prSet phldrT="[Text]"/>
      <dgm:spPr/>
      <dgm:t>
        <a:bodyPr/>
        <a:lstStyle/>
        <a:p>
          <a:r>
            <a:rPr lang="en-GB" dirty="0"/>
            <a:t>Bonding</a:t>
          </a:r>
        </a:p>
      </dgm:t>
    </dgm:pt>
    <dgm:pt modelId="{E612E567-D243-7B47-8283-B245E06AF42E}" type="parTrans" cxnId="{221E0AB1-9227-DE4D-9BFC-86E41D7A5176}">
      <dgm:prSet/>
      <dgm:spPr/>
      <dgm:t>
        <a:bodyPr/>
        <a:lstStyle/>
        <a:p>
          <a:endParaRPr lang="en-GB"/>
        </a:p>
      </dgm:t>
    </dgm:pt>
    <dgm:pt modelId="{F4A6A4A9-CC94-C644-B81B-59DDC0E5FE14}" type="sibTrans" cxnId="{221E0AB1-9227-DE4D-9BFC-86E41D7A5176}">
      <dgm:prSet/>
      <dgm:spPr/>
      <dgm:t>
        <a:bodyPr/>
        <a:lstStyle/>
        <a:p>
          <a:endParaRPr lang="en-GB"/>
        </a:p>
      </dgm:t>
    </dgm:pt>
    <dgm:pt modelId="{8CE91163-5B67-4140-8FE4-7B6D2E707B2C}">
      <dgm:prSet phldrT="[Text]"/>
      <dgm:spPr/>
      <dgm:t>
        <a:bodyPr/>
        <a:lstStyle/>
        <a:p>
          <a:r>
            <a:rPr lang="en-GB" dirty="0"/>
            <a:t>Service recovery</a:t>
          </a:r>
        </a:p>
      </dgm:t>
    </dgm:pt>
    <dgm:pt modelId="{D549FEC0-10B8-D34A-94B5-FC84E6BF25C1}" type="parTrans" cxnId="{B965289E-1FE8-544C-A8BC-5B21BBA9DDB2}">
      <dgm:prSet/>
      <dgm:spPr/>
      <dgm:t>
        <a:bodyPr/>
        <a:lstStyle/>
        <a:p>
          <a:endParaRPr lang="en-GB"/>
        </a:p>
      </dgm:t>
    </dgm:pt>
    <dgm:pt modelId="{70ADBE32-CBA4-154D-9263-9D05BD6CEBC9}" type="sibTrans" cxnId="{B965289E-1FE8-544C-A8BC-5B21BBA9DDB2}">
      <dgm:prSet/>
      <dgm:spPr/>
      <dgm:t>
        <a:bodyPr/>
        <a:lstStyle/>
        <a:p>
          <a:endParaRPr lang="en-GB"/>
        </a:p>
      </dgm:t>
    </dgm:pt>
    <dgm:pt modelId="{F809525A-0AF2-A44A-B9AE-D355DDC34653}">
      <dgm:prSet phldrT="[Text]"/>
      <dgm:spPr/>
      <dgm:t>
        <a:bodyPr/>
        <a:lstStyle/>
        <a:p>
          <a:r>
            <a:rPr lang="en-GB" dirty="0"/>
            <a:t>Targeting key segments</a:t>
          </a:r>
        </a:p>
      </dgm:t>
    </dgm:pt>
    <dgm:pt modelId="{7C3C96C8-962B-C346-A0D7-6671FC470874}" type="parTrans" cxnId="{F7B7E9F4-2E80-8E40-B234-3E078E073BF3}">
      <dgm:prSet/>
      <dgm:spPr/>
      <dgm:t>
        <a:bodyPr/>
        <a:lstStyle/>
        <a:p>
          <a:endParaRPr lang="en-GB"/>
        </a:p>
      </dgm:t>
    </dgm:pt>
    <dgm:pt modelId="{3DD75F0D-0EF7-C444-B257-AFFBD4236261}" type="sibTrans" cxnId="{F7B7E9F4-2E80-8E40-B234-3E078E073BF3}">
      <dgm:prSet/>
      <dgm:spPr/>
      <dgm:t>
        <a:bodyPr/>
        <a:lstStyle/>
        <a:p>
          <a:endParaRPr lang="en-GB"/>
        </a:p>
      </dgm:t>
    </dgm:pt>
    <dgm:pt modelId="{15BAE006-99A1-E944-99DC-040236D5F467}">
      <dgm:prSet phldrT="[Text]"/>
      <dgm:spPr/>
      <dgm:t>
        <a:bodyPr/>
        <a:lstStyle/>
        <a:p>
          <a:r>
            <a:rPr lang="en-GB" dirty="0"/>
            <a:t>Internal marketing</a:t>
          </a:r>
        </a:p>
      </dgm:t>
    </dgm:pt>
    <dgm:pt modelId="{3EF7A01F-2C4D-744C-A1AD-A911CC7626FF}" type="parTrans" cxnId="{0FAC3E08-9D98-5549-96A9-AF95CB6F2A2B}">
      <dgm:prSet/>
      <dgm:spPr/>
      <dgm:t>
        <a:bodyPr/>
        <a:lstStyle/>
        <a:p>
          <a:endParaRPr lang="en-GB"/>
        </a:p>
      </dgm:t>
    </dgm:pt>
    <dgm:pt modelId="{A431F572-9C38-FC43-8D6D-1F7EFEF10CD8}" type="sibTrans" cxnId="{0FAC3E08-9D98-5549-96A9-AF95CB6F2A2B}">
      <dgm:prSet/>
      <dgm:spPr/>
      <dgm:t>
        <a:bodyPr/>
        <a:lstStyle/>
        <a:p>
          <a:endParaRPr lang="en-GB"/>
        </a:p>
      </dgm:t>
    </dgm:pt>
    <dgm:pt modelId="{18E466CB-8C2D-D348-AF2C-BAD401252961}">
      <dgm:prSet phldrT="[Text]"/>
      <dgm:spPr/>
      <dgm:t>
        <a:bodyPr/>
        <a:lstStyle/>
        <a:p>
          <a:r>
            <a:rPr lang="en-GB" dirty="0"/>
            <a:t>Building trust</a:t>
          </a:r>
        </a:p>
      </dgm:t>
    </dgm:pt>
    <dgm:pt modelId="{AA8B9A8E-85DF-0945-95CD-6EAC8F60038C}" type="parTrans" cxnId="{BA02C47A-6AE4-3D45-8DC9-8BBD79D51BEE}">
      <dgm:prSet/>
      <dgm:spPr/>
      <dgm:t>
        <a:bodyPr/>
        <a:lstStyle/>
        <a:p>
          <a:endParaRPr lang="en-GB"/>
        </a:p>
      </dgm:t>
    </dgm:pt>
    <dgm:pt modelId="{6CE3D041-FAD8-AF42-B5F0-C5D456EA8566}" type="sibTrans" cxnId="{BA02C47A-6AE4-3D45-8DC9-8BBD79D51BEE}">
      <dgm:prSet/>
      <dgm:spPr/>
      <dgm:t>
        <a:bodyPr/>
        <a:lstStyle/>
        <a:p>
          <a:endParaRPr lang="en-GB"/>
        </a:p>
      </dgm:t>
    </dgm:pt>
    <dgm:pt modelId="{D4C1B310-CC32-0441-A5B2-652D44574395}">
      <dgm:prSet phldrT="[Text]"/>
      <dgm:spPr/>
      <dgm:t>
        <a:bodyPr/>
        <a:lstStyle/>
        <a:p>
          <a:r>
            <a:rPr lang="en-GB" dirty="0"/>
            <a:t>Promise delivery</a:t>
          </a:r>
        </a:p>
      </dgm:t>
    </dgm:pt>
    <dgm:pt modelId="{4061A3DA-0B74-9446-A6CA-B621D914FC2A}" type="parTrans" cxnId="{C0D1B8AC-0793-C546-A3BE-EE635FF2B8FD}">
      <dgm:prSet/>
      <dgm:spPr/>
      <dgm:t>
        <a:bodyPr/>
        <a:lstStyle/>
        <a:p>
          <a:endParaRPr lang="en-GB"/>
        </a:p>
      </dgm:t>
    </dgm:pt>
    <dgm:pt modelId="{1F2964CC-681F-164B-B8CC-F45693AB8D2F}" type="sibTrans" cxnId="{C0D1B8AC-0793-C546-A3BE-EE635FF2B8FD}">
      <dgm:prSet/>
      <dgm:spPr/>
      <dgm:t>
        <a:bodyPr/>
        <a:lstStyle/>
        <a:p>
          <a:endParaRPr lang="en-GB"/>
        </a:p>
      </dgm:t>
    </dgm:pt>
    <dgm:pt modelId="{F26B4F96-EB61-2A43-882F-AC62CE57EB72}" type="pres">
      <dgm:prSet presAssocID="{46B46D27-7F6B-444A-8849-EA4F6F742B3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F23BE52-8D0A-DF4F-9297-1EEB76218C2E}" type="pres">
      <dgm:prSet presAssocID="{BCA5B942-5DA1-B04D-B9BD-1D769F685DB3}" presName="centerShape" presStyleLbl="node0" presStyleIdx="0" presStyleCnt="1"/>
      <dgm:spPr/>
    </dgm:pt>
    <dgm:pt modelId="{3A966ED2-9113-D441-BC14-0629635F0CD7}" type="pres">
      <dgm:prSet presAssocID="{E612E567-D243-7B47-8283-B245E06AF42E}" presName="Name9" presStyleLbl="parChTrans1D2" presStyleIdx="0" presStyleCnt="6"/>
      <dgm:spPr/>
    </dgm:pt>
    <dgm:pt modelId="{CEFC0246-44F0-0448-B040-874A796427E2}" type="pres">
      <dgm:prSet presAssocID="{E612E567-D243-7B47-8283-B245E06AF42E}" presName="connTx" presStyleLbl="parChTrans1D2" presStyleIdx="0" presStyleCnt="6"/>
      <dgm:spPr/>
    </dgm:pt>
    <dgm:pt modelId="{5ED7D14A-B076-3C41-BFA4-9FB93553096B}" type="pres">
      <dgm:prSet presAssocID="{6B602535-65F1-5C44-A6E4-8BE0F05AC80F}" presName="node" presStyleLbl="node1" presStyleIdx="0" presStyleCnt="6">
        <dgm:presLayoutVars>
          <dgm:bulletEnabled val="1"/>
        </dgm:presLayoutVars>
      </dgm:prSet>
      <dgm:spPr/>
    </dgm:pt>
    <dgm:pt modelId="{3DA93C4F-A0B4-E047-9A99-488FDFD55971}" type="pres">
      <dgm:prSet presAssocID="{4061A3DA-0B74-9446-A6CA-B621D914FC2A}" presName="Name9" presStyleLbl="parChTrans1D2" presStyleIdx="1" presStyleCnt="6"/>
      <dgm:spPr/>
    </dgm:pt>
    <dgm:pt modelId="{06A6899C-6682-FA43-B319-762B96218E92}" type="pres">
      <dgm:prSet presAssocID="{4061A3DA-0B74-9446-A6CA-B621D914FC2A}" presName="connTx" presStyleLbl="parChTrans1D2" presStyleIdx="1" presStyleCnt="6"/>
      <dgm:spPr/>
    </dgm:pt>
    <dgm:pt modelId="{DCBAFDE7-0704-1741-B3E2-FD3CE630DBF3}" type="pres">
      <dgm:prSet presAssocID="{D4C1B310-CC32-0441-A5B2-652D44574395}" presName="node" presStyleLbl="node1" presStyleIdx="1" presStyleCnt="6">
        <dgm:presLayoutVars>
          <dgm:bulletEnabled val="1"/>
        </dgm:presLayoutVars>
      </dgm:prSet>
      <dgm:spPr/>
    </dgm:pt>
    <dgm:pt modelId="{9A7616AA-D39E-E94E-B7FC-6141A4AE24E3}" type="pres">
      <dgm:prSet presAssocID="{AA8B9A8E-85DF-0945-95CD-6EAC8F60038C}" presName="Name9" presStyleLbl="parChTrans1D2" presStyleIdx="2" presStyleCnt="6"/>
      <dgm:spPr/>
    </dgm:pt>
    <dgm:pt modelId="{DA8C36A7-3EB1-394C-B8BA-744F8720BBA9}" type="pres">
      <dgm:prSet presAssocID="{AA8B9A8E-85DF-0945-95CD-6EAC8F60038C}" presName="connTx" presStyleLbl="parChTrans1D2" presStyleIdx="2" presStyleCnt="6"/>
      <dgm:spPr/>
    </dgm:pt>
    <dgm:pt modelId="{812DE6B3-3F62-CC41-8B50-07D600ADAB0D}" type="pres">
      <dgm:prSet presAssocID="{18E466CB-8C2D-D348-AF2C-BAD401252961}" presName="node" presStyleLbl="node1" presStyleIdx="2" presStyleCnt="6">
        <dgm:presLayoutVars>
          <dgm:bulletEnabled val="1"/>
        </dgm:presLayoutVars>
      </dgm:prSet>
      <dgm:spPr/>
    </dgm:pt>
    <dgm:pt modelId="{647694E7-3D52-0244-B7BD-5D9514180750}" type="pres">
      <dgm:prSet presAssocID="{D549FEC0-10B8-D34A-94B5-FC84E6BF25C1}" presName="Name9" presStyleLbl="parChTrans1D2" presStyleIdx="3" presStyleCnt="6"/>
      <dgm:spPr/>
    </dgm:pt>
    <dgm:pt modelId="{B24C0034-8E8A-0E4C-A307-3BFF424E178C}" type="pres">
      <dgm:prSet presAssocID="{D549FEC0-10B8-D34A-94B5-FC84E6BF25C1}" presName="connTx" presStyleLbl="parChTrans1D2" presStyleIdx="3" presStyleCnt="6"/>
      <dgm:spPr/>
    </dgm:pt>
    <dgm:pt modelId="{BFC6228A-ADAD-104E-9474-5F08A523EA28}" type="pres">
      <dgm:prSet presAssocID="{8CE91163-5B67-4140-8FE4-7B6D2E707B2C}" presName="node" presStyleLbl="node1" presStyleIdx="3" presStyleCnt="6">
        <dgm:presLayoutVars>
          <dgm:bulletEnabled val="1"/>
        </dgm:presLayoutVars>
      </dgm:prSet>
      <dgm:spPr/>
    </dgm:pt>
    <dgm:pt modelId="{E87F3D6F-C087-AD49-87BA-40FA4347D51C}" type="pres">
      <dgm:prSet presAssocID="{7C3C96C8-962B-C346-A0D7-6671FC470874}" presName="Name9" presStyleLbl="parChTrans1D2" presStyleIdx="4" presStyleCnt="6"/>
      <dgm:spPr/>
    </dgm:pt>
    <dgm:pt modelId="{FC987EF2-2D12-684A-BC83-75CDF4FBBEB0}" type="pres">
      <dgm:prSet presAssocID="{7C3C96C8-962B-C346-A0D7-6671FC470874}" presName="connTx" presStyleLbl="parChTrans1D2" presStyleIdx="4" presStyleCnt="6"/>
      <dgm:spPr/>
    </dgm:pt>
    <dgm:pt modelId="{BEA2D7C8-297C-B94F-A680-7D3988BE6610}" type="pres">
      <dgm:prSet presAssocID="{F809525A-0AF2-A44A-B9AE-D355DDC34653}" presName="node" presStyleLbl="node1" presStyleIdx="4" presStyleCnt="6">
        <dgm:presLayoutVars>
          <dgm:bulletEnabled val="1"/>
        </dgm:presLayoutVars>
      </dgm:prSet>
      <dgm:spPr/>
    </dgm:pt>
    <dgm:pt modelId="{83672148-2628-3644-B6BA-2DE58DF9F711}" type="pres">
      <dgm:prSet presAssocID="{3EF7A01F-2C4D-744C-A1AD-A911CC7626FF}" presName="Name9" presStyleLbl="parChTrans1D2" presStyleIdx="5" presStyleCnt="6"/>
      <dgm:spPr/>
    </dgm:pt>
    <dgm:pt modelId="{8292581D-98ED-8D46-8BAE-8478F8E50411}" type="pres">
      <dgm:prSet presAssocID="{3EF7A01F-2C4D-744C-A1AD-A911CC7626FF}" presName="connTx" presStyleLbl="parChTrans1D2" presStyleIdx="5" presStyleCnt="6"/>
      <dgm:spPr/>
    </dgm:pt>
    <dgm:pt modelId="{544D8F8F-5DE2-624A-8A81-F752D541D3B5}" type="pres">
      <dgm:prSet presAssocID="{15BAE006-99A1-E944-99DC-040236D5F467}" presName="node" presStyleLbl="node1" presStyleIdx="5" presStyleCnt="6">
        <dgm:presLayoutVars>
          <dgm:bulletEnabled val="1"/>
        </dgm:presLayoutVars>
      </dgm:prSet>
      <dgm:spPr/>
    </dgm:pt>
  </dgm:ptLst>
  <dgm:cxnLst>
    <dgm:cxn modelId="{0FAC3E08-9D98-5549-96A9-AF95CB6F2A2B}" srcId="{BCA5B942-5DA1-B04D-B9BD-1D769F685DB3}" destId="{15BAE006-99A1-E944-99DC-040236D5F467}" srcOrd="5" destOrd="0" parTransId="{3EF7A01F-2C4D-744C-A1AD-A911CC7626FF}" sibTransId="{A431F572-9C38-FC43-8D6D-1F7EFEF10CD8}"/>
    <dgm:cxn modelId="{F41FBF1A-CC25-CF4E-A6CD-CAC8E9B7C607}" type="presOf" srcId="{D549FEC0-10B8-D34A-94B5-FC84E6BF25C1}" destId="{647694E7-3D52-0244-B7BD-5D9514180750}" srcOrd="0" destOrd="0" presId="urn:microsoft.com/office/officeart/2005/8/layout/radial1"/>
    <dgm:cxn modelId="{C720051C-25C4-494C-8A21-2F7A2335AE39}" type="presOf" srcId="{4061A3DA-0B74-9446-A6CA-B621D914FC2A}" destId="{06A6899C-6682-FA43-B319-762B96218E92}" srcOrd="1" destOrd="0" presId="urn:microsoft.com/office/officeart/2005/8/layout/radial1"/>
    <dgm:cxn modelId="{437D5038-A29D-ED4D-A0E6-00A9C92020A8}" type="presOf" srcId="{3EF7A01F-2C4D-744C-A1AD-A911CC7626FF}" destId="{83672148-2628-3644-B6BA-2DE58DF9F711}" srcOrd="0" destOrd="0" presId="urn:microsoft.com/office/officeart/2005/8/layout/radial1"/>
    <dgm:cxn modelId="{B74B263E-6EA7-1949-8E3D-5A62D980AC17}" type="presOf" srcId="{8CE91163-5B67-4140-8FE4-7B6D2E707B2C}" destId="{BFC6228A-ADAD-104E-9474-5F08A523EA28}" srcOrd="0" destOrd="0" presId="urn:microsoft.com/office/officeart/2005/8/layout/radial1"/>
    <dgm:cxn modelId="{31268742-41B3-1D42-BACB-FD793BC2DB6E}" type="presOf" srcId="{F809525A-0AF2-A44A-B9AE-D355DDC34653}" destId="{BEA2D7C8-297C-B94F-A680-7D3988BE6610}" srcOrd="0" destOrd="0" presId="urn:microsoft.com/office/officeart/2005/8/layout/radial1"/>
    <dgm:cxn modelId="{0D08E96E-5D64-CE4E-9782-3D55FD060079}" type="presOf" srcId="{BCA5B942-5DA1-B04D-B9BD-1D769F685DB3}" destId="{8F23BE52-8D0A-DF4F-9297-1EEB76218C2E}" srcOrd="0" destOrd="0" presId="urn:microsoft.com/office/officeart/2005/8/layout/radial1"/>
    <dgm:cxn modelId="{B9C18A72-F627-B046-8A7C-9FE1C54E3264}" type="presOf" srcId="{3EF7A01F-2C4D-744C-A1AD-A911CC7626FF}" destId="{8292581D-98ED-8D46-8BAE-8478F8E50411}" srcOrd="1" destOrd="0" presId="urn:microsoft.com/office/officeart/2005/8/layout/radial1"/>
    <dgm:cxn modelId="{BA02C47A-6AE4-3D45-8DC9-8BBD79D51BEE}" srcId="{BCA5B942-5DA1-B04D-B9BD-1D769F685DB3}" destId="{18E466CB-8C2D-D348-AF2C-BAD401252961}" srcOrd="2" destOrd="0" parTransId="{AA8B9A8E-85DF-0945-95CD-6EAC8F60038C}" sibTransId="{6CE3D041-FAD8-AF42-B5F0-C5D456EA8566}"/>
    <dgm:cxn modelId="{FA224484-D3CF-3B4E-875B-CDB0467AAC92}" type="presOf" srcId="{AA8B9A8E-85DF-0945-95CD-6EAC8F60038C}" destId="{DA8C36A7-3EB1-394C-B8BA-744F8720BBA9}" srcOrd="1" destOrd="0" presId="urn:microsoft.com/office/officeart/2005/8/layout/radial1"/>
    <dgm:cxn modelId="{7FD18F90-22BA-2042-8AA0-584479377C11}" type="presOf" srcId="{18E466CB-8C2D-D348-AF2C-BAD401252961}" destId="{812DE6B3-3F62-CC41-8B50-07D600ADAB0D}" srcOrd="0" destOrd="0" presId="urn:microsoft.com/office/officeart/2005/8/layout/radial1"/>
    <dgm:cxn modelId="{B965289E-1FE8-544C-A8BC-5B21BBA9DDB2}" srcId="{BCA5B942-5DA1-B04D-B9BD-1D769F685DB3}" destId="{8CE91163-5B67-4140-8FE4-7B6D2E707B2C}" srcOrd="3" destOrd="0" parTransId="{D549FEC0-10B8-D34A-94B5-FC84E6BF25C1}" sibTransId="{70ADBE32-CBA4-154D-9263-9D05BD6CEBC9}"/>
    <dgm:cxn modelId="{29D22FA6-2BCF-194A-AAF8-3E308D86B6A3}" type="presOf" srcId="{15BAE006-99A1-E944-99DC-040236D5F467}" destId="{544D8F8F-5DE2-624A-8A81-F752D541D3B5}" srcOrd="0" destOrd="0" presId="urn:microsoft.com/office/officeart/2005/8/layout/radial1"/>
    <dgm:cxn modelId="{C2A441AC-C247-BA48-B7D2-25B6CC745D30}" srcId="{46B46D27-7F6B-444A-8849-EA4F6F742B31}" destId="{BCA5B942-5DA1-B04D-B9BD-1D769F685DB3}" srcOrd="0" destOrd="0" parTransId="{FCA5F149-7B1C-5C44-841C-EA92CBCB5BAF}" sibTransId="{BFC91E0E-7718-2743-9B68-FDA60F69B3F0}"/>
    <dgm:cxn modelId="{C0D1B8AC-0793-C546-A3BE-EE635FF2B8FD}" srcId="{BCA5B942-5DA1-B04D-B9BD-1D769F685DB3}" destId="{D4C1B310-CC32-0441-A5B2-652D44574395}" srcOrd="1" destOrd="0" parTransId="{4061A3DA-0B74-9446-A6CA-B621D914FC2A}" sibTransId="{1F2964CC-681F-164B-B8CC-F45693AB8D2F}"/>
    <dgm:cxn modelId="{EBD766AF-A5F2-2044-A135-D04E0377254E}" type="presOf" srcId="{AA8B9A8E-85DF-0945-95CD-6EAC8F60038C}" destId="{9A7616AA-D39E-E94E-B7FC-6141A4AE24E3}" srcOrd="0" destOrd="0" presId="urn:microsoft.com/office/officeart/2005/8/layout/radial1"/>
    <dgm:cxn modelId="{221E0AB1-9227-DE4D-9BFC-86E41D7A5176}" srcId="{BCA5B942-5DA1-B04D-B9BD-1D769F685DB3}" destId="{6B602535-65F1-5C44-A6E4-8BE0F05AC80F}" srcOrd="0" destOrd="0" parTransId="{E612E567-D243-7B47-8283-B245E06AF42E}" sibTransId="{F4A6A4A9-CC94-C644-B81B-59DDC0E5FE14}"/>
    <dgm:cxn modelId="{914FE3B6-B1F5-9C4A-97E0-D38310B1FADC}" type="presOf" srcId="{6B602535-65F1-5C44-A6E4-8BE0F05AC80F}" destId="{5ED7D14A-B076-3C41-BFA4-9FB93553096B}" srcOrd="0" destOrd="0" presId="urn:microsoft.com/office/officeart/2005/8/layout/radial1"/>
    <dgm:cxn modelId="{707E08C3-AB5E-C440-8F95-6E441A91EB99}" type="presOf" srcId="{7C3C96C8-962B-C346-A0D7-6671FC470874}" destId="{E87F3D6F-C087-AD49-87BA-40FA4347D51C}" srcOrd="0" destOrd="0" presId="urn:microsoft.com/office/officeart/2005/8/layout/radial1"/>
    <dgm:cxn modelId="{8F5265D1-7422-9846-BBCC-D33C0BB76FDF}" type="presOf" srcId="{D4C1B310-CC32-0441-A5B2-652D44574395}" destId="{DCBAFDE7-0704-1741-B3E2-FD3CE630DBF3}" srcOrd="0" destOrd="0" presId="urn:microsoft.com/office/officeart/2005/8/layout/radial1"/>
    <dgm:cxn modelId="{247375E4-DB85-A94E-8570-6D4867C13D7C}" type="presOf" srcId="{E612E567-D243-7B47-8283-B245E06AF42E}" destId="{CEFC0246-44F0-0448-B040-874A796427E2}" srcOrd="1" destOrd="0" presId="urn:microsoft.com/office/officeart/2005/8/layout/radial1"/>
    <dgm:cxn modelId="{D68BFAEE-4D39-C84F-984B-06B0DAF2189D}" type="presOf" srcId="{7C3C96C8-962B-C346-A0D7-6671FC470874}" destId="{FC987EF2-2D12-684A-BC83-75CDF4FBBEB0}" srcOrd="1" destOrd="0" presId="urn:microsoft.com/office/officeart/2005/8/layout/radial1"/>
    <dgm:cxn modelId="{09D066EF-32C5-F44B-8C74-CAA5293E2A65}" type="presOf" srcId="{E612E567-D243-7B47-8283-B245E06AF42E}" destId="{3A966ED2-9113-D441-BC14-0629635F0CD7}" srcOrd="0" destOrd="0" presId="urn:microsoft.com/office/officeart/2005/8/layout/radial1"/>
    <dgm:cxn modelId="{0CEC75F4-152C-BD4A-934C-F630750DE5BC}" type="presOf" srcId="{4061A3DA-0B74-9446-A6CA-B621D914FC2A}" destId="{3DA93C4F-A0B4-E047-9A99-488FDFD55971}" srcOrd="0" destOrd="0" presId="urn:microsoft.com/office/officeart/2005/8/layout/radial1"/>
    <dgm:cxn modelId="{F7B7E9F4-2E80-8E40-B234-3E078E073BF3}" srcId="{BCA5B942-5DA1-B04D-B9BD-1D769F685DB3}" destId="{F809525A-0AF2-A44A-B9AE-D355DDC34653}" srcOrd="4" destOrd="0" parTransId="{7C3C96C8-962B-C346-A0D7-6671FC470874}" sibTransId="{3DD75F0D-0EF7-C444-B257-AFFBD4236261}"/>
    <dgm:cxn modelId="{BD309DF7-7895-1943-9B1D-EF4797EC145A}" type="presOf" srcId="{D549FEC0-10B8-D34A-94B5-FC84E6BF25C1}" destId="{B24C0034-8E8A-0E4C-A307-3BFF424E178C}" srcOrd="1" destOrd="0" presId="urn:microsoft.com/office/officeart/2005/8/layout/radial1"/>
    <dgm:cxn modelId="{6A2886FC-0978-1541-BB85-E6510C57535E}" type="presOf" srcId="{46B46D27-7F6B-444A-8849-EA4F6F742B31}" destId="{F26B4F96-EB61-2A43-882F-AC62CE57EB72}" srcOrd="0" destOrd="0" presId="urn:microsoft.com/office/officeart/2005/8/layout/radial1"/>
    <dgm:cxn modelId="{E2675DC9-ED85-E946-8B28-401C3610C81F}" type="presParOf" srcId="{F26B4F96-EB61-2A43-882F-AC62CE57EB72}" destId="{8F23BE52-8D0A-DF4F-9297-1EEB76218C2E}" srcOrd="0" destOrd="0" presId="urn:microsoft.com/office/officeart/2005/8/layout/radial1"/>
    <dgm:cxn modelId="{02FD6AF8-AA73-BA4F-B686-667240ED414B}" type="presParOf" srcId="{F26B4F96-EB61-2A43-882F-AC62CE57EB72}" destId="{3A966ED2-9113-D441-BC14-0629635F0CD7}" srcOrd="1" destOrd="0" presId="urn:microsoft.com/office/officeart/2005/8/layout/radial1"/>
    <dgm:cxn modelId="{BB3CD58E-A179-5246-BDA8-5026971920C6}" type="presParOf" srcId="{3A966ED2-9113-D441-BC14-0629635F0CD7}" destId="{CEFC0246-44F0-0448-B040-874A796427E2}" srcOrd="0" destOrd="0" presId="urn:microsoft.com/office/officeart/2005/8/layout/radial1"/>
    <dgm:cxn modelId="{842FFC61-A57E-C54B-A270-8AA1D15DBDD2}" type="presParOf" srcId="{F26B4F96-EB61-2A43-882F-AC62CE57EB72}" destId="{5ED7D14A-B076-3C41-BFA4-9FB93553096B}" srcOrd="2" destOrd="0" presId="urn:microsoft.com/office/officeart/2005/8/layout/radial1"/>
    <dgm:cxn modelId="{852F158F-C069-854E-BCAE-C0ECCB98C2A5}" type="presParOf" srcId="{F26B4F96-EB61-2A43-882F-AC62CE57EB72}" destId="{3DA93C4F-A0B4-E047-9A99-488FDFD55971}" srcOrd="3" destOrd="0" presId="urn:microsoft.com/office/officeart/2005/8/layout/radial1"/>
    <dgm:cxn modelId="{BD6DF58A-0E01-164B-93EC-CE8EDA9A387D}" type="presParOf" srcId="{3DA93C4F-A0B4-E047-9A99-488FDFD55971}" destId="{06A6899C-6682-FA43-B319-762B96218E92}" srcOrd="0" destOrd="0" presId="urn:microsoft.com/office/officeart/2005/8/layout/radial1"/>
    <dgm:cxn modelId="{C652F363-B48F-9847-9076-7004906DD0DE}" type="presParOf" srcId="{F26B4F96-EB61-2A43-882F-AC62CE57EB72}" destId="{DCBAFDE7-0704-1741-B3E2-FD3CE630DBF3}" srcOrd="4" destOrd="0" presId="urn:microsoft.com/office/officeart/2005/8/layout/radial1"/>
    <dgm:cxn modelId="{21F80CA5-A99E-9940-A632-FF456DAA8E96}" type="presParOf" srcId="{F26B4F96-EB61-2A43-882F-AC62CE57EB72}" destId="{9A7616AA-D39E-E94E-B7FC-6141A4AE24E3}" srcOrd="5" destOrd="0" presId="urn:microsoft.com/office/officeart/2005/8/layout/radial1"/>
    <dgm:cxn modelId="{517FB191-386C-3E4E-B7E8-645A6D445807}" type="presParOf" srcId="{9A7616AA-D39E-E94E-B7FC-6141A4AE24E3}" destId="{DA8C36A7-3EB1-394C-B8BA-744F8720BBA9}" srcOrd="0" destOrd="0" presId="urn:microsoft.com/office/officeart/2005/8/layout/radial1"/>
    <dgm:cxn modelId="{34DB88FF-6FD3-3544-90D2-477E3F5E9389}" type="presParOf" srcId="{F26B4F96-EB61-2A43-882F-AC62CE57EB72}" destId="{812DE6B3-3F62-CC41-8B50-07D600ADAB0D}" srcOrd="6" destOrd="0" presId="urn:microsoft.com/office/officeart/2005/8/layout/radial1"/>
    <dgm:cxn modelId="{AF16597D-DDEE-8E46-972D-A8856B2AF448}" type="presParOf" srcId="{F26B4F96-EB61-2A43-882F-AC62CE57EB72}" destId="{647694E7-3D52-0244-B7BD-5D9514180750}" srcOrd="7" destOrd="0" presId="urn:microsoft.com/office/officeart/2005/8/layout/radial1"/>
    <dgm:cxn modelId="{1259766D-AF42-174E-A49D-FE674C3CCACA}" type="presParOf" srcId="{647694E7-3D52-0244-B7BD-5D9514180750}" destId="{B24C0034-8E8A-0E4C-A307-3BFF424E178C}" srcOrd="0" destOrd="0" presId="urn:microsoft.com/office/officeart/2005/8/layout/radial1"/>
    <dgm:cxn modelId="{1868761B-3EDC-4A47-A1E1-D7FB1765EB6B}" type="presParOf" srcId="{F26B4F96-EB61-2A43-882F-AC62CE57EB72}" destId="{BFC6228A-ADAD-104E-9474-5F08A523EA28}" srcOrd="8" destOrd="0" presId="urn:microsoft.com/office/officeart/2005/8/layout/radial1"/>
    <dgm:cxn modelId="{DADDADC3-8B9B-264D-ABDD-B797E228F8F6}" type="presParOf" srcId="{F26B4F96-EB61-2A43-882F-AC62CE57EB72}" destId="{E87F3D6F-C087-AD49-87BA-40FA4347D51C}" srcOrd="9" destOrd="0" presId="urn:microsoft.com/office/officeart/2005/8/layout/radial1"/>
    <dgm:cxn modelId="{34246511-D289-8746-8818-37960C3A72B8}" type="presParOf" srcId="{E87F3D6F-C087-AD49-87BA-40FA4347D51C}" destId="{FC987EF2-2D12-684A-BC83-75CDF4FBBEB0}" srcOrd="0" destOrd="0" presId="urn:microsoft.com/office/officeart/2005/8/layout/radial1"/>
    <dgm:cxn modelId="{9E955DFE-70CF-3644-9DDD-C72FB0738F51}" type="presParOf" srcId="{F26B4F96-EB61-2A43-882F-AC62CE57EB72}" destId="{BEA2D7C8-297C-B94F-A680-7D3988BE6610}" srcOrd="10" destOrd="0" presId="urn:microsoft.com/office/officeart/2005/8/layout/radial1"/>
    <dgm:cxn modelId="{35C93A73-D0C8-A440-BF1C-F0CFF9C7F08F}" type="presParOf" srcId="{F26B4F96-EB61-2A43-882F-AC62CE57EB72}" destId="{83672148-2628-3644-B6BA-2DE58DF9F711}" srcOrd="11" destOrd="0" presId="urn:microsoft.com/office/officeart/2005/8/layout/radial1"/>
    <dgm:cxn modelId="{02C1EF65-8B6F-BC4F-99E3-5EE910EF2DFF}" type="presParOf" srcId="{83672148-2628-3644-B6BA-2DE58DF9F711}" destId="{8292581D-98ED-8D46-8BAE-8478F8E50411}" srcOrd="0" destOrd="0" presId="urn:microsoft.com/office/officeart/2005/8/layout/radial1"/>
    <dgm:cxn modelId="{7CC81485-4AFE-DA4D-A19D-68339791348E}" type="presParOf" srcId="{F26B4F96-EB61-2A43-882F-AC62CE57EB72}" destId="{544D8F8F-5DE2-624A-8A81-F752D541D3B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A71CF-6511-084F-8987-832952B1C45F}">
      <dsp:nvSpPr>
        <dsp:cNvPr id="0" name=""/>
        <dsp:cNvSpPr/>
      </dsp:nvSpPr>
      <dsp:spPr>
        <a:xfrm>
          <a:off x="677488" y="951"/>
          <a:ext cx="1754311" cy="1052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Intangibility</a:t>
          </a:r>
        </a:p>
      </dsp:txBody>
      <dsp:txXfrm>
        <a:off x="677488" y="951"/>
        <a:ext cx="1754311" cy="1052586"/>
      </dsp:txXfrm>
    </dsp:sp>
    <dsp:sp modelId="{4508AB36-4A9A-D84C-AAC7-4D8527D0C34E}">
      <dsp:nvSpPr>
        <dsp:cNvPr id="0" name=""/>
        <dsp:cNvSpPr/>
      </dsp:nvSpPr>
      <dsp:spPr>
        <a:xfrm>
          <a:off x="2607231" y="951"/>
          <a:ext cx="1754311" cy="1052586"/>
        </a:xfrm>
        <a:prstGeom prst="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Inseparability</a:t>
          </a:r>
        </a:p>
      </dsp:txBody>
      <dsp:txXfrm>
        <a:off x="2607231" y="951"/>
        <a:ext cx="1754311" cy="1052586"/>
      </dsp:txXfrm>
    </dsp:sp>
    <dsp:sp modelId="{99FD7BDF-D00D-BC40-B3ED-067B235C79AF}">
      <dsp:nvSpPr>
        <dsp:cNvPr id="0" name=""/>
        <dsp:cNvSpPr/>
      </dsp:nvSpPr>
      <dsp:spPr>
        <a:xfrm>
          <a:off x="677488" y="1228969"/>
          <a:ext cx="1754311" cy="1052586"/>
        </a:xfrm>
        <a:prstGeom prst="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Perishability</a:t>
          </a:r>
        </a:p>
      </dsp:txBody>
      <dsp:txXfrm>
        <a:off x="677488" y="1228969"/>
        <a:ext cx="1754311" cy="1052586"/>
      </dsp:txXfrm>
    </dsp:sp>
    <dsp:sp modelId="{5D180C1B-1C5C-7840-9EFC-A15DDFCF3B3C}">
      <dsp:nvSpPr>
        <dsp:cNvPr id="0" name=""/>
        <dsp:cNvSpPr/>
      </dsp:nvSpPr>
      <dsp:spPr>
        <a:xfrm>
          <a:off x="2607231" y="1228969"/>
          <a:ext cx="1754311" cy="1052586"/>
        </a:xfrm>
        <a:prstGeom prst="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Lack of ownership</a:t>
          </a:r>
        </a:p>
      </dsp:txBody>
      <dsp:txXfrm>
        <a:off x="2607231" y="1228969"/>
        <a:ext cx="1754311" cy="1052586"/>
      </dsp:txXfrm>
    </dsp:sp>
    <dsp:sp modelId="{650FE718-D8CF-7646-8B4F-298820CCF030}">
      <dsp:nvSpPr>
        <dsp:cNvPr id="0" name=""/>
        <dsp:cNvSpPr/>
      </dsp:nvSpPr>
      <dsp:spPr>
        <a:xfrm>
          <a:off x="677488" y="2456987"/>
          <a:ext cx="1754311" cy="1052586"/>
        </a:xfrm>
        <a:prstGeom prst="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Heterogeneity </a:t>
          </a:r>
        </a:p>
      </dsp:txBody>
      <dsp:txXfrm>
        <a:off x="677488" y="2456987"/>
        <a:ext cx="1754311" cy="1052586"/>
      </dsp:txXfrm>
    </dsp:sp>
    <dsp:sp modelId="{07DE2CA8-04FB-3347-90AF-A5E7C3848C83}">
      <dsp:nvSpPr>
        <dsp:cNvPr id="0" name=""/>
        <dsp:cNvSpPr/>
      </dsp:nvSpPr>
      <dsp:spPr>
        <a:xfrm>
          <a:off x="2607231" y="2456987"/>
          <a:ext cx="1754311" cy="105258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Client-based Relationships</a:t>
          </a:r>
        </a:p>
      </dsp:txBody>
      <dsp:txXfrm>
        <a:off x="2607231" y="2456987"/>
        <a:ext cx="1754311" cy="105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BE52-8D0A-DF4F-9297-1EEB76218C2E}">
      <dsp:nvSpPr>
        <dsp:cNvPr id="0" name=""/>
        <dsp:cNvSpPr/>
      </dsp:nvSpPr>
      <dsp:spPr>
        <a:xfrm>
          <a:off x="3162313" y="1827236"/>
          <a:ext cx="1388138" cy="13881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Retaining customers</a:t>
          </a:r>
        </a:p>
      </dsp:txBody>
      <dsp:txXfrm>
        <a:off x="3365601" y="2030524"/>
        <a:ext cx="981562" cy="981562"/>
      </dsp:txXfrm>
    </dsp:sp>
    <dsp:sp modelId="{3A966ED2-9113-D441-BC14-0629635F0CD7}">
      <dsp:nvSpPr>
        <dsp:cNvPr id="0" name=""/>
        <dsp:cNvSpPr/>
      </dsp:nvSpPr>
      <dsp:spPr>
        <a:xfrm rot="16200000">
          <a:off x="3646945" y="1601601"/>
          <a:ext cx="418875" cy="32396"/>
        </a:xfrm>
        <a:custGeom>
          <a:avLst/>
          <a:gdLst/>
          <a:ahLst/>
          <a:cxnLst/>
          <a:rect l="0" t="0" r="0" b="0"/>
          <a:pathLst>
            <a:path>
              <a:moveTo>
                <a:pt x="0" y="16198"/>
              </a:moveTo>
              <a:lnTo>
                <a:pt x="418875" y="161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845911" y="1607327"/>
        <a:ext cx="20943" cy="20943"/>
      </dsp:txXfrm>
    </dsp:sp>
    <dsp:sp modelId="{5ED7D14A-B076-3C41-BFA4-9FB93553096B}">
      <dsp:nvSpPr>
        <dsp:cNvPr id="0" name=""/>
        <dsp:cNvSpPr/>
      </dsp:nvSpPr>
      <dsp:spPr>
        <a:xfrm>
          <a:off x="3162313" y="20223"/>
          <a:ext cx="1388138" cy="13881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Bonding</a:t>
          </a:r>
        </a:p>
      </dsp:txBody>
      <dsp:txXfrm>
        <a:off x="3365601" y="223511"/>
        <a:ext cx="981562" cy="981562"/>
      </dsp:txXfrm>
    </dsp:sp>
    <dsp:sp modelId="{3DA93C4F-A0B4-E047-9A99-488FDFD55971}">
      <dsp:nvSpPr>
        <dsp:cNvPr id="0" name=""/>
        <dsp:cNvSpPr/>
      </dsp:nvSpPr>
      <dsp:spPr>
        <a:xfrm rot="19800000">
          <a:off x="4429405" y="2053354"/>
          <a:ext cx="418875" cy="32396"/>
        </a:xfrm>
        <a:custGeom>
          <a:avLst/>
          <a:gdLst/>
          <a:ahLst/>
          <a:cxnLst/>
          <a:rect l="0" t="0" r="0" b="0"/>
          <a:pathLst>
            <a:path>
              <a:moveTo>
                <a:pt x="0" y="16198"/>
              </a:moveTo>
              <a:lnTo>
                <a:pt x="418875" y="161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28370" y="2059080"/>
        <a:ext cx="20943" cy="20943"/>
      </dsp:txXfrm>
    </dsp:sp>
    <dsp:sp modelId="{DCBAFDE7-0704-1741-B3E2-FD3CE630DBF3}">
      <dsp:nvSpPr>
        <dsp:cNvPr id="0" name=""/>
        <dsp:cNvSpPr/>
      </dsp:nvSpPr>
      <dsp:spPr>
        <a:xfrm>
          <a:off x="4727233" y="923729"/>
          <a:ext cx="1388138" cy="13881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Promise delivery</a:t>
          </a:r>
        </a:p>
      </dsp:txBody>
      <dsp:txXfrm>
        <a:off x="4930521" y="1127017"/>
        <a:ext cx="981562" cy="981562"/>
      </dsp:txXfrm>
    </dsp:sp>
    <dsp:sp modelId="{9A7616AA-D39E-E94E-B7FC-6141A4AE24E3}">
      <dsp:nvSpPr>
        <dsp:cNvPr id="0" name=""/>
        <dsp:cNvSpPr/>
      </dsp:nvSpPr>
      <dsp:spPr>
        <a:xfrm rot="1800000">
          <a:off x="4429405" y="2956861"/>
          <a:ext cx="418875" cy="32396"/>
        </a:xfrm>
        <a:custGeom>
          <a:avLst/>
          <a:gdLst/>
          <a:ahLst/>
          <a:cxnLst/>
          <a:rect l="0" t="0" r="0" b="0"/>
          <a:pathLst>
            <a:path>
              <a:moveTo>
                <a:pt x="0" y="16198"/>
              </a:moveTo>
              <a:lnTo>
                <a:pt x="418875" y="161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28370" y="2962587"/>
        <a:ext cx="20943" cy="20943"/>
      </dsp:txXfrm>
    </dsp:sp>
    <dsp:sp modelId="{812DE6B3-3F62-CC41-8B50-07D600ADAB0D}">
      <dsp:nvSpPr>
        <dsp:cNvPr id="0" name=""/>
        <dsp:cNvSpPr/>
      </dsp:nvSpPr>
      <dsp:spPr>
        <a:xfrm>
          <a:off x="4727233" y="2730743"/>
          <a:ext cx="1388138" cy="13881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Building trust</a:t>
          </a:r>
        </a:p>
      </dsp:txBody>
      <dsp:txXfrm>
        <a:off x="4930521" y="2934031"/>
        <a:ext cx="981562" cy="981562"/>
      </dsp:txXfrm>
    </dsp:sp>
    <dsp:sp modelId="{647694E7-3D52-0244-B7BD-5D9514180750}">
      <dsp:nvSpPr>
        <dsp:cNvPr id="0" name=""/>
        <dsp:cNvSpPr/>
      </dsp:nvSpPr>
      <dsp:spPr>
        <a:xfrm rot="5400000">
          <a:off x="3646945" y="3408614"/>
          <a:ext cx="418875" cy="32396"/>
        </a:xfrm>
        <a:custGeom>
          <a:avLst/>
          <a:gdLst/>
          <a:ahLst/>
          <a:cxnLst/>
          <a:rect l="0" t="0" r="0" b="0"/>
          <a:pathLst>
            <a:path>
              <a:moveTo>
                <a:pt x="0" y="16198"/>
              </a:moveTo>
              <a:lnTo>
                <a:pt x="418875" y="161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845911" y="3414340"/>
        <a:ext cx="20943" cy="20943"/>
      </dsp:txXfrm>
    </dsp:sp>
    <dsp:sp modelId="{BFC6228A-ADAD-104E-9474-5F08A523EA28}">
      <dsp:nvSpPr>
        <dsp:cNvPr id="0" name=""/>
        <dsp:cNvSpPr/>
      </dsp:nvSpPr>
      <dsp:spPr>
        <a:xfrm>
          <a:off x="3162313" y="3634250"/>
          <a:ext cx="1388138" cy="13881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Service recovery</a:t>
          </a:r>
        </a:p>
      </dsp:txBody>
      <dsp:txXfrm>
        <a:off x="3365601" y="3837538"/>
        <a:ext cx="981562" cy="981562"/>
      </dsp:txXfrm>
    </dsp:sp>
    <dsp:sp modelId="{E87F3D6F-C087-AD49-87BA-40FA4347D51C}">
      <dsp:nvSpPr>
        <dsp:cNvPr id="0" name=""/>
        <dsp:cNvSpPr/>
      </dsp:nvSpPr>
      <dsp:spPr>
        <a:xfrm rot="9000000">
          <a:off x="2864485" y="2956861"/>
          <a:ext cx="418875" cy="32396"/>
        </a:xfrm>
        <a:custGeom>
          <a:avLst/>
          <a:gdLst/>
          <a:ahLst/>
          <a:cxnLst/>
          <a:rect l="0" t="0" r="0" b="0"/>
          <a:pathLst>
            <a:path>
              <a:moveTo>
                <a:pt x="0" y="16198"/>
              </a:moveTo>
              <a:lnTo>
                <a:pt x="418875" y="161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063451" y="2962587"/>
        <a:ext cx="20943" cy="20943"/>
      </dsp:txXfrm>
    </dsp:sp>
    <dsp:sp modelId="{BEA2D7C8-297C-B94F-A680-7D3988BE6610}">
      <dsp:nvSpPr>
        <dsp:cNvPr id="0" name=""/>
        <dsp:cNvSpPr/>
      </dsp:nvSpPr>
      <dsp:spPr>
        <a:xfrm>
          <a:off x="1597394" y="2730743"/>
          <a:ext cx="1388138" cy="13881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Targeting key segments</a:t>
          </a:r>
        </a:p>
      </dsp:txBody>
      <dsp:txXfrm>
        <a:off x="1800682" y="2934031"/>
        <a:ext cx="981562" cy="981562"/>
      </dsp:txXfrm>
    </dsp:sp>
    <dsp:sp modelId="{83672148-2628-3644-B6BA-2DE58DF9F711}">
      <dsp:nvSpPr>
        <dsp:cNvPr id="0" name=""/>
        <dsp:cNvSpPr/>
      </dsp:nvSpPr>
      <dsp:spPr>
        <a:xfrm rot="12600000">
          <a:off x="2864485" y="2053354"/>
          <a:ext cx="418875" cy="32396"/>
        </a:xfrm>
        <a:custGeom>
          <a:avLst/>
          <a:gdLst/>
          <a:ahLst/>
          <a:cxnLst/>
          <a:rect l="0" t="0" r="0" b="0"/>
          <a:pathLst>
            <a:path>
              <a:moveTo>
                <a:pt x="0" y="16198"/>
              </a:moveTo>
              <a:lnTo>
                <a:pt x="418875" y="161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063451" y="2059080"/>
        <a:ext cx="20943" cy="20943"/>
      </dsp:txXfrm>
    </dsp:sp>
    <dsp:sp modelId="{544D8F8F-5DE2-624A-8A81-F752D541D3B5}">
      <dsp:nvSpPr>
        <dsp:cNvPr id="0" name=""/>
        <dsp:cNvSpPr/>
      </dsp:nvSpPr>
      <dsp:spPr>
        <a:xfrm>
          <a:off x="1597394" y="923729"/>
          <a:ext cx="1388138" cy="13881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Internal marketing</a:t>
          </a:r>
        </a:p>
      </dsp:txBody>
      <dsp:txXfrm>
        <a:off x="1800682" y="1127017"/>
        <a:ext cx="981562" cy="98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4E39-387D-2544-B9E3-D2EB10FAC2C3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A1FA0-0373-9A4A-B075-4C168D43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CF554-6A27-4CB3-A94E-35EB1FEFA94C}" type="slidenum">
              <a:rPr lang="en-GB" smtClean="0">
                <a:latin typeface="Arial" pitchFamily="34" charset="0"/>
              </a:rPr>
              <a:pPr/>
              <a:t>15</a:t>
            </a:fld>
            <a:endParaRPr lang="en-GB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3150C-CA98-2E45-A301-C9F33E432B9F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9A15D-3301-0F42-BBF4-1E01A854BFAA}" type="slidenum">
              <a:rPr lang="en-US"/>
              <a:pPr/>
              <a:t>18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929CF-1BB3-B64A-8049-80544E415D3A}" type="slidenum">
              <a:rPr lang="en-US"/>
              <a:pPr/>
              <a:t>20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08" userDrawn="1">
          <p15:clr>
            <a:srgbClr val="FBAE40"/>
          </p15:clr>
        </p15:guide>
        <p15:guide id="4" pos="6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1347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rodu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4271"/>
            <a:ext cx="7886700" cy="2380872"/>
          </a:xfrm>
        </p:spPr>
        <p:txBody>
          <a:bodyPr anchor="t" anchorCtr="0"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13649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4"/>
            <a:ext cx="4629150" cy="413649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halle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6550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6550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1104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4358" y="1612682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614357" y="2338396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2"/>
          </p:nvPr>
        </p:nvSpPr>
        <p:spPr>
          <a:xfrm>
            <a:off x="614356" y="3064110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3"/>
          </p:nvPr>
        </p:nvSpPr>
        <p:spPr>
          <a:xfrm>
            <a:off x="614355" y="3797081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48743"/>
            <a:ext cx="7886700" cy="2553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1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393095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 userDrawn="1"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2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8" name="Rectangle 17"/>
          <p:cNvSpPr/>
          <p:nvPr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Rectangle 18"/>
          <p:cNvSpPr/>
          <p:nvPr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0" name="Rectangle 19"/>
          <p:cNvSpPr/>
          <p:nvPr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 userDrawn="1"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3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4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58183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4500"/>
            <a:ext cx="4629150" cy="3244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43704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80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nstantly Curio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ame Cha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lobal Citizen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llectually Restle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en Mind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roblem Solv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 Cla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5"/>
            <a:ext cx="7886700" cy="34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accent1">
              <a:lumMod val="50000"/>
            </a:schemeClr>
          </a:solidFill>
          <a:latin typeface="Calibri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Marketing Mix Part 2:</a:t>
            </a:r>
            <a:br>
              <a:rPr lang="en-US" dirty="0"/>
            </a:br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 Jenny Lloyd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Associate Professor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Term 1</a:t>
            </a:r>
          </a:p>
        </p:txBody>
      </p:sp>
    </p:spTree>
    <p:extLst>
      <p:ext uri="{BB962C8B-B14F-4D97-AF65-F5344CB8AC3E}">
        <p14:creationId xmlns:p14="http://schemas.microsoft.com/office/powerpoint/2010/main" val="9173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E974-2423-404D-8706-F66990CC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Client-based relationships (</a:t>
            </a:r>
            <a:r>
              <a:rPr lang="en-GB" dirty="0"/>
              <a:t>adapted from Hoffman and Bateson 1997)</a:t>
            </a:r>
            <a:endParaRPr lang="en-US" dirty="0"/>
          </a:p>
        </p:txBody>
      </p:sp>
      <p:pic>
        <p:nvPicPr>
          <p:cNvPr id="7170" name="Picture 2" descr="The Top 10 Worst Kinds of Handshakes">
            <a:extLst>
              <a:ext uri="{FF2B5EF4-FFF2-40B4-BE49-F238E27FC236}">
                <a16:creationId xmlns:a16="http://schemas.microsoft.com/office/drawing/2014/main" id="{5852B294-086E-5145-80EB-BB35481BC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9"/>
          <a:stretch/>
        </p:blipFill>
        <p:spPr bwMode="auto">
          <a:xfrm>
            <a:off x="628650" y="1521355"/>
            <a:ext cx="3886200" cy="34379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13ED-A5FE-5E4A-B61F-A867DB9F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>
            <a:normAutofit/>
          </a:bodyPr>
          <a:lstStyle/>
          <a:p>
            <a:r>
              <a:rPr lang="en-US" dirty="0"/>
              <a:t>Success depends upon satisfying and keeping customers over the long term</a:t>
            </a:r>
          </a:p>
          <a:p>
            <a:r>
              <a:rPr lang="en-US" dirty="0"/>
              <a:t>Generating repeat business is challenging</a:t>
            </a:r>
          </a:p>
          <a:p>
            <a:r>
              <a:rPr lang="en-US" dirty="0"/>
              <a:t>Relationship building becomes critical</a:t>
            </a:r>
          </a:p>
          <a:p>
            <a:r>
              <a:rPr lang="en-US" dirty="0"/>
              <a:t>Service providers are critical to delivery</a:t>
            </a:r>
          </a:p>
          <a:p>
            <a:r>
              <a:rPr lang="en-US" dirty="0"/>
              <a:t>Requires high levels of training </a:t>
            </a:r>
          </a:p>
        </p:txBody>
      </p:sp>
    </p:spTree>
    <p:extLst>
      <p:ext uri="{BB962C8B-B14F-4D97-AF65-F5344CB8AC3E}">
        <p14:creationId xmlns:p14="http://schemas.microsoft.com/office/powerpoint/2010/main" val="2233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333" dirty="0"/>
              <a:t>Extended marketing mix for services, or ‘7Ps’ </a:t>
            </a:r>
            <a:br>
              <a:rPr lang="en-GB" sz="2333" dirty="0"/>
            </a:br>
            <a:r>
              <a:rPr lang="en-GB" sz="2333" dirty="0"/>
              <a:t>(Booms and Bitner 1981)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</a:t>
            </a:r>
          </a:p>
          <a:p>
            <a:r>
              <a:rPr lang="en-GB" dirty="0"/>
              <a:t>Price</a:t>
            </a:r>
          </a:p>
          <a:p>
            <a:r>
              <a:rPr lang="en-GB" dirty="0"/>
              <a:t>Promotion</a:t>
            </a:r>
          </a:p>
          <a:p>
            <a:r>
              <a:rPr lang="en-GB" dirty="0"/>
              <a:t>Place (distribution)</a:t>
            </a:r>
          </a:p>
          <a:p>
            <a:r>
              <a:rPr lang="en-GB" dirty="0">
                <a:solidFill>
                  <a:srgbClr val="FF0000"/>
                </a:solidFill>
              </a:rPr>
              <a:t>People</a:t>
            </a:r>
          </a:p>
          <a:p>
            <a:r>
              <a:rPr lang="en-GB" dirty="0">
                <a:solidFill>
                  <a:srgbClr val="FF0000"/>
                </a:solidFill>
              </a:rPr>
              <a:t>Physical evidence</a:t>
            </a:r>
          </a:p>
          <a:p>
            <a:r>
              <a:rPr lang="en-GB" dirty="0">
                <a:solidFill>
                  <a:srgbClr val="FF0000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48877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original 4Ps (for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24" y="1505226"/>
            <a:ext cx="7337955" cy="34541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Product</a:t>
            </a:r>
          </a:p>
          <a:p>
            <a:pPr lvl="1"/>
            <a:r>
              <a:rPr lang="en-GB" dirty="0"/>
              <a:t>treat services as </a:t>
            </a:r>
            <a:r>
              <a:rPr lang="en-GB" b="1" dirty="0"/>
              <a:t>products</a:t>
            </a:r>
            <a:r>
              <a:rPr lang="en-GB" dirty="0"/>
              <a:t> (with a recognisable life cycle, etc)</a:t>
            </a:r>
          </a:p>
          <a:p>
            <a:r>
              <a:rPr lang="en-GB" dirty="0">
                <a:solidFill>
                  <a:srgbClr val="FF0000"/>
                </a:solidFill>
              </a:rPr>
              <a:t>Price</a:t>
            </a:r>
          </a:p>
          <a:p>
            <a:pPr lvl="1"/>
            <a:r>
              <a:rPr lang="en-GB" dirty="0"/>
              <a:t>often a means by which customers judge </a:t>
            </a:r>
            <a:r>
              <a:rPr lang="en-GB" b="1" dirty="0"/>
              <a:t>service quality</a:t>
            </a:r>
            <a:r>
              <a:rPr lang="en-GB" dirty="0"/>
              <a:t>, in the absence of something to touch or feel</a:t>
            </a:r>
          </a:p>
          <a:p>
            <a:r>
              <a:rPr lang="en-GB" dirty="0">
                <a:solidFill>
                  <a:srgbClr val="FF0000"/>
                </a:solidFill>
              </a:rPr>
              <a:t>Promotion</a:t>
            </a:r>
          </a:p>
          <a:p>
            <a:pPr lvl="1"/>
            <a:r>
              <a:rPr lang="en-GB" dirty="0"/>
              <a:t>make the intangible </a:t>
            </a:r>
            <a:r>
              <a:rPr lang="en-GB" b="1" dirty="0"/>
              <a:t>tangible </a:t>
            </a:r>
            <a:r>
              <a:rPr lang="en-GB" dirty="0"/>
              <a:t>(physical evidence, benefits, etc)</a:t>
            </a:r>
          </a:p>
          <a:p>
            <a:r>
              <a:rPr lang="en-GB" dirty="0">
                <a:solidFill>
                  <a:srgbClr val="FF0000"/>
                </a:solidFill>
              </a:rPr>
              <a:t>Place (distribution)</a:t>
            </a:r>
          </a:p>
          <a:p>
            <a:pPr lvl="1"/>
            <a:r>
              <a:rPr lang="en-GB" dirty="0"/>
              <a:t>two issues, here – </a:t>
            </a:r>
            <a:r>
              <a:rPr lang="en-GB" b="1" dirty="0"/>
              <a:t>reservations and information systems</a:t>
            </a:r>
            <a:r>
              <a:rPr lang="en-GB" dirty="0"/>
              <a:t>, and the </a:t>
            </a:r>
            <a:r>
              <a:rPr lang="en-GB" b="1" dirty="0"/>
              <a:t>simultaneous</a:t>
            </a:r>
            <a:r>
              <a:rPr lang="en-GB" dirty="0"/>
              <a:t> nature of production/consumption</a:t>
            </a:r>
          </a:p>
        </p:txBody>
      </p:sp>
    </p:spTree>
    <p:extLst>
      <p:ext uri="{BB962C8B-B14F-4D97-AF65-F5344CB8AC3E}">
        <p14:creationId xmlns:p14="http://schemas.microsoft.com/office/powerpoint/2010/main" val="189281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 extra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835" y="1515315"/>
            <a:ext cx="6694972" cy="3454136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People</a:t>
            </a:r>
          </a:p>
          <a:p>
            <a:pPr lvl="1"/>
            <a:r>
              <a:rPr lang="en-GB" dirty="0"/>
              <a:t>... represent the service provider, and have a significant impact on perceived quality; </a:t>
            </a:r>
            <a:r>
              <a:rPr lang="en-GB" b="1" dirty="0"/>
              <a:t>recruitment, training and rewarding of staff </a:t>
            </a:r>
            <a:r>
              <a:rPr lang="en-GB" dirty="0"/>
              <a:t>is key (for most services)</a:t>
            </a:r>
          </a:p>
          <a:p>
            <a:r>
              <a:rPr lang="en-GB" dirty="0">
                <a:solidFill>
                  <a:srgbClr val="FF0000"/>
                </a:solidFill>
              </a:rPr>
              <a:t>Physical evidence</a:t>
            </a:r>
          </a:p>
          <a:p>
            <a:pPr lvl="1"/>
            <a:r>
              <a:rPr lang="en-GB" dirty="0"/>
              <a:t>examples include sales literature and brochures, staff uniforms and architecture; some services use more physical evidence than others (compare </a:t>
            </a:r>
            <a:r>
              <a:rPr lang="en-GB" b="1" dirty="0"/>
              <a:t>insurance</a:t>
            </a:r>
            <a:r>
              <a:rPr lang="en-GB" dirty="0"/>
              <a:t> with </a:t>
            </a:r>
            <a:r>
              <a:rPr lang="en-GB" b="1" dirty="0"/>
              <a:t>hotels/holiday accommodation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Processes</a:t>
            </a:r>
          </a:p>
          <a:p>
            <a:pPr lvl="1"/>
            <a:r>
              <a:rPr lang="en-GB" dirty="0"/>
              <a:t>defined as the </a:t>
            </a:r>
            <a:r>
              <a:rPr lang="en-GB" b="1" dirty="0"/>
              <a:t>tasks, schedules, activities and routines </a:t>
            </a:r>
            <a:r>
              <a:rPr lang="en-GB" dirty="0"/>
              <a:t>that enable the service to be delivered (e.g. getting a haircut)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32073" y="197863"/>
            <a:ext cx="2739075" cy="3680463"/>
            <a:chOff x="5364088" y="237435"/>
            <a:chExt cx="3286890" cy="4416556"/>
          </a:xfrm>
        </p:grpSpPr>
        <p:pic>
          <p:nvPicPr>
            <p:cNvPr id="2050" name="Picture 2" descr="C:\Users\tj-gale\AppData\Local\Microsoft\Windows\Temporary Internet Files\Content.IE5\EHMPO2YS\MC900235143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37435"/>
              <a:ext cx="1629464" cy="1366824"/>
            </a:xfrm>
            <a:prstGeom prst="rect">
              <a:avLst/>
            </a:prstGeom>
            <a:noFill/>
          </p:spPr>
        </p:pic>
        <p:pic>
          <p:nvPicPr>
            <p:cNvPr id="2056" name="Picture 8" descr="C:\Users\tj-gale\AppData\Local\Microsoft\Windows\Temporary Internet Files\Content.IE5\4JNTGYZI\MC900389734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2240" y="1103134"/>
              <a:ext cx="1080120" cy="1062864"/>
            </a:xfrm>
            <a:prstGeom prst="rect">
              <a:avLst/>
            </a:prstGeom>
            <a:noFill/>
          </p:spPr>
        </p:pic>
        <p:sp>
          <p:nvSpPr>
            <p:cNvPr id="22" name="Arc 21"/>
            <p:cNvSpPr/>
            <p:nvPr/>
          </p:nvSpPr>
          <p:spPr>
            <a:xfrm rot="1800000">
              <a:off x="5795281" y="1904451"/>
              <a:ext cx="2749540" cy="2749540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67" dirty="0"/>
            </a:p>
          </p:txBody>
        </p:sp>
        <p:sp>
          <p:nvSpPr>
            <p:cNvPr id="23" name="TextBox 22"/>
            <p:cNvSpPr txBox="1"/>
            <p:nvPr/>
          </p:nvSpPr>
          <p:spPr>
            <a:xfrm rot="4379755">
              <a:off x="7484082" y="2548610"/>
              <a:ext cx="1560174" cy="773619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GB" sz="116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‘facilitating goods’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4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74" y="2924959"/>
            <a:ext cx="1696826" cy="2265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all services are the same!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17982"/>
            <a:ext cx="7886700" cy="3437996"/>
          </a:xfrm>
        </p:spPr>
        <p:txBody>
          <a:bodyPr/>
          <a:lstStyle/>
          <a:p>
            <a:r>
              <a:rPr lang="en-GB" dirty="0"/>
              <a:t>The nature of the service act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tangible</a:t>
            </a:r>
            <a:r>
              <a:rPr lang="en-GB" dirty="0"/>
              <a:t> (e.g. car repair, health care)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intangible</a:t>
            </a:r>
            <a:r>
              <a:rPr lang="en-GB" dirty="0"/>
              <a:t> (e.g. higher education, financial services)</a:t>
            </a:r>
          </a:p>
          <a:p>
            <a:r>
              <a:rPr lang="en-GB" dirty="0"/>
              <a:t>The recipient of the act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people</a:t>
            </a:r>
            <a:r>
              <a:rPr lang="en-GB" dirty="0"/>
              <a:t> (e.g. hairdressing, entertainment)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things</a:t>
            </a:r>
            <a:r>
              <a:rPr lang="en-GB" dirty="0"/>
              <a:t> (e.g. dry cleaning, gardening)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80" y="3465019"/>
            <a:ext cx="2468491" cy="1636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171" y="1057301"/>
            <a:ext cx="2139829" cy="1423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00" y="2737487"/>
            <a:ext cx="2733381" cy="13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Goods-services continuum</a:t>
            </a:r>
            <a:br>
              <a:rPr lang="en-GB"/>
            </a:br>
            <a:r>
              <a:rPr lang="en-GB" sz="1667"/>
              <a:t>(Where does the product end and the service begin?)</a:t>
            </a:r>
          </a:p>
        </p:txBody>
      </p:sp>
      <p:sp>
        <p:nvSpPr>
          <p:cNvPr id="12291" name="Freeform 3"/>
          <p:cNvSpPr>
            <a:spLocks/>
          </p:cNvSpPr>
          <p:nvPr/>
        </p:nvSpPr>
        <p:spPr bwMode="auto">
          <a:xfrm>
            <a:off x="1511660" y="2857500"/>
            <a:ext cx="5812896" cy="1408906"/>
          </a:xfrm>
          <a:custGeom>
            <a:avLst/>
            <a:gdLst>
              <a:gd name="T0" fmla="*/ 0 w 4760"/>
              <a:gd name="T1" fmla="*/ 0 h 1065"/>
              <a:gd name="T2" fmla="*/ 0 w 4760"/>
              <a:gd name="T3" fmla="*/ 2147483647 h 1065"/>
              <a:gd name="T4" fmla="*/ 2147483647 w 4760"/>
              <a:gd name="T5" fmla="*/ 2147483647 h 1065"/>
              <a:gd name="T6" fmla="*/ 2147483647 w 4760"/>
              <a:gd name="T7" fmla="*/ 2147483647 h 1065"/>
              <a:gd name="T8" fmla="*/ 0 w 4760"/>
              <a:gd name="T9" fmla="*/ 2147483647 h 1065"/>
              <a:gd name="T10" fmla="*/ 0 w 4760"/>
              <a:gd name="T11" fmla="*/ 0 h 10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0"/>
              <a:gd name="T19" fmla="*/ 0 h 1065"/>
              <a:gd name="T20" fmla="*/ 4760 w 4760"/>
              <a:gd name="T21" fmla="*/ 1065 h 10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0" h="1065">
                <a:moveTo>
                  <a:pt x="0" y="0"/>
                </a:moveTo>
                <a:lnTo>
                  <a:pt x="0" y="549"/>
                </a:lnTo>
                <a:lnTo>
                  <a:pt x="4759" y="549"/>
                </a:lnTo>
                <a:lnTo>
                  <a:pt x="4759" y="1064"/>
                </a:lnTo>
                <a:lnTo>
                  <a:pt x="0" y="3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 sz="117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67400" y="1863989"/>
            <a:ext cx="1295136" cy="25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36007"/>
            <a:r>
              <a:rPr lang="en-GB" sz="1170" b="1" dirty="0">
                <a:solidFill>
                  <a:srgbClr val="002060"/>
                </a:solidFill>
              </a:rPr>
              <a:t>Pure goods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536098" y="1852084"/>
            <a:ext cx="1533260" cy="26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36007"/>
            <a:r>
              <a:rPr lang="en-GB" sz="1170" b="1">
                <a:solidFill>
                  <a:srgbClr val="002060"/>
                </a:solidFill>
              </a:rPr>
              <a:t>Pure services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94941" y="2286000"/>
            <a:ext cx="853282" cy="24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36007"/>
            <a:r>
              <a:rPr lang="en-GB" sz="117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Timber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568795" y="2271448"/>
            <a:ext cx="1733021" cy="26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36007"/>
            <a:r>
              <a:rPr lang="en-GB" sz="117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Restaurant meal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628702" y="2271448"/>
            <a:ext cx="1340114" cy="26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36007"/>
            <a:r>
              <a:rPr lang="en-GB" sz="117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Consultancy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571191" y="3196167"/>
            <a:ext cx="977636" cy="2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36007"/>
            <a:r>
              <a:rPr lang="en-GB" sz="1667" b="1">
                <a:solidFill>
                  <a:srgbClr val="002060"/>
                </a:solidFill>
              </a:rPr>
              <a:t>Tangible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148483" y="3694906"/>
            <a:ext cx="1165490" cy="2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36007"/>
            <a:r>
              <a:rPr lang="en-GB" sz="1667" b="1">
                <a:solidFill>
                  <a:srgbClr val="002060"/>
                </a:solidFill>
              </a:rPr>
              <a:t>Intangible</a:t>
            </a:r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1346295" y="4372239"/>
            <a:ext cx="6244167" cy="25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29" tIns="38365" rIns="76729" bIns="38365">
            <a:spAutoFit/>
          </a:bodyPr>
          <a:lstStyle/>
          <a:p>
            <a:pPr algn="ctr" eaLnBrk="0" hangingPunct="0"/>
            <a:r>
              <a:rPr lang="en-GB" sz="1170" i="1" dirty="0">
                <a:solidFill>
                  <a:srgbClr val="FF0000"/>
                </a:solidFill>
              </a:rPr>
              <a:t>Where would you place the product offered by your organisation?</a:t>
            </a:r>
            <a:endParaRPr lang="en-GB" sz="1167" i="1" dirty="0">
              <a:solidFill>
                <a:srgbClr val="FF0000"/>
              </a:solidFill>
            </a:endParaRPr>
          </a:p>
        </p:txBody>
      </p:sp>
      <p:sp>
        <p:nvSpPr>
          <p:cNvPr id="12300" name="TextBox 16"/>
          <p:cNvSpPr txBox="1">
            <a:spLocks noChangeArrowheads="1"/>
          </p:cNvSpPr>
          <p:nvPr/>
        </p:nvSpPr>
        <p:spPr bwMode="auto">
          <a:xfrm>
            <a:off x="5599850" y="4732073"/>
            <a:ext cx="192552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70" dirty="0">
                <a:solidFill>
                  <a:srgbClr val="808080"/>
                </a:solidFill>
              </a:rPr>
              <a:t>Adapted from Palmer (1998)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510337" y="2528094"/>
            <a:ext cx="10583" cy="29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087" y="2528094"/>
            <a:ext cx="5292" cy="1004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288837" y="2528094"/>
            <a:ext cx="5292" cy="1004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04" name="Picture 2" descr="C:\Users\tj-gale\AppData\Local\Microsoft\Windows\Temporary Internet Files\Content.IE5\5XANUO1D\MC90014978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8223" y="2102115"/>
            <a:ext cx="1111250" cy="82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5" name="Picture 5" descr="C:\Users\tj-gale\AppData\Local\Microsoft\Windows\Temporary Internet Files\Content.IE5\4JNTGYZI\MC90023167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8764" y="2624667"/>
            <a:ext cx="899583" cy="84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6" name="Picture 9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9223" y="2631281"/>
            <a:ext cx="784489" cy="79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9587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mix, examples…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08907"/>
            <a:ext cx="6514952" cy="3454136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Pure product – </a:t>
            </a:r>
            <a:r>
              <a:rPr lang="en-GB" dirty="0"/>
              <a:t>examples include salt, sugar, etc</a:t>
            </a:r>
          </a:p>
          <a:p>
            <a:r>
              <a:rPr lang="en-GB" dirty="0">
                <a:solidFill>
                  <a:srgbClr val="FF0000"/>
                </a:solidFill>
              </a:rPr>
              <a:t>Product with some services – </a:t>
            </a:r>
            <a:r>
              <a:rPr lang="en-GB" dirty="0"/>
              <a:t>appropriate for technologically sophisticated products, such as cars (showrooms, warranties)</a:t>
            </a:r>
          </a:p>
          <a:p>
            <a:r>
              <a:rPr lang="en-GB" dirty="0">
                <a:solidFill>
                  <a:srgbClr val="FF0000"/>
                </a:solidFill>
              </a:rPr>
              <a:t>Combination – </a:t>
            </a:r>
            <a:r>
              <a:rPr lang="en-GB" dirty="0"/>
              <a:t>equal proportion of products and services, as with the case of a restaurant (table service complements food)</a:t>
            </a:r>
          </a:p>
          <a:p>
            <a:r>
              <a:rPr lang="en-GB" dirty="0">
                <a:solidFill>
                  <a:srgbClr val="FF0000"/>
                </a:solidFill>
              </a:rPr>
              <a:t>Service with some products – </a:t>
            </a:r>
            <a:r>
              <a:rPr lang="en-GB" dirty="0"/>
              <a:t>latter a complement to the former (e.g. food and drink, wifi and stationery in a hotel)</a:t>
            </a:r>
          </a:p>
          <a:p>
            <a:r>
              <a:rPr lang="en-GB" dirty="0">
                <a:solidFill>
                  <a:srgbClr val="FF0000"/>
                </a:solidFill>
              </a:rPr>
              <a:t>Pure service – </a:t>
            </a:r>
            <a:r>
              <a:rPr lang="en-GB" dirty="0"/>
              <a:t>where there are no products involved (e.g. legal advice, counselling)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919042A4-8A99-BE44-A82C-AB5F2E54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827" y="4590661"/>
            <a:ext cx="1040670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170" dirty="0">
                <a:solidFill>
                  <a:srgbClr val="808080"/>
                </a:solidFill>
              </a:rPr>
              <a:t>Palmer (1998)</a:t>
            </a:r>
          </a:p>
        </p:txBody>
      </p:sp>
    </p:spTree>
    <p:extLst>
      <p:ext uri="{BB962C8B-B14F-4D97-AF65-F5344CB8AC3E}">
        <p14:creationId xmlns:p14="http://schemas.microsoft.com/office/powerpoint/2010/main" val="401310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63607" y="252035"/>
            <a:ext cx="7886700" cy="1104636"/>
          </a:xfrm>
        </p:spPr>
        <p:txBody>
          <a:bodyPr/>
          <a:lstStyle/>
          <a:p>
            <a:r>
              <a:rPr lang="en-GB" dirty="0"/>
              <a:t>People count…</a:t>
            </a:r>
            <a:endParaRPr lang="en-US" dirty="0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22409" y="1152799"/>
            <a:ext cx="667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The intangibility of the service ‘product’ means that ‘people’ have a major influence when it comes to consumer loyalty</a:t>
            </a:r>
            <a:endParaRPr lang="en-US" sz="2000" dirty="0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820023" y="2079644"/>
            <a:ext cx="49199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Recruitment of people with strong interpersonal and presentational skills</a:t>
            </a:r>
            <a:endParaRPr lang="en-US" sz="20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820023" y="2858843"/>
            <a:ext cx="43206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On-going training and development is essential</a:t>
            </a:r>
            <a:endParaRPr lang="en-US" sz="2000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820023" y="3579832"/>
            <a:ext cx="43206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Maintenance of employee motivation is hugely important</a:t>
            </a:r>
            <a:endParaRPr lang="en-US" sz="2000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820023" y="4339186"/>
            <a:ext cx="43206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Systematic evaluation is required</a:t>
            </a:r>
            <a:endParaRPr lang="en-US" sz="2000"/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>
            <a:off x="1440221" y="2319093"/>
            <a:ext cx="1259417" cy="240771"/>
          </a:xfrm>
          <a:prstGeom prst="rightArrow">
            <a:avLst>
              <a:gd name="adj1" fmla="val 50000"/>
              <a:gd name="adj2" fmla="val 13076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70"/>
          </a:p>
        </p:txBody>
      </p:sp>
      <p:sp>
        <p:nvSpPr>
          <p:cNvPr id="56331" name="AutoShape 11"/>
          <p:cNvSpPr>
            <a:spLocks noChangeArrowheads="1"/>
          </p:cNvSpPr>
          <p:nvPr/>
        </p:nvSpPr>
        <p:spPr bwMode="auto">
          <a:xfrm>
            <a:off x="1440221" y="3038760"/>
            <a:ext cx="1259417" cy="240771"/>
          </a:xfrm>
          <a:prstGeom prst="rightArrow">
            <a:avLst>
              <a:gd name="adj1" fmla="val 50000"/>
              <a:gd name="adj2" fmla="val 13076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70"/>
          </a:p>
        </p:txBody>
      </p:sp>
      <p:sp>
        <p:nvSpPr>
          <p:cNvPr id="56332" name="AutoShape 12"/>
          <p:cNvSpPr>
            <a:spLocks noChangeArrowheads="1"/>
          </p:cNvSpPr>
          <p:nvPr/>
        </p:nvSpPr>
        <p:spPr bwMode="auto">
          <a:xfrm>
            <a:off x="1440221" y="3759749"/>
            <a:ext cx="1259417" cy="240771"/>
          </a:xfrm>
          <a:prstGeom prst="rightArrow">
            <a:avLst>
              <a:gd name="adj1" fmla="val 50000"/>
              <a:gd name="adj2" fmla="val 13076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70"/>
          </a:p>
        </p:txBody>
      </p: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1440221" y="4418561"/>
            <a:ext cx="1259417" cy="240771"/>
          </a:xfrm>
          <a:prstGeom prst="rightArrow">
            <a:avLst>
              <a:gd name="adj1" fmla="val 50000"/>
              <a:gd name="adj2" fmla="val 13076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70"/>
          </a:p>
        </p:txBody>
      </p:sp>
    </p:spTree>
    <p:extLst>
      <p:ext uri="{BB962C8B-B14F-4D97-AF65-F5344CB8AC3E}">
        <p14:creationId xmlns:p14="http://schemas.microsoft.com/office/powerpoint/2010/main" val="4485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/>
      <p:bldP spid="56328" grpId="0"/>
      <p:bldP spid="56329" grpId="0"/>
      <p:bldP spid="56330" grpId="0" animBg="1"/>
      <p:bldP spid="56331" grpId="0" animBg="1"/>
      <p:bldP spid="56332" grpId="0" animBg="1"/>
      <p:bldP spid="563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333"/>
              <a:t>Factors Influencing Customers’ Evaluation of a Service Encounter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672417" y="1533922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Access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152261" y="3513005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Competence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237280" y="2763232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Credibility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832739" y="1987346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Reliability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152261" y="2754974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Communication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571625" y="2035308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Tangibles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892271" y="4815313"/>
            <a:ext cx="381000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33" dirty="0" err="1"/>
              <a:t>Parasuraman</a:t>
            </a:r>
            <a:r>
              <a:rPr lang="en-GB" sz="1333" dirty="0"/>
              <a:t>, </a:t>
            </a:r>
            <a:r>
              <a:rPr lang="en-GB" sz="1333" dirty="0" err="1"/>
              <a:t>Zeithaml</a:t>
            </a:r>
            <a:r>
              <a:rPr lang="en-GB" sz="1333" dirty="0"/>
              <a:t> and Berry (1985)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6252104" y="3508240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Security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825986" y="4134316"/>
            <a:ext cx="2682610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 dirty="0"/>
              <a:t>Customer Understanding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571624" y="4096597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 dirty="0"/>
              <a:t>Courtesy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672417" y="4640874"/>
            <a:ext cx="1860021" cy="34887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/>
              <a:t>Responsiveness</a:t>
            </a:r>
          </a:p>
        </p:txBody>
      </p:sp>
      <p:pic>
        <p:nvPicPr>
          <p:cNvPr id="40983" name="Picture 23" descr="234750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32" y="2161785"/>
            <a:ext cx="2160322" cy="20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67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E4D50-6271-9F46-8220-85FA5B031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089642"/>
              </p:ext>
            </p:extLst>
          </p:nvPr>
        </p:nvGraphicFramePr>
        <p:xfrm>
          <a:off x="2321094" y="119270"/>
          <a:ext cx="7712766" cy="504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21">
            <a:extLst>
              <a:ext uri="{FF2B5EF4-FFF2-40B4-BE49-F238E27FC236}">
                <a16:creationId xmlns:a16="http://schemas.microsoft.com/office/drawing/2014/main" id="{E42B4D85-5C11-DB44-AC40-3F526792E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984" y="4889500"/>
            <a:ext cx="1740958" cy="2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170" dirty="0"/>
              <a:t>Jobber (2007)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7A01A-644E-3241-A97A-B51BA95D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19" y="2088258"/>
            <a:ext cx="3943350" cy="1104636"/>
          </a:xfrm>
        </p:spPr>
        <p:txBody>
          <a:bodyPr>
            <a:normAutofit fontScale="90000"/>
          </a:bodyPr>
          <a:lstStyle/>
          <a:p>
            <a:r>
              <a:rPr lang="en-US"/>
              <a:t>Service factors influence </a:t>
            </a:r>
            <a:r>
              <a:rPr lang="en-US" dirty="0"/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76135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85" indent="-380985">
              <a:buFont typeface="+mj-lt"/>
              <a:buAutoNum type="arabicPeriod"/>
            </a:pPr>
            <a:r>
              <a:rPr lang="en-GB" dirty="0"/>
              <a:t>Outline the nature and characteristics of services, and associated management challenges</a:t>
            </a:r>
          </a:p>
          <a:p>
            <a:pPr marL="380985" indent="-380985">
              <a:buFont typeface="+mj-lt"/>
              <a:buAutoNum type="arabicPeriod"/>
            </a:pPr>
            <a:r>
              <a:rPr lang="en-GB" dirty="0"/>
              <a:t>Discuss the (extended) services marketing mix (7Ps)</a:t>
            </a:r>
          </a:p>
          <a:p>
            <a:pPr marL="380985" indent="-380985">
              <a:buFont typeface="+mj-lt"/>
              <a:buAutoNum type="arabicPeriod"/>
            </a:pPr>
            <a:r>
              <a:rPr lang="en-GB" dirty="0"/>
              <a:t>Clarify the key elements involved in marketing services</a:t>
            </a:r>
          </a:p>
          <a:p>
            <a:pPr marL="380985" indent="-380985">
              <a:buFont typeface="+mj-lt"/>
              <a:buAutoNum type="arabicPeriod"/>
            </a:pPr>
            <a:r>
              <a:rPr lang="en-GB" dirty="0"/>
              <a:t>Discuss the extent to which services are different from goods</a:t>
            </a:r>
          </a:p>
          <a:p>
            <a:pPr marL="380985" indent="-380985">
              <a:buFont typeface="+mj-lt"/>
              <a:buAutoNum type="arabicPeriod"/>
            </a:pPr>
            <a:r>
              <a:rPr lang="en-GB" dirty="0"/>
              <a:t>Illustrate the concept and potential applications of service ‘blueprinting’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946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876" y="244745"/>
            <a:ext cx="8515350" cy="1104636"/>
          </a:xfrm>
        </p:spPr>
        <p:txBody>
          <a:bodyPr/>
          <a:lstStyle/>
          <a:p>
            <a:r>
              <a:rPr lang="en-GB" dirty="0"/>
              <a:t>Matching Service Quality to Customer Expectations</a:t>
            </a:r>
            <a:endParaRPr lang="en-US" dirty="0"/>
          </a:p>
        </p:txBody>
      </p:sp>
      <p:pic>
        <p:nvPicPr>
          <p:cNvPr id="37893" name="Picture 5" descr="think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2" y="2668507"/>
            <a:ext cx="1747573" cy="251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1271322" y="1708070"/>
            <a:ext cx="2160323" cy="1680104"/>
          </a:xfrm>
          <a:prstGeom prst="cloudCallout">
            <a:avLst>
              <a:gd name="adj1" fmla="val 69843"/>
              <a:gd name="adj2" fmla="val 40000"/>
            </a:avLst>
          </a:prstGeom>
          <a:gradFill flip="none" rotWithShape="1">
            <a:gsLst>
              <a:gs pos="78000">
                <a:schemeClr val="accent1"/>
              </a:gs>
              <a:gs pos="26000">
                <a:schemeClr val="accent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ctr"/>
            <a:r>
              <a:rPr lang="en-GB" sz="2000" dirty="0"/>
              <a:t>Expected Service</a:t>
            </a:r>
            <a:endParaRPr lang="en-US" sz="2000" dirty="0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892270" y="1708070"/>
            <a:ext cx="2160323" cy="1680104"/>
          </a:xfrm>
          <a:prstGeom prst="cloudCallout">
            <a:avLst>
              <a:gd name="adj1" fmla="val -73699"/>
              <a:gd name="adj2" fmla="val 52755"/>
            </a:avLst>
          </a:prstGeom>
          <a:gradFill flip="none" rotWithShape="1">
            <a:gsLst>
              <a:gs pos="78000">
                <a:schemeClr val="accent1"/>
              </a:gs>
              <a:gs pos="26000">
                <a:schemeClr val="accent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ctr"/>
            <a:r>
              <a:rPr lang="en-GB" sz="2000" dirty="0"/>
              <a:t>Perceived Service</a:t>
            </a:r>
            <a:endParaRPr lang="en-US" sz="2000" dirty="0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372115" y="1165082"/>
            <a:ext cx="2459653" cy="15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67" dirty="0"/>
              <a:t>Misconceptions?</a:t>
            </a:r>
          </a:p>
          <a:p>
            <a:pPr algn="ctr">
              <a:spcBef>
                <a:spcPct val="50000"/>
              </a:spcBef>
            </a:pPr>
            <a:r>
              <a:rPr lang="en-GB" sz="1667" dirty="0"/>
              <a:t>Lack of resources?</a:t>
            </a:r>
          </a:p>
          <a:p>
            <a:pPr algn="ctr">
              <a:spcBef>
                <a:spcPct val="50000"/>
              </a:spcBef>
            </a:pPr>
            <a:r>
              <a:rPr lang="en-GB" sz="1667" dirty="0"/>
              <a:t>Inadequate delivery?</a:t>
            </a:r>
          </a:p>
          <a:p>
            <a:pPr algn="ctr">
              <a:spcBef>
                <a:spcPct val="50000"/>
              </a:spcBef>
            </a:pPr>
            <a:r>
              <a:rPr lang="en-GB" sz="1667" dirty="0"/>
              <a:t>Exaggerated promises?</a:t>
            </a:r>
            <a:endParaRPr lang="en-US" sz="1667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512648" y="4726276"/>
            <a:ext cx="2160323" cy="2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170" dirty="0"/>
              <a:t>Adapted from Jobber (2007)</a:t>
            </a:r>
            <a:endParaRPr lang="en-US" sz="1170" dirty="0"/>
          </a:p>
        </p:txBody>
      </p:sp>
    </p:spTree>
    <p:extLst>
      <p:ext uri="{BB962C8B-B14F-4D97-AF65-F5344CB8AC3E}">
        <p14:creationId xmlns:p14="http://schemas.microsoft.com/office/powerpoint/2010/main" val="8623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allAtOnce" animBg="1"/>
      <p:bldP spid="378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D49E-5DB6-9E41-99A9-E405A2D9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service elements of the mix are so important…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945BDCE-A9E9-2E46-95BF-89D213025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19746"/>
            <a:ext cx="7886700" cy="2240683"/>
          </a:xfrm>
        </p:spPr>
      </p:pic>
    </p:spTree>
    <p:extLst>
      <p:ext uri="{BB962C8B-B14F-4D97-AF65-F5344CB8AC3E}">
        <p14:creationId xmlns:p14="http://schemas.microsoft.com/office/powerpoint/2010/main" val="272832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‘products’ have a ‘service’ element.</a:t>
            </a:r>
          </a:p>
          <a:p>
            <a:r>
              <a:rPr lang="en-US" dirty="0"/>
              <a:t>The service element is highly influential in the management of customer satisfaction and repeat purchase.</a:t>
            </a:r>
          </a:p>
          <a:p>
            <a:r>
              <a:rPr lang="en-US" dirty="0"/>
              <a:t>Often ignored because of its characteristics of intangibility and perishability.</a:t>
            </a:r>
          </a:p>
          <a:p>
            <a:r>
              <a:rPr lang="en-US" dirty="0"/>
              <a:t>Its value within the mix is difficult to measure but makes an essential contribution to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14697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4F95-430D-D148-A887-731D3714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4CA2-7A1B-924F-93DB-6011B58E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8740"/>
            <a:ext cx="7886700" cy="849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service is an intangible product involving a deed, a performance or an effort that physically cannot be possessed. (</a:t>
            </a:r>
            <a:r>
              <a:rPr lang="en-US" dirty="0" err="1"/>
              <a:t>Dibb</a:t>
            </a:r>
            <a:r>
              <a:rPr lang="en-US" dirty="0"/>
              <a:t> and Simkin 2013)</a:t>
            </a:r>
          </a:p>
        </p:txBody>
      </p:sp>
      <p:pic>
        <p:nvPicPr>
          <p:cNvPr id="1026" name="Picture 2" descr="Our guide to streaming the best theatre at home | Ticketmaster UK">
            <a:extLst>
              <a:ext uri="{FF2B5EF4-FFF2-40B4-BE49-F238E27FC236}">
                <a16:creationId xmlns:a16="http://schemas.microsoft.com/office/drawing/2014/main" id="{26384C58-8D57-D441-B9FD-2BAC1BDD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70667"/>
            <a:ext cx="2310676" cy="130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 Changes in Interest Rates Affect the Profitability of the Insurance  Sector?">
            <a:extLst>
              <a:ext uri="{FF2B5EF4-FFF2-40B4-BE49-F238E27FC236}">
                <a16:creationId xmlns:a16="http://schemas.microsoft.com/office/drawing/2014/main" id="{5219189F-9116-E54E-9630-F3DED2AF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3" y="3532492"/>
            <a:ext cx="2310676" cy="15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No One Tells You About Being a Hairstylist">
            <a:extLst>
              <a:ext uri="{FF2B5EF4-FFF2-40B4-BE49-F238E27FC236}">
                <a16:creationId xmlns:a16="http://schemas.microsoft.com/office/drawing/2014/main" id="{2CFF700F-CF1C-0644-97D8-DEDE52A3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78" y="2370667"/>
            <a:ext cx="2015772" cy="20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3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77F1-AE87-CD42-A0B0-62C069C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Nature of services (adapted from Hoffman and Bateson 1997)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9B0598-EB99-4847-A384-DBF0A69D2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688660"/>
              </p:ext>
            </p:extLst>
          </p:nvPr>
        </p:nvGraphicFramePr>
        <p:xfrm>
          <a:off x="2052484" y="1408907"/>
          <a:ext cx="5039032" cy="351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35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DF0C-A8D2-314A-A9EA-D86C0429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Intangibility (</a:t>
            </a:r>
            <a:r>
              <a:rPr lang="en-GB" dirty="0"/>
              <a:t>adapted from Hoffman and Bateson 1997)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573B-5C74-B240-8182-47622F0A0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>
            <a:normAutofit/>
          </a:bodyPr>
          <a:lstStyle/>
          <a:p>
            <a:r>
              <a:rPr lang="en-US" dirty="0"/>
              <a:t>Difficult for the customer to evaluate</a:t>
            </a:r>
          </a:p>
          <a:p>
            <a:r>
              <a:rPr lang="en-US" dirty="0"/>
              <a:t>Customer does not take physical possession</a:t>
            </a:r>
          </a:p>
          <a:p>
            <a:r>
              <a:rPr lang="en-US" dirty="0"/>
              <a:t>Difficult to advertise and display</a:t>
            </a:r>
          </a:p>
          <a:p>
            <a:r>
              <a:rPr lang="en-US" dirty="0"/>
              <a:t>Difficult to set and justify prices</a:t>
            </a:r>
          </a:p>
          <a:p>
            <a:r>
              <a:rPr lang="en-US" dirty="0"/>
              <a:t>Service process is not usually defended by patents</a:t>
            </a:r>
          </a:p>
        </p:txBody>
      </p:sp>
      <p:pic>
        <p:nvPicPr>
          <p:cNvPr id="2050" name="Picture 2" descr="Ranking the Six Films in Universal's Classic 'Invisible Man' Franchise -  Bloody Disgusting">
            <a:extLst>
              <a:ext uri="{FF2B5EF4-FFF2-40B4-BE49-F238E27FC236}">
                <a16:creationId xmlns:a16="http://schemas.microsoft.com/office/drawing/2014/main" id="{DF18782B-AF74-F74E-8313-6593A4292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9" r="12384" b="-2"/>
          <a:stretch/>
        </p:blipFill>
        <p:spPr bwMode="auto">
          <a:xfrm>
            <a:off x="4629150" y="1521355"/>
            <a:ext cx="3886200" cy="34379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3421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F047-2987-D74A-962A-6D1B4614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GB" dirty="0"/>
              <a:t>Inseparability of production and consumption </a:t>
            </a:r>
            <a:r>
              <a:rPr lang="en-US" dirty="0"/>
              <a:t>(</a:t>
            </a:r>
            <a:r>
              <a:rPr lang="en-GB" dirty="0"/>
              <a:t>adapted from Hoffman and Bateson 1997)</a:t>
            </a:r>
            <a:endParaRPr lang="en-US" dirty="0"/>
          </a:p>
        </p:txBody>
      </p:sp>
      <p:pic>
        <p:nvPicPr>
          <p:cNvPr id="3074" name="Picture 2" descr="9 Things You Should Never Say To Your Hairstylist, According To Celebrity  Hair Pros">
            <a:extLst>
              <a:ext uri="{FF2B5EF4-FFF2-40B4-BE49-F238E27FC236}">
                <a16:creationId xmlns:a16="http://schemas.microsoft.com/office/drawing/2014/main" id="{BF562375-54B2-8B49-A402-9F9AF2DEF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6" r="-1" b="-1"/>
          <a:stretch/>
        </p:blipFill>
        <p:spPr bwMode="auto">
          <a:xfrm>
            <a:off x="628650" y="1521355"/>
            <a:ext cx="3886200" cy="34379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6719-F0DD-CA46-8D12-EADBE8E0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>
            <a:normAutofit/>
          </a:bodyPr>
          <a:lstStyle/>
          <a:p>
            <a:r>
              <a:rPr lang="en-US" dirty="0"/>
              <a:t>Service provider cannot mass produce services</a:t>
            </a:r>
          </a:p>
          <a:p>
            <a:r>
              <a:rPr lang="en-US" dirty="0"/>
              <a:t>Customer must participate and comply in production</a:t>
            </a:r>
          </a:p>
          <a:p>
            <a:r>
              <a:rPr lang="en-US" dirty="0"/>
              <a:t>Other consumer can affect service outcomes</a:t>
            </a:r>
          </a:p>
          <a:p>
            <a:r>
              <a:rPr lang="en-US" dirty="0"/>
              <a:t>Services are difficult to distribute and replicate</a:t>
            </a:r>
          </a:p>
        </p:txBody>
      </p:sp>
    </p:spTree>
    <p:extLst>
      <p:ext uri="{BB962C8B-B14F-4D97-AF65-F5344CB8AC3E}">
        <p14:creationId xmlns:p14="http://schemas.microsoft.com/office/powerpoint/2010/main" val="38359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 Audience of One - Blog Stage - Acting in Film, TV, Theatre - Backstage">
            <a:extLst>
              <a:ext uri="{FF2B5EF4-FFF2-40B4-BE49-F238E27FC236}">
                <a16:creationId xmlns:a16="http://schemas.microsoft.com/office/drawing/2014/main" id="{CE208BF5-04A9-AE4D-A9CB-C910C2404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3" b="-2"/>
          <a:stretch/>
        </p:blipFill>
        <p:spPr bwMode="auto">
          <a:xfrm>
            <a:off x="3887391" y="1714500"/>
            <a:ext cx="4629150" cy="32448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DF6B-EA76-F944-ABA3-7335078F4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>
            <a:normAutofit/>
          </a:bodyPr>
          <a:lstStyle/>
          <a:p>
            <a:r>
              <a:rPr lang="en-US" dirty="0"/>
              <a:t>Services cannot be stored</a:t>
            </a:r>
          </a:p>
          <a:p>
            <a:r>
              <a:rPr lang="en-US" dirty="0"/>
              <a:t>Very difficult to balance supply and demand</a:t>
            </a:r>
          </a:p>
          <a:p>
            <a:r>
              <a:rPr lang="en-US" dirty="0"/>
              <a:t>Unused capacity is lost forever</a:t>
            </a:r>
          </a:p>
          <a:p>
            <a:r>
              <a:rPr lang="en-US" dirty="0"/>
              <a:t>Demand may be very time sensitive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AF0D-E7A3-FF48-890E-7882BFAC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Perishability (</a:t>
            </a:r>
            <a:r>
              <a:rPr lang="en-GB" dirty="0"/>
              <a:t>adapted from Hoffman and Bateson 1997)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F775-AD48-184D-A40E-A23C83AC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Heterogeneity (</a:t>
            </a:r>
            <a:r>
              <a:rPr lang="en-GB" dirty="0"/>
              <a:t>adapted from Hoffman and Bateson 1997)</a:t>
            </a:r>
            <a:endParaRPr lang="en-US" dirty="0"/>
          </a:p>
        </p:txBody>
      </p:sp>
      <p:pic>
        <p:nvPicPr>
          <p:cNvPr id="5122" name="Picture 2" descr="Job: Quality Controller | MC Personnel – Industrial, Catering and  Commercial Recruitment Specialists in Gillingham Gravesend + Ashford">
            <a:extLst>
              <a:ext uri="{FF2B5EF4-FFF2-40B4-BE49-F238E27FC236}">
                <a16:creationId xmlns:a16="http://schemas.microsoft.com/office/drawing/2014/main" id="{8FE7AF17-3D87-3043-AE8A-391493E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752" y="1521355"/>
            <a:ext cx="3437995" cy="34379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21F5-7FAB-2F46-807A-903ACE57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>
            <a:normAutofit/>
          </a:bodyPr>
          <a:lstStyle/>
          <a:p>
            <a:r>
              <a:rPr lang="en-US" dirty="0"/>
              <a:t>Service quality is difficult to control</a:t>
            </a:r>
          </a:p>
          <a:p>
            <a:r>
              <a:rPr lang="en-US" dirty="0"/>
              <a:t>Difficult to standardize service delivery</a:t>
            </a:r>
          </a:p>
        </p:txBody>
      </p:sp>
    </p:spTree>
    <p:extLst>
      <p:ext uri="{BB962C8B-B14F-4D97-AF65-F5344CB8AC3E}">
        <p14:creationId xmlns:p14="http://schemas.microsoft.com/office/powerpoint/2010/main" val="12798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6451-B5D4-654C-B927-A4994653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Lack of ownership (</a:t>
            </a:r>
            <a:r>
              <a:rPr lang="en-GB" dirty="0"/>
              <a:t>adapted from Hoffman and Bateson 1997)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4FC3-9C77-C147-8390-2FAB3E78C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>
            <a:normAutofit/>
          </a:bodyPr>
          <a:lstStyle/>
          <a:p>
            <a:r>
              <a:rPr lang="en-US" dirty="0"/>
              <a:t>There is no transfer of ownership</a:t>
            </a:r>
          </a:p>
          <a:p>
            <a:r>
              <a:rPr lang="en-US" dirty="0"/>
              <a:t>Access to service is often time limited</a:t>
            </a:r>
          </a:p>
        </p:txBody>
      </p:sp>
      <p:pic>
        <p:nvPicPr>
          <p:cNvPr id="6146" name="Picture 2" descr="The Risks of a Lack of Ownership - HR Daily Advisor">
            <a:extLst>
              <a:ext uri="{FF2B5EF4-FFF2-40B4-BE49-F238E27FC236}">
                <a16:creationId xmlns:a16="http://schemas.microsoft.com/office/drawing/2014/main" id="{FE30A97D-5F95-1246-AB20-3D03523C0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r="23871" b="1"/>
          <a:stretch/>
        </p:blipFill>
        <p:spPr bwMode="auto">
          <a:xfrm>
            <a:off x="4629150" y="1521355"/>
            <a:ext cx="3886200" cy="34379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83334666"/>
      </p:ext>
    </p:extLst>
  </p:cSld>
  <p:clrMapOvr>
    <a:masterClrMapping/>
  </p:clrMapOvr>
</p:sld>
</file>

<file path=ppt/theme/theme1.xml><?xml version="1.0" encoding="utf-8"?>
<a:theme xmlns:a="http://schemas.openxmlformats.org/drawingml/2006/main" name="WBS_Sep_201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90114BC-3B4D-3347-8310-3A51D9A0D268}" vid="{5EDAF5A9-BCE8-7D4F-A01B-03B4212B9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928</Words>
  <Application>Microsoft Macintosh PowerPoint</Application>
  <PresentationFormat>On-screen Show (16:10)</PresentationFormat>
  <Paragraphs>141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WBS_Sep_2017</vt:lpstr>
      <vt:lpstr>The Marketing Mix Part 2: Services</vt:lpstr>
      <vt:lpstr>Session objectives</vt:lpstr>
      <vt:lpstr>What is a service?</vt:lpstr>
      <vt:lpstr>Nature of services (adapted from Hoffman and Bateson 1997)</vt:lpstr>
      <vt:lpstr>Intangibility (adapted from Hoffman and Bateson 1997)</vt:lpstr>
      <vt:lpstr>Inseparability of production and consumption (adapted from Hoffman and Bateson 1997)</vt:lpstr>
      <vt:lpstr>Perishability (adapted from Hoffman and Bateson 1997)</vt:lpstr>
      <vt:lpstr>Heterogeneity (adapted from Hoffman and Bateson 1997)</vt:lpstr>
      <vt:lpstr>Lack of ownership (adapted from Hoffman and Bateson 1997)</vt:lpstr>
      <vt:lpstr>Client-based relationships (adapted from Hoffman and Bateson 1997)</vt:lpstr>
      <vt:lpstr>Extended marketing mix for services, or ‘7Ps’  (Booms and Bitner 1981)</vt:lpstr>
      <vt:lpstr>The original 4Ps (for services)</vt:lpstr>
      <vt:lpstr>The three extra Ps</vt:lpstr>
      <vt:lpstr>Not all services are the same!</vt:lpstr>
      <vt:lpstr>Goods-services continuum (Where does the product end and the service begin?)</vt:lpstr>
      <vt:lpstr>Services mix, examples…</vt:lpstr>
      <vt:lpstr>People count…</vt:lpstr>
      <vt:lpstr>Factors Influencing Customers’ Evaluation of a Service Encounter</vt:lpstr>
      <vt:lpstr>Service factors influence customer retention</vt:lpstr>
      <vt:lpstr>Matching Service Quality to Customer Expectations</vt:lpstr>
      <vt:lpstr>Why the service elements of the mix are so important…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Marketing Mix Part 2: Services</dc:title>
  <dc:creator>Lloyd, Jenny</dc:creator>
  <cp:lastModifiedBy>Jenny.L.Lloyd@outlook.com</cp:lastModifiedBy>
  <cp:revision>5</cp:revision>
  <dcterms:created xsi:type="dcterms:W3CDTF">2020-11-12T10:09:31Z</dcterms:created>
  <dcterms:modified xsi:type="dcterms:W3CDTF">2021-11-11T16:30:44Z</dcterms:modified>
</cp:coreProperties>
</file>