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358" r:id="rId3"/>
    <p:sldId id="363" r:id="rId4"/>
    <p:sldId id="405" r:id="rId5"/>
    <p:sldId id="383" r:id="rId6"/>
    <p:sldId id="384" r:id="rId7"/>
    <p:sldId id="403" r:id="rId8"/>
    <p:sldId id="406" r:id="rId9"/>
    <p:sldId id="344" r:id="rId10"/>
    <p:sldId id="404" r:id="rId11"/>
    <p:sldId id="362" r:id="rId12"/>
    <p:sldId id="271" r:id="rId13"/>
  </p:sldIdLst>
  <p:sldSz cx="9144000" cy="5715000" type="screen16x10"/>
  <p:notesSz cx="6858000" cy="9144000"/>
  <p:defaultTextStyle>
    <a:defPPr>
      <a:defRPr lang="en-US"/>
    </a:defPPr>
    <a:lvl1pPr marL="0" algn="l" defTabSz="713145" rtl="0" eaLnBrk="1" latinLnBrk="0" hangingPunct="1">
      <a:defRPr sz="1404" kern="1200">
        <a:solidFill>
          <a:schemeClr val="tx1"/>
        </a:solidFill>
        <a:latin typeface="+mn-lt"/>
        <a:ea typeface="+mn-ea"/>
        <a:cs typeface="+mn-cs"/>
      </a:defRPr>
    </a:lvl1pPr>
    <a:lvl2pPr marL="356574" algn="l" defTabSz="713145" rtl="0" eaLnBrk="1" latinLnBrk="0" hangingPunct="1">
      <a:defRPr sz="1404" kern="1200">
        <a:solidFill>
          <a:schemeClr val="tx1"/>
        </a:solidFill>
        <a:latin typeface="+mn-lt"/>
        <a:ea typeface="+mn-ea"/>
        <a:cs typeface="+mn-cs"/>
      </a:defRPr>
    </a:lvl2pPr>
    <a:lvl3pPr marL="713145" algn="l" defTabSz="713145" rtl="0" eaLnBrk="1" latinLnBrk="0" hangingPunct="1">
      <a:defRPr sz="1404" kern="1200">
        <a:solidFill>
          <a:schemeClr val="tx1"/>
        </a:solidFill>
        <a:latin typeface="+mn-lt"/>
        <a:ea typeface="+mn-ea"/>
        <a:cs typeface="+mn-cs"/>
      </a:defRPr>
    </a:lvl3pPr>
    <a:lvl4pPr marL="1069719" algn="l" defTabSz="713145" rtl="0" eaLnBrk="1" latinLnBrk="0" hangingPunct="1">
      <a:defRPr sz="1404" kern="1200">
        <a:solidFill>
          <a:schemeClr val="tx1"/>
        </a:solidFill>
        <a:latin typeface="+mn-lt"/>
        <a:ea typeface="+mn-ea"/>
        <a:cs typeface="+mn-cs"/>
      </a:defRPr>
    </a:lvl4pPr>
    <a:lvl5pPr marL="1426293" algn="l" defTabSz="713145" rtl="0" eaLnBrk="1" latinLnBrk="0" hangingPunct="1">
      <a:defRPr sz="1404" kern="1200">
        <a:solidFill>
          <a:schemeClr val="tx1"/>
        </a:solidFill>
        <a:latin typeface="+mn-lt"/>
        <a:ea typeface="+mn-ea"/>
        <a:cs typeface="+mn-cs"/>
      </a:defRPr>
    </a:lvl5pPr>
    <a:lvl6pPr marL="1782867" algn="l" defTabSz="713145" rtl="0" eaLnBrk="1" latinLnBrk="0" hangingPunct="1">
      <a:defRPr sz="1404" kern="1200">
        <a:solidFill>
          <a:schemeClr val="tx1"/>
        </a:solidFill>
        <a:latin typeface="+mn-lt"/>
        <a:ea typeface="+mn-ea"/>
        <a:cs typeface="+mn-cs"/>
      </a:defRPr>
    </a:lvl6pPr>
    <a:lvl7pPr marL="2139439" algn="l" defTabSz="713145" rtl="0" eaLnBrk="1" latinLnBrk="0" hangingPunct="1">
      <a:defRPr sz="1404" kern="1200">
        <a:solidFill>
          <a:schemeClr val="tx1"/>
        </a:solidFill>
        <a:latin typeface="+mn-lt"/>
        <a:ea typeface="+mn-ea"/>
        <a:cs typeface="+mn-cs"/>
      </a:defRPr>
    </a:lvl7pPr>
    <a:lvl8pPr marL="2496012" algn="l" defTabSz="713145" rtl="0" eaLnBrk="1" latinLnBrk="0" hangingPunct="1">
      <a:defRPr sz="1404" kern="1200">
        <a:solidFill>
          <a:schemeClr val="tx1"/>
        </a:solidFill>
        <a:latin typeface="+mn-lt"/>
        <a:ea typeface="+mn-ea"/>
        <a:cs typeface="+mn-cs"/>
      </a:defRPr>
    </a:lvl8pPr>
    <a:lvl9pPr marL="2852586" algn="l" defTabSz="713145"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24" autoAdjust="0"/>
    <p:restoredTop sz="94660"/>
  </p:normalViewPr>
  <p:slideViewPr>
    <p:cSldViewPr snapToGrid="0">
      <p:cViewPr varScale="1">
        <p:scale>
          <a:sx n="148" d="100"/>
          <a:sy n="148"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4E39-387D-2544-B9E3-D2EB10FAC2C3}" type="datetimeFigureOut">
              <a:rPr lang="en-US" smtClean="0"/>
              <a:t>11/1/24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A1FA0-0373-9A4A-B075-4C168D43B7EE}" type="slidenum">
              <a:rPr lang="en-US" smtClean="0"/>
              <a:t>‹#›</a:t>
            </a:fld>
            <a:endParaRPr lang="en-US"/>
          </a:p>
        </p:txBody>
      </p:sp>
    </p:spTree>
    <p:extLst>
      <p:ext uri="{BB962C8B-B14F-4D97-AF65-F5344CB8AC3E}">
        <p14:creationId xmlns:p14="http://schemas.microsoft.com/office/powerpoint/2010/main" val="4460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3" orient="horz" pos="2208" userDrawn="1">
          <p15:clr>
            <a:srgbClr val="FBAE40"/>
          </p15:clr>
        </p15:guide>
        <p15:guide id="4" pos="63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13479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5"/>
            <a:ext cx="3886200" cy="34379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5"/>
            <a:ext cx="3886200" cy="34379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2871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2871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04271"/>
            <a:ext cx="7886700" cy="2380872"/>
          </a:xfrm>
        </p:spPr>
        <p:txBody>
          <a:bodyPr anchor="t" anchorCtr="0">
            <a:normAutofit/>
          </a:bodyPr>
          <a:lstStyle>
            <a:lvl1pPr>
              <a:defRPr sz="4000" baseline="0">
                <a:solidFill>
                  <a:schemeClr val="bg1"/>
                </a:solidFill>
              </a:defRPr>
            </a:lvl1pPr>
          </a:lstStyle>
          <a:p>
            <a:r>
              <a:rPr lang="en-US" dirty="0"/>
              <a:t>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4"/>
            <a:ext cx="4629150" cy="41364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2448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4"/>
            <a:ext cx="4629150" cy="413649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2448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6550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6550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04273"/>
            <a:ext cx="7886700" cy="11040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614358" y="1612682"/>
            <a:ext cx="7143369" cy="640178"/>
          </a:xfrm>
        </p:spPr>
        <p:txBody>
          <a:bodyPr/>
          <a:lstStyle>
            <a:lvl1pPr marL="0" indent="0">
              <a:buNone/>
              <a:defRPr baseline="0">
                <a:solidFill>
                  <a:schemeClr val="bg1"/>
                </a:solidFill>
              </a:defRPr>
            </a:lvl1pPr>
          </a:lstStyle>
          <a:p>
            <a:pPr lvl="0"/>
            <a:r>
              <a:rPr lang="en-US"/>
              <a:t>Edit Master text styles</a:t>
            </a:r>
          </a:p>
        </p:txBody>
      </p:sp>
      <p:sp>
        <p:nvSpPr>
          <p:cNvPr id="7" name="Rectangle 6"/>
          <p:cNvSpPr/>
          <p:nvPr/>
        </p:nvSpPr>
        <p:spPr>
          <a:xfrm>
            <a:off x="7757728" y="1605425"/>
            <a:ext cx="749808" cy="647435"/>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5" name="Content Placeholder 7"/>
          <p:cNvSpPr>
            <a:spLocks noGrp="1"/>
          </p:cNvSpPr>
          <p:nvPr>
            <p:ph sz="quarter" idx="11"/>
          </p:nvPr>
        </p:nvSpPr>
        <p:spPr>
          <a:xfrm>
            <a:off x="614357" y="2338396"/>
            <a:ext cx="7143369" cy="640178"/>
          </a:xfrm>
        </p:spPr>
        <p:txBody>
          <a:bodyPr/>
          <a:lstStyle>
            <a:lvl1pPr marL="0" indent="0">
              <a:buNone/>
              <a:defRPr baseline="0">
                <a:solidFill>
                  <a:schemeClr val="bg1"/>
                </a:solidFill>
              </a:defRPr>
            </a:lvl1pPr>
          </a:lstStyle>
          <a:p>
            <a:pPr lvl="0"/>
            <a:r>
              <a:rPr lang="en-US"/>
              <a:t>Edit Master text styles</a:t>
            </a:r>
          </a:p>
        </p:txBody>
      </p:sp>
      <p:sp>
        <p:nvSpPr>
          <p:cNvPr id="16" name="Rectangle 15"/>
          <p:cNvSpPr/>
          <p:nvPr/>
        </p:nvSpPr>
        <p:spPr>
          <a:xfrm>
            <a:off x="7757727" y="2331139"/>
            <a:ext cx="749808" cy="647435"/>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7" name="Content Placeholder 7"/>
          <p:cNvSpPr>
            <a:spLocks noGrp="1"/>
          </p:cNvSpPr>
          <p:nvPr>
            <p:ph sz="quarter" idx="12"/>
          </p:nvPr>
        </p:nvSpPr>
        <p:spPr>
          <a:xfrm>
            <a:off x="614356" y="3064110"/>
            <a:ext cx="7143369" cy="640178"/>
          </a:xfrm>
        </p:spPr>
        <p:txBody>
          <a:bodyPr/>
          <a:lstStyle>
            <a:lvl1pPr marL="0" indent="0">
              <a:buNone/>
              <a:defRPr baseline="0">
                <a:solidFill>
                  <a:schemeClr val="bg1"/>
                </a:solidFill>
              </a:defRPr>
            </a:lvl1pPr>
          </a:lstStyle>
          <a:p>
            <a:pPr lvl="0"/>
            <a:r>
              <a:rPr lang="en-US"/>
              <a:t>Edit Master text styles</a:t>
            </a:r>
          </a:p>
        </p:txBody>
      </p:sp>
      <p:sp>
        <p:nvSpPr>
          <p:cNvPr id="18" name="Rectangle 17"/>
          <p:cNvSpPr/>
          <p:nvPr/>
        </p:nvSpPr>
        <p:spPr>
          <a:xfrm>
            <a:off x="7757726" y="3056853"/>
            <a:ext cx="749808" cy="64743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9" name="Content Placeholder 7"/>
          <p:cNvSpPr>
            <a:spLocks noGrp="1"/>
          </p:cNvSpPr>
          <p:nvPr>
            <p:ph sz="quarter" idx="13"/>
          </p:nvPr>
        </p:nvSpPr>
        <p:spPr>
          <a:xfrm>
            <a:off x="614355" y="3797081"/>
            <a:ext cx="7143369" cy="640178"/>
          </a:xfrm>
        </p:spPr>
        <p:txBody>
          <a:bodyPr/>
          <a:lstStyle>
            <a:lvl1pPr marL="0" indent="0">
              <a:buNone/>
              <a:defRPr baseline="0">
                <a:solidFill>
                  <a:schemeClr val="bg1"/>
                </a:solidFill>
              </a:defRPr>
            </a:lvl1pPr>
          </a:lstStyle>
          <a:p>
            <a:pPr lvl="0"/>
            <a:r>
              <a:rPr lang="en-US"/>
              <a:t>Edit Master text styles</a:t>
            </a:r>
          </a:p>
        </p:txBody>
      </p:sp>
      <p:sp>
        <p:nvSpPr>
          <p:cNvPr id="20" name="Rectangle 19"/>
          <p:cNvSpPr/>
          <p:nvPr/>
        </p:nvSpPr>
        <p:spPr>
          <a:xfrm>
            <a:off x="7757725" y="3789824"/>
            <a:ext cx="749808" cy="647435"/>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7757728" y="1605425"/>
            <a:ext cx="749808" cy="647435"/>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7757727" y="2331139"/>
            <a:ext cx="749808" cy="647435"/>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3" name="Rectangle 12"/>
          <p:cNvSpPr/>
          <p:nvPr userDrawn="1"/>
        </p:nvSpPr>
        <p:spPr>
          <a:xfrm>
            <a:off x="7757726" y="3056853"/>
            <a:ext cx="749808" cy="64743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4" name="Rectangle 13"/>
          <p:cNvSpPr/>
          <p:nvPr userDrawn="1"/>
        </p:nvSpPr>
        <p:spPr>
          <a:xfrm>
            <a:off x="7757725" y="3789824"/>
            <a:ext cx="749808" cy="647435"/>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628650" y="1648743"/>
            <a:ext cx="7886700" cy="2553143"/>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628650" y="4441722"/>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6" name="Rectangle 5"/>
          <p:cNvSpPr/>
          <p:nvPr/>
        </p:nvSpPr>
        <p:spPr>
          <a:xfrm>
            <a:off x="1191987" y="4441722"/>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p:nvSpPr>
        <p:spPr>
          <a:xfrm>
            <a:off x="1755324" y="4441722"/>
            <a:ext cx="468000"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p:nvSpPr>
        <p:spPr>
          <a:xfrm>
            <a:off x="2318662" y="4441722"/>
            <a:ext cx="468000" cy="3960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628650" y="4441722"/>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1191987" y="4441722"/>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1755324" y="4441722"/>
            <a:ext cx="468000"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2318662" y="4441722"/>
            <a:ext cx="468000" cy="3960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2662" userDrawn="1">
          <p15:clr>
            <a:srgbClr val="FBAE40"/>
          </p15:clr>
        </p15:guide>
        <p15:guide id="4"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294969"/>
            <a:ext cx="7886700" cy="3930956"/>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611188" y="4473127"/>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p:nvSpPr>
        <p:spPr>
          <a:xfrm>
            <a:off x="1191204" y="451389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p:nvSpPr>
        <p:spPr>
          <a:xfrm>
            <a:off x="1605186" y="451389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p:nvSpPr>
        <p:spPr>
          <a:xfrm>
            <a:off x="2019168" y="4513893"/>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userDrawn="1"/>
        </p:nvSpPr>
        <p:spPr>
          <a:xfrm>
            <a:off x="611188" y="4473127"/>
            <a:ext cx="468000" cy="39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1191204" y="451389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3" name="Rectangle 12"/>
          <p:cNvSpPr/>
          <p:nvPr userDrawn="1"/>
        </p:nvSpPr>
        <p:spPr>
          <a:xfrm>
            <a:off x="1605186" y="451389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4" name="Rectangle 13"/>
          <p:cNvSpPr/>
          <p:nvPr userDrawn="1"/>
        </p:nvSpPr>
        <p:spPr>
          <a:xfrm>
            <a:off x="2019168" y="4513893"/>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2662" userDrawn="1">
          <p15:clr>
            <a:srgbClr val="FBAE40"/>
          </p15:clr>
        </p15:guide>
        <p15:guide id="4"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1607574"/>
            <a:ext cx="7886700" cy="261835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611188" y="4521371"/>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8" name="Rectangle 17"/>
          <p:cNvSpPr/>
          <p:nvPr/>
        </p:nvSpPr>
        <p:spPr>
          <a:xfrm>
            <a:off x="1634420" y="4521364"/>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9" name="Rectangle 18"/>
          <p:cNvSpPr/>
          <p:nvPr/>
        </p:nvSpPr>
        <p:spPr>
          <a:xfrm>
            <a:off x="2033888" y="4521364"/>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20" name="Rectangle 19"/>
          <p:cNvSpPr/>
          <p:nvPr/>
        </p:nvSpPr>
        <p:spPr>
          <a:xfrm>
            <a:off x="1054404" y="4480598"/>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userDrawn="1"/>
        </p:nvSpPr>
        <p:spPr>
          <a:xfrm>
            <a:off x="611188" y="4521371"/>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1634420" y="4521364"/>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2033888" y="4521364"/>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1054404" y="4480598"/>
            <a:ext cx="468000" cy="396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3025" userDrawn="1">
          <p15:clr>
            <a:srgbClr val="FBAE40"/>
          </p15:clr>
        </p15:guide>
        <p15:guide id="4" pos="385"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1607574"/>
            <a:ext cx="7886700" cy="261835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611188" y="4521388"/>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6" name="Rectangle 5"/>
          <p:cNvSpPr/>
          <p:nvPr/>
        </p:nvSpPr>
        <p:spPr>
          <a:xfrm>
            <a:off x="1473581" y="4480615"/>
            <a:ext cx="456301"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p:nvSpPr>
        <p:spPr>
          <a:xfrm>
            <a:off x="2027383" y="4521380"/>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p:nvSpPr>
        <p:spPr>
          <a:xfrm>
            <a:off x="1032517" y="4521381"/>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611188" y="4521388"/>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1473581" y="4480615"/>
            <a:ext cx="456301" cy="3960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2027383" y="4521380"/>
            <a:ext cx="331863" cy="28080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1032517" y="4521381"/>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3025" userDrawn="1">
          <p15:clr>
            <a:srgbClr val="FBAE40"/>
          </p15:clr>
        </p15:guide>
        <p15:guide id="4" pos="385"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1607574"/>
            <a:ext cx="7886700" cy="2581839"/>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611188" y="4521370"/>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6" name="Rectangle 5"/>
          <p:cNvSpPr/>
          <p:nvPr/>
        </p:nvSpPr>
        <p:spPr>
          <a:xfrm>
            <a:off x="1032517" y="452136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7" name="Rectangle 6"/>
          <p:cNvSpPr/>
          <p:nvPr/>
        </p:nvSpPr>
        <p:spPr>
          <a:xfrm>
            <a:off x="1876501" y="4485078"/>
            <a:ext cx="456301" cy="38610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8" name="Rectangle 7"/>
          <p:cNvSpPr/>
          <p:nvPr/>
        </p:nvSpPr>
        <p:spPr>
          <a:xfrm>
            <a:off x="1461573" y="452136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9" name="Rectangle 8"/>
          <p:cNvSpPr/>
          <p:nvPr userDrawn="1"/>
        </p:nvSpPr>
        <p:spPr>
          <a:xfrm>
            <a:off x="611188" y="4521370"/>
            <a:ext cx="331200" cy="2808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0" name="Rectangle 9"/>
          <p:cNvSpPr/>
          <p:nvPr userDrawn="1"/>
        </p:nvSpPr>
        <p:spPr>
          <a:xfrm>
            <a:off x="1032517" y="4521363"/>
            <a:ext cx="331863" cy="28080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1" name="Rectangle 10"/>
          <p:cNvSpPr/>
          <p:nvPr userDrawn="1"/>
        </p:nvSpPr>
        <p:spPr>
          <a:xfrm>
            <a:off x="1876501" y="4485078"/>
            <a:ext cx="456301" cy="38610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
        <p:nvSpPr>
          <p:cNvPr id="12" name="Rectangle 11"/>
          <p:cNvSpPr/>
          <p:nvPr userDrawn="1"/>
        </p:nvSpPr>
        <p:spPr>
          <a:xfrm>
            <a:off x="1461573" y="4521363"/>
            <a:ext cx="331863" cy="28080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500"/>
          </a:p>
        </p:txBody>
      </p:sp>
    </p:spTree>
  </p:cSld>
  <p:clrMapOvr>
    <a:masterClrMapping/>
  </p:clrMapOvr>
  <p:extLst>
    <p:ext uri="{DCECCB84-F9BA-43D5-87BE-67443E8EF086}">
      <p15:sldGuideLst xmlns:p15="http://schemas.microsoft.com/office/powerpoint/2012/main">
        <p15:guide id="3" orient="horz" pos="3025" userDrawn="1">
          <p15:clr>
            <a:srgbClr val="FBAE40"/>
          </p15:clr>
        </p15:guide>
        <p15:guide id="4" pos="38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714500"/>
            <a:ext cx="4629150" cy="3244850"/>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24485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Title 4"/>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28650" y="294969"/>
            <a:ext cx="7886700" cy="43704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extLst>
    <p:ext uri="{DCECCB84-F9BA-43D5-87BE-67443E8EF086}">
      <p15:sldGuideLst xmlns:p15="http://schemas.microsoft.com/office/powerpoint/2012/main">
        <p15:guide id="3" orient="horz" pos="1800" userDrawn="1">
          <p15:clr>
            <a:srgbClr val="FBAE40"/>
          </p15:clr>
        </p15:guide>
        <p15:guide id="4"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1" y="4235715"/>
            <a:ext cx="5150643" cy="1014941"/>
          </a:xfrm>
        </p:spPr>
        <p:txBody>
          <a:bodyPr anchor="t" anchorCtr="0">
            <a:noAutofit/>
          </a:bodyPr>
          <a:lstStyle>
            <a:lvl1pPr algn="l">
              <a:defRPr sz="35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920137" y="2913187"/>
            <a:ext cx="2491277" cy="292833"/>
          </a:xfrm>
        </p:spPr>
        <p:txBody>
          <a:bodyPr>
            <a:normAutofit/>
          </a:bodyPr>
          <a:lstStyle>
            <a:lvl1pPr marL="0" indent="0">
              <a:buNone/>
              <a:defRPr sz="140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920138" y="3112479"/>
            <a:ext cx="2491276" cy="292833"/>
          </a:xfrm>
        </p:spPr>
        <p:txBody>
          <a:bodyPr>
            <a:normAutofit/>
          </a:bodyPr>
          <a:lstStyle>
            <a:lvl1pPr marL="0" indent="0">
              <a:buNone/>
              <a:defRPr sz="140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920138" y="3312015"/>
            <a:ext cx="2491276" cy="292833"/>
          </a:xfrm>
        </p:spPr>
        <p:txBody>
          <a:bodyPr>
            <a:normAutofit/>
          </a:bodyPr>
          <a:lstStyle>
            <a:lvl1pPr marL="0" indent="0">
              <a:buNone/>
              <a:defRPr sz="1400" b="0" i="1">
                <a:solidFill>
                  <a:schemeClr val="bg1"/>
                </a:solidFill>
              </a:defRPr>
            </a:lvl1pPr>
          </a:lstStyle>
          <a:p>
            <a:pPr lvl="0"/>
            <a:r>
              <a:rPr lang="en-US" dirty="0"/>
              <a:t>Date</a:t>
            </a:r>
          </a:p>
        </p:txBody>
      </p:sp>
    </p:spTree>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5"/>
            <a:ext cx="7886700" cy="34379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3613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Lst>
  <p:txStyles>
    <p:titleStyle>
      <a:lvl1pPr algn="l" defTabSz="685800" rtl="0" eaLnBrk="1" latinLnBrk="0" hangingPunct="1">
        <a:lnSpc>
          <a:spcPct val="90000"/>
        </a:lnSpc>
        <a:spcBef>
          <a:spcPct val="0"/>
        </a:spcBef>
        <a:buNone/>
        <a:defRPr sz="3000" b="1" i="0" kern="1200" baseline="0">
          <a:solidFill>
            <a:schemeClr val="accent1">
              <a:lumMod val="50000"/>
            </a:schemeClr>
          </a:solidFill>
          <a:latin typeface="Calibri"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9287" y="3950562"/>
            <a:ext cx="4868958" cy="1115474"/>
          </a:xfrm>
        </p:spPr>
        <p:txBody>
          <a:bodyPr/>
          <a:lstStyle/>
          <a:p>
            <a:r>
              <a:rPr lang="en-US" dirty="0"/>
              <a:t>Seminar 2: Project Definition, Stakeholders, and Comms</a:t>
            </a:r>
          </a:p>
        </p:txBody>
      </p:sp>
      <p:sp>
        <p:nvSpPr>
          <p:cNvPr id="4" name="Text Placeholder 3"/>
          <p:cNvSpPr>
            <a:spLocks noGrp="1"/>
          </p:cNvSpPr>
          <p:nvPr>
            <p:ph type="body" sz="quarter" idx="11"/>
          </p:nvPr>
        </p:nvSpPr>
        <p:spPr>
          <a:xfrm>
            <a:off x="920137" y="3206019"/>
            <a:ext cx="2977160" cy="744543"/>
          </a:xfrm>
        </p:spPr>
        <p:txBody>
          <a:bodyPr>
            <a:normAutofit/>
          </a:bodyPr>
          <a:lstStyle/>
          <a:p>
            <a:r>
              <a:rPr lang="en-US" dirty="0"/>
              <a:t>IB3820 Project Management</a:t>
            </a:r>
          </a:p>
        </p:txBody>
      </p:sp>
    </p:spTree>
    <p:extLst>
      <p:ext uri="{BB962C8B-B14F-4D97-AF65-F5344CB8AC3E}">
        <p14:creationId xmlns:p14="http://schemas.microsoft.com/office/powerpoint/2010/main" val="91731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CA4A-346C-4CDA-B7F7-C0888B71A8A5}"/>
              </a:ext>
            </a:extLst>
          </p:cNvPr>
          <p:cNvSpPr>
            <a:spLocks noGrp="1"/>
          </p:cNvSpPr>
          <p:nvPr>
            <p:ph type="title"/>
          </p:nvPr>
        </p:nvSpPr>
        <p:spPr/>
        <p:txBody>
          <a:bodyPr/>
          <a:lstStyle/>
          <a:p>
            <a:r>
              <a:rPr lang="en-GB" dirty="0"/>
              <a:t>Task 3: Communications</a:t>
            </a:r>
          </a:p>
        </p:txBody>
      </p:sp>
      <p:sp>
        <p:nvSpPr>
          <p:cNvPr id="3" name="Content Placeholder 2">
            <a:extLst>
              <a:ext uri="{FF2B5EF4-FFF2-40B4-BE49-F238E27FC236}">
                <a16:creationId xmlns:a16="http://schemas.microsoft.com/office/drawing/2014/main" id="{D7506D12-1AE2-4F07-B0E4-761B1D56FA4B}"/>
              </a:ext>
            </a:extLst>
          </p:cNvPr>
          <p:cNvSpPr>
            <a:spLocks noGrp="1"/>
          </p:cNvSpPr>
          <p:nvPr>
            <p:ph idx="1"/>
          </p:nvPr>
        </p:nvSpPr>
        <p:spPr>
          <a:xfrm>
            <a:off x="425168" y="1324127"/>
            <a:ext cx="8499757" cy="3402399"/>
          </a:xfrm>
        </p:spPr>
        <p:txBody>
          <a:bodyPr>
            <a:normAutofit/>
          </a:bodyPr>
          <a:lstStyle/>
          <a:p>
            <a:pPr>
              <a:spcBef>
                <a:spcPts val="1800"/>
              </a:spcBef>
            </a:pPr>
            <a:r>
              <a:rPr lang="en-GB" sz="2400" dirty="0"/>
              <a:t>Use the understanding you have gained from Task 2 to help you come up with a </a:t>
            </a:r>
            <a:r>
              <a:rPr lang="en-GB" sz="2400" u="sng" dirty="0"/>
              <a:t>stakeholder management plan </a:t>
            </a:r>
            <a:r>
              <a:rPr lang="en-GB" sz="2400" dirty="0"/>
              <a:t>(Task 3 worksheet)</a:t>
            </a:r>
          </a:p>
        </p:txBody>
      </p:sp>
      <p:graphicFrame>
        <p:nvGraphicFramePr>
          <p:cNvPr id="6" name="Table 6">
            <a:extLst>
              <a:ext uri="{FF2B5EF4-FFF2-40B4-BE49-F238E27FC236}">
                <a16:creationId xmlns:a16="http://schemas.microsoft.com/office/drawing/2014/main" id="{B32F92AF-C65C-2403-DE64-F7924113787F}"/>
              </a:ext>
            </a:extLst>
          </p:cNvPr>
          <p:cNvGraphicFramePr>
            <a:graphicFrameLocks noGrp="1"/>
          </p:cNvGraphicFramePr>
          <p:nvPr>
            <p:extLst>
              <p:ext uri="{D42A27DB-BD31-4B8C-83A1-F6EECF244321}">
                <p14:modId xmlns:p14="http://schemas.microsoft.com/office/powerpoint/2010/main" val="294494636"/>
              </p:ext>
            </p:extLst>
          </p:nvPr>
        </p:nvGraphicFramePr>
        <p:xfrm>
          <a:off x="526910" y="2305508"/>
          <a:ext cx="8090180" cy="2529840"/>
        </p:xfrm>
        <a:graphic>
          <a:graphicData uri="http://schemas.openxmlformats.org/drawingml/2006/table">
            <a:tbl>
              <a:tblPr firstRow="1" bandRow="1">
                <a:tableStyleId>{5C22544A-7EE6-4342-B048-85BDC9FD1C3A}</a:tableStyleId>
              </a:tblPr>
              <a:tblGrid>
                <a:gridCol w="1379259">
                  <a:extLst>
                    <a:ext uri="{9D8B030D-6E8A-4147-A177-3AD203B41FA5}">
                      <a16:colId xmlns:a16="http://schemas.microsoft.com/office/drawing/2014/main" val="555766405"/>
                    </a:ext>
                  </a:extLst>
                </a:gridCol>
                <a:gridCol w="2083324">
                  <a:extLst>
                    <a:ext uri="{9D8B030D-6E8A-4147-A177-3AD203B41FA5}">
                      <a16:colId xmlns:a16="http://schemas.microsoft.com/office/drawing/2014/main" val="2630583168"/>
                    </a:ext>
                  </a:extLst>
                </a:gridCol>
                <a:gridCol w="1391525">
                  <a:extLst>
                    <a:ext uri="{9D8B030D-6E8A-4147-A177-3AD203B41FA5}">
                      <a16:colId xmlns:a16="http://schemas.microsoft.com/office/drawing/2014/main" val="2135389857"/>
                    </a:ext>
                  </a:extLst>
                </a:gridCol>
                <a:gridCol w="1464797">
                  <a:extLst>
                    <a:ext uri="{9D8B030D-6E8A-4147-A177-3AD203B41FA5}">
                      <a16:colId xmlns:a16="http://schemas.microsoft.com/office/drawing/2014/main" val="3738349419"/>
                    </a:ext>
                  </a:extLst>
                </a:gridCol>
                <a:gridCol w="1771275">
                  <a:extLst>
                    <a:ext uri="{9D8B030D-6E8A-4147-A177-3AD203B41FA5}">
                      <a16:colId xmlns:a16="http://schemas.microsoft.com/office/drawing/2014/main" val="1224976825"/>
                    </a:ext>
                  </a:extLst>
                </a:gridCol>
              </a:tblGrid>
              <a:tr h="370840">
                <a:tc>
                  <a:txBody>
                    <a:bodyPr/>
                    <a:lstStyle/>
                    <a:p>
                      <a:r>
                        <a:rPr lang="en-US" dirty="0"/>
                        <a:t>Stakeholder</a:t>
                      </a:r>
                    </a:p>
                  </a:txBody>
                  <a:tcPr/>
                </a:tc>
                <a:tc>
                  <a:txBody>
                    <a:bodyPr/>
                    <a:lstStyle/>
                    <a:p>
                      <a:r>
                        <a:rPr lang="en-US" dirty="0"/>
                        <a:t>Interests / Concerns</a:t>
                      </a:r>
                    </a:p>
                  </a:txBody>
                  <a:tcPr/>
                </a:tc>
                <a:tc>
                  <a:txBody>
                    <a:bodyPr/>
                    <a:lstStyle/>
                    <a:p>
                      <a:r>
                        <a:rPr lang="en-US" dirty="0"/>
                        <a:t>Engagement Strategy</a:t>
                      </a:r>
                    </a:p>
                  </a:txBody>
                  <a:tcPr/>
                </a:tc>
                <a:tc>
                  <a:txBody>
                    <a:bodyPr/>
                    <a:lstStyle/>
                    <a:p>
                      <a:r>
                        <a:rPr lang="en-US" dirty="0"/>
                        <a:t>Management Method</a:t>
                      </a:r>
                    </a:p>
                  </a:txBody>
                  <a:tcPr/>
                </a:tc>
                <a:tc>
                  <a:txBody>
                    <a:bodyPr/>
                    <a:lstStyle/>
                    <a:p>
                      <a:r>
                        <a:rPr lang="en-US" dirty="0"/>
                        <a:t>Communication channel and frequency</a:t>
                      </a:r>
                    </a:p>
                  </a:txBody>
                  <a:tcPr/>
                </a:tc>
                <a:extLst>
                  <a:ext uri="{0D108BD9-81ED-4DB2-BD59-A6C34878D82A}">
                    <a16:rowId xmlns:a16="http://schemas.microsoft.com/office/drawing/2014/main" val="3585401563"/>
                  </a:ext>
                </a:extLst>
              </a:tr>
              <a:tr h="370840">
                <a:tc>
                  <a:txBody>
                    <a:bodyPr/>
                    <a:lstStyle/>
                    <a:p>
                      <a:r>
                        <a:rPr lang="en-US" dirty="0"/>
                        <a:t>Project Sponsor</a:t>
                      </a:r>
                    </a:p>
                  </a:txBody>
                  <a:tcPr/>
                </a:tc>
                <a:tc>
                  <a:txBody>
                    <a:bodyPr/>
                    <a:lstStyle/>
                    <a:p>
                      <a:r>
                        <a:rPr lang="en-US" dirty="0"/>
                        <a:t>- Project goals and success</a:t>
                      </a:r>
                    </a:p>
                    <a:p>
                      <a:r>
                        <a:rPr lang="en-US" dirty="0"/>
                        <a:t>- To stay on time and on budget; no surprises</a:t>
                      </a:r>
                    </a:p>
                  </a:txBody>
                  <a:tcPr/>
                </a:tc>
                <a:tc>
                  <a:txBody>
                    <a:bodyPr/>
                    <a:lstStyle/>
                    <a:p>
                      <a:r>
                        <a:rPr lang="en-US" dirty="0"/>
                        <a:t>Manage Closely</a:t>
                      </a:r>
                    </a:p>
                  </a:txBody>
                  <a:tcPr/>
                </a:tc>
                <a:tc>
                  <a:txBody>
                    <a:bodyPr/>
                    <a:lstStyle/>
                    <a:p>
                      <a:r>
                        <a:rPr lang="en-US" dirty="0"/>
                        <a:t>Provide regular updates</a:t>
                      </a:r>
                    </a:p>
                  </a:txBody>
                  <a:tcPr/>
                </a:tc>
                <a:tc>
                  <a:txBody>
                    <a:bodyPr/>
                    <a:lstStyle/>
                    <a:p>
                      <a:r>
                        <a:rPr lang="en-US" dirty="0"/>
                        <a:t>Phone call updates for milestones; weekly email summaries </a:t>
                      </a:r>
                    </a:p>
                  </a:txBody>
                  <a:tcPr/>
                </a:tc>
                <a:extLst>
                  <a:ext uri="{0D108BD9-81ED-4DB2-BD59-A6C34878D82A}">
                    <a16:rowId xmlns:a16="http://schemas.microsoft.com/office/drawing/2014/main" val="2805812788"/>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5104727"/>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807765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75198869"/>
                  </a:ext>
                </a:extLst>
              </a:tr>
            </a:tbl>
          </a:graphicData>
        </a:graphic>
      </p:graphicFrame>
      <p:sp>
        <p:nvSpPr>
          <p:cNvPr id="4" name="7-point Star 3">
            <a:extLst>
              <a:ext uri="{FF2B5EF4-FFF2-40B4-BE49-F238E27FC236}">
                <a16:creationId xmlns:a16="http://schemas.microsoft.com/office/drawing/2014/main" id="{6A18EFA5-2FB5-A8C2-55B7-DF15E09B7224}"/>
              </a:ext>
            </a:extLst>
          </p:cNvPr>
          <p:cNvSpPr/>
          <p:nvPr/>
        </p:nvSpPr>
        <p:spPr>
          <a:xfrm>
            <a:off x="7645138" y="53524"/>
            <a:ext cx="1419110" cy="1228603"/>
          </a:xfrm>
          <a:prstGeom prst="star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10 minutes</a:t>
            </a:r>
          </a:p>
        </p:txBody>
      </p:sp>
      <p:sp>
        <p:nvSpPr>
          <p:cNvPr id="5" name="TextBox 4">
            <a:extLst>
              <a:ext uri="{FF2B5EF4-FFF2-40B4-BE49-F238E27FC236}">
                <a16:creationId xmlns:a16="http://schemas.microsoft.com/office/drawing/2014/main" id="{F1CF139A-67D3-3294-0E19-F9FC328A35A1}"/>
              </a:ext>
            </a:extLst>
          </p:cNvPr>
          <p:cNvSpPr txBox="1"/>
          <p:nvPr/>
        </p:nvSpPr>
        <p:spPr>
          <a:xfrm rot="16200000">
            <a:off x="-403537" y="3057525"/>
            <a:ext cx="1257300" cy="400110"/>
          </a:xfrm>
          <a:prstGeom prst="rect">
            <a:avLst/>
          </a:prstGeom>
          <a:noFill/>
        </p:spPr>
        <p:txBody>
          <a:bodyPr wrap="square" rtlCol="0">
            <a:spAutoFit/>
          </a:bodyPr>
          <a:lstStyle/>
          <a:p>
            <a:r>
              <a:rPr lang="en-US" sz="2000" b="1" dirty="0">
                <a:solidFill>
                  <a:schemeClr val="accent5">
                    <a:lumMod val="50000"/>
                  </a:schemeClr>
                </a:solidFill>
              </a:rPr>
              <a:t>Example</a:t>
            </a:r>
          </a:p>
        </p:txBody>
      </p:sp>
    </p:spTree>
    <p:extLst>
      <p:ext uri="{BB962C8B-B14F-4D97-AF65-F5344CB8AC3E}">
        <p14:creationId xmlns:p14="http://schemas.microsoft.com/office/powerpoint/2010/main" val="358596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5617-5777-49D3-9666-2B8BF948C0A8}"/>
              </a:ext>
            </a:extLst>
          </p:cNvPr>
          <p:cNvSpPr>
            <a:spLocks noGrp="1"/>
          </p:cNvSpPr>
          <p:nvPr>
            <p:ph type="title"/>
          </p:nvPr>
        </p:nvSpPr>
        <p:spPr/>
        <p:txBody>
          <a:bodyPr/>
          <a:lstStyle/>
          <a:p>
            <a:r>
              <a:rPr lang="en-GB" dirty="0"/>
              <a:t>Submit your work</a:t>
            </a:r>
          </a:p>
        </p:txBody>
      </p:sp>
      <p:sp>
        <p:nvSpPr>
          <p:cNvPr id="8" name="Content Placeholder 3">
            <a:extLst>
              <a:ext uri="{FF2B5EF4-FFF2-40B4-BE49-F238E27FC236}">
                <a16:creationId xmlns:a16="http://schemas.microsoft.com/office/drawing/2014/main" id="{F486E187-CE86-4CE3-A322-2E5A79C24ABB}"/>
              </a:ext>
            </a:extLst>
          </p:cNvPr>
          <p:cNvSpPr txBox="1">
            <a:spLocks/>
          </p:cNvSpPr>
          <p:nvPr/>
        </p:nvSpPr>
        <p:spPr>
          <a:xfrm>
            <a:off x="455809" y="2289577"/>
            <a:ext cx="4610714" cy="1061532"/>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cs typeface="Calibri" panose="020F0502020204030204"/>
              </a:rPr>
              <a:t>Use QR Code or follow the link on </a:t>
            </a:r>
            <a:r>
              <a:rPr lang="en-US" sz="1800" dirty="0" err="1">
                <a:cs typeface="Calibri" panose="020F0502020204030204"/>
              </a:rPr>
              <a:t>my.wbs</a:t>
            </a:r>
            <a:endParaRPr lang="en-US" sz="1800" dirty="0">
              <a:cs typeface="Calibri" panose="020F0502020204030204"/>
            </a:endParaRPr>
          </a:p>
          <a:p>
            <a:r>
              <a:rPr lang="en-US" sz="1800" dirty="0">
                <a:cs typeface="Calibri" panose="020F0502020204030204"/>
              </a:rPr>
              <a:t>Login: U1234567@live.warwick.ac.uk</a:t>
            </a:r>
          </a:p>
        </p:txBody>
      </p:sp>
      <p:pic>
        <p:nvPicPr>
          <p:cNvPr id="9" name="Picture 8">
            <a:extLst>
              <a:ext uri="{FF2B5EF4-FFF2-40B4-BE49-F238E27FC236}">
                <a16:creationId xmlns:a16="http://schemas.microsoft.com/office/drawing/2014/main" id="{E412AEB3-3A23-BC22-E4CE-6F4A5EF19FC4}"/>
              </a:ext>
            </a:extLst>
          </p:cNvPr>
          <p:cNvPicPr>
            <a:picLocks noChangeAspect="1"/>
          </p:cNvPicPr>
          <p:nvPr/>
        </p:nvPicPr>
        <p:blipFill>
          <a:blip r:embed="rId2"/>
          <a:stretch>
            <a:fillRect/>
          </a:stretch>
        </p:blipFill>
        <p:spPr>
          <a:xfrm>
            <a:off x="4795947" y="777230"/>
            <a:ext cx="4113286" cy="4086225"/>
          </a:xfrm>
          <a:prstGeom prst="rect">
            <a:avLst/>
          </a:prstGeom>
        </p:spPr>
      </p:pic>
    </p:spTree>
    <p:extLst>
      <p:ext uri="{BB962C8B-B14F-4D97-AF65-F5344CB8AC3E}">
        <p14:creationId xmlns:p14="http://schemas.microsoft.com/office/powerpoint/2010/main" val="42014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lt;strong&gt;Thank-You&lt;/strong&gt;.jpg"/>
          <p:cNvPicPr>
            <a:picLocks noGrp="1" noChangeAspect="1"/>
          </p:cNvPicPr>
          <p:nvPr>
            <p:ph idx="1"/>
          </p:nvPr>
        </p:nvPicPr>
        <p:blipFill rotWithShape="1">
          <a:blip r:embed="rId2"/>
          <a:srcRect b="6279"/>
          <a:stretch/>
        </p:blipFill>
        <p:spPr>
          <a:xfrm>
            <a:off x="1388465" y="333955"/>
            <a:ext cx="6367070" cy="4609493"/>
          </a:xfrm>
        </p:spPr>
      </p:pic>
    </p:spTree>
    <p:extLst>
      <p:ext uri="{BB962C8B-B14F-4D97-AF65-F5344CB8AC3E}">
        <p14:creationId xmlns:p14="http://schemas.microsoft.com/office/powerpoint/2010/main" val="331780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D8F-A349-468F-8214-FA358CDE411A}"/>
              </a:ext>
            </a:extLst>
          </p:cNvPr>
          <p:cNvSpPr>
            <a:spLocks noGrp="1"/>
          </p:cNvSpPr>
          <p:nvPr>
            <p:ph type="title"/>
          </p:nvPr>
        </p:nvSpPr>
        <p:spPr>
          <a:xfrm>
            <a:off x="628650" y="304271"/>
            <a:ext cx="2720031" cy="1104636"/>
          </a:xfrm>
        </p:spPr>
        <p:txBody>
          <a:bodyPr/>
          <a:lstStyle/>
          <a:p>
            <a:r>
              <a:rPr lang="en-GB" dirty="0"/>
              <a:t>Seminar Tutor</a:t>
            </a:r>
          </a:p>
        </p:txBody>
      </p:sp>
      <p:sp>
        <p:nvSpPr>
          <p:cNvPr id="3" name="Content Placeholder 2">
            <a:extLst>
              <a:ext uri="{FF2B5EF4-FFF2-40B4-BE49-F238E27FC236}">
                <a16:creationId xmlns:a16="http://schemas.microsoft.com/office/drawing/2014/main" id="{BAA4CB7A-7695-4EBA-8C0C-AD89FD088F07}"/>
              </a:ext>
            </a:extLst>
          </p:cNvPr>
          <p:cNvSpPr txBox="1">
            <a:spLocks/>
          </p:cNvSpPr>
          <p:nvPr/>
        </p:nvSpPr>
        <p:spPr>
          <a:xfrm>
            <a:off x="628650" y="1811045"/>
            <a:ext cx="3362582" cy="314830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800"/>
              </a:spcBef>
            </a:pPr>
            <a:r>
              <a:rPr lang="en-GB" sz="2400" dirty="0"/>
              <a:t>[name]</a:t>
            </a:r>
          </a:p>
          <a:p>
            <a:pPr>
              <a:spcBef>
                <a:spcPts val="1800"/>
              </a:spcBef>
            </a:pPr>
            <a:r>
              <a:rPr lang="en-GB" sz="2400" dirty="0"/>
              <a:t>[professional background]</a:t>
            </a:r>
          </a:p>
          <a:p>
            <a:pPr>
              <a:spcBef>
                <a:spcPts val="1800"/>
              </a:spcBef>
            </a:pPr>
            <a:r>
              <a:rPr lang="en-GB" sz="2400" dirty="0"/>
              <a:t>[research specialism]</a:t>
            </a:r>
          </a:p>
        </p:txBody>
      </p:sp>
      <p:sp>
        <p:nvSpPr>
          <p:cNvPr id="4" name="Title 1">
            <a:extLst>
              <a:ext uri="{FF2B5EF4-FFF2-40B4-BE49-F238E27FC236}">
                <a16:creationId xmlns:a16="http://schemas.microsoft.com/office/drawing/2014/main" id="{F6D7A562-9EFA-4F3A-B487-BA62332A275F}"/>
              </a:ext>
            </a:extLst>
          </p:cNvPr>
          <p:cNvSpPr txBox="1">
            <a:spLocks/>
          </p:cNvSpPr>
          <p:nvPr/>
        </p:nvSpPr>
        <p:spPr>
          <a:xfrm>
            <a:off x="4435305" y="304271"/>
            <a:ext cx="3250598" cy="110463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i="0" kern="1200" baseline="0">
                <a:solidFill>
                  <a:schemeClr val="accent1">
                    <a:lumMod val="50000"/>
                  </a:schemeClr>
                </a:solidFill>
                <a:latin typeface="Calibri" charset="0"/>
                <a:ea typeface="+mj-ea"/>
                <a:cs typeface="+mj-cs"/>
              </a:defRPr>
            </a:lvl1pPr>
          </a:lstStyle>
          <a:p>
            <a:r>
              <a:rPr lang="en-GB" dirty="0"/>
              <a:t>Expectations</a:t>
            </a:r>
          </a:p>
        </p:txBody>
      </p:sp>
      <p:sp>
        <p:nvSpPr>
          <p:cNvPr id="5" name="Content Placeholder 2">
            <a:extLst>
              <a:ext uri="{FF2B5EF4-FFF2-40B4-BE49-F238E27FC236}">
                <a16:creationId xmlns:a16="http://schemas.microsoft.com/office/drawing/2014/main" id="{E781633C-1217-4814-9C72-51CE9489FAC9}"/>
              </a:ext>
            </a:extLst>
          </p:cNvPr>
          <p:cNvSpPr txBox="1">
            <a:spLocks/>
          </p:cNvSpPr>
          <p:nvPr/>
        </p:nvSpPr>
        <p:spPr>
          <a:xfrm>
            <a:off x="4435305" y="1811045"/>
            <a:ext cx="3362582" cy="314830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800"/>
              </a:spcBef>
            </a:pPr>
            <a:r>
              <a:rPr lang="en-GB" sz="2400" dirty="0"/>
              <a:t>Pay attention</a:t>
            </a:r>
          </a:p>
          <a:p>
            <a:pPr>
              <a:spcBef>
                <a:spcPts val="1800"/>
              </a:spcBef>
            </a:pPr>
            <a:r>
              <a:rPr lang="en-GB" sz="2400" dirty="0"/>
              <a:t>Follow instructions</a:t>
            </a:r>
          </a:p>
          <a:p>
            <a:pPr>
              <a:spcBef>
                <a:spcPts val="1800"/>
              </a:spcBef>
            </a:pPr>
            <a:r>
              <a:rPr lang="en-GB" sz="2400" dirty="0"/>
              <a:t>Ask questions</a:t>
            </a:r>
          </a:p>
          <a:p>
            <a:pPr>
              <a:spcBef>
                <a:spcPts val="1800"/>
              </a:spcBef>
            </a:pPr>
            <a:r>
              <a:rPr lang="en-GB" sz="2400" dirty="0"/>
              <a:t>Answer questions</a:t>
            </a:r>
          </a:p>
          <a:p>
            <a:pPr>
              <a:spcBef>
                <a:spcPts val="1800"/>
              </a:spcBef>
            </a:pPr>
            <a:r>
              <a:rPr lang="en-GB" sz="2400" dirty="0"/>
              <a:t>Submit work</a:t>
            </a:r>
          </a:p>
        </p:txBody>
      </p:sp>
    </p:spTree>
    <p:extLst>
      <p:ext uri="{BB962C8B-B14F-4D97-AF65-F5344CB8AC3E}">
        <p14:creationId xmlns:p14="http://schemas.microsoft.com/office/powerpoint/2010/main" val="66121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315BC2-7E84-47A1-A6D2-EFDB51C5B969}"/>
              </a:ext>
            </a:extLst>
          </p:cNvPr>
          <p:cNvSpPr/>
          <p:nvPr/>
        </p:nvSpPr>
        <p:spPr>
          <a:xfrm>
            <a:off x="0" y="4917989"/>
            <a:ext cx="9144000" cy="7970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a:extLst>
              <a:ext uri="{FF2B5EF4-FFF2-40B4-BE49-F238E27FC236}">
                <a16:creationId xmlns:a16="http://schemas.microsoft.com/office/drawing/2014/main" id="{B94AF524-4C26-42B4-9D93-2AB1BBCBC0FF}"/>
              </a:ext>
            </a:extLst>
          </p:cNvPr>
          <p:cNvPicPr>
            <a:picLocks noChangeAspect="1"/>
          </p:cNvPicPr>
          <p:nvPr/>
        </p:nvPicPr>
        <p:blipFill>
          <a:blip r:embed="rId2"/>
          <a:stretch>
            <a:fillRect/>
          </a:stretch>
        </p:blipFill>
        <p:spPr>
          <a:xfrm>
            <a:off x="2524052" y="0"/>
            <a:ext cx="4095896" cy="5715000"/>
          </a:xfrm>
          <a:prstGeom prst="rect">
            <a:avLst/>
          </a:prstGeom>
          <a:effectLst>
            <a:glow rad="63500">
              <a:schemeClr val="accent1">
                <a:satMod val="175000"/>
                <a:alpha val="40000"/>
              </a:schemeClr>
            </a:glow>
          </a:effectLst>
        </p:spPr>
      </p:pic>
      <p:sp>
        <p:nvSpPr>
          <p:cNvPr id="2" name="Right Arrow 1">
            <a:extLst>
              <a:ext uri="{FF2B5EF4-FFF2-40B4-BE49-F238E27FC236}">
                <a16:creationId xmlns:a16="http://schemas.microsoft.com/office/drawing/2014/main" id="{FE950EE9-003D-32B3-C6E1-59FE848DDF75}"/>
              </a:ext>
            </a:extLst>
          </p:cNvPr>
          <p:cNvSpPr/>
          <p:nvPr/>
        </p:nvSpPr>
        <p:spPr>
          <a:xfrm rot="2160626">
            <a:off x="963538" y="4402259"/>
            <a:ext cx="1978092" cy="737118"/>
          </a:xfrm>
          <a:prstGeom prst="rightArrow">
            <a:avLst>
              <a:gd name="adj1" fmla="val 50000"/>
              <a:gd name="adj2" fmla="val 107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81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EF44-B375-B4AB-0677-65EBC12B1971}"/>
              </a:ext>
            </a:extLst>
          </p:cNvPr>
          <p:cNvSpPr>
            <a:spLocks noGrp="1"/>
          </p:cNvSpPr>
          <p:nvPr>
            <p:ph type="title"/>
          </p:nvPr>
        </p:nvSpPr>
        <p:spPr/>
        <p:txBody>
          <a:bodyPr/>
          <a:lstStyle/>
          <a:p>
            <a:r>
              <a:rPr lang="en-US" dirty="0"/>
              <a:t>Recap: Project Definition</a:t>
            </a:r>
          </a:p>
        </p:txBody>
      </p:sp>
      <p:sp>
        <p:nvSpPr>
          <p:cNvPr id="3" name="Content Placeholder 2">
            <a:extLst>
              <a:ext uri="{FF2B5EF4-FFF2-40B4-BE49-F238E27FC236}">
                <a16:creationId xmlns:a16="http://schemas.microsoft.com/office/drawing/2014/main" id="{3E73F125-F273-CF05-948D-31B82F9BFDA2}"/>
              </a:ext>
            </a:extLst>
          </p:cNvPr>
          <p:cNvSpPr>
            <a:spLocks noGrp="1"/>
          </p:cNvSpPr>
          <p:nvPr>
            <p:ph idx="1"/>
          </p:nvPr>
        </p:nvSpPr>
        <p:spPr/>
        <p:txBody>
          <a:bodyPr>
            <a:normAutofit/>
          </a:bodyPr>
          <a:lstStyle/>
          <a:p>
            <a:r>
              <a:rPr lang="en-US" sz="2400" dirty="0"/>
              <a:t>Explains what the project needs to achieve</a:t>
            </a:r>
          </a:p>
          <a:p>
            <a:r>
              <a:rPr lang="en-US" sz="2400" dirty="0"/>
              <a:t>Includes:</a:t>
            </a:r>
          </a:p>
          <a:p>
            <a:pPr marL="342900" lvl="1" indent="0">
              <a:buNone/>
            </a:pPr>
            <a:endParaRPr lang="en-US" sz="2000" dirty="0"/>
          </a:p>
          <a:p>
            <a:pPr marL="342900" lvl="1" indent="0">
              <a:buNone/>
            </a:pPr>
            <a:r>
              <a:rPr lang="en-US" sz="2000" b="1" dirty="0">
                <a:solidFill>
                  <a:srgbClr val="FF0000"/>
                </a:solidFill>
              </a:rPr>
              <a:t>Purpose</a:t>
            </a:r>
            <a:r>
              <a:rPr lang="en-US" sz="2000" dirty="0"/>
              <a:t> </a:t>
            </a:r>
            <a:r>
              <a:rPr lang="en-US" sz="2000" i="1" dirty="0"/>
              <a:t>(the overall goal of the project + the </a:t>
            </a:r>
            <a:r>
              <a:rPr lang="en-US" sz="2000" i="1" u="sng" dirty="0"/>
              <a:t>reason/-s</a:t>
            </a:r>
            <a:r>
              <a:rPr lang="en-US" sz="2000" i="1" dirty="0"/>
              <a:t> for the change)</a:t>
            </a:r>
          </a:p>
          <a:p>
            <a:pPr marL="342900" lvl="1" indent="0">
              <a:buNone/>
            </a:pPr>
            <a:r>
              <a:rPr lang="en-US" sz="2000" b="1" dirty="0">
                <a:solidFill>
                  <a:srgbClr val="FF0000"/>
                </a:solidFill>
              </a:rPr>
              <a:t>Objectives</a:t>
            </a:r>
            <a:r>
              <a:rPr lang="en-US" sz="2000" dirty="0"/>
              <a:t> </a:t>
            </a:r>
            <a:r>
              <a:rPr lang="en-US" sz="2000" i="1" dirty="0"/>
              <a:t>(</a:t>
            </a:r>
            <a:r>
              <a:rPr lang="en-GB" sz="2000" b="0" i="1" dirty="0">
                <a:solidFill>
                  <a:srgbClr val="101423"/>
                </a:solidFill>
                <a:effectLst/>
                <a:latin typeface="Inter"/>
              </a:rPr>
              <a:t>SMART predetermined </a:t>
            </a:r>
            <a:r>
              <a:rPr lang="en-GB" sz="2000" b="0" i="1" u="sng" dirty="0">
                <a:solidFill>
                  <a:srgbClr val="101423"/>
                </a:solidFill>
                <a:effectLst/>
                <a:latin typeface="Inter"/>
              </a:rPr>
              <a:t>results</a:t>
            </a:r>
            <a:r>
              <a:rPr lang="en-GB" sz="2000" i="1" dirty="0">
                <a:solidFill>
                  <a:srgbClr val="101423"/>
                </a:solidFill>
                <a:latin typeface="Inter"/>
              </a:rPr>
              <a:t> the project sets to achieve; 	measurable improvements</a:t>
            </a:r>
            <a:r>
              <a:rPr lang="en-GB" sz="2000" b="0" i="1" dirty="0">
                <a:solidFill>
                  <a:srgbClr val="101423"/>
                </a:solidFill>
                <a:effectLst/>
                <a:latin typeface="Inter"/>
              </a:rPr>
              <a:t>)</a:t>
            </a:r>
            <a:endParaRPr lang="en-US" sz="2000" i="1" dirty="0"/>
          </a:p>
          <a:p>
            <a:pPr marL="342900" lvl="1" indent="0">
              <a:buNone/>
            </a:pPr>
            <a:r>
              <a:rPr lang="en-US" sz="2000" b="1" dirty="0">
                <a:solidFill>
                  <a:srgbClr val="FF0000"/>
                </a:solidFill>
              </a:rPr>
              <a:t>Scope</a:t>
            </a:r>
            <a:r>
              <a:rPr lang="en-US" sz="2000" dirty="0"/>
              <a:t> </a:t>
            </a:r>
            <a:r>
              <a:rPr lang="en-US" sz="2000" i="1" dirty="0"/>
              <a:t>(defines the </a:t>
            </a:r>
            <a:r>
              <a:rPr lang="en-US" sz="2000" i="1" u="sng" dirty="0"/>
              <a:t>boundaries</a:t>
            </a:r>
            <a:r>
              <a:rPr lang="en-US" sz="2000" i="1" dirty="0"/>
              <a:t> of the project: the </a:t>
            </a:r>
            <a:r>
              <a:rPr lang="en-US" sz="2000" i="1" u="sng" dirty="0"/>
              <a:t>work</a:t>
            </a:r>
            <a:r>
              <a:rPr lang="en-US" sz="2000" i="1" dirty="0"/>
              <a:t> that needs to be 	done + what is excluded from the project)</a:t>
            </a:r>
          </a:p>
          <a:p>
            <a:pPr marL="342900" lvl="1" indent="0">
              <a:buNone/>
            </a:pPr>
            <a:r>
              <a:rPr lang="en-US" sz="2000" b="1" dirty="0">
                <a:solidFill>
                  <a:srgbClr val="FF0000"/>
                </a:solidFill>
              </a:rPr>
              <a:t>Deliverables</a:t>
            </a:r>
            <a:r>
              <a:rPr lang="en-US" sz="2000" dirty="0"/>
              <a:t> </a:t>
            </a:r>
            <a:r>
              <a:rPr lang="en-US" sz="2000" i="1" dirty="0"/>
              <a:t>(tangible </a:t>
            </a:r>
            <a:r>
              <a:rPr lang="en-GB" sz="2000" b="0" i="1" u="sng" dirty="0">
                <a:solidFill>
                  <a:srgbClr val="101423"/>
                </a:solidFill>
                <a:effectLst/>
                <a:latin typeface="Inter"/>
              </a:rPr>
              <a:t>outcomes</a:t>
            </a:r>
            <a:r>
              <a:rPr lang="en-GB" sz="2000" b="0" i="1" dirty="0">
                <a:solidFill>
                  <a:srgbClr val="101423"/>
                </a:solidFill>
                <a:effectLst/>
                <a:latin typeface="Inter"/>
              </a:rPr>
              <a:t> of project tasks, e.g. specific products, 	services, documentation)</a:t>
            </a:r>
          </a:p>
        </p:txBody>
      </p:sp>
    </p:spTree>
    <p:extLst>
      <p:ext uri="{BB962C8B-B14F-4D97-AF65-F5344CB8AC3E}">
        <p14:creationId xmlns:p14="http://schemas.microsoft.com/office/powerpoint/2010/main" val="389075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A6AC-F7FC-7EAB-FFE1-BAAC7C9D03DB}"/>
              </a:ext>
            </a:extLst>
          </p:cNvPr>
          <p:cNvSpPr>
            <a:spLocks noGrp="1"/>
          </p:cNvSpPr>
          <p:nvPr>
            <p:ph type="title"/>
          </p:nvPr>
        </p:nvSpPr>
        <p:spPr>
          <a:xfrm>
            <a:off x="628650" y="304271"/>
            <a:ext cx="7886700" cy="1104636"/>
          </a:xfrm>
        </p:spPr>
        <p:txBody>
          <a:bodyPr anchor="ctr">
            <a:normAutofit/>
          </a:bodyPr>
          <a:lstStyle/>
          <a:p>
            <a:r>
              <a:rPr lang="en-US" dirty="0"/>
              <a:t>Case Study</a:t>
            </a:r>
          </a:p>
        </p:txBody>
      </p:sp>
      <p:sp>
        <p:nvSpPr>
          <p:cNvPr id="3" name="Content Placeholder 2">
            <a:extLst>
              <a:ext uri="{FF2B5EF4-FFF2-40B4-BE49-F238E27FC236}">
                <a16:creationId xmlns:a16="http://schemas.microsoft.com/office/drawing/2014/main" id="{A0FAB09C-3569-6053-5CDC-67EBB228FC45}"/>
              </a:ext>
            </a:extLst>
          </p:cNvPr>
          <p:cNvSpPr>
            <a:spLocks noGrp="1"/>
          </p:cNvSpPr>
          <p:nvPr>
            <p:ph sz="half" idx="1"/>
          </p:nvPr>
        </p:nvSpPr>
        <p:spPr>
          <a:xfrm>
            <a:off x="628650" y="1521355"/>
            <a:ext cx="3943350" cy="3437995"/>
          </a:xfrm>
        </p:spPr>
        <p:txBody>
          <a:bodyPr>
            <a:normAutofit/>
          </a:bodyPr>
          <a:lstStyle/>
          <a:p>
            <a:pPr marL="0" indent="0">
              <a:lnSpc>
                <a:spcPct val="100000"/>
              </a:lnSpc>
              <a:buNone/>
            </a:pPr>
            <a:r>
              <a:rPr lang="en-US" sz="2000" dirty="0"/>
              <a:t>You and your production team are tasked with creating a </a:t>
            </a:r>
            <a:r>
              <a:rPr lang="en-US" sz="2000" u="sng" dirty="0"/>
              <a:t>music video </a:t>
            </a:r>
            <a:r>
              <a:rPr lang="en-US" sz="2000" dirty="0"/>
              <a:t>for the rising singer Sophie’s latest single. The project involves intricate choreography, vibrant set designs, and creative visual effects to align with the song’s theme. The aim is to ensure that the final video perfectly match the song’s tone and Sophie's artistic vision.</a:t>
            </a:r>
          </a:p>
          <a:p>
            <a:pPr marL="0" indent="0">
              <a:buNone/>
            </a:pPr>
            <a:endParaRPr lang="en-US" sz="2400" dirty="0"/>
          </a:p>
        </p:txBody>
      </p:sp>
      <p:pic>
        <p:nvPicPr>
          <p:cNvPr id="1026" name="Picture 2" descr="How to Release a Quality Music Video as an Independent Artist">
            <a:extLst>
              <a:ext uri="{FF2B5EF4-FFF2-40B4-BE49-F238E27FC236}">
                <a16:creationId xmlns:a16="http://schemas.microsoft.com/office/drawing/2014/main" id="{7D691AAC-E918-506D-84D1-E0A3AD935F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08" r="22324" b="-2"/>
          <a:stretch/>
        </p:blipFill>
        <p:spPr bwMode="auto">
          <a:xfrm>
            <a:off x="4895850" y="1521355"/>
            <a:ext cx="3619500" cy="3202053"/>
          </a:xfrm>
          <a:prstGeom prst="rect">
            <a:avLst/>
          </a:prstGeom>
          <a:solidFill>
            <a:srgbClr val="FFFFFF"/>
          </a:solidFill>
        </p:spPr>
      </p:pic>
    </p:spTree>
    <p:extLst>
      <p:ext uri="{BB962C8B-B14F-4D97-AF65-F5344CB8AC3E}">
        <p14:creationId xmlns:p14="http://schemas.microsoft.com/office/powerpoint/2010/main" val="7791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A796-9024-7843-832C-D87A67DD4510}"/>
              </a:ext>
            </a:extLst>
          </p:cNvPr>
          <p:cNvSpPr>
            <a:spLocks noGrp="1"/>
          </p:cNvSpPr>
          <p:nvPr>
            <p:ph type="title"/>
          </p:nvPr>
        </p:nvSpPr>
        <p:spPr/>
        <p:txBody>
          <a:bodyPr/>
          <a:lstStyle/>
          <a:p>
            <a:r>
              <a:rPr lang="en-US" dirty="0"/>
              <a:t>Task 1: Project Definition</a:t>
            </a:r>
          </a:p>
        </p:txBody>
      </p:sp>
      <p:sp>
        <p:nvSpPr>
          <p:cNvPr id="3" name="Content Placeholder 2">
            <a:extLst>
              <a:ext uri="{FF2B5EF4-FFF2-40B4-BE49-F238E27FC236}">
                <a16:creationId xmlns:a16="http://schemas.microsoft.com/office/drawing/2014/main" id="{DC92269C-8A13-7BD2-5194-1CEF02F7567D}"/>
              </a:ext>
            </a:extLst>
          </p:cNvPr>
          <p:cNvSpPr>
            <a:spLocks noGrp="1"/>
          </p:cNvSpPr>
          <p:nvPr>
            <p:ph idx="1"/>
          </p:nvPr>
        </p:nvSpPr>
        <p:spPr>
          <a:xfrm>
            <a:off x="628650" y="1408907"/>
            <a:ext cx="7886700" cy="3550444"/>
          </a:xfrm>
        </p:spPr>
        <p:txBody>
          <a:bodyPr>
            <a:normAutofit fontScale="77500" lnSpcReduction="20000"/>
          </a:bodyPr>
          <a:lstStyle/>
          <a:p>
            <a:pPr marL="0" indent="0">
              <a:buNone/>
            </a:pPr>
            <a:r>
              <a:rPr lang="en-US" dirty="0"/>
              <a:t>Match the statements to the correct elements of the Project Definition (Task 1 Worksheet)</a:t>
            </a:r>
          </a:p>
          <a:p>
            <a:pPr marL="0" indent="0">
              <a:buNone/>
            </a:pPr>
            <a:endParaRPr lang="en-US" dirty="0"/>
          </a:p>
          <a:p>
            <a:r>
              <a:rPr lang="en-US" b="1" dirty="0">
                <a:solidFill>
                  <a:srgbClr val="FF0000"/>
                </a:solidFill>
              </a:rPr>
              <a:t>Purpose</a:t>
            </a:r>
          </a:p>
          <a:p>
            <a:pPr lvl="1"/>
            <a:r>
              <a:rPr lang="en-GB" dirty="0"/>
              <a:t>The overall goal of the project </a:t>
            </a:r>
          </a:p>
          <a:p>
            <a:pPr lvl="1"/>
            <a:r>
              <a:rPr lang="en-GB" dirty="0"/>
              <a:t>The reasons for the change</a:t>
            </a:r>
            <a:endParaRPr lang="en-US" b="1" dirty="0">
              <a:solidFill>
                <a:srgbClr val="FF0000"/>
              </a:solidFill>
            </a:endParaRPr>
          </a:p>
          <a:p>
            <a:r>
              <a:rPr lang="en-US" b="1" dirty="0">
                <a:solidFill>
                  <a:srgbClr val="FF0000"/>
                </a:solidFill>
              </a:rPr>
              <a:t>Objectives</a:t>
            </a:r>
          </a:p>
          <a:p>
            <a:pPr lvl="1"/>
            <a:r>
              <a:rPr lang="en-GB" b="0" i="0" dirty="0">
                <a:solidFill>
                  <a:srgbClr val="040C28"/>
                </a:solidFill>
                <a:effectLst/>
                <a:latin typeface="Google Sans"/>
              </a:rPr>
              <a:t>Predetermined results towards which your effort is directed</a:t>
            </a:r>
          </a:p>
          <a:p>
            <a:pPr lvl="1"/>
            <a:r>
              <a:rPr lang="en-GB" dirty="0"/>
              <a:t>SMART and TCQ focused </a:t>
            </a:r>
          </a:p>
          <a:p>
            <a:r>
              <a:rPr lang="en-US" b="1" dirty="0">
                <a:solidFill>
                  <a:srgbClr val="FF0000"/>
                </a:solidFill>
              </a:rPr>
              <a:t>Scope</a:t>
            </a:r>
          </a:p>
          <a:p>
            <a:pPr lvl="1"/>
            <a:r>
              <a:rPr lang="en-US" dirty="0"/>
              <a:t>The work that needs to be done </a:t>
            </a:r>
          </a:p>
          <a:p>
            <a:pPr lvl="1"/>
            <a:r>
              <a:rPr lang="en-GB" dirty="0"/>
              <a:t>Including limitations, boundaries and exclusions</a:t>
            </a:r>
            <a:endParaRPr lang="en-US" sz="2000" dirty="0"/>
          </a:p>
          <a:p>
            <a:r>
              <a:rPr lang="en-US" b="1" dirty="0">
                <a:solidFill>
                  <a:srgbClr val="FF0000"/>
                </a:solidFill>
              </a:rPr>
              <a:t>Deliverables</a:t>
            </a:r>
          </a:p>
          <a:p>
            <a:pPr lvl="1"/>
            <a:r>
              <a:rPr lang="en-GB" dirty="0"/>
              <a:t>The outcomes (tangible and intangible) of project tasks</a:t>
            </a:r>
          </a:p>
          <a:p>
            <a:pPr lvl="1"/>
            <a:r>
              <a:rPr lang="en-GB" dirty="0"/>
              <a:t>Documents that will be produced during the projects</a:t>
            </a:r>
          </a:p>
          <a:p>
            <a:endParaRPr lang="en-US" dirty="0"/>
          </a:p>
        </p:txBody>
      </p:sp>
      <p:sp>
        <p:nvSpPr>
          <p:cNvPr id="5" name="7-point Star 4">
            <a:extLst>
              <a:ext uri="{FF2B5EF4-FFF2-40B4-BE49-F238E27FC236}">
                <a16:creationId xmlns:a16="http://schemas.microsoft.com/office/drawing/2014/main" id="{D608A842-27CC-020B-4C0C-4DC23CFDF451}"/>
              </a:ext>
            </a:extLst>
          </p:cNvPr>
          <p:cNvSpPr/>
          <p:nvPr/>
        </p:nvSpPr>
        <p:spPr>
          <a:xfrm>
            <a:off x="6667696" y="2163570"/>
            <a:ext cx="1847654" cy="1638758"/>
          </a:xfrm>
          <a:prstGeom prst="star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10 minutes</a:t>
            </a:r>
          </a:p>
        </p:txBody>
      </p:sp>
    </p:spTree>
    <p:extLst>
      <p:ext uri="{BB962C8B-B14F-4D97-AF65-F5344CB8AC3E}">
        <p14:creationId xmlns:p14="http://schemas.microsoft.com/office/powerpoint/2010/main" val="383907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CA4A-346C-4CDA-B7F7-C0888B71A8A5}"/>
              </a:ext>
            </a:extLst>
          </p:cNvPr>
          <p:cNvSpPr>
            <a:spLocks noGrp="1"/>
          </p:cNvSpPr>
          <p:nvPr>
            <p:ph type="title"/>
          </p:nvPr>
        </p:nvSpPr>
        <p:spPr>
          <a:xfrm>
            <a:off x="140079" y="150278"/>
            <a:ext cx="8784575" cy="707686"/>
          </a:xfrm>
        </p:spPr>
        <p:txBody>
          <a:bodyPr>
            <a:normAutofit/>
          </a:bodyPr>
          <a:lstStyle/>
          <a:p>
            <a:pPr algn="ctr"/>
            <a:r>
              <a:rPr lang="en-GB" sz="2400" dirty="0"/>
              <a:t>Purpose             Objectives              Scope                   Deliverables </a:t>
            </a:r>
          </a:p>
        </p:txBody>
      </p:sp>
      <p:sp>
        <p:nvSpPr>
          <p:cNvPr id="4" name="Content Placeholder 2">
            <a:extLst>
              <a:ext uri="{FF2B5EF4-FFF2-40B4-BE49-F238E27FC236}">
                <a16:creationId xmlns:a16="http://schemas.microsoft.com/office/drawing/2014/main" id="{A4D6192F-51C5-4E17-96ED-9FB9E839BBA7}"/>
              </a:ext>
            </a:extLst>
          </p:cNvPr>
          <p:cNvSpPr txBox="1">
            <a:spLocks/>
          </p:cNvSpPr>
          <p:nvPr/>
        </p:nvSpPr>
        <p:spPr>
          <a:xfrm>
            <a:off x="2143186" y="867464"/>
            <a:ext cx="1935075" cy="116922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800"/>
              </a:spcBef>
            </a:pPr>
            <a:r>
              <a:rPr lang="en-GB" sz="1800" dirty="0"/>
              <a:t>SMART and TCQ focused predetermined results</a:t>
            </a:r>
          </a:p>
        </p:txBody>
      </p:sp>
      <p:sp>
        <p:nvSpPr>
          <p:cNvPr id="5" name="Content Placeholder 2">
            <a:extLst>
              <a:ext uri="{FF2B5EF4-FFF2-40B4-BE49-F238E27FC236}">
                <a16:creationId xmlns:a16="http://schemas.microsoft.com/office/drawing/2014/main" id="{4F6AA4A2-F951-45E1-A96E-85D9D9E85F80}"/>
              </a:ext>
            </a:extLst>
          </p:cNvPr>
          <p:cNvSpPr txBox="1">
            <a:spLocks/>
          </p:cNvSpPr>
          <p:nvPr/>
        </p:nvSpPr>
        <p:spPr>
          <a:xfrm>
            <a:off x="4206549" y="859042"/>
            <a:ext cx="2412338" cy="116922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800"/>
              </a:spcBef>
            </a:pPr>
            <a:r>
              <a:rPr lang="en-GB" sz="1800" dirty="0"/>
              <a:t>The work that needs to be done (inc. boundaries </a:t>
            </a:r>
            <a:br>
              <a:rPr lang="en-GB" sz="1800" dirty="0"/>
            </a:br>
            <a:r>
              <a:rPr lang="en-GB" sz="1800" dirty="0"/>
              <a:t>and exclusions)</a:t>
            </a:r>
          </a:p>
        </p:txBody>
      </p:sp>
      <p:sp>
        <p:nvSpPr>
          <p:cNvPr id="6" name="Content Placeholder 2">
            <a:extLst>
              <a:ext uri="{FF2B5EF4-FFF2-40B4-BE49-F238E27FC236}">
                <a16:creationId xmlns:a16="http://schemas.microsoft.com/office/drawing/2014/main" id="{89F9B773-0895-4DE8-806D-40E15D7862A7}"/>
              </a:ext>
            </a:extLst>
          </p:cNvPr>
          <p:cNvSpPr txBox="1">
            <a:spLocks/>
          </p:cNvSpPr>
          <p:nvPr/>
        </p:nvSpPr>
        <p:spPr>
          <a:xfrm>
            <a:off x="6750393" y="854328"/>
            <a:ext cx="2184726" cy="116922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800"/>
              </a:spcBef>
            </a:pPr>
            <a:r>
              <a:rPr lang="en-GB" sz="1800" dirty="0"/>
              <a:t>Outcomes that will be produced during the project</a:t>
            </a:r>
          </a:p>
        </p:txBody>
      </p:sp>
      <p:sp>
        <p:nvSpPr>
          <p:cNvPr id="3" name="TextBox 2">
            <a:extLst>
              <a:ext uri="{FF2B5EF4-FFF2-40B4-BE49-F238E27FC236}">
                <a16:creationId xmlns:a16="http://schemas.microsoft.com/office/drawing/2014/main" id="{43B9EBB6-362F-C026-51F8-884F781DACDF}"/>
              </a:ext>
            </a:extLst>
          </p:cNvPr>
          <p:cNvSpPr txBox="1"/>
          <p:nvPr/>
        </p:nvSpPr>
        <p:spPr>
          <a:xfrm>
            <a:off x="4210757" y="2036693"/>
            <a:ext cx="2412338" cy="31175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dirty="0"/>
              <a:t>Storyboarding, casting dancers, securing filming locations, costume and set design</a:t>
            </a:r>
          </a:p>
          <a:p>
            <a:pPr marL="285750" indent="-285750">
              <a:buFont typeface="Arial" panose="020B0604020202020204" pitchFamily="34" charset="0"/>
              <a:buChar char="•"/>
            </a:pPr>
            <a:r>
              <a:rPr lang="en-GB" dirty="0"/>
              <a:t>Shooting the video, managing choreography, lighting, and camera work</a:t>
            </a:r>
          </a:p>
          <a:p>
            <a:pPr marL="285750" indent="-285750">
              <a:buFont typeface="Arial" panose="020B0604020202020204" pitchFamily="34" charset="0"/>
              <a:buChar char="•"/>
            </a:pPr>
            <a:r>
              <a:rPr lang="en-GB" dirty="0"/>
              <a:t>Editing the video, adding visual effects, colour grading, and sound synchronization</a:t>
            </a:r>
          </a:p>
          <a:p>
            <a:pPr marL="285750" indent="-285750">
              <a:buFont typeface="Arial" panose="020B0604020202020204" pitchFamily="34" charset="0"/>
              <a:buChar char="•"/>
            </a:pPr>
            <a:r>
              <a:rPr lang="en-GB" dirty="0"/>
              <a:t>The project does not include release and distribution of the video</a:t>
            </a:r>
          </a:p>
        </p:txBody>
      </p:sp>
      <p:sp>
        <p:nvSpPr>
          <p:cNvPr id="10" name="TextBox 9">
            <a:extLst>
              <a:ext uri="{FF2B5EF4-FFF2-40B4-BE49-F238E27FC236}">
                <a16:creationId xmlns:a16="http://schemas.microsoft.com/office/drawing/2014/main" id="{4C8C46A7-DDEC-E170-9056-0E1C16F1674A}"/>
              </a:ext>
            </a:extLst>
          </p:cNvPr>
          <p:cNvSpPr txBox="1"/>
          <p:nvPr/>
        </p:nvSpPr>
        <p:spPr>
          <a:xfrm>
            <a:off x="2144176" y="2036693"/>
            <a:ext cx="1935075" cy="16049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dirty="0"/>
              <a:t>Create a visually compelling video for Sophie that reflects her style and personality, within a month and a $50k budget</a:t>
            </a:r>
            <a:endParaRPr lang="en-US" sz="1800" dirty="0"/>
          </a:p>
        </p:txBody>
      </p:sp>
      <p:sp>
        <p:nvSpPr>
          <p:cNvPr id="11" name="TextBox 10">
            <a:extLst>
              <a:ext uri="{FF2B5EF4-FFF2-40B4-BE49-F238E27FC236}">
                <a16:creationId xmlns:a16="http://schemas.microsoft.com/office/drawing/2014/main" id="{99B42384-593A-B4EC-178A-9849320CCB8A}"/>
              </a:ext>
            </a:extLst>
          </p:cNvPr>
          <p:cNvSpPr txBox="1"/>
          <p:nvPr/>
        </p:nvSpPr>
        <p:spPr>
          <a:xfrm>
            <a:off x="6754601" y="2036693"/>
            <a:ext cx="2170053" cy="31175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dirty="0"/>
              <a:t>Final music video - fully edited and polished, ready for release</a:t>
            </a:r>
          </a:p>
          <a:p>
            <a:pPr marL="285750" indent="-285750">
              <a:buFont typeface="Arial" panose="020B0604020202020204" pitchFamily="34" charset="0"/>
              <a:buChar char="•"/>
            </a:pPr>
            <a:r>
              <a:rPr lang="en-GB" dirty="0"/>
              <a:t>Detailed storyboards and scripts showing the video’s scenes, camera angles, and narrative structure</a:t>
            </a:r>
          </a:p>
          <a:p>
            <a:pPr marL="285750" indent="-285750">
              <a:buFont typeface="Arial" panose="020B0604020202020204" pitchFamily="34" charset="0"/>
              <a:buChar char="•"/>
            </a:pPr>
            <a:r>
              <a:rPr lang="en-GB" dirty="0"/>
              <a:t>Raw footage - unedited footage from the shoot</a:t>
            </a:r>
          </a:p>
          <a:p>
            <a:pPr marL="285750" indent="-285750">
              <a:buFont typeface="Arial" panose="020B0604020202020204" pitchFamily="34" charset="0"/>
              <a:buChar char="•"/>
            </a:pPr>
            <a:r>
              <a:rPr lang="en-GB" dirty="0"/>
              <a:t>All documentation, including contracts, progress reports and final report</a:t>
            </a:r>
          </a:p>
        </p:txBody>
      </p:sp>
      <p:sp>
        <p:nvSpPr>
          <p:cNvPr id="7" name="TextBox 6">
            <a:extLst>
              <a:ext uri="{FF2B5EF4-FFF2-40B4-BE49-F238E27FC236}">
                <a16:creationId xmlns:a16="http://schemas.microsoft.com/office/drawing/2014/main" id="{416BCFD9-5AFF-A93C-255D-76EDD003684B}"/>
              </a:ext>
            </a:extLst>
          </p:cNvPr>
          <p:cNvSpPr txBox="1"/>
          <p:nvPr/>
        </p:nvSpPr>
        <p:spPr>
          <a:xfrm>
            <a:off x="1102983" y="4142599"/>
            <a:ext cx="1819373"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2400" dirty="0"/>
              <a:t>Answers</a:t>
            </a:r>
          </a:p>
        </p:txBody>
      </p:sp>
      <p:sp>
        <p:nvSpPr>
          <p:cNvPr id="8" name="Content Placeholder 2">
            <a:extLst>
              <a:ext uri="{FF2B5EF4-FFF2-40B4-BE49-F238E27FC236}">
                <a16:creationId xmlns:a16="http://schemas.microsoft.com/office/drawing/2014/main" id="{237CE41A-79E9-4B95-14E4-BADA6709B379}"/>
              </a:ext>
            </a:extLst>
          </p:cNvPr>
          <p:cNvSpPr txBox="1">
            <a:spLocks/>
          </p:cNvSpPr>
          <p:nvPr/>
        </p:nvSpPr>
        <p:spPr>
          <a:xfrm>
            <a:off x="140079" y="867464"/>
            <a:ext cx="1872591" cy="116922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800"/>
              </a:spcBef>
            </a:pPr>
            <a:r>
              <a:rPr lang="en-GB" sz="1800" dirty="0"/>
              <a:t>The overall goal of the project (the reason/-s for the change)</a:t>
            </a:r>
          </a:p>
        </p:txBody>
      </p:sp>
      <p:sp>
        <p:nvSpPr>
          <p:cNvPr id="9" name="TextBox 8">
            <a:extLst>
              <a:ext uri="{FF2B5EF4-FFF2-40B4-BE49-F238E27FC236}">
                <a16:creationId xmlns:a16="http://schemas.microsoft.com/office/drawing/2014/main" id="{17575EA9-29EA-8011-44C9-616D04C38F44}"/>
              </a:ext>
            </a:extLst>
          </p:cNvPr>
          <p:cNvSpPr txBox="1"/>
          <p:nvPr/>
        </p:nvSpPr>
        <p:spPr>
          <a:xfrm>
            <a:off x="140079" y="2036693"/>
            <a:ext cx="1875809" cy="138884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dirty="0"/>
              <a:t>Help to strengthen Sophie’s artistic identity</a:t>
            </a:r>
          </a:p>
          <a:p>
            <a:pPr marL="285750" indent="-285750">
              <a:buFont typeface="Arial" panose="020B0604020202020204" pitchFamily="34" charset="0"/>
              <a:buChar char="•"/>
            </a:pPr>
            <a:r>
              <a:rPr lang="en-GB" dirty="0"/>
              <a:t>Work with a star we admire</a:t>
            </a:r>
          </a:p>
          <a:p>
            <a:pPr marL="285750" indent="-285750">
              <a:buFont typeface="Arial" panose="020B0604020202020204" pitchFamily="34" charset="0"/>
              <a:buChar char="•"/>
            </a:pPr>
            <a:r>
              <a:rPr lang="en-GB" dirty="0"/>
              <a:t>Make money</a:t>
            </a:r>
          </a:p>
        </p:txBody>
      </p:sp>
    </p:spTree>
    <p:extLst>
      <p:ext uri="{BB962C8B-B14F-4D97-AF65-F5344CB8AC3E}">
        <p14:creationId xmlns:p14="http://schemas.microsoft.com/office/powerpoint/2010/main" val="113841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3" grpId="0" animBg="1"/>
      <p:bldP spid="10" grpId="0" animBg="1"/>
      <p:bldP spid="11" grpId="0" animBg="1"/>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B0DB-5AC2-C4ED-1041-D2BF647BE3CB}"/>
              </a:ext>
            </a:extLst>
          </p:cNvPr>
          <p:cNvSpPr>
            <a:spLocks noGrp="1"/>
          </p:cNvSpPr>
          <p:nvPr>
            <p:ph type="title"/>
          </p:nvPr>
        </p:nvSpPr>
        <p:spPr/>
        <p:txBody>
          <a:bodyPr/>
          <a:lstStyle/>
          <a:p>
            <a:r>
              <a:rPr lang="en-US" dirty="0"/>
              <a:t>Recap: Stakeholder Analysis</a:t>
            </a:r>
          </a:p>
        </p:txBody>
      </p:sp>
      <p:sp>
        <p:nvSpPr>
          <p:cNvPr id="3" name="Content Placeholder 2">
            <a:extLst>
              <a:ext uri="{FF2B5EF4-FFF2-40B4-BE49-F238E27FC236}">
                <a16:creationId xmlns:a16="http://schemas.microsoft.com/office/drawing/2014/main" id="{C408427F-114E-0181-C111-8FD3E1D906B3}"/>
              </a:ext>
            </a:extLst>
          </p:cNvPr>
          <p:cNvSpPr>
            <a:spLocks noGrp="1"/>
          </p:cNvSpPr>
          <p:nvPr>
            <p:ph idx="1"/>
          </p:nvPr>
        </p:nvSpPr>
        <p:spPr>
          <a:xfrm>
            <a:off x="628650" y="1285875"/>
            <a:ext cx="7886700" cy="3673476"/>
          </a:xfrm>
        </p:spPr>
        <p:txBody>
          <a:bodyPr/>
          <a:lstStyle/>
          <a:p>
            <a:r>
              <a:rPr lang="en-US" u="sng" dirty="0"/>
              <a:t>Stakeholders</a:t>
            </a:r>
            <a:r>
              <a:rPr lang="en-US" dirty="0"/>
              <a:t> are:</a:t>
            </a:r>
          </a:p>
          <a:p>
            <a:pPr lvl="1"/>
            <a:r>
              <a:rPr lang="en-US" dirty="0"/>
              <a:t>Individuals and groups with an interest in the project process or outcome </a:t>
            </a:r>
          </a:p>
          <a:p>
            <a:r>
              <a:rPr lang="en-US" dirty="0"/>
              <a:t>Stakeholder </a:t>
            </a:r>
            <a:r>
              <a:rPr lang="en-US" u="sng" dirty="0"/>
              <a:t>analysis and management</a:t>
            </a:r>
            <a:r>
              <a:rPr lang="en-US" dirty="0"/>
              <a:t> is:</a:t>
            </a:r>
          </a:p>
          <a:p>
            <a:pPr lvl="1"/>
            <a:r>
              <a:rPr lang="en-GB" dirty="0"/>
              <a:t>the systematic </a:t>
            </a:r>
            <a:r>
              <a:rPr lang="en-GB" b="1" dirty="0"/>
              <a:t>identification</a:t>
            </a:r>
            <a:r>
              <a:rPr lang="en-GB" dirty="0"/>
              <a:t>, </a:t>
            </a:r>
            <a:r>
              <a:rPr lang="en-GB" b="1" dirty="0"/>
              <a:t>analysis</a:t>
            </a:r>
            <a:r>
              <a:rPr lang="en-GB" dirty="0"/>
              <a:t>, planning and implementation of actions designed to </a:t>
            </a:r>
            <a:r>
              <a:rPr lang="en-GB" b="1" dirty="0"/>
              <a:t>engage</a:t>
            </a:r>
            <a:r>
              <a:rPr lang="en-GB" dirty="0"/>
              <a:t> with stakeholders</a:t>
            </a:r>
          </a:p>
          <a:p>
            <a:r>
              <a:rPr lang="en-GB" dirty="0"/>
              <a:t>Stakeholder analysis </a:t>
            </a:r>
            <a:r>
              <a:rPr lang="en-GB" u="sng" dirty="0"/>
              <a:t>tools</a:t>
            </a:r>
            <a:r>
              <a:rPr lang="en-GB" dirty="0"/>
              <a:t>:</a:t>
            </a:r>
          </a:p>
          <a:p>
            <a:pPr lvl="1"/>
            <a:endParaRPr lang="en-US" dirty="0"/>
          </a:p>
          <a:p>
            <a:endParaRPr lang="en-US" dirty="0"/>
          </a:p>
        </p:txBody>
      </p:sp>
      <p:pic>
        <p:nvPicPr>
          <p:cNvPr id="19" name="Picture 18">
            <a:extLst>
              <a:ext uri="{FF2B5EF4-FFF2-40B4-BE49-F238E27FC236}">
                <a16:creationId xmlns:a16="http://schemas.microsoft.com/office/drawing/2014/main" id="{B7F2EBE2-2C6C-5C6A-0FBB-0CCCDEA71257}"/>
              </a:ext>
            </a:extLst>
          </p:cNvPr>
          <p:cNvPicPr>
            <a:picLocks noChangeAspect="1"/>
          </p:cNvPicPr>
          <p:nvPr/>
        </p:nvPicPr>
        <p:blipFill>
          <a:blip r:embed="rId2"/>
          <a:stretch>
            <a:fillRect/>
          </a:stretch>
        </p:blipFill>
        <p:spPr>
          <a:xfrm>
            <a:off x="551663" y="3649727"/>
            <a:ext cx="2429662" cy="1399085"/>
          </a:xfrm>
          <a:prstGeom prst="rect">
            <a:avLst/>
          </a:prstGeom>
        </p:spPr>
      </p:pic>
      <p:pic>
        <p:nvPicPr>
          <p:cNvPr id="29" name="Picture 28">
            <a:extLst>
              <a:ext uri="{FF2B5EF4-FFF2-40B4-BE49-F238E27FC236}">
                <a16:creationId xmlns:a16="http://schemas.microsoft.com/office/drawing/2014/main" id="{CCEEF482-2FA7-07C7-7F1A-3093C5DAFE01}"/>
              </a:ext>
            </a:extLst>
          </p:cNvPr>
          <p:cNvPicPr>
            <a:picLocks noChangeAspect="1"/>
          </p:cNvPicPr>
          <p:nvPr/>
        </p:nvPicPr>
        <p:blipFill>
          <a:blip r:embed="rId3"/>
          <a:stretch>
            <a:fillRect/>
          </a:stretch>
        </p:blipFill>
        <p:spPr>
          <a:xfrm>
            <a:off x="5594038" y="3569661"/>
            <a:ext cx="3313411" cy="1568613"/>
          </a:xfrm>
          <a:prstGeom prst="rect">
            <a:avLst/>
          </a:prstGeom>
        </p:spPr>
      </p:pic>
      <p:pic>
        <p:nvPicPr>
          <p:cNvPr id="30" name="Picture 29">
            <a:extLst>
              <a:ext uri="{FF2B5EF4-FFF2-40B4-BE49-F238E27FC236}">
                <a16:creationId xmlns:a16="http://schemas.microsoft.com/office/drawing/2014/main" id="{1BBD2C73-B08F-0979-46DA-911A3B3E0D12}"/>
              </a:ext>
            </a:extLst>
          </p:cNvPr>
          <p:cNvPicPr>
            <a:picLocks noChangeAspect="1"/>
          </p:cNvPicPr>
          <p:nvPr/>
        </p:nvPicPr>
        <p:blipFill rotWithShape="1">
          <a:blip r:embed="rId4"/>
          <a:srcRect l="28941" t="20679" r="33058" b="14910"/>
          <a:stretch/>
        </p:blipFill>
        <p:spPr>
          <a:xfrm>
            <a:off x="3549963" y="3337605"/>
            <a:ext cx="1782731" cy="1711207"/>
          </a:xfrm>
          <a:prstGeom prst="rect">
            <a:avLst/>
          </a:prstGeom>
        </p:spPr>
      </p:pic>
    </p:spTree>
    <p:extLst>
      <p:ext uri="{BB962C8B-B14F-4D97-AF65-F5344CB8AC3E}">
        <p14:creationId xmlns:p14="http://schemas.microsoft.com/office/powerpoint/2010/main" val="898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CED7-AA16-468D-8DCB-DB30B5609700}"/>
              </a:ext>
            </a:extLst>
          </p:cNvPr>
          <p:cNvSpPr>
            <a:spLocks noGrp="1"/>
          </p:cNvSpPr>
          <p:nvPr>
            <p:ph type="title"/>
          </p:nvPr>
        </p:nvSpPr>
        <p:spPr/>
        <p:txBody>
          <a:bodyPr/>
          <a:lstStyle/>
          <a:p>
            <a:r>
              <a:rPr lang="en-GB" dirty="0"/>
              <a:t>Task 2: Stakeholder Analysis</a:t>
            </a:r>
          </a:p>
        </p:txBody>
      </p:sp>
      <p:sp>
        <p:nvSpPr>
          <p:cNvPr id="3" name="Content Placeholder 2">
            <a:extLst>
              <a:ext uri="{FF2B5EF4-FFF2-40B4-BE49-F238E27FC236}">
                <a16:creationId xmlns:a16="http://schemas.microsoft.com/office/drawing/2014/main" id="{333ED40F-4E8D-4FFA-BFF7-FA83500A5CA3}"/>
              </a:ext>
            </a:extLst>
          </p:cNvPr>
          <p:cNvSpPr>
            <a:spLocks noGrp="1"/>
          </p:cNvSpPr>
          <p:nvPr>
            <p:ph idx="1"/>
          </p:nvPr>
        </p:nvSpPr>
        <p:spPr>
          <a:xfrm>
            <a:off x="628650" y="1282127"/>
            <a:ext cx="8058150" cy="3677225"/>
          </a:xfrm>
        </p:spPr>
        <p:txBody>
          <a:bodyPr>
            <a:normAutofit/>
          </a:bodyPr>
          <a:lstStyle/>
          <a:p>
            <a:pPr marL="0" indent="0">
              <a:lnSpc>
                <a:spcPct val="100000"/>
              </a:lnSpc>
              <a:spcBef>
                <a:spcPts val="1800"/>
              </a:spcBef>
              <a:buNone/>
            </a:pPr>
            <a:r>
              <a:rPr lang="en-GB" sz="2400" dirty="0"/>
              <a:t>Read the profiles of the people involved in the music video and map their positions on the </a:t>
            </a:r>
            <a:r>
              <a:rPr lang="en-GB" sz="2400" u="sng" dirty="0"/>
              <a:t>Stakeholder Analysis Worksheet</a:t>
            </a:r>
            <a:r>
              <a:rPr lang="en-GB" sz="2400" dirty="0"/>
              <a:t>:</a:t>
            </a:r>
          </a:p>
          <a:p>
            <a:pPr>
              <a:lnSpc>
                <a:spcPct val="150000"/>
              </a:lnSpc>
              <a:spcBef>
                <a:spcPts val="1800"/>
              </a:spcBef>
            </a:pPr>
            <a:r>
              <a:rPr lang="en-GB" sz="2400" dirty="0"/>
              <a:t>the TCQ triangle, </a:t>
            </a:r>
          </a:p>
          <a:p>
            <a:pPr>
              <a:lnSpc>
                <a:spcPct val="150000"/>
              </a:lnSpc>
              <a:spcBef>
                <a:spcPts val="1800"/>
              </a:spcBef>
            </a:pPr>
            <a:r>
              <a:rPr lang="en-GB" sz="2400" dirty="0"/>
              <a:t>energy grid,</a:t>
            </a:r>
          </a:p>
          <a:p>
            <a:pPr>
              <a:lnSpc>
                <a:spcPct val="150000"/>
              </a:lnSpc>
              <a:spcBef>
                <a:spcPts val="1800"/>
              </a:spcBef>
            </a:pPr>
            <a:r>
              <a:rPr lang="en-GB" sz="2400" dirty="0"/>
              <a:t>power-interest grid.  </a:t>
            </a:r>
          </a:p>
        </p:txBody>
      </p:sp>
      <p:grpSp>
        <p:nvGrpSpPr>
          <p:cNvPr id="12" name="Group 11">
            <a:extLst>
              <a:ext uri="{FF2B5EF4-FFF2-40B4-BE49-F238E27FC236}">
                <a16:creationId xmlns:a16="http://schemas.microsoft.com/office/drawing/2014/main" id="{47E12090-D724-6C81-B4A7-BE2157263FFC}"/>
              </a:ext>
            </a:extLst>
          </p:cNvPr>
          <p:cNvGrpSpPr/>
          <p:nvPr/>
        </p:nvGrpSpPr>
        <p:grpSpPr>
          <a:xfrm>
            <a:off x="3057952" y="2895490"/>
            <a:ext cx="2561623" cy="1655805"/>
            <a:chOff x="3057952" y="2895490"/>
            <a:chExt cx="2561623" cy="1655805"/>
          </a:xfrm>
        </p:grpSpPr>
        <p:sp>
          <p:nvSpPr>
            <p:cNvPr id="4" name="Isosceles Triangle 3">
              <a:extLst>
                <a:ext uri="{FF2B5EF4-FFF2-40B4-BE49-F238E27FC236}">
                  <a16:creationId xmlns:a16="http://schemas.microsoft.com/office/drawing/2014/main" id="{96B14486-0E88-4D39-8D99-0FCB06502611}"/>
                </a:ext>
              </a:extLst>
            </p:cNvPr>
            <p:cNvSpPr/>
            <p:nvPr/>
          </p:nvSpPr>
          <p:spPr>
            <a:xfrm rot="1453483">
              <a:off x="3774619" y="2966444"/>
              <a:ext cx="1594762" cy="1104636"/>
            </a:xfrm>
            <a:prstGeom prst="triangle">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47EB86C-607A-45DF-A16B-F8DC15762FE1}"/>
                </a:ext>
              </a:extLst>
            </p:cNvPr>
            <p:cNvSpPr/>
            <p:nvPr/>
          </p:nvSpPr>
          <p:spPr>
            <a:xfrm rot="1453483">
              <a:off x="4390877" y="2895490"/>
              <a:ext cx="887520" cy="260869"/>
            </a:xfrm>
            <a:prstGeom prst="rect">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t>TIME</a:t>
              </a:r>
            </a:p>
          </p:txBody>
        </p:sp>
        <p:sp>
          <p:nvSpPr>
            <p:cNvPr id="6" name="Rectangle 5">
              <a:extLst>
                <a:ext uri="{FF2B5EF4-FFF2-40B4-BE49-F238E27FC236}">
                  <a16:creationId xmlns:a16="http://schemas.microsoft.com/office/drawing/2014/main" id="{FA08F4EC-CFA7-4CB0-89EC-7B566C5EE4E8}"/>
                </a:ext>
              </a:extLst>
            </p:cNvPr>
            <p:cNvSpPr/>
            <p:nvPr/>
          </p:nvSpPr>
          <p:spPr>
            <a:xfrm rot="1453483">
              <a:off x="4732055" y="4290426"/>
              <a:ext cx="887520" cy="260869"/>
            </a:xfrm>
            <a:prstGeom prst="rect">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t>QUALITY</a:t>
              </a:r>
            </a:p>
          </p:txBody>
        </p:sp>
        <p:sp>
          <p:nvSpPr>
            <p:cNvPr id="7" name="Rectangle 6">
              <a:extLst>
                <a:ext uri="{FF2B5EF4-FFF2-40B4-BE49-F238E27FC236}">
                  <a16:creationId xmlns:a16="http://schemas.microsoft.com/office/drawing/2014/main" id="{0CCDBBD8-C342-4BCB-86AD-0D2418F021F0}"/>
                </a:ext>
              </a:extLst>
            </p:cNvPr>
            <p:cNvSpPr/>
            <p:nvPr/>
          </p:nvSpPr>
          <p:spPr>
            <a:xfrm rot="1453483">
              <a:off x="3057952" y="3497553"/>
              <a:ext cx="887520" cy="260869"/>
            </a:xfrm>
            <a:prstGeom prst="rect">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8900000" scaled="1"/>
              <a:tileRect/>
            </a:gradFill>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t>COST</a:t>
              </a:r>
            </a:p>
          </p:txBody>
        </p:sp>
      </p:grpSp>
      <p:pic>
        <p:nvPicPr>
          <p:cNvPr id="10" name="Picture 9">
            <a:extLst>
              <a:ext uri="{FF2B5EF4-FFF2-40B4-BE49-F238E27FC236}">
                <a16:creationId xmlns:a16="http://schemas.microsoft.com/office/drawing/2014/main" id="{87EEBDF5-19DB-4FA7-B558-BD1C15D03C57}"/>
              </a:ext>
            </a:extLst>
          </p:cNvPr>
          <p:cNvPicPr>
            <a:picLocks noChangeAspect="1"/>
          </p:cNvPicPr>
          <p:nvPr/>
        </p:nvPicPr>
        <p:blipFill>
          <a:blip r:embed="rId2"/>
          <a:stretch>
            <a:fillRect/>
          </a:stretch>
        </p:blipFill>
        <p:spPr>
          <a:xfrm rot="977859">
            <a:off x="6584588" y="3093636"/>
            <a:ext cx="2377473" cy="1068701"/>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83187171-7977-4935-BECE-94EB4004320C}"/>
              </a:ext>
            </a:extLst>
          </p:cNvPr>
          <p:cNvPicPr>
            <a:picLocks noChangeAspect="1"/>
          </p:cNvPicPr>
          <p:nvPr/>
        </p:nvPicPr>
        <p:blipFill rotWithShape="1">
          <a:blip r:embed="rId3"/>
          <a:srcRect l="28941" t="20679" r="33058" b="14910"/>
          <a:stretch/>
        </p:blipFill>
        <p:spPr>
          <a:xfrm rot="19884581">
            <a:off x="5288463" y="3041443"/>
            <a:ext cx="1751326" cy="1681061"/>
          </a:xfrm>
          <a:prstGeom prst="rect">
            <a:avLst/>
          </a:prstGeom>
          <a:effectLst>
            <a:outerShdw blurRad="50800" dist="38100" dir="2700000" algn="tl" rotWithShape="0">
              <a:prstClr val="black">
                <a:alpha val="40000"/>
              </a:prstClr>
            </a:outerShdw>
          </a:effectLst>
        </p:spPr>
      </p:pic>
      <p:sp>
        <p:nvSpPr>
          <p:cNvPr id="8" name="7-point Star 7">
            <a:extLst>
              <a:ext uri="{FF2B5EF4-FFF2-40B4-BE49-F238E27FC236}">
                <a16:creationId xmlns:a16="http://schemas.microsoft.com/office/drawing/2014/main" id="{9E96D16A-81AF-7BB9-B817-62CFCAACD985}"/>
              </a:ext>
            </a:extLst>
          </p:cNvPr>
          <p:cNvSpPr/>
          <p:nvPr/>
        </p:nvSpPr>
        <p:spPr>
          <a:xfrm>
            <a:off x="7645138" y="53524"/>
            <a:ext cx="1419110" cy="1228603"/>
          </a:xfrm>
          <a:prstGeom prst="star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15 minutes</a:t>
            </a:r>
          </a:p>
        </p:txBody>
      </p:sp>
    </p:spTree>
    <p:extLst>
      <p:ext uri="{BB962C8B-B14F-4D97-AF65-F5344CB8AC3E}">
        <p14:creationId xmlns:p14="http://schemas.microsoft.com/office/powerpoint/2010/main" val="3236624719"/>
      </p:ext>
    </p:extLst>
  </p:cSld>
  <p:clrMapOvr>
    <a:masterClrMapping/>
  </p:clrMapOvr>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WBS-New-Brand-PowerPoint-template-2017-16_10</Template>
  <TotalTime>6008</TotalTime>
  <Words>637</Words>
  <Application>Microsoft Macintosh PowerPoint</Application>
  <PresentationFormat>全屏显示(16:10)</PresentationFormat>
  <Paragraphs>89</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Google Sans</vt:lpstr>
      <vt:lpstr>Inter</vt:lpstr>
      <vt:lpstr>Arial</vt:lpstr>
      <vt:lpstr>Calibri</vt:lpstr>
      <vt:lpstr>WBS_Sep_2017</vt:lpstr>
      <vt:lpstr>Seminar 2: Project Definition, Stakeholders, and Comms</vt:lpstr>
      <vt:lpstr>Seminar Tutor</vt:lpstr>
      <vt:lpstr>PowerPoint 演示文稿</vt:lpstr>
      <vt:lpstr>Recap: Project Definition</vt:lpstr>
      <vt:lpstr>Case Study</vt:lpstr>
      <vt:lpstr>Task 1: Project Definition</vt:lpstr>
      <vt:lpstr>Purpose             Objectives              Scope                   Deliverables </vt:lpstr>
      <vt:lpstr>Recap: Stakeholder Analysis</vt:lpstr>
      <vt:lpstr>Task 2: Stakeholder Analysis</vt:lpstr>
      <vt:lpstr>Task 3: Communications</vt:lpstr>
      <vt:lpstr>Submit your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Abusidualghoul, Vikki</dc:creator>
  <cp:lastModifiedBy>Leo Lin</cp:lastModifiedBy>
  <cp:revision>136</cp:revision>
  <dcterms:created xsi:type="dcterms:W3CDTF">2017-09-06T13:43:01Z</dcterms:created>
  <dcterms:modified xsi:type="dcterms:W3CDTF">2024-11-01T15:54:24Z</dcterms:modified>
</cp:coreProperties>
</file>