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64" r:id="rId6"/>
    <p:sldId id="365" r:id="rId7"/>
    <p:sldId id="366" r:id="rId8"/>
    <p:sldId id="367" r:id="rId9"/>
    <p:sldId id="368" r:id="rId10"/>
    <p:sldId id="369" r:id="rId11"/>
    <p:sldId id="370" r:id="rId12"/>
    <p:sldId id="371" r:id="rId13"/>
    <p:sldId id="3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p:scale>
          <a:sx n="50" d="100"/>
          <a:sy n="50" d="100"/>
        </p:scale>
        <p:origin x="774" y="55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s.msdn.microsoft.com/ericlippert/2012/10/15/is-c-a-strongly-typed-or-a-weakly-typed-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Paradigm: </a:t>
            </a:r>
            <a:r>
              <a:rPr lang="en-US" dirty="0" err="1"/>
              <a:t>Mô</a:t>
            </a:r>
            <a:r>
              <a:rPr lang="en-US" dirty="0"/>
              <a:t> </a:t>
            </a:r>
            <a:r>
              <a:rPr lang="en-US" dirty="0" err="1"/>
              <a:t>hình</a:t>
            </a:r>
            <a:endParaRPr lang="en-US" dirty="0"/>
          </a:p>
          <a:p>
            <a:r>
              <a:rPr lang="en-US" dirty="0"/>
              <a:t> - Object Oriented: </a:t>
            </a:r>
            <a:r>
              <a:rPr lang="en-US" dirty="0" err="1"/>
              <a:t>Hướng</a:t>
            </a:r>
            <a:r>
              <a:rPr lang="en-US" dirty="0"/>
              <a:t> </a:t>
            </a:r>
            <a:r>
              <a:rPr lang="en-US" dirty="0" err="1"/>
              <a:t>đối</a:t>
            </a:r>
            <a:r>
              <a:rPr lang="en-US" dirty="0"/>
              <a:t> </a:t>
            </a:r>
            <a:r>
              <a:rPr lang="en-US" dirty="0" err="1"/>
              <a:t>tượng</a:t>
            </a:r>
            <a:endParaRPr lang="en-US" dirty="0"/>
          </a:p>
          <a:p>
            <a:r>
              <a:rPr lang="en-US" dirty="0"/>
              <a:t> - Imperative: </a:t>
            </a:r>
            <a:r>
              <a:rPr lang="en-US" dirty="0" err="1"/>
              <a:t>Mệnh</a:t>
            </a:r>
            <a:r>
              <a:rPr lang="en-US" dirty="0"/>
              <a:t> </a:t>
            </a:r>
            <a:r>
              <a:rPr lang="en-US" dirty="0" err="1"/>
              <a:t>lệnh</a:t>
            </a:r>
            <a:endParaRPr lang="en-US" dirty="0"/>
          </a:p>
          <a:p>
            <a:r>
              <a:rPr lang="en-US" dirty="0"/>
              <a:t> - Reflective: </a:t>
            </a:r>
            <a:r>
              <a:rPr lang="en-US" dirty="0" err="1"/>
              <a:t>Phản</a:t>
            </a:r>
            <a:r>
              <a:rPr lang="en-US" dirty="0"/>
              <a:t> </a:t>
            </a:r>
            <a:r>
              <a:rPr lang="en-US" dirty="0" err="1"/>
              <a:t>chiếu</a:t>
            </a:r>
            <a:r>
              <a:rPr lang="en-US" dirty="0"/>
              <a:t>, </a:t>
            </a:r>
            <a:r>
              <a:rPr lang="en-US" dirty="0" err="1"/>
              <a:t>phản</a:t>
            </a:r>
            <a:r>
              <a:rPr lang="en-US" dirty="0"/>
              <a:t> </a:t>
            </a:r>
            <a:r>
              <a:rPr lang="en-US" dirty="0" err="1"/>
              <a:t>xạ</a:t>
            </a:r>
            <a:endParaRPr lang="en-US" dirty="0"/>
          </a:p>
          <a:p>
            <a:r>
              <a:rPr lang="en-US" dirty="0"/>
              <a:t> - Structured: </a:t>
            </a:r>
            <a:r>
              <a:rPr lang="en-US" dirty="0" err="1"/>
              <a:t>Cấu</a:t>
            </a:r>
            <a:r>
              <a:rPr lang="en-US" dirty="0"/>
              <a:t> </a:t>
            </a:r>
            <a:r>
              <a:rPr lang="en-US" dirty="0" err="1"/>
              <a:t>trúc</a:t>
            </a:r>
            <a:endParaRPr lang="en-US" dirty="0"/>
          </a:p>
          <a:p>
            <a:r>
              <a:rPr lang="en-US" dirty="0"/>
              <a:t> - Concurrent: </a:t>
            </a:r>
            <a:r>
              <a:rPr lang="en-US" dirty="0" err="1"/>
              <a:t>Đồng</a:t>
            </a:r>
            <a:r>
              <a:rPr lang="en-US" dirty="0"/>
              <a:t> </a:t>
            </a:r>
            <a:r>
              <a:rPr lang="en-US" dirty="0" err="1"/>
              <a:t>thời</a:t>
            </a:r>
            <a:r>
              <a:rPr lang="en-US" dirty="0"/>
              <a:t>, song </a:t>
            </a:r>
            <a:r>
              <a:rPr lang="en-US" dirty="0" err="1"/>
              <a:t>song</a:t>
            </a:r>
            <a:endParaRPr lang="en-US" dirty="0"/>
          </a:p>
          <a:p>
            <a:r>
              <a:rPr lang="en-US" dirty="0"/>
              <a:t> - Procedural: </a:t>
            </a:r>
            <a:r>
              <a:rPr lang="en-US" dirty="0" err="1"/>
              <a:t>Thủ</a:t>
            </a:r>
            <a:r>
              <a:rPr lang="en-US" dirty="0"/>
              <a:t> </a:t>
            </a:r>
            <a:r>
              <a:rPr lang="en-US" dirty="0" err="1"/>
              <a:t>tục</a:t>
            </a:r>
            <a:endParaRPr lang="en-US" dirty="0"/>
          </a:p>
          <a:p>
            <a:endParaRPr lang="en-US" dirty="0"/>
          </a:p>
          <a:p>
            <a:pPr fontAlgn="base"/>
            <a:r>
              <a:rPr lang="en-US" b="1" dirty="0">
                <a:effectLst/>
                <a:latin typeface="inherit"/>
              </a:rPr>
              <a:t>static</a:t>
            </a:r>
            <a:r>
              <a:rPr lang="en-US" dirty="0">
                <a:effectLst/>
                <a:latin typeface="inherit"/>
              </a:rPr>
              <a:t> - The types are determined at compile-time (the compiler wants to know the type before it runs)</a:t>
            </a:r>
          </a:p>
          <a:p>
            <a:pPr fontAlgn="base"/>
            <a:r>
              <a:rPr lang="en-US" b="1" dirty="0">
                <a:effectLst/>
                <a:latin typeface="inherit"/>
              </a:rPr>
              <a:t>dynamic</a:t>
            </a:r>
            <a:r>
              <a:rPr lang="en-US" dirty="0">
                <a:effectLst/>
                <a:latin typeface="inherit"/>
              </a:rPr>
              <a:t> - The types are determined at runtime (in C#, this is facilitated with the dynamic keyword introduced in C# 4.0)</a:t>
            </a:r>
          </a:p>
          <a:p>
            <a:pPr fontAlgn="base"/>
            <a:r>
              <a:rPr lang="en-US" b="1" dirty="0">
                <a:effectLst/>
                <a:latin typeface="inherit"/>
              </a:rPr>
              <a:t>safe</a:t>
            </a:r>
            <a:r>
              <a:rPr lang="en-US" dirty="0">
                <a:effectLst/>
                <a:latin typeface="inherit"/>
              </a:rPr>
              <a:t> - The language doesn't allow you to violate the type rules that it has. You can't put strings into a list of complex types for instance without a cast defined.</a:t>
            </a:r>
          </a:p>
          <a:p>
            <a:pPr fontAlgn="base"/>
            <a:r>
              <a:rPr lang="en-US" b="1" dirty="0">
                <a:effectLst/>
                <a:latin typeface="inherit"/>
              </a:rPr>
              <a:t>strong</a:t>
            </a:r>
            <a:r>
              <a:rPr lang="en-US" dirty="0">
                <a:effectLst/>
                <a:latin typeface="inherit"/>
              </a:rPr>
              <a:t> - Rather than poorly explain it, have a look at Eric Lippert's article on the topic </a:t>
            </a:r>
            <a:r>
              <a:rPr lang="en-US" u="sng" dirty="0">
                <a:effectLst/>
                <a:latin typeface="inherit"/>
                <a:hlinkClick r:id="rId3"/>
              </a:rPr>
              <a:t>here</a:t>
            </a:r>
            <a:endParaRPr lang="en-US" dirty="0">
              <a:effectLst/>
              <a:latin typeface="inherit"/>
            </a:endParaRPr>
          </a:p>
          <a:p>
            <a:pPr fontAlgn="base"/>
            <a:r>
              <a:rPr lang="en-US" b="1" dirty="0">
                <a:effectLst/>
                <a:latin typeface="inherit"/>
              </a:rPr>
              <a:t>nominative</a:t>
            </a:r>
            <a:r>
              <a:rPr lang="en-US" dirty="0">
                <a:effectLst/>
                <a:latin typeface="inherit"/>
              </a:rPr>
              <a:t> - The name of the type is used to determine type equivalence (what this means is that two types with the same fields but different names are treated as different types)</a:t>
            </a:r>
          </a:p>
          <a:p>
            <a:pPr fontAlgn="base"/>
            <a:r>
              <a:rPr lang="en-US" b="1" dirty="0">
                <a:effectLst/>
                <a:latin typeface="inherit"/>
              </a:rPr>
              <a:t>partially inferred</a:t>
            </a:r>
            <a:r>
              <a:rPr lang="en-US" dirty="0">
                <a:effectLst/>
                <a:latin typeface="inherit"/>
              </a:rPr>
              <a:t> - The compiler can guess the type you are referring to during compile-time (this is the var keyword in c#, which allows you to not specify the type in your code, although it's still determined at compile-time in a static and strong way)</a:t>
            </a:r>
          </a:p>
          <a:p>
            <a:br>
              <a:rPr lang="en-US" b="0" i="0" dirty="0">
                <a:solidFill>
                  <a:srgbClr val="232629"/>
                </a:solidFill>
                <a:effectLst/>
                <a:latin typeface="inherit"/>
              </a:rPr>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09138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April 3, 2024</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April 3,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07B30C-5C7C-5AF3-3B13-9B855E2DFA07}"/>
              </a:ext>
            </a:extLst>
          </p:cNvPr>
          <p:cNvPicPr>
            <a:picLocks/>
          </p:cNvPicPr>
          <p:nvPr/>
        </p:nvPicPr>
        <p:blipFill>
          <a:blip r:embed="rId2">
            <a:extLst>
              <a:ext uri="{28A0092B-C50C-407E-A947-70E740481C1C}">
                <a14:useLocalDpi xmlns:a14="http://schemas.microsoft.com/office/drawing/2010/main" val="0"/>
              </a:ext>
            </a:extLst>
          </a:blip>
          <a:srcRect/>
          <a:stretch/>
        </p:blipFill>
        <p:spPr>
          <a:xfrm>
            <a:off x="0" y="-1"/>
            <a:ext cx="12192000" cy="6949440"/>
          </a:xfrm>
          <a:prstGeom prst="rect">
            <a:avLst/>
          </a:prstGeom>
        </p:spPr>
      </p:pic>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5" y="2671990"/>
            <a:ext cx="5491571" cy="1514019"/>
          </a:xfrm>
        </p:spPr>
        <p:txBody>
          <a:bodyPr/>
          <a:lstStyle/>
          <a:p>
            <a:r>
              <a:rPr lang="en-US" dirty="0"/>
              <a:t>Pre - IT</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 y="-1"/>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786384" y="877824"/>
            <a:ext cx="9705791"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1.5 </a:t>
            </a:r>
            <a:r>
              <a:rPr lang="en-US" sz="2800" dirty="0" err="1">
                <a:solidFill>
                  <a:schemeClr val="accent2">
                    <a:lumMod val="40000"/>
                    <a:lumOff val="60000"/>
                  </a:schemeClr>
                </a:solidFill>
                <a:latin typeface="Arial" panose="020B0604020202020204" pitchFamily="34" charset="0"/>
                <a:cs typeface="Arial" panose="020B0604020202020204" pitchFamily="34" charset="0"/>
              </a:rPr>
              <a:t>Cấu</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trúc</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một</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chương</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trình</a:t>
            </a:r>
            <a:r>
              <a:rPr lang="en-US" sz="2800" dirty="0">
                <a:solidFill>
                  <a:schemeClr val="accent2">
                    <a:lumMod val="40000"/>
                    <a:lumOff val="60000"/>
                  </a:schemeClr>
                </a:solidFill>
                <a:latin typeface="Arial" panose="020B0604020202020204" pitchFamily="34" charset="0"/>
                <a:cs typeface="Arial" panose="020B0604020202020204" pitchFamily="34" charset="0"/>
              </a:rPr>
              <a:t> C </a:t>
            </a:r>
            <a:r>
              <a:rPr lang="en-US" sz="2800" dirty="0" err="1">
                <a:solidFill>
                  <a:schemeClr val="accent2">
                    <a:lumMod val="40000"/>
                    <a:lumOff val="60000"/>
                  </a:schemeClr>
                </a:solidFill>
                <a:latin typeface="Arial" panose="020B0604020202020204" pitchFamily="34" charset="0"/>
                <a:cs typeface="Arial" panose="020B0604020202020204" pitchFamily="34" charset="0"/>
              </a:rPr>
              <a:t>đơn</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giản</a:t>
            </a:r>
            <a:endParaRPr lang="en-US" sz="2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626AF4E-6C73-2212-3A52-700F56A8C29E}"/>
              </a:ext>
            </a:extLst>
          </p:cNvPr>
          <p:cNvSpPr txBox="1"/>
          <p:nvPr/>
        </p:nvSpPr>
        <p:spPr>
          <a:xfrm>
            <a:off x="7143910" y="2127222"/>
            <a:ext cx="4533900" cy="2800767"/>
          </a:xfrm>
          <a:prstGeom prst="rect">
            <a:avLst/>
          </a:prstGeom>
          <a:noFill/>
        </p:spPr>
        <p:txBody>
          <a:bodyPr wrap="square" rtlCol="0">
            <a:spAutoFit/>
          </a:bodyPr>
          <a:lstStyle/>
          <a:p>
            <a:r>
              <a:rPr lang="vi-VN" sz="1600" b="1" dirty="0">
                <a:solidFill>
                  <a:schemeClr val="accent2">
                    <a:lumMod val="40000"/>
                    <a:lumOff val="60000"/>
                  </a:schemeClr>
                </a:solidFill>
                <a:latin typeface="Arial" panose="020B0604020202020204" pitchFamily="34" charset="0"/>
                <a:cs typeface="Arial" panose="020B0604020202020204" pitchFamily="34" charset="0"/>
              </a:rPr>
              <a:t>Các chú thích (comments) </a:t>
            </a:r>
            <a:r>
              <a:rPr lang="vi-VN" sz="1600" dirty="0">
                <a:solidFill>
                  <a:schemeClr val="accent2">
                    <a:lumMod val="40000"/>
                    <a:lumOff val="60000"/>
                  </a:schemeClr>
                </a:solidFill>
                <a:latin typeface="Arial" panose="020B0604020202020204" pitchFamily="34" charset="0"/>
                <a:cs typeface="Arial" panose="020B0604020202020204" pitchFamily="34" charset="0"/>
              </a:rPr>
              <a:t>thường xuyên được các lập trình viên sử dụng để ghi chú</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hay mô tả ở bất kỳ đâu trong chương trình, các chú thích này sẽ không ảnh hưởng</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đến hoạt động của chương trình.</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Trong C/C++ có 2 cách dùng để chú thích:</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o Chú thích dòng: // nội dung chú thích</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o Chú thích khối (nhiều dòng): /* nội dung chú thich dòng 1</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nội dung chú thích dòng 2 */ </a:t>
            </a:r>
            <a:br>
              <a:rPr lang="vi-VN" sz="1600" dirty="0">
                <a:solidFill>
                  <a:schemeClr val="accent2">
                    <a:lumMod val="40000"/>
                    <a:lumOff val="60000"/>
                  </a:schemeClr>
                </a:solidFill>
                <a:latin typeface="Arial" panose="020B0604020202020204" pitchFamily="34" charset="0"/>
                <a:cs typeface="Arial" panose="020B0604020202020204" pitchFamily="34" charset="0"/>
              </a:rPr>
            </a:br>
            <a:endParaRPr lang="en-US" sz="1600"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060EBDE-1F14-4B7E-A243-E975AAAB5D36}"/>
              </a:ext>
            </a:extLst>
          </p:cNvPr>
          <p:cNvSpPr txBox="1"/>
          <p:nvPr/>
        </p:nvSpPr>
        <p:spPr>
          <a:xfrm>
            <a:off x="7143910" y="4927989"/>
            <a:ext cx="4710983" cy="1569660"/>
          </a:xfrm>
          <a:prstGeom prst="rect">
            <a:avLst/>
          </a:prstGeom>
          <a:noFill/>
        </p:spPr>
        <p:txBody>
          <a:bodyPr wrap="square" rtlCol="0">
            <a:spAutoFit/>
          </a:bodyPr>
          <a:lstStyle/>
          <a:p>
            <a:r>
              <a:rPr lang="vi-VN" sz="1600" b="1" dirty="0">
                <a:solidFill>
                  <a:schemeClr val="accent2">
                    <a:lumMod val="40000"/>
                    <a:lumOff val="60000"/>
                  </a:schemeClr>
                </a:solidFill>
                <a:latin typeface="Arial" panose="020B0604020202020204" pitchFamily="34" charset="0"/>
                <a:cs typeface="Arial" panose="020B0604020202020204" pitchFamily="34" charset="0"/>
              </a:rPr>
              <a:t>Khai báo tiền xử lý (preprocessor) </a:t>
            </a:r>
            <a:r>
              <a:rPr lang="vi-VN" sz="1600" dirty="0">
                <a:solidFill>
                  <a:schemeClr val="accent2">
                    <a:lumMod val="40000"/>
                    <a:lumOff val="60000"/>
                  </a:schemeClr>
                </a:solidFill>
                <a:latin typeface="Arial" panose="020B0604020202020204" pitchFamily="34" charset="0"/>
                <a:cs typeface="Arial" panose="020B0604020202020204" pitchFamily="34" charset="0"/>
              </a:rPr>
              <a:t>bắt đầu bằng dấu # gọi là chỉ thị tiền xử lý. Việc</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khai báo này giúp cho lập trình viên có thể sử dụng được các hàm có sẵn trong thư</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viện của C/C++. </a:t>
            </a:r>
            <a:br>
              <a:rPr lang="vi-VN" sz="1600" dirty="0">
                <a:solidFill>
                  <a:schemeClr val="accent2">
                    <a:lumMod val="40000"/>
                    <a:lumOff val="60000"/>
                  </a:schemeClr>
                </a:solidFill>
                <a:latin typeface="Arial" panose="020B0604020202020204" pitchFamily="34" charset="0"/>
                <a:cs typeface="Arial" panose="020B0604020202020204" pitchFamily="34" charset="0"/>
              </a:rPr>
            </a:br>
            <a:endParaRPr lang="en-US" sz="1600"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EB62F07-0E7B-5F66-3146-A2C06DA5009F}"/>
              </a:ext>
            </a:extLst>
          </p:cNvPr>
          <p:cNvPicPr>
            <a:picLocks noChangeAspect="1"/>
          </p:cNvPicPr>
          <p:nvPr/>
        </p:nvPicPr>
        <p:blipFill>
          <a:blip r:embed="rId3"/>
          <a:stretch>
            <a:fillRect/>
          </a:stretch>
        </p:blipFill>
        <p:spPr>
          <a:xfrm>
            <a:off x="354881" y="2100261"/>
            <a:ext cx="6621018" cy="3425895"/>
          </a:xfrm>
          <a:prstGeom prst="rect">
            <a:avLst/>
          </a:prstGeom>
        </p:spPr>
      </p:pic>
      <p:sp>
        <p:nvSpPr>
          <p:cNvPr id="5" name="TextBox 4">
            <a:extLst>
              <a:ext uri="{FF2B5EF4-FFF2-40B4-BE49-F238E27FC236}">
                <a16:creationId xmlns:a16="http://schemas.microsoft.com/office/drawing/2014/main" id="{7AFBEB32-E6F2-1C0F-BE45-A164CF5F99B7}"/>
              </a:ext>
            </a:extLst>
          </p:cNvPr>
          <p:cNvSpPr txBox="1"/>
          <p:nvPr/>
        </p:nvSpPr>
        <p:spPr>
          <a:xfrm>
            <a:off x="7143909" y="2127222"/>
            <a:ext cx="4710983" cy="1815882"/>
          </a:xfrm>
          <a:prstGeom prst="rect">
            <a:avLst/>
          </a:prstGeom>
          <a:noFill/>
        </p:spPr>
        <p:txBody>
          <a:bodyPr wrap="square" rtlCol="0">
            <a:spAutoFit/>
          </a:bodyPr>
          <a:lstStyle/>
          <a:p>
            <a:r>
              <a:rPr lang="vi-VN" sz="1600" b="1" dirty="0">
                <a:solidFill>
                  <a:schemeClr val="accent2">
                    <a:lumMod val="40000"/>
                    <a:lumOff val="60000"/>
                  </a:schemeClr>
                </a:solidFill>
                <a:latin typeface="Arial" panose="020B0604020202020204" pitchFamily="34" charset="0"/>
                <a:cs typeface="Arial" panose="020B0604020202020204" pitchFamily="34" charset="0"/>
              </a:rPr>
              <a:t>Hàm chính (main) </a:t>
            </a:r>
            <a:r>
              <a:rPr lang="vi-VN" sz="1600" dirty="0">
                <a:solidFill>
                  <a:schemeClr val="accent2">
                    <a:lumMod val="40000"/>
                    <a:lumOff val="60000"/>
                  </a:schemeClr>
                </a:solidFill>
                <a:latin typeface="Arial" panose="020B0604020202020204" pitchFamily="34" charset="0"/>
                <a:cs typeface="Arial" panose="020B0604020202020204" pitchFamily="34" charset="0"/>
              </a:rPr>
              <a:t>là điểm bắt đầu khi chương trình C/C++ chạy. Hàm main có thể</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đứng ở bất kỳ đâu trong chương trình. Nội dung trong hàm main luôn được đặt trong</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cặp dấu { } và được ưu tiên thực hiện đầu tiên khi chương trình thực thi. </a:t>
            </a:r>
            <a:br>
              <a:rPr lang="vi-VN" sz="1600" dirty="0">
                <a:solidFill>
                  <a:schemeClr val="accent2">
                    <a:lumMod val="40000"/>
                    <a:lumOff val="60000"/>
                  </a:schemeClr>
                </a:solidFill>
                <a:latin typeface="Arial" panose="020B0604020202020204" pitchFamily="34" charset="0"/>
                <a:cs typeface="Arial" panose="020B0604020202020204" pitchFamily="34" charset="0"/>
              </a:rPr>
            </a:br>
            <a:endParaRPr lang="en-US" sz="1600"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0632D7-D792-77AA-D1A1-7C9CB17BB3DF}"/>
              </a:ext>
            </a:extLst>
          </p:cNvPr>
          <p:cNvSpPr txBox="1"/>
          <p:nvPr/>
        </p:nvSpPr>
        <p:spPr>
          <a:xfrm>
            <a:off x="7143908" y="3825094"/>
            <a:ext cx="4710983" cy="2800767"/>
          </a:xfrm>
          <a:prstGeom prst="rect">
            <a:avLst/>
          </a:prstGeom>
          <a:noFill/>
        </p:spPr>
        <p:txBody>
          <a:bodyPr wrap="square" rtlCol="0">
            <a:spAutoFit/>
          </a:bodyPr>
          <a:lstStyle/>
          <a:p>
            <a:r>
              <a:rPr lang="vi-VN" sz="1600" b="1" dirty="0">
                <a:solidFill>
                  <a:schemeClr val="accent2">
                    <a:lumMod val="40000"/>
                    <a:lumOff val="60000"/>
                  </a:schemeClr>
                </a:solidFill>
                <a:latin typeface="Arial" panose="020B0604020202020204" pitchFamily="34" charset="0"/>
                <a:cs typeface="Arial" panose="020B0604020202020204" pitchFamily="34" charset="0"/>
              </a:rPr>
              <a:t>printf(“Hello World”);</a:t>
            </a:r>
            <a:endParaRPr lang="en-US" sz="1600" b="1" dirty="0">
              <a:solidFill>
                <a:schemeClr val="accent2">
                  <a:lumMod val="40000"/>
                  <a:lumOff val="60000"/>
                </a:schemeClr>
              </a:solidFill>
              <a:latin typeface="Arial" panose="020B0604020202020204" pitchFamily="34" charset="0"/>
              <a:cs typeface="Arial" panose="020B0604020202020204" pitchFamily="34" charset="0"/>
            </a:endParaRPr>
          </a:p>
          <a:p>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printf là một hàm được định nghĩa trong thư viện </a:t>
            </a:r>
            <a:r>
              <a:rPr lang="vi-VN" sz="1600" i="1" dirty="0">
                <a:solidFill>
                  <a:schemeClr val="accent2">
                    <a:lumMod val="40000"/>
                    <a:lumOff val="60000"/>
                  </a:schemeClr>
                </a:solidFill>
                <a:latin typeface="Arial" panose="020B0604020202020204" pitchFamily="34" charset="0"/>
                <a:cs typeface="Arial" panose="020B0604020202020204" pitchFamily="34" charset="0"/>
              </a:rPr>
              <a:t>stdio.h </a:t>
            </a:r>
            <a:r>
              <a:rPr lang="vi-VN" sz="1600" dirty="0">
                <a:solidFill>
                  <a:schemeClr val="accent2">
                    <a:lumMod val="40000"/>
                    <a:lumOff val="60000"/>
                  </a:schemeClr>
                </a:solidFill>
                <a:latin typeface="Arial" panose="020B0604020202020204" pitchFamily="34" charset="0"/>
                <a:cs typeface="Arial" panose="020B0604020202020204" pitchFamily="34" charset="0"/>
              </a:rPr>
              <a:t>sử dụng để xuất nội dung.</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Khi dòng lệnh thực thi thì nội dung </a:t>
            </a:r>
            <a:r>
              <a:rPr lang="vi-VN" sz="1600" i="1" dirty="0">
                <a:solidFill>
                  <a:schemeClr val="accent2">
                    <a:lumMod val="40000"/>
                    <a:lumOff val="60000"/>
                  </a:schemeClr>
                </a:solidFill>
                <a:latin typeface="Arial" panose="020B0604020202020204" pitchFamily="34" charset="0"/>
                <a:cs typeface="Arial" panose="020B0604020202020204" pitchFamily="34" charset="0"/>
              </a:rPr>
              <a:t>Hello World </a:t>
            </a:r>
            <a:r>
              <a:rPr lang="vi-VN" sz="1600" dirty="0">
                <a:solidFill>
                  <a:schemeClr val="accent2">
                    <a:lumMod val="40000"/>
                    <a:lumOff val="60000"/>
                  </a:schemeClr>
                </a:solidFill>
                <a:latin typeface="Arial" panose="020B0604020202020204" pitchFamily="34" charset="0"/>
                <a:cs typeface="Arial" panose="020B0604020202020204" pitchFamily="34" charset="0"/>
              </a:rPr>
              <a:t>được hiển thị ra màn hình</a:t>
            </a:r>
            <a:r>
              <a:rPr lang="vi-VN" sz="1600" i="1" dirty="0">
                <a:solidFill>
                  <a:schemeClr val="accent2">
                    <a:lumMod val="40000"/>
                    <a:lumOff val="60000"/>
                  </a:schemeClr>
                </a:solidFill>
                <a:latin typeface="Arial" panose="020B0604020202020204" pitchFamily="34" charset="0"/>
                <a:cs typeface="Arial" panose="020B0604020202020204" pitchFamily="34" charset="0"/>
              </a:rPr>
              <a:t>.</a:t>
            </a:r>
            <a:endParaRPr lang="en-US" sz="1600" i="1" dirty="0">
              <a:solidFill>
                <a:schemeClr val="accent2">
                  <a:lumMod val="40000"/>
                  <a:lumOff val="60000"/>
                </a:schemeClr>
              </a:solidFill>
              <a:latin typeface="Arial" panose="020B0604020202020204" pitchFamily="34" charset="0"/>
              <a:cs typeface="Arial" panose="020B0604020202020204" pitchFamily="34" charset="0"/>
            </a:endParaRPr>
          </a:p>
          <a:p>
            <a:br>
              <a:rPr lang="vi-VN" sz="1600" i="1" dirty="0">
                <a:solidFill>
                  <a:schemeClr val="accent2">
                    <a:lumMod val="40000"/>
                    <a:lumOff val="60000"/>
                  </a:schemeClr>
                </a:solidFill>
                <a:latin typeface="Arial" panose="020B0604020202020204" pitchFamily="34" charset="0"/>
                <a:cs typeface="Arial" panose="020B0604020202020204" pitchFamily="34" charset="0"/>
              </a:rPr>
            </a:br>
            <a:r>
              <a:rPr lang="vi-VN" sz="1600" b="1" dirty="0">
                <a:solidFill>
                  <a:schemeClr val="accent2">
                    <a:lumMod val="40000"/>
                    <a:lumOff val="60000"/>
                  </a:schemeClr>
                </a:solidFill>
                <a:latin typeface="Arial" panose="020B0604020202020204" pitchFamily="34" charset="0"/>
                <a:cs typeface="Arial" panose="020B0604020202020204" pitchFamily="34" charset="0"/>
              </a:rPr>
              <a:t>getch()</a:t>
            </a:r>
            <a:r>
              <a:rPr lang="vi-VN" sz="1600" dirty="0">
                <a:solidFill>
                  <a:schemeClr val="accent2">
                    <a:lumMod val="40000"/>
                    <a:lumOff val="60000"/>
                  </a:schemeClr>
                </a:solidFill>
                <a:latin typeface="Arial" panose="020B0604020202020204" pitchFamily="34" charset="0"/>
                <a:cs typeface="Arial" panose="020B0604020202020204" pitchFamily="34" charset="0"/>
              </a:rPr>
              <a:t> là một hàm được định nghĩa trong thư viện </a:t>
            </a:r>
            <a:r>
              <a:rPr lang="vi-VN" sz="1600" i="1" dirty="0">
                <a:solidFill>
                  <a:schemeClr val="accent2">
                    <a:lumMod val="40000"/>
                    <a:lumOff val="60000"/>
                  </a:schemeClr>
                </a:solidFill>
                <a:latin typeface="Arial" panose="020B0604020202020204" pitchFamily="34" charset="0"/>
                <a:cs typeface="Arial" panose="020B0604020202020204" pitchFamily="34" charset="0"/>
              </a:rPr>
              <a:t>conio.h </a:t>
            </a:r>
            <a:r>
              <a:rPr lang="vi-VN" sz="1600" dirty="0">
                <a:solidFill>
                  <a:schemeClr val="accent2">
                    <a:lumMod val="40000"/>
                    <a:lumOff val="60000"/>
                  </a:schemeClr>
                </a:solidFill>
                <a:latin typeface="Arial" panose="020B0604020202020204" pitchFamily="34" charset="0"/>
                <a:cs typeface="Arial" panose="020B0604020202020204" pitchFamily="34" charset="0"/>
              </a:rPr>
              <a:t>sử dụng để chờ nhập một</a:t>
            </a:r>
            <a:br>
              <a:rPr lang="vi-VN" sz="1600" dirty="0">
                <a:solidFill>
                  <a:schemeClr val="accent2">
                    <a:lumMod val="40000"/>
                    <a:lumOff val="60000"/>
                  </a:schemeClr>
                </a:solidFill>
                <a:latin typeface="Arial" panose="020B0604020202020204" pitchFamily="34" charset="0"/>
                <a:cs typeface="Arial" panose="020B0604020202020204" pitchFamily="34" charset="0"/>
              </a:rPr>
            </a:br>
            <a:r>
              <a:rPr lang="vi-VN" sz="1600" dirty="0">
                <a:solidFill>
                  <a:schemeClr val="accent2">
                    <a:lumMod val="40000"/>
                    <a:lumOff val="60000"/>
                  </a:schemeClr>
                </a:solidFill>
                <a:latin typeface="Arial" panose="020B0604020202020204" pitchFamily="34" charset="0"/>
                <a:cs typeface="Arial" panose="020B0604020202020204" pitchFamily="34" charset="0"/>
              </a:rPr>
              <a:t>ký tự từ bàn phím. </a:t>
            </a:r>
            <a:br>
              <a:rPr lang="vi-VN" sz="1600" dirty="0">
                <a:solidFill>
                  <a:schemeClr val="accent2">
                    <a:lumMod val="40000"/>
                    <a:lumOff val="60000"/>
                  </a:schemeClr>
                </a:solidFill>
                <a:latin typeface="Arial" panose="020B0604020202020204" pitchFamily="34" charset="0"/>
                <a:cs typeface="Arial" panose="020B0604020202020204" pitchFamily="34" charset="0"/>
              </a:rPr>
            </a:br>
            <a:endParaRPr lang="en-US" sz="1600"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337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5EF0FB-1256-17B1-BDC3-67D4D6D02C4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 y="-1"/>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785118" y="878647"/>
            <a:ext cx="7532277" cy="610863"/>
          </a:xfrm>
        </p:spPr>
        <p:txBody>
          <a:bodyPr>
            <a:normAutofit/>
          </a:bodyPr>
          <a:lstStyle/>
          <a:p>
            <a:r>
              <a:rPr lang="en-US" sz="3800" dirty="0">
                <a:solidFill>
                  <a:schemeClr val="accent6">
                    <a:lumMod val="40000"/>
                    <a:lumOff val="60000"/>
                  </a:schemeClr>
                </a:solidFill>
                <a:latin typeface="Arial" panose="020B0604020202020204" pitchFamily="34" charset="0"/>
                <a:cs typeface="Arial" panose="020B0604020202020204" pitchFamily="34" charset="0"/>
              </a:rPr>
              <a:t>1. </a:t>
            </a:r>
            <a:r>
              <a:rPr lang="en-US" sz="3800" dirty="0" err="1">
                <a:solidFill>
                  <a:schemeClr val="accent6">
                    <a:lumMod val="40000"/>
                    <a:lumOff val="60000"/>
                  </a:schemeClr>
                </a:solidFill>
                <a:latin typeface="Arial" panose="020B0604020202020204" pitchFamily="34" charset="0"/>
                <a:cs typeface="Arial" panose="020B0604020202020204" pitchFamily="34" charset="0"/>
              </a:rPr>
              <a:t>Các</a:t>
            </a:r>
            <a:r>
              <a:rPr lang="en-US" sz="3800" dirty="0">
                <a:solidFill>
                  <a:schemeClr val="accent6">
                    <a:lumMod val="40000"/>
                    <a:lumOff val="60000"/>
                  </a:schemeClr>
                </a:solidFill>
                <a:latin typeface="Arial" panose="020B0604020202020204" pitchFamily="34" charset="0"/>
                <a:cs typeface="Arial" panose="020B0604020202020204" pitchFamily="34" charset="0"/>
              </a:rPr>
              <a:t> </a:t>
            </a:r>
            <a:r>
              <a:rPr lang="en-US" sz="3800" dirty="0" err="1">
                <a:solidFill>
                  <a:schemeClr val="accent6">
                    <a:lumMod val="40000"/>
                    <a:lumOff val="60000"/>
                  </a:schemeClr>
                </a:solidFill>
                <a:latin typeface="Arial" panose="020B0604020202020204" pitchFamily="34" charset="0"/>
                <a:cs typeface="Arial" panose="020B0604020202020204" pitchFamily="34" charset="0"/>
              </a:rPr>
              <a:t>khái</a:t>
            </a:r>
            <a:r>
              <a:rPr lang="en-US" sz="3800" dirty="0">
                <a:solidFill>
                  <a:schemeClr val="accent6">
                    <a:lumMod val="40000"/>
                    <a:lumOff val="60000"/>
                  </a:schemeClr>
                </a:solidFill>
                <a:latin typeface="Arial" panose="020B0604020202020204" pitchFamily="34" charset="0"/>
                <a:cs typeface="Arial" panose="020B0604020202020204" pitchFamily="34" charset="0"/>
              </a:rPr>
              <a:t> </a:t>
            </a:r>
            <a:r>
              <a:rPr lang="en-US" sz="3800" dirty="0" err="1">
                <a:solidFill>
                  <a:schemeClr val="accent6">
                    <a:lumMod val="40000"/>
                    <a:lumOff val="60000"/>
                  </a:schemeClr>
                </a:solidFill>
                <a:latin typeface="Arial" panose="020B0604020202020204" pitchFamily="34" charset="0"/>
                <a:cs typeface="Arial" panose="020B0604020202020204" pitchFamily="34" charset="0"/>
              </a:rPr>
              <a:t>niệm</a:t>
            </a:r>
            <a:r>
              <a:rPr lang="en-US" sz="3800" dirty="0">
                <a:solidFill>
                  <a:schemeClr val="accent6">
                    <a:lumMod val="40000"/>
                    <a:lumOff val="60000"/>
                  </a:schemeClr>
                </a:solidFill>
                <a:latin typeface="Arial" panose="020B0604020202020204" pitchFamily="34" charset="0"/>
                <a:cs typeface="Arial" panose="020B0604020202020204" pitchFamily="34" charset="0"/>
              </a:rPr>
              <a:t> </a:t>
            </a:r>
            <a:r>
              <a:rPr lang="en-US" sz="3800" dirty="0" err="1">
                <a:solidFill>
                  <a:schemeClr val="accent6">
                    <a:lumMod val="40000"/>
                    <a:lumOff val="60000"/>
                  </a:schemeClr>
                </a:solidFill>
                <a:latin typeface="Arial" panose="020B0604020202020204" pitchFamily="34" charset="0"/>
                <a:cs typeface="Arial" panose="020B0604020202020204" pitchFamily="34" charset="0"/>
              </a:rPr>
              <a:t>cơ</a:t>
            </a:r>
            <a:r>
              <a:rPr lang="en-US" sz="3800" dirty="0">
                <a:solidFill>
                  <a:schemeClr val="accent6">
                    <a:lumMod val="40000"/>
                    <a:lumOff val="60000"/>
                  </a:schemeClr>
                </a:solidFill>
                <a:latin typeface="Arial" panose="020B0604020202020204" pitchFamily="34" charset="0"/>
                <a:cs typeface="Arial" panose="020B0604020202020204" pitchFamily="34" charset="0"/>
              </a:rPr>
              <a:t> </a:t>
            </a:r>
            <a:r>
              <a:rPr lang="en-US" sz="3800" dirty="0" err="1">
                <a:solidFill>
                  <a:schemeClr val="accent6">
                    <a:lumMod val="40000"/>
                    <a:lumOff val="60000"/>
                  </a:schemeClr>
                </a:solidFill>
                <a:latin typeface="Arial" panose="020B0604020202020204" pitchFamily="34" charset="0"/>
                <a:cs typeface="Arial" panose="020B0604020202020204" pitchFamily="34" charset="0"/>
              </a:rPr>
              <a:t>bản</a:t>
            </a:r>
            <a:endParaRPr lang="en-US" sz="3800" dirty="0">
              <a:solidFill>
                <a:schemeClr val="accent6">
                  <a:lumMod val="40000"/>
                  <a:lumOff val="60000"/>
                </a:schemeClr>
              </a:solidFill>
              <a:latin typeface="Arial" panose="020B0604020202020204" pitchFamily="34" charset="0"/>
              <a:cs typeface="Arial" panose="020B0604020202020204" pitchFamily="34" charset="0"/>
            </a:endParaRPr>
          </a:p>
        </p:txBody>
      </p:sp>
      <p:sp>
        <p:nvSpPr>
          <p:cNvPr id="29" name="Title 2">
            <a:extLst>
              <a:ext uri="{FF2B5EF4-FFF2-40B4-BE49-F238E27FC236}">
                <a16:creationId xmlns:a16="http://schemas.microsoft.com/office/drawing/2014/main" id="{12D18A98-B709-D557-0BF4-42E225DAA811}"/>
              </a:ext>
            </a:extLst>
          </p:cNvPr>
          <p:cNvSpPr txBox="1">
            <a:spLocks/>
          </p:cNvSpPr>
          <p:nvPr/>
        </p:nvSpPr>
        <p:spPr>
          <a:xfrm>
            <a:off x="1230723" y="1489510"/>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6">
                    <a:lumMod val="40000"/>
                    <a:lumOff val="60000"/>
                  </a:schemeClr>
                </a:solidFill>
                <a:latin typeface="Arial" panose="020B0604020202020204" pitchFamily="34" charset="0"/>
                <a:cs typeface="Arial" panose="020B0604020202020204" pitchFamily="34" charset="0"/>
              </a:rPr>
              <a:t>1.1. </a:t>
            </a:r>
            <a:r>
              <a:rPr lang="en-US" sz="2800" dirty="0" err="1">
                <a:solidFill>
                  <a:schemeClr val="accent6">
                    <a:lumMod val="40000"/>
                    <a:lumOff val="60000"/>
                  </a:schemeClr>
                </a:solidFill>
                <a:latin typeface="Arial" panose="020B0604020202020204" pitchFamily="34" charset="0"/>
                <a:cs typeface="Arial" panose="020B0604020202020204" pitchFamily="34" charset="0"/>
              </a:rPr>
              <a:t>Lập</a:t>
            </a:r>
            <a:r>
              <a:rPr lang="en-US" sz="2800" dirty="0">
                <a:solidFill>
                  <a:schemeClr val="accent6">
                    <a:lumMod val="40000"/>
                    <a:lumOff val="60000"/>
                  </a:schemeClr>
                </a:solidFill>
                <a:latin typeface="Arial" panose="020B0604020202020204" pitchFamily="34" charset="0"/>
                <a:cs typeface="Arial" panose="020B0604020202020204" pitchFamily="34" charset="0"/>
              </a:rPr>
              <a:t> </a:t>
            </a:r>
            <a:r>
              <a:rPr lang="en-US" sz="2800" dirty="0" err="1">
                <a:solidFill>
                  <a:schemeClr val="accent6">
                    <a:lumMod val="40000"/>
                    <a:lumOff val="60000"/>
                  </a:schemeClr>
                </a:solidFill>
                <a:latin typeface="Arial" panose="020B0604020202020204" pitchFamily="34" charset="0"/>
                <a:cs typeface="Arial" panose="020B0604020202020204" pitchFamily="34" charset="0"/>
              </a:rPr>
              <a:t>trình</a:t>
            </a:r>
            <a:endParaRPr lang="en-US" sz="2800" dirty="0">
              <a:solidFill>
                <a:schemeClr val="accent6">
                  <a:lumMod val="40000"/>
                  <a:lumOff val="60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F5935FC-94A3-8C48-567E-FB96C07E2336}"/>
              </a:ext>
            </a:extLst>
          </p:cNvPr>
          <p:cNvSpPr txBox="1"/>
          <p:nvPr/>
        </p:nvSpPr>
        <p:spPr>
          <a:xfrm>
            <a:off x="1538389" y="2249571"/>
            <a:ext cx="9510684" cy="923330"/>
          </a:xfrm>
          <a:prstGeom prst="rect">
            <a:avLst/>
          </a:prstGeom>
          <a:noFill/>
        </p:spPr>
        <p:txBody>
          <a:bodyPr wrap="square" rtlCol="0">
            <a:spAutoFit/>
          </a:bodyPr>
          <a:lstStyle/>
          <a:p>
            <a:r>
              <a:rPr lang="en-US" dirty="0">
                <a:solidFill>
                  <a:schemeClr val="accent6">
                    <a:lumMod val="40000"/>
                    <a:lumOff val="60000"/>
                  </a:schemeClr>
                </a:solidFill>
                <a:latin typeface="Arial" panose="020B0604020202020204" pitchFamily="34" charset="0"/>
                <a:cs typeface="Arial" panose="020B0604020202020204" pitchFamily="34" charset="0"/>
              </a:rPr>
              <a:t>- </a:t>
            </a:r>
            <a:r>
              <a:rPr lang="vi-VN" dirty="0">
                <a:solidFill>
                  <a:schemeClr val="accent6">
                    <a:lumMod val="40000"/>
                    <a:lumOff val="60000"/>
                  </a:schemeClr>
                </a:solidFill>
                <a:latin typeface="Arial" panose="020B0604020202020204" pitchFamily="34" charset="0"/>
                <a:cs typeface="Arial" panose="020B0604020202020204" pitchFamily="34" charset="0"/>
              </a:rPr>
              <a:t>Lập trình (programming) là tạo ra một chương trình bằng một ngôn ngữ lập trình để máy tính thực thi nhiệm vụ xử lý thông tin nào đó. Chương trình này gồm dãy các chỉ thị (hay lệnh) hợp lý để máy thực hiện theo trình tự thời gian</a:t>
            </a:r>
            <a:endParaRPr lang="en-US" dirty="0">
              <a:solidFill>
                <a:schemeClr val="accent6">
                  <a:lumMod val="40000"/>
                  <a:lumOff val="60000"/>
                </a:scheme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9DAEC0D3-82EC-D2E9-2AF9-36D07AACA8BC}"/>
              </a:ext>
            </a:extLst>
          </p:cNvPr>
          <p:cNvSpPr txBox="1"/>
          <p:nvPr/>
        </p:nvSpPr>
        <p:spPr>
          <a:xfrm>
            <a:off x="1538389" y="3326427"/>
            <a:ext cx="9510684" cy="923330"/>
          </a:xfrm>
          <a:prstGeom prst="rect">
            <a:avLst/>
          </a:prstGeom>
          <a:noFill/>
        </p:spPr>
        <p:txBody>
          <a:bodyPr wrap="square" rtlCol="0">
            <a:spAutoFit/>
          </a:bodyPr>
          <a:lstStyle/>
          <a:p>
            <a:r>
              <a:rPr lang="en-US" dirty="0">
                <a:solidFill>
                  <a:schemeClr val="accent6">
                    <a:lumMod val="40000"/>
                    <a:lumOff val="60000"/>
                  </a:schemeClr>
                </a:solidFill>
                <a:latin typeface="Arial" panose="020B0604020202020204" pitchFamily="34" charset="0"/>
                <a:cs typeface="Arial" panose="020B0604020202020204" pitchFamily="34" charset="0"/>
              </a:rPr>
              <a:t>- </a:t>
            </a:r>
            <a:r>
              <a:rPr lang="vi-VN" dirty="0">
                <a:solidFill>
                  <a:schemeClr val="accent6">
                    <a:lumMod val="40000"/>
                    <a:lumOff val="60000"/>
                  </a:schemeClr>
                </a:solidFill>
                <a:latin typeface="Arial" panose="020B0604020202020204" pitchFamily="34" charset="0"/>
                <a:cs typeface="Arial" panose="020B0604020202020204" pitchFamily="34" charset="0"/>
              </a:rPr>
              <a:t>Câu lệnh (instruction) là đơn vị cơ bản của một ngôn ngữ lập trình. Một tập hợp nhiều câu lệnh giải quyết một bài toán cụ thể được gọi là một chương trình (program). Một nhóm các chương trình sẽ tạo ra một phần mềm. </a:t>
            </a:r>
            <a:endParaRPr lang="en-US" dirty="0">
              <a:solidFill>
                <a:schemeClr val="accent6">
                  <a:lumMod val="40000"/>
                  <a:lumOff val="60000"/>
                </a:schemeClr>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F27865B7-3C66-BB86-A9F3-F2DAC89BDD3F}"/>
              </a:ext>
            </a:extLst>
          </p:cNvPr>
          <p:cNvPicPr>
            <a:picLocks noChangeAspect="1"/>
          </p:cNvPicPr>
          <p:nvPr/>
        </p:nvPicPr>
        <p:blipFill>
          <a:blip r:embed="rId3"/>
          <a:stretch>
            <a:fillRect/>
          </a:stretch>
        </p:blipFill>
        <p:spPr>
          <a:xfrm>
            <a:off x="1959265" y="4403283"/>
            <a:ext cx="7889586" cy="2003423"/>
          </a:xfrm>
          <a:prstGeom prst="rect">
            <a:avLst/>
          </a:prstGeom>
        </p:spPr>
      </p:pic>
    </p:spTree>
    <p:extLst>
      <p:ext uri="{BB962C8B-B14F-4D97-AF65-F5344CB8AC3E}">
        <p14:creationId xmlns:p14="http://schemas.microsoft.com/office/powerpoint/2010/main" val="6438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5AD5717-83A1-65AC-CD81-5DBEB646C6D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 y="-1"/>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786384" y="877824"/>
            <a:ext cx="7532277" cy="610863"/>
          </a:xfrm>
        </p:spPr>
        <p:txBody>
          <a:bodyPr>
            <a:normAutofit/>
          </a:bodyPr>
          <a:lstStyle/>
          <a:p>
            <a:r>
              <a:rPr lang="en-US" sz="3800" dirty="0">
                <a:solidFill>
                  <a:schemeClr val="accent2">
                    <a:lumMod val="40000"/>
                    <a:lumOff val="60000"/>
                  </a:schemeClr>
                </a:solidFill>
                <a:latin typeface="Arial" panose="020B0604020202020204" pitchFamily="34" charset="0"/>
                <a:cs typeface="Arial" panose="020B0604020202020204" pitchFamily="34" charset="0"/>
              </a:rPr>
              <a:t>1. </a:t>
            </a:r>
            <a:r>
              <a:rPr lang="en-US" sz="3800" dirty="0" err="1">
                <a:solidFill>
                  <a:schemeClr val="accent2">
                    <a:lumMod val="40000"/>
                    <a:lumOff val="60000"/>
                  </a:schemeClr>
                </a:solidFill>
                <a:latin typeface="Arial" panose="020B0604020202020204" pitchFamily="34" charset="0"/>
                <a:cs typeface="Arial" panose="020B0604020202020204" pitchFamily="34" charset="0"/>
              </a:rPr>
              <a:t>Các</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khái</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niệm</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cơ</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bản</a:t>
            </a:r>
            <a:endParaRPr lang="en-US" sz="3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9" name="Title 2">
            <a:extLst>
              <a:ext uri="{FF2B5EF4-FFF2-40B4-BE49-F238E27FC236}">
                <a16:creationId xmlns:a16="http://schemas.microsoft.com/office/drawing/2014/main" id="{12D18A98-B709-D557-0BF4-42E225DAA811}"/>
              </a:ext>
            </a:extLst>
          </p:cNvPr>
          <p:cNvSpPr txBox="1">
            <a:spLocks/>
          </p:cNvSpPr>
          <p:nvPr/>
        </p:nvSpPr>
        <p:spPr>
          <a:xfrm>
            <a:off x="1234440" y="1490472"/>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1.2 </a:t>
            </a:r>
            <a:r>
              <a:rPr lang="en-US" sz="2800" dirty="0" err="1">
                <a:solidFill>
                  <a:schemeClr val="accent2">
                    <a:lumMod val="40000"/>
                    <a:lumOff val="60000"/>
                  </a:schemeClr>
                </a:solidFill>
                <a:latin typeface="Arial" panose="020B0604020202020204" pitchFamily="34" charset="0"/>
                <a:cs typeface="Arial" panose="020B0604020202020204" pitchFamily="34" charset="0"/>
              </a:rPr>
              <a:t>Ngôn</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ngữ</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lập</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trình</a:t>
            </a:r>
            <a:endParaRPr lang="en-US" sz="2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F5935FC-94A3-8C48-567E-FB96C07E2336}"/>
              </a:ext>
            </a:extLst>
          </p:cNvPr>
          <p:cNvSpPr txBox="1"/>
          <p:nvPr/>
        </p:nvSpPr>
        <p:spPr>
          <a:xfrm>
            <a:off x="1728888" y="2366512"/>
            <a:ext cx="9510684" cy="923330"/>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Ngôn ngữ lập trình (Programming language) là dạng ngôn ngữ được chuẩn hóa theo một</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hệ thống các quy tắc riêng, sao cho qua đó người lập trình có thể mô tả các chương trình</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làm việc dành cho thiết bị điện tử mà cả con người và các thiết bị đó đều hiểu được.</a:t>
            </a:r>
            <a:r>
              <a:rPr lang="vi-VN" dirty="0">
                <a:solidFill>
                  <a:schemeClr val="accent2">
                    <a:lumMod val="40000"/>
                    <a:lumOff val="60000"/>
                  </a:schemeClr>
                </a:solidFill>
                <a:latin typeface="Arial" panose="020B0604020202020204" pitchFamily="34" charset="0"/>
                <a:cs typeface="Arial" panose="020B0604020202020204" pitchFamily="34" charset="0"/>
              </a:rPr>
              <a:t> </a:t>
            </a: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237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lum/>
          </a:blip>
          <a:srcRect/>
          <a:stretch>
            <a:fillRect l="2000" t="2000" r="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3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256FD4-0DC6-D69B-4383-A62C898FDA1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 y="-1"/>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786384" y="877824"/>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1.2 </a:t>
            </a:r>
            <a:r>
              <a:rPr lang="en-US" sz="2800" dirty="0" err="1">
                <a:solidFill>
                  <a:schemeClr val="accent2">
                    <a:lumMod val="40000"/>
                    <a:lumOff val="60000"/>
                  </a:schemeClr>
                </a:solidFill>
                <a:latin typeface="Arial" panose="020B0604020202020204" pitchFamily="34" charset="0"/>
                <a:cs typeface="Arial" panose="020B0604020202020204" pitchFamily="34" charset="0"/>
              </a:rPr>
              <a:t>Ngôn</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ngữ</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lập</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trình</a:t>
            </a:r>
            <a:endParaRPr lang="en-US" sz="2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F5935FC-94A3-8C48-567E-FB96C07E2336}"/>
              </a:ext>
            </a:extLst>
          </p:cNvPr>
          <p:cNvSpPr txBox="1"/>
          <p:nvPr/>
        </p:nvSpPr>
        <p:spPr>
          <a:xfrm>
            <a:off x="1234440" y="2462253"/>
            <a:ext cx="10427876" cy="1200329"/>
          </a:xfrm>
          <a:prstGeom prst="rect">
            <a:avLst/>
          </a:prstGeom>
          <a:noFill/>
        </p:spPr>
        <p:txBody>
          <a:bodyPr wrap="square" rtlCol="0">
            <a:spAutoFit/>
          </a:bodyPr>
          <a:lstStyle/>
          <a:p>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b="0" i="0" dirty="0">
                <a:solidFill>
                  <a:schemeClr val="accent2">
                    <a:lumMod val="40000"/>
                    <a:lumOff val="60000"/>
                  </a:schemeClr>
                </a:solidFill>
                <a:effectLst/>
                <a:latin typeface="Arial" panose="020B0604020202020204" pitchFamily="34" charset="0"/>
                <a:cs typeface="Arial" panose="020B0604020202020204" pitchFamily="34" charset="0"/>
              </a:rPr>
              <a:t>Mã máy (Machine Language): Là một ngôn ngữ duy nhất mà máy tính có thể</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b="0" i="0" dirty="0">
                <a:solidFill>
                  <a:schemeClr val="accent2">
                    <a:lumMod val="40000"/>
                    <a:lumOff val="60000"/>
                  </a:schemeClr>
                </a:solidFill>
                <a:effectLst/>
                <a:latin typeface="Arial" panose="020B0604020202020204" pitchFamily="34" charset="0"/>
                <a:cs typeface="Arial" panose="020B0604020202020204" pitchFamily="34" charset="0"/>
              </a:rPr>
              <a:t>hiểu. Trong đó, mọi chỉ thị đều được biểu diễn dưới dạng số nhị phân (0 và 1).</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b="0" i="0" dirty="0">
                <a:solidFill>
                  <a:schemeClr val="accent2">
                    <a:lumMod val="40000"/>
                    <a:lumOff val="60000"/>
                  </a:schemeClr>
                </a:solidFill>
                <a:effectLst/>
                <a:latin typeface="Arial" panose="020B0604020202020204" pitchFamily="34" charset="0"/>
                <a:cs typeface="Arial" panose="020B0604020202020204" pitchFamily="34" charset="0"/>
              </a:rPr>
              <a:t>Đây là ngôn ngữ thế hệ đầu tiên. Bộ vi xử lý có thể hiểu trực tiếp ngôn ngữ này</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b="0" i="0" dirty="0">
                <a:solidFill>
                  <a:schemeClr val="accent2">
                    <a:lumMod val="40000"/>
                    <a:lumOff val="60000"/>
                  </a:schemeClr>
                </a:solidFill>
                <a:effectLst/>
                <a:latin typeface="Arial" panose="020B0604020202020204" pitchFamily="34" charset="0"/>
                <a:cs typeface="Arial" panose="020B0604020202020204" pitchFamily="34" charset="0"/>
              </a:rPr>
              <a:t>để xử lý.</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3D00B86-82F7-F3A2-AF44-25913394BBF6}"/>
              </a:ext>
            </a:extLst>
          </p:cNvPr>
          <p:cNvSpPr txBox="1"/>
          <p:nvPr/>
        </p:nvSpPr>
        <p:spPr>
          <a:xfrm>
            <a:off x="1306924" y="3423335"/>
            <a:ext cx="10427876" cy="1200329"/>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Hợp ngữ (Assembly): Sau đó các mã lệnh được thay thế bằng các tên gợi nhớ và</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trình được lập ở dạng văn bản rồi dịch sang mã máy. Hợp ngữ (assembly</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languages) ra đời, là ngôn ngữ lập trình thế hệ 2. Lập trình mã máy và hợp ngữ</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cho ra chương trình chạy nhanh nhất trên cùng máy tính.</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4CC7BF5-2C13-F1CB-18F9-4CB854EB6853}"/>
              </a:ext>
            </a:extLst>
          </p:cNvPr>
          <p:cNvSpPr txBox="1"/>
          <p:nvPr/>
        </p:nvSpPr>
        <p:spPr>
          <a:xfrm>
            <a:off x="1306924" y="4428847"/>
            <a:ext cx="10427876" cy="1754326"/>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Ngôn ngữ bậc cao (High-level programming language): Đây là các ngôn ngữ hình</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thức, dùng trong lập trình máy điện toán và không lệ thuộc vào hệ máy tính cụ</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thể nào. Nó giải phóng người lập trình ứng dụng làm việc trong hệ điều hành xác</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định mà không phải quan tâm đến phần cứng cụ thể. Các ngôn ngữ được phát</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triển liên tục với các dạng và biến thể mới, theo bước phát triển của kỹ thuật</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điện toán.</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C28DC2DC-46E1-F94B-DFA1-B6F808688F9D}"/>
              </a:ext>
            </a:extLst>
          </p:cNvPr>
          <p:cNvSpPr txBox="1">
            <a:spLocks/>
          </p:cNvSpPr>
          <p:nvPr/>
        </p:nvSpPr>
        <p:spPr>
          <a:xfrm>
            <a:off x="1234440" y="1490472"/>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err="1">
                <a:solidFill>
                  <a:schemeClr val="accent2">
                    <a:lumMod val="40000"/>
                    <a:lumOff val="60000"/>
                  </a:schemeClr>
                </a:solidFill>
                <a:latin typeface="Arial" panose="020B0604020202020204" pitchFamily="34" charset="0"/>
                <a:cs typeface="Arial" panose="020B0604020202020204" pitchFamily="34" charset="0"/>
              </a:rPr>
              <a:t>Các</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loại</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ngôn</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ngữ</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lập</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trình</a:t>
            </a:r>
            <a:endParaRPr lang="en-US" sz="2000" b="0" dirty="0">
              <a:solidFill>
                <a:schemeClr val="accent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63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p:bldP spid="3"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2FB02C-A31C-4206-7016-0F3459EE268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 y="-1"/>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786384" y="877824"/>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1.2 </a:t>
            </a:r>
            <a:r>
              <a:rPr lang="en-US" sz="2800" dirty="0" err="1">
                <a:solidFill>
                  <a:schemeClr val="accent2">
                    <a:lumMod val="40000"/>
                    <a:lumOff val="60000"/>
                  </a:schemeClr>
                </a:solidFill>
                <a:latin typeface="Arial" panose="020B0604020202020204" pitchFamily="34" charset="0"/>
                <a:cs typeface="Arial" panose="020B0604020202020204" pitchFamily="34" charset="0"/>
              </a:rPr>
              <a:t>Ngôn</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ngữ</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lập</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trình</a:t>
            </a:r>
            <a:endParaRPr lang="en-US" sz="2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F5935FC-94A3-8C48-567E-FB96C07E2336}"/>
              </a:ext>
            </a:extLst>
          </p:cNvPr>
          <p:cNvSpPr txBox="1"/>
          <p:nvPr/>
        </p:nvSpPr>
        <p:spPr>
          <a:xfrm>
            <a:off x="1306924" y="2690336"/>
            <a:ext cx="10427876" cy="923330"/>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Ngôn ngữ C do Dennish Ritchie đề xuất tại phòng thí nghiệm Bell vào những năm</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70. Đến năm 1978 giáo trình “Ngôn ngữ lập trình C” cho chính tác giả viết được</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xuất bản và phổ biến rộng rãi.</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3D00B86-82F7-F3A2-AF44-25913394BBF6}"/>
              </a:ext>
            </a:extLst>
          </p:cNvPr>
          <p:cNvSpPr txBox="1"/>
          <p:nvPr/>
        </p:nvSpPr>
        <p:spPr>
          <a:xfrm>
            <a:off x="1306924" y="3484756"/>
            <a:ext cx="10427876" cy="923330"/>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Nhiều ngôn ngữ hiện đại ngày nay đều bắt nguồn từ C như MS VC++, Java, C.</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Hiện nay ngôn ngữ C được hầu hết các trường đại học dùng để dạy cho các sinh</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viên chuyên ngành máy tính.</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4CC7BF5-2C13-F1CB-18F9-4CB854EB6853}"/>
              </a:ext>
            </a:extLst>
          </p:cNvPr>
          <p:cNvSpPr txBox="1"/>
          <p:nvPr/>
        </p:nvSpPr>
        <p:spPr>
          <a:xfrm>
            <a:off x="1306924" y="4408086"/>
            <a:ext cx="10427876" cy="923330"/>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C++ được xây dựng trên nền tảng ANSI Standard C. C++ là một ngôn ngữ hỗ trợ</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lập trình hướng đối tượng, nó bao hàm cả ngôn ngữ C</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C28DC2DC-46E1-F94B-DFA1-B6F808688F9D}"/>
              </a:ext>
            </a:extLst>
          </p:cNvPr>
          <p:cNvSpPr txBox="1">
            <a:spLocks/>
          </p:cNvSpPr>
          <p:nvPr/>
        </p:nvSpPr>
        <p:spPr>
          <a:xfrm>
            <a:off x="1234440" y="1490472"/>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err="1">
                <a:solidFill>
                  <a:schemeClr val="accent2">
                    <a:lumMod val="40000"/>
                    <a:lumOff val="60000"/>
                  </a:schemeClr>
                </a:solidFill>
                <a:latin typeface="Arial" panose="020B0604020202020204" pitchFamily="34" charset="0"/>
                <a:cs typeface="Arial" panose="020B0604020202020204" pitchFamily="34" charset="0"/>
              </a:rPr>
              <a:t>Lịch</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sử</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của</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ngôn</a:t>
            </a:r>
            <a:r>
              <a:rPr lang="en-US" sz="2000" b="0" dirty="0">
                <a:solidFill>
                  <a:schemeClr val="accent2">
                    <a:lumMod val="40000"/>
                    <a:lumOff val="60000"/>
                  </a:schemeClr>
                </a:solidFill>
                <a:latin typeface="Arial" panose="020B0604020202020204" pitchFamily="34" charset="0"/>
                <a:cs typeface="Arial" panose="020B0604020202020204" pitchFamily="34" charset="0"/>
              </a:rPr>
              <a:t> </a:t>
            </a:r>
            <a:r>
              <a:rPr lang="en-US" sz="2000" b="0" dirty="0" err="1">
                <a:solidFill>
                  <a:schemeClr val="accent2">
                    <a:lumMod val="40000"/>
                    <a:lumOff val="60000"/>
                  </a:schemeClr>
                </a:solidFill>
                <a:latin typeface="Arial" panose="020B0604020202020204" pitchFamily="34" charset="0"/>
                <a:cs typeface="Arial" panose="020B0604020202020204" pitchFamily="34" charset="0"/>
              </a:rPr>
              <a:t>ngữ</a:t>
            </a:r>
            <a:r>
              <a:rPr lang="en-US" sz="2000" b="0" dirty="0">
                <a:solidFill>
                  <a:schemeClr val="accent2">
                    <a:lumMod val="40000"/>
                    <a:lumOff val="60000"/>
                  </a:schemeClr>
                </a:solidFill>
                <a:latin typeface="Arial" panose="020B0604020202020204" pitchFamily="34" charset="0"/>
                <a:cs typeface="Arial" panose="020B0604020202020204" pitchFamily="34" charset="0"/>
              </a:rPr>
              <a:t> C/C++</a:t>
            </a:r>
          </a:p>
        </p:txBody>
      </p:sp>
    </p:spTree>
    <p:extLst>
      <p:ext uri="{BB962C8B-B14F-4D97-AF65-F5344CB8AC3E}">
        <p14:creationId xmlns:p14="http://schemas.microsoft.com/office/powerpoint/2010/main" val="34988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p:bldP spid="3"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845A20-946C-E98B-E4B9-72DCE7B7BFD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 y="-1"/>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786384" y="877824"/>
            <a:ext cx="8370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1.3 </a:t>
            </a:r>
            <a:r>
              <a:rPr lang="en-US" sz="2800" dirty="0" err="1">
                <a:solidFill>
                  <a:schemeClr val="accent2">
                    <a:lumMod val="40000"/>
                    <a:lumOff val="60000"/>
                  </a:schemeClr>
                </a:solidFill>
                <a:latin typeface="Arial" panose="020B0604020202020204" pitchFamily="34" charset="0"/>
                <a:cs typeface="Arial" panose="020B0604020202020204" pitchFamily="34" charset="0"/>
              </a:rPr>
              <a:t>Biên</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dịch</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trình</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biên</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dịch</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và</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thông</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dịch</a:t>
            </a:r>
            <a:endParaRPr lang="en-US" sz="2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F5935FC-94A3-8C48-567E-FB96C07E2336}"/>
              </a:ext>
            </a:extLst>
          </p:cNvPr>
          <p:cNvSpPr txBox="1"/>
          <p:nvPr/>
        </p:nvSpPr>
        <p:spPr>
          <a:xfrm>
            <a:off x="1306924" y="1803222"/>
            <a:ext cx="10427876" cy="923330"/>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Biên dịch (Compile) là dịch trọn vẹn đoạn mã</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nguồn (Source code) được viết bằng ngôn ngữ</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bậc cao sang ngôn ngữ máy</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3D00B86-82F7-F3A2-AF44-25913394BBF6}"/>
              </a:ext>
            </a:extLst>
          </p:cNvPr>
          <p:cNvSpPr txBox="1"/>
          <p:nvPr/>
        </p:nvSpPr>
        <p:spPr>
          <a:xfrm>
            <a:off x="1306924" y="2788348"/>
            <a:ext cx="10427876" cy="923330"/>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Thông dịch (Interpret) là dịch từng câu lệnh</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của mã nguồn sang ngôn ngữ máy. Việc thông</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dịch giúp người lập trình phát hiện và sửa các</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lỗi của chương trình.</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4CC7BF5-2C13-F1CB-18F9-4CB854EB6853}"/>
              </a:ext>
            </a:extLst>
          </p:cNvPr>
          <p:cNvSpPr txBox="1"/>
          <p:nvPr/>
        </p:nvSpPr>
        <p:spPr>
          <a:xfrm>
            <a:off x="1306924" y="3711678"/>
            <a:ext cx="10427876" cy="1477328"/>
          </a:xfrm>
          <a:prstGeom prst="rect">
            <a:avLst/>
          </a:prstGeom>
          <a:noFill/>
        </p:spPr>
        <p:txBody>
          <a:bodyPr wrap="square" rtlCol="0">
            <a:spAutoFit/>
          </a:bodyPr>
          <a:lstStyle/>
          <a:p>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Trình biên dịch (Compiler) là một chương trình</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dịch thuật trọn vẹn đoạn mã nguồn (Source</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code) được viết bằng ngôn ngữ bậc cao sang ngôn ngữ máy. Mỗi ngôn ngữ bậc</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cao đều có trình biên dịch riêng, chẳng hạn ngôn ngữ Pascal có trình biên dịch</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Pascal, ngôn ngữ Java có trình biên dịch Java và C có trình biên dịch C, …</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811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2A673D-6FD0-9D6A-5287-70560276EA7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 y="-1"/>
            <a:ext cx="12252960" cy="6949440"/>
          </a:xfrm>
          <a:prstGeom prst="rect">
            <a:avLst/>
          </a:prstGeom>
        </p:spPr>
      </p:pic>
      <p:pic>
        <p:nvPicPr>
          <p:cNvPr id="17" name="Picture 16">
            <a:extLst>
              <a:ext uri="{FF2B5EF4-FFF2-40B4-BE49-F238E27FC236}">
                <a16:creationId xmlns:a16="http://schemas.microsoft.com/office/drawing/2014/main" id="{B4D06863-09BD-FD1A-2AB9-BDD5AE3C7988}"/>
              </a:ext>
            </a:extLst>
          </p:cNvPr>
          <p:cNvPicPr>
            <a:picLocks noChangeAspect="1"/>
          </p:cNvPicPr>
          <p:nvPr/>
        </p:nvPicPr>
        <p:blipFill>
          <a:blip r:embed="rId3"/>
          <a:stretch>
            <a:fillRect/>
          </a:stretch>
        </p:blipFill>
        <p:spPr>
          <a:xfrm>
            <a:off x="5444954" y="350241"/>
            <a:ext cx="5375446" cy="6248956"/>
          </a:xfrm>
          <a:prstGeom prst="rect">
            <a:avLst/>
          </a:prstGeom>
        </p:spPr>
      </p:pic>
    </p:spTree>
    <p:extLst>
      <p:ext uri="{BB962C8B-B14F-4D97-AF65-F5344CB8AC3E}">
        <p14:creationId xmlns:p14="http://schemas.microsoft.com/office/powerpoint/2010/main" val="373234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7607D1-9E0D-A535-684C-5FB9E88C7D3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 y="-1"/>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786384" y="877824"/>
            <a:ext cx="9705791"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1.4 </a:t>
            </a:r>
            <a:r>
              <a:rPr lang="en-US" sz="2800" dirty="0" err="1">
                <a:solidFill>
                  <a:schemeClr val="accent2">
                    <a:lumMod val="40000"/>
                    <a:lumOff val="60000"/>
                  </a:schemeClr>
                </a:solidFill>
                <a:latin typeface="Arial" panose="020B0604020202020204" pitchFamily="34" charset="0"/>
                <a:cs typeface="Arial" panose="020B0604020202020204" pitchFamily="34" charset="0"/>
              </a:rPr>
              <a:t>Các</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bước</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trong</a:t>
            </a:r>
            <a:r>
              <a:rPr lang="en-US" sz="2800" dirty="0">
                <a:solidFill>
                  <a:schemeClr val="accent2">
                    <a:lumMod val="40000"/>
                    <a:lumOff val="60000"/>
                  </a:schemeClr>
                </a:solidFill>
                <a:latin typeface="Arial" panose="020B0604020202020204" pitchFamily="34" charset="0"/>
                <a:cs typeface="Arial" panose="020B0604020202020204" pitchFamily="34" charset="0"/>
              </a:rPr>
              <a:t> chu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trình</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phát</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triển</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chương</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trình</a:t>
            </a:r>
            <a:endParaRPr lang="en-US" sz="2800" dirty="0">
              <a:solidFill>
                <a:schemeClr val="accent2">
                  <a:lumMod val="40000"/>
                  <a:lumOff val="6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3338A59-0B49-4664-8B2D-EAB3F77990E5}"/>
              </a:ext>
            </a:extLst>
          </p:cNvPr>
          <p:cNvPicPr>
            <a:picLocks noChangeAspect="1"/>
          </p:cNvPicPr>
          <p:nvPr/>
        </p:nvPicPr>
        <p:blipFill>
          <a:blip r:embed="rId3"/>
          <a:stretch>
            <a:fillRect/>
          </a:stretch>
        </p:blipFill>
        <p:spPr>
          <a:xfrm>
            <a:off x="273197" y="2100262"/>
            <a:ext cx="6244203" cy="4516438"/>
          </a:xfrm>
          <a:prstGeom prst="rect">
            <a:avLst/>
          </a:prstGeom>
        </p:spPr>
      </p:pic>
      <p:sp>
        <p:nvSpPr>
          <p:cNvPr id="9" name="TextBox 8">
            <a:extLst>
              <a:ext uri="{FF2B5EF4-FFF2-40B4-BE49-F238E27FC236}">
                <a16:creationId xmlns:a16="http://schemas.microsoft.com/office/drawing/2014/main" id="{A626AF4E-6C73-2212-3A52-700F56A8C29E}"/>
              </a:ext>
            </a:extLst>
          </p:cNvPr>
          <p:cNvSpPr txBox="1"/>
          <p:nvPr/>
        </p:nvSpPr>
        <p:spPr>
          <a:xfrm>
            <a:off x="6670769" y="1720393"/>
            <a:ext cx="4533900" cy="1754326"/>
          </a:xfrm>
          <a:prstGeom prst="rect">
            <a:avLst/>
          </a:prstGeom>
          <a:noFill/>
        </p:spPr>
        <p:txBody>
          <a:bodyPr wrap="square" rtlCol="0">
            <a:spAutoFit/>
          </a:bodyPr>
          <a:lstStyle/>
          <a:p>
            <a:pPr algn="l"/>
            <a:r>
              <a:rPr lang="en-US" b="1" i="0" dirty="0" err="1">
                <a:solidFill>
                  <a:schemeClr val="accent2">
                    <a:lumMod val="40000"/>
                    <a:lumOff val="60000"/>
                  </a:schemeClr>
                </a:solidFill>
                <a:effectLst/>
                <a:latin typeface="Calibri Light" panose="020F0302020204030204" pitchFamily="34" charset="0"/>
              </a:rPr>
              <a:t>Bước</a:t>
            </a:r>
            <a:r>
              <a:rPr lang="en-US" b="1" i="0" dirty="0">
                <a:solidFill>
                  <a:schemeClr val="accent2">
                    <a:lumMod val="40000"/>
                    <a:lumOff val="60000"/>
                  </a:schemeClr>
                </a:solidFill>
                <a:effectLst/>
                <a:latin typeface="Calibri Light" panose="020F0302020204030204" pitchFamily="34" charset="0"/>
              </a:rPr>
              <a:t> 1</a:t>
            </a:r>
            <a:r>
              <a:rPr lang="en-US" b="0" i="0" dirty="0">
                <a:solidFill>
                  <a:schemeClr val="accent2">
                    <a:lumMod val="40000"/>
                    <a:lumOff val="60000"/>
                  </a:schemeClr>
                </a:solidFill>
                <a:effectLst/>
                <a:latin typeface="Calibri Light" panose="020F0302020204030204" pitchFamily="34" charset="0"/>
              </a:rPr>
              <a:t>: </a:t>
            </a:r>
            <a:r>
              <a:rPr lang="vi-VN" sz="1800" b="0" i="0" dirty="0">
                <a:solidFill>
                  <a:schemeClr val="accent2">
                    <a:lumMod val="40000"/>
                    <a:lumOff val="60000"/>
                  </a:schemeClr>
                </a:solidFill>
                <a:effectLst/>
                <a:latin typeface="Calibri Light" panose="020F0302020204030204" pitchFamily="34" charset="0"/>
              </a:rPr>
              <a:t>Nhập mã nguồn (Source code) là sử dụng tập các lệnh để “dạy” máy tính thực</a:t>
            </a:r>
            <a:br>
              <a:rPr lang="vi-VN" sz="1800" b="0" i="0" dirty="0">
                <a:solidFill>
                  <a:schemeClr val="accent2">
                    <a:lumMod val="40000"/>
                    <a:lumOff val="60000"/>
                  </a:schemeClr>
                </a:solidFill>
                <a:effectLst/>
                <a:latin typeface="Calibri Light" panose="020F0302020204030204" pitchFamily="34" charset="0"/>
              </a:rPr>
            </a:br>
            <a:r>
              <a:rPr lang="vi-VN" sz="1800" b="0" i="0" dirty="0">
                <a:solidFill>
                  <a:schemeClr val="accent2">
                    <a:lumMod val="40000"/>
                    <a:lumOff val="60000"/>
                  </a:schemeClr>
                </a:solidFill>
                <a:effectLst/>
                <a:latin typeface="Calibri Light" panose="020F0302020204030204" pitchFamily="34" charset="0"/>
              </a:rPr>
              <a:t>hiện công việc do người lập trình chỉ định. Mã nguồn có phần mở rộng là .cpp</a:t>
            </a:r>
            <a:br>
              <a:rPr lang="vi-VN" sz="1800" b="0" i="0" dirty="0">
                <a:solidFill>
                  <a:schemeClr val="accent2">
                    <a:lumMod val="40000"/>
                    <a:lumOff val="60000"/>
                  </a:schemeClr>
                </a:solidFill>
                <a:effectLst/>
                <a:latin typeface="Calibri Light" panose="020F0302020204030204" pitchFamily="34" charset="0"/>
              </a:rPr>
            </a:br>
            <a:r>
              <a:rPr lang="vi-VN" sz="1800" b="0" i="0" dirty="0">
                <a:solidFill>
                  <a:schemeClr val="accent2">
                    <a:lumMod val="40000"/>
                    <a:lumOff val="60000"/>
                  </a:schemeClr>
                </a:solidFill>
                <a:effectLst/>
                <a:latin typeface="Calibri Light" panose="020F0302020204030204" pitchFamily="34" charset="0"/>
              </a:rPr>
              <a:t>(C++).</a:t>
            </a:r>
            <a:r>
              <a:rPr lang="vi-VN" dirty="0">
                <a:solidFill>
                  <a:schemeClr val="accent2">
                    <a:lumMod val="40000"/>
                    <a:lumOff val="60000"/>
                  </a:schemeClr>
                </a:solidFill>
              </a:rPr>
              <a:t> </a:t>
            </a:r>
            <a:br>
              <a:rPr lang="vi-VN" dirty="0">
                <a:solidFill>
                  <a:schemeClr val="accent2">
                    <a:lumMod val="40000"/>
                    <a:lumOff val="60000"/>
                  </a:schemeClr>
                </a:solidFill>
              </a:rPr>
            </a:br>
            <a:endParaRPr lang="en-US" b="0" i="0" dirty="0">
              <a:solidFill>
                <a:schemeClr val="accent2">
                  <a:lumMod val="40000"/>
                  <a:lumOff val="60000"/>
                </a:schemeClr>
              </a:solidFill>
              <a:effectLst/>
              <a:latin typeface="Calibri Light" panose="020F0302020204030204" pitchFamily="34" charset="0"/>
            </a:endParaRPr>
          </a:p>
        </p:txBody>
      </p:sp>
      <p:sp>
        <p:nvSpPr>
          <p:cNvPr id="10" name="TextBox 9">
            <a:extLst>
              <a:ext uri="{FF2B5EF4-FFF2-40B4-BE49-F238E27FC236}">
                <a16:creationId xmlns:a16="http://schemas.microsoft.com/office/drawing/2014/main" id="{5E8A9615-CB6C-F37E-30AA-9B9232BF6E48}"/>
              </a:ext>
            </a:extLst>
          </p:cNvPr>
          <p:cNvSpPr txBox="1"/>
          <p:nvPr/>
        </p:nvSpPr>
        <p:spPr>
          <a:xfrm>
            <a:off x="7118229" y="3177451"/>
            <a:ext cx="4533900" cy="923330"/>
          </a:xfrm>
          <a:prstGeom prst="rect">
            <a:avLst/>
          </a:prstGeom>
          <a:noFill/>
        </p:spPr>
        <p:txBody>
          <a:bodyPr wrap="square" rtlCol="0">
            <a:spAutoFit/>
          </a:bodyPr>
          <a:lstStyle/>
          <a:p>
            <a:pPr algn="l"/>
            <a:r>
              <a:rPr lang="vi-VN" sz="1800" b="1" i="0" dirty="0">
                <a:solidFill>
                  <a:schemeClr val="accent2">
                    <a:lumMod val="40000"/>
                    <a:lumOff val="60000"/>
                  </a:schemeClr>
                </a:solidFill>
                <a:effectLst/>
                <a:latin typeface="Calibri Light" panose="020F0302020204030204" pitchFamily="34" charset="0"/>
              </a:rPr>
              <a:t>Bước 2</a:t>
            </a:r>
            <a:r>
              <a:rPr lang="vi-VN" sz="1800" b="0" i="0" dirty="0">
                <a:solidFill>
                  <a:schemeClr val="accent2">
                    <a:lumMod val="40000"/>
                    <a:lumOff val="60000"/>
                  </a:schemeClr>
                </a:solidFill>
                <a:effectLst/>
                <a:latin typeface="Calibri Light" panose="020F0302020204030204" pitchFamily="34" charset="0"/>
              </a:rPr>
              <a:t>: Biên dịch mã nguồn (Compile) bằng trình biên dịch (Compiler)</a:t>
            </a:r>
            <a:r>
              <a:rPr lang="vi-VN" dirty="0">
                <a:solidFill>
                  <a:schemeClr val="accent2">
                    <a:lumMod val="40000"/>
                    <a:lumOff val="60000"/>
                  </a:schemeClr>
                </a:solidFill>
              </a:rPr>
              <a:t> </a:t>
            </a:r>
            <a:br>
              <a:rPr lang="vi-VN" dirty="0">
                <a:solidFill>
                  <a:schemeClr val="accent2">
                    <a:lumMod val="40000"/>
                    <a:lumOff val="60000"/>
                  </a:schemeClr>
                </a:solidFill>
              </a:rPr>
            </a:br>
            <a:endParaRPr lang="en-US" b="0" i="0" dirty="0">
              <a:solidFill>
                <a:schemeClr val="accent2">
                  <a:lumMod val="40000"/>
                  <a:lumOff val="60000"/>
                </a:schemeClr>
              </a:solidFill>
              <a:effectLst/>
              <a:latin typeface="Calibri Light" panose="020F0302020204030204" pitchFamily="34" charset="0"/>
            </a:endParaRPr>
          </a:p>
        </p:txBody>
      </p:sp>
      <p:sp>
        <p:nvSpPr>
          <p:cNvPr id="11" name="TextBox 10">
            <a:extLst>
              <a:ext uri="{FF2B5EF4-FFF2-40B4-BE49-F238E27FC236}">
                <a16:creationId xmlns:a16="http://schemas.microsoft.com/office/drawing/2014/main" id="{715C2AA6-DC5B-C001-05EB-CD005EB21959}"/>
              </a:ext>
            </a:extLst>
          </p:cNvPr>
          <p:cNvSpPr txBox="1"/>
          <p:nvPr/>
        </p:nvSpPr>
        <p:spPr>
          <a:xfrm>
            <a:off x="7565689" y="3927475"/>
            <a:ext cx="4533900" cy="1477328"/>
          </a:xfrm>
          <a:prstGeom prst="rect">
            <a:avLst/>
          </a:prstGeom>
          <a:noFill/>
        </p:spPr>
        <p:txBody>
          <a:bodyPr wrap="square" rtlCol="0">
            <a:spAutoFit/>
          </a:bodyPr>
          <a:lstStyle/>
          <a:p>
            <a:pPr algn="l"/>
            <a:r>
              <a:rPr lang="vi-VN" sz="1800" b="1" i="0" dirty="0">
                <a:solidFill>
                  <a:schemeClr val="accent2">
                    <a:lumMod val="40000"/>
                    <a:lumOff val="60000"/>
                  </a:schemeClr>
                </a:solidFill>
                <a:effectLst/>
                <a:latin typeface="Calibri Light" panose="020F0302020204030204" pitchFamily="34" charset="0"/>
              </a:rPr>
              <a:t>Bước 3:</a:t>
            </a:r>
            <a:r>
              <a:rPr lang="vi-VN" sz="1800" b="0" i="0" dirty="0">
                <a:solidFill>
                  <a:schemeClr val="accent2">
                    <a:lumMod val="40000"/>
                    <a:lumOff val="60000"/>
                  </a:schemeClr>
                </a:solidFill>
                <a:effectLst/>
                <a:latin typeface="Calibri Light" panose="020F0302020204030204" pitchFamily="34" charset="0"/>
              </a:rPr>
              <a:t> Liên kết các tập tin do thư viện của C/C++ có các hàm được tạo sẵn kết hợp với mã nguồn để tạo tập tin thực thi. Tập tin thực thi có phần mở rộng là .exe. Quá trình liên kết này được tạo bởi bộ liên kết (Linker).</a:t>
            </a:r>
            <a:endParaRPr lang="en-US" b="0" i="0" dirty="0">
              <a:solidFill>
                <a:schemeClr val="accent2">
                  <a:lumMod val="40000"/>
                  <a:lumOff val="60000"/>
                </a:schemeClr>
              </a:solidFill>
              <a:effectLst/>
              <a:latin typeface="Calibri Light" panose="020F0302020204030204" pitchFamily="34" charset="0"/>
            </a:endParaRPr>
          </a:p>
        </p:txBody>
      </p:sp>
      <p:sp>
        <p:nvSpPr>
          <p:cNvPr id="12" name="TextBox 11">
            <a:extLst>
              <a:ext uri="{FF2B5EF4-FFF2-40B4-BE49-F238E27FC236}">
                <a16:creationId xmlns:a16="http://schemas.microsoft.com/office/drawing/2014/main" id="{A060EBDE-1F14-4B7E-A243-E975AAAB5D36}"/>
              </a:ext>
            </a:extLst>
          </p:cNvPr>
          <p:cNvSpPr txBox="1"/>
          <p:nvPr/>
        </p:nvSpPr>
        <p:spPr>
          <a:xfrm>
            <a:off x="8242299" y="5557839"/>
            <a:ext cx="3180679" cy="923330"/>
          </a:xfrm>
          <a:prstGeom prst="rect">
            <a:avLst/>
          </a:prstGeom>
          <a:noFill/>
        </p:spPr>
        <p:txBody>
          <a:bodyPr wrap="none" rtlCol="0">
            <a:spAutoFit/>
          </a:bodyPr>
          <a:lstStyle/>
          <a:p>
            <a:pPr algn="l"/>
            <a:r>
              <a:rPr lang="vi-VN" sz="1800" b="1" i="0" dirty="0">
                <a:solidFill>
                  <a:schemeClr val="accent2">
                    <a:lumMod val="40000"/>
                    <a:lumOff val="60000"/>
                  </a:schemeClr>
                </a:solidFill>
                <a:effectLst/>
                <a:latin typeface="Calibri Light" panose="020F0302020204030204" pitchFamily="34" charset="0"/>
              </a:rPr>
              <a:t>Bước 4</a:t>
            </a:r>
            <a:r>
              <a:rPr lang="vi-VN" sz="1800" b="0" i="0" dirty="0">
                <a:solidFill>
                  <a:schemeClr val="accent2">
                    <a:lumMod val="40000"/>
                    <a:lumOff val="60000"/>
                  </a:schemeClr>
                </a:solidFill>
                <a:effectLst/>
                <a:latin typeface="Calibri Light" panose="020F0302020204030204" pitchFamily="34" charset="0"/>
              </a:rPr>
              <a:t>: Thực hiện chương trình.</a:t>
            </a:r>
            <a:br>
              <a:rPr lang="vi-VN" sz="1800" b="0" i="0" dirty="0">
                <a:solidFill>
                  <a:schemeClr val="accent2">
                    <a:lumMod val="40000"/>
                    <a:lumOff val="60000"/>
                  </a:schemeClr>
                </a:solidFill>
                <a:effectLst/>
                <a:latin typeface="Calibri Light" panose="020F0302020204030204" pitchFamily="34" charset="0"/>
              </a:rPr>
            </a:br>
            <a:br>
              <a:rPr lang="vi-VN" dirty="0">
                <a:solidFill>
                  <a:schemeClr val="accent2">
                    <a:lumMod val="40000"/>
                    <a:lumOff val="60000"/>
                  </a:schemeClr>
                </a:solidFill>
              </a:rPr>
            </a:br>
            <a:endParaRPr lang="en-US" b="0" i="0" dirty="0">
              <a:solidFill>
                <a:schemeClr val="accent2">
                  <a:lumMod val="40000"/>
                  <a:lumOff val="60000"/>
                </a:schemeClr>
              </a:solidFill>
              <a:effectLst/>
              <a:latin typeface="Calibri Light" panose="020F0302020204030204" pitchFamily="34" charset="0"/>
            </a:endParaRPr>
          </a:p>
        </p:txBody>
      </p:sp>
    </p:spTree>
    <p:extLst>
      <p:ext uri="{BB962C8B-B14F-4D97-AF65-F5344CB8AC3E}">
        <p14:creationId xmlns:p14="http://schemas.microsoft.com/office/powerpoint/2010/main" val="154801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b="0" i="0" dirty="0" smtClean="0">
            <a:solidFill>
              <a:srgbClr val="000000"/>
            </a:solidFill>
            <a:effectLst/>
            <a:latin typeface="Calibri Light" panose="020F0302020204030204" pitchFamily="34" charset="0"/>
          </a:defRPr>
        </a:defPPr>
      </a:lstStyle>
    </a:txDef>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165</TotalTime>
  <Words>1395</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inherit</vt:lpstr>
      <vt:lpstr>Arial</vt:lpstr>
      <vt:lpstr>Calibri</vt:lpstr>
      <vt:lpstr>Calibri Light</vt:lpstr>
      <vt:lpstr>Franklin Gothic Book</vt:lpstr>
      <vt:lpstr>Franklin Gothic Demi</vt:lpstr>
      <vt:lpstr>Wingdings</vt:lpstr>
      <vt:lpstr>Theme1</vt:lpstr>
      <vt:lpstr>Pre - IT</vt:lpstr>
      <vt:lpstr>1. Các khái niệm cơ bản</vt:lpstr>
      <vt:lpstr>1. Các khái niệm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 IT</dc:title>
  <dc:creator>Hiếu Nguyễn</dc:creator>
  <cp:lastModifiedBy>Hiếu Nguyễn</cp:lastModifiedBy>
  <cp:revision>5</cp:revision>
  <dcterms:created xsi:type="dcterms:W3CDTF">2023-06-16T13:14:34Z</dcterms:created>
  <dcterms:modified xsi:type="dcterms:W3CDTF">2024-04-03T13:21:11Z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