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4"/>
  </p:notesMasterIdLst>
  <p:handoutMasterIdLst>
    <p:handoutMasterId r:id="rId25"/>
  </p:handoutMasterIdLst>
  <p:sldIdLst>
    <p:sldId id="350" r:id="rId5"/>
    <p:sldId id="373" r:id="rId6"/>
    <p:sldId id="374" r:id="rId7"/>
    <p:sldId id="376" r:id="rId8"/>
    <p:sldId id="375" r:id="rId9"/>
    <p:sldId id="377" r:id="rId10"/>
    <p:sldId id="378" r:id="rId11"/>
    <p:sldId id="379" r:id="rId12"/>
    <p:sldId id="380" r:id="rId13"/>
    <p:sldId id="381" r:id="rId14"/>
    <p:sldId id="382" r:id="rId15"/>
    <p:sldId id="383" r:id="rId16"/>
    <p:sldId id="384" r:id="rId17"/>
    <p:sldId id="385" r:id="rId18"/>
    <p:sldId id="386" r:id="rId19"/>
    <p:sldId id="387" r:id="rId20"/>
    <p:sldId id="388" r:id="rId21"/>
    <p:sldId id="389" r:id="rId22"/>
    <p:sldId id="39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21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4/3/2024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3, 2024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3, 2024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3, 2024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3, 2024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3, 2024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3, 2024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3, 2024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3, 2024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3, 2024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April 3, 2024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07B30C-5C7C-5AF3-3B13-9B855E2DFA07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45720"/>
            <a:ext cx="12192000" cy="69494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5" y="2671990"/>
            <a:ext cx="5491571" cy="1514019"/>
          </a:xfrm>
        </p:spPr>
        <p:txBody>
          <a:bodyPr/>
          <a:lstStyle/>
          <a:p>
            <a:r>
              <a:rPr lang="en-US" dirty="0"/>
              <a:t>Pre - IT</a:t>
            </a:r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sp>
        <p:nvSpPr>
          <p:cNvPr id="28" name="Title 2">
            <a:extLst>
              <a:ext uri="{FF2B5EF4-FFF2-40B4-BE49-F238E27FC236}">
                <a16:creationId xmlns:a16="http://schemas.microsoft.com/office/drawing/2014/main" id="{21AA1961-3E1E-2A13-54EF-716A6FED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18" y="1183863"/>
            <a:ext cx="7532277" cy="610863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endParaRPr lang="en-US" sz="3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5D118A-695E-90B6-1627-2355E8CEC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701" y="2056644"/>
            <a:ext cx="7901682" cy="482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647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sp>
        <p:nvSpPr>
          <p:cNvPr id="28" name="Title 2">
            <a:extLst>
              <a:ext uri="{FF2B5EF4-FFF2-40B4-BE49-F238E27FC236}">
                <a16:creationId xmlns:a16="http://schemas.microsoft.com/office/drawing/2014/main" id="{21AA1961-3E1E-2A13-54EF-716A6FED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18" y="1183863"/>
            <a:ext cx="7532277" cy="610863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endParaRPr lang="en-US" sz="3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28A8DE-7391-71F5-2367-24456ED2A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982" y="2131188"/>
            <a:ext cx="9008913" cy="459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33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sp>
        <p:nvSpPr>
          <p:cNvPr id="28" name="Title 2">
            <a:extLst>
              <a:ext uri="{FF2B5EF4-FFF2-40B4-BE49-F238E27FC236}">
                <a16:creationId xmlns:a16="http://schemas.microsoft.com/office/drawing/2014/main" id="{21AA1961-3E1E-2A13-54EF-716A6FED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18" y="1183863"/>
            <a:ext cx="7532277" cy="610863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endParaRPr lang="en-US" sz="3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A34EBE-F66D-FDBC-0664-376A3508D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499" y="2280464"/>
            <a:ext cx="10217001" cy="182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407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sp>
        <p:nvSpPr>
          <p:cNvPr id="28" name="Title 2">
            <a:extLst>
              <a:ext uri="{FF2B5EF4-FFF2-40B4-BE49-F238E27FC236}">
                <a16:creationId xmlns:a16="http://schemas.microsoft.com/office/drawing/2014/main" id="{21AA1961-3E1E-2A13-54EF-716A6FED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18" y="1183863"/>
            <a:ext cx="7532277" cy="610863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endParaRPr lang="en-US" sz="3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8AC4AA7-3156-33F6-E34F-BD1923193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558" y="2125882"/>
            <a:ext cx="7666216" cy="444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508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sp>
        <p:nvSpPr>
          <p:cNvPr id="28" name="Title 2">
            <a:extLst>
              <a:ext uri="{FF2B5EF4-FFF2-40B4-BE49-F238E27FC236}">
                <a16:creationId xmlns:a16="http://schemas.microsoft.com/office/drawing/2014/main" id="{21AA1961-3E1E-2A13-54EF-716A6FED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18" y="1183863"/>
            <a:ext cx="7532277" cy="610863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endParaRPr lang="en-US" sz="3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744DA6-3C66-1D35-DFC8-98BF5DAF6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7346" y="2097934"/>
            <a:ext cx="6851610" cy="476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451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sp>
        <p:nvSpPr>
          <p:cNvPr id="28" name="Title 2">
            <a:extLst>
              <a:ext uri="{FF2B5EF4-FFF2-40B4-BE49-F238E27FC236}">
                <a16:creationId xmlns:a16="http://schemas.microsoft.com/office/drawing/2014/main" id="{21AA1961-3E1E-2A13-54EF-716A6FED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18" y="1183863"/>
            <a:ext cx="7532277" cy="610863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endParaRPr lang="en-US" sz="3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0A644C-DFF3-1815-C980-7529655F8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493" y="2138520"/>
            <a:ext cx="8066020" cy="471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1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sp>
        <p:nvSpPr>
          <p:cNvPr id="28" name="Title 2">
            <a:extLst>
              <a:ext uri="{FF2B5EF4-FFF2-40B4-BE49-F238E27FC236}">
                <a16:creationId xmlns:a16="http://schemas.microsoft.com/office/drawing/2014/main" id="{21AA1961-3E1E-2A13-54EF-716A6FED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18" y="1183863"/>
            <a:ext cx="8458273" cy="610863"/>
          </a:xfrm>
        </p:spPr>
        <p:txBody>
          <a:bodyPr>
            <a:normAutofit fontScale="90000"/>
          </a:bodyPr>
          <a:lstStyle/>
          <a:p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endParaRPr lang="en-US" sz="3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07F086-A705-8880-BFFD-BB5841824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860" y="2047554"/>
            <a:ext cx="6735070" cy="485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10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sp>
        <p:nvSpPr>
          <p:cNvPr id="28" name="Title 2">
            <a:extLst>
              <a:ext uri="{FF2B5EF4-FFF2-40B4-BE49-F238E27FC236}">
                <a16:creationId xmlns:a16="http://schemas.microsoft.com/office/drawing/2014/main" id="{21AA1961-3E1E-2A13-54EF-716A6FED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18" y="1183863"/>
            <a:ext cx="8458273" cy="610863"/>
          </a:xfrm>
        </p:spPr>
        <p:txBody>
          <a:bodyPr>
            <a:normAutofit fontScale="90000"/>
          </a:bodyPr>
          <a:lstStyle/>
          <a:p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endParaRPr lang="en-US" sz="3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404104-168F-4E4E-3DE8-64380ED5F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470" y="2139869"/>
            <a:ext cx="8180129" cy="467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72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sp>
        <p:nvSpPr>
          <p:cNvPr id="28" name="Title 2">
            <a:extLst>
              <a:ext uri="{FF2B5EF4-FFF2-40B4-BE49-F238E27FC236}">
                <a16:creationId xmlns:a16="http://schemas.microsoft.com/office/drawing/2014/main" id="{21AA1961-3E1E-2A13-54EF-716A6FED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18" y="1077846"/>
            <a:ext cx="8458273" cy="610863"/>
          </a:xfrm>
        </p:spPr>
        <p:txBody>
          <a:bodyPr>
            <a:normAutofit fontScale="90000"/>
          </a:bodyPr>
          <a:lstStyle/>
          <a:p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endParaRPr lang="en-US" sz="3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525DE8-5128-CF3B-479D-A794A2044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610" y="1794726"/>
            <a:ext cx="6566286" cy="492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214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sp>
        <p:nvSpPr>
          <p:cNvPr id="28" name="Title 2">
            <a:extLst>
              <a:ext uri="{FF2B5EF4-FFF2-40B4-BE49-F238E27FC236}">
                <a16:creationId xmlns:a16="http://schemas.microsoft.com/office/drawing/2014/main" id="{21AA1961-3E1E-2A13-54EF-716A6FED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18" y="1077846"/>
            <a:ext cx="8458273" cy="610863"/>
          </a:xfrm>
        </p:spPr>
        <p:txBody>
          <a:bodyPr>
            <a:normAutofit fontScale="90000"/>
          </a:bodyPr>
          <a:lstStyle/>
          <a:p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endParaRPr lang="en-US" sz="3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2A5792-3FC0-513E-5CB6-E9C3049F6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536" y="2170487"/>
            <a:ext cx="7355225" cy="290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530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sp>
        <p:nvSpPr>
          <p:cNvPr id="28" name="Title 2">
            <a:extLst>
              <a:ext uri="{FF2B5EF4-FFF2-40B4-BE49-F238E27FC236}">
                <a16:creationId xmlns:a16="http://schemas.microsoft.com/office/drawing/2014/main" id="{21AA1961-3E1E-2A13-54EF-716A6FED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18" y="1183863"/>
            <a:ext cx="7532277" cy="610863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endParaRPr lang="en-US" sz="3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797523-67C5-3E6E-6C85-F2AEA3DC4577}"/>
              </a:ext>
            </a:extLst>
          </p:cNvPr>
          <p:cNvSpPr txBox="1"/>
          <p:nvPr/>
        </p:nvSpPr>
        <p:spPr>
          <a:xfrm>
            <a:off x="937518" y="2485749"/>
            <a:ext cx="9510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endParaRPr lang="en-US" sz="2400" b="1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Google Shape;205;p2">
            <a:extLst>
              <a:ext uri="{FF2B5EF4-FFF2-40B4-BE49-F238E27FC236}">
                <a16:creationId xmlns:a16="http://schemas.microsoft.com/office/drawing/2014/main" id="{88665620-15CE-9A6F-62CE-42CD4C999E06}"/>
              </a:ext>
            </a:extLst>
          </p:cNvPr>
          <p:cNvSpPr txBox="1">
            <a:spLocks noGrp="1"/>
          </p:cNvSpPr>
          <p:nvPr/>
        </p:nvSpPr>
        <p:spPr>
          <a:xfrm>
            <a:off x="1121805" y="3060972"/>
            <a:ext cx="8596668" cy="522632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Ký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tự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-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Chuối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ký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tự</a:t>
            </a:r>
            <a:endParaRPr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hàm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hỗ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trợ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ký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tự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chuỗi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ký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tự</a:t>
            </a:r>
            <a:endParaRPr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17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sp>
        <p:nvSpPr>
          <p:cNvPr id="28" name="Title 2">
            <a:extLst>
              <a:ext uri="{FF2B5EF4-FFF2-40B4-BE49-F238E27FC236}">
                <a16:creationId xmlns:a16="http://schemas.microsoft.com/office/drawing/2014/main" id="{21AA1961-3E1E-2A13-54EF-716A6FED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18" y="1183863"/>
            <a:ext cx="7532277" cy="610863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endParaRPr lang="en-US" sz="3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280BEA-67EA-7A7A-1661-05D099A2DC46}"/>
              </a:ext>
            </a:extLst>
          </p:cNvPr>
          <p:cNvSpPr txBox="1"/>
          <p:nvPr/>
        </p:nvSpPr>
        <p:spPr>
          <a:xfrm>
            <a:off x="993770" y="2228671"/>
            <a:ext cx="102044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Trong C++, char là một kiểu dữ liệu đặc biệt, nó vừa là kiểu số nguyên, cũng vừa là kiểu ký tự. Do</a:t>
            </a:r>
            <a:b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đó, kiểu char tuân thủ tất cả các quy tắc của một số nguyên bình thường (vẫn có thể thực hiện</a:t>
            </a:r>
            <a:b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phép toán trên các biến có kiểu dữ liệu char)</a:t>
            </a:r>
            <a:r>
              <a:rPr lang="vi-VN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vi-VN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DD598A-BD1C-0916-7CF1-9BB3142524DF}"/>
              </a:ext>
            </a:extLst>
          </p:cNvPr>
          <p:cNvSpPr txBox="1"/>
          <p:nvPr/>
        </p:nvSpPr>
        <p:spPr>
          <a:xfrm>
            <a:off x="993770" y="3429000"/>
            <a:ext cx="103029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ASCII (American Standard Code for Information Interchange - </a:t>
            </a:r>
            <a:r>
              <a:rPr lang="en-US" sz="1800" b="0" i="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Chuẩn</a:t>
            </a:r>
            <a:r>
              <a:rPr lang="en-US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i="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i="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trao</a:t>
            </a:r>
            <a:r>
              <a:rPr lang="en-US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i="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i="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1800" b="0" i="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Hoa</a:t>
            </a:r>
            <a:r>
              <a:rPr lang="en-US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i="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Kỳ</a:t>
            </a:r>
            <a:r>
              <a:rPr lang="en-US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0" i="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i="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i="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kí</a:t>
            </a:r>
            <a:r>
              <a:rPr lang="en-US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i="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i="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i="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i="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i="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kí</a:t>
            </a:r>
            <a:r>
              <a:rPr lang="en-US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i="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i="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i="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i="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bảng</a:t>
            </a:r>
            <a:r>
              <a:rPr lang="en-US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i="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chữ</a:t>
            </a:r>
            <a:r>
              <a:rPr lang="en-US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i="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cái</a:t>
            </a:r>
            <a:r>
              <a:rPr lang="en-US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La Tinh </a:t>
            </a:r>
            <a:r>
              <a:rPr lang="en-US" sz="1800" b="0" i="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i="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tiếng</a:t>
            </a:r>
            <a:r>
              <a:rPr lang="en-US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Anh. </a:t>
            </a:r>
            <a:r>
              <a:rPr lang="en-US" sz="1800" b="0" i="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1800" b="0" i="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i="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i="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i="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i="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bảng</a:t>
            </a:r>
            <a:br>
              <a:rPr lang="en-US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0" i="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ASCII: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A11D44-F785-C77E-9345-E04ED052CA53}"/>
              </a:ext>
            </a:extLst>
          </p:cNvPr>
          <p:cNvSpPr txBox="1"/>
          <p:nvPr/>
        </p:nvSpPr>
        <p:spPr>
          <a:xfrm>
            <a:off x="993770" y="4497957"/>
            <a:ext cx="94179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 Ký tự không thể hiển thị có mã từ 0 -&gt; 31 và 127 bao gồm các ký tự dùng để điều khiển.</a:t>
            </a:r>
            <a:b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 Ký tự in được có mã từ 32 -&gt; 126 bao gồm các chữ cái, chữ số, toán tử và dấu câu.</a:t>
            </a:r>
            <a:r>
              <a:rPr lang="vi-VN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vi-VN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17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sp>
        <p:nvSpPr>
          <p:cNvPr id="28" name="Title 2">
            <a:extLst>
              <a:ext uri="{FF2B5EF4-FFF2-40B4-BE49-F238E27FC236}">
                <a16:creationId xmlns:a16="http://schemas.microsoft.com/office/drawing/2014/main" id="{21AA1961-3E1E-2A13-54EF-716A6FED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18" y="1183863"/>
            <a:ext cx="7532277" cy="610863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endParaRPr lang="en-US" sz="3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EE34B1-7EA0-222B-629F-E012CE1B9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14" y="1977056"/>
            <a:ext cx="5782534" cy="47443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41838C-1894-ED87-D409-667A1267F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5522" y="2570473"/>
            <a:ext cx="5469771" cy="294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57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sp>
        <p:nvSpPr>
          <p:cNvPr id="28" name="Title 2">
            <a:extLst>
              <a:ext uri="{FF2B5EF4-FFF2-40B4-BE49-F238E27FC236}">
                <a16:creationId xmlns:a16="http://schemas.microsoft.com/office/drawing/2014/main" id="{21AA1961-3E1E-2A13-54EF-716A6FED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18" y="1183863"/>
            <a:ext cx="7532277" cy="610863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ED66BF9-C111-3725-5854-CD0C5D769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518" y="2419165"/>
            <a:ext cx="9770981" cy="340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797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sp>
        <p:nvSpPr>
          <p:cNvPr id="28" name="Title 2">
            <a:extLst>
              <a:ext uri="{FF2B5EF4-FFF2-40B4-BE49-F238E27FC236}">
                <a16:creationId xmlns:a16="http://schemas.microsoft.com/office/drawing/2014/main" id="{21AA1961-3E1E-2A13-54EF-716A6FED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18" y="1183863"/>
            <a:ext cx="7532277" cy="610863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BDED71-2067-88F4-4ED1-76BBB9C42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219" y="2465761"/>
            <a:ext cx="10296752" cy="345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304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sp>
        <p:nvSpPr>
          <p:cNvPr id="28" name="Title 2">
            <a:extLst>
              <a:ext uri="{FF2B5EF4-FFF2-40B4-BE49-F238E27FC236}">
                <a16:creationId xmlns:a16="http://schemas.microsoft.com/office/drawing/2014/main" id="{21AA1961-3E1E-2A13-54EF-716A6FED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18" y="1183863"/>
            <a:ext cx="7532277" cy="610863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endParaRPr lang="en-US" sz="3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6BBDB0-426C-26E5-FE82-5C3BA35C96D1}"/>
              </a:ext>
            </a:extLst>
          </p:cNvPr>
          <p:cNvSpPr txBox="1"/>
          <p:nvPr/>
        </p:nvSpPr>
        <p:spPr>
          <a:xfrm flipH="1">
            <a:off x="937516" y="2150198"/>
            <a:ext cx="102097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Chuỗi là tập hợp nhiều ký tự, bao gồm chữ cái, chữ số, toán tử và dấu câu. Các biến có kiểu dữ liệu</a:t>
            </a:r>
            <a:r>
              <a:rPr lang="en-US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chuỗi thường sẽ lưu trữ họ và tên, địa chỉ nhà, địa chỉ email, …</a:t>
            </a:r>
            <a:r>
              <a:rPr lang="vi-VN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vi-VN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A897F5-A43F-657C-C156-F2479F8F5938}"/>
              </a:ext>
            </a:extLst>
          </p:cNvPr>
          <p:cNvSpPr txBox="1"/>
          <p:nvPr/>
        </p:nvSpPr>
        <p:spPr>
          <a:xfrm>
            <a:off x="937516" y="3109971"/>
            <a:ext cx="103466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Trong ngôn ngữ C, chuỗi là một mảng ký tự kết thúc bằng ký tự NULL (‘\0’). Ký tự NULL này được</a:t>
            </a:r>
            <a:b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tự động thêm vào cuối chuỗi mỗi khi chuỗi được tạo ra. Nhờ ký tự NULL, chúng ta biết được vị trí</a:t>
            </a:r>
            <a:b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kết thúc của chuỗi.</a:t>
            </a:r>
            <a:b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Vì chuỗi là một mảng các ký tự nên cách khai báo chuỗi cũng giống với cách khai báo một mảng</a:t>
            </a:r>
            <a:b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và các phần tử của mảng là một ký tự kiểu char.</a:t>
            </a:r>
            <a:r>
              <a:rPr lang="vi-VN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vi-VN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DFF8FF-EF68-8E9A-2C43-A4F667E61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837" y="4753977"/>
            <a:ext cx="8181928" cy="180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89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sp>
        <p:nvSpPr>
          <p:cNvPr id="28" name="Title 2">
            <a:extLst>
              <a:ext uri="{FF2B5EF4-FFF2-40B4-BE49-F238E27FC236}">
                <a16:creationId xmlns:a16="http://schemas.microsoft.com/office/drawing/2014/main" id="{21AA1961-3E1E-2A13-54EF-716A6FED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18" y="1183863"/>
            <a:ext cx="7532277" cy="610863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endParaRPr lang="en-US" sz="3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5CEE55-4809-7BD0-A6F8-ADE1EFCDF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4664" y="1946307"/>
            <a:ext cx="7821737" cy="480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21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sp>
        <p:nvSpPr>
          <p:cNvPr id="28" name="Title 2">
            <a:extLst>
              <a:ext uri="{FF2B5EF4-FFF2-40B4-BE49-F238E27FC236}">
                <a16:creationId xmlns:a16="http://schemas.microsoft.com/office/drawing/2014/main" id="{21AA1961-3E1E-2A13-54EF-716A6FED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18" y="1183863"/>
            <a:ext cx="7532277" cy="610863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endParaRPr lang="en-US" sz="3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3F5AD3-C70D-014F-3022-14E111268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518" y="2346073"/>
            <a:ext cx="10003552" cy="271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148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b="0" i="0" dirty="0" smtClean="0">
            <a:solidFill>
              <a:srgbClr val="000000"/>
            </a:solidFill>
            <a:effectLst/>
            <a:latin typeface="Calibri Light" panose="020F03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wissPresentation C_Win32_MW_JS_SL_v2.potx" id="{230A82CA-9023-4220-9E5B-0E652CF31B20}" vid="{96196EC2-C392-482E-BF29-9BD12A626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1154</TotalTime>
  <Words>477</Words>
  <Application>Microsoft Office PowerPoint</Application>
  <PresentationFormat>Widescreen</PresentationFormat>
  <Paragraphs>27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Courier New</vt:lpstr>
      <vt:lpstr>Franklin Gothic Book</vt:lpstr>
      <vt:lpstr>Franklin Gothic Demi</vt:lpstr>
      <vt:lpstr>Wingdings</vt:lpstr>
      <vt:lpstr>Theme1</vt:lpstr>
      <vt:lpstr>Pre - IT</vt:lpstr>
      <vt:lpstr>10. Ký tự - Chuỗi ký tự</vt:lpstr>
      <vt:lpstr>1. Kiểu ký tự</vt:lpstr>
      <vt:lpstr>1. Kiểu ký tự</vt:lpstr>
      <vt:lpstr>2. Nhập xuất ký tự trong C</vt:lpstr>
      <vt:lpstr>2. Nhập xuất ký tự trong C</vt:lpstr>
      <vt:lpstr>3. Kiểu chuỗi ký tự</vt:lpstr>
      <vt:lpstr>3. Kiểu chuỗi ký tự</vt:lpstr>
      <vt:lpstr>3. Kiểu chuỗi ký tự</vt:lpstr>
      <vt:lpstr>4. Nhập, xuất chuỗi ký tự</vt:lpstr>
      <vt:lpstr>4. Nhập, xuất chuỗi ký tự</vt:lpstr>
      <vt:lpstr>4. Nhập, xuất chuỗi ký tự</vt:lpstr>
      <vt:lpstr>5. Các hàm thao tác trên ký tự</vt:lpstr>
      <vt:lpstr>5. Các hàm thao tác trên ký tự</vt:lpstr>
      <vt:lpstr>5. Các hàm thao tác trên ký tự</vt:lpstr>
      <vt:lpstr>6. Các hàm thao tác trên chuỗi ký tự</vt:lpstr>
      <vt:lpstr>6. Các hàm thao tác trên chuỗi ký tự</vt:lpstr>
      <vt:lpstr>6. Các hàm thao tác trên chuỗi ký tự</vt:lpstr>
      <vt:lpstr>6. Các hàm thao tác trên chuỗi ký tự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 - IT</dc:title>
  <dc:creator>Hiếu Nguyễn</dc:creator>
  <cp:lastModifiedBy>Hiếu Nguyễn</cp:lastModifiedBy>
  <cp:revision>15</cp:revision>
  <dcterms:created xsi:type="dcterms:W3CDTF">2023-06-16T13:14:34Z</dcterms:created>
  <dcterms:modified xsi:type="dcterms:W3CDTF">2024-04-03T16:27:17Z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