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350" r:id="rId5"/>
    <p:sldId id="373" r:id="rId6"/>
    <p:sldId id="374" r:id="rId7"/>
    <p:sldId id="375" r:id="rId8"/>
    <p:sldId id="376" r:id="rId9"/>
    <p:sldId id="378" r:id="rId10"/>
    <p:sldId id="377" r:id="rId11"/>
    <p:sldId id="379" r:id="rId12"/>
    <p:sldId id="380" r:id="rId13"/>
    <p:sldId id="381" r:id="rId14"/>
    <p:sldId id="382" r:id="rId15"/>
    <p:sldId id="383" r:id="rId16"/>
    <p:sldId id="385" r:id="rId17"/>
    <p:sldId id="386" r:id="rId18"/>
    <p:sldId id="387" r:id="rId19"/>
    <p:sldId id="388" r:id="rId20"/>
    <p:sldId id="3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Hiếu Nguyễn" initials="HN" lastIdx="12" clrIdx="2">
    <p:extLst>
      <p:ext uri="{19B8F6BF-5375-455C-9EA6-DF929625EA0E}">
        <p15:presenceInfo xmlns:p15="http://schemas.microsoft.com/office/powerpoint/2012/main" userId="18e374acacec50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7-29T12:33:38.951" idx="2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7-29T12:33:38.951" idx="1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7-29T12:33:38.951" idx="12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7-29T12:33:38.951" idx="4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7-29T12:33:38.951" idx="3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7-29T12:33:38.951" idx="5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7-29T12:33:38.951" idx="6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7-29T12:33:38.951" idx="7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7-29T12:33:38.951" idx="8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7-29T12:33:38.951" idx="9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7-29T12:33:38.951" idx="10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7B30C-5C7C-5AF3-3B13-9B855E2DFA0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45720"/>
            <a:ext cx="12192000" cy="6949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2671990"/>
            <a:ext cx="5491571" cy="1514019"/>
          </a:xfrm>
        </p:spPr>
        <p:txBody>
          <a:bodyPr/>
          <a:lstStyle/>
          <a:p>
            <a:r>
              <a:rPr lang="en-US" dirty="0"/>
              <a:t>Pre - IT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Thao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BDD24E-963C-2B8B-60F4-CA5DA9EACA93}"/>
              </a:ext>
            </a:extLst>
          </p:cNvPr>
          <p:cNvSpPr txBox="1"/>
          <p:nvPr/>
        </p:nvSpPr>
        <p:spPr>
          <a:xfrm>
            <a:off x="1364974" y="2027087"/>
            <a:ext cx="3384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c, </a:t>
            </a:r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2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9BD27-FEDC-B8AA-6058-5783FF50E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426" y="2556218"/>
            <a:ext cx="8617753" cy="41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3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Thao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BDD24E-963C-2B8B-60F4-CA5DA9EACA93}"/>
              </a:ext>
            </a:extLst>
          </p:cNvPr>
          <p:cNvSpPr txBox="1"/>
          <p:nvPr/>
        </p:nvSpPr>
        <p:spPr>
          <a:xfrm>
            <a:off x="1364974" y="2027087"/>
            <a:ext cx="3384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c, </a:t>
            </a:r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2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9BD27-FEDC-B8AA-6058-5783FF50E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426" y="2556218"/>
            <a:ext cx="8617753" cy="41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F1650-13F1-3B04-B07C-9260A8210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601" y="196574"/>
            <a:ext cx="8175800" cy="646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3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0DBA3E-B394-EF7D-AE8B-7829D8705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630" y="181810"/>
            <a:ext cx="7839298" cy="649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96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Thao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BDD24E-963C-2B8B-60F4-CA5DA9EACA93}"/>
              </a:ext>
            </a:extLst>
          </p:cNvPr>
          <p:cNvSpPr txBox="1"/>
          <p:nvPr/>
        </p:nvSpPr>
        <p:spPr>
          <a:xfrm>
            <a:off x="1364974" y="2027087"/>
            <a:ext cx="3384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c, </a:t>
            </a:r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2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A75D29-AA06-4E2F-4A4F-54B9F8AA9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72" y="2690335"/>
            <a:ext cx="8502664" cy="19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3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Thao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BDD24E-963C-2B8B-60F4-CA5DA9EACA93}"/>
              </a:ext>
            </a:extLst>
          </p:cNvPr>
          <p:cNvSpPr txBox="1"/>
          <p:nvPr/>
        </p:nvSpPr>
        <p:spPr>
          <a:xfrm>
            <a:off x="1364974" y="2027087"/>
            <a:ext cx="20217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d, </a:t>
            </a:r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  <a:endParaRPr lang="en-US" sz="22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2CD1B-86E6-6360-A501-E5AA65F9FB0B}"/>
              </a:ext>
            </a:extLst>
          </p:cNvPr>
          <p:cNvSpPr txBox="1"/>
          <p:nvPr/>
        </p:nvSpPr>
        <p:spPr>
          <a:xfrm>
            <a:off x="1364974" y="2551837"/>
            <a:ext cx="9613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Sau khi hoàn tất thao tác trên file, cần đóng file để tránh những lỗi phát sinh ngoài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ý muốn. Tham số truyền vào hàm là con trỏ kiểu FILE được dùng để lưu trữ địa chỉ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của đối tượng FILE đang mở. Nếu đóng file thành công thì hàm trả về giá trị 0, ngược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lại trả về EOF (End of file). Hàm sẽ giải phóng tất cả dữ liệu chưa được xử lý trên file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nếu chúng vẫn còn lưu trong buffer, và giải phóng tất cả vùng nhớ mà FILE sử dụng.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B8A45-A88C-C011-3CAB-0D9076FBB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74" y="4267350"/>
            <a:ext cx="9793356" cy="13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Thao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BDD24E-963C-2B8B-60F4-CA5DA9EACA93}"/>
              </a:ext>
            </a:extLst>
          </p:cNvPr>
          <p:cNvSpPr txBox="1"/>
          <p:nvPr/>
        </p:nvSpPr>
        <p:spPr>
          <a:xfrm>
            <a:off x="1364974" y="2027087"/>
            <a:ext cx="11576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e, </a:t>
            </a:r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sz="22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29CD5-FA20-0C52-E601-F5F9CDA45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632" y="2457974"/>
            <a:ext cx="8096890" cy="442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A80622-65C8-A3D1-3763-063AAE3D1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41" y="593613"/>
            <a:ext cx="9294598" cy="60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6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 Thao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97523-67C5-3E6E-6C85-F2AEA3DC4577}"/>
              </a:ext>
            </a:extLst>
          </p:cNvPr>
          <p:cNvSpPr txBox="1"/>
          <p:nvPr/>
        </p:nvSpPr>
        <p:spPr>
          <a:xfrm>
            <a:off x="937518" y="2485749"/>
            <a:ext cx="951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205;p2">
            <a:extLst>
              <a:ext uri="{FF2B5EF4-FFF2-40B4-BE49-F238E27FC236}">
                <a16:creationId xmlns:a16="http://schemas.microsoft.com/office/drawing/2014/main" id="{88665620-15CE-9A6F-62CE-42CD4C999E06}"/>
              </a:ext>
            </a:extLst>
          </p:cNvPr>
          <p:cNvSpPr txBox="1">
            <a:spLocks noGrp="1"/>
          </p:cNvSpPr>
          <p:nvPr/>
        </p:nvSpPr>
        <p:spPr>
          <a:xfrm>
            <a:off x="937518" y="2947414"/>
            <a:ext cx="8596668" cy="52263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Tệp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tin (file)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Đọc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file/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file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7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I/O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D8ED5-CD83-68FB-798D-D38B0214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680" y="2292678"/>
            <a:ext cx="7941439" cy="30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7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tin(File)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073959-BD25-BA1D-BE7A-735F4108C28C}"/>
              </a:ext>
            </a:extLst>
          </p:cNvPr>
          <p:cNvSpPr txBox="1"/>
          <p:nvPr/>
        </p:nvSpPr>
        <p:spPr>
          <a:xfrm>
            <a:off x="1099931" y="2263289"/>
            <a:ext cx="8956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 tập tin trên máy tính là một tài nguyên dùng để lưu trữ thông tin lâu dài, sử dụng</a:t>
            </a:r>
            <a:br>
              <a:rPr lang="vi-VN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 các chương trình máy tính.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6319D-E244-C666-C75A-692DFC8CAAF0}"/>
              </a:ext>
            </a:extLst>
          </p:cNvPr>
          <p:cNvSpPr txBox="1"/>
          <p:nvPr/>
        </p:nvSpPr>
        <p:spPr>
          <a:xfrm>
            <a:off x="1058733" y="3429000"/>
            <a:ext cx="90386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Cũng giống như việc lưu trữ dữ liệu tạm thời trên RAM, file cũng lưu trữ dữ liệu dưới</a:t>
            </a:r>
            <a:br>
              <a:rPr lang="vi-VN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dạng nhị phân (0 hoặc 1), tuy nhiên tùy vào định dạng của file và cách chuyển đổi của</a:t>
            </a:r>
            <a:br>
              <a:rPr lang="vi-VN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mỗi phần mềm đọc file mà chúng ta có những kiểu thông tin khác nhau. Ví dụ file .png</a:t>
            </a:r>
            <a:br>
              <a:rPr lang="vi-VN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thì được chuyển về dạng hình ảnh, phần mềm Microsoft Word chuyển dãy bit nhị phân</a:t>
            </a:r>
            <a:br>
              <a:rPr lang="vi-VN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về dạng text…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tin(File)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B947C-BA41-8730-1D30-A4621AF7BD35}"/>
              </a:ext>
            </a:extLst>
          </p:cNvPr>
          <p:cNvSpPr txBox="1"/>
          <p:nvPr/>
        </p:nvSpPr>
        <p:spPr>
          <a:xfrm>
            <a:off x="1199986" y="2180647"/>
            <a:ext cx="10104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sz="18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  <a:t>Tập tin văn bản </a:t>
            </a:r>
            <a:r>
              <a:rPr lang="vi-VN" sz="1800" b="1" i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  <a:t>(text file)</a:t>
            </a:r>
            <a:r>
              <a:rPr lang="vi-VN" sz="18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  <a:t>: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  <a:t>là loại tập tin dùng để ghi các ký tự được lưu trữ dưới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  <a:t>dạng mã ASCII. Điểm đặc biệt là dữ liệu của tập tin được lưu trữ thành các dòng,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  <a:t>mỗi dòng được kết thúc bằng ký tự xuống dòng (new line), ký hiệu ‘\n’; ký tự này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  <a:t>là sự kết hợp của 2 ký tự CR (Carriage Return - Về đầu dòng, mã ASCII là 13) và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  <a:t>LF (Line Feed - Xuống dòng, mã ASCII là 10). Mỗi tập tin được kết thúc bởi ký tự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  <a:t>EOF (End Of File) có mã Ascii là 26 (xác định bởi tổ hợp phím Ctrl + Z).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F35DD-170F-174E-8F2D-5D1C4836EF15}"/>
              </a:ext>
            </a:extLst>
          </p:cNvPr>
          <p:cNvSpPr txBox="1"/>
          <p:nvPr/>
        </p:nvSpPr>
        <p:spPr>
          <a:xfrm>
            <a:off x="1199986" y="4094922"/>
            <a:ext cx="9878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sz="18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  <a:t>Tập tin nhị phân </a:t>
            </a:r>
            <a:r>
              <a:rPr lang="vi-VN" sz="1800" b="1" i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  <a:t>(binary file)</a:t>
            </a:r>
            <a:r>
              <a:rPr lang="vi-VN" sz="18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  <a:t>: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  <a:t>là một tập tin bị mã hóa (thường gọi là file nhị phân).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  <a:t>Tập tin nhị phân không thể đọc được khi mở file bằng các trình soạn thảo văn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  <a:t>bản. Dữ liệu ghi trên tệp theo các byte nhị phân như trong bộ nhớ. Người ta sử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  <a:t>dụng tập tin này trong quá trình nhập xuất để dữ liệu không bị biến đổi. Việc sử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Light" panose="020F0302020204030204" pitchFamily="34" charset="0"/>
              </a:rPr>
              <a:t>dụng tập tin nhị phân giúp chúng ta bảo mật dữ liệu tốt hơn File văn bản.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6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Thao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BDD24E-963C-2B8B-60F4-CA5DA9EACA93}"/>
              </a:ext>
            </a:extLst>
          </p:cNvPr>
          <p:cNvSpPr txBox="1"/>
          <p:nvPr/>
        </p:nvSpPr>
        <p:spPr>
          <a:xfrm>
            <a:off x="1364974" y="2146852"/>
            <a:ext cx="3403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2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2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2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2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2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sz="22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9B51C-C0C9-1F47-7EC7-EA6111E60776}"/>
              </a:ext>
            </a:extLst>
          </p:cNvPr>
          <p:cNvSpPr txBox="1"/>
          <p:nvPr/>
        </p:nvSpPr>
        <p:spPr>
          <a:xfrm>
            <a:off x="1364974" y="2690336"/>
            <a:ext cx="8846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 con trỏ tập tin (file pointer) rất cần thiết cho việc đọc và ghi các tập tin. Trong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kiểu FILE có trường lưu thông tin vị trí đang đọc/ghi của file, gọi là con trỏ file. Thông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tin bao gồm: tên tập tin, vị trí hiện tại của tập tin, tập tin đang được đọc hay ghi, có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bất kỳ lỗi nào xuất hiện hay đã đến cuối tập tin.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73F06-C8F5-F24F-AEBC-EC6BE34C3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70" y="4341816"/>
            <a:ext cx="10691190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Thao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BDD24E-963C-2B8B-60F4-CA5DA9EACA93}"/>
              </a:ext>
            </a:extLst>
          </p:cNvPr>
          <p:cNvSpPr txBox="1"/>
          <p:nvPr/>
        </p:nvSpPr>
        <p:spPr>
          <a:xfrm>
            <a:off x="1364974" y="2027087"/>
            <a:ext cx="17668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  <a:endParaRPr lang="en-US" sz="22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9B51C-C0C9-1F47-7EC7-EA6111E60776}"/>
              </a:ext>
            </a:extLst>
          </p:cNvPr>
          <p:cNvSpPr txBox="1"/>
          <p:nvPr/>
        </p:nvSpPr>
        <p:spPr>
          <a:xfrm>
            <a:off x="1364974" y="2467211"/>
            <a:ext cx="8455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Việc mở tập tin có thể không thành công. Khi tập tin không thể mở được, hàm sẽ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trả về giá trị </a:t>
            </a:r>
            <a:r>
              <a:rPr lang="vi-VN" sz="1800" b="0" i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D674F-5D86-6AAB-46F4-BD4D4179629B}"/>
              </a:ext>
            </a:extLst>
          </p:cNvPr>
          <p:cNvSpPr txBox="1"/>
          <p:nvPr/>
        </p:nvSpPr>
        <p:spPr>
          <a:xfrm>
            <a:off x="1364974" y="3130459"/>
            <a:ext cx="79816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 lý do có khả năng xảy ra làm tập tin mở không thành công: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 Mở file để đọc mà đường dẫn không tồn tại.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 Người dùng không có quyền truy cập đến tập tin/ đường dẫn chứa tập tin.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 File đang được mở với chế độ hạn chế bởi một chương trình nào đó.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 Có quá nhiều tập tin đang mở (hệ điều hành có giới hạn số file được mở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đồng thời).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78AFB3-F36E-67E2-B7E1-4F6175B46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354" y="4658474"/>
            <a:ext cx="8125303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5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E94A6-B47B-D273-FD9A-025C388F9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376" y="188862"/>
            <a:ext cx="7825571" cy="666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4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Thao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BDD24E-963C-2B8B-60F4-CA5DA9EACA93}"/>
              </a:ext>
            </a:extLst>
          </p:cNvPr>
          <p:cNvSpPr txBox="1"/>
          <p:nvPr/>
        </p:nvSpPr>
        <p:spPr>
          <a:xfrm>
            <a:off x="1364974" y="2027087"/>
            <a:ext cx="17668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  <a:endParaRPr lang="en-US" sz="22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4E676-5764-E9DF-B037-D0DEED95B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37" y="2588756"/>
            <a:ext cx="10087206" cy="413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2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</p:bld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b="0" i="0" dirty="0" smtClean="0">
            <a:solidFill>
              <a:srgbClr val="000000"/>
            </a:solidFill>
            <a:effectLst/>
            <a:latin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1187</TotalTime>
  <Words>808</Words>
  <Application>Microsoft Office PowerPoint</Application>
  <PresentationFormat>Widescreen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</vt:lpstr>
      <vt:lpstr>Theme1</vt:lpstr>
      <vt:lpstr>Pre - IT</vt:lpstr>
      <vt:lpstr>12. Thao tác với tệp tin</vt:lpstr>
      <vt:lpstr>1. I/O</vt:lpstr>
      <vt:lpstr>2. Tập tin(File)</vt:lpstr>
      <vt:lpstr>2. Tập tin(File)</vt:lpstr>
      <vt:lpstr>3. Thao tác với tập tin</vt:lpstr>
      <vt:lpstr>3. Thao tác với tập tin</vt:lpstr>
      <vt:lpstr>PowerPoint Presentation</vt:lpstr>
      <vt:lpstr>3. Thao tác với tập tin</vt:lpstr>
      <vt:lpstr>3. Thao tác với tập tin</vt:lpstr>
      <vt:lpstr>3. Thao tác với tập tin</vt:lpstr>
      <vt:lpstr>PowerPoint Presentation</vt:lpstr>
      <vt:lpstr>PowerPoint Presentation</vt:lpstr>
      <vt:lpstr>3. Thao tác với tập tin</vt:lpstr>
      <vt:lpstr>3. Thao tác với tập tin</vt:lpstr>
      <vt:lpstr>3. Thao tác với tập tin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- IT</dc:title>
  <dc:creator>Hiếu Nguyễn</dc:creator>
  <cp:lastModifiedBy>Hiếu Nguyễn</cp:lastModifiedBy>
  <cp:revision>17</cp:revision>
  <dcterms:created xsi:type="dcterms:W3CDTF">2023-06-16T13:14:34Z</dcterms:created>
  <dcterms:modified xsi:type="dcterms:W3CDTF">2024-04-03T16:27:29Z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