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Franklin Gothic" panose="020B0604020202020204" charset="0"/>
      <p:bold r:id="rId19"/>
    </p:embeddedFont>
    <p:embeddedFont>
      <p:font typeface="Libre Franklin"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Fcy9zFsUKQTrxJaQMNKMNH0BI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19"/>
          <p:cNvGrpSpPr/>
          <p:nvPr/>
        </p:nvGrpSpPr>
        <p:grpSpPr>
          <a:xfrm>
            <a:off x="1" y="758752"/>
            <a:ext cx="6099248" cy="6099248"/>
            <a:chOff x="0" y="12289"/>
            <a:chExt cx="3550" cy="3551"/>
          </a:xfrm>
        </p:grpSpPr>
        <p:sp>
          <p:nvSpPr>
            <p:cNvPr id="18" name="Google Shape;18;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19"/>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19"/>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28"/>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28"/>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28"/>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28"/>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2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8"/>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28"/>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28"/>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28"/>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28"/>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28"/>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28"/>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28"/>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28"/>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28"/>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28"/>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28"/>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28"/>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2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29"/>
          <p:cNvGrpSpPr/>
          <p:nvPr/>
        </p:nvGrpSpPr>
        <p:grpSpPr>
          <a:xfrm rot="5400000" flipH="1">
            <a:off x="0" y="3900132"/>
            <a:ext cx="2959226" cy="2959226"/>
            <a:chOff x="0" y="12289"/>
            <a:chExt cx="3550" cy="3551"/>
          </a:xfrm>
        </p:grpSpPr>
        <p:sp>
          <p:nvSpPr>
            <p:cNvPr id="165" name="Google Shape;165;p2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2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2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2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2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29"/>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29"/>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29"/>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29"/>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29"/>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2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30"/>
          <p:cNvGrpSpPr/>
          <p:nvPr/>
        </p:nvGrpSpPr>
        <p:grpSpPr>
          <a:xfrm rot="5400000" flipH="1">
            <a:off x="0" y="3900132"/>
            <a:ext cx="2959226" cy="2959226"/>
            <a:chOff x="0" y="12289"/>
            <a:chExt cx="3550" cy="3551"/>
          </a:xfrm>
        </p:grpSpPr>
        <p:sp>
          <p:nvSpPr>
            <p:cNvPr id="180" name="Google Shape;180;p3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3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3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3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30"/>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30"/>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30"/>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30"/>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30"/>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30"/>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30"/>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30"/>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30"/>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3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3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31"/>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31"/>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31"/>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31"/>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31"/>
          <p:cNvSpPr>
            <a:spLocks noGrp="1"/>
          </p:cNvSpPr>
          <p:nvPr>
            <p:ph type="pic" idx="3"/>
          </p:nvPr>
        </p:nvSpPr>
        <p:spPr>
          <a:xfrm>
            <a:off x="0" y="0"/>
            <a:ext cx="6096000" cy="6858000"/>
          </a:xfrm>
          <a:prstGeom prst="rect">
            <a:avLst/>
          </a:prstGeom>
          <a:noFill/>
          <a:ln>
            <a:noFill/>
          </a:ln>
        </p:spPr>
      </p:sp>
      <p:grpSp>
        <p:nvGrpSpPr>
          <p:cNvPr id="202" name="Google Shape;202;p31"/>
          <p:cNvGrpSpPr/>
          <p:nvPr/>
        </p:nvGrpSpPr>
        <p:grpSpPr>
          <a:xfrm rot="10800000">
            <a:off x="8870040" y="0"/>
            <a:ext cx="3325208" cy="3325208"/>
            <a:chOff x="0" y="12289"/>
            <a:chExt cx="3550" cy="3551"/>
          </a:xfrm>
        </p:grpSpPr>
        <p:sp>
          <p:nvSpPr>
            <p:cNvPr id="203" name="Google Shape;203;p3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3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3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5" name="Google Shape;25;p20"/>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6" name="Google Shape;26;p20"/>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27" name="Google Shape;27;p20"/>
          <p:cNvGrpSpPr/>
          <p:nvPr/>
        </p:nvGrpSpPr>
        <p:grpSpPr>
          <a:xfrm rot="10800000">
            <a:off x="8870040" y="0"/>
            <a:ext cx="3325208" cy="3325208"/>
            <a:chOff x="0" y="12289"/>
            <a:chExt cx="3550" cy="3551"/>
          </a:xfrm>
        </p:grpSpPr>
        <p:sp>
          <p:nvSpPr>
            <p:cNvPr id="28" name="Google Shape;28;p2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9" name="Google Shape;29;p2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0" name="Google Shape;30;p2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31" name="Google Shape;31;p20"/>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20"/>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0"/>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 name="Google Shape;34;p20"/>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20"/>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0"/>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20"/>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 name="Google Shape;38;p20"/>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20"/>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2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8"/>
        <p:cNvGrpSpPr/>
        <p:nvPr/>
      </p:nvGrpSpPr>
      <p:grpSpPr>
        <a:xfrm>
          <a:off x="0" y="0"/>
          <a:ext cx="0" cy="0"/>
          <a:chOff x="0" y="0"/>
          <a:chExt cx="0" cy="0"/>
        </a:xfrm>
      </p:grpSpPr>
      <p:grpSp>
        <p:nvGrpSpPr>
          <p:cNvPr id="49" name="Google Shape;49;p22"/>
          <p:cNvGrpSpPr/>
          <p:nvPr/>
        </p:nvGrpSpPr>
        <p:grpSpPr>
          <a:xfrm>
            <a:off x="6362700" y="0"/>
            <a:ext cx="5829298" cy="3235602"/>
            <a:chOff x="5612972" y="1"/>
            <a:chExt cx="6615961" cy="3672246"/>
          </a:xfrm>
        </p:grpSpPr>
        <p:sp>
          <p:nvSpPr>
            <p:cNvPr id="50" name="Google Shape;50;p22"/>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1" name="Google Shape;51;p22"/>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2" name="Google Shape;52;p22"/>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3" name="Google Shape;53;p22"/>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4" name="Google Shape;54;p22"/>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55" name="Google Shape;55;p2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56" name="Google Shape;56;p22"/>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57" name="Google Shape;57;p22"/>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 name="Google Shape;58;p22"/>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59" name="Google Shape;59;p22"/>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0" name="Google Shape;60;p22"/>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22"/>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2" name="Google Shape;62;p22"/>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3" name="Google Shape;63;p22"/>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4" name="Google Shape;64;p22"/>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5" name="Google Shape;65;p22"/>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6" name="Google Shape;66;p22"/>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7" name="Google Shape;67;p22"/>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8" name="Google Shape;68;p22"/>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9" name="Google Shape;69;p22"/>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0" name="Google Shape;70;p22"/>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2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74"/>
        <p:cNvGrpSpPr/>
        <p:nvPr/>
      </p:nvGrpSpPr>
      <p:grpSpPr>
        <a:xfrm>
          <a:off x="0" y="0"/>
          <a:ext cx="0" cy="0"/>
          <a:chOff x="0" y="0"/>
          <a:chExt cx="0" cy="0"/>
        </a:xfrm>
      </p:grpSpPr>
      <p:grpSp>
        <p:nvGrpSpPr>
          <p:cNvPr id="75" name="Google Shape;75;p23"/>
          <p:cNvGrpSpPr/>
          <p:nvPr/>
        </p:nvGrpSpPr>
        <p:grpSpPr>
          <a:xfrm rot="5400000" flipH="1">
            <a:off x="0" y="3900132"/>
            <a:ext cx="2959226" cy="2959226"/>
            <a:chOff x="0" y="12289"/>
            <a:chExt cx="3550" cy="3551"/>
          </a:xfrm>
        </p:grpSpPr>
        <p:sp>
          <p:nvSpPr>
            <p:cNvPr id="76" name="Google Shape;76;p2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77" name="Google Shape;77;p2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78" name="Google Shape;78;p2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79" name="Google Shape;79;p23"/>
          <p:cNvSpPr>
            <a:spLocks noGrp="1"/>
          </p:cNvSpPr>
          <p:nvPr>
            <p:ph type="pic" idx="2"/>
          </p:nvPr>
        </p:nvSpPr>
        <p:spPr>
          <a:xfrm>
            <a:off x="6096000" y="-22543"/>
            <a:ext cx="6096000" cy="6903086"/>
          </a:xfrm>
          <a:prstGeom prst="rect">
            <a:avLst/>
          </a:prstGeom>
          <a:noFill/>
          <a:ln>
            <a:noFill/>
          </a:ln>
        </p:spPr>
      </p:sp>
      <p:sp>
        <p:nvSpPr>
          <p:cNvPr id="80" name="Google Shape;80;p2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1" name="Google Shape;81;p2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82" name="Google Shape;82;p2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3" name="Google Shape;83;p2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6"/>
        <p:cNvGrpSpPr/>
        <p:nvPr/>
      </p:nvGrpSpPr>
      <p:grpSpPr>
        <a:xfrm>
          <a:off x="0" y="0"/>
          <a:ext cx="0" cy="0"/>
          <a:chOff x="0" y="0"/>
          <a:chExt cx="0" cy="0"/>
        </a:xfrm>
      </p:grpSpPr>
      <p:sp>
        <p:nvSpPr>
          <p:cNvPr id="87" name="Google Shape;87;p24"/>
          <p:cNvSpPr>
            <a:spLocks noGrp="1"/>
          </p:cNvSpPr>
          <p:nvPr>
            <p:ph type="pic" idx="2"/>
          </p:nvPr>
        </p:nvSpPr>
        <p:spPr>
          <a:xfrm>
            <a:off x="0" y="0"/>
            <a:ext cx="12191998" cy="6858000"/>
          </a:xfrm>
          <a:prstGeom prst="rect">
            <a:avLst/>
          </a:prstGeom>
          <a:solidFill>
            <a:schemeClr val="accent2"/>
          </a:solidFill>
          <a:ln>
            <a:noFill/>
          </a:ln>
        </p:spPr>
      </p:sp>
      <p:sp>
        <p:nvSpPr>
          <p:cNvPr id="88" name="Google Shape;88;p24"/>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9" name="Google Shape;89;p24"/>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90" name="Google Shape;90;p24"/>
          <p:cNvGrpSpPr/>
          <p:nvPr/>
        </p:nvGrpSpPr>
        <p:grpSpPr>
          <a:xfrm rot="10800000">
            <a:off x="9509760" y="-3"/>
            <a:ext cx="2682238" cy="2682238"/>
            <a:chOff x="0" y="12289"/>
            <a:chExt cx="3550" cy="3551"/>
          </a:xfrm>
        </p:grpSpPr>
        <p:sp>
          <p:nvSpPr>
            <p:cNvPr id="91" name="Google Shape;91;p2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2" name="Google Shape;92;p2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3" name="Google Shape;93;p2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94"/>
        <p:cNvGrpSpPr/>
        <p:nvPr/>
      </p:nvGrpSpPr>
      <p:grpSpPr>
        <a:xfrm>
          <a:off x="0" y="0"/>
          <a:ext cx="0" cy="0"/>
          <a:chOff x="0" y="0"/>
          <a:chExt cx="0" cy="0"/>
        </a:xfrm>
      </p:grpSpPr>
      <p:sp>
        <p:nvSpPr>
          <p:cNvPr id="95" name="Google Shape;95;p25"/>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6" name="Google Shape;96;p2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6"/>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26"/>
          <p:cNvGrpSpPr/>
          <p:nvPr/>
        </p:nvGrpSpPr>
        <p:grpSpPr>
          <a:xfrm>
            <a:off x="6362700" y="0"/>
            <a:ext cx="5829298" cy="3235602"/>
            <a:chOff x="5612972" y="1"/>
            <a:chExt cx="6615961" cy="3672246"/>
          </a:xfrm>
        </p:grpSpPr>
        <p:sp>
          <p:nvSpPr>
            <p:cNvPr id="104" name="Google Shape;104;p26"/>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26"/>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26"/>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26"/>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26"/>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26"/>
          <p:cNvGrpSpPr/>
          <p:nvPr/>
        </p:nvGrpSpPr>
        <p:grpSpPr>
          <a:xfrm rot="5400000" flipH="1">
            <a:off x="0" y="3900132"/>
            <a:ext cx="2959226" cy="2959226"/>
            <a:chOff x="0" y="12289"/>
            <a:chExt cx="3550" cy="3551"/>
          </a:xfrm>
        </p:grpSpPr>
        <p:sp>
          <p:nvSpPr>
            <p:cNvPr id="110" name="Google Shape;110;p2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2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2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27"/>
          <p:cNvGrpSpPr/>
          <p:nvPr/>
        </p:nvGrpSpPr>
        <p:grpSpPr>
          <a:xfrm rot="5400000" flipH="1">
            <a:off x="0" y="3900132"/>
            <a:ext cx="2959226" cy="2959226"/>
            <a:chOff x="0" y="12289"/>
            <a:chExt cx="3550" cy="3551"/>
          </a:xfrm>
        </p:grpSpPr>
        <p:sp>
          <p:nvSpPr>
            <p:cNvPr id="115" name="Google Shape;115;p2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2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2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27"/>
          <p:cNvSpPr>
            <a:spLocks noGrp="1"/>
          </p:cNvSpPr>
          <p:nvPr>
            <p:ph type="pic" idx="2"/>
          </p:nvPr>
        </p:nvSpPr>
        <p:spPr>
          <a:xfrm>
            <a:off x="954268" y="2572883"/>
            <a:ext cx="2118245" cy="2037217"/>
          </a:xfrm>
          <a:prstGeom prst="rect">
            <a:avLst/>
          </a:prstGeom>
          <a:noFill/>
          <a:ln>
            <a:noFill/>
          </a:ln>
        </p:spPr>
      </p:sp>
      <p:sp>
        <p:nvSpPr>
          <p:cNvPr id="119" name="Google Shape;119;p27"/>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27"/>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27"/>
          <p:cNvSpPr>
            <a:spLocks noGrp="1"/>
          </p:cNvSpPr>
          <p:nvPr>
            <p:ph type="pic" idx="3"/>
          </p:nvPr>
        </p:nvSpPr>
        <p:spPr>
          <a:xfrm>
            <a:off x="3658280" y="2572883"/>
            <a:ext cx="2118245" cy="2037217"/>
          </a:xfrm>
          <a:prstGeom prst="rect">
            <a:avLst/>
          </a:prstGeom>
          <a:noFill/>
          <a:ln>
            <a:noFill/>
          </a:ln>
        </p:spPr>
      </p:sp>
      <p:sp>
        <p:nvSpPr>
          <p:cNvPr id="122" name="Google Shape;122;p27"/>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27"/>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27"/>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27"/>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27"/>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27"/>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27"/>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27"/>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27"/>
          <p:cNvGrpSpPr/>
          <p:nvPr/>
        </p:nvGrpSpPr>
        <p:grpSpPr>
          <a:xfrm>
            <a:off x="6362700" y="0"/>
            <a:ext cx="5829298" cy="3235602"/>
            <a:chOff x="5612972" y="1"/>
            <a:chExt cx="6615961" cy="3672246"/>
          </a:xfrm>
        </p:grpSpPr>
        <p:sp>
          <p:nvSpPr>
            <p:cNvPr id="131" name="Google Shape;131;p27"/>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27"/>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27"/>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27"/>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27"/>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27"/>
          <p:cNvSpPr>
            <a:spLocks noGrp="1"/>
          </p:cNvSpPr>
          <p:nvPr>
            <p:ph type="pic" idx="14"/>
          </p:nvPr>
        </p:nvSpPr>
        <p:spPr>
          <a:xfrm>
            <a:off x="6362292" y="2572883"/>
            <a:ext cx="2118245" cy="2037217"/>
          </a:xfrm>
          <a:prstGeom prst="rect">
            <a:avLst/>
          </a:prstGeom>
          <a:noFill/>
          <a:ln>
            <a:noFill/>
          </a:ln>
        </p:spPr>
      </p:sp>
      <p:sp>
        <p:nvSpPr>
          <p:cNvPr id="137" name="Google Shape;137;p27"/>
          <p:cNvSpPr>
            <a:spLocks noGrp="1"/>
          </p:cNvSpPr>
          <p:nvPr>
            <p:ph type="pic" idx="15"/>
          </p:nvPr>
        </p:nvSpPr>
        <p:spPr>
          <a:xfrm>
            <a:off x="9112023" y="2572883"/>
            <a:ext cx="2118245" cy="2037217"/>
          </a:xfrm>
          <a:prstGeom prst="rect">
            <a:avLst/>
          </a:prstGeom>
          <a:noFill/>
          <a:ln>
            <a:noFill/>
          </a:ln>
        </p:spPr>
      </p:sp>
      <p:sp>
        <p:nvSpPr>
          <p:cNvPr id="138" name="Google Shape;138;p2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8"/>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 name="Picture 1">
            <a:extLst>
              <a:ext uri="{FF2B5EF4-FFF2-40B4-BE49-F238E27FC236}">
                <a16:creationId xmlns:a16="http://schemas.microsoft.com/office/drawing/2014/main" id="{0607B30C-5C7C-5AF3-3B13-9B855E2DFA07}"/>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0" y="-45720"/>
            <a:ext cx="12192000" cy="6949440"/>
          </a:xfrm>
          <a:prstGeom prst="rect">
            <a:avLst/>
          </a:prstGeom>
        </p:spPr>
      </p:pic>
      <p:sp>
        <p:nvSpPr>
          <p:cNvPr id="210" name="Google Shape;210;p1"/>
          <p:cNvSpPr txBox="1">
            <a:spLocks noGrp="1"/>
          </p:cNvSpPr>
          <p:nvPr>
            <p:ph type="ctrTitle"/>
          </p:nvPr>
        </p:nvSpPr>
        <p:spPr>
          <a:xfrm>
            <a:off x="6367055" y="2671990"/>
            <a:ext cx="5491571" cy="1514019"/>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6000"/>
              <a:buFont typeface="Franklin Gothic"/>
              <a:buNone/>
            </a:pPr>
            <a:r>
              <a:rPr lang="en-US"/>
              <a:t>Pre - 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pic>
        <p:nvPicPr>
          <p:cNvPr id="294" name="Google Shape;294;p11"/>
          <p:cNvPicPr preferRelativeResize="0"/>
          <p:nvPr/>
        </p:nvPicPr>
        <p:blipFill rotWithShape="1">
          <a:blip r:embed="rId4">
            <a:alphaModFix/>
          </a:blip>
          <a:srcRect/>
          <a:stretch/>
        </p:blipFill>
        <p:spPr>
          <a:xfrm>
            <a:off x="1214194" y="952499"/>
            <a:ext cx="9763611" cy="2222744"/>
          </a:xfrm>
          <a:prstGeom prst="rect">
            <a:avLst/>
          </a:prstGeom>
          <a:noFill/>
          <a:ln>
            <a:noFill/>
          </a:ln>
        </p:spPr>
      </p:pic>
      <p:pic>
        <p:nvPicPr>
          <p:cNvPr id="295" name="Google Shape;295;p11"/>
          <p:cNvPicPr preferRelativeResize="0"/>
          <p:nvPr/>
        </p:nvPicPr>
        <p:blipFill rotWithShape="1">
          <a:blip r:embed="rId5">
            <a:alphaModFix/>
          </a:blip>
          <a:srcRect/>
          <a:stretch/>
        </p:blipFill>
        <p:spPr>
          <a:xfrm>
            <a:off x="2054015" y="3429000"/>
            <a:ext cx="8663680" cy="31183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Effect transition="in" filter="fade">
                                      <p:cBhvr>
                                        <p:cTn id="12"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pic>
        <p:nvPicPr>
          <p:cNvPr id="301" name="Google Shape;301;p12"/>
          <p:cNvPicPr preferRelativeResize="0"/>
          <p:nvPr/>
        </p:nvPicPr>
        <p:blipFill rotWithShape="1">
          <a:blip r:embed="rId4">
            <a:alphaModFix/>
          </a:blip>
          <a:srcRect/>
          <a:stretch/>
        </p:blipFill>
        <p:spPr>
          <a:xfrm>
            <a:off x="1041916" y="882484"/>
            <a:ext cx="10108167" cy="56949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5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pic>
        <p:nvPicPr>
          <p:cNvPr id="307" name="Google Shape;307;p13"/>
          <p:cNvPicPr preferRelativeResize="0"/>
          <p:nvPr/>
        </p:nvPicPr>
        <p:blipFill rotWithShape="1">
          <a:blip r:embed="rId4">
            <a:alphaModFix/>
          </a:blip>
          <a:srcRect/>
          <a:stretch/>
        </p:blipFill>
        <p:spPr>
          <a:xfrm>
            <a:off x="2239546" y="702254"/>
            <a:ext cx="8199854" cy="59850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312" name="Google Shape;312;p14"/>
          <p:cNvSpPr txBox="1"/>
          <p:nvPr/>
        </p:nvSpPr>
        <p:spPr>
          <a:xfrm>
            <a:off x="780150" y="533399"/>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dirty="0">
                <a:solidFill>
                  <a:schemeClr val="accent2">
                    <a:lumMod val="40000"/>
                    <a:lumOff val="60000"/>
                  </a:schemeClr>
                </a:solidFill>
                <a:latin typeface="Arial"/>
                <a:ea typeface="Arial"/>
                <a:cs typeface="Arial"/>
                <a:sym typeface="Arial"/>
              </a:rPr>
              <a:t>2.6 </a:t>
            </a:r>
            <a:r>
              <a:rPr lang="en-US" sz="2800" b="1" i="0" dirty="0" err="1">
                <a:solidFill>
                  <a:schemeClr val="accent2">
                    <a:lumMod val="40000"/>
                    <a:lumOff val="60000"/>
                  </a:schemeClr>
                </a:solidFill>
                <a:latin typeface="Arial"/>
                <a:ea typeface="Arial"/>
                <a:cs typeface="Arial"/>
                <a:sym typeface="Arial"/>
              </a:rPr>
              <a:t>Mô</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phỏng</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bằng</a:t>
            </a:r>
            <a:r>
              <a:rPr lang="en-US" sz="2800" b="1" i="0" dirty="0">
                <a:solidFill>
                  <a:schemeClr val="accent2">
                    <a:lumMod val="40000"/>
                    <a:lumOff val="60000"/>
                  </a:schemeClr>
                </a:solidFill>
                <a:latin typeface="Arial"/>
                <a:ea typeface="Arial"/>
                <a:cs typeface="Arial"/>
                <a:sym typeface="Arial"/>
              </a:rPr>
              <a:t> Scratch</a:t>
            </a:r>
            <a:endParaRPr dirty="0">
              <a:solidFill>
                <a:schemeClr val="accent2">
                  <a:lumMod val="40000"/>
                  <a:lumOff val="60000"/>
                </a:schemeClr>
              </a:solidFill>
            </a:endParaRPr>
          </a:p>
        </p:txBody>
      </p:sp>
      <p:pic>
        <p:nvPicPr>
          <p:cNvPr id="313" name="Google Shape;313;p14"/>
          <p:cNvPicPr preferRelativeResize="0"/>
          <p:nvPr/>
        </p:nvPicPr>
        <p:blipFill rotWithShape="1">
          <a:blip r:embed="rId4">
            <a:alphaModFix/>
          </a:blip>
          <a:srcRect/>
          <a:stretch/>
        </p:blipFill>
        <p:spPr>
          <a:xfrm>
            <a:off x="1380730" y="1295729"/>
            <a:ext cx="8163320" cy="50288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318" name="Google Shape;318;p15"/>
          <p:cNvSpPr txBox="1"/>
          <p:nvPr/>
        </p:nvSpPr>
        <p:spPr>
          <a:xfrm>
            <a:off x="777240" y="530352"/>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dirty="0">
                <a:solidFill>
                  <a:schemeClr val="accent2">
                    <a:lumMod val="40000"/>
                    <a:lumOff val="60000"/>
                  </a:schemeClr>
                </a:solidFill>
                <a:latin typeface="Arial"/>
                <a:ea typeface="Arial"/>
                <a:cs typeface="Arial"/>
                <a:sym typeface="Arial"/>
              </a:rPr>
              <a:t>2.6 </a:t>
            </a:r>
            <a:r>
              <a:rPr lang="en-US" sz="2800" b="1" i="0" dirty="0" err="1">
                <a:solidFill>
                  <a:schemeClr val="accent2">
                    <a:lumMod val="40000"/>
                    <a:lumOff val="60000"/>
                  </a:schemeClr>
                </a:solidFill>
                <a:latin typeface="Arial"/>
                <a:ea typeface="Arial"/>
                <a:cs typeface="Arial"/>
                <a:sym typeface="Arial"/>
              </a:rPr>
              <a:t>Mô</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phỏng</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bằng</a:t>
            </a:r>
            <a:r>
              <a:rPr lang="en-US" sz="2800" b="1" i="0" dirty="0">
                <a:solidFill>
                  <a:schemeClr val="accent2">
                    <a:lumMod val="40000"/>
                    <a:lumOff val="60000"/>
                  </a:schemeClr>
                </a:solidFill>
                <a:latin typeface="Arial"/>
                <a:ea typeface="Arial"/>
                <a:cs typeface="Arial"/>
                <a:sym typeface="Arial"/>
              </a:rPr>
              <a:t> Scratch</a:t>
            </a:r>
            <a:endParaRPr dirty="0">
              <a:solidFill>
                <a:schemeClr val="accent2">
                  <a:lumMod val="40000"/>
                  <a:lumOff val="60000"/>
                </a:schemeClr>
              </a:solidFill>
            </a:endParaRPr>
          </a:p>
        </p:txBody>
      </p:sp>
      <p:pic>
        <p:nvPicPr>
          <p:cNvPr id="319" name="Google Shape;319;p15"/>
          <p:cNvPicPr preferRelativeResize="0"/>
          <p:nvPr/>
        </p:nvPicPr>
        <p:blipFill rotWithShape="1">
          <a:blip r:embed="rId4">
            <a:alphaModFix/>
          </a:blip>
          <a:srcRect/>
          <a:stretch/>
        </p:blipFill>
        <p:spPr>
          <a:xfrm>
            <a:off x="2825990" y="1375873"/>
            <a:ext cx="6540020" cy="52931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324" name="Google Shape;324;p16"/>
          <p:cNvSpPr txBox="1"/>
          <p:nvPr/>
        </p:nvSpPr>
        <p:spPr>
          <a:xfrm>
            <a:off x="777240" y="530352"/>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dirty="0">
                <a:solidFill>
                  <a:schemeClr val="accent2">
                    <a:lumMod val="40000"/>
                    <a:lumOff val="60000"/>
                  </a:schemeClr>
                </a:solidFill>
                <a:latin typeface="Arial"/>
                <a:ea typeface="Arial"/>
                <a:cs typeface="Arial"/>
                <a:sym typeface="Arial"/>
              </a:rPr>
              <a:t>2.6 </a:t>
            </a:r>
            <a:r>
              <a:rPr lang="en-US" sz="2800" b="1" i="0" dirty="0" err="1">
                <a:solidFill>
                  <a:schemeClr val="accent2">
                    <a:lumMod val="40000"/>
                    <a:lumOff val="60000"/>
                  </a:schemeClr>
                </a:solidFill>
                <a:latin typeface="Arial"/>
                <a:ea typeface="Arial"/>
                <a:cs typeface="Arial"/>
                <a:sym typeface="Arial"/>
              </a:rPr>
              <a:t>Mô</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phỏng</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bằng</a:t>
            </a:r>
            <a:r>
              <a:rPr lang="en-US" sz="2800" b="1" i="0" dirty="0">
                <a:solidFill>
                  <a:schemeClr val="accent2">
                    <a:lumMod val="40000"/>
                    <a:lumOff val="60000"/>
                  </a:schemeClr>
                </a:solidFill>
                <a:latin typeface="Arial"/>
                <a:ea typeface="Arial"/>
                <a:cs typeface="Arial"/>
                <a:sym typeface="Arial"/>
              </a:rPr>
              <a:t> Scratch</a:t>
            </a:r>
            <a:endParaRPr dirty="0">
              <a:solidFill>
                <a:schemeClr val="accent2">
                  <a:lumMod val="40000"/>
                  <a:lumOff val="60000"/>
                </a:schemeClr>
              </a:solidFill>
            </a:endParaRPr>
          </a:p>
        </p:txBody>
      </p:sp>
      <p:pic>
        <p:nvPicPr>
          <p:cNvPr id="325" name="Google Shape;325;p16"/>
          <p:cNvPicPr preferRelativeResize="0"/>
          <p:nvPr/>
        </p:nvPicPr>
        <p:blipFill rotWithShape="1">
          <a:blip r:embed="rId4">
            <a:alphaModFix/>
          </a:blip>
          <a:srcRect/>
          <a:stretch/>
        </p:blipFill>
        <p:spPr>
          <a:xfrm>
            <a:off x="1293495" y="1429251"/>
            <a:ext cx="9605010" cy="51864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330" name="Google Shape;330;p17"/>
          <p:cNvSpPr txBox="1"/>
          <p:nvPr/>
        </p:nvSpPr>
        <p:spPr>
          <a:xfrm>
            <a:off x="777240" y="530352"/>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dirty="0">
                <a:solidFill>
                  <a:schemeClr val="accent2">
                    <a:lumMod val="40000"/>
                    <a:lumOff val="60000"/>
                  </a:schemeClr>
                </a:solidFill>
                <a:latin typeface="Arial"/>
                <a:ea typeface="Arial"/>
                <a:cs typeface="Arial"/>
                <a:sym typeface="Arial"/>
              </a:rPr>
              <a:t>2.6 </a:t>
            </a:r>
            <a:r>
              <a:rPr lang="en-US" sz="2800" b="1" i="0" dirty="0" err="1">
                <a:solidFill>
                  <a:schemeClr val="accent2">
                    <a:lumMod val="40000"/>
                    <a:lumOff val="60000"/>
                  </a:schemeClr>
                </a:solidFill>
                <a:latin typeface="Arial"/>
                <a:ea typeface="Arial"/>
                <a:cs typeface="Arial"/>
                <a:sym typeface="Arial"/>
              </a:rPr>
              <a:t>Mô</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phỏng</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bằng</a:t>
            </a:r>
            <a:r>
              <a:rPr lang="en-US" sz="2800" b="1" i="0" dirty="0">
                <a:solidFill>
                  <a:schemeClr val="accent2">
                    <a:lumMod val="40000"/>
                    <a:lumOff val="60000"/>
                  </a:schemeClr>
                </a:solidFill>
                <a:latin typeface="Arial"/>
                <a:ea typeface="Arial"/>
                <a:cs typeface="Arial"/>
                <a:sym typeface="Arial"/>
              </a:rPr>
              <a:t> Scratch</a:t>
            </a:r>
            <a:endParaRPr dirty="0">
              <a:solidFill>
                <a:schemeClr val="accent2">
                  <a:lumMod val="40000"/>
                  <a:lumOff val="60000"/>
                </a:schemeClr>
              </a:solidFill>
            </a:endParaRPr>
          </a:p>
        </p:txBody>
      </p:sp>
      <p:pic>
        <p:nvPicPr>
          <p:cNvPr id="331" name="Google Shape;331;p17"/>
          <p:cNvPicPr preferRelativeResize="0"/>
          <p:nvPr/>
        </p:nvPicPr>
        <p:blipFill rotWithShape="1">
          <a:blip r:embed="rId4">
            <a:alphaModFix/>
          </a:blip>
          <a:srcRect/>
          <a:stretch/>
        </p:blipFill>
        <p:spPr>
          <a:xfrm>
            <a:off x="2377037" y="1287840"/>
            <a:ext cx="6766963" cy="5570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
                                        </p:tgtEl>
                                        <p:attrNameLst>
                                          <p:attrName>style.visibility</p:attrName>
                                        </p:attrNameLst>
                                      </p:cBhvr>
                                      <p:to>
                                        <p:strVal val="visible"/>
                                      </p:to>
                                    </p:set>
                                    <p:animEffect transition="in" filter="fade">
                                      <p:cBhvr>
                                        <p:cTn id="7"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3" name="Picture 2">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15" name="Google Shape;215;p2"/>
          <p:cNvSpPr txBox="1">
            <a:spLocks noGrp="1"/>
          </p:cNvSpPr>
          <p:nvPr>
            <p:ph type="title"/>
          </p:nvPr>
        </p:nvSpPr>
        <p:spPr>
          <a:xfrm>
            <a:off x="937518" y="1183863"/>
            <a:ext cx="75322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5D7C3F"/>
              </a:buClr>
              <a:buSzPts val="3800"/>
              <a:buFont typeface="Arial"/>
              <a:buNone/>
            </a:pPr>
            <a:r>
              <a:rPr lang="en-US" sz="3800" dirty="0">
                <a:solidFill>
                  <a:schemeClr val="accent2">
                    <a:lumMod val="40000"/>
                    <a:lumOff val="60000"/>
                  </a:schemeClr>
                </a:solidFill>
                <a:latin typeface="Arial"/>
                <a:ea typeface="Arial"/>
                <a:cs typeface="Arial"/>
                <a:sym typeface="Arial"/>
              </a:rPr>
              <a:t>2. </a:t>
            </a:r>
            <a:r>
              <a:rPr lang="en-US" sz="3800" dirty="0" err="1">
                <a:solidFill>
                  <a:schemeClr val="accent2">
                    <a:lumMod val="40000"/>
                    <a:lumOff val="60000"/>
                  </a:schemeClr>
                </a:solidFill>
                <a:latin typeface="Arial"/>
                <a:ea typeface="Arial"/>
                <a:cs typeface="Arial"/>
                <a:sym typeface="Arial"/>
              </a:rPr>
              <a:t>Giải</a:t>
            </a:r>
            <a:r>
              <a:rPr lang="en-US" sz="3800" dirty="0">
                <a:solidFill>
                  <a:schemeClr val="accent2">
                    <a:lumMod val="40000"/>
                    <a:lumOff val="60000"/>
                  </a:schemeClr>
                </a:solidFill>
                <a:latin typeface="Arial"/>
                <a:ea typeface="Arial"/>
                <a:cs typeface="Arial"/>
                <a:sym typeface="Arial"/>
              </a:rPr>
              <a:t> </a:t>
            </a:r>
            <a:r>
              <a:rPr lang="en-US" sz="3800" dirty="0" err="1">
                <a:solidFill>
                  <a:schemeClr val="accent2">
                    <a:lumMod val="40000"/>
                    <a:lumOff val="60000"/>
                  </a:schemeClr>
                </a:solidFill>
                <a:latin typeface="Arial"/>
                <a:ea typeface="Arial"/>
                <a:cs typeface="Arial"/>
                <a:sym typeface="Arial"/>
              </a:rPr>
              <a:t>thuật</a:t>
            </a:r>
            <a:r>
              <a:rPr lang="en-US" sz="3800" dirty="0">
                <a:solidFill>
                  <a:schemeClr val="accent2">
                    <a:lumMod val="40000"/>
                    <a:lumOff val="60000"/>
                  </a:schemeClr>
                </a:solidFill>
                <a:latin typeface="Arial"/>
                <a:ea typeface="Arial"/>
                <a:cs typeface="Arial"/>
                <a:sym typeface="Arial"/>
              </a:rPr>
              <a:t> – </a:t>
            </a:r>
            <a:r>
              <a:rPr lang="en-US" sz="3800" dirty="0" err="1">
                <a:solidFill>
                  <a:schemeClr val="accent2">
                    <a:lumMod val="40000"/>
                    <a:lumOff val="60000"/>
                  </a:schemeClr>
                </a:solidFill>
                <a:latin typeface="Arial"/>
                <a:ea typeface="Arial"/>
                <a:cs typeface="Arial"/>
                <a:sym typeface="Arial"/>
              </a:rPr>
              <a:t>Lưu</a:t>
            </a:r>
            <a:r>
              <a:rPr lang="en-US" sz="3800" dirty="0">
                <a:solidFill>
                  <a:schemeClr val="accent2">
                    <a:lumMod val="40000"/>
                    <a:lumOff val="60000"/>
                  </a:schemeClr>
                </a:solidFill>
                <a:latin typeface="Arial"/>
                <a:ea typeface="Arial"/>
                <a:cs typeface="Arial"/>
                <a:sym typeface="Arial"/>
              </a:rPr>
              <a:t> </a:t>
            </a:r>
            <a:r>
              <a:rPr lang="en-US" sz="3800" dirty="0" err="1">
                <a:solidFill>
                  <a:schemeClr val="accent2">
                    <a:lumMod val="40000"/>
                    <a:lumOff val="60000"/>
                  </a:schemeClr>
                </a:solidFill>
                <a:latin typeface="Arial"/>
                <a:ea typeface="Arial"/>
                <a:cs typeface="Arial"/>
                <a:sym typeface="Arial"/>
              </a:rPr>
              <a:t>đồ</a:t>
            </a:r>
            <a:r>
              <a:rPr lang="en-US" sz="3800" dirty="0">
                <a:solidFill>
                  <a:schemeClr val="accent2">
                    <a:lumMod val="40000"/>
                    <a:lumOff val="60000"/>
                  </a:schemeClr>
                </a:solidFill>
                <a:latin typeface="Arial"/>
                <a:ea typeface="Arial"/>
                <a:cs typeface="Arial"/>
                <a:sym typeface="Arial"/>
              </a:rPr>
              <a:t> - </a:t>
            </a:r>
            <a:r>
              <a:rPr lang="en-US" sz="3800" dirty="0" err="1">
                <a:solidFill>
                  <a:schemeClr val="accent2">
                    <a:lumMod val="40000"/>
                    <a:lumOff val="60000"/>
                  </a:schemeClr>
                </a:solidFill>
                <a:latin typeface="Arial"/>
                <a:ea typeface="Arial"/>
                <a:cs typeface="Arial"/>
                <a:sym typeface="Arial"/>
              </a:rPr>
              <a:t>Mã</a:t>
            </a:r>
            <a:r>
              <a:rPr lang="en-US" sz="3800" dirty="0">
                <a:solidFill>
                  <a:schemeClr val="accent2">
                    <a:lumMod val="40000"/>
                    <a:lumOff val="60000"/>
                  </a:schemeClr>
                </a:solidFill>
                <a:latin typeface="Arial"/>
                <a:ea typeface="Arial"/>
                <a:cs typeface="Arial"/>
                <a:sym typeface="Arial"/>
              </a:rPr>
              <a:t> </a:t>
            </a:r>
            <a:r>
              <a:rPr lang="en-US" sz="3800" dirty="0" err="1">
                <a:solidFill>
                  <a:schemeClr val="accent2">
                    <a:lumMod val="40000"/>
                    <a:lumOff val="60000"/>
                  </a:schemeClr>
                </a:solidFill>
                <a:latin typeface="Arial"/>
                <a:ea typeface="Arial"/>
                <a:cs typeface="Arial"/>
                <a:sym typeface="Arial"/>
              </a:rPr>
              <a:t>giả</a:t>
            </a:r>
            <a:endParaRPr sz="3800" dirty="0">
              <a:solidFill>
                <a:schemeClr val="accent2">
                  <a:lumMod val="40000"/>
                  <a:lumOff val="60000"/>
                </a:schemeClr>
              </a:solidFill>
              <a:latin typeface="Arial"/>
              <a:ea typeface="Arial"/>
              <a:cs typeface="Arial"/>
              <a:sym typeface="Arial"/>
            </a:endParaRPr>
          </a:p>
        </p:txBody>
      </p:sp>
      <p:sp>
        <p:nvSpPr>
          <p:cNvPr id="216" name="Google Shape;216;p2"/>
          <p:cNvSpPr txBox="1"/>
          <p:nvPr/>
        </p:nvSpPr>
        <p:spPr>
          <a:xfrm>
            <a:off x="1340658" y="3429000"/>
            <a:ext cx="951068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accent2">
                    <a:lumMod val="40000"/>
                    <a:lumOff val="60000"/>
                  </a:schemeClr>
                </a:solidFill>
                <a:latin typeface="Arial"/>
                <a:ea typeface="Arial"/>
                <a:cs typeface="Arial"/>
                <a:sym typeface="Arial"/>
              </a:rPr>
              <a:t>Các bước để giải quyết vấn đề</a:t>
            </a:r>
            <a:endParaRPr sz="2000">
              <a:solidFill>
                <a:schemeClr val="accent2">
                  <a:lumMod val="40000"/>
                  <a:lumOff val="60000"/>
                </a:schemeClr>
              </a:solidFill>
              <a:latin typeface="Arial"/>
              <a:ea typeface="Arial"/>
              <a:cs typeface="Arial"/>
              <a:sym typeface="Arial"/>
            </a:endParaRPr>
          </a:p>
        </p:txBody>
      </p:sp>
      <p:sp>
        <p:nvSpPr>
          <p:cNvPr id="217" name="Google Shape;217;p2"/>
          <p:cNvSpPr txBox="1"/>
          <p:nvPr/>
        </p:nvSpPr>
        <p:spPr>
          <a:xfrm>
            <a:off x="1340658" y="3981137"/>
            <a:ext cx="951068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accent2">
                    <a:lumMod val="40000"/>
                    <a:lumOff val="60000"/>
                  </a:schemeClr>
                </a:solidFill>
                <a:sym typeface="Arial"/>
              </a:rPr>
              <a:t>Khái niệm giải thuật, thuật toán (Algorithms)</a:t>
            </a:r>
            <a:endParaRPr>
              <a:solidFill>
                <a:schemeClr val="accent2">
                  <a:lumMod val="40000"/>
                  <a:lumOff val="60000"/>
                </a:schemeClr>
              </a:solidFill>
            </a:endParaRPr>
          </a:p>
        </p:txBody>
      </p:sp>
      <p:sp>
        <p:nvSpPr>
          <p:cNvPr id="218" name="Google Shape;218;p2"/>
          <p:cNvSpPr txBox="1"/>
          <p:nvPr/>
        </p:nvSpPr>
        <p:spPr>
          <a:xfrm>
            <a:off x="1340658" y="4533274"/>
            <a:ext cx="951068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accent2">
                    <a:lumMod val="40000"/>
                    <a:lumOff val="60000"/>
                  </a:schemeClr>
                </a:solidFill>
                <a:sym typeface="Arial"/>
              </a:rPr>
              <a:t>Lưu đồ và các ký hiệu dùng trong lưu đồ (Flowchart)</a:t>
            </a:r>
            <a:endParaRPr>
              <a:solidFill>
                <a:schemeClr val="accent2">
                  <a:lumMod val="40000"/>
                  <a:lumOff val="60000"/>
                </a:schemeClr>
              </a:solidFill>
            </a:endParaRPr>
          </a:p>
        </p:txBody>
      </p:sp>
      <p:sp>
        <p:nvSpPr>
          <p:cNvPr id="219" name="Google Shape;219;p2"/>
          <p:cNvSpPr txBox="1"/>
          <p:nvPr/>
        </p:nvSpPr>
        <p:spPr>
          <a:xfrm>
            <a:off x="937518" y="2891321"/>
            <a:ext cx="95106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2">
                    <a:lumMod val="40000"/>
                    <a:lumOff val="60000"/>
                  </a:schemeClr>
                </a:solidFill>
                <a:latin typeface="Arial"/>
                <a:ea typeface="Arial"/>
                <a:cs typeface="Arial"/>
                <a:sym typeface="Arial"/>
              </a:rPr>
              <a:t>Mục tiêu</a:t>
            </a:r>
            <a:endParaRPr sz="2400" b="1">
              <a:solidFill>
                <a:schemeClr val="accent2">
                  <a:lumMod val="40000"/>
                  <a:lumOff val="60000"/>
                </a:schemeClr>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500"/>
                                        <p:tgtEl>
                                          <p:spTgt spid="2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gtEl>
                                        <p:attrNameLst>
                                          <p:attrName>style.visibility</p:attrName>
                                        </p:attrNameLst>
                                      </p:cBhvr>
                                      <p:to>
                                        <p:strVal val="visible"/>
                                      </p:to>
                                    </p:set>
                                    <p:animEffect transition="in" filter="fade">
                                      <p:cBhvr>
                                        <p:cTn id="17" dur="5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7"/>
                                        </p:tgtEl>
                                        <p:attrNameLst>
                                          <p:attrName>style.visibility</p:attrName>
                                        </p:attrNameLst>
                                      </p:cBhvr>
                                      <p:to>
                                        <p:strVal val="visible"/>
                                      </p:to>
                                    </p:set>
                                    <p:animEffect transition="in" filter="fade">
                                      <p:cBhvr>
                                        <p:cTn id="22" dur="500"/>
                                        <p:tgtEl>
                                          <p:spTgt spid="2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24" name="Google Shape;224;p3"/>
          <p:cNvSpPr txBox="1">
            <a:spLocks noGrp="1"/>
          </p:cNvSpPr>
          <p:nvPr>
            <p:ph type="title"/>
          </p:nvPr>
        </p:nvSpPr>
        <p:spPr>
          <a:xfrm>
            <a:off x="937518" y="1183863"/>
            <a:ext cx="75322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5D7C3F"/>
              </a:buClr>
              <a:buSzPts val="3800"/>
              <a:buFont typeface="Arial"/>
              <a:buNone/>
            </a:pPr>
            <a:r>
              <a:rPr lang="en-US" sz="3800">
                <a:solidFill>
                  <a:schemeClr val="accent2">
                    <a:lumMod val="40000"/>
                    <a:lumOff val="60000"/>
                  </a:schemeClr>
                </a:solidFill>
                <a:latin typeface="Arial"/>
                <a:ea typeface="Arial"/>
                <a:cs typeface="Arial"/>
                <a:sym typeface="Arial"/>
              </a:rPr>
              <a:t>2. Giải thuật – Lưu đồ - Mã giả</a:t>
            </a:r>
            <a:endParaRPr sz="3800">
              <a:solidFill>
                <a:schemeClr val="accent2">
                  <a:lumMod val="40000"/>
                  <a:lumOff val="60000"/>
                </a:schemeClr>
              </a:solidFill>
              <a:latin typeface="Arial"/>
              <a:ea typeface="Arial"/>
              <a:cs typeface="Arial"/>
              <a:sym typeface="Arial"/>
            </a:endParaRPr>
          </a:p>
        </p:txBody>
      </p:sp>
      <p:sp>
        <p:nvSpPr>
          <p:cNvPr id="225" name="Google Shape;225;p3"/>
          <p:cNvSpPr txBox="1"/>
          <p:nvPr/>
        </p:nvSpPr>
        <p:spPr>
          <a:xfrm>
            <a:off x="1116423" y="1887491"/>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a:solidFill>
                  <a:schemeClr val="accent2">
                    <a:lumMod val="40000"/>
                    <a:lumOff val="60000"/>
                  </a:schemeClr>
                </a:solidFill>
                <a:latin typeface="Arial"/>
                <a:ea typeface="Arial"/>
                <a:cs typeface="Arial"/>
                <a:sym typeface="Arial"/>
              </a:rPr>
              <a:t>2.1. Kỹ thuật giải quyết một bài toán</a:t>
            </a:r>
            <a:endParaRPr sz="2800" b="1" i="0">
              <a:solidFill>
                <a:schemeClr val="accent2">
                  <a:lumMod val="40000"/>
                  <a:lumOff val="60000"/>
                </a:schemeClr>
              </a:solidFill>
              <a:latin typeface="Arial"/>
              <a:ea typeface="Arial"/>
              <a:cs typeface="Arial"/>
              <a:sym typeface="Arial"/>
            </a:endParaRPr>
          </a:p>
        </p:txBody>
      </p:sp>
      <p:sp>
        <p:nvSpPr>
          <p:cNvPr id="226" name="Google Shape;226;p3"/>
          <p:cNvSpPr txBox="1"/>
          <p:nvPr/>
        </p:nvSpPr>
        <p:spPr>
          <a:xfrm>
            <a:off x="1538389" y="2541111"/>
            <a:ext cx="951068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lumMod val="40000"/>
                    <a:lumOff val="60000"/>
                  </a:schemeClr>
                </a:solidFill>
                <a:latin typeface="Arial"/>
                <a:ea typeface="Arial"/>
                <a:cs typeface="Arial"/>
                <a:sym typeface="Arial"/>
              </a:rPr>
              <a:t>- Một chương trình máy tính được tạo ra với mục đích giải quyết một bài toán giúp con người. Vì vậy, những bước cần để tìm kiếm lời giải cho một bài toán cũng giống như những bước cần để viết một chương trình.</a:t>
            </a:r>
            <a:endParaRPr sz="1800">
              <a:solidFill>
                <a:schemeClr val="accent2">
                  <a:lumMod val="40000"/>
                  <a:lumOff val="60000"/>
                </a:schemeClr>
              </a:solidFill>
              <a:latin typeface="Arial"/>
              <a:ea typeface="Arial"/>
              <a:cs typeface="Arial"/>
              <a:sym typeface="Arial"/>
            </a:endParaRPr>
          </a:p>
        </p:txBody>
      </p:sp>
      <p:pic>
        <p:nvPicPr>
          <p:cNvPr id="227" name="Google Shape;227;p3"/>
          <p:cNvPicPr preferRelativeResize="0"/>
          <p:nvPr/>
        </p:nvPicPr>
        <p:blipFill rotWithShape="1">
          <a:blip r:embed="rId4">
            <a:alphaModFix/>
          </a:blip>
          <a:srcRect/>
          <a:stretch/>
        </p:blipFill>
        <p:spPr>
          <a:xfrm>
            <a:off x="8238089" y="3429000"/>
            <a:ext cx="3057525" cy="2933700"/>
          </a:xfrm>
          <a:prstGeom prst="rect">
            <a:avLst/>
          </a:prstGeom>
          <a:noFill/>
          <a:ln>
            <a:noFill/>
          </a:ln>
        </p:spPr>
      </p:pic>
      <p:sp>
        <p:nvSpPr>
          <p:cNvPr id="228" name="Google Shape;228;p3"/>
          <p:cNvSpPr txBox="1"/>
          <p:nvPr/>
        </p:nvSpPr>
        <p:spPr>
          <a:xfrm>
            <a:off x="1784930" y="3806034"/>
            <a:ext cx="95106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lumMod val="40000"/>
                    <a:lumOff val="60000"/>
                  </a:schemeClr>
                </a:solidFill>
                <a:sym typeface="Arial"/>
              </a:rPr>
              <a:t>1. Xác định yêu cầu của bài toán </a:t>
            </a:r>
            <a:endParaRPr>
              <a:solidFill>
                <a:schemeClr val="accent2">
                  <a:lumMod val="40000"/>
                  <a:lumOff val="60000"/>
                </a:schemeClr>
              </a:solidFill>
            </a:endParaRPr>
          </a:p>
        </p:txBody>
      </p:sp>
      <p:sp>
        <p:nvSpPr>
          <p:cNvPr id="229" name="Google Shape;229;p3"/>
          <p:cNvSpPr txBox="1"/>
          <p:nvPr/>
        </p:nvSpPr>
        <p:spPr>
          <a:xfrm>
            <a:off x="1538389" y="3442870"/>
            <a:ext cx="95106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lumMod val="40000"/>
                    <a:lumOff val="60000"/>
                  </a:schemeClr>
                </a:solidFill>
                <a:latin typeface="Arial"/>
                <a:ea typeface="Arial"/>
                <a:cs typeface="Arial"/>
                <a:sym typeface="Arial"/>
              </a:rPr>
              <a:t>- Các bước cần để viết một chương trình gồm: </a:t>
            </a:r>
            <a:endParaRPr sz="1800">
              <a:solidFill>
                <a:schemeClr val="accent2">
                  <a:lumMod val="40000"/>
                  <a:lumOff val="60000"/>
                </a:schemeClr>
              </a:solidFill>
              <a:latin typeface="Arial"/>
              <a:ea typeface="Arial"/>
              <a:cs typeface="Arial"/>
              <a:sym typeface="Arial"/>
            </a:endParaRPr>
          </a:p>
        </p:txBody>
      </p:sp>
      <p:sp>
        <p:nvSpPr>
          <p:cNvPr id="230" name="Google Shape;230;p3"/>
          <p:cNvSpPr txBox="1"/>
          <p:nvPr/>
        </p:nvSpPr>
        <p:spPr>
          <a:xfrm>
            <a:off x="1784930" y="4215684"/>
            <a:ext cx="95106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lumMod val="40000"/>
                    <a:lumOff val="60000"/>
                  </a:schemeClr>
                </a:solidFill>
                <a:latin typeface="Arial"/>
                <a:ea typeface="Arial"/>
                <a:cs typeface="Arial"/>
                <a:sym typeface="Arial"/>
              </a:rPr>
              <a:t>2. Đưa ra thuật giải (dùng mã giả, hoặc lưu đồ) </a:t>
            </a:r>
            <a:endParaRPr sz="1800">
              <a:solidFill>
                <a:schemeClr val="accent2">
                  <a:lumMod val="40000"/>
                  <a:lumOff val="60000"/>
                </a:schemeClr>
              </a:solidFill>
              <a:latin typeface="Arial"/>
              <a:ea typeface="Arial"/>
              <a:cs typeface="Arial"/>
              <a:sym typeface="Arial"/>
            </a:endParaRPr>
          </a:p>
        </p:txBody>
      </p:sp>
      <p:sp>
        <p:nvSpPr>
          <p:cNvPr id="231" name="Google Shape;231;p3"/>
          <p:cNvSpPr txBox="1"/>
          <p:nvPr/>
        </p:nvSpPr>
        <p:spPr>
          <a:xfrm>
            <a:off x="1784930" y="4625334"/>
            <a:ext cx="95106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lumMod val="40000"/>
                    <a:lumOff val="60000"/>
                  </a:schemeClr>
                </a:solidFill>
                <a:latin typeface="Arial"/>
                <a:ea typeface="Arial"/>
                <a:cs typeface="Arial"/>
                <a:sym typeface="Arial"/>
              </a:rPr>
              <a:t>3. Viết chương trình</a:t>
            </a:r>
            <a:endParaRPr sz="1800">
              <a:solidFill>
                <a:schemeClr val="accent2">
                  <a:lumMod val="40000"/>
                  <a:lumOff val="60000"/>
                </a:schemeClr>
              </a:solidFill>
              <a:latin typeface="Arial"/>
              <a:ea typeface="Arial"/>
              <a:cs typeface="Arial"/>
              <a:sym typeface="Arial"/>
            </a:endParaRPr>
          </a:p>
        </p:txBody>
      </p:sp>
      <p:sp>
        <p:nvSpPr>
          <p:cNvPr id="232" name="Google Shape;232;p3"/>
          <p:cNvSpPr txBox="1"/>
          <p:nvPr/>
        </p:nvSpPr>
        <p:spPr>
          <a:xfrm>
            <a:off x="1784930" y="4994666"/>
            <a:ext cx="95106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lumMod val="40000"/>
                    <a:lumOff val="60000"/>
                  </a:schemeClr>
                </a:solidFill>
                <a:latin typeface="Arial"/>
                <a:ea typeface="Arial"/>
                <a:cs typeface="Arial"/>
                <a:sym typeface="Arial"/>
              </a:rPr>
              <a:t>4. Thực hiện và kiểm chứng</a:t>
            </a:r>
            <a:endParaRPr sz="1800">
              <a:solidFill>
                <a:schemeClr val="accent2">
                  <a:lumMod val="40000"/>
                  <a:lumOff val="60000"/>
                </a:schemeClr>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500"/>
                                        <p:tgtEl>
                                          <p:spTgt spid="2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gtEl>
                                        <p:attrNameLst>
                                          <p:attrName>style.visibility</p:attrName>
                                        </p:attrNameLst>
                                      </p:cBhvr>
                                      <p:to>
                                        <p:strVal val="visible"/>
                                      </p:to>
                                    </p:set>
                                    <p:animEffect transition="in" filter="fade">
                                      <p:cBhvr>
                                        <p:cTn id="22" dur="500"/>
                                        <p:tgtEl>
                                          <p:spTgt spid="2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500"/>
                                        <p:tgtEl>
                                          <p:spTgt spid="2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fad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1"/>
                                        </p:tgtEl>
                                        <p:attrNameLst>
                                          <p:attrName>style.visibility</p:attrName>
                                        </p:attrNameLst>
                                      </p:cBhvr>
                                      <p:to>
                                        <p:strVal val="visible"/>
                                      </p:to>
                                    </p:set>
                                    <p:animEffect transition="in" filter="fade">
                                      <p:cBhvr>
                                        <p:cTn id="37" dur="500"/>
                                        <p:tgtEl>
                                          <p:spTgt spid="2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2"/>
                                        </p:tgtEl>
                                        <p:attrNameLst>
                                          <p:attrName>style.visibility</p:attrName>
                                        </p:attrNameLst>
                                      </p:cBhvr>
                                      <p:to>
                                        <p:strVal val="visible"/>
                                      </p:to>
                                    </p:set>
                                    <p:animEffect transition="in" filter="fade">
                                      <p:cBhvr>
                                        <p:cTn id="42"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37" name="Google Shape;237;p4"/>
          <p:cNvSpPr txBox="1"/>
          <p:nvPr/>
        </p:nvSpPr>
        <p:spPr>
          <a:xfrm>
            <a:off x="1356410" y="6196703"/>
            <a:ext cx="62976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2">
                    <a:lumMod val="40000"/>
                    <a:lumOff val="60000"/>
                  </a:schemeClr>
                </a:solidFill>
                <a:latin typeface="Arial"/>
                <a:ea typeface="Arial"/>
                <a:cs typeface="Arial"/>
                <a:sym typeface="Arial"/>
              </a:rPr>
              <a:t>Bài 1 - Các khái niệm cơ bản trong C</a:t>
            </a:r>
            <a:endParaRPr sz="900" b="0" i="0" u="none" strike="noStrike" cap="none">
              <a:solidFill>
                <a:schemeClr val="accent2">
                  <a:lumMod val="40000"/>
                  <a:lumOff val="60000"/>
                </a:schemeClr>
              </a:solidFill>
              <a:latin typeface="Arial"/>
              <a:ea typeface="Arial"/>
              <a:cs typeface="Arial"/>
              <a:sym typeface="Arial"/>
            </a:endParaRPr>
          </a:p>
        </p:txBody>
      </p:sp>
      <p:sp>
        <p:nvSpPr>
          <p:cNvPr id="238" name="Google Shape;238;p4"/>
          <p:cNvSpPr txBox="1"/>
          <p:nvPr/>
        </p:nvSpPr>
        <p:spPr>
          <a:xfrm>
            <a:off x="9269739" y="6196703"/>
            <a:ext cx="683339"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accent2">
                    <a:lumMod val="40000"/>
                    <a:lumOff val="60000"/>
                  </a:schemeClr>
                </a:solidFill>
                <a:latin typeface="Arial"/>
                <a:ea typeface="Arial"/>
                <a:cs typeface="Arial"/>
                <a:sym typeface="Arial"/>
              </a:rPr>
              <a:t>4</a:t>
            </a:fld>
            <a:endParaRPr sz="900" b="0" i="0" u="none" strike="noStrike" cap="none">
              <a:solidFill>
                <a:schemeClr val="accent2">
                  <a:lumMod val="40000"/>
                  <a:lumOff val="60000"/>
                </a:schemeClr>
              </a:solidFill>
              <a:latin typeface="Arial"/>
              <a:ea typeface="Arial"/>
              <a:cs typeface="Arial"/>
              <a:sym typeface="Arial"/>
            </a:endParaRPr>
          </a:p>
        </p:txBody>
      </p:sp>
      <p:grpSp>
        <p:nvGrpSpPr>
          <p:cNvPr id="239" name="Google Shape;239;p4"/>
          <p:cNvGrpSpPr/>
          <p:nvPr/>
        </p:nvGrpSpPr>
        <p:grpSpPr>
          <a:xfrm>
            <a:off x="2557865" y="1273865"/>
            <a:ext cx="8277725" cy="5287963"/>
            <a:chOff x="2831" y="0"/>
            <a:chExt cx="8277725" cy="5287963"/>
          </a:xfrm>
        </p:grpSpPr>
        <p:sp>
          <p:nvSpPr>
            <p:cNvPr id="240" name="Google Shape;240;p4"/>
            <p:cNvSpPr/>
            <p:nvPr/>
          </p:nvSpPr>
          <p:spPr>
            <a:xfrm>
              <a:off x="621254" y="0"/>
              <a:ext cx="7040879" cy="5287963"/>
            </a:xfrm>
            <a:prstGeom prst="rightArrow">
              <a:avLst>
                <a:gd name="adj1" fmla="val 50000"/>
                <a:gd name="adj2" fmla="val 5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lumMod val="40000"/>
                    <a:lumOff val="60000"/>
                  </a:schemeClr>
                </a:solidFill>
                <a:latin typeface="Arial"/>
                <a:ea typeface="Arial"/>
                <a:cs typeface="Arial"/>
                <a:sym typeface="Arial"/>
              </a:endParaRPr>
            </a:p>
          </p:txBody>
        </p:sp>
        <p:sp>
          <p:nvSpPr>
            <p:cNvPr id="241" name="Google Shape;241;p4"/>
            <p:cNvSpPr/>
            <p:nvPr/>
          </p:nvSpPr>
          <p:spPr>
            <a:xfrm>
              <a:off x="2831" y="1831644"/>
              <a:ext cx="1839494" cy="1624673"/>
            </a:xfrm>
            <a:prstGeom prst="roundRect">
              <a:avLst>
                <a:gd name="adj" fmla="val 16667"/>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lumMod val="40000"/>
                    <a:lumOff val="60000"/>
                  </a:schemeClr>
                </a:solidFill>
                <a:latin typeface="Arial"/>
                <a:ea typeface="Arial"/>
                <a:cs typeface="Arial"/>
                <a:sym typeface="Arial"/>
              </a:endParaRPr>
            </a:p>
          </p:txBody>
        </p:sp>
        <p:sp>
          <p:nvSpPr>
            <p:cNvPr id="242" name="Google Shape;242;p4"/>
            <p:cNvSpPr txBox="1"/>
            <p:nvPr/>
          </p:nvSpPr>
          <p:spPr>
            <a:xfrm>
              <a:off x="82141" y="1910954"/>
              <a:ext cx="1680874" cy="1466053"/>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0" i="0" u="none" strike="noStrike" cap="none" dirty="0" err="1">
                  <a:solidFill>
                    <a:schemeClr val="bg2">
                      <a:lumMod val="50000"/>
                    </a:schemeClr>
                  </a:solidFill>
                  <a:latin typeface="Calibri"/>
                  <a:ea typeface="Calibri"/>
                  <a:cs typeface="Calibri"/>
                  <a:sym typeface="Calibri"/>
                </a:rPr>
                <a:t>Hiểu</a:t>
              </a:r>
              <a:r>
                <a:rPr lang="en-US" sz="2800" b="0" i="0" u="none" strike="noStrike" cap="none" dirty="0">
                  <a:solidFill>
                    <a:schemeClr val="bg2">
                      <a:lumMod val="50000"/>
                    </a:schemeClr>
                  </a:solidFill>
                  <a:latin typeface="Calibri"/>
                  <a:ea typeface="Calibri"/>
                  <a:cs typeface="Calibri"/>
                  <a:sym typeface="Calibri"/>
                </a:rPr>
                <a:t> </a:t>
              </a:r>
              <a:r>
                <a:rPr lang="en-US" sz="2800" b="0" i="0" u="none" strike="noStrike" cap="none" dirty="0" err="1">
                  <a:solidFill>
                    <a:schemeClr val="bg2">
                      <a:lumMod val="50000"/>
                    </a:schemeClr>
                  </a:solidFill>
                  <a:latin typeface="Calibri"/>
                  <a:ea typeface="Calibri"/>
                  <a:cs typeface="Calibri"/>
                  <a:sym typeface="Calibri"/>
                </a:rPr>
                <a:t>vấn</a:t>
              </a:r>
              <a:r>
                <a:rPr lang="en-US" sz="2800" b="0" i="0" u="none" strike="noStrike" cap="none" dirty="0">
                  <a:solidFill>
                    <a:schemeClr val="bg2">
                      <a:lumMod val="50000"/>
                    </a:schemeClr>
                  </a:solidFill>
                  <a:latin typeface="Calibri"/>
                  <a:ea typeface="Calibri"/>
                  <a:cs typeface="Calibri"/>
                  <a:sym typeface="Calibri"/>
                </a:rPr>
                <a:t> </a:t>
              </a:r>
              <a:r>
                <a:rPr lang="en-US" sz="2800" b="0" i="0" u="none" strike="noStrike" cap="none" dirty="0" err="1">
                  <a:solidFill>
                    <a:schemeClr val="bg2">
                      <a:lumMod val="50000"/>
                    </a:schemeClr>
                  </a:solidFill>
                  <a:latin typeface="Calibri"/>
                  <a:ea typeface="Calibri"/>
                  <a:cs typeface="Calibri"/>
                  <a:sym typeface="Calibri"/>
                </a:rPr>
                <a:t>đề</a:t>
              </a:r>
              <a:r>
                <a:rPr lang="en-US" sz="2800" b="0" i="0" u="none" strike="noStrike" cap="none" dirty="0">
                  <a:solidFill>
                    <a:schemeClr val="bg2">
                      <a:lumMod val="50000"/>
                    </a:schemeClr>
                  </a:solidFill>
                  <a:latin typeface="Calibri"/>
                  <a:ea typeface="Calibri"/>
                  <a:cs typeface="Calibri"/>
                  <a:sym typeface="Calibri"/>
                </a:rPr>
                <a:t> </a:t>
              </a:r>
              <a:r>
                <a:rPr lang="en-US" sz="2800" b="0" i="0" u="none" strike="noStrike" cap="none" dirty="0" err="1">
                  <a:solidFill>
                    <a:schemeClr val="bg2">
                      <a:lumMod val="50000"/>
                    </a:schemeClr>
                  </a:solidFill>
                  <a:latin typeface="Calibri"/>
                  <a:ea typeface="Calibri"/>
                  <a:cs typeface="Calibri"/>
                  <a:sym typeface="Calibri"/>
                </a:rPr>
                <a:t>rõ</a:t>
              </a:r>
              <a:r>
                <a:rPr lang="en-US" sz="2800" b="0" i="0" u="none" strike="noStrike" cap="none" dirty="0">
                  <a:solidFill>
                    <a:schemeClr val="bg2">
                      <a:lumMod val="50000"/>
                    </a:schemeClr>
                  </a:solidFill>
                  <a:latin typeface="Calibri"/>
                  <a:ea typeface="Calibri"/>
                  <a:cs typeface="Calibri"/>
                  <a:sym typeface="Calibri"/>
                </a:rPr>
                <a:t> </a:t>
              </a:r>
              <a:r>
                <a:rPr lang="en-US" sz="2800" b="0" i="0" u="none" strike="noStrike" cap="none" dirty="0" err="1">
                  <a:solidFill>
                    <a:schemeClr val="bg2">
                      <a:lumMod val="50000"/>
                    </a:schemeClr>
                  </a:solidFill>
                  <a:latin typeface="Calibri"/>
                  <a:ea typeface="Calibri"/>
                  <a:cs typeface="Calibri"/>
                  <a:sym typeface="Calibri"/>
                </a:rPr>
                <a:t>ràng</a:t>
              </a:r>
              <a:endParaRPr sz="2800" b="0" i="0" u="none" strike="noStrike" cap="none" dirty="0">
                <a:solidFill>
                  <a:schemeClr val="bg2">
                    <a:lumMod val="50000"/>
                  </a:schemeClr>
                </a:solidFill>
                <a:latin typeface="Calibri"/>
                <a:ea typeface="Calibri"/>
                <a:cs typeface="Calibri"/>
                <a:sym typeface="Calibri"/>
              </a:endParaRPr>
            </a:p>
          </p:txBody>
        </p:sp>
        <p:sp>
          <p:nvSpPr>
            <p:cNvPr id="243" name="Google Shape;243;p4"/>
            <p:cNvSpPr/>
            <p:nvPr/>
          </p:nvSpPr>
          <p:spPr>
            <a:xfrm>
              <a:off x="2148908" y="1831644"/>
              <a:ext cx="1839494" cy="1624673"/>
            </a:xfrm>
            <a:prstGeom prst="roundRect">
              <a:avLst>
                <a:gd name="adj" fmla="val 16667"/>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lumMod val="40000"/>
                    <a:lumOff val="60000"/>
                  </a:schemeClr>
                </a:solidFill>
                <a:latin typeface="Arial"/>
                <a:ea typeface="Arial"/>
                <a:cs typeface="Arial"/>
                <a:sym typeface="Arial"/>
              </a:endParaRPr>
            </a:p>
          </p:txBody>
        </p:sp>
        <p:sp>
          <p:nvSpPr>
            <p:cNvPr id="244" name="Google Shape;244;p4"/>
            <p:cNvSpPr txBox="1"/>
            <p:nvPr/>
          </p:nvSpPr>
          <p:spPr>
            <a:xfrm>
              <a:off x="2228218" y="1910954"/>
              <a:ext cx="1680874" cy="1466053"/>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0" i="0" u="none" strike="noStrike" cap="none">
                  <a:solidFill>
                    <a:schemeClr val="accent2">
                      <a:lumMod val="40000"/>
                      <a:lumOff val="60000"/>
                    </a:schemeClr>
                  </a:solidFill>
                  <a:latin typeface="Calibri"/>
                  <a:ea typeface="Calibri"/>
                  <a:cs typeface="Calibri"/>
                  <a:sym typeface="Calibri"/>
                </a:rPr>
                <a:t>Thu thập thông tin thích hợp</a:t>
              </a:r>
              <a:endParaRPr sz="2800" b="0" i="0" u="none" strike="noStrike" cap="none">
                <a:solidFill>
                  <a:schemeClr val="accent2">
                    <a:lumMod val="40000"/>
                    <a:lumOff val="60000"/>
                  </a:schemeClr>
                </a:solidFill>
                <a:latin typeface="Calibri"/>
                <a:ea typeface="Calibri"/>
                <a:cs typeface="Calibri"/>
                <a:sym typeface="Calibri"/>
              </a:endParaRPr>
            </a:p>
          </p:txBody>
        </p:sp>
        <p:sp>
          <p:nvSpPr>
            <p:cNvPr id="245" name="Google Shape;245;p4"/>
            <p:cNvSpPr/>
            <p:nvPr/>
          </p:nvSpPr>
          <p:spPr>
            <a:xfrm>
              <a:off x="4294985" y="1831644"/>
              <a:ext cx="1839494" cy="1624673"/>
            </a:xfrm>
            <a:prstGeom prst="roundRect">
              <a:avLst>
                <a:gd name="adj" fmla="val 16667"/>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lumMod val="40000"/>
                    <a:lumOff val="60000"/>
                  </a:schemeClr>
                </a:solidFill>
                <a:latin typeface="Arial"/>
                <a:ea typeface="Arial"/>
                <a:cs typeface="Arial"/>
                <a:sym typeface="Arial"/>
              </a:endParaRPr>
            </a:p>
          </p:txBody>
        </p:sp>
        <p:sp>
          <p:nvSpPr>
            <p:cNvPr id="246" name="Google Shape;246;p4"/>
            <p:cNvSpPr txBox="1"/>
            <p:nvPr/>
          </p:nvSpPr>
          <p:spPr>
            <a:xfrm>
              <a:off x="4374295" y="1910954"/>
              <a:ext cx="1680874" cy="1466053"/>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0" i="0" u="none" strike="noStrike" cap="none">
                  <a:solidFill>
                    <a:schemeClr val="accent2">
                      <a:lumMod val="40000"/>
                      <a:lumOff val="60000"/>
                    </a:schemeClr>
                  </a:solidFill>
                  <a:latin typeface="Calibri"/>
                  <a:ea typeface="Calibri"/>
                  <a:cs typeface="Calibri"/>
                  <a:sym typeface="Calibri"/>
                </a:rPr>
                <a:t>Xử lý thông tin</a:t>
              </a:r>
              <a:endParaRPr sz="2800" b="0" i="0" u="none" strike="noStrike" cap="none">
                <a:solidFill>
                  <a:schemeClr val="accent2">
                    <a:lumMod val="40000"/>
                    <a:lumOff val="60000"/>
                  </a:schemeClr>
                </a:solidFill>
                <a:latin typeface="Calibri"/>
                <a:ea typeface="Calibri"/>
                <a:cs typeface="Calibri"/>
                <a:sym typeface="Calibri"/>
              </a:endParaRPr>
            </a:p>
          </p:txBody>
        </p:sp>
        <p:sp>
          <p:nvSpPr>
            <p:cNvPr id="247" name="Google Shape;247;p4"/>
            <p:cNvSpPr/>
            <p:nvPr/>
          </p:nvSpPr>
          <p:spPr>
            <a:xfrm>
              <a:off x="6441062" y="1831644"/>
              <a:ext cx="1839494" cy="1624673"/>
            </a:xfrm>
            <a:prstGeom prst="roundRect">
              <a:avLst>
                <a:gd name="adj" fmla="val 16667"/>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lumMod val="40000"/>
                    <a:lumOff val="60000"/>
                  </a:schemeClr>
                </a:solidFill>
                <a:latin typeface="Arial"/>
                <a:ea typeface="Arial"/>
                <a:cs typeface="Arial"/>
                <a:sym typeface="Arial"/>
              </a:endParaRPr>
            </a:p>
          </p:txBody>
        </p:sp>
        <p:sp>
          <p:nvSpPr>
            <p:cNvPr id="248" name="Google Shape;248;p4"/>
            <p:cNvSpPr txBox="1"/>
            <p:nvPr/>
          </p:nvSpPr>
          <p:spPr>
            <a:xfrm>
              <a:off x="6520372" y="1910954"/>
              <a:ext cx="1680874" cy="1466053"/>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0" i="0" u="none" strike="noStrike" cap="none">
                  <a:solidFill>
                    <a:schemeClr val="accent2">
                      <a:lumMod val="40000"/>
                      <a:lumOff val="60000"/>
                    </a:schemeClr>
                  </a:solidFill>
                  <a:latin typeface="Calibri"/>
                  <a:ea typeface="Calibri"/>
                  <a:cs typeface="Calibri"/>
                  <a:sym typeface="Calibri"/>
                </a:rPr>
                <a:t>Đạt được kết quả</a:t>
              </a:r>
              <a:endParaRPr sz="2800" b="0" i="0" u="none" strike="noStrike" cap="none">
                <a:solidFill>
                  <a:schemeClr val="accent2">
                    <a:lumMod val="40000"/>
                    <a:lumOff val="60000"/>
                  </a:schemeClr>
                </a:solidFill>
                <a:latin typeface="Calibri"/>
                <a:ea typeface="Calibri"/>
                <a:cs typeface="Calibri"/>
                <a:sym typeface="Calibri"/>
              </a:endParaRPr>
            </a:p>
          </p:txBody>
        </p:sp>
      </p:grpSp>
      <p:sp>
        <p:nvSpPr>
          <p:cNvPr id="249" name="Google Shape;249;p4"/>
          <p:cNvSpPr txBox="1"/>
          <p:nvPr/>
        </p:nvSpPr>
        <p:spPr>
          <a:xfrm>
            <a:off x="937803" y="663000"/>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dirty="0">
                <a:solidFill>
                  <a:schemeClr val="accent2">
                    <a:lumMod val="40000"/>
                    <a:lumOff val="60000"/>
                  </a:schemeClr>
                </a:solidFill>
                <a:latin typeface="Arial"/>
                <a:ea typeface="Arial"/>
                <a:cs typeface="Arial"/>
                <a:sym typeface="Arial"/>
              </a:rPr>
              <a:t>2.1. </a:t>
            </a:r>
            <a:r>
              <a:rPr lang="en-US" sz="2800" b="1" i="0" dirty="0" err="1">
                <a:solidFill>
                  <a:schemeClr val="accent2">
                    <a:lumMod val="40000"/>
                    <a:lumOff val="60000"/>
                  </a:schemeClr>
                </a:solidFill>
                <a:latin typeface="Arial"/>
                <a:ea typeface="Arial"/>
                <a:cs typeface="Arial"/>
                <a:sym typeface="Arial"/>
              </a:rPr>
              <a:t>Kỹ</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thuật</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giải</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quyết</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một</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bài</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toán</a:t>
            </a:r>
            <a:endParaRPr sz="2800" b="1" i="0" dirty="0">
              <a:solidFill>
                <a:schemeClr val="accent2">
                  <a:lumMod val="40000"/>
                  <a:lumOff val="60000"/>
                </a:schemeClr>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54" name="Google Shape;254;p5"/>
          <p:cNvSpPr txBox="1">
            <a:spLocks noGrp="1"/>
          </p:cNvSpPr>
          <p:nvPr>
            <p:ph type="title"/>
          </p:nvPr>
        </p:nvSpPr>
        <p:spPr>
          <a:xfrm>
            <a:off x="937518" y="1183863"/>
            <a:ext cx="75322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5D7C3F"/>
              </a:buClr>
              <a:buSzPts val="3800"/>
              <a:buFont typeface="Arial"/>
              <a:buNone/>
            </a:pPr>
            <a:r>
              <a:rPr lang="en-US" sz="3800">
                <a:solidFill>
                  <a:schemeClr val="accent2">
                    <a:lumMod val="40000"/>
                    <a:lumOff val="60000"/>
                  </a:schemeClr>
                </a:solidFill>
                <a:latin typeface="Arial"/>
                <a:ea typeface="Arial"/>
                <a:cs typeface="Arial"/>
                <a:sym typeface="Arial"/>
              </a:rPr>
              <a:t>2. Giải thuật – Lưu đồ - Mã giả</a:t>
            </a:r>
            <a:endParaRPr sz="3800">
              <a:solidFill>
                <a:schemeClr val="accent2">
                  <a:lumMod val="40000"/>
                  <a:lumOff val="60000"/>
                </a:schemeClr>
              </a:solidFill>
              <a:latin typeface="Arial"/>
              <a:ea typeface="Arial"/>
              <a:cs typeface="Arial"/>
              <a:sym typeface="Arial"/>
            </a:endParaRPr>
          </a:p>
        </p:txBody>
      </p:sp>
      <p:sp>
        <p:nvSpPr>
          <p:cNvPr id="255" name="Google Shape;255;p5"/>
          <p:cNvSpPr txBox="1"/>
          <p:nvPr/>
        </p:nvSpPr>
        <p:spPr>
          <a:xfrm>
            <a:off x="1116423" y="1887491"/>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a:solidFill>
                  <a:schemeClr val="accent2">
                    <a:lumMod val="40000"/>
                    <a:lumOff val="60000"/>
                  </a:schemeClr>
                </a:solidFill>
                <a:sym typeface="Arial"/>
              </a:rPr>
              <a:t>2.2. Giải thuật (Algorithms)</a:t>
            </a:r>
            <a:endParaRPr>
              <a:solidFill>
                <a:schemeClr val="accent2">
                  <a:lumMod val="40000"/>
                  <a:lumOff val="60000"/>
                </a:schemeClr>
              </a:solidFill>
            </a:endParaRPr>
          </a:p>
        </p:txBody>
      </p:sp>
      <p:sp>
        <p:nvSpPr>
          <p:cNvPr id="256" name="Google Shape;256;p5"/>
          <p:cNvSpPr txBox="1"/>
          <p:nvPr/>
        </p:nvSpPr>
        <p:spPr>
          <a:xfrm>
            <a:off x="1538389" y="2647456"/>
            <a:ext cx="4252811"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Giải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thuật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là</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các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bước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rõ</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ràng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hữu</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hạn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mà</a:t>
            </a:r>
            <a:r>
              <a:rPr lang="en-US" sz="1800" dirty="0">
                <a:solidFill>
                  <a:schemeClr val="accent2">
                    <a:lumMod val="40000"/>
                    <a:lumOff val="60000"/>
                  </a:schemeClr>
                </a:solidFill>
                <a:latin typeface="Arial"/>
                <a:ea typeface="Arial"/>
                <a:cs typeface="Arial"/>
                <a:sym typeface="Arial"/>
              </a:rPr>
              <a:t> con </a:t>
            </a:r>
            <a:r>
              <a:rPr lang="en-US" sz="1800" dirty="0" err="1">
                <a:solidFill>
                  <a:schemeClr val="accent2">
                    <a:lumMod val="40000"/>
                    <a:lumOff val="60000"/>
                  </a:schemeClr>
                </a:solidFill>
                <a:latin typeface="Arial"/>
                <a:ea typeface="Arial"/>
                <a:cs typeface="Arial"/>
                <a:sym typeface="Arial"/>
              </a:rPr>
              <a:t>người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hoặc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máy</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móc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thực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hiện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để</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đạt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được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mục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tiêu</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đề</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ra.</a:t>
            </a:r>
            <a:r>
              <a:rPr lang="en-US" sz="1800" dirty="0">
                <a:solidFill>
                  <a:schemeClr val="accent2">
                    <a:lumMod val="40000"/>
                    <a:lumOff val="60000"/>
                  </a:schemeClr>
                </a:solidFill>
                <a:latin typeface="Arial"/>
                <a:ea typeface="Arial"/>
                <a:cs typeface="Arial"/>
                <a:sym typeface="Arial"/>
              </a:rPr>
              <a:t>.</a:t>
            </a:r>
            <a:endParaRPr sz="1800" dirty="0">
              <a:solidFill>
                <a:schemeClr val="accent2">
                  <a:lumMod val="40000"/>
                  <a:lumOff val="60000"/>
                </a:schemeClr>
              </a:solidFill>
              <a:latin typeface="Arial"/>
              <a:ea typeface="Arial"/>
              <a:cs typeface="Arial"/>
              <a:sym typeface="Arial"/>
            </a:endParaRPr>
          </a:p>
        </p:txBody>
      </p:sp>
      <p:sp>
        <p:nvSpPr>
          <p:cNvPr id="257" name="Google Shape;257;p5"/>
          <p:cNvSpPr txBox="1"/>
          <p:nvPr/>
        </p:nvSpPr>
        <p:spPr>
          <a:xfrm>
            <a:off x="1538389" y="3823894"/>
            <a:ext cx="4252811"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Mô</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giải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thuật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bằng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ngôn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ngữ</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tự</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nhiên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gần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giống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với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ngôn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ngữ</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máy</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gọi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là</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giả</a:t>
            </a:r>
            <a:r>
              <a:rPr lang="en-US" sz="1800" dirty="0">
                <a:solidFill>
                  <a:schemeClr val="accent2">
                    <a:lumMod val="40000"/>
                    <a:lumOff val="60000"/>
                  </a:schemeClr>
                </a:solidFill>
                <a:latin typeface="Arial"/>
                <a:ea typeface="Arial"/>
                <a:cs typeface="Arial"/>
                <a:sym typeface="Arial"/>
              </a:rPr>
              <a:t>.</a:t>
            </a:r>
            <a:br>
              <a:rPr lang="en-US" sz="1800" dirty="0">
                <a:solidFill>
                  <a:schemeClr val="accent2">
                    <a:lumMod val="40000"/>
                    <a:lumOff val="60000"/>
                  </a:schemeClr>
                </a:solidFill>
                <a:latin typeface="Arial"/>
                <a:ea typeface="Arial"/>
                <a:cs typeface="Arial"/>
                <a:sym typeface="Arial"/>
              </a:rPr>
            </a:br>
            <a:r>
              <a:rPr lang="en-US" sz="1800" dirty="0" err="1">
                <a:solidFill>
                  <a:schemeClr val="accent2">
                    <a:lumMod val="40000"/>
                    <a:lumOff val="60000"/>
                  </a:schemeClr>
                </a:solidFill>
                <a:latin typeface="Arial"/>
                <a:ea typeface="Arial"/>
                <a:cs typeface="Arial"/>
                <a:sym typeface="Arial"/>
              </a:rPr>
              <a:t>Mô</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giải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thuật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bằng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hình</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vẽ</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gọi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là</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lưu</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đồ</a:t>
            </a:r>
            <a:r>
              <a:rPr lang="en-US" sz="1800" dirty="0">
                <a:solidFill>
                  <a:schemeClr val="accent2">
                    <a:lumMod val="40000"/>
                    <a:lumOff val="60000"/>
                  </a:schemeClr>
                </a:solidFill>
                <a:latin typeface="Arial"/>
                <a:ea typeface="Arial"/>
                <a:cs typeface="Arial"/>
                <a:sym typeface="Arial"/>
              </a:rPr>
              <a:t>. </a:t>
            </a:r>
            <a:br>
              <a:rPr lang="en-US" sz="1800" dirty="0">
                <a:solidFill>
                  <a:schemeClr val="accent2">
                    <a:lumMod val="40000"/>
                    <a:lumOff val="60000"/>
                  </a:schemeClr>
                </a:solidFill>
                <a:latin typeface="Arial"/>
                <a:ea typeface="Arial"/>
                <a:cs typeface="Arial"/>
                <a:sym typeface="Arial"/>
              </a:rPr>
            </a:br>
            <a:endParaRPr sz="1800" dirty="0">
              <a:solidFill>
                <a:schemeClr val="accent2">
                  <a:lumMod val="40000"/>
                  <a:lumOff val="60000"/>
                </a:schemeClr>
              </a:solidFill>
              <a:latin typeface="Arial"/>
              <a:ea typeface="Arial"/>
              <a:cs typeface="Arial"/>
              <a:sym typeface="Arial"/>
            </a:endParaRPr>
          </a:p>
        </p:txBody>
      </p:sp>
      <p:pic>
        <p:nvPicPr>
          <p:cNvPr id="258" name="Google Shape;258;p5"/>
          <p:cNvPicPr preferRelativeResize="0"/>
          <p:nvPr/>
        </p:nvPicPr>
        <p:blipFill rotWithShape="1">
          <a:blip r:embed="rId4">
            <a:alphaModFix/>
          </a:blip>
          <a:srcRect/>
          <a:stretch/>
        </p:blipFill>
        <p:spPr>
          <a:xfrm>
            <a:off x="6096000" y="2619138"/>
            <a:ext cx="5324324" cy="22175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Effect transition="in" filter="fade">
                                      <p:cBhvr>
                                        <p:cTn id="12" dur="500"/>
                                        <p:tgtEl>
                                          <p:spTgt spid="2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fade">
                                      <p:cBhvr>
                                        <p:cTn id="17" dur="500"/>
                                        <p:tgtEl>
                                          <p:spTgt spid="2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63" name="Google Shape;263;p6"/>
          <p:cNvSpPr txBox="1">
            <a:spLocks noGrp="1"/>
          </p:cNvSpPr>
          <p:nvPr>
            <p:ph type="title"/>
          </p:nvPr>
        </p:nvSpPr>
        <p:spPr>
          <a:xfrm>
            <a:off x="937518" y="1183863"/>
            <a:ext cx="75322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5D7C3F"/>
              </a:buClr>
              <a:buSzPts val="3800"/>
              <a:buFont typeface="Arial"/>
              <a:buNone/>
            </a:pPr>
            <a:r>
              <a:rPr lang="en-US" sz="3800">
                <a:solidFill>
                  <a:schemeClr val="accent2">
                    <a:lumMod val="40000"/>
                    <a:lumOff val="60000"/>
                  </a:schemeClr>
                </a:solidFill>
                <a:latin typeface="Arial"/>
                <a:ea typeface="Arial"/>
                <a:cs typeface="Arial"/>
                <a:sym typeface="Arial"/>
              </a:rPr>
              <a:t>2. Giải thuật – Lưu đồ - Mã giả</a:t>
            </a:r>
            <a:endParaRPr sz="3800">
              <a:solidFill>
                <a:schemeClr val="accent2">
                  <a:lumMod val="40000"/>
                  <a:lumOff val="60000"/>
                </a:schemeClr>
              </a:solidFill>
              <a:latin typeface="Arial"/>
              <a:ea typeface="Arial"/>
              <a:cs typeface="Arial"/>
              <a:sym typeface="Arial"/>
            </a:endParaRPr>
          </a:p>
        </p:txBody>
      </p:sp>
      <p:sp>
        <p:nvSpPr>
          <p:cNvPr id="264" name="Google Shape;264;p6"/>
          <p:cNvSpPr txBox="1"/>
          <p:nvPr/>
        </p:nvSpPr>
        <p:spPr>
          <a:xfrm>
            <a:off x="1116423" y="1887491"/>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a:solidFill>
                  <a:schemeClr val="accent2">
                    <a:lumMod val="40000"/>
                    <a:lumOff val="60000"/>
                  </a:schemeClr>
                </a:solidFill>
                <a:sym typeface="Arial"/>
              </a:rPr>
              <a:t>2.3. Lưu đồ (Flowchart)</a:t>
            </a:r>
            <a:endParaRPr>
              <a:solidFill>
                <a:schemeClr val="accent2">
                  <a:lumMod val="40000"/>
                  <a:lumOff val="60000"/>
                </a:schemeClr>
              </a:solidFill>
            </a:endParaRPr>
          </a:p>
        </p:txBody>
      </p:sp>
      <p:sp>
        <p:nvSpPr>
          <p:cNvPr id="265" name="Google Shape;265;p6"/>
          <p:cNvSpPr txBox="1"/>
          <p:nvPr/>
        </p:nvSpPr>
        <p:spPr>
          <a:xfrm>
            <a:off x="1538389" y="2647456"/>
            <a:ext cx="951068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lumMod val="40000"/>
                    <a:lumOff val="60000"/>
                  </a:schemeClr>
                </a:solidFill>
                <a:latin typeface="Arial"/>
                <a:ea typeface="Arial"/>
                <a:cs typeface="Arial"/>
                <a:sym typeface="Arial"/>
              </a:rPr>
              <a:t>- Flowchart là một loại sơ đồ biểu diễn một thuật toán hoặc một quá trình, biểu hiện các bước công việc dưới dạng các loại hình hộp khác nhau theo thứ tự được nối với nhau bởi các mũi tên để thể hiện dòng điều khiển</a:t>
            </a:r>
            <a:endParaRPr sz="1800">
              <a:solidFill>
                <a:schemeClr val="accent2">
                  <a:lumMod val="40000"/>
                  <a:lumOff val="60000"/>
                </a:schemeClr>
              </a:solidFill>
              <a:latin typeface="Arial"/>
              <a:ea typeface="Arial"/>
              <a:cs typeface="Arial"/>
              <a:sym typeface="Arial"/>
            </a:endParaRPr>
          </a:p>
        </p:txBody>
      </p:sp>
      <p:sp>
        <p:nvSpPr>
          <p:cNvPr id="266" name="Google Shape;266;p6"/>
          <p:cNvSpPr txBox="1"/>
          <p:nvPr/>
        </p:nvSpPr>
        <p:spPr>
          <a:xfrm>
            <a:off x="1538389" y="3570786"/>
            <a:ext cx="951068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Sơ</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đồ</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này</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có</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thể</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thể</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hiện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giải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pháp</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cho</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vấn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đề</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cần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giải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quyết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từng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bước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từng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bước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một</a:t>
            </a:r>
            <a:r>
              <a:rPr lang="en-US" sz="1800" dirty="0">
                <a:solidFill>
                  <a:schemeClr val="accent2">
                    <a:lumMod val="40000"/>
                    <a:lumOff val="60000"/>
                  </a:schemeClr>
                </a:solidFill>
                <a:latin typeface="Arial"/>
                <a:ea typeface="Arial"/>
                <a:cs typeface="Arial"/>
                <a:sym typeface="Arial"/>
              </a:rPr>
              <a:t> </a:t>
            </a:r>
            <a:br>
              <a:rPr lang="en-US" sz="1800" dirty="0">
                <a:solidFill>
                  <a:schemeClr val="accent2">
                    <a:lumMod val="40000"/>
                    <a:lumOff val="60000"/>
                  </a:schemeClr>
                </a:solidFill>
                <a:latin typeface="Arial"/>
                <a:ea typeface="Arial"/>
                <a:cs typeface="Arial"/>
                <a:sym typeface="Arial"/>
              </a:rPr>
            </a:br>
            <a:br>
              <a:rPr lang="en-US" sz="1800" dirty="0">
                <a:solidFill>
                  <a:schemeClr val="accent2">
                    <a:lumMod val="40000"/>
                    <a:lumOff val="60000"/>
                  </a:schemeClr>
                </a:solidFill>
                <a:latin typeface="Arial"/>
                <a:ea typeface="Arial"/>
                <a:cs typeface="Arial"/>
                <a:sym typeface="Arial"/>
              </a:rPr>
            </a:br>
            <a:endParaRPr sz="1800" dirty="0">
              <a:solidFill>
                <a:schemeClr val="accent2">
                  <a:lumMod val="40000"/>
                  <a:lumOff val="60000"/>
                </a:schemeClr>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5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
                                        </p:tgtEl>
                                        <p:attrNameLst>
                                          <p:attrName>style.visibility</p:attrName>
                                        </p:attrNameLst>
                                      </p:cBhvr>
                                      <p:to>
                                        <p:strVal val="visible"/>
                                      </p:to>
                                    </p:set>
                                    <p:animEffect transition="in" filter="fade">
                                      <p:cBhvr>
                                        <p:cTn id="17" dur="5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71" name="Google Shape;271;p7"/>
          <p:cNvSpPr txBox="1">
            <a:spLocks noGrp="1"/>
          </p:cNvSpPr>
          <p:nvPr>
            <p:ph type="title"/>
          </p:nvPr>
        </p:nvSpPr>
        <p:spPr>
          <a:xfrm>
            <a:off x="937518" y="1183863"/>
            <a:ext cx="75322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5D7C3F"/>
              </a:buClr>
              <a:buSzPts val="3800"/>
              <a:buFont typeface="Arial"/>
              <a:buNone/>
            </a:pPr>
            <a:r>
              <a:rPr lang="en-US" sz="3800">
                <a:solidFill>
                  <a:schemeClr val="accent2">
                    <a:lumMod val="40000"/>
                    <a:lumOff val="60000"/>
                  </a:schemeClr>
                </a:solidFill>
                <a:latin typeface="Arial"/>
                <a:ea typeface="Arial"/>
                <a:cs typeface="Arial"/>
                <a:sym typeface="Arial"/>
              </a:rPr>
              <a:t>2. Giải thuật – Lưu đồ - Mã giả</a:t>
            </a:r>
            <a:endParaRPr sz="3800">
              <a:solidFill>
                <a:schemeClr val="accent2">
                  <a:lumMod val="40000"/>
                  <a:lumOff val="60000"/>
                </a:schemeClr>
              </a:solidFill>
              <a:latin typeface="Arial"/>
              <a:ea typeface="Arial"/>
              <a:cs typeface="Arial"/>
              <a:sym typeface="Arial"/>
            </a:endParaRPr>
          </a:p>
        </p:txBody>
      </p:sp>
      <p:sp>
        <p:nvSpPr>
          <p:cNvPr id="272" name="Google Shape;272;p7"/>
          <p:cNvSpPr txBox="1"/>
          <p:nvPr/>
        </p:nvSpPr>
        <p:spPr>
          <a:xfrm>
            <a:off x="1116423" y="1887491"/>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a:solidFill>
                  <a:schemeClr val="accent2">
                    <a:lumMod val="40000"/>
                    <a:lumOff val="60000"/>
                  </a:schemeClr>
                </a:solidFill>
                <a:sym typeface="Arial"/>
              </a:rPr>
              <a:t>2.4. Mã giả (Pseudocode)	</a:t>
            </a:r>
            <a:endParaRPr>
              <a:solidFill>
                <a:schemeClr val="accent2">
                  <a:lumMod val="40000"/>
                  <a:lumOff val="60000"/>
                </a:schemeClr>
              </a:solidFill>
            </a:endParaRPr>
          </a:p>
        </p:txBody>
      </p:sp>
      <p:sp>
        <p:nvSpPr>
          <p:cNvPr id="273" name="Google Shape;273;p7"/>
          <p:cNvSpPr txBox="1"/>
          <p:nvPr/>
        </p:nvSpPr>
        <p:spPr>
          <a:xfrm>
            <a:off x="1538389" y="2647456"/>
            <a:ext cx="951068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lumMod val="40000"/>
                    <a:lumOff val="60000"/>
                  </a:schemeClr>
                </a:solidFill>
                <a:latin typeface="Arial"/>
                <a:ea typeface="Arial"/>
                <a:cs typeface="Arial"/>
                <a:sym typeface="Arial"/>
              </a:rPr>
              <a:t>- Mã giả không phải là mã thật, điều này nghĩa là một chương trình viết bằng mã giả thì</a:t>
            </a:r>
            <a:br>
              <a:rPr lang="en-US" sz="1800">
                <a:solidFill>
                  <a:schemeClr val="accent2">
                    <a:lumMod val="40000"/>
                    <a:lumOff val="60000"/>
                  </a:schemeClr>
                </a:solidFill>
                <a:latin typeface="Arial"/>
                <a:ea typeface="Arial"/>
                <a:cs typeface="Arial"/>
                <a:sym typeface="Arial"/>
              </a:rPr>
            </a:br>
            <a:r>
              <a:rPr lang="en-US" sz="1800">
                <a:solidFill>
                  <a:schemeClr val="accent2">
                    <a:lumMod val="40000"/>
                    <a:lumOff val="60000"/>
                  </a:schemeClr>
                </a:solidFill>
                <a:latin typeface="Arial"/>
                <a:ea typeface="Arial"/>
                <a:cs typeface="Arial"/>
                <a:sym typeface="Arial"/>
              </a:rPr>
              <a:t>không thể biên dịch và thực thi được </a:t>
            </a:r>
            <a:br>
              <a:rPr lang="en-US" sz="1800">
                <a:solidFill>
                  <a:schemeClr val="accent2">
                    <a:lumMod val="40000"/>
                    <a:lumOff val="60000"/>
                  </a:schemeClr>
                </a:solidFill>
                <a:latin typeface="Arial"/>
                <a:ea typeface="Arial"/>
                <a:cs typeface="Arial"/>
                <a:sym typeface="Arial"/>
              </a:rPr>
            </a:br>
            <a:endParaRPr sz="1800">
              <a:solidFill>
                <a:schemeClr val="accent2">
                  <a:lumMod val="40000"/>
                  <a:lumOff val="60000"/>
                </a:schemeClr>
              </a:solidFill>
              <a:latin typeface="Arial"/>
              <a:ea typeface="Arial"/>
              <a:cs typeface="Arial"/>
              <a:sym typeface="Arial"/>
            </a:endParaRPr>
          </a:p>
        </p:txBody>
      </p:sp>
      <p:sp>
        <p:nvSpPr>
          <p:cNvPr id="274" name="Google Shape;274;p7"/>
          <p:cNvSpPr txBox="1"/>
          <p:nvPr/>
        </p:nvSpPr>
        <p:spPr>
          <a:xfrm>
            <a:off x="1538389" y="3570786"/>
            <a:ext cx="951068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sử</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dụng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một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tập</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hợp</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từ</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khoá</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tương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tự</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như</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thật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nhưng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được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mô</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cô</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đọng</a:t>
            </a:r>
            <a:br>
              <a:rPr lang="en-US" sz="1800" dirty="0">
                <a:solidFill>
                  <a:schemeClr val="accent2">
                    <a:lumMod val="40000"/>
                    <a:lumOff val="60000"/>
                  </a:schemeClr>
                </a:solidFill>
                <a:latin typeface="Arial"/>
                <a:ea typeface="Arial"/>
                <a:cs typeface="Arial"/>
                <a:sym typeface="Arial"/>
              </a:rPr>
            </a:br>
            <a:r>
              <a:rPr lang="en-US" sz="1800" dirty="0" err="1">
                <a:solidFill>
                  <a:schemeClr val="accent2">
                    <a:lumMod val="40000"/>
                    <a:lumOff val="60000"/>
                  </a:schemeClr>
                </a:solidFill>
                <a:latin typeface="Arial"/>
                <a:ea typeface="Arial"/>
                <a:cs typeface="Arial"/>
                <a:sym typeface="Arial"/>
              </a:rPr>
              <a:t>vì</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lượt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bỏ</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những</a:t>
            </a:r>
            <a:r>
              <a:rPr lang="en-US" sz="1800" dirty="0">
                <a:solidFill>
                  <a:schemeClr val="accent2">
                    <a:lumMod val="40000"/>
                    <a:lumOff val="60000"/>
                  </a:schemeClr>
                </a:solidFill>
                <a:latin typeface="Arial"/>
                <a:ea typeface="Arial"/>
                <a:cs typeface="Arial"/>
                <a:sym typeface="Arial"/>
              </a:rPr>
              <a:t> chi </a:t>
            </a:r>
            <a:r>
              <a:rPr lang="en-US" sz="1800" dirty="0" err="1">
                <a:solidFill>
                  <a:schemeClr val="accent2">
                    <a:lumMod val="40000"/>
                    <a:lumOff val="60000"/>
                  </a:schemeClr>
                </a:solidFill>
                <a:latin typeface="Arial"/>
                <a:ea typeface="Arial"/>
                <a:cs typeface="Arial"/>
                <a:sym typeface="Arial"/>
              </a:rPr>
              <a:t>tiết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không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cần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thiết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chẳng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hạn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như</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bỏ</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khai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báo</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biến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chương</a:t>
            </a:r>
            <a:br>
              <a:rPr lang="en-US" sz="1800" dirty="0">
                <a:solidFill>
                  <a:schemeClr val="accent2">
                    <a:lumMod val="40000"/>
                    <a:lumOff val="60000"/>
                  </a:schemeClr>
                </a:solidFill>
                <a:latin typeface="Arial"/>
                <a:ea typeface="Arial"/>
                <a:cs typeface="Arial"/>
                <a:sym typeface="Arial"/>
              </a:rPr>
            </a:br>
            <a:r>
              <a:rPr lang="en-US" sz="1800" dirty="0" err="1">
                <a:solidFill>
                  <a:schemeClr val="accent2">
                    <a:lumMod val="40000"/>
                    <a:lumOff val="60000"/>
                  </a:schemeClr>
                </a:solidFill>
                <a:latin typeface="Arial"/>
                <a:ea typeface="Arial"/>
                <a:cs typeface="Arial"/>
                <a:sym typeface="Arial"/>
              </a:rPr>
              <a:t>trình</a:t>
            </a:r>
            <a:r>
              <a:rPr lang="en-US" sz="1800" dirty="0">
                <a:solidFill>
                  <a:schemeClr val="accent2">
                    <a:lumMod val="40000"/>
                    <a:lumOff val="60000"/>
                  </a:schemeClr>
                </a:solidFill>
                <a:latin typeface="Arial"/>
                <a:ea typeface="Arial"/>
                <a:cs typeface="Arial"/>
                <a:sym typeface="Arial"/>
              </a:rPr>
              <a:t> con </a:t>
            </a:r>
            <a:r>
              <a:rPr lang="en-US" sz="1800" dirty="0" err="1">
                <a:solidFill>
                  <a:schemeClr val="accent2">
                    <a:lumMod val="40000"/>
                    <a:lumOff val="60000"/>
                  </a:schemeClr>
                </a:solidFill>
                <a:latin typeface="Arial"/>
                <a:ea typeface="Arial"/>
                <a:cs typeface="Arial"/>
                <a:sym typeface="Arial"/>
              </a:rPr>
              <a:t>và</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những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đoạn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mã</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đặc</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biệt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của</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hệ</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thống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để</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lập</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trình</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viên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hiểu</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rõ</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hơn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về</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giải</a:t>
            </a:r>
            <a:br>
              <a:rPr lang="en-US" sz="1800" dirty="0">
                <a:solidFill>
                  <a:schemeClr val="accent2">
                    <a:lumMod val="40000"/>
                    <a:lumOff val="60000"/>
                  </a:schemeClr>
                </a:solidFill>
                <a:latin typeface="Arial"/>
                <a:ea typeface="Arial"/>
                <a:cs typeface="Arial"/>
                <a:sym typeface="Arial"/>
              </a:rPr>
            </a:br>
            <a:r>
              <a:rPr lang="en-US" sz="1800" dirty="0" err="1">
                <a:solidFill>
                  <a:schemeClr val="accent2">
                    <a:lumMod val="40000"/>
                    <a:lumOff val="60000"/>
                  </a:schemeClr>
                </a:solidFill>
                <a:latin typeface="Arial"/>
                <a:ea typeface="Arial"/>
                <a:cs typeface="Arial"/>
                <a:sym typeface="Arial"/>
              </a:rPr>
              <a:t>thuật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chứ</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không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phải</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kỹ</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thuật</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sử</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dụng</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ngôn</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ngữ</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lập</a:t>
            </a:r>
            <a:r>
              <a:rPr lang="en-US" sz="1800" dirty="0">
                <a:solidFill>
                  <a:schemeClr val="accent2">
                    <a:lumMod val="40000"/>
                    <a:lumOff val="60000"/>
                  </a:schemeClr>
                </a:solidFill>
                <a:latin typeface="Arial"/>
                <a:ea typeface="Arial"/>
                <a:cs typeface="Arial"/>
                <a:sym typeface="Arial"/>
              </a:rPr>
              <a:t> </a:t>
            </a:r>
            <a:r>
              <a:rPr lang="en-US" sz="1800" dirty="0" err="1">
                <a:solidFill>
                  <a:schemeClr val="accent2">
                    <a:lumMod val="40000"/>
                    <a:lumOff val="60000"/>
                  </a:schemeClr>
                </a:solidFill>
                <a:latin typeface="Arial"/>
                <a:ea typeface="Arial"/>
                <a:cs typeface="Arial"/>
                <a:sym typeface="Arial"/>
              </a:rPr>
              <a:t>trình</a:t>
            </a:r>
            <a:r>
              <a:rPr lang="en-US" sz="1800" dirty="0">
                <a:solidFill>
                  <a:schemeClr val="accent2">
                    <a:lumMod val="40000"/>
                    <a:lumOff val="60000"/>
                  </a:schemeClr>
                </a:solidFill>
                <a:latin typeface="Arial"/>
                <a:ea typeface="Arial"/>
                <a:cs typeface="Arial"/>
                <a:sym typeface="Arial"/>
              </a:rPr>
              <a:t>. </a:t>
            </a:r>
            <a:br>
              <a:rPr lang="en-US" sz="1800" dirty="0">
                <a:solidFill>
                  <a:schemeClr val="accent2">
                    <a:lumMod val="40000"/>
                    <a:lumOff val="60000"/>
                  </a:schemeClr>
                </a:solidFill>
                <a:latin typeface="Arial"/>
                <a:ea typeface="Arial"/>
                <a:cs typeface="Arial"/>
                <a:sym typeface="Arial"/>
              </a:rPr>
            </a:br>
            <a:endParaRPr sz="1800" dirty="0">
              <a:solidFill>
                <a:schemeClr val="accent2">
                  <a:lumMod val="40000"/>
                  <a:lumOff val="60000"/>
                </a:schemeClr>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500"/>
                                        <p:tgtEl>
                                          <p:spTgt spid="2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
                                        </p:tgtEl>
                                        <p:attrNameLst>
                                          <p:attrName>style.visibility</p:attrName>
                                        </p:attrNameLst>
                                      </p:cBhvr>
                                      <p:to>
                                        <p:strVal val="visible"/>
                                      </p:to>
                                    </p:set>
                                    <p:animEffect transition="in" filter="fade">
                                      <p:cBhvr>
                                        <p:cTn id="12" dur="500"/>
                                        <p:tgtEl>
                                          <p:spTgt spid="2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4"/>
                                        </p:tgtEl>
                                        <p:attrNameLst>
                                          <p:attrName>style.visibility</p:attrName>
                                        </p:attrNameLst>
                                      </p:cBhvr>
                                      <p:to>
                                        <p:strVal val="visible"/>
                                      </p:to>
                                    </p:set>
                                    <p:animEffect transition="in" filter="fade">
                                      <p:cBhvr>
                                        <p:cTn id="17"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79" name="Google Shape;279;p9"/>
          <p:cNvSpPr txBox="1"/>
          <p:nvPr/>
        </p:nvSpPr>
        <p:spPr>
          <a:xfrm>
            <a:off x="997154" y="1105613"/>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dirty="0">
                <a:solidFill>
                  <a:schemeClr val="accent2">
                    <a:lumMod val="40000"/>
                    <a:lumOff val="60000"/>
                  </a:schemeClr>
                </a:solidFill>
                <a:latin typeface="Arial"/>
                <a:ea typeface="Arial"/>
                <a:cs typeface="Arial"/>
                <a:sym typeface="Arial"/>
              </a:rPr>
              <a:t>2.4. </a:t>
            </a:r>
            <a:r>
              <a:rPr lang="en-US" sz="2800" b="1" i="0" dirty="0" err="1">
                <a:solidFill>
                  <a:schemeClr val="accent2">
                    <a:lumMod val="40000"/>
                    <a:lumOff val="60000"/>
                  </a:schemeClr>
                </a:solidFill>
                <a:latin typeface="Arial"/>
                <a:ea typeface="Arial"/>
                <a:cs typeface="Arial"/>
                <a:sym typeface="Arial"/>
              </a:rPr>
              <a:t>Mã</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giả</a:t>
            </a:r>
            <a:r>
              <a:rPr lang="en-US" sz="2800" b="1" i="0" dirty="0">
                <a:solidFill>
                  <a:schemeClr val="accent2">
                    <a:lumMod val="40000"/>
                    <a:lumOff val="60000"/>
                  </a:schemeClr>
                </a:solidFill>
                <a:latin typeface="Arial"/>
                <a:ea typeface="Arial"/>
                <a:cs typeface="Arial"/>
                <a:sym typeface="Arial"/>
              </a:rPr>
              <a:t> (Pseudocode)	</a:t>
            </a:r>
            <a:endParaRPr dirty="0">
              <a:solidFill>
                <a:schemeClr val="accent2">
                  <a:lumMod val="40000"/>
                  <a:lumOff val="60000"/>
                </a:schemeClr>
              </a:solidFill>
            </a:endParaRPr>
          </a:p>
        </p:txBody>
      </p:sp>
      <p:pic>
        <p:nvPicPr>
          <p:cNvPr id="280" name="Google Shape;280;p9"/>
          <p:cNvPicPr preferRelativeResize="0"/>
          <p:nvPr/>
        </p:nvPicPr>
        <p:blipFill rotWithShape="1">
          <a:blip r:embed="rId4">
            <a:alphaModFix/>
          </a:blip>
          <a:srcRect/>
          <a:stretch/>
        </p:blipFill>
        <p:spPr>
          <a:xfrm>
            <a:off x="879869" y="2062459"/>
            <a:ext cx="9941324" cy="4152812"/>
          </a:xfrm>
          <a:prstGeom prst="rect">
            <a:avLst/>
          </a:prstGeom>
          <a:noFill/>
          <a:ln>
            <a:noFill/>
          </a:ln>
        </p:spPr>
      </p:pic>
      <p:pic>
        <p:nvPicPr>
          <p:cNvPr id="281" name="Google Shape;281;p9"/>
          <p:cNvPicPr preferRelativeResize="0"/>
          <p:nvPr/>
        </p:nvPicPr>
        <p:blipFill rotWithShape="1">
          <a:blip r:embed="rId5">
            <a:alphaModFix/>
          </a:blip>
          <a:srcRect/>
          <a:stretch/>
        </p:blipFill>
        <p:spPr>
          <a:xfrm>
            <a:off x="7049623" y="1361566"/>
            <a:ext cx="5054348" cy="52981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500"/>
                                        <p:tgtEl>
                                          <p:spTgt spid="2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80"/>
                                        </p:tgtEl>
                                      </p:cBhvr>
                                    </p:animEffect>
                                    <p:set>
                                      <p:cBhvr>
                                        <p:cTn id="12" dur="1" fill="hold">
                                          <p:stCondLst>
                                            <p:cond delay="500"/>
                                          </p:stCondLst>
                                        </p:cTn>
                                        <p:tgtEl>
                                          <p:spTgt spid="28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gtEl>
                                        <p:attrNameLst>
                                          <p:attrName>style.visibility</p:attrName>
                                        </p:attrNameLst>
                                      </p:cBhvr>
                                      <p:to>
                                        <p:strVal val="visible"/>
                                      </p:to>
                                    </p:set>
                                    <p:animEffect transition="in" filter="fade">
                                      <p:cBhvr>
                                        <p:cTn id="17"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86" name="Google Shape;286;p10"/>
          <p:cNvSpPr txBox="1"/>
          <p:nvPr/>
        </p:nvSpPr>
        <p:spPr>
          <a:xfrm>
            <a:off x="996696" y="1106424"/>
            <a:ext cx="7532277" cy="610863"/>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5D7C3F"/>
              </a:buClr>
              <a:buSzPts val="2800"/>
              <a:buFont typeface="Arial"/>
              <a:buNone/>
            </a:pPr>
            <a:r>
              <a:rPr lang="en-US" sz="2800" b="1" i="0" dirty="0">
                <a:solidFill>
                  <a:schemeClr val="accent2">
                    <a:lumMod val="40000"/>
                    <a:lumOff val="60000"/>
                  </a:schemeClr>
                </a:solidFill>
                <a:latin typeface="Arial"/>
                <a:ea typeface="Arial"/>
                <a:cs typeface="Arial"/>
                <a:sym typeface="Arial"/>
              </a:rPr>
              <a:t>2.5 </a:t>
            </a:r>
            <a:r>
              <a:rPr lang="en-US" sz="2800" b="1" i="0" dirty="0" err="1">
                <a:solidFill>
                  <a:schemeClr val="accent2">
                    <a:lumMod val="40000"/>
                    <a:lumOff val="60000"/>
                  </a:schemeClr>
                </a:solidFill>
                <a:latin typeface="Arial"/>
                <a:ea typeface="Arial"/>
                <a:cs typeface="Arial"/>
                <a:sym typeface="Arial"/>
              </a:rPr>
              <a:t>Mô</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tả</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ví</a:t>
            </a:r>
            <a:r>
              <a:rPr lang="en-US" sz="2800" b="1" i="0" dirty="0">
                <a:solidFill>
                  <a:schemeClr val="accent2">
                    <a:lumMod val="40000"/>
                    <a:lumOff val="60000"/>
                  </a:schemeClr>
                </a:solidFill>
                <a:latin typeface="Arial"/>
                <a:ea typeface="Arial"/>
                <a:cs typeface="Arial"/>
                <a:sym typeface="Arial"/>
              </a:rPr>
              <a:t> </a:t>
            </a:r>
            <a:r>
              <a:rPr lang="en-US" sz="2800" b="1" i="0" dirty="0" err="1">
                <a:solidFill>
                  <a:schemeClr val="accent2">
                    <a:lumMod val="40000"/>
                    <a:lumOff val="60000"/>
                  </a:schemeClr>
                </a:solidFill>
                <a:latin typeface="Arial"/>
                <a:ea typeface="Arial"/>
                <a:cs typeface="Arial"/>
                <a:sym typeface="Arial"/>
              </a:rPr>
              <a:t>dụ</a:t>
            </a:r>
            <a:endParaRPr sz="2800" b="1" i="0" dirty="0">
              <a:solidFill>
                <a:schemeClr val="accent2">
                  <a:lumMod val="40000"/>
                  <a:lumOff val="60000"/>
                </a:schemeClr>
              </a:solidFill>
              <a:latin typeface="Arial"/>
              <a:ea typeface="Arial"/>
              <a:cs typeface="Arial"/>
              <a:sym typeface="Arial"/>
            </a:endParaRPr>
          </a:p>
        </p:txBody>
      </p:sp>
      <p:pic>
        <p:nvPicPr>
          <p:cNvPr id="287" name="Google Shape;287;p10"/>
          <p:cNvPicPr preferRelativeResize="0"/>
          <p:nvPr/>
        </p:nvPicPr>
        <p:blipFill rotWithShape="1">
          <a:blip r:embed="rId4">
            <a:alphaModFix/>
          </a:blip>
          <a:srcRect/>
          <a:stretch/>
        </p:blipFill>
        <p:spPr>
          <a:xfrm>
            <a:off x="4209150" y="912459"/>
            <a:ext cx="7532277" cy="5701155"/>
          </a:xfrm>
          <a:prstGeom prst="rect">
            <a:avLst/>
          </a:prstGeom>
          <a:noFill/>
          <a:ln>
            <a:noFill/>
          </a:ln>
        </p:spPr>
      </p:pic>
      <p:sp>
        <p:nvSpPr>
          <p:cNvPr id="288" name="Google Shape;288;p10"/>
          <p:cNvSpPr txBox="1"/>
          <p:nvPr/>
        </p:nvSpPr>
        <p:spPr>
          <a:xfrm>
            <a:off x="1459866" y="1856889"/>
            <a:ext cx="2749284" cy="70788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000" b="0" i="0" dirty="0">
                <a:solidFill>
                  <a:schemeClr val="accent2">
                    <a:lumMod val="40000"/>
                    <a:lumOff val="60000"/>
                  </a:schemeClr>
                </a:solidFill>
                <a:latin typeface="Arial"/>
                <a:ea typeface="Arial"/>
                <a:cs typeface="Arial"/>
                <a:sym typeface="Arial"/>
              </a:rPr>
              <a:t>- </a:t>
            </a:r>
            <a:r>
              <a:rPr lang="en-US" sz="2000" b="0" i="0" dirty="0" err="1">
                <a:solidFill>
                  <a:schemeClr val="accent2">
                    <a:lumMod val="40000"/>
                    <a:lumOff val="60000"/>
                  </a:schemeClr>
                </a:solidFill>
                <a:latin typeface="Arial"/>
                <a:ea typeface="Arial"/>
                <a:cs typeface="Arial"/>
                <a:sym typeface="Arial"/>
              </a:rPr>
              <a:t>Một</a:t>
            </a:r>
            <a:r>
              <a:rPr lang="en-US" sz="2000" b="0" i="0" dirty="0">
                <a:solidFill>
                  <a:schemeClr val="accent2">
                    <a:lumMod val="40000"/>
                    <a:lumOff val="60000"/>
                  </a:schemeClr>
                </a:solidFill>
                <a:latin typeface="Arial"/>
                <a:ea typeface="Arial"/>
                <a:cs typeface="Arial"/>
                <a:sym typeface="Arial"/>
              </a:rPr>
              <a:t> </a:t>
            </a:r>
            <a:r>
              <a:rPr lang="en-US" sz="2000" b="0" i="0" dirty="0" err="1">
                <a:solidFill>
                  <a:schemeClr val="accent2">
                    <a:lumMod val="40000"/>
                    <a:lumOff val="60000"/>
                  </a:schemeClr>
                </a:solidFill>
                <a:latin typeface="Arial"/>
                <a:ea typeface="Arial"/>
                <a:cs typeface="Arial"/>
                <a:sym typeface="Arial"/>
              </a:rPr>
              <a:t>số</a:t>
            </a:r>
            <a:r>
              <a:rPr lang="en-US" sz="2000" b="0" i="0" dirty="0">
                <a:solidFill>
                  <a:schemeClr val="accent2">
                    <a:lumMod val="40000"/>
                    <a:lumOff val="60000"/>
                  </a:schemeClr>
                </a:solidFill>
                <a:latin typeface="Arial"/>
                <a:ea typeface="Arial"/>
                <a:cs typeface="Arial"/>
                <a:sym typeface="Arial"/>
              </a:rPr>
              <a:t> </a:t>
            </a:r>
            <a:r>
              <a:rPr lang="en-US" sz="2000" dirty="0" err="1">
                <a:solidFill>
                  <a:schemeClr val="accent2">
                    <a:lumMod val="40000"/>
                    <a:lumOff val="60000"/>
                  </a:schemeClr>
                </a:solidFill>
                <a:latin typeface="Arial"/>
                <a:ea typeface="Arial"/>
                <a:cs typeface="Arial"/>
                <a:sym typeface="Arial"/>
              </a:rPr>
              <a:t>k</a:t>
            </a:r>
            <a:r>
              <a:rPr lang="en-US" sz="2000" b="0" i="0" dirty="0" err="1">
                <a:solidFill>
                  <a:schemeClr val="accent2">
                    <a:lumMod val="40000"/>
                    <a:lumOff val="60000"/>
                  </a:schemeClr>
                </a:solidFill>
                <a:sym typeface="Arial"/>
              </a:rPr>
              <a:t>ý</a:t>
            </a:r>
            <a:r>
              <a:rPr lang="en-US" sz="2000" b="0" i="0" dirty="0">
                <a:solidFill>
                  <a:schemeClr val="accent2">
                    <a:lumMod val="40000"/>
                    <a:lumOff val="60000"/>
                  </a:schemeClr>
                </a:solidFill>
                <a:sym typeface="Arial"/>
              </a:rPr>
              <a:t> </a:t>
            </a:r>
            <a:r>
              <a:rPr lang="en-US" sz="2000" b="0" i="0" dirty="0" err="1">
                <a:solidFill>
                  <a:schemeClr val="accent2">
                    <a:lumMod val="40000"/>
                    <a:lumOff val="60000"/>
                  </a:schemeClr>
                </a:solidFill>
                <a:sym typeface="Arial"/>
              </a:rPr>
              <a:t>hiệu</a:t>
            </a:r>
            <a:r>
              <a:rPr lang="en-US" sz="2000" b="0" i="0" dirty="0">
                <a:solidFill>
                  <a:schemeClr val="accent2">
                    <a:lumMod val="40000"/>
                    <a:lumOff val="60000"/>
                  </a:schemeClr>
                </a:solidFill>
                <a:sym typeface="Arial"/>
              </a:rPr>
              <a:t> </a:t>
            </a:r>
            <a:r>
              <a:rPr lang="en-US" sz="2000" b="0" i="0" dirty="0" err="1">
                <a:solidFill>
                  <a:schemeClr val="accent2">
                    <a:lumMod val="40000"/>
                    <a:lumOff val="60000"/>
                  </a:schemeClr>
                </a:solidFill>
                <a:sym typeface="Arial"/>
              </a:rPr>
              <a:t>trong</a:t>
            </a:r>
            <a:r>
              <a:rPr lang="en-US" sz="2000" b="0" i="0" dirty="0">
                <a:solidFill>
                  <a:schemeClr val="accent2">
                    <a:lumMod val="40000"/>
                    <a:lumOff val="60000"/>
                  </a:schemeClr>
                </a:solidFill>
                <a:sym typeface="Arial"/>
              </a:rPr>
              <a:t> flowchart</a:t>
            </a:r>
            <a:endParaRPr dirty="0">
              <a:solidFill>
                <a:schemeClr val="accent2">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Widescreen</PresentationFormat>
  <Paragraphs>40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Noto Sans Symbols</vt:lpstr>
      <vt:lpstr>Arial</vt:lpstr>
      <vt:lpstr>Calibri</vt:lpstr>
      <vt:lpstr>Franklin Gothic</vt:lpstr>
      <vt:lpstr>Libre Franklin</vt:lpstr>
      <vt:lpstr>Theme1</vt:lpstr>
      <vt:lpstr>Pre - IT</vt:lpstr>
      <vt:lpstr>2. Giải thuật – Lưu đồ - Mã giả</vt:lpstr>
      <vt:lpstr>2. Giải thuật – Lưu đồ - Mã giả</vt:lpstr>
      <vt:lpstr>PowerPoint Presentation</vt:lpstr>
      <vt:lpstr>2. Giải thuật – Lưu đồ - Mã giả</vt:lpstr>
      <vt:lpstr>2. Giải thuật – Lưu đồ - Mã giả</vt:lpstr>
      <vt:lpstr>2. Giải thuật – Lưu đồ - Mã giả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 IT</dc:title>
  <dc:creator>Hiếu Nguyễn</dc:creator>
  <cp:lastModifiedBy>Hiếu Nguyễn</cp:lastModifiedBy>
  <cp:revision>2</cp:revision>
  <dcterms:created xsi:type="dcterms:W3CDTF">2023-06-16T13:14:34Z</dcterms:created>
  <dcterms:modified xsi:type="dcterms:W3CDTF">2024-04-03T16:26:28Z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