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350" r:id="rId5"/>
    <p:sldId id="373" r:id="rId6"/>
    <p:sldId id="364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1:58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8.xml"/><Relationship Id="rId5" Type="http://schemas.openxmlformats.org/officeDocument/2006/relationships/customXml" Target="../ink/ink1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4.xml"/><Relationship Id="rId5" Type="http://schemas.openxmlformats.org/officeDocument/2006/relationships/customXml" Target="../ink/ink2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7.xml"/><Relationship Id="rId5" Type="http://schemas.openxmlformats.org/officeDocument/2006/relationships/customXml" Target="../ink/ink2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8.xml"/><Relationship Id="rId7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0.xml"/><Relationship Id="rId5" Type="http://schemas.openxmlformats.org/officeDocument/2006/relationships/customXml" Target="../ink/ink29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3.xml"/><Relationship Id="rId5" Type="http://schemas.openxmlformats.org/officeDocument/2006/relationships/customXml" Target="../ink/ink3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6.xml"/><Relationship Id="rId5" Type="http://schemas.openxmlformats.org/officeDocument/2006/relationships/customXml" Target="../ink/ink3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9.xml"/><Relationship Id="rId5" Type="http://schemas.openxmlformats.org/officeDocument/2006/relationships/customXml" Target="../ink/ink3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7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2.xml"/><Relationship Id="rId5" Type="http://schemas.openxmlformats.org/officeDocument/2006/relationships/customXml" Target="../ink/ink4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7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5.xml"/><Relationship Id="rId5" Type="http://schemas.openxmlformats.org/officeDocument/2006/relationships/customXml" Target="../ink/ink4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6.xml"/><Relationship Id="rId7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8.xml"/><Relationship Id="rId5" Type="http://schemas.openxmlformats.org/officeDocument/2006/relationships/customXml" Target="../ink/ink47.xml"/><Relationship Id="rId4" Type="http://schemas.openxmlformats.org/officeDocument/2006/relationships/image" Target="../media/image30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1.xml"/><Relationship Id="rId5" Type="http://schemas.openxmlformats.org/officeDocument/2006/relationships/customXml" Target="../ink/ink50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0.xml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7B30C-5C7C-5AF3-3B13-9B855E2D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5720"/>
            <a:ext cx="12192000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671990"/>
            <a:ext cx="5491571" cy="1514019"/>
          </a:xfrm>
        </p:spPr>
        <p:txBody>
          <a:bodyPr/>
          <a:lstStyle/>
          <a:p>
            <a:r>
              <a:rPr lang="en-US" dirty="0"/>
              <a:t>Pre - IT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957397" y="1044531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64CA2DE-439E-8C9B-D6ED-277FE9AA3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956" y="1854670"/>
            <a:ext cx="10310088" cy="39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957397" y="1044531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A57D33E-35F9-430A-B44F-BC5990768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026" y="1805733"/>
            <a:ext cx="9664226" cy="49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957397" y="1044531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FB723AD-89C9-BE31-0A50-BE26E55FC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11" y="1885293"/>
            <a:ext cx="11111778" cy="40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519E37-D795-5C40-8623-BAC5E7DBAB6C}"/>
              </a:ext>
            </a:extLst>
          </p:cNvPr>
          <p:cNvSpPr txBox="1"/>
          <p:nvPr/>
        </p:nvSpPr>
        <p:spPr>
          <a:xfrm>
            <a:off x="1277268" y="2260715"/>
            <a:ext cx="4483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 khi, tính chất phức tạp của bài toán đòi hỏi nhiều điều kiện kết hợp và có nhiều hơn 2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giải quyết. Chúng ta cần lồng nhiều câu lệnh điều kiện vào nhau.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90ED-CEC6-2887-459C-024BA4526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198" y="1339442"/>
            <a:ext cx="4164419" cy="49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5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D31C050-BDF6-9EB3-E233-9D379A41E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917" y="1821611"/>
            <a:ext cx="8696507" cy="40082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43981C-D88C-D0C7-7E56-18ECA445A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918" y="5993744"/>
            <a:ext cx="9026539" cy="7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6EE9D6-28A4-503E-17D3-AF93C7F05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162" y="1901171"/>
            <a:ext cx="8368428" cy="47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1B337A4-DE9E-F3E0-DBDF-8A5EA01A9C58}"/>
              </a:ext>
            </a:extLst>
          </p:cNvPr>
          <p:cNvSpPr txBox="1"/>
          <p:nvPr/>
        </p:nvSpPr>
        <p:spPr>
          <a:xfrm>
            <a:off x="1050162" y="2296160"/>
            <a:ext cx="9837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Về bản chất, phát biểu switch có cách vận hành tương tự như phát biểu if lồng nhau. Switch là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cấu trúc lựa chọn có nhiều nhánh nhưng cách rẽ nhánh của switch đơn giản hơn vì không sử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 các biểu thức điều kiện phức tạp. Biểu thức điều kiện của switch luôn là phép so sánh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bằng giữa các giá trị có kiểu số nguyên (int, char, long) và một hằng nguyên.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93BEB1-4599-A183-A40D-E5032CB09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711" y="2016199"/>
            <a:ext cx="11490578" cy="45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012DC8C-5D77-8F14-5B33-EA8F9659A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641" y="1901171"/>
            <a:ext cx="8479369" cy="492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3B033FC-B530-2A8A-03A9-FC1DAC80E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314" y="2225682"/>
            <a:ext cx="10155371" cy="26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7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D612D-C062-6CAA-5EE5-467F10688F54}"/>
              </a:ext>
            </a:extLst>
          </p:cNvPr>
          <p:cNvSpPr txBox="1"/>
          <p:nvPr/>
        </p:nvSpPr>
        <p:spPr>
          <a:xfrm>
            <a:off x="1340658" y="2938418"/>
            <a:ext cx="951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56243-6465-C80E-A7B4-3E6AE35CA585}"/>
              </a:ext>
            </a:extLst>
          </p:cNvPr>
          <p:cNvSpPr txBox="1"/>
          <p:nvPr/>
        </p:nvSpPr>
        <p:spPr>
          <a:xfrm>
            <a:off x="1340658" y="3467157"/>
            <a:ext cx="951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else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E45F0-9A7A-8E30-98E5-AD40C11865B0}"/>
              </a:ext>
            </a:extLst>
          </p:cNvPr>
          <p:cNvSpPr txBox="1"/>
          <p:nvPr/>
        </p:nvSpPr>
        <p:spPr>
          <a:xfrm>
            <a:off x="1340658" y="4050906"/>
            <a:ext cx="951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7523-67C5-3E6E-6C85-F2AEA3DC4577}"/>
              </a:ext>
            </a:extLst>
          </p:cNvPr>
          <p:cNvSpPr txBox="1"/>
          <p:nvPr/>
        </p:nvSpPr>
        <p:spPr>
          <a:xfrm>
            <a:off x="1106331" y="2324726"/>
            <a:ext cx="951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8A6E-3D4D-F902-5DAB-3A32C081FB03}"/>
              </a:ext>
            </a:extLst>
          </p:cNvPr>
          <p:cNvSpPr txBox="1"/>
          <p:nvPr/>
        </p:nvSpPr>
        <p:spPr>
          <a:xfrm>
            <a:off x="1340658" y="4578809"/>
            <a:ext cx="951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AE607-2131-6EF4-AA9A-6F27CDFD02CC}"/>
              </a:ext>
            </a:extLst>
          </p:cNvPr>
          <p:cNvSpPr txBox="1"/>
          <p:nvPr/>
        </p:nvSpPr>
        <p:spPr>
          <a:xfrm>
            <a:off x="1340658" y="5125637"/>
            <a:ext cx="951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31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/>
      <p:bldP spid="2" grpId="0"/>
      <p:bldP spid="3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5.5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029682-59D7-0745-972A-EB32B2E0D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082" y="2186085"/>
            <a:ext cx="8816805" cy="150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69E919-49EE-C6CE-1870-1B51A8B14F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082" y="3798332"/>
            <a:ext cx="7979434" cy="1505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3F8E7B-875F-D965-0DE5-38A5EE4359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2082" y="5478626"/>
            <a:ext cx="8914586" cy="11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5.5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997C0A1-094E-9836-29E3-CD6AABF6F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162" y="2127308"/>
            <a:ext cx="8080226" cy="46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21AA1961-3E1E-2A13-54EF-716A6FED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8" y="1183863"/>
            <a:ext cx="7532277" cy="6108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87937-ABCF-56D9-E9B7-91C500236628}"/>
              </a:ext>
            </a:extLst>
          </p:cNvPr>
          <p:cNvSpPr txBox="1"/>
          <p:nvPr/>
        </p:nvSpPr>
        <p:spPr>
          <a:xfrm>
            <a:off x="1410414" y="2321004"/>
            <a:ext cx="9111812" cy="260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Ngôn ngữ lập trình C/C++ sử dụng phương pháp lập trình tuần tự. Các câu lệnh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 thực hiện theo trình tự từ trên xuống dưới. Trong một số trường hợp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chúng ta muốn đoạn code của mình được sử dụng để quyết định thứ tự việc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 hiện các câu lệnh dựa trên các điều kiện cụ thể hoặc lặp lại một nhóm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 câu lệnh cho đến khi thỏa mãn các điều kiện cụ thể, cấu trúc điều khiển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 phép thực hiện các câu lệnh của chương trình không theo trình tự tuần tự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như trong văn bản. Cấu trúc điều khiển bao gồm các lệnh điều kiện và các lệnh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690775" y="353548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(statement)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(block)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4D8F4-C935-4367-A121-8B70664D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775" y="964411"/>
            <a:ext cx="7984729" cy="58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519E37-D795-5C40-8623-BAC5E7DBAB6C}"/>
              </a:ext>
            </a:extLst>
          </p:cNvPr>
          <p:cNvSpPr txBox="1"/>
          <p:nvPr/>
        </p:nvSpPr>
        <p:spPr>
          <a:xfrm>
            <a:off x="1220819" y="2395138"/>
            <a:ext cx="9750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Đôi khi chúng ta muốn làm cho sự thực thi một lệnh phụ thuộc vào một điều kiện nào đó cần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 thỏa. Lệnh if cung cấp cách để thực hiện công việc này. Trước tiên biểu thức được định</a:t>
            </a:r>
            <a:b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trị. Nếu kết quả là true thì sau đó lệnh được thực thi. Ngược lại, không làm gì cả.</a:t>
            </a: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34599C-129B-3549-7B6A-618AD6519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959" y="3429000"/>
            <a:ext cx="4790363" cy="30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957397" y="1044531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AA56D86-222A-E46C-8351-A0FE1361F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28" y="2375391"/>
            <a:ext cx="10123059" cy="36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957397" y="1044531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122CE10-E1D8-E98E-86CE-8EEA001FE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397" y="2225682"/>
            <a:ext cx="9460169" cy="36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1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957397" y="84395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BB99EE-4C5E-4C72-147D-D5D94F16F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149" y="1613803"/>
            <a:ext cx="10308209" cy="2151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9EB548-5AC3-3642-DAF7-383168FBE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128" y="3924497"/>
            <a:ext cx="9167264" cy="27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821A4-06F9-02F8-12E4-C584F957B1B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-45720"/>
            <a:ext cx="12252960" cy="6949440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2D18A98-B709-D557-0BF4-42E225DAA811}"/>
              </a:ext>
            </a:extLst>
          </p:cNvPr>
          <p:cNvSpPr txBox="1">
            <a:spLocks/>
          </p:cNvSpPr>
          <p:nvPr/>
        </p:nvSpPr>
        <p:spPr>
          <a:xfrm>
            <a:off x="1050162" y="1060409"/>
            <a:ext cx="75322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5.3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F25A-0B51-05E6-6AC8-E8073CBD105A}"/>
              </a:ext>
            </a:extLst>
          </p:cNvPr>
          <p:cNvSpPr txBox="1"/>
          <p:nvPr/>
        </p:nvSpPr>
        <p:spPr>
          <a:xfrm>
            <a:off x="2405575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AB51A3-2E48-3CFA-A64D-672D2C7A2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4503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14:cNvPr>
              <p14:cNvContentPartPr/>
              <p14:nvPr/>
            </p14:nvContentPartPr>
            <p14:xfrm>
              <a:off x="2544021" y="22256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604CC0-5E93-A330-D883-B2DA78AB9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021" y="221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14:cNvPr>
              <p14:cNvContentPartPr/>
              <p14:nvPr/>
            </p14:nvContentPartPr>
            <p14:xfrm>
              <a:off x="2438181" y="7946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5F4C5E-F8AD-3D7B-DC63-5DDB87B17B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181" y="785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14:cNvPr>
              <p14:cNvContentPartPr/>
              <p14:nvPr/>
            </p14:nvContentPartPr>
            <p14:xfrm>
              <a:off x="2729781" y="71512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28B6C-3FDA-C06D-7002-2873AA00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781" y="70612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519E37-D795-5C40-8623-BAC5E7DBAB6C}"/>
              </a:ext>
            </a:extLst>
          </p:cNvPr>
          <p:cNvSpPr txBox="1"/>
          <p:nvPr/>
        </p:nvSpPr>
        <p:spPr>
          <a:xfrm>
            <a:off x="1250763" y="2225682"/>
            <a:ext cx="9690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hình thức khác của phát biểu if cho phép chúng ta chọn một trong hai hướng giải quyết: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lệnh được thực thi nếu như điều kiện được thỏa mãn và lệnh còn lại được thực hiện nếu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 điều kiện không thỏa mãn. Hình thức này được gọi là phát biểu đầy đủ của if. </a:t>
            </a:r>
            <a:br>
              <a:rPr lang="vi-VN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6813C-440E-B44E-6240-40EF570AC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118" y="3267159"/>
            <a:ext cx="3161765" cy="30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7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0" i="0" dirty="0" smtClean="0">
            <a:solidFill>
              <a:srgbClr val="000000"/>
            </a:solidFill>
            <a:effectLst/>
            <a:latin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1055</TotalTime>
  <Words>551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Wingdings</vt:lpstr>
      <vt:lpstr>Theme1</vt:lpstr>
      <vt:lpstr>Pre - IT</vt:lpstr>
      <vt:lpstr>5. Cấu trúc điều kiện</vt:lpstr>
      <vt:lpstr>5. Cấu trúc điều kiện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- IT</dc:title>
  <dc:creator>Hiếu Nguyễn</dc:creator>
  <cp:lastModifiedBy>Hiếu Nguyễn</cp:lastModifiedBy>
  <cp:revision>10</cp:revision>
  <dcterms:created xsi:type="dcterms:W3CDTF">2023-06-16T13:14:34Z</dcterms:created>
  <dcterms:modified xsi:type="dcterms:W3CDTF">2024-04-03T16:26:49Z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