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350" r:id="rId5"/>
    <p:sldId id="373" r:id="rId6"/>
    <p:sldId id="364" r:id="rId7"/>
    <p:sldId id="378" r:id="rId8"/>
    <p:sldId id="375" r:id="rId9"/>
    <p:sldId id="376" r:id="rId10"/>
    <p:sldId id="379" r:id="rId11"/>
    <p:sldId id="380" r:id="rId12"/>
    <p:sldId id="377" r:id="rId13"/>
    <p:sldId id="381" r:id="rId14"/>
    <p:sldId id="382" r:id="rId15"/>
    <p:sldId id="383" r:id="rId16"/>
    <p:sldId id="384" r:id="rId17"/>
    <p:sldId id="385" r:id="rId18"/>
    <p:sldId id="386" r:id="rId19"/>
    <p:sldId id="388" r:id="rId20"/>
    <p:sldId id="387" r:id="rId21"/>
    <p:sldId id="389" r:id="rId22"/>
    <p:sldId id="390" r:id="rId23"/>
    <p:sldId id="391" r:id="rId24"/>
    <p:sldId id="392" r:id="rId25"/>
    <p:sldId id="393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9558-358F-514A-C5E5-F9B74E10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7" y="2186004"/>
            <a:ext cx="10904666" cy="42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A0CCC-1148-74AC-70FD-81B2BE38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143601"/>
            <a:ext cx="10260569" cy="36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FAA43-D09E-A80C-BDEE-C345368A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749855"/>
            <a:ext cx="9743734" cy="2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9F14E-26D4-D2EB-3F21-C93946AFEC05}"/>
              </a:ext>
            </a:extLst>
          </p:cNvPr>
          <p:cNvSpPr txBox="1"/>
          <p:nvPr/>
        </p:nvSpPr>
        <p:spPr>
          <a:xfrm>
            <a:off x="937518" y="2228671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 khác biệt giữa phát biểu do while và các phát biểu còn lại là thời điểm kiểm tra điều kiện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lặp luôn được thực hiện ở ngay bước đầu tiên. Trong khi đó, phát biểu do while kiểm tra điều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kiện của nó tại phần cuối vòng lặp.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310;p11">
            <a:extLst>
              <a:ext uri="{FF2B5EF4-FFF2-40B4-BE49-F238E27FC236}">
                <a16:creationId xmlns:a16="http://schemas.microsoft.com/office/drawing/2014/main" id="{C387E619-6733-5DDC-69F6-F4FCF445E6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575" y="3294681"/>
            <a:ext cx="5903818" cy="2080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3672-0238-84F6-CC56-615A4F71B3CA}"/>
              </a:ext>
            </a:extLst>
          </p:cNvPr>
          <p:cNvSpPr txBox="1"/>
          <p:nvPr/>
        </p:nvSpPr>
        <p:spPr>
          <a:xfrm>
            <a:off x="937518" y="3748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30C47-F74C-8387-2609-1D124824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1" y="2051794"/>
            <a:ext cx="10865379" cy="45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47420-19B8-A811-289C-CD892046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364125"/>
            <a:ext cx="9650969" cy="3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oogle Shape;319;p12">
            <a:extLst>
              <a:ext uri="{FF2B5EF4-FFF2-40B4-BE49-F238E27FC236}">
                <a16:creationId xmlns:a16="http://schemas.microsoft.com/office/drawing/2014/main" id="{A34CACF9-2022-26E2-A861-460621789B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575" y="1933543"/>
            <a:ext cx="6033125" cy="483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0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03D65-B125-FA2C-6F3E-80641C1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420374"/>
            <a:ext cx="9438934" cy="20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oogle Shape;332;p13">
            <a:extLst>
              <a:ext uri="{FF2B5EF4-FFF2-40B4-BE49-F238E27FC236}">
                <a16:creationId xmlns:a16="http://schemas.microsoft.com/office/drawing/2014/main" id="{7D750E2B-4214-419F-6166-E960DBB909A7}"/>
              </a:ext>
            </a:extLst>
          </p:cNvPr>
          <p:cNvGrpSpPr/>
          <p:nvPr/>
        </p:nvGrpSpPr>
        <p:grpSpPr>
          <a:xfrm>
            <a:off x="6110852" y="1794726"/>
            <a:ext cx="4200082" cy="4631980"/>
            <a:chOff x="1497712" y="0"/>
            <a:chExt cx="5287963" cy="5287963"/>
          </a:xfrm>
        </p:grpSpPr>
        <p:sp>
          <p:nvSpPr>
            <p:cNvPr id="3" name="Google Shape;333;p13">
              <a:extLst>
                <a:ext uri="{FF2B5EF4-FFF2-40B4-BE49-F238E27FC236}">
                  <a16:creationId xmlns:a16="http://schemas.microsoft.com/office/drawing/2014/main" id="{BBE09AC7-C92E-5139-9ECA-D4E75885DDCB}"/>
                </a:ext>
              </a:extLst>
            </p:cNvPr>
            <p:cNvSpPr/>
            <p:nvPr/>
          </p:nvSpPr>
          <p:spPr>
            <a:xfrm>
              <a:off x="1497712" y="0"/>
              <a:ext cx="5287963" cy="5287963"/>
            </a:xfrm>
            <a:prstGeom prst="diamond">
              <a:avLst/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Google Shape;334;p13">
              <a:extLst>
                <a:ext uri="{FF2B5EF4-FFF2-40B4-BE49-F238E27FC236}">
                  <a16:creationId xmlns:a16="http://schemas.microsoft.com/office/drawing/2014/main" id="{84C8F61F-56F3-D88B-F1B2-71A0A5C3F122}"/>
                </a:ext>
              </a:extLst>
            </p:cNvPr>
            <p:cNvSpPr/>
            <p:nvPr/>
          </p:nvSpPr>
          <p:spPr>
            <a:xfrm>
              <a:off x="2000068" y="502356"/>
              <a:ext cx="2062305" cy="206230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Google Shape;335;p13">
              <a:extLst>
                <a:ext uri="{FF2B5EF4-FFF2-40B4-BE49-F238E27FC236}">
                  <a16:creationId xmlns:a16="http://schemas.microsoft.com/office/drawing/2014/main" id="{9322B39B-85F1-06E8-E2A1-C5600E25F885}"/>
                </a:ext>
              </a:extLst>
            </p:cNvPr>
            <p:cNvSpPr txBox="1"/>
            <p:nvPr/>
          </p:nvSpPr>
          <p:spPr>
            <a:xfrm>
              <a:off x="2100741" y="603029"/>
              <a:ext cx="1860959" cy="186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BREAK</a:t>
              </a:r>
              <a:endParaRPr sz="2900" b="0" i="0" u="none" strike="noStrike" cap="non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36;p13">
              <a:extLst>
                <a:ext uri="{FF2B5EF4-FFF2-40B4-BE49-F238E27FC236}">
                  <a16:creationId xmlns:a16="http://schemas.microsoft.com/office/drawing/2014/main" id="{36440DAD-A219-67E2-E603-90265CAA18B8}"/>
                </a:ext>
              </a:extLst>
            </p:cNvPr>
            <p:cNvSpPr/>
            <p:nvPr/>
          </p:nvSpPr>
          <p:spPr>
            <a:xfrm>
              <a:off x="4221013" y="502356"/>
              <a:ext cx="2062305" cy="206230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Google Shape;337;p13">
              <a:extLst>
                <a:ext uri="{FF2B5EF4-FFF2-40B4-BE49-F238E27FC236}">
                  <a16:creationId xmlns:a16="http://schemas.microsoft.com/office/drawing/2014/main" id="{71CBBCDB-4921-B202-8961-5502E44426DD}"/>
                </a:ext>
              </a:extLst>
            </p:cNvPr>
            <p:cNvSpPr txBox="1"/>
            <p:nvPr/>
          </p:nvSpPr>
          <p:spPr>
            <a:xfrm>
              <a:off x="4321686" y="603029"/>
              <a:ext cx="1860959" cy="186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CONTINUE</a:t>
              </a:r>
              <a:endParaRPr sz="2000" b="0" i="0" u="none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8;p13">
              <a:extLst>
                <a:ext uri="{FF2B5EF4-FFF2-40B4-BE49-F238E27FC236}">
                  <a16:creationId xmlns:a16="http://schemas.microsoft.com/office/drawing/2014/main" id="{925A8EA0-8C6B-3C11-F532-B5F8155ED6A1}"/>
                </a:ext>
              </a:extLst>
            </p:cNvPr>
            <p:cNvSpPr/>
            <p:nvPr/>
          </p:nvSpPr>
          <p:spPr>
            <a:xfrm>
              <a:off x="2000068" y="2723300"/>
              <a:ext cx="2062305" cy="206230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Google Shape;339;p13">
              <a:extLst>
                <a:ext uri="{FF2B5EF4-FFF2-40B4-BE49-F238E27FC236}">
                  <a16:creationId xmlns:a16="http://schemas.microsoft.com/office/drawing/2014/main" id="{EBC5C6BC-A6E3-15C2-4A4C-18FA3C4939C9}"/>
                </a:ext>
              </a:extLst>
            </p:cNvPr>
            <p:cNvSpPr txBox="1"/>
            <p:nvPr/>
          </p:nvSpPr>
          <p:spPr>
            <a:xfrm>
              <a:off x="2100741" y="2823973"/>
              <a:ext cx="1860959" cy="186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GOTO</a:t>
              </a:r>
              <a:endParaRPr sz="2900" b="0" i="0" u="none" strike="noStrike" cap="non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40;p13">
              <a:extLst>
                <a:ext uri="{FF2B5EF4-FFF2-40B4-BE49-F238E27FC236}">
                  <a16:creationId xmlns:a16="http://schemas.microsoft.com/office/drawing/2014/main" id="{BA71BBD6-DCA6-48A8-5252-A32E06C224CE}"/>
                </a:ext>
              </a:extLst>
            </p:cNvPr>
            <p:cNvSpPr/>
            <p:nvPr/>
          </p:nvSpPr>
          <p:spPr>
            <a:xfrm>
              <a:off x="4221013" y="2723300"/>
              <a:ext cx="2062305" cy="206230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Google Shape;341;p13">
              <a:extLst>
                <a:ext uri="{FF2B5EF4-FFF2-40B4-BE49-F238E27FC236}">
                  <a16:creationId xmlns:a16="http://schemas.microsoft.com/office/drawing/2014/main" id="{6BADB244-A466-511F-3520-039E15469AC0}"/>
                </a:ext>
              </a:extLst>
            </p:cNvPr>
            <p:cNvSpPr txBox="1"/>
            <p:nvPr/>
          </p:nvSpPr>
          <p:spPr>
            <a:xfrm>
              <a:off x="4321686" y="2823973"/>
              <a:ext cx="1860959" cy="186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  <a:endParaRPr sz="2900" b="0" i="0" u="none" strike="noStrike" cap="non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B5CD43-F0D7-7BDD-9A64-754F10CF815B}"/>
              </a:ext>
            </a:extLst>
          </p:cNvPr>
          <p:cNvSpPr txBox="1"/>
          <p:nvPr/>
        </p:nvSpPr>
        <p:spPr>
          <a:xfrm>
            <a:off x="1098424" y="2234764"/>
            <a:ext cx="4465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Vòng lặp luôn thực hiện theo một trình tự nhất định. Trình tự này buộc máy tính phải thực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 nhiều lần, tốn thời gian xử lý (mặc dù không đáng kể) mà đôi khi, trong một phần tiến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 của vòng lặp, lập trình viên có thể đã thu thập được kết quả mà mình mong muốn. </a:t>
            </a:r>
            <a:endParaRPr lang="en-US" sz="18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khoá điều khiển sẽ giúp người lập trình có cách can thiệp vào vòng lặp trước khi vòng lặp hoàn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 toàn bộ tiến trình của chúng.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347;p14">
            <a:extLst>
              <a:ext uri="{FF2B5EF4-FFF2-40B4-BE49-F238E27FC236}">
                <a16:creationId xmlns:a16="http://schemas.microsoft.com/office/drawing/2014/main" id="{AAC5E1E5-D455-84A8-51DF-7A260905EAA9}"/>
              </a:ext>
            </a:extLst>
          </p:cNvPr>
          <p:cNvSpPr txBox="1">
            <a:spLocks noGrp="1"/>
          </p:cNvSpPr>
          <p:nvPr/>
        </p:nvSpPr>
        <p:spPr>
          <a:xfrm>
            <a:off x="937518" y="2230734"/>
            <a:ext cx="5065717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break được sử dụng để kết thúc một mệnh đề </a:t>
            </a:r>
            <a:r>
              <a:rPr lang="vi-VN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câu lệnh </a:t>
            </a:r>
            <a:r>
              <a:rPr lang="vi-VN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 cũng có thể được sử dụng để kết thúc ngang giữa vòng lặp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gặp lệnh break, vòng lặp sẽ kết thúc ngay và điều khiển  được chuyển đến lệnh kế tiếp bên ngoài vòng lặp</a:t>
            </a:r>
          </a:p>
        </p:txBody>
      </p:sp>
      <p:pic>
        <p:nvPicPr>
          <p:cNvPr id="16" name="Google Shape;350;p14">
            <a:extLst>
              <a:ext uri="{FF2B5EF4-FFF2-40B4-BE49-F238E27FC236}">
                <a16:creationId xmlns:a16="http://schemas.microsoft.com/office/drawing/2014/main" id="{F258C1BA-BC1F-D36D-656D-CF66E6FF85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3235" y="2230734"/>
            <a:ext cx="5834584" cy="378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1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937518" y="2891321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B89CC-9E51-68BC-9433-DA9C83D5EAF0}"/>
              </a:ext>
            </a:extLst>
          </p:cNvPr>
          <p:cNvSpPr txBox="1"/>
          <p:nvPr/>
        </p:nvSpPr>
        <p:spPr>
          <a:xfrm>
            <a:off x="1210543" y="3505015"/>
            <a:ext cx="4482317" cy="250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do-while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break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continue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exit()</a:t>
            </a:r>
          </a:p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347;p14">
            <a:extLst>
              <a:ext uri="{FF2B5EF4-FFF2-40B4-BE49-F238E27FC236}">
                <a16:creationId xmlns:a16="http://schemas.microsoft.com/office/drawing/2014/main" id="{AAC5E1E5-D455-84A8-51DF-7A260905EAA9}"/>
              </a:ext>
            </a:extLst>
          </p:cNvPr>
          <p:cNvSpPr txBox="1">
            <a:spLocks noGrp="1"/>
          </p:cNvSpPr>
          <p:nvPr/>
        </p:nvSpPr>
        <p:spPr>
          <a:xfrm>
            <a:off x="818248" y="2230733"/>
            <a:ext cx="5065717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vi-VN" sz="18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bắt đầu thực hiện lần lặp kế tiếp của vòng lặp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gặp lệnh </a:t>
            </a:r>
            <a:r>
              <a:rPr lang="vi-VN" sz="18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các câu lệnh còn lại trong thân vòng lặp bị bỏ qua và điều khiển được chuyển đến lần lặp kế tiếp</a:t>
            </a:r>
          </a:p>
        </p:txBody>
      </p:sp>
      <p:pic>
        <p:nvPicPr>
          <p:cNvPr id="2" name="Google Shape;360;p15">
            <a:extLst>
              <a:ext uri="{FF2B5EF4-FFF2-40B4-BE49-F238E27FC236}">
                <a16:creationId xmlns:a16="http://schemas.microsoft.com/office/drawing/2014/main" id="{9DD17F43-8544-E606-BDD4-A5A5BAFDDA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3235" y="2023904"/>
            <a:ext cx="5996338" cy="4294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4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347;p14">
            <a:extLst>
              <a:ext uri="{FF2B5EF4-FFF2-40B4-BE49-F238E27FC236}">
                <a16:creationId xmlns:a16="http://schemas.microsoft.com/office/drawing/2014/main" id="{AAC5E1E5-D455-84A8-51DF-7A260905EAA9}"/>
              </a:ext>
            </a:extLst>
          </p:cNvPr>
          <p:cNvSpPr txBox="1">
            <a:spLocks noGrp="1"/>
          </p:cNvSpPr>
          <p:nvPr/>
        </p:nvSpPr>
        <p:spPr>
          <a:xfrm>
            <a:off x="818248" y="2230733"/>
            <a:ext cx="5065717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vi-V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chuyển điều khiển đến một câu lệnh bất kỳ khác bên trong cùng một hàm trong một chương trình C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này thật ra vi phạm đến qui luật của một ngôn ngữ lập trình cấu trúc.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 làm giảm độ tin cậy của chương trình và chương trình khó  bảo trì </a:t>
            </a:r>
          </a:p>
        </p:txBody>
      </p:sp>
      <p:pic>
        <p:nvPicPr>
          <p:cNvPr id="3" name="Google Shape;370;p16">
            <a:extLst>
              <a:ext uri="{FF2B5EF4-FFF2-40B4-BE49-F238E27FC236}">
                <a16:creationId xmlns:a16="http://schemas.microsoft.com/office/drawing/2014/main" id="{336899CD-AFA8-4954-2DAB-83C3951136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010097"/>
            <a:ext cx="5532142" cy="432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347;p14">
            <a:extLst>
              <a:ext uri="{FF2B5EF4-FFF2-40B4-BE49-F238E27FC236}">
                <a16:creationId xmlns:a16="http://schemas.microsoft.com/office/drawing/2014/main" id="{AAC5E1E5-D455-84A8-51DF-7A260905EAA9}"/>
              </a:ext>
            </a:extLst>
          </p:cNvPr>
          <p:cNvSpPr txBox="1">
            <a:spLocks noGrp="1"/>
          </p:cNvSpPr>
          <p:nvPr/>
        </p:nvSpPr>
        <p:spPr>
          <a:xfrm>
            <a:off x="818248" y="2230733"/>
            <a:ext cx="5171735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vi-V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được sử dụng để trở về từ một hàm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lệnh return để trở về vị trí mà tại đó hàm được gọi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return có thể có một giá trị đi cùng, giá trị này được trả về cho chương trình gọi</a:t>
            </a:r>
          </a:p>
        </p:txBody>
      </p:sp>
    </p:spTree>
    <p:extLst>
      <p:ext uri="{BB962C8B-B14F-4D97-AF65-F5344CB8AC3E}">
        <p14:creationId xmlns:p14="http://schemas.microsoft.com/office/powerpoint/2010/main" val="7668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347;p14">
            <a:extLst>
              <a:ext uri="{FF2B5EF4-FFF2-40B4-BE49-F238E27FC236}">
                <a16:creationId xmlns:a16="http://schemas.microsoft.com/office/drawing/2014/main" id="{AAC5E1E5-D455-84A8-51DF-7A260905EAA9}"/>
              </a:ext>
            </a:extLst>
          </p:cNvPr>
          <p:cNvSpPr txBox="1">
            <a:spLocks noGrp="1"/>
          </p:cNvSpPr>
          <p:nvPr/>
        </p:nvSpPr>
        <p:spPr>
          <a:xfrm>
            <a:off x="818248" y="2230733"/>
            <a:ext cx="5171735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 exit() được sử dụng để thoát khỏi chương trình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hàm này sẽ kết thúc ngay chương trình và điều khiển được chuyển về cho hệ điều hành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7937-ABCF-56D9-E9B7-91C500236628}"/>
              </a:ext>
            </a:extLst>
          </p:cNvPr>
          <p:cNvSpPr txBox="1"/>
          <p:nvPr/>
        </p:nvSpPr>
        <p:spPr>
          <a:xfrm>
            <a:off x="1410414" y="2321004"/>
            <a:ext cx="91118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b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b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thoả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9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BB2B9-37AA-D24D-01C8-5C1B88C309E5}"/>
              </a:ext>
            </a:extLst>
          </p:cNvPr>
          <p:cNvSpPr txBox="1"/>
          <p:nvPr/>
        </p:nvSpPr>
        <p:spPr>
          <a:xfrm>
            <a:off x="1410414" y="3613666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38665-B66F-2965-DF2F-D44D41C2436D}"/>
              </a:ext>
            </a:extLst>
          </p:cNvPr>
          <p:cNvSpPr txBox="1"/>
          <p:nvPr/>
        </p:nvSpPr>
        <p:spPr>
          <a:xfrm>
            <a:off x="1838987" y="407533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E0BF-987D-768D-DB80-7F5078F82435}"/>
              </a:ext>
            </a:extLst>
          </p:cNvPr>
          <p:cNvSpPr txBox="1"/>
          <p:nvPr/>
        </p:nvSpPr>
        <p:spPr>
          <a:xfrm>
            <a:off x="1873192" y="453699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F6368-EB23-F8CC-24BB-FF1FC89622F7}"/>
              </a:ext>
            </a:extLst>
          </p:cNvPr>
          <p:cNvSpPr txBox="1"/>
          <p:nvPr/>
        </p:nvSpPr>
        <p:spPr>
          <a:xfrm>
            <a:off x="1838987" y="499866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39;p5">
            <a:extLst>
              <a:ext uri="{FF2B5EF4-FFF2-40B4-BE49-F238E27FC236}">
                <a16:creationId xmlns:a16="http://schemas.microsoft.com/office/drawing/2014/main" id="{0B530F7F-351E-F226-8F06-16E4131B49A3}"/>
              </a:ext>
            </a:extLst>
          </p:cNvPr>
          <p:cNvSpPr txBox="1">
            <a:spLocks noGrp="1"/>
          </p:cNvSpPr>
          <p:nvPr/>
        </p:nvSpPr>
        <p:spPr>
          <a:xfrm>
            <a:off x="1113183" y="1609804"/>
            <a:ext cx="10110472" cy="43770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Khi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	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233;p4">
            <a:extLst>
              <a:ext uri="{FF2B5EF4-FFF2-40B4-BE49-F238E27FC236}">
                <a16:creationId xmlns:a16="http://schemas.microsoft.com/office/drawing/2014/main" id="{11C14681-4F47-3CF0-78E4-2AD76B334B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6274" y="4085433"/>
            <a:ext cx="8027448" cy="166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1CC42-A367-87B4-B9E8-6FA3A9987D53}"/>
              </a:ext>
            </a:extLst>
          </p:cNvPr>
          <p:cNvSpPr txBox="1"/>
          <p:nvPr/>
        </p:nvSpPr>
        <p:spPr>
          <a:xfrm>
            <a:off x="1356248" y="42487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500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8375D-0462-DE98-9C5B-9D4631D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5" y="1896703"/>
            <a:ext cx="10622019" cy="48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08556-84E0-EF11-7846-146BCBDB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7" y="1909527"/>
            <a:ext cx="8864396" cy="280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E5466-5683-C72D-BBCB-4F3C606E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17" y="4948473"/>
            <a:ext cx="10433179" cy="9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oogle Shape;264;p7">
            <a:extLst>
              <a:ext uri="{FF2B5EF4-FFF2-40B4-BE49-F238E27FC236}">
                <a16:creationId xmlns:a16="http://schemas.microsoft.com/office/drawing/2014/main" id="{6B5CF759-06BD-4BF0-84E8-1349C12CC6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505" y="1818881"/>
            <a:ext cx="5701608" cy="39589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0D028-9480-28EF-A053-7D433935728F}"/>
              </a:ext>
            </a:extLst>
          </p:cNvPr>
          <p:cNvSpPr txBox="1"/>
          <p:nvPr/>
        </p:nvSpPr>
        <p:spPr>
          <a:xfrm>
            <a:off x="7211768" y="2690191"/>
            <a:ext cx="4022727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91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 lặp  </a:t>
            </a:r>
            <a:r>
              <a:rPr lang="vi-V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thể được mở rộng bằng cách chứa nhiều giá trị khởi tạo và nhiều biểu thức tăng trị trong đặc tả của vòng lặp for</a:t>
            </a: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891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 </a:t>
            </a:r>
            <a:r>
              <a:rPr lang="vi-V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exprn1 , exprn2 ;</a:t>
            </a: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7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0D028-9480-28EF-A053-7D433935728F}"/>
              </a:ext>
            </a:extLst>
          </p:cNvPr>
          <p:cNvSpPr txBox="1"/>
          <p:nvPr/>
        </p:nvSpPr>
        <p:spPr>
          <a:xfrm>
            <a:off x="937518" y="2316397"/>
            <a:ext cx="40227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5"/>
              <a:buChar char="•"/>
            </a:pPr>
            <a:r>
              <a:rPr lang="vi-V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vòng lặp for lồng nhau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khi nó có dạng như sau:</a:t>
            </a: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oogle Shape;276;p8">
            <a:extLst>
              <a:ext uri="{FF2B5EF4-FFF2-40B4-BE49-F238E27FC236}">
                <a16:creationId xmlns:a16="http://schemas.microsoft.com/office/drawing/2014/main" id="{16ED1737-BB00-4195-6FD5-B021FCB551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864" y="2316397"/>
            <a:ext cx="5798245" cy="3511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1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oogle Shape;288;p9">
            <a:extLst>
              <a:ext uri="{FF2B5EF4-FFF2-40B4-BE49-F238E27FC236}">
                <a16:creationId xmlns:a16="http://schemas.microsoft.com/office/drawing/2014/main" id="{8E9851C3-0F8D-BAB0-6745-0F6AD0076E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3067" y="3613666"/>
            <a:ext cx="5538970" cy="21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9C636-E8B9-31A5-DDE3-9C16EB4C8A2C}"/>
              </a:ext>
            </a:extLst>
          </p:cNvPr>
          <p:cNvSpPr txBox="1"/>
          <p:nvPr/>
        </p:nvSpPr>
        <p:spPr>
          <a:xfrm>
            <a:off x="1127332" y="2296160"/>
            <a:ext cx="993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 biểu while có cấu trúc giải thuật tương tự for nhưng được sử dụng khi lập trình viên không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biết trước phải lặp bao nhiêu lần, số lần lặp không thể xác định. Chỉ biết rằng có một điều kiện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kèm theo phát biểu lặp này, điều kiện còn đúng thì nội dung bên trong còn lặp. Phát biểu while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 thôi lặp khi điều kiện không còn thoả mãn.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21A55-AE19-E35D-EA26-67DC5A8783E5}"/>
              </a:ext>
            </a:extLst>
          </p:cNvPr>
          <p:cNvSpPr txBox="1"/>
          <p:nvPr/>
        </p:nvSpPr>
        <p:spPr>
          <a:xfrm>
            <a:off x="1127332" y="3773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1083</TotalTime>
  <Words>889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Theme1</vt:lpstr>
      <vt:lpstr>Pre - IT</vt:lpstr>
      <vt:lpstr>6. Cấu trúc lặp</vt:lpstr>
      <vt:lpstr>6. Cấu trúc lặp</vt:lpstr>
      <vt:lpstr>6.1. Vòng lặp for</vt:lpstr>
      <vt:lpstr>6.1. Vòng lặp for</vt:lpstr>
      <vt:lpstr>6.1. Vòng lặp for</vt:lpstr>
      <vt:lpstr>6.1. Vòng lặp for</vt:lpstr>
      <vt:lpstr>6.1. Vòng lặp for</vt:lpstr>
      <vt:lpstr>6.2. Vòng lặp While</vt:lpstr>
      <vt:lpstr>6.2. Vòng lặp While</vt:lpstr>
      <vt:lpstr>6.2. Vòng lặp While</vt:lpstr>
      <vt:lpstr>6.2. Vòng lặp While</vt:lpstr>
      <vt:lpstr>6.3. Vòng lặp Do - While</vt:lpstr>
      <vt:lpstr>6.3. Vòng lặp Do - While</vt:lpstr>
      <vt:lpstr>6.3. Vòng lặp Do - While</vt:lpstr>
      <vt:lpstr>6.3. Vòng lặp Do - While</vt:lpstr>
      <vt:lpstr>6.3. Vòng lặp Do - While</vt:lpstr>
      <vt:lpstr>6.4 Câu lệnh điều khiển</vt:lpstr>
      <vt:lpstr>6.4 Câu lệnh điều khiển</vt:lpstr>
      <vt:lpstr>6.4 Câu lệnh điều khiển</vt:lpstr>
      <vt:lpstr>6.4 Câu lệnh điều khiển</vt:lpstr>
      <vt:lpstr>6.4 Câu lệnh điều khiển</vt:lpstr>
      <vt:lpstr>6.4 Câu lệnh điều khiển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11</cp:revision>
  <dcterms:created xsi:type="dcterms:W3CDTF">2023-06-16T13:14:34Z</dcterms:created>
  <dcterms:modified xsi:type="dcterms:W3CDTF">2024-04-03T16:26:55Z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